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60" r:id="rId4"/>
    <p:sldId id="280" r:id="rId5"/>
    <p:sldId id="262" r:id="rId6"/>
    <p:sldId id="263" r:id="rId7"/>
    <p:sldId id="265" r:id="rId8"/>
    <p:sldId id="282" r:id="rId9"/>
    <p:sldId id="283" r:id="rId10"/>
    <p:sldId id="266" r:id="rId11"/>
    <p:sldId id="284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85" r:id="rId20"/>
    <p:sldId id="286" r:id="rId21"/>
    <p:sldId id="287" r:id="rId22"/>
    <p:sldId id="288" r:id="rId23"/>
    <p:sldId id="275" r:id="rId24"/>
    <p:sldId id="289" r:id="rId25"/>
    <p:sldId id="291" r:id="rId26"/>
    <p:sldId id="290" r:id="rId27"/>
    <p:sldId id="292" r:id="rId28"/>
    <p:sldId id="278" r:id="rId29"/>
    <p:sldId id="295" r:id="rId30"/>
    <p:sldId id="294" r:id="rId31"/>
    <p:sldId id="293" r:id="rId32"/>
    <p:sldId id="296" r:id="rId33"/>
    <p:sldId id="297" r:id="rId34"/>
    <p:sldId id="298" r:id="rId35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84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6.04.2020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7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548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20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6130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21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3554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22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9356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tr-TR" noProof="0" smtClean="0"/>
              <a:t>29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2706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6.04.2020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smtClean="0"/>
              <a:t>SAYISAL </a:t>
            </a:r>
            <a:r>
              <a:rPr lang="tr-TR" dirty="0" smtClean="0"/>
              <a:t>YÖNTEMLER</a:t>
            </a:r>
            <a:br>
              <a:rPr lang="tr-TR" dirty="0" smtClean="0"/>
            </a:br>
            <a:r>
              <a:rPr lang="tr-TR" sz="2800" dirty="0" err="1" smtClean="0"/>
              <a:t>İnterpolasyon</a:t>
            </a:r>
            <a:r>
              <a:rPr lang="tr-TR" sz="2800" dirty="0" smtClean="0"/>
              <a:t> (Ara Değer Bulma)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Karesel</a:t>
            </a:r>
            <a:r>
              <a:rPr lang="tr-TR" dirty="0" smtClean="0"/>
              <a:t> ya da Parabol </a:t>
            </a:r>
            <a:r>
              <a:rPr lang="tr-TR" dirty="0" err="1" smtClean="0"/>
              <a:t>İnterpolasyon</a:t>
            </a:r>
            <a:r>
              <a:rPr lang="tr-TR" dirty="0" smtClean="0"/>
              <a:t> Örnek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368776"/>
              </p:ext>
            </p:extLst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161143"/>
                <a:ext cx="857794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61143"/>
                <a:ext cx="8577943" cy="1631216"/>
              </a:xfrm>
              <a:prstGeom prst="rect">
                <a:avLst/>
              </a:prstGeom>
              <a:blipFill rotWithShape="0">
                <a:blip r:embed="rId2"/>
                <a:stretch>
                  <a:fillRect l="-1137" t="-2612" b="-82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Karesel</a:t>
            </a:r>
            <a:r>
              <a:rPr lang="tr-TR" dirty="0" smtClean="0"/>
              <a:t> ya da Parabol </a:t>
            </a:r>
            <a:r>
              <a:rPr lang="tr-TR" dirty="0" err="1" smtClean="0"/>
              <a:t>İnterpolasyon</a:t>
            </a:r>
            <a:r>
              <a:rPr lang="tr-TR" dirty="0" smtClean="0"/>
              <a:t> Örnek Çözüm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043228"/>
                <a:ext cx="12192000" cy="3970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40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1,791759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1,386294</m:t>
                              </m:r>
                            </m:num>
                            <m:den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−0,4620981</m:t>
                          </m:r>
                          <m:r>
                            <m:rPr>
                              <m:nor/>
                            </m:rPr>
                            <a:rPr lang="tr-TR" sz="2400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tr-TR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=−0,0518731</m:t>
                      </m:r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=0,565844</m:t>
                      </m:r>
                    </m:oMath>
                  </m:oMathPara>
                </a14:m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0,565844</m:t>
                        </m:r>
                        <m:r>
                          <m:rPr>
                            <m:nor/>
                          </m:rPr>
                          <a:rPr lang="tr-TR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100=%18,</m:t>
                    </m:r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4</a:t>
                </a:r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5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3228"/>
                <a:ext cx="12192000" cy="3970831"/>
              </a:xfrm>
              <a:prstGeom prst="rect">
                <a:avLst/>
              </a:prstGeom>
              <a:blipFill rotWithShape="0">
                <a:blip r:embed="rId2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048000" y="1258709"/>
                <a:ext cx="6096000" cy="12411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4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=0,4620981</m:t>
                      </m:r>
                    </m:oMath>
                  </m:oMathPara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58709"/>
                <a:ext cx="6096000" cy="12411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21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Newton’un Bölünmüş Fark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 smtClean="0"/>
              <a:t>Polinomlarının</a:t>
            </a:r>
            <a:r>
              <a:rPr lang="tr-TR" dirty="0" smtClean="0"/>
              <a:t> Genel Formu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</a:t>
            </a:r>
            <a:r>
              <a:rPr lang="tr-TR" dirty="0" err="1" smtClean="0"/>
              <a:t>İnterpolasyon</a:t>
            </a:r>
            <a:r>
              <a:rPr lang="tr-TR" dirty="0" smtClean="0"/>
              <a:t> Formu 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1074057"/>
                <a:ext cx="82296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=4,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74057"/>
                <a:ext cx="8229600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185" t="-3358" r="-1556" b="-82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58831"/>
              </p:ext>
            </p:extLst>
          </p:nvPr>
        </p:nvGraphicFramePr>
        <p:xfrm>
          <a:off x="783546" y="1191078"/>
          <a:ext cx="2796012" cy="192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2152513" imgH="1486041" progId="Excel.Sheet.12">
                  <p:embed/>
                </p:oleObj>
              </mc:Choice>
              <mc:Fallback>
                <p:oleObj name="Worksheet" r:id="rId4" imgW="2152513" imgH="14860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546" y="1191078"/>
                        <a:ext cx="2796012" cy="192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80" y="3168220"/>
            <a:ext cx="11240351" cy="26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Genel </a:t>
            </a:r>
            <a:r>
              <a:rPr lang="tr-TR" dirty="0" err="1" smtClean="0"/>
              <a:t>İnterpolasyon</a:t>
            </a:r>
            <a:r>
              <a:rPr lang="tr-TR" dirty="0" smtClean="0"/>
              <a:t> Formu Örnek 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23" y="1136220"/>
            <a:ext cx="11240351" cy="262298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174923"/>
              </p:ext>
            </p:extLst>
          </p:nvPr>
        </p:nvGraphicFramePr>
        <p:xfrm>
          <a:off x="883331" y="3729265"/>
          <a:ext cx="94392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Çalışma Sayfası" r:id="rId4" imgW="9439215" imgH="2009803" progId="Excel.Sheet.12">
                  <p:embed/>
                </p:oleObj>
              </mc:Choice>
              <mc:Fallback>
                <p:oleObj name="Çalışma Sayfası" r:id="rId4" imgW="9439215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3331" y="3729265"/>
                        <a:ext cx="9439275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93807" y="5815274"/>
                <a:ext cx="6272743" cy="510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0,628768579</m:t>
                        </m:r>
                      </m:num>
                      <m:den>
                        <m:r>
                          <a:rPr lang="en-US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×100=%</m:t>
                    </m:r>
                    <m:r>
                      <a:rPr lang="tr-T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tr-TR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3</a:t>
                </a:r>
                <a:endParaRPr lang="tr-TR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07" y="5815274"/>
                <a:ext cx="6272743" cy="510653"/>
              </a:xfrm>
              <a:prstGeom prst="rect">
                <a:avLst/>
              </a:prstGeom>
              <a:blipFill rotWithShape="0">
                <a:blip r:embed="rId7"/>
                <a:stretch>
                  <a:fillRect l="-8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Newton’un Bölünmüş Fark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 smtClean="0"/>
              <a:t>Polinomlarında</a:t>
            </a:r>
            <a:r>
              <a:rPr lang="tr-TR" dirty="0" smtClean="0"/>
              <a:t> Hata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NIP’nin yapısı </a:t>
                </a:r>
                <a:r>
                  <a:rPr lang="tr-TR" dirty="0" err="1" smtClean="0"/>
                  <a:t>taylor</a:t>
                </a:r>
                <a:r>
                  <a:rPr lang="tr-TR" dirty="0" smtClean="0"/>
                  <a:t> serisi açılımlarına çok benzerdir.</a:t>
                </a:r>
              </a:p>
              <a:p>
                <a:r>
                  <a:rPr lang="tr-TR" dirty="0" smtClean="0"/>
                  <a:t>Formüldeki sonlu farklar yüksek dereceli türevleri temsil eder.</a:t>
                </a:r>
              </a:p>
              <a:p>
                <a:r>
                  <a:rPr lang="tr-TR" dirty="0" smtClean="0"/>
                  <a:t>Kesme hatası </a:t>
                </a:r>
                <a:r>
                  <a:rPr lang="tr-TR" dirty="0" err="1" smtClean="0"/>
                  <a:t>TS’de</a:t>
                </a:r>
                <a:r>
                  <a:rPr lang="tr-TR" dirty="0" smtClean="0"/>
                  <a:t> olduğu gibi hesaplanabilir.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+1)!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+1)!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Ancak Fonksiyon bilinmemektedir.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Fonksiyon bilinmediği için, eğer ek bir veri noktasının değeri biliniyorsa hata tahmin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0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>
              <a:buFont typeface="+mj-lt"/>
              <a:buAutoNum type="alphaLcParenR"/>
            </a:pPr>
            <a:r>
              <a:rPr lang="tr-TR" dirty="0" smtClean="0"/>
              <a:t>Aşağıdaki tabloda verilen verilere göre, 1.,2. ve 3. derece </a:t>
            </a:r>
            <a:r>
              <a:rPr lang="tr-TR" dirty="0" err="1" smtClean="0"/>
              <a:t>NIP’ları</a:t>
            </a:r>
            <a:r>
              <a:rPr lang="tr-TR" dirty="0" smtClean="0"/>
              <a:t> kullanarak f(2.8)’i bulunuz. Hesaplanacak değerin mümkün olan en iyi duyarlılığı için verilerin sıralanışını düzenleyiniz.</a:t>
            </a:r>
          </a:p>
          <a:p>
            <a:pPr marL="566928" indent="-457200">
              <a:buFont typeface="+mj-lt"/>
              <a:buAutoNum type="alphaLcParenR"/>
            </a:pPr>
            <a:r>
              <a:rPr lang="tr-TR" dirty="0" smtClean="0"/>
              <a:t>Önceki </a:t>
            </a:r>
            <a:r>
              <a:rPr lang="tr-TR" dirty="0" err="1" smtClean="0"/>
              <a:t>slayt’da</a:t>
            </a:r>
            <a:r>
              <a:rPr lang="tr-TR" dirty="0" smtClean="0"/>
              <a:t> bulunan hata ifadesini kullanarak, her bir tahmin için tahmini hatayı belirleyiniz.</a:t>
            </a:r>
          </a:p>
          <a:p>
            <a:pPr marL="109728" indent="0">
              <a:buNone/>
            </a:pP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0798"/>
              </p:ext>
            </p:extLst>
          </p:nvPr>
        </p:nvGraphicFramePr>
        <p:xfrm>
          <a:off x="1814285" y="3361266"/>
          <a:ext cx="8128001" cy="7416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x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1,6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2,5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3,2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4,5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f(x)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3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Çözüm</a:t>
            </a:r>
            <a:endParaRPr lang="tr-T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51889"/>
              </p:ext>
            </p:extLst>
          </p:nvPr>
        </p:nvGraphicFramePr>
        <p:xfrm>
          <a:off x="354013" y="1090613"/>
          <a:ext cx="941070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Çalışma Sayfası" r:id="rId3" imgW="9410844" imgH="5305482" progId="Excel.Sheet.12">
                  <p:embed/>
                </p:oleObj>
              </mc:Choice>
              <mc:Fallback>
                <p:oleObj name="Çalışma Sayfası" r:id="rId3" imgW="9410844" imgH="53054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013" y="1090613"/>
                        <a:ext cx="9410700" cy="530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5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 smtClean="0"/>
              <a:t>.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Lagrange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Newton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polinomunun</a:t>
                </a:r>
                <a:r>
                  <a:rPr lang="tr-TR" dirty="0" smtClean="0"/>
                  <a:t> yeniden formülleştirilmiş şeklidir. Bölünmüş farkların hesaplanması gerekmez. Özet olarak şu şekilde ifade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Burada,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6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4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/>
              <a:t> Örnek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883500"/>
              </p:ext>
            </p:extLst>
          </p:nvPr>
        </p:nvGraphicFramePr>
        <p:xfrm>
          <a:off x="609600" y="1192214"/>
          <a:ext cx="2119086" cy="1913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4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472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1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1,791759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161143"/>
                <a:ext cx="8577943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5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ve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</a:t>
                </a:r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değerleri verilmektedir.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bu kez de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Lagrange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interpolasyon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tr-TR" sz="2500" dirty="0" err="1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polinomları</a:t>
                </a:r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kullanarak birinci ve ikinci derece için hesaplayınız. </a:t>
                </a:r>
              </a:p>
              <a:p>
                <a:r>
                  <a:rPr lang="tr-TR" sz="25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5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5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5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5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61143"/>
                <a:ext cx="8577943" cy="2015936"/>
              </a:xfrm>
              <a:prstGeom prst="rect">
                <a:avLst/>
              </a:prstGeom>
              <a:blipFill rotWithShape="0">
                <a:blip r:embed="rId2"/>
                <a:stretch>
                  <a:fillRect l="-1137" t="-2115" b="-63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81000" y="2999885"/>
                <a:ext cx="10940143" cy="403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9728" indent="0">
                  <a:buNone/>
                </a:pPr>
                <a:r>
                  <a:rPr lang="tr-TR" sz="2000" b="1" i="1" dirty="0" smtClean="0">
                    <a:latin typeface="Cambria Math" panose="02040503050406030204" pitchFamily="18" charset="0"/>
                  </a:rPr>
                  <a:t>Çözüm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r>
                  <a:rPr lang="tr-TR" sz="2000" dirty="0"/>
                  <a:t>Burada</a:t>
                </a:r>
                <a:r>
                  <a:rPr lang="tr-TR" sz="2000" dirty="0" smtClean="0"/>
                  <a:t>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10972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nor/>
                        </m:rPr>
                        <a:rPr lang="en-US" sz="2000" dirty="0"/>
                        <m:t>1,386294</m:t>
                      </m:r>
                      <m:r>
                        <m:rPr>
                          <m:nor/>
                        </m:rPr>
                        <a:rPr lang="tr-TR" sz="2000" b="0" i="0" dirty="0" smtClean="0"/>
                        <m:t>=0.462</m:t>
                      </m:r>
                    </m:oMath>
                  </m:oMathPara>
                </a14:m>
                <a:endParaRPr lang="en-US" sz="2000" dirty="0"/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99885"/>
                <a:ext cx="10940143" cy="4033989"/>
              </a:xfrm>
              <a:prstGeom prst="rect">
                <a:avLst/>
              </a:prstGeom>
              <a:blipFill rotWithShape="0">
                <a:blip r:embed="rId3"/>
                <a:stretch>
                  <a:fillRect t="-7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Ara Değer Bulma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İnterpolasyon</a:t>
            </a:r>
            <a:r>
              <a:rPr lang="tr-TR" b="1" dirty="0" smtClean="0"/>
              <a:t>: </a:t>
            </a:r>
            <a:r>
              <a:rPr lang="tr-TR" dirty="0" smtClean="0"/>
              <a:t>Verilerin çok hassas olarak bilindiği durumlarda tüm noktalardan geçen eğri uydurmaktır. </a:t>
            </a:r>
          </a:p>
          <a:p>
            <a:r>
              <a:rPr lang="tr-TR" dirty="0" smtClean="0"/>
              <a:t>İyi bilinen ayrık noktalar arasındaki ara bir değerin karşılığındaki değeri bulmak için kullanılır. </a:t>
            </a:r>
          </a:p>
          <a:p>
            <a:pPr lvl="1"/>
            <a:r>
              <a:rPr lang="tr-TR" dirty="0"/>
              <a:t>Termodinamikte buhar tabloları</a:t>
            </a:r>
          </a:p>
          <a:p>
            <a:pPr lvl="1"/>
            <a:r>
              <a:rPr lang="tr-TR" dirty="0"/>
              <a:t>Sıcaklık - yoğunluk ilişkileri</a:t>
            </a:r>
          </a:p>
          <a:p>
            <a:r>
              <a:rPr lang="tr-TR" b="1" dirty="0" err="1" smtClean="0"/>
              <a:t>Polinom</a:t>
            </a:r>
            <a:r>
              <a:rPr lang="tr-TR" b="1" dirty="0" smtClean="0"/>
              <a:t> </a:t>
            </a:r>
            <a:r>
              <a:rPr lang="tr-TR" b="1" dirty="0" err="1" smtClean="0"/>
              <a:t>İnterpolasyonu</a:t>
            </a:r>
            <a:r>
              <a:rPr lang="tr-TR" b="1" dirty="0" smtClean="0"/>
              <a:t>: </a:t>
            </a:r>
            <a:r>
              <a:rPr lang="tr-TR" dirty="0" smtClean="0"/>
              <a:t>n+1 noktadan geçen, n. dereceden </a:t>
            </a:r>
            <a:r>
              <a:rPr lang="tr-TR" dirty="0" err="1" smtClean="0"/>
              <a:t>polinomun</a:t>
            </a:r>
            <a:r>
              <a:rPr lang="tr-TR" dirty="0" smtClean="0"/>
              <a:t> belirlenmesi olarak ifade edilebilir. Bu </a:t>
            </a:r>
            <a:r>
              <a:rPr lang="tr-TR" dirty="0" err="1" smtClean="0"/>
              <a:t>polinom</a:t>
            </a:r>
            <a:r>
              <a:rPr lang="tr-TR" dirty="0" smtClean="0"/>
              <a:t> belirlendikten sonra ara değerler kolaylıkla hesaplanabilir.</a:t>
            </a:r>
          </a:p>
          <a:p>
            <a:r>
              <a:rPr lang="tr-TR" b="1" dirty="0" smtClean="0"/>
              <a:t>Şerit (</a:t>
            </a:r>
            <a:r>
              <a:rPr lang="tr-TR" b="1" dirty="0" err="1" smtClean="0"/>
              <a:t>Spline</a:t>
            </a:r>
            <a:r>
              <a:rPr lang="tr-TR" b="1" dirty="0" smtClean="0"/>
              <a:t>)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: </a:t>
            </a:r>
            <a:r>
              <a:rPr lang="tr-TR" dirty="0" smtClean="0"/>
              <a:t>alternatif bir yaklaşım olarak, n+1 veri noktasına n. dereceden </a:t>
            </a:r>
            <a:r>
              <a:rPr lang="tr-TR" dirty="0" err="1" smtClean="0"/>
              <a:t>polinom</a:t>
            </a:r>
            <a:r>
              <a:rPr lang="tr-TR" dirty="0" smtClean="0"/>
              <a:t> geçirmek yerine veri noktalarının alt gruplarına daha düşük dereceli </a:t>
            </a:r>
            <a:r>
              <a:rPr lang="tr-TR" dirty="0" err="1" smtClean="0"/>
              <a:t>polinomlar</a:t>
            </a:r>
            <a:r>
              <a:rPr lang="tr-TR" dirty="0" smtClean="0"/>
              <a:t> uygulamaktır.</a:t>
            </a:r>
          </a:p>
        </p:txBody>
      </p:sp>
    </p:spTree>
    <p:extLst>
      <p:ext uri="{BB962C8B-B14F-4D97-AF65-F5344CB8AC3E}">
        <p14:creationId xmlns:p14="http://schemas.microsoft.com/office/powerpoint/2010/main" val="31620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Lagrange</a:t>
            </a:r>
            <a:r>
              <a:rPr lang="tr-TR" dirty="0"/>
              <a:t> </a:t>
            </a:r>
            <a:r>
              <a:rPr lang="tr-TR" dirty="0" err="1"/>
              <a:t>İnterpolasyon</a:t>
            </a:r>
            <a:r>
              <a:rPr lang="tr-TR" dirty="0"/>
              <a:t> </a:t>
            </a:r>
            <a:r>
              <a:rPr lang="tr-TR" dirty="0" err="1"/>
              <a:t>Polinomları</a:t>
            </a:r>
            <a:r>
              <a:rPr lang="tr-TR" dirty="0"/>
              <a:t> Örnek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6670"/>
                <a:ext cx="10972800" cy="573132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b="1" i="1" dirty="0" smtClean="0">
                    <a:latin typeface="Cambria Math" panose="02040503050406030204" pitchFamily="18" charset="0"/>
                  </a:rPr>
                  <a:t>İkinci derece için çözüm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Burada,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1−4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4−1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1,386294</m:t>
                      </m:r>
                      <m:r>
                        <m:rPr>
                          <m:nor/>
                        </m:rPr>
                        <a:rPr lang="tr-TR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−1/5∗1,79=0.56 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6670"/>
                <a:ext cx="10972800" cy="5731329"/>
              </a:xfrm>
              <a:blipFill rotWithShape="0">
                <a:blip r:embed="rId3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Şerit (</a:t>
            </a:r>
            <a:r>
              <a:rPr lang="tr-TR" dirty="0" err="1" smtClean="0"/>
              <a:t>spline</a:t>
            </a:r>
            <a:r>
              <a:rPr lang="tr-TR" dirty="0" smtClean="0"/>
              <a:t>) </a:t>
            </a:r>
            <a:r>
              <a:rPr lang="tr-TR" dirty="0" err="1" smtClean="0"/>
              <a:t>interpolasyon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8568267" cy="5382550"/>
          </a:xfrm>
        </p:spPr>
        <p:txBody>
          <a:bodyPr/>
          <a:lstStyle/>
          <a:p>
            <a:pPr marL="109728" indent="0">
              <a:buNone/>
            </a:pPr>
            <a:r>
              <a:rPr lang="tr-TR" b="1" dirty="0"/>
              <a:t>Şerit (</a:t>
            </a:r>
            <a:r>
              <a:rPr lang="tr-TR" b="1" dirty="0" err="1"/>
              <a:t>Spline</a:t>
            </a:r>
            <a:r>
              <a:rPr lang="tr-TR" b="1" dirty="0"/>
              <a:t>) </a:t>
            </a:r>
            <a:r>
              <a:rPr lang="tr-TR" b="1" dirty="0" err="1"/>
              <a:t>İnterpolasyon</a:t>
            </a:r>
            <a:r>
              <a:rPr lang="tr-TR" b="1" dirty="0"/>
              <a:t>: </a:t>
            </a:r>
            <a:r>
              <a:rPr lang="tr-TR" dirty="0"/>
              <a:t>alternatif bir yaklaşım olarak, n+1 veri noktasına n. dereceden </a:t>
            </a:r>
            <a:r>
              <a:rPr lang="tr-TR" dirty="0" err="1"/>
              <a:t>polinom</a:t>
            </a:r>
            <a:r>
              <a:rPr lang="tr-TR" dirty="0"/>
              <a:t> geçirmek yerine veri noktalarının alt gruplarına daha düşük dereceli </a:t>
            </a:r>
            <a:r>
              <a:rPr lang="tr-TR" dirty="0" err="1"/>
              <a:t>polinomlar</a:t>
            </a:r>
            <a:r>
              <a:rPr lang="tr-TR" dirty="0"/>
              <a:t> uygulamaktır</a:t>
            </a:r>
            <a:r>
              <a:rPr lang="tr-TR" dirty="0" smtClean="0"/>
              <a:t>.</a:t>
            </a:r>
          </a:p>
          <a:p>
            <a:pPr marL="109728" indent="0">
              <a:buNone/>
            </a:pPr>
            <a:r>
              <a:rPr lang="tr-TR" dirty="0" smtClean="0"/>
              <a:t>Şekilde a’dan b’ye 2,3. ve 4. dereceden şerit </a:t>
            </a:r>
            <a:r>
              <a:rPr lang="tr-TR" dirty="0" err="1" smtClean="0"/>
              <a:t>interpolasyon</a:t>
            </a:r>
            <a:r>
              <a:rPr lang="tr-TR" dirty="0" smtClean="0"/>
              <a:t> örnekleri görülmektedir. Ancak bu örnek için en uygun şerit </a:t>
            </a:r>
            <a:r>
              <a:rPr lang="tr-TR" dirty="0" err="1" smtClean="0"/>
              <a:t>interpolasyonunun</a:t>
            </a:r>
            <a:r>
              <a:rPr lang="tr-TR" dirty="0" smtClean="0"/>
              <a:t> 1. dereceden olduğu d şıkkında görülmektedir.</a:t>
            </a:r>
          </a:p>
          <a:p>
            <a:pPr marL="109728" indent="0">
              <a:buNone/>
            </a:pPr>
            <a:r>
              <a:rPr lang="tr-TR" dirty="0" smtClean="0"/>
              <a:t>Örnek: Birinci Dereceden Şerit: Verideki her iki nokta arasına bir doğru geçirmek anlamına gelir. Aşağıda verilen veriler için x=5’de fonksiyonun değerini bulunuz.</a:t>
            </a:r>
          </a:p>
          <a:p>
            <a:pPr marL="109728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0" y="644070"/>
            <a:ext cx="2683933" cy="6139527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59640"/>
              </p:ext>
            </p:extLst>
          </p:nvPr>
        </p:nvGraphicFramePr>
        <p:xfrm>
          <a:off x="812800" y="472033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582333" y="1191986"/>
                <a:ext cx="9000067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Aradığımız değer fonksiyonun @x=5 değeri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Bu değer tabloda 4,5 ile 7 arasında olmalı, bu iki değer arasına doğru geçirirsem doğrunun eğimi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2,5−1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7−4,5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1,5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Şimdide bulduğumuz doğru üzerindeki 5 noktasının değerini hesaplayalım.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0,6=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5−4,5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=1, 3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2333" y="1191986"/>
                <a:ext cx="9000067" cy="5382550"/>
              </a:xfrm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17106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0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Derece Şerit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49728"/>
          </a:xfrm>
        </p:spPr>
        <p:txBody>
          <a:bodyPr>
            <a:normAutofit/>
          </a:bodyPr>
          <a:lstStyle/>
          <a:p>
            <a:r>
              <a:rPr lang="en-US" dirty="0" err="1" smtClean="0"/>
              <a:t>Şekil</a:t>
            </a:r>
            <a:r>
              <a:rPr lang="en-US" dirty="0" smtClean="0"/>
              <a:t> </a:t>
            </a:r>
            <a:r>
              <a:rPr lang="en-US" dirty="0" err="1" smtClean="0"/>
              <a:t>gösterimin</a:t>
            </a:r>
            <a:r>
              <a:rPr lang="en-US" dirty="0" smtClean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anlaşılmasını</a:t>
            </a:r>
            <a:r>
              <a:rPr lang="en-US" dirty="0"/>
              <a:t> </a:t>
            </a:r>
            <a:r>
              <a:rPr lang="en-US" dirty="0" err="1"/>
              <a:t>sağlamak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 smtClean="0"/>
              <a:t>çiz</a:t>
            </a:r>
            <a:r>
              <a:rPr lang="tr-TR" dirty="0" smtClean="0"/>
              <a:t>ilmiştir.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17" y="1925017"/>
            <a:ext cx="5842964" cy="44177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068458" y="1910443"/>
            <a:ext cx="4608286" cy="427264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Dikkat ederseniz n+1 adet nokta, n adet aralık vardır.</a:t>
            </a:r>
          </a:p>
          <a:p>
            <a:r>
              <a:rPr lang="tr-TR" dirty="0" smtClean="0"/>
              <a:t>Her bir aralık için hesaplanması gereken (a, b ve c) katsayıları olduğu  için 3n adet bilinmeyen vardır.</a:t>
            </a:r>
          </a:p>
          <a:p>
            <a:r>
              <a:rPr lang="tr-TR" dirty="0" smtClean="0"/>
              <a:t>Bu 3n adet bilinmeyeni hesaplamak için 3n adet denklem yada koşul yazılması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0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İkinci Dereceden Şerit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66928" indent="-457200">
                  <a:buFont typeface="+mj-lt"/>
                  <a:buAutoNum type="arabicPeriod"/>
                </a:pPr>
                <a:r>
                  <a:rPr lang="en-US" dirty="0" smtClean="0"/>
                  <a:t>İç</a:t>
                </a:r>
                <a:r>
                  <a:rPr lang="en-US" dirty="0"/>
                  <a:t> </a:t>
                </a:r>
                <a:r>
                  <a:rPr lang="en-US" dirty="0" err="1"/>
                  <a:t>düğüm</a:t>
                </a:r>
                <a:r>
                  <a:rPr lang="en-US" dirty="0"/>
                  <a:t> </a:t>
                </a:r>
                <a:r>
                  <a:rPr lang="en-US" dirty="0" err="1"/>
                  <a:t>noktalarında</a:t>
                </a:r>
                <a:r>
                  <a:rPr lang="en-US" dirty="0"/>
                  <a:t> </a:t>
                </a:r>
                <a:r>
                  <a:rPr lang="tr-TR" dirty="0" smtClean="0"/>
                  <a:t>birbirine komşu noktaların </a:t>
                </a:r>
                <a:r>
                  <a:rPr lang="en-US" dirty="0" err="1" smtClean="0"/>
                  <a:t>değerleri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birbiri</a:t>
                </a:r>
                <a:r>
                  <a:rPr lang="tr-TR" dirty="0" smtClean="0"/>
                  <a:t>ne </a:t>
                </a:r>
                <a:r>
                  <a:rPr lang="en-US" dirty="0" err="1" smtClean="0"/>
                  <a:t>eşit</a:t>
                </a:r>
                <a:r>
                  <a:rPr lang="en-US" dirty="0" smtClean="0"/>
                  <a:t> </a:t>
                </a:r>
                <a:r>
                  <a:rPr lang="en-US" dirty="0" err="1"/>
                  <a:t>olmak</a:t>
                </a:r>
                <a:r>
                  <a:rPr lang="en-US" dirty="0"/>
                  <a:t> </a:t>
                </a:r>
                <a:r>
                  <a:rPr lang="en-US" dirty="0" err="1"/>
                  <a:t>zorundadır</a:t>
                </a:r>
                <a:r>
                  <a:rPr lang="en-US" dirty="0"/>
                  <a:t>. Bu </a:t>
                </a:r>
                <a:r>
                  <a:rPr lang="en-US" dirty="0" err="1"/>
                  <a:t>koşul</a:t>
                </a:r>
                <a:r>
                  <a:rPr lang="en-US" dirty="0"/>
                  <a:t> </a:t>
                </a:r>
                <a:r>
                  <a:rPr lang="tr-TR" dirty="0" smtClean="0"/>
                  <a:t>aşağıdaki şekilde ifade </a:t>
                </a:r>
                <a:r>
                  <a:rPr lang="en-US" dirty="0" err="1" smtClean="0"/>
                  <a:t>edilebilir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İlk ve son fonksiyonlar uç noktalardan geçmek zorundadır. Bu </a:t>
                </a:r>
                <a:r>
                  <a:rPr lang="tr-TR" b="1" dirty="0" smtClean="0"/>
                  <a:t>iki denklem </a:t>
                </a:r>
                <a:r>
                  <a:rPr lang="tr-TR" dirty="0" smtClean="0"/>
                  <a:t>verir.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İç düğüm noktalarında birinci türevler 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r>
                  <a:rPr lang="tr-TR" dirty="0" smtClean="0"/>
                  <a:t>Olur, böylelikle bu koşul genel olarak şöyle yazılabilir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566928" indent="-457200">
                  <a:buFont typeface="+mj-lt"/>
                  <a:buAutoNum type="arabicPeriod"/>
                </a:pPr>
                <a:r>
                  <a:rPr lang="tr-TR" dirty="0" smtClean="0"/>
                  <a:t>İlk noktada ikinci türevin sıfır olduğunu varsayabiliriz.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koşullarda toplam denklem sayısı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−2+2+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−1+1=3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Bir önceki örnek veriye yine x=5’deki fonksiyon değerini bulmak için ikinci dereceden şerit geçiriniz.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=2,3⟹4 </m:t>
                      </m:r>
                      <m:r>
                        <a:rPr lang="tr-TR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20,25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⟹20,25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+4,5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⟹49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+7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2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Çözüm Devam: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=2,3⟹2 </m:t>
                      </m:r>
                      <m:r>
                        <a:rPr lang="tr-TR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 olarak bilindiğini göre diğer sekiz değişken sekiz denklemin çözümü ile bulunur.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24271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Örnek’in Devamı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93599"/>
            <a:ext cx="6671733" cy="53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Kübik Şerit 4n bilinmeyen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/>
                  <a:t>İç</a:t>
                </a:r>
                <a:r>
                  <a:rPr lang="en-US" i="1" dirty="0"/>
                  <a:t> </a:t>
                </a:r>
                <a:r>
                  <a:rPr lang="en-US" i="1" dirty="0" err="1"/>
                  <a:t>düğüm</a:t>
                </a:r>
                <a:r>
                  <a:rPr lang="en-US" i="1" dirty="0"/>
                  <a:t> </a:t>
                </a:r>
                <a:r>
                  <a:rPr lang="en-US" i="1" dirty="0" err="1"/>
                  <a:t>noktalarında</a:t>
                </a:r>
                <a:r>
                  <a:rPr lang="en-US" i="1" dirty="0"/>
                  <a:t> </a:t>
                </a:r>
                <a:r>
                  <a:rPr lang="tr-TR" i="1" dirty="0" smtClean="0"/>
                  <a:t>birbirine komşu noktaların </a:t>
                </a:r>
                <a:r>
                  <a:rPr lang="en-US" i="1" dirty="0" err="1" smtClean="0"/>
                  <a:t>değerleri</a:t>
                </a:r>
                <a:r>
                  <a:rPr lang="en-US" i="1" dirty="0" smtClean="0"/>
                  <a:t> </a:t>
                </a:r>
                <a:r>
                  <a:rPr lang="en-US" i="1" dirty="0" err="1" smtClean="0"/>
                  <a:t>birbiri</a:t>
                </a:r>
                <a:r>
                  <a:rPr lang="tr-TR" i="1" dirty="0" smtClean="0"/>
                  <a:t>ne </a:t>
                </a:r>
                <a:r>
                  <a:rPr lang="en-US" i="1" dirty="0" err="1" smtClean="0"/>
                  <a:t>eşit</a:t>
                </a:r>
                <a:r>
                  <a:rPr lang="en-US" i="1" dirty="0" smtClean="0"/>
                  <a:t> </a:t>
                </a:r>
                <a:r>
                  <a:rPr lang="en-US" i="1" dirty="0" err="1"/>
                  <a:t>olmak</a:t>
                </a:r>
                <a:r>
                  <a:rPr lang="en-US" i="1" dirty="0"/>
                  <a:t> </a:t>
                </a:r>
                <a:r>
                  <a:rPr lang="en-US" i="1" dirty="0" err="1"/>
                  <a:t>zorundadır</a:t>
                </a:r>
                <a:r>
                  <a:rPr lang="en-US" i="1" dirty="0"/>
                  <a:t>.</a:t>
                </a:r>
                <a:r>
                  <a:rPr lang="en-US" dirty="0"/>
                  <a:t> Bu </a:t>
                </a:r>
                <a:r>
                  <a:rPr lang="en-US" dirty="0" err="1"/>
                  <a:t>koşul</a:t>
                </a:r>
                <a:r>
                  <a:rPr lang="en-US" dirty="0"/>
                  <a:t> </a:t>
                </a:r>
                <a:r>
                  <a:rPr lang="tr-TR" dirty="0" smtClean="0"/>
                  <a:t>aşağıdaki şekilde ifade </a:t>
                </a:r>
                <a:r>
                  <a:rPr lang="en-US" dirty="0" err="1" smtClean="0"/>
                  <a:t>edilebilir</a:t>
                </a:r>
                <a:r>
                  <a:rPr lang="tr-T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tr-TR" dirty="0"/>
                  <a:t>	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=2,…,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⟹2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−2 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𝑑𝑒𝑛𝑘𝑙𝑒𝑚</m:t>
                    </m:r>
                  </m:oMath>
                </a14:m>
                <a:endParaRPr lang="tr-TR" dirty="0"/>
              </a:p>
              <a:p>
                <a:r>
                  <a:rPr lang="tr-TR" i="1" dirty="0" smtClean="0"/>
                  <a:t>İlk ve son fonksiyonlar uç noktalardan geçmek zorundadır. </a:t>
                </a:r>
                <a:r>
                  <a:rPr lang="tr-TR" dirty="0" smtClean="0"/>
                  <a:t>Bu iki denklem verir.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⟹2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i="1" dirty="0" smtClean="0"/>
                  <a:t>İç düğüm noktalarında birinci türevler 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i="1" dirty="0" smtClean="0"/>
                  <a:t>İç </a:t>
                </a:r>
                <a:r>
                  <a:rPr lang="tr-TR" i="1" dirty="0"/>
                  <a:t>düğüm noktalarında </a:t>
                </a:r>
                <a:r>
                  <a:rPr lang="tr-TR" i="1" dirty="0" smtClean="0"/>
                  <a:t>ikinci türevler </a:t>
                </a:r>
                <a:r>
                  <a:rPr lang="tr-TR" i="1" dirty="0"/>
                  <a:t>birbirine eşit olmak zorundadır.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=2,…,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−1 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𝑑𝑒𝑛𝑘𝑙𝑒𝑚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İlk noktada ve son noktada ikinci türevin sıfır olduğunu varsayabiliriz. (2 denklem)</a:t>
                </a:r>
              </a:p>
              <a:p>
                <a:r>
                  <a:rPr lang="tr-TR" dirty="0" smtClean="0"/>
                  <a:t>Toplam Denklem Sayısı: 4n, Bu denklemler çözülerek bilinmeyenler bulunur.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4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Kübik Şerit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000" dirty="0" smtClean="0"/>
                  <a:t>Kübik şerit </a:t>
                </a:r>
                <a:r>
                  <a:rPr lang="tr-TR" sz="2000" dirty="0" err="1" smtClean="0"/>
                  <a:t>interpolasyonu</a:t>
                </a:r>
                <a:r>
                  <a:rPr lang="tr-TR" sz="2000" dirty="0" smtClean="0"/>
                  <a:t> sadece ilgilendiğimiz aralık için geliştirebiliriz. Türetilmesi için kitabınızın ilgili bölümünde ek bilgiye ulaşabilirsiniz.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:r>
                  <a:rPr lang="tr-TR" sz="2000" dirty="0" smtClean="0"/>
                  <a:t>Bu denklem iki bilinmeyen içermektedir. Uç noktaların ikinci türevi aşağıdaki denklem kullanılarak bulunabilir.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1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İnterpolasyonu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İnterpolasyonu</a:t>
            </a:r>
            <a:r>
              <a:rPr lang="tr-TR" dirty="0"/>
              <a:t>: n+1 noktadan geçen, n. </a:t>
            </a:r>
            <a:r>
              <a:rPr lang="tr-TR" smtClean="0"/>
              <a:t>dereceden </a:t>
            </a:r>
            <a:r>
              <a:rPr lang="tr-TR" dirty="0" err="1"/>
              <a:t>polinomun</a:t>
            </a:r>
            <a:r>
              <a:rPr lang="tr-TR" dirty="0"/>
              <a:t> belirlenmesi olarak ifade edilebilir. Bu </a:t>
            </a:r>
            <a:r>
              <a:rPr lang="tr-TR" dirty="0" err="1"/>
              <a:t>polinom</a:t>
            </a:r>
            <a:r>
              <a:rPr lang="tr-TR" dirty="0"/>
              <a:t> belirlendikten sonra ara değerler kolaylıkla hesaplanabilir.</a:t>
            </a:r>
          </a:p>
          <a:p>
            <a:pPr lvl="1"/>
            <a:r>
              <a:rPr lang="tr-TR" b="1" dirty="0" smtClean="0"/>
              <a:t>Newton’un Bölünmüş Fark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 </a:t>
            </a:r>
            <a:r>
              <a:rPr lang="tr-TR" b="1" dirty="0" err="1" smtClean="0"/>
              <a:t>Polinomları</a:t>
            </a:r>
            <a:r>
              <a:rPr lang="tr-TR" b="1" dirty="0" smtClean="0"/>
              <a:t>.</a:t>
            </a:r>
          </a:p>
          <a:p>
            <a:pPr lvl="1"/>
            <a:r>
              <a:rPr lang="tr-TR" b="1" dirty="0" err="1" smtClean="0"/>
              <a:t>Lagrange</a:t>
            </a:r>
            <a:r>
              <a:rPr lang="tr-TR" b="1" dirty="0" smtClean="0"/>
              <a:t> </a:t>
            </a:r>
            <a:r>
              <a:rPr lang="tr-TR" b="1" dirty="0" err="1" smtClean="0"/>
              <a:t>İnterpolasyon</a:t>
            </a:r>
            <a:r>
              <a:rPr lang="tr-TR" b="1" dirty="0" smtClean="0"/>
              <a:t> </a:t>
            </a:r>
            <a:r>
              <a:rPr lang="tr-TR" b="1" dirty="0" err="1"/>
              <a:t>Polinomları</a:t>
            </a:r>
            <a:r>
              <a:rPr lang="tr-TR" b="1" dirty="0"/>
              <a:t>.</a:t>
            </a:r>
          </a:p>
          <a:p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9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Bir önceki örnek veriye yine x=5’deki fonksiyon değerini bulmak için kübik şerit geçiriniz.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4,5−3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=9,6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9−7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9−4,5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2,5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9,6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6200" y="1191986"/>
                <a:ext cx="8966200" cy="5382550"/>
              </a:xfrm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53468"/>
              </p:ext>
            </p:extLst>
          </p:nvPr>
        </p:nvGraphicFramePr>
        <p:xfrm>
          <a:off x="609600" y="1191986"/>
          <a:ext cx="1871134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f(x)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4,5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0000"/>
                          </a:solidFill>
                        </a:rPr>
                        <a:t>2,5</a:t>
                      </a:r>
                      <a:endParaRPr lang="tr-T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0,5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Elde edilen denklemlerin çözümünden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=1.67909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−1,53308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Elde edilir.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=0.112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−0,102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−4,5</m:t>
                              </m:r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−0,3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7−</m:t>
                          </m:r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+1,64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−4,5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1,103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8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Çok Boyutlu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431797"/>
            <a:ext cx="5384800" cy="3977194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676214"/>
            <a:ext cx="5384800" cy="3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İki boyutlu </a:t>
            </a:r>
            <a:r>
              <a:rPr lang="tr-TR" dirty="0" err="1" smtClean="0"/>
              <a:t>İnterpolasyon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şeklinde bir fonksiyonda bir ara değer bulmak istenirse iki boyutlu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interpolasyon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yapmak gerekir. Eğer şekildeki gibi dört nokta tanımlıysa bu noktalar kullanılarak ara bir değer için fonksiyonun değeri belirlenebilir. Bu yöntemin basit yaklaşımını soldaki şekilde görmüştük,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formülasyon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ise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Lagrange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formu kullanılarak </a:t>
                </a:r>
                <a:r>
                  <a:rPr lang="tr-TR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şü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şekilde üç basamakta bulunur.</a:t>
                </a:r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 @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 bulunan iki fonksiyon değeri üçüncü denklemde kullanılarak sonuç elde edilir.</a:t>
                </a:r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 r="-10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2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Problem: </a:t>
                </a:r>
                <a:r>
                  <a:rPr lang="tr-TR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Diktörtgen</a:t>
                </a:r>
                <a:r>
                  <a:rPr lang="tr-TR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şeklinde, ısıtılmış bir levhanın dört köşesinden sıcaklık ölçümü yapılmıştır. 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Sıcaklıklar sırasıyla 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=60;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=57.5</m:t>
                      </m:r>
                      <m:r>
                        <a:rPr lang="tr-TR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=55;</m:t>
                      </m:r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=70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Diktörtgen</a:t>
                </a:r>
                <a:r>
                  <a:rPr lang="tr-T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üzerinde konumu (5.25,4.8) olan noktanın sıcaklığını bulunuz.</a:t>
                </a:r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tr-TR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Çözüm:</a:t>
                </a:r>
                <a:endParaRPr lang="tr-T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5.25−9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2−9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5.25−2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9−2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⟹0.5357∗60+0.4643∗57.5=58.8384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5.25−9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2−9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5.25−2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9−2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⟹0.5357∗55+0.4643∗70=61.9645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5.25,4.8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4.8−6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1−6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5.25,1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4.8−1</m:t>
                          </m:r>
                        </m:num>
                        <m:den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6−1</m:t>
                          </m:r>
                        </m:den>
                      </m:f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5.25,6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⟹0.24∗58.8384+0.76∗61.9645=61.2142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5.25,4.8</m:t>
                          </m:r>
                        </m:e>
                      </m:d>
                      <m:r>
                        <a:rPr lang="tr-TR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=61.2142</m:t>
                      </m:r>
                    </m:oMath>
                  </m:oMathPara>
                </a14:m>
                <a:endParaRPr lang="tr-T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9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212745"/>
                </a:solidFill>
              </a:rPr>
              <a:t>Polinom</a:t>
            </a:r>
            <a:r>
              <a:rPr lang="tr-TR" dirty="0">
                <a:solidFill>
                  <a:srgbClr val="212745"/>
                </a:solidFill>
              </a:rPr>
              <a:t> </a:t>
            </a:r>
            <a:r>
              <a:rPr lang="tr-TR" dirty="0" err="1">
                <a:solidFill>
                  <a:srgbClr val="212745"/>
                </a:solidFill>
              </a:rPr>
              <a:t>İnterpolasyonu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dirty="0" err="1"/>
              <a:t>Polinom</a:t>
            </a:r>
            <a:r>
              <a:rPr lang="tr-TR" dirty="0"/>
              <a:t> </a:t>
            </a:r>
            <a:r>
              <a:rPr lang="tr-TR" dirty="0" err="1"/>
              <a:t>interpolasyonu</a:t>
            </a:r>
            <a:r>
              <a:rPr lang="tr-TR" dirty="0"/>
              <a:t> örnekleri</a:t>
            </a:r>
            <a:r>
              <a:rPr lang="en-US" dirty="0"/>
              <a:t>: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Birinci derece</a:t>
            </a:r>
            <a:r>
              <a:rPr lang="en-US" dirty="0"/>
              <a:t> (</a:t>
            </a:r>
            <a:r>
              <a:rPr lang="tr-TR" dirty="0"/>
              <a:t>doğrusal</a:t>
            </a:r>
            <a:r>
              <a:rPr lang="en-US" dirty="0"/>
              <a:t>) </a:t>
            </a:r>
            <a:r>
              <a:rPr lang="tr-TR" dirty="0"/>
              <a:t>2 veri noktasını bağlıyor</a:t>
            </a:r>
            <a:r>
              <a:rPr lang="en-US" dirty="0"/>
              <a:t>,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İkinci dereceden </a:t>
            </a:r>
            <a:r>
              <a:rPr lang="en-US" dirty="0"/>
              <a:t>(</a:t>
            </a:r>
            <a:r>
              <a:rPr lang="tr-TR" dirty="0" err="1"/>
              <a:t>karesel</a:t>
            </a:r>
            <a:r>
              <a:rPr lang="en-US" dirty="0"/>
              <a:t> </a:t>
            </a:r>
            <a:r>
              <a:rPr lang="tr-TR" dirty="0"/>
              <a:t>ya da </a:t>
            </a:r>
            <a:r>
              <a:rPr lang="en-US" dirty="0"/>
              <a:t> </a:t>
            </a:r>
            <a:r>
              <a:rPr lang="en-US" dirty="0" err="1"/>
              <a:t>paraboli</a:t>
            </a:r>
            <a:r>
              <a:rPr lang="tr-TR" dirty="0"/>
              <a:t>k</a:t>
            </a:r>
            <a:r>
              <a:rPr lang="en-US" dirty="0"/>
              <a:t>) </a:t>
            </a:r>
            <a:r>
              <a:rPr lang="tr-TR" dirty="0"/>
              <a:t>3 veri noktasını bağlıyor</a:t>
            </a:r>
            <a:r>
              <a:rPr lang="en-US" dirty="0"/>
              <a:t>, </a:t>
            </a:r>
            <a:r>
              <a:rPr lang="tr-TR" dirty="0"/>
              <a:t>ve</a:t>
            </a:r>
            <a:r>
              <a:rPr lang="en-US" dirty="0"/>
              <a:t> </a:t>
            </a:r>
            <a:endParaRPr lang="tr-TR" dirty="0"/>
          </a:p>
          <a:p>
            <a:pPr marL="342900" indent="-342900">
              <a:buAutoNum type="alphaLcParenBoth"/>
            </a:pPr>
            <a:r>
              <a:rPr lang="tr-TR" dirty="0"/>
              <a:t>Üçüncü dereceden</a:t>
            </a:r>
            <a:r>
              <a:rPr lang="en-US" dirty="0"/>
              <a:t> (</a:t>
            </a:r>
            <a:r>
              <a:rPr lang="tr-TR" dirty="0"/>
              <a:t>kübik</a:t>
            </a:r>
            <a:r>
              <a:rPr lang="en-US" dirty="0"/>
              <a:t>) </a:t>
            </a:r>
            <a:r>
              <a:rPr lang="tr-TR" dirty="0"/>
              <a:t>4 veri noktasını bağlıyor.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8" y="3166265"/>
            <a:ext cx="8540995" cy="30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Newton’un </a:t>
                </a:r>
                <a:r>
                  <a:rPr lang="tr-TR" dirty="0"/>
                  <a:t>Bölünmüş Fark </a:t>
                </a:r>
                <a:r>
                  <a:rPr lang="tr-TR" dirty="0" err="1"/>
                  <a:t>İnterpolasyon</a:t>
                </a:r>
                <a:r>
                  <a:rPr lang="tr-TR" dirty="0"/>
                  <a:t>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(NIP) en yaygın kullanılan ve en kullanışlı yöntem olarak bilinmektedir. Genel formülü vermeden, 1. dereceden ve 2. dereceden </a:t>
                </a:r>
                <a:r>
                  <a:rPr lang="tr-TR" dirty="0" err="1" smtClean="0"/>
                  <a:t>polinomları</a:t>
                </a:r>
                <a:r>
                  <a:rPr lang="tr-TR" dirty="0" smtClean="0"/>
                  <a:t> konuşacağız.</a:t>
                </a:r>
              </a:p>
              <a:p>
                <a:r>
                  <a:rPr lang="tr-TR" dirty="0" smtClean="0"/>
                  <a:t>Doğrusal </a:t>
                </a:r>
                <a:r>
                  <a:rPr lang="tr-TR" dirty="0" err="1" smtClean="0"/>
                  <a:t>İnterpolasyon</a:t>
                </a:r>
                <a:r>
                  <a:rPr lang="tr-TR" dirty="0" smtClean="0"/>
                  <a:t> (1. derece)</a:t>
                </a:r>
              </a:p>
              <a:p>
                <a:pPr lvl="1"/>
                <a:r>
                  <a:rPr lang="tr-TR" dirty="0" smtClean="0"/>
                  <a:t>Doğrusal </a:t>
                </a:r>
                <a:r>
                  <a:rPr lang="tr-TR" dirty="0" err="1" smtClean="0"/>
                  <a:t>interpolasyonun</a:t>
                </a:r>
                <a:r>
                  <a:rPr lang="tr-TR" dirty="0" smtClean="0"/>
                  <a:t> grafiksel gösterimi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Gölgeli alanlar, benzer üçgenleri göstermektedir.</a:t>
                </a:r>
              </a:p>
              <a:p>
                <a:pPr lvl="1"/>
                <a:r>
                  <a:rPr lang="tr-TR" dirty="0" smtClean="0"/>
                  <a:t>Benzer üçgen kuralından aşağıdaki </a:t>
                </a:r>
              </a:p>
              <a:p>
                <a:pPr marL="411480" lvl="1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doğrusal </a:t>
                </a:r>
                <a:r>
                  <a:rPr lang="tr-TR" dirty="0" err="1" smtClean="0"/>
                  <a:t>interpolasyon</a:t>
                </a:r>
                <a:r>
                  <a:rPr lang="tr-TR" dirty="0" smtClean="0"/>
                  <a:t> formülü çıkmaktadır.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𝐴𝑟𝑎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13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96" y="2015305"/>
            <a:ext cx="4301085" cy="4741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3851" y="5217458"/>
                <a:ext cx="4645961" cy="596253"/>
              </a:xfrm>
              <a:prstGeom prst="rect">
                <a:avLst/>
              </a:prstGeom>
              <a:solidFill>
                <a:schemeClr val="accent4"/>
              </a:solidFill>
              <a:ln w="38100" cmpd="dbl">
                <a:solidFill>
                  <a:srgbClr val="00206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 smtClean="0">
                    <a:solidFill>
                      <a:srgbClr val="002060"/>
                    </a:solidFill>
                  </a:rPr>
                  <a:t>)</a:t>
                </a:r>
                <a:endParaRPr lang="tr-TR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851" y="5217458"/>
                <a:ext cx="4645961" cy="596253"/>
              </a:xfrm>
              <a:prstGeom prst="rect">
                <a:avLst/>
              </a:prstGeom>
              <a:blipFill rotWithShape="0">
                <a:blip r:embed="rId4"/>
                <a:stretch>
                  <a:fillRect r="-1953" b="-5769"/>
                </a:stretch>
              </a:blipFill>
              <a:ln w="38100" cmpd="dbl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0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Doğrusal </a:t>
            </a:r>
            <a:r>
              <a:rPr lang="tr-TR" sz="3200" dirty="0" err="1" smtClean="0"/>
              <a:t>İnterpolasyon</a:t>
            </a:r>
            <a:r>
              <a:rPr lang="tr-TR" sz="3200" dirty="0" smtClean="0"/>
              <a:t> Örnek</a:t>
            </a:r>
            <a:endParaRPr lang="tr-T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241236"/>
              </p:ext>
            </p:extLst>
          </p:nvPr>
        </p:nvGraphicFramePr>
        <p:xfrm>
          <a:off x="609600" y="1192213"/>
          <a:ext cx="2119086" cy="14929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31"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x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500" kern="1200" dirty="0" smtClean="0">
                          <a:solidFill>
                            <a:schemeClr val="tx2"/>
                          </a:solidFill>
                          <a:latin typeface="+mn-lt"/>
                          <a:ea typeface="+mj-ea"/>
                          <a:cs typeface="+mj-cs"/>
                        </a:rPr>
                        <a:t>f(x)</a:t>
                      </a:r>
                      <a:endParaRPr kumimoji="0" lang="tr-TR" sz="2500" kern="1200" dirty="0">
                        <a:solidFill>
                          <a:schemeClr val="tx2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1,386294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67667" y="1161143"/>
                <a:ext cx="755347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Yandaki </a:t>
                </a:r>
                <a:r>
                  <a:rPr lang="tr-TR" sz="2400" dirty="0" err="1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tablo’da</a:t>
                </a:r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𝑓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fonksiyonunun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=1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=4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değerleri verilmektedir.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=2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için fonksiyonun değerini hesaplayınız</a:t>
                </a:r>
                <a:r>
                  <a:rPr lang="tr-TR" sz="24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. </a:t>
                </a:r>
              </a:p>
              <a:p>
                <a:endParaRPr lang="tr-TR" sz="2400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Not: fonksiyonun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</a:rPr>
                  <a:t> için </a:t>
                </a:r>
                <a:r>
                  <a:rPr lang="tr-TR" sz="2400" dirty="0" smtClean="0">
                    <a:solidFill>
                      <a:schemeClr val="tx2"/>
                    </a:solidFill>
                  </a:rPr>
                  <a:t>gerçek değeri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 0,693147 </m:t>
                    </m:r>
                  </m:oMath>
                </a14:m>
                <a:endParaRPr lang="tr-TR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667" y="1161143"/>
                <a:ext cx="7553476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211" t="-2111" r="-16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6364" y="3627342"/>
                <a:ext cx="8882742" cy="2964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400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Çözüm: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sz="24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𝐴𝑟𝑎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0+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1,386294−0</m:t>
                        </m:r>
                      </m:num>
                      <m:den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tr-TR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tr-TR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)=0,462098</a:t>
                </a:r>
              </a:p>
              <a:p>
                <a:endParaRPr lang="tr-TR" sz="2400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tr-TR" sz="2400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Gerçek Hata  Yüzdesi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tr-TR" sz="24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tr-TR" sz="24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  <m:r>
                          <a:rPr lang="tr-TR" sz="2400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−0,462098</m:t>
                        </m:r>
                        <m:r>
                          <m:rPr>
                            <m:nor/>
                          </m:rPr>
                          <a:rPr lang="tr-TR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0,693147</m:t>
                        </m:r>
                      </m:den>
                    </m:f>
                    <m:r>
                      <a:rPr lang="tr-TR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100=%33,33</m:t>
                    </m:r>
                  </m:oMath>
                </a14:m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tr-TR" sz="2400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64" y="3627342"/>
                <a:ext cx="8882742" cy="2964401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6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659021"/>
            <a:ext cx="5534025" cy="4200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</p:spPr>
            <p:txBody>
              <a:bodyPr/>
              <a:lstStyle/>
              <a:p>
                <a:r>
                  <a:rPr lang="tr-TR" dirty="0" smtClean="0"/>
                  <a:t>Karesel ya da parabol </a:t>
                </a:r>
                <a:r>
                  <a:rPr lang="tr-TR" dirty="0" err="1" smtClean="0"/>
                  <a:t>İnterpolasyon</a:t>
                </a:r>
                <a:r>
                  <a:rPr lang="tr-TR" dirty="0" smtClean="0"/>
                  <a:t> (2. derece)</a:t>
                </a:r>
              </a:p>
              <a:p>
                <a:pPr lvl="1"/>
                <a:r>
                  <a:rPr lang="tr-TR" dirty="0" err="1"/>
                  <a:t>Karesel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interpolasyonun</a:t>
                </a:r>
                <a:r>
                  <a:rPr lang="tr-TR" dirty="0" smtClean="0"/>
                  <a:t> grafiksel gösterimi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Üç noktadan bir parabol geçirebiliriz.</a:t>
                </a:r>
              </a:p>
              <a:p>
                <a:pPr marL="411480" lvl="1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:r>
                  <a:rPr lang="tr-TR" i="1" dirty="0" smtClean="0"/>
                  <a:t>Bir parabol yukarıdaki gibi iki farklı şekilde </a:t>
                </a:r>
              </a:p>
              <a:p>
                <a:pPr marL="109728" indent="0">
                  <a:buNone/>
                </a:pPr>
                <a:r>
                  <a:rPr lang="tr-TR" i="1" dirty="0" smtClean="0"/>
                  <a:t>ifade edilebilir</a:t>
                </a:r>
                <a:endParaRPr lang="tr-T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  <a:blipFill rotWithShape="0">
                <a:blip r:embed="rId4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1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Newton’un Bölünmüş Fark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İnterpolasyon</a:t>
            </a:r>
            <a:r>
              <a:rPr lang="tr-TR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Polinomları</a:t>
            </a:r>
            <a:endParaRPr lang="tr-T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sz="2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20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2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200" dirty="0" smtClean="0"/>
              </a:p>
              <a:p>
                <a:pPr marL="109728" indent="0">
                  <a:buNone/>
                </a:pPr>
                <a:r>
                  <a:rPr lang="tr-TR" sz="2200" dirty="0" smtClean="0"/>
                  <a:t>Yukarıdaki denklemi açarsak</a:t>
                </a:r>
                <a:endParaRPr lang="tr-TR" sz="22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Düzenleyelim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𝐴𝑟𝑎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İki denklemin katsayıları şu şekilde eşit 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8009"/>
                <a:ext cx="10972800" cy="53825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1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Newton’un Bölünmüş Fark </a:t>
            </a:r>
            <a:r>
              <a:rPr lang="tr-TR" sz="2400" dirty="0" err="1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İnterpolasyon</a:t>
            </a:r>
            <a:r>
              <a:rPr lang="tr-TR" sz="2400" dirty="0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srgbClr val="212745"/>
                </a:solidFill>
                <a:latin typeface="Calibri" panose="020F0502020204030204"/>
                <a:ea typeface="+mn-ea"/>
                <a:cs typeface="+mn-cs"/>
              </a:rPr>
              <a:t>Polinomları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i="1" dirty="0" smtClean="0">
                    <a:latin typeface="Cambria Math" panose="02040503050406030204" pitchFamily="18" charset="0"/>
                  </a:rPr>
                  <a:t>İlk denklemdeki katsayılar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i="1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i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1659021"/>
            <a:ext cx="55340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5468</TotalTime>
  <Words>1060</Words>
  <Application>Microsoft Office PowerPoint</Application>
  <PresentationFormat>Widescreen</PresentationFormat>
  <Paragraphs>331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Cambria</vt:lpstr>
      <vt:lpstr>Cambria Math</vt:lpstr>
      <vt:lpstr>Georgia</vt:lpstr>
      <vt:lpstr>Times New Roman</vt:lpstr>
      <vt:lpstr>Wingdings 2</vt:lpstr>
      <vt:lpstr>Eğitim sunusu</vt:lpstr>
      <vt:lpstr>Worksheet</vt:lpstr>
      <vt:lpstr>Çalışma Sayfası</vt:lpstr>
      <vt:lpstr>SAYISAL YÖNTEMLER İnterpolasyon (Ara Değer Bulma)</vt:lpstr>
      <vt:lpstr>Ara Değer Bulma</vt:lpstr>
      <vt:lpstr>Polinom İnterpolasyonu</vt:lpstr>
      <vt:lpstr>Polinom İnterpolasyonu</vt:lpstr>
      <vt:lpstr>Newton’un Bölünmüş Fark İnterpolasyon Polinomları</vt:lpstr>
      <vt:lpstr>Doğrusal İnterpolasyon Örnek</vt:lpstr>
      <vt:lpstr>Newton’un Bölünmüş Fark İnterpolasyon Polinomları</vt:lpstr>
      <vt:lpstr>Newton’un Bölünmüş Fark İnterpolasyon Polinomları</vt:lpstr>
      <vt:lpstr>Newton’un Bölünmüş Fark İnterpolasyon Polinomları</vt:lpstr>
      <vt:lpstr>Karesel ya da Parabol İnterpolasyon Örnek</vt:lpstr>
      <vt:lpstr>Karesel ya da Parabol İnterpolasyon Örnek Çözüm</vt:lpstr>
      <vt:lpstr>Newton’un Bölünmüş Fark İnterpolasyon Polinomlarının Genel Formu</vt:lpstr>
      <vt:lpstr>Genel İnterpolasyon Formu Örnek</vt:lpstr>
      <vt:lpstr>Genel İnterpolasyon Formu Örnek </vt:lpstr>
      <vt:lpstr>Newton’un Bölünmüş Fark İnterpolasyon Polinomlarında Hata</vt:lpstr>
      <vt:lpstr>Örnek</vt:lpstr>
      <vt:lpstr>Çözüm</vt:lpstr>
      <vt:lpstr>Lagrange İnterpolasyon Polinomları.</vt:lpstr>
      <vt:lpstr>Lagrange İnterpolasyon Polinomları Örnek</vt:lpstr>
      <vt:lpstr>Lagrange İnterpolasyon Polinomları Örnek</vt:lpstr>
      <vt:lpstr>Şerit (spline) interpolasyon</vt:lpstr>
      <vt:lpstr>Örnek Devam</vt:lpstr>
      <vt:lpstr>İkinci Derece Şerit</vt:lpstr>
      <vt:lpstr>İkinci Dereceden Şerit</vt:lpstr>
      <vt:lpstr>Örnek</vt:lpstr>
      <vt:lpstr>Örnek</vt:lpstr>
      <vt:lpstr>Örnek’in Devamı</vt:lpstr>
      <vt:lpstr>Kübik Şerit 4n bilinmeyen</vt:lpstr>
      <vt:lpstr>Kübik Şerit İnterpolasyon</vt:lpstr>
      <vt:lpstr>Örnek</vt:lpstr>
      <vt:lpstr>Örnek</vt:lpstr>
      <vt:lpstr>Çok Boyutlu İnterpolasyon</vt:lpstr>
      <vt:lpstr>İki boyutlu İnterpolasyon</vt:lpstr>
      <vt:lpstr>Örnek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Windows Kullanıcısı</cp:lastModifiedBy>
  <cp:revision>410</cp:revision>
  <dcterms:created xsi:type="dcterms:W3CDTF">2018-01-23T10:11:14Z</dcterms:created>
  <dcterms:modified xsi:type="dcterms:W3CDTF">2020-04-06T07:07:43Z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