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2"/>
  </p:notesMasterIdLst>
  <p:handoutMasterIdLst>
    <p:handoutMasterId r:id="rId43"/>
  </p:handoutMasterIdLst>
  <p:sldIdLst>
    <p:sldId id="256" r:id="rId2"/>
    <p:sldId id="266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57" r:id="rId18"/>
    <p:sldId id="281" r:id="rId19"/>
    <p:sldId id="282" r:id="rId20"/>
    <p:sldId id="286" r:id="rId21"/>
    <p:sldId id="283" r:id="rId22"/>
    <p:sldId id="284" r:id="rId23"/>
    <p:sldId id="287" r:id="rId24"/>
    <p:sldId id="288" r:id="rId25"/>
    <p:sldId id="289" r:id="rId26"/>
    <p:sldId id="290" r:id="rId27"/>
    <p:sldId id="285" r:id="rId28"/>
    <p:sldId id="292" r:id="rId29"/>
    <p:sldId id="291" r:id="rId30"/>
    <p:sldId id="293" r:id="rId31"/>
    <p:sldId id="294" r:id="rId32"/>
    <p:sldId id="295" r:id="rId33"/>
    <p:sldId id="296" r:id="rId34"/>
    <p:sldId id="297" r:id="rId35"/>
    <p:sldId id="298" r:id="rId36"/>
    <p:sldId id="299" r:id="rId37"/>
    <p:sldId id="300" r:id="rId38"/>
    <p:sldId id="264" r:id="rId39"/>
    <p:sldId id="301" r:id="rId40"/>
    <p:sldId id="302" r:id="rId41"/>
  </p:sldIdLst>
  <p:sldSz cx="12192000" cy="6858000"/>
  <p:notesSz cx="6800850" cy="99329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D5DFE4"/>
    <a:srgbClr val="6EA0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64" autoAdjust="0"/>
    <p:restoredTop sz="80790" autoAdjust="0"/>
  </p:normalViewPr>
  <p:slideViewPr>
    <p:cSldViewPr snapToGrid="0">
      <p:cViewPr varScale="1">
        <p:scale>
          <a:sx n="113" d="100"/>
          <a:sy n="113" d="100"/>
        </p:scale>
        <p:origin x="372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3822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7035" cy="4983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quarter" idx="1"/>
          </p:nvPr>
        </p:nvSpPr>
        <p:spPr>
          <a:xfrm>
            <a:off x="3852241" y="0"/>
            <a:ext cx="2947035" cy="4983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4A4EB7-B4B0-401B-A22E-0466F145BF66}" type="datetimeFigureOut">
              <a:rPr lang="tr-TR" smtClean="0"/>
              <a:t>28.12.2018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2"/>
          </p:nvPr>
        </p:nvSpPr>
        <p:spPr>
          <a:xfrm>
            <a:off x="0" y="9434615"/>
            <a:ext cx="2947035" cy="49837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3852241" y="9434615"/>
            <a:ext cx="2947035" cy="49837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92BB17-6F22-4D3E-91CC-F25C3916B67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130929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7035" cy="4983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2241" y="0"/>
            <a:ext cx="2947035" cy="4983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B90A35-B5B8-406B-AC3F-8F21430FE931}" type="datetimeFigureOut">
              <a:rPr lang="tr-TR" smtClean="0"/>
              <a:t>28.12.2018</a:t>
            </a:fld>
            <a:endParaRPr lang="tr-T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9475" cy="3352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085" y="4780250"/>
            <a:ext cx="5440680" cy="39111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4615"/>
            <a:ext cx="2947035" cy="49837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2241" y="9434615"/>
            <a:ext cx="2947035" cy="49837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F93731-BEC5-4498-8DD1-646EE4741AB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038237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8C053-3C53-4596-BDBF-EAF2CAE8EA5D}" type="datetimeFigureOut">
              <a:rPr lang="en-US" smtClean="0"/>
              <a:t>12/28/2018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531EA-E915-4D16-913A-1D816E7040FB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5013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8C053-3C53-4596-BDBF-EAF2CAE8EA5D}" type="datetimeFigureOut">
              <a:rPr lang="en-US" smtClean="0"/>
              <a:t>12/28/2018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531EA-E915-4D16-913A-1D816E7040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469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8C053-3C53-4596-BDBF-EAF2CAE8EA5D}" type="datetimeFigureOut">
              <a:rPr lang="en-US" smtClean="0"/>
              <a:t>12/28/2018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531EA-E915-4D16-913A-1D816E7040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27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8C053-3C53-4596-BDBF-EAF2CAE8EA5D}" type="datetimeFigureOut">
              <a:rPr lang="en-US" smtClean="0"/>
              <a:t>12/28/2018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531EA-E915-4D16-913A-1D816E7040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369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8C053-3C53-4596-BDBF-EAF2CAE8EA5D}" type="datetimeFigureOut">
              <a:rPr lang="en-US" smtClean="0"/>
              <a:t>12/28/2018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531EA-E915-4D16-913A-1D816E7040FB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82415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96844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373606"/>
            <a:ext cx="4937760" cy="4860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373606"/>
            <a:ext cx="4937760" cy="4860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8C053-3C53-4596-BDBF-EAF2CAE8EA5D}" type="datetimeFigureOut">
              <a:rPr lang="en-US" smtClean="0"/>
              <a:t>12/28/2018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531EA-E915-4D16-913A-1D816E7040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3807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8C053-3C53-4596-BDBF-EAF2CAE8EA5D}" type="datetimeFigureOut">
              <a:rPr lang="en-US" smtClean="0"/>
              <a:t>12/28/2018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531EA-E915-4D16-913A-1D816E7040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5685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8C053-3C53-4596-BDBF-EAF2CAE8EA5D}" type="datetimeFigureOut">
              <a:rPr lang="en-US" smtClean="0"/>
              <a:t>12/28/2018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531EA-E915-4D16-913A-1D816E7040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354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8C053-3C53-4596-BDBF-EAF2CAE8EA5D}" type="datetimeFigureOut">
              <a:rPr lang="en-US" smtClean="0"/>
              <a:t>12/28/2018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531EA-E915-4D16-913A-1D816E7040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0316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FA98C053-3C53-4596-BDBF-EAF2CAE8EA5D}" type="datetimeFigureOut">
              <a:rPr lang="en-US" smtClean="0"/>
              <a:t>12/28/2018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A5531EA-E915-4D16-913A-1D816E7040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388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8C053-3C53-4596-BDBF-EAF2CAE8EA5D}" type="datetimeFigureOut">
              <a:rPr lang="en-US" smtClean="0"/>
              <a:t>12/28/2018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531EA-E915-4D16-913A-1D816E7040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8135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395563"/>
            <a:ext cx="10058400" cy="49377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FA98C053-3C53-4596-BDBF-EAF2CAE8EA5D}" type="datetimeFigureOut">
              <a:rPr lang="en-US" smtClean="0"/>
              <a:t>12/28/2018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6A5531EA-E915-4D16-913A-1D816E7040FB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287674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0234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36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.png"/><Relationship Id="rId4" Type="http://schemas.openxmlformats.org/officeDocument/2006/relationships/image" Target="../media/image3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/>
              <a:t>Otomatik K</a:t>
            </a:r>
            <a:r>
              <a:rPr lang="tr-TR" dirty="0" smtClean="0"/>
              <a:t>ontrol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>
              <a:lnSpc>
                <a:spcPct val="70000"/>
              </a:lnSpc>
            </a:pPr>
            <a:r>
              <a:rPr lang="tr-TR" b="1" cap="none" dirty="0" smtClean="0">
                <a:solidFill>
                  <a:schemeClr val="accent1"/>
                </a:solidFill>
              </a:rPr>
              <a:t>Frekans Yanıt</a:t>
            </a:r>
          </a:p>
          <a:p>
            <a:pPr>
              <a:lnSpc>
                <a:spcPct val="70000"/>
              </a:lnSpc>
            </a:pPr>
            <a:endParaRPr lang="tr-TR" cap="none" dirty="0" smtClean="0">
              <a:latin typeface="+mn-lt"/>
            </a:endParaRPr>
          </a:p>
          <a:p>
            <a:pPr>
              <a:lnSpc>
                <a:spcPct val="70000"/>
              </a:lnSpc>
            </a:pPr>
            <a:r>
              <a:rPr lang="tr-TR" cap="none" dirty="0">
                <a:latin typeface="+mn-lt"/>
              </a:rPr>
              <a:t>	</a:t>
            </a:r>
            <a:r>
              <a:rPr lang="tr-TR" cap="none" dirty="0" smtClean="0">
                <a:latin typeface="+mn-lt"/>
              </a:rPr>
              <a:t>					Hazırlayan</a:t>
            </a:r>
            <a:r>
              <a:rPr lang="tr-TR" cap="none" dirty="0">
                <a:latin typeface="+mn-lt"/>
              </a:rPr>
              <a:t>: Dr. Nurdan Bilgin</a:t>
            </a:r>
            <a:endParaRPr lang="en-US" cap="none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21499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Örnek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 smtClean="0">
                          <a:latin typeface="Cambria Math" panose="02040503050406030204" pitchFamily="18" charset="0"/>
                        </a:rPr>
                        <m:t>𝐺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+1</m:t>
                          </m:r>
                        </m:num>
                        <m:den>
                          <m:sSup>
                            <m:s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+1</m:t>
                          </m:r>
                        </m:den>
                      </m:f>
                    </m:oMath>
                  </m:oMathPara>
                </a14:m>
                <a:endParaRPr lang="tr-TR" dirty="0" smtClean="0"/>
              </a:p>
              <a:p>
                <a:r>
                  <a:rPr lang="tr-TR" dirty="0" smtClean="0"/>
                  <a:t>şeklinde </a:t>
                </a:r>
                <a:r>
                  <a:rPr lang="tr-TR" dirty="0"/>
                  <a:t>bir transfer fonksiyonu verilmiş olsun. </a:t>
                </a:r>
                <a:endParaRPr lang="tr-TR" i="1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𝑠𝑖𝑛𝑡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−3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𝑐𝑜𝑠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+5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tr-TR" dirty="0" smtClean="0"/>
              </a:p>
              <a:p>
                <a:r>
                  <a:rPr lang="tr-TR" dirty="0" smtClean="0"/>
                  <a:t>girişi </a:t>
                </a:r>
                <a:r>
                  <a:rPr lang="tr-TR" dirty="0"/>
                  <a:t>için sistemin durgun durum yanıtını belirleyiniz.</a:t>
                </a:r>
              </a:p>
              <a:p>
                <a:endParaRPr lang="tr-T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2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522481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Örnek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tr-TR" dirty="0" smtClean="0">
                    <a:solidFill>
                      <a:srgbClr val="FF0000"/>
                    </a:solidFill>
                  </a:rPr>
                  <a:t>Hatırlatma: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 smtClean="0"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tr-TR" i="1" smtClean="0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tr-TR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tr-TR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</m:d>
                        </m:e>
                      </m:func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m:rPr>
                                  <m:lit/>
                                </m:rPr>
                                <a:rPr lang="tr-TR" i="1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2+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tr-TR" dirty="0" smtClean="0"/>
              </a:p>
              <a:p>
                <a:r>
                  <a:rPr lang="tr-TR" dirty="0" smtClean="0"/>
                  <a:t>Bilindiği gibi </a:t>
                </a:r>
                <a:r>
                  <a:rPr lang="tr-TR" dirty="0"/>
                  <a:t>kosinüs fonksiyonu sinüs fonksiyonu, sinüs fonksiyonu da kosinüs fonksiyonu olarak ifade edilebilir.</a:t>
                </a:r>
              </a:p>
              <a:p>
                <a:endParaRPr lang="tr-TR" dirty="0"/>
              </a:p>
              <a:p>
                <a:endParaRPr lang="tr-TR" dirty="0"/>
              </a:p>
              <a:p>
                <a:pPr marL="0" indent="0">
                  <a:buNone/>
                </a:pPr>
                <a:endParaRPr lang="tr-T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121" t="-2099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849646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Örnek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tr-TR" dirty="0" smtClean="0"/>
                  <a:t>Sistemin kararlı olduğunu varsayımıyla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𝑠𝑖𝑛𝑡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−3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𝑐𝑜𝑠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+5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tr-TR" dirty="0"/>
              </a:p>
              <a:p>
                <a:r>
                  <a:rPr lang="tr-TR" dirty="0" smtClean="0"/>
                  <a:t>Girişine sistemin cevabı</a:t>
                </a:r>
                <a:endParaRPr lang="tr-TR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tr-TR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2</m:t>
                        </m:r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func>
                          <m:func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tr-TR"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d>
                              <m:d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𝜙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d>
                          </m:e>
                        </m:func>
                        <m:r>
                          <a:rPr lang="tr-TR" i="1">
                            <a:latin typeface="Cambria Math" panose="02040503050406030204" pitchFamily="18" charset="0"/>
                          </a:rPr>
                          <m:t>−3</m:t>
                        </m:r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func>
                          <m:func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tr-TR"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d>
                              <m:d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𝜙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d>
                          </m:e>
                        </m:func>
                        <m:r>
                          <a:rPr lang="tr-TR" i="1">
                            <a:latin typeface="Cambria Math" panose="02040503050406030204" pitchFamily="18" charset="0"/>
                          </a:rPr>
                          <m:t>+5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𝐺</m:t>
                        </m:r>
                        <m:d>
                          <m:d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e>
                    </m:d>
                  </m:oMath>
                </a14:m>
                <a:endParaRPr lang="tr-TR" i="1" dirty="0" smtClean="0">
                  <a:latin typeface="Cambria Math" panose="02040503050406030204" pitchFamily="18" charset="0"/>
                </a:endParaRPr>
              </a:p>
              <a:p>
                <a:r>
                  <a:rPr lang="tr-TR" dirty="0" smtClean="0"/>
                  <a:t>Formunda olacaktır. Burada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tr-TR" dirty="0" smtClean="0"/>
                  <a:t> girişin ilk bileşenindeki frekans,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tr-TR" dirty="0" smtClean="0"/>
                  <a:t> ise girişin ikinci bileşenindeki frekanstır.</a:t>
                </a:r>
              </a:p>
              <a:p>
                <a:r>
                  <a:rPr lang="tr-TR" dirty="0" smtClean="0"/>
                  <a:t>Çıkış ifadesinde görülen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𝑀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tr-TR" dirty="0" smtClean="0"/>
                  <a:t> 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𝜙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tr-TR" dirty="0" smtClean="0"/>
                  <a:t> ilk frekansın fonksiyonu iken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𝑀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tr-TR" dirty="0" smtClean="0"/>
                  <a:t> 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𝜙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tr-TR" dirty="0" smtClean="0"/>
                  <a:t> ikinci frekansın fonksiyonlarıdır.</a:t>
                </a:r>
                <a:endParaRPr lang="tr-T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2" t="-2099" r="-61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44245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Örnek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𝐺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+1</m:t>
                          </m:r>
                        </m:num>
                        <m:den>
                          <m:sSup>
                            <m:s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+1</m:t>
                          </m:r>
                        </m:den>
                      </m:f>
                      <m:r>
                        <a:rPr lang="tr-TR" i="1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𝐺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+1</m:t>
                          </m:r>
                        </m:num>
                        <m:den>
                          <m:sSup>
                            <m:s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</m:d>
                            </m:e>
                            <m: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+1</m:t>
                          </m:r>
                        </m:den>
                      </m:f>
                    </m:oMath>
                  </m:oMathPara>
                </a14:m>
                <a:endParaRPr lang="tr-TR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𝐺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𝜔</m:t>
                          </m:r>
                        </m:num>
                        <m:den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p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𝜔</m:t>
                          </m:r>
                        </m:den>
                      </m:f>
                    </m:oMath>
                  </m:oMathPara>
                </a14:m>
                <a:endParaRPr lang="tr-TR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𝑀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𝐺</m:t>
                          </m: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</m:d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p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ra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1−</m:t>
                                      </m:r>
                                      <m:sSup>
                                        <m:sSupPr>
                                          <m:ctrlP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  <m:t>𝜔</m:t>
                                          </m:r>
                                        </m:e>
                                        <m:sup>
                                          <m: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  <m:sup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p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p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ra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p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p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p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</m:oMath>
                  </m:oMathPara>
                </a14:m>
                <a:endParaRPr lang="tr-TR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𝑀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p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ra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p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p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tr-TR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𝜙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  <m:r>
                        <a:rPr lang="tr-TR">
                          <a:latin typeface="Cambria Math" panose="02040503050406030204" pitchFamily="18" charset="0"/>
                        </a:rPr>
                        <m:t>=∠</m:t>
                      </m:r>
                      <m:r>
                        <m:rPr>
                          <m:sty m:val="p"/>
                        </m:rPr>
                        <a:rPr lang="tr-TR">
                          <a:latin typeface="Cambria Math" panose="02040503050406030204" pitchFamily="18" charset="0"/>
                        </a:rPr>
                        <m:t>G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tr-TR">
                              <a:latin typeface="Cambria Math" panose="02040503050406030204" pitchFamily="18" charset="0"/>
                            </a:rPr>
                            <m:t>j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  <m:r>
                        <a:rPr lang="tr-TR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tr-TR">
                          <a:latin typeface="Cambria Math" panose="02040503050406030204" pitchFamily="18" charset="0"/>
                        </a:rPr>
                        <m:t>atan</m:t>
                      </m:r>
                      <m:r>
                        <a:rPr lang="tr-TR">
                          <a:latin typeface="Cambria Math" panose="02040503050406030204" pitchFamily="18" charset="0"/>
                        </a:rPr>
                        <m:t>2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, 1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𝑎𝑡𝑎𝑛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2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, (1−</m:t>
                          </m:r>
                          <m:sSup>
                            <m:s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tr-TR" dirty="0"/>
              </a:p>
              <a:p>
                <a:endParaRPr lang="tr-T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515270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Örnek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1+1</m:t>
                              </m:r>
                            </m:e>
                          </m:ra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1−1+1</m:t>
                              </m:r>
                            </m:e>
                          </m:rad>
                        </m:den>
                      </m:f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  <m:r>
                        <a:rPr lang="tr-TR" i="1">
                          <a:latin typeface="Cambria Math" panose="02040503050406030204" pitchFamily="18" charset="0"/>
                        </a:rPr>
                        <m:t>=1,414</m:t>
                      </m:r>
                    </m:oMath>
                  </m:oMathPara>
                </a14:m>
                <a:endParaRPr lang="tr-TR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4+1</m:t>
                              </m:r>
                            </m:e>
                          </m:ra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 16−4+1</m:t>
                              </m:r>
                            </m:e>
                          </m:rad>
                        </m:den>
                      </m:f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13</m:t>
                              </m:r>
                            </m:den>
                          </m:f>
                        </m:e>
                      </m:rad>
                      <m:r>
                        <a:rPr lang="tr-TR" i="1">
                          <a:latin typeface="Cambria Math" panose="02040503050406030204" pitchFamily="18" charset="0"/>
                        </a:rPr>
                        <m:t>=0,6202</m:t>
                      </m:r>
                    </m:oMath>
                  </m:oMathPara>
                </a14:m>
                <a:endParaRPr lang="tr-TR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𝑎𝑡𝑎𝑛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fName>
                        <m:e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1,1</m:t>
                              </m:r>
                            </m:e>
                          </m:d>
                        </m:e>
                      </m:func>
                      <m:r>
                        <a:rPr lang="tr-TR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𝑎𝑡𝑎𝑛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2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1,0</m:t>
                          </m:r>
                        </m:e>
                      </m:d>
                    </m:oMath>
                  </m:oMathPara>
                </a14:m>
                <a:endParaRPr lang="tr-TR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=0,7854−1,5708= −0,7854</m:t>
                      </m:r>
                    </m:oMath>
                  </m:oMathPara>
                </a14:m>
                <a:endParaRPr lang="tr-TR" i="1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 −45°</m:t>
                      </m:r>
                    </m:oMath>
                  </m:oMathPara>
                </a14:m>
                <a:endParaRPr lang="tr-TR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𝑎𝑡𝑎𝑛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2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2,1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𝑎𝑡𝑎𝑛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2(2,3)</m:t>
                      </m:r>
                    </m:oMath>
                  </m:oMathPara>
                </a14:m>
                <a:endParaRPr lang="tr-TR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=1,1071−2,5536=−1,4464</m:t>
                      </m:r>
                    </m:oMath>
                  </m:oMathPara>
                </a14:m>
                <a:endParaRPr lang="tr-TR" i="1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=−82,875°</m:t>
                      </m:r>
                    </m:oMath>
                  </m:oMathPara>
                </a14:m>
                <a:endParaRPr lang="tr-TR" dirty="0"/>
              </a:p>
              <a:p>
                <a:endParaRPr lang="tr-TR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tr-TR" dirty="0"/>
              <a:t>Not: Pythonda bu değerleri hesaplamak için:</a:t>
            </a:r>
          </a:p>
          <a:p>
            <a:r>
              <a:rPr lang="tr-TR" dirty="0"/>
              <a:t>import math</a:t>
            </a:r>
          </a:p>
          <a:p>
            <a:r>
              <a:rPr lang="tr-TR" dirty="0"/>
              <a:t>&gt;&gt;&gt; math.atan2(1, 1)</a:t>
            </a:r>
          </a:p>
          <a:p>
            <a:r>
              <a:rPr lang="tr-TR" dirty="0"/>
              <a:t>0.7853981633974483</a:t>
            </a:r>
          </a:p>
          <a:p>
            <a:r>
              <a:rPr lang="tr-TR" dirty="0"/>
              <a:t>&gt;&gt;&gt; math.atan2(1, 0)</a:t>
            </a:r>
          </a:p>
          <a:p>
            <a:r>
              <a:rPr lang="tr-TR" dirty="0"/>
              <a:t>1.5707963267948966</a:t>
            </a:r>
          </a:p>
          <a:p>
            <a:r>
              <a:rPr lang="tr-TR" dirty="0"/>
              <a:t>&gt;&gt;&gt; math.degrees(math.atan2(1, 1) - math.atan2(1, 0))</a:t>
            </a:r>
          </a:p>
          <a:p>
            <a:r>
              <a:rPr lang="tr-TR" dirty="0"/>
              <a:t>-45.0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1537738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Örnek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func>
                            <m:func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tr-TR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𝜙</m:t>
                                      </m:r>
                                    </m:e>
                                    <m:sub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func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−3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func>
                            <m:func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tr-TR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𝜙</m:t>
                                      </m:r>
                                    </m:e>
                                    <m:sub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func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+5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𝐺</m:t>
                          </m: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tr-TR" i="1" dirty="0" smtClean="0"/>
              </a:p>
              <a:p>
                <a:pPr marL="0" indent="0">
                  <a:buNone/>
                </a:pPr>
                <a:r>
                  <a:rPr lang="tr-TR" dirty="0" smtClean="0"/>
                  <a:t>Olarak genel formunu verdiğimiz çıkış fonksiyonu bulunan değerlerle aşağıdaki formu alır.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=[2,82</m:t>
                      </m:r>
                      <m:func>
                        <m:func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−0.785</m:t>
                              </m:r>
                            </m:e>
                          </m:d>
                        </m:e>
                      </m:func>
                      <m:r>
                        <a:rPr lang="tr-TR" i="1">
                          <a:latin typeface="Cambria Math" panose="02040503050406030204" pitchFamily="18" charset="0"/>
                        </a:rPr>
                        <m:t>−1,85</m:t>
                      </m:r>
                      <m:func>
                        <m:func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−1,446</m:t>
                              </m:r>
                            </m:e>
                          </m:d>
                        </m:e>
                      </m:func>
                      <m:r>
                        <a:rPr lang="tr-TR" i="1">
                          <a:latin typeface="Cambria Math" panose="02040503050406030204" pitchFamily="18" charset="0"/>
                        </a:rPr>
                        <m:t>+5]</m:t>
                      </m:r>
                    </m:oMath>
                  </m:oMathPara>
                </a14:m>
                <a:endParaRPr lang="tr-TR" dirty="0"/>
              </a:p>
              <a:p>
                <a:endParaRPr lang="tr-TR" dirty="0"/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121" r="-909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106132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b="1" dirty="0" err="1"/>
              <a:t>Bode</a:t>
            </a:r>
            <a:r>
              <a:rPr lang="tr-TR" b="1" dirty="0"/>
              <a:t> </a:t>
            </a:r>
            <a:r>
              <a:rPr lang="tr-TR" b="1" dirty="0" smtClean="0"/>
              <a:t>Diyagramları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r>
                  <a:rPr lang="tr-TR" dirty="0" smtClean="0"/>
                  <a:t>Eğer </a:t>
                </a:r>
                <a14:m>
                  <m:oMath xmlns:m="http://schemas.openxmlformats.org/officeDocument/2006/math">
                    <m:r>
                      <a:rPr lang="tr-TR" i="1">
                        <a:latin typeface="Cambria Math" panose="02040503050406030204" pitchFamily="18" charset="0"/>
                      </a:rPr>
                      <m:t>𝑀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tr-TR" i="1" smtClean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tr-TR" dirty="0"/>
                  <a:t> ve </a:t>
                </a:r>
                <a14:m>
                  <m:oMath xmlns:m="http://schemas.openxmlformats.org/officeDocument/2006/math">
                    <m:r>
                      <a:rPr lang="tr-TR" i="1"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</m:d>
                  </m:oMath>
                </a14:m>
                <a:r>
                  <a:rPr lang="tr-TR" dirty="0"/>
                  <a:t>’ye karşılık </a:t>
                </a:r>
                <a14:m>
                  <m:oMath xmlns:m="http://schemas.openxmlformats.org/officeDocument/2006/math">
                    <m:r>
                      <a:rPr lang="tr-TR" b="0" i="1" dirty="0" smtClean="0">
                        <a:latin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tr-TR" dirty="0"/>
                  <a:t> verileri </a:t>
                </a:r>
                <a14:m>
                  <m:oMath xmlns:m="http://schemas.openxmlformats.org/officeDocument/2006/math">
                    <m:r>
                      <a:rPr lang="tr-TR" i="1">
                        <a:latin typeface="Cambria Math" panose="02040503050406030204" pitchFamily="18" charset="0"/>
                      </a:rPr>
                      <m:t>0&lt;</m:t>
                    </m:r>
                    <m:r>
                      <a:rPr lang="tr-TR" i="1" smtClean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&lt;∞</m:t>
                    </m:r>
                  </m:oMath>
                </a14:m>
                <a:r>
                  <a:rPr lang="tr-TR" dirty="0" smtClean="0"/>
                  <a:t> </a:t>
                </a:r>
                <a:r>
                  <a:rPr lang="tr-TR" dirty="0"/>
                  <a:t>aralığında elde edilebiliyorsa, o zaman giriş ve çıkış ifadeleri kullanılarak sistemin durgun durum cevabı bulunabilmektedir.</a:t>
                </a:r>
              </a:p>
              <a:p>
                <a14:m>
                  <m:oMath xmlns:m="http://schemas.openxmlformats.org/officeDocument/2006/math">
                    <m:r>
                      <a:rPr lang="tr-TR" i="1">
                        <a:latin typeface="Cambria Math" panose="02040503050406030204" pitchFamily="18" charset="0"/>
                      </a:rPr>
                      <m:t>𝑀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tr-TR" i="1" smtClean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tr-TR" dirty="0"/>
                  <a:t> ve </a:t>
                </a:r>
                <a14:m>
                  <m:oMath xmlns:m="http://schemas.openxmlformats.org/officeDocument/2006/math">
                    <m:r>
                      <a:rPr lang="tr-TR" i="1">
                        <a:latin typeface="Cambria Math" panose="02040503050406030204" pitchFamily="18" charset="0"/>
                      </a:rPr>
                      <m:t>𝜙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tr-TR" i="1" smtClean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tr-TR" dirty="0" smtClean="0"/>
                  <a:t>’ya </a:t>
                </a:r>
                <a:r>
                  <a:rPr lang="tr-TR" dirty="0"/>
                  <a:t>karşılık </a:t>
                </a:r>
                <a14:m>
                  <m:oMath xmlns:m="http://schemas.openxmlformats.org/officeDocument/2006/math">
                    <m:r>
                      <a:rPr lang="tr-TR" i="1" smtClean="0">
                        <a:latin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tr-TR" dirty="0"/>
                  <a:t> verilerinin gösteriminde en yaygın araç </a:t>
                </a:r>
                <a:r>
                  <a:rPr lang="tr-TR" b="1" dirty="0"/>
                  <a:t>Bode diyagramlarıdır</a:t>
                </a:r>
                <a:r>
                  <a:rPr lang="tr-TR" dirty="0"/>
                  <a:t>. İki çeşidi vardır.</a:t>
                </a:r>
              </a:p>
              <a:p>
                <a:pPr marL="514350" lvl="0" indent="-514350">
                  <a:buFont typeface="+mj-lt"/>
                  <a:buAutoNum type="arabicPeriod"/>
                </a:pPr>
                <a:r>
                  <a:rPr lang="tr-TR" b="1" dirty="0" smtClean="0">
                    <a:solidFill>
                      <a:schemeClr val="accent1"/>
                    </a:solidFill>
                  </a:rPr>
                  <a:t>Büyüklük </a:t>
                </a:r>
                <a:r>
                  <a:rPr lang="tr-TR" b="1" dirty="0">
                    <a:solidFill>
                      <a:schemeClr val="accent1"/>
                    </a:solidFill>
                  </a:rPr>
                  <a:t>(Genlik Oranı) Bode Diyagramı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tr-TR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b="1" i="1">
                              <a:latin typeface="Cambria Math" panose="02040503050406030204" pitchFamily="18" charset="0"/>
                            </a:rPr>
                            <m:t>𝑴</m:t>
                          </m:r>
                        </m:e>
                      </m:acc>
                      <m:r>
                        <a:rPr lang="tr-TR" b="1" i="1">
                          <a:latin typeface="Cambria Math" panose="02040503050406030204" pitchFamily="18" charset="0"/>
                        </a:rPr>
                        <m:t>≡</m:t>
                      </m:r>
                      <m:r>
                        <a:rPr lang="tr-TR" b="1" i="1">
                          <a:latin typeface="Cambria Math" panose="02040503050406030204" pitchFamily="18" charset="0"/>
                        </a:rPr>
                        <m:t>𝟐𝟎</m:t>
                      </m:r>
                      <m:r>
                        <a:rPr lang="tr-TR" b="1" i="1">
                          <a:latin typeface="Cambria Math" panose="02040503050406030204" pitchFamily="18" charset="0"/>
                        </a:rPr>
                        <m:t>𝒍𝒐𝒈𝑴</m:t>
                      </m:r>
                      <m:d>
                        <m:dPr>
                          <m:ctrlPr>
                            <a:rPr lang="tr-TR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b="1" i="1" smtClean="0">
                              <a:latin typeface="Cambria Math" panose="02040503050406030204" pitchFamily="18" charset="0"/>
                            </a:rPr>
                            <m:t>𝝎</m:t>
                          </m:r>
                        </m:e>
                      </m:d>
                      <m:r>
                        <a:rPr lang="tr-TR" b="1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    </m:t>
                      </m:r>
                      <m:d>
                        <m:dPr>
                          <m:ctrlPr>
                            <a:rPr lang="tr-TR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</m:oMath>
                  </m:oMathPara>
                </a14:m>
                <a:endParaRPr lang="tr-TR" b="1" dirty="0"/>
              </a:p>
              <a:p>
                <a:pPr lvl="0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acc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</m:d>
                  </m:oMath>
                </a14:m>
                <a:r>
                  <a:rPr lang="tr-TR" dirty="0"/>
                  <a:t> desibel (dB) olarak bulunur</a:t>
                </a:r>
                <a:r>
                  <a:rPr lang="tr-TR" dirty="0" smtClean="0"/>
                  <a:t>. (1) denkleminden</a:t>
                </a:r>
              </a:p>
              <a:p>
                <a:pPr marL="0" lv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b="1" i="1">
                          <a:latin typeface="Cambria Math" panose="02040503050406030204" pitchFamily="18" charset="0"/>
                        </a:rPr>
                        <m:t>𝑴</m:t>
                      </m:r>
                      <m:d>
                        <m:dPr>
                          <m:ctrlPr>
                            <a:rPr lang="tr-TR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b="1" i="1">
                              <a:latin typeface="Cambria Math" panose="02040503050406030204" pitchFamily="18" charset="0"/>
                            </a:rPr>
                            <m:t>𝝎</m:t>
                          </m:r>
                        </m:e>
                      </m:d>
                      <m:r>
                        <a:rPr lang="tr-TR" b="1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tr-TR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b="1" i="1">
                              <a:latin typeface="Cambria Math" panose="02040503050406030204" pitchFamily="18" charset="0"/>
                            </a:rPr>
                            <m:t>𝟏𝟎</m:t>
                          </m:r>
                        </m:e>
                        <m:sup>
                          <m:f>
                            <m:fPr>
                              <m:ctrlPr>
                                <a:rPr lang="tr-TR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acc>
                                <m:accPr>
                                  <m:chr m:val="̅"/>
                                  <m:ctrlPr>
                                    <a:rPr lang="tr-TR" b="1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tr-TR" b="1" i="1">
                                      <a:latin typeface="Cambria Math" panose="02040503050406030204" pitchFamily="18" charset="0"/>
                                    </a:rPr>
                                    <m:t>𝑴</m:t>
                                  </m:r>
                                </m:e>
                              </m:acc>
                              <m:d>
                                <m:dPr>
                                  <m:ctrlPr>
                                    <a:rPr lang="tr-TR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tr-TR" b="1" i="1">
                                      <a:latin typeface="Cambria Math" panose="02040503050406030204" pitchFamily="18" charset="0"/>
                                    </a:rPr>
                                    <m:t>𝝎</m:t>
                                  </m:r>
                                </m:e>
                              </m:d>
                            </m:num>
                            <m:den>
                              <m:r>
                                <a:rPr lang="tr-TR" b="1" i="1">
                                  <a:latin typeface="Cambria Math" panose="02040503050406030204" pitchFamily="18" charset="0"/>
                                </a:rPr>
                                <m:t>𝟐𝟎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tr-TR" b="1" dirty="0"/>
              </a:p>
              <a:p>
                <a:pPr marL="0" indent="0">
                  <a:buNone/>
                </a:pPr>
                <a:r>
                  <a:rPr lang="tr-TR" dirty="0"/>
                  <a:t> </a:t>
                </a:r>
                <a:r>
                  <a:rPr lang="tr-TR" dirty="0" smtClean="0"/>
                  <a:t>şeklinde bulunabilir. Genel </a:t>
                </a:r>
                <a:r>
                  <a:rPr lang="tr-TR" dirty="0"/>
                  <a:t>olarak,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tr-TR" i="1">
                        <a:latin typeface="Cambria Math" panose="02040503050406030204" pitchFamily="18" charset="0"/>
                      </a:rPr>
                      <m:t>=20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𝑙𝑜𝑔𝑥</m:t>
                    </m:r>
                  </m:oMath>
                </a14:m>
                <a:r>
                  <a:rPr lang="tr-TR" dirty="0"/>
                  <a:t>, </a:t>
                </a:r>
                <a14:m>
                  <m:oMath xmlns:m="http://schemas.openxmlformats.org/officeDocument/2006/math">
                    <m:r>
                      <a:rPr lang="tr-TR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tr-TR" dirty="0"/>
                  <a:t>’i desibele çevirir.</a:t>
                </a:r>
              </a:p>
              <a:p>
                <a:r>
                  <a:rPr lang="tr-TR" dirty="0"/>
                  <a:t>Büyüklük çiziminde,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acc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</m:d>
                  </m:oMath>
                </a14:m>
                <a:r>
                  <a:rPr lang="tr-TR" dirty="0"/>
                  <a:t>karşı </a:t>
                </a:r>
                <a14:m>
                  <m:oMath xmlns:m="http://schemas.openxmlformats.org/officeDocument/2006/math">
                    <m:r>
                      <a:rPr lang="tr-TR" i="1">
                        <a:latin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tr-TR" dirty="0"/>
                  <a:t> çizilmektedir</a:t>
                </a:r>
                <a:r>
                  <a:rPr lang="tr-TR" dirty="0" smtClean="0"/>
                  <a:t>. [</a:t>
                </a:r>
                <a:r>
                  <a:rPr lang="tr-TR" dirty="0"/>
                  <a:t>Frekans için logaritmik ölçekleme kullanılarak.]</a:t>
                </a:r>
              </a:p>
              <a:p>
                <a:pPr marL="514350" indent="-514350">
                  <a:buFont typeface="+mj-lt"/>
                  <a:buAutoNum type="arabicPeriod" startAt="2"/>
                </a:pPr>
                <a:r>
                  <a:rPr lang="tr-TR" sz="2900" b="1" dirty="0" smtClean="0">
                    <a:solidFill>
                      <a:schemeClr val="accent1"/>
                    </a:solidFill>
                  </a:rPr>
                  <a:t>Faz </a:t>
                </a:r>
                <a:r>
                  <a:rPr lang="tr-TR" sz="2900" b="1" dirty="0">
                    <a:solidFill>
                      <a:schemeClr val="accent1"/>
                    </a:solidFill>
                  </a:rPr>
                  <a:t>Açısı Bode Diyagramı</a:t>
                </a:r>
              </a:p>
              <a:p>
                <a14:m>
                  <m:oMath xmlns:m="http://schemas.openxmlformats.org/officeDocument/2006/math">
                    <m:r>
                      <a:rPr lang="tr-TR" i="1"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</m:d>
                    <m:r>
                      <a:rPr lang="tr-TR" i="1">
                        <a:latin typeface="Cambria Math" panose="02040503050406030204" pitchFamily="18" charset="0"/>
                      </a:rPr>
                      <m:t>[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𝑑𝑒𝑟𝑒𝑐𝑒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tr-TR" dirty="0"/>
                  <a:t> karşı </a:t>
                </a:r>
                <a14:m>
                  <m:oMath xmlns:m="http://schemas.openxmlformats.org/officeDocument/2006/math">
                    <m:r>
                      <a:rPr lang="tr-TR" i="1" smtClean="0">
                        <a:latin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tr-TR" dirty="0"/>
                  <a:t> çizilir.[frekans için logaritmik ölçeklemek kullanılarak.]</a:t>
                </a:r>
              </a:p>
              <a:p>
                <a:endParaRPr lang="tr-T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576" t="-2346" r="-1333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499910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124691"/>
            <a:ext cx="8230920" cy="6192162"/>
            <a:chOff x="1037632" y="110836"/>
            <a:chExt cx="8230920" cy="6192162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37632" y="110836"/>
              <a:ext cx="8230920" cy="6192162"/>
            </a:xfrm>
            <a:prstGeom prst="rect">
              <a:avLst/>
            </a:prstGeom>
          </p:spPr>
        </p:pic>
        <p:grpSp>
          <p:nvGrpSpPr>
            <p:cNvPr id="2" name="Group 1"/>
            <p:cNvGrpSpPr/>
            <p:nvPr/>
          </p:nvGrpSpPr>
          <p:grpSpPr>
            <a:xfrm>
              <a:off x="1342465" y="2011144"/>
              <a:ext cx="5584808" cy="3364420"/>
              <a:chOff x="1203919" y="1920281"/>
              <a:chExt cx="5584808" cy="336442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" name="TextBox 4"/>
                  <p:cNvSpPr txBox="1"/>
                  <p:nvPr/>
                </p:nvSpPr>
                <p:spPr>
                  <a:xfrm>
                    <a:off x="1203919" y="1920281"/>
                    <a:ext cx="255711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̅"/>
                              <m:ctrlPr>
                                <a:rPr lang="tr-TR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</m:acc>
                        </m:oMath>
                      </m:oMathPara>
                    </a14:m>
                    <a:endParaRPr lang="tr-TR" dirty="0"/>
                  </a:p>
                </p:txBody>
              </p:sp>
            </mc:Choice>
            <mc:Fallback xmlns="">
              <p:sp>
                <p:nvSpPr>
                  <p:cNvPr id="5" name="TextBox 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203919" y="1920281"/>
                    <a:ext cx="255711" cy="276999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l="-21429" t="-4348" r="-40476" b="-6522"/>
                    </a:stretch>
                  </a:blipFill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" name="TextBox 5"/>
                  <p:cNvSpPr txBox="1"/>
                  <p:nvPr/>
                </p:nvSpPr>
                <p:spPr>
                  <a:xfrm>
                    <a:off x="1224308" y="4258031"/>
                    <a:ext cx="214931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tr-T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oMath>
                      </m:oMathPara>
                    </a14:m>
                    <a:endParaRPr lang="tr-TR" dirty="0"/>
                  </a:p>
                </p:txBody>
              </p:sp>
            </mc:Choice>
            <mc:Fallback xmlns="">
              <p:sp>
                <p:nvSpPr>
                  <p:cNvPr id="6" name="TextBox 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224308" y="4258031"/>
                    <a:ext cx="214931" cy="276999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l="-36111" r="-33333" b="-33333"/>
                    </a:stretch>
                  </a:blipFill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8" name="Straight Arrow Connector 7"/>
              <p:cNvCxnSpPr/>
              <p:nvPr/>
            </p:nvCxnSpPr>
            <p:spPr>
              <a:xfrm>
                <a:off x="5284694" y="5284700"/>
                <a:ext cx="451087" cy="1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headEnd type="triangle"/>
                <a:tailEnd type="triangle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0" name="Straight Arrow Connector 9"/>
              <p:cNvCxnSpPr/>
              <p:nvPr/>
            </p:nvCxnSpPr>
            <p:spPr>
              <a:xfrm>
                <a:off x="5230906" y="4948519"/>
                <a:ext cx="1557821" cy="3673"/>
              </a:xfrm>
              <a:prstGeom prst="straightConnector1">
                <a:avLst/>
              </a:prstGeom>
              <a:ln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7523018" y="554182"/>
                <a:ext cx="4572000" cy="27442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dirty="0"/>
                  <a:t>Frekans aralığı </a:t>
                </a:r>
                <a:r>
                  <a:rPr lang="tr-TR" dirty="0">
                    <a:solidFill>
                      <a:srgbClr val="FF0000"/>
                    </a:solidFill>
                  </a:rPr>
                  <a:t>oktav</a:t>
                </a:r>
                <a:r>
                  <a:rPr lang="tr-TR" dirty="0"/>
                  <a:t> ve </a:t>
                </a:r>
                <a:r>
                  <a:rPr lang="tr-TR" dirty="0">
                    <a:solidFill>
                      <a:srgbClr val="FF0000"/>
                    </a:solidFill>
                  </a:rPr>
                  <a:t>onluk</a:t>
                </a:r>
                <a:r>
                  <a:rPr lang="tr-TR" dirty="0"/>
                  <a:t> </a:t>
                </a:r>
                <a:endParaRPr lang="tr-TR" dirty="0" smtClean="0"/>
              </a:p>
              <a:p>
                <a:r>
                  <a:rPr lang="tr-TR" dirty="0" smtClean="0"/>
                  <a:t>terimleriyle </a:t>
                </a:r>
                <a:r>
                  <a:rPr lang="tr-TR" dirty="0"/>
                  <a:t>ifade edilir.</a:t>
                </a:r>
              </a:p>
              <a:p>
                <a:r>
                  <a:rPr lang="tr-TR" dirty="0">
                    <a:solidFill>
                      <a:srgbClr val="FF0000"/>
                    </a:solidFill>
                  </a:rPr>
                  <a:t>Onluk: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tr-TR" dirty="0"/>
                  <a:t>’den </a:t>
                </a:r>
                <a14:m>
                  <m:oMath xmlns:m="http://schemas.openxmlformats.org/officeDocument/2006/math">
                    <m:r>
                      <a:rPr lang="tr-TR" i="1">
                        <a:latin typeface="Cambria Math" panose="02040503050406030204" pitchFamily="18" charset="0"/>
                      </a:rPr>
                      <m:t>10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tr-TR" dirty="0"/>
                  <a:t>’e kadar olan frekans bandını ifade eder.</a:t>
                </a:r>
              </a:p>
              <a:p>
                <a:r>
                  <a:rPr lang="tr-TR" dirty="0">
                    <a:solidFill>
                      <a:srgbClr val="FF0000"/>
                    </a:solidFill>
                  </a:rPr>
                  <a:t>Oktav: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tr-TR" dirty="0"/>
                  <a:t>’den </a:t>
                </a:r>
                <a14:m>
                  <m:oMath xmlns:m="http://schemas.openxmlformats.org/officeDocument/2006/math">
                    <m:r>
                      <a:rPr lang="tr-TR" i="1">
                        <a:latin typeface="Cambria Math" panose="02040503050406030204" pitchFamily="18" charset="0"/>
                      </a:rPr>
                      <m:t>2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tr-TR" dirty="0"/>
                  <a:t>’e kadar olan frekans bandını ifade eder.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acc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</m:d>
                    <m:r>
                      <a:rPr lang="tr-TR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𝑣𝑒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𝜙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𝜔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tr-TR" dirty="0"/>
                  <a:t> grafikleri </a:t>
                </a:r>
                <a14:m>
                  <m:oMath xmlns:m="http://schemas.openxmlformats.org/officeDocument/2006/math">
                    <m:r>
                      <a:rPr lang="tr-TR" i="1">
                        <a:latin typeface="Cambria Math" panose="02040503050406030204" pitchFamily="18" charset="0"/>
                      </a:rPr>
                      <m:t>𝐺</m:t>
                    </m:r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tr-TR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𝑣𝑒</m:t>
                    </m:r>
                    <m:f>
                      <m:f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tr-TR" i="1"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tr-TR" dirty="0"/>
                  <a:t> için çizildiğinde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acc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</m:d>
                    <m:r>
                      <a:rPr lang="tr-TR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tr-TR" dirty="0"/>
                  <a:t> ve </a:t>
                </a:r>
                <a14:m>
                  <m:oMath xmlns:m="http://schemas.openxmlformats.org/officeDocument/2006/math">
                    <m:r>
                      <a:rPr lang="tr-TR" i="1">
                        <a:latin typeface="Cambria Math" panose="02040503050406030204" pitchFamily="18" charset="0"/>
                      </a:rPr>
                      <m:t>𝜙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tr-TR" dirty="0"/>
                  <a:t>’a göre simetriklerdir.</a:t>
                </a: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3018" y="554182"/>
                <a:ext cx="4572000" cy="2744277"/>
              </a:xfrm>
              <a:prstGeom prst="rect">
                <a:avLst/>
              </a:prstGeom>
              <a:blipFill>
                <a:blip r:embed="rId5"/>
                <a:stretch>
                  <a:fillRect l="-1067" t="-1333" b="-2667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461677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b="1" dirty="0"/>
              <a:t>Temel </a:t>
            </a:r>
            <a:r>
              <a:rPr lang="tr-TR" b="1" dirty="0" smtClean="0"/>
              <a:t>Faktörler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tr-TR" sz="2400" dirty="0"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Bir transfer fonksiyonunda görülebilecek olan temel faktörler şu şekildedir.</a:t>
                </a:r>
                <a:endParaRPr lang="tr-TR" sz="24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>
                  <a:lnSpc>
                    <a:spcPct val="115000"/>
                  </a:lnSpc>
                  <a:spcAft>
                    <a:spcPts val="0"/>
                  </a:spcAft>
                  <a:buFont typeface="+mj-lt"/>
                  <a:buAutoNum type="arabicPeriod"/>
                </a:pPr>
                <a:r>
                  <a:rPr lang="tr-TR" sz="2400" dirty="0"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Sabit Kazanç, K.</a:t>
                </a:r>
                <a:endParaRPr lang="tr-TR" sz="24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>
                  <a:lnSpc>
                    <a:spcPct val="115000"/>
                  </a:lnSpc>
                  <a:spcAft>
                    <a:spcPts val="0"/>
                  </a:spcAft>
                  <a:buFont typeface="+mj-lt"/>
                  <a:buAutoNum type="arabicPeriod"/>
                </a:pPr>
                <a14:m>
                  <m:oMath xmlns:m="http://schemas.openxmlformats.org/officeDocument/2006/math">
                    <m:limLow>
                      <m:limLowPr>
                        <m:ctrlPr>
                          <a:rPr lang="tr-TR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limLowPr>
                      <m:e>
                        <m:groupChr>
                          <m:groupChrPr>
                            <m:chr m:val="⏟"/>
                            <m:ctrlPr>
                              <a:rPr lang="tr-TR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</m:ctrlPr>
                          </m:groupChr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İ</m:t>
                            </m:r>
                            <m:r>
                              <a:rPr lang="tr-TR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𝑛𝑡𝑒𝑔𝑟𝑎𝑙</m:t>
                            </m:r>
                          </m:e>
                        </m:groupChr>
                      </m:e>
                      <m:lim>
                        <m:f>
                          <m:fPr>
                            <m:ctrlPr>
                              <a:rPr lang="tr-TR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lang="tr-TR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1</m:t>
                            </m:r>
                          </m:num>
                          <m:den>
                            <m:r>
                              <a:rPr lang="tr-TR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𝑠</m:t>
                            </m:r>
                          </m:den>
                        </m:f>
                      </m:lim>
                    </m:limLow>
                  </m:oMath>
                </a14:m>
                <a:r>
                  <a:rPr lang="tr-TR" sz="2400" dirty="0"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ya da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tr-TR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limLowPr>
                      <m:e>
                        <m:groupChr>
                          <m:groupChrPr>
                            <m:chr m:val="⏟"/>
                            <m:ctrlPr>
                              <a:rPr lang="tr-TR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</m:ctrlPr>
                          </m:groupChr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𝑡</m:t>
                            </m:r>
                            <m:r>
                              <a:rPr lang="tr-TR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ü</m:t>
                            </m:r>
                            <m:r>
                              <a:rPr lang="tr-TR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𝑟𝑒𝑣𝑠𝑒𝑙</m:t>
                            </m:r>
                          </m:e>
                        </m:groupChr>
                      </m:e>
                      <m:lim>
                        <m:r>
                          <a:rPr lang="tr-TR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𝑠</m:t>
                        </m:r>
                      </m:lim>
                    </m:limLow>
                  </m:oMath>
                </a14:m>
                <a:r>
                  <a:rPr lang="tr-TR" sz="2400" dirty="0"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faktörler.</a:t>
                </a:r>
                <a:endParaRPr lang="tr-TR" sz="24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>
                  <a:lnSpc>
                    <a:spcPct val="115000"/>
                  </a:lnSpc>
                  <a:spcAft>
                    <a:spcPts val="0"/>
                  </a:spcAft>
                  <a:buFont typeface="+mj-lt"/>
                  <a:buAutoNum type="arabicPeriod"/>
                </a:pPr>
                <a:r>
                  <a:rPr lang="tr-TR" sz="2400" dirty="0"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Birinci dereceden faktörler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tr-TR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tr-TR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tr-TR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𝑇𝑠</m:t>
                        </m:r>
                        <m:r>
                          <a:rPr lang="tr-TR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+1</m:t>
                        </m:r>
                      </m:den>
                    </m:f>
                  </m:oMath>
                </a14:m>
                <a:r>
                  <a:rPr lang="tr-TR" sz="2400" dirty="0"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ya da </a:t>
                </a:r>
                <a14:m>
                  <m:oMath xmlns:m="http://schemas.openxmlformats.org/officeDocument/2006/math">
                    <m:r>
                      <a:rPr lang="tr-TR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(</m:t>
                    </m:r>
                    <m:r>
                      <a:rPr lang="tr-TR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𝑇𝑠</m:t>
                    </m:r>
                    <m:r>
                      <a:rPr lang="tr-TR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+1)</m:t>
                    </m:r>
                  </m:oMath>
                </a14:m>
                <a:r>
                  <a:rPr lang="tr-TR" sz="2400" dirty="0"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.</a:t>
                </a:r>
                <a:endParaRPr lang="tr-TR" sz="24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>
                  <a:lnSpc>
                    <a:spcPct val="115000"/>
                  </a:lnSpc>
                  <a:spcAft>
                    <a:spcPts val="1000"/>
                  </a:spcAft>
                  <a:buFont typeface="+mj-lt"/>
                  <a:buAutoNum type="arabicPeriod"/>
                </a:pPr>
                <a:r>
                  <a:rPr lang="tr-TR" sz="2400" dirty="0"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Az sönümlü ikinci dereceden faktörler, </a:t>
                </a:r>
                <a:endParaRPr lang="tr-TR" sz="2400" dirty="0" smtClean="0"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endParaRPr>
              </a:p>
              <a:p>
                <a:pPr marL="0" lvl="0" indent="0">
                  <a:lnSpc>
                    <a:spcPct val="115000"/>
                  </a:lnSpc>
                  <a:spcAft>
                    <a:spcPts val="10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tr-TR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tr-TR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m:t>1</m:t>
                          </m:r>
                        </m:num>
                        <m:den>
                          <m:f>
                            <m:fPr>
                              <m:ctrlPr>
                                <a:rPr lang="tr-TR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</m:ctrlPr>
                            </m:fPr>
                            <m:num>
                              <m:r>
                                <a:rPr lang="tr-TR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  <m:t>1</m:t>
                              </m:r>
                            </m:num>
                            <m:den>
                              <m:sSubSup>
                                <m:sSubSup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Calibri" panose="020F0502020204030204" pitchFamily="34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Calibri" panose="020F0502020204030204" pitchFamily="34" charset="0"/>
                                    </a:rPr>
                                    <m:t>𝑛</m:t>
                                  </m:r>
                                </m:sub>
                                <m:sup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Calibri" panose="020F0502020204030204" pitchFamily="34" charset="0"/>
                                    </a:rPr>
                                    <m:t>2</m:t>
                                  </m:r>
                                </m:sup>
                              </m:sSubSup>
                            </m:den>
                          </m:f>
                          <m:sSup>
                            <m:sSupPr>
                              <m:ctrlPr>
                                <a:rPr lang="tr-TR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</m:ctrlPr>
                            </m:sSup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tr-TR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tr-TR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tr-TR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</m:ctrlPr>
                            </m:fPr>
                            <m:num>
                              <m:r>
                                <a:rPr lang="tr-TR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  <m:t>2</m:t>
                              </m:r>
                              <m:r>
                                <a:rPr lang="tr-TR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  <m:t>𝜉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Calibri" panose="020F0502020204030204" pitchFamily="34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Calibri" panose="020F0502020204030204" pitchFamily="34" charset="0"/>
                                    </a:rPr>
                                    <m:t>𝑛</m:t>
                                  </m:r>
                                </m:sub>
                              </m:sSub>
                            </m:den>
                          </m:f>
                          <m:r>
                            <a:rPr lang="tr-TR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m:t>+1</m:t>
                          </m:r>
                        </m:den>
                      </m:f>
                    </m:oMath>
                  </m:oMathPara>
                </a14:m>
                <a:endParaRPr lang="tr-TR" sz="24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endParaRPr lang="tr-TR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879" t="-988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406786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b="1" dirty="0"/>
              <a:t>Temel Faktörlerin Bode </a:t>
            </a:r>
            <a:r>
              <a:rPr lang="tr-TR" b="1" dirty="0" smtClean="0"/>
              <a:t>Çizimleri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/>
              </a:bodyPr>
              <a:lstStyle/>
              <a:p>
                <a:pPr marL="342900" lvl="0" indent="-342900">
                  <a:lnSpc>
                    <a:spcPct val="115000"/>
                  </a:lnSpc>
                  <a:spcAft>
                    <a:spcPts val="1000"/>
                  </a:spcAft>
                  <a:buFont typeface="+mj-lt"/>
                  <a:buAutoNum type="arabicPeriod"/>
                </a:pPr>
                <a:r>
                  <a:rPr lang="tr-TR" dirty="0"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Sabit Kazanç, K</a:t>
                </a:r>
                <a:endParaRPr lang="tr-TR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137160" indent="0">
                  <a:lnSpc>
                    <a:spcPct val="115000"/>
                  </a:lnSpc>
                  <a:spcAft>
                    <a:spcPts val="10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m:t>𝐺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m:t>=</m:t>
                      </m:r>
                      <m:r>
                        <a:rPr lang="tr-TR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m:t>𝐾</m:t>
                      </m:r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m:t>𝐾</m:t>
                          </m:r>
                          <m:r>
                            <a:rPr lang="tr-TR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m:t>&gt;0</m:t>
                          </m:r>
                        </m:e>
                      </m:d>
                    </m:oMath>
                  </m:oMathPara>
                </a14:m>
                <a:endParaRPr lang="tr-TR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137160" indent="0">
                  <a:lnSpc>
                    <a:spcPct val="115000"/>
                  </a:lnSpc>
                  <a:spcAft>
                    <a:spcPts val="10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tr-TR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</m:ctrlPr>
                        </m:accPr>
                        <m:e>
                          <m:r>
                            <a:rPr lang="tr-TR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m:t>𝑀</m:t>
                          </m:r>
                        </m:e>
                      </m:acc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m:t>𝜔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m:t>=20</m:t>
                      </m:r>
                      <m:r>
                        <a:rPr lang="tr-TR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m:t>𝑙𝑜𝑔𝐾</m:t>
                      </m:r>
                    </m:oMath>
                  </m:oMathPara>
                </a14:m>
                <a:endParaRPr lang="tr-TR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137160" indent="0">
                  <a:lnSpc>
                    <a:spcPct val="115000"/>
                  </a:lnSpc>
                  <a:spcAft>
                    <a:spcPts val="10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m:t>𝜙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m:t>𝜔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m:t>=0</m:t>
                      </m:r>
                    </m:oMath>
                  </m:oMathPara>
                </a14:m>
                <a:endParaRPr lang="tr-TR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137160" indent="0">
                  <a:lnSpc>
                    <a:spcPct val="115000"/>
                  </a:lnSpc>
                  <a:spcAft>
                    <a:spcPts val="10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m:t>𝑒</m:t>
                      </m:r>
                      <m:r>
                        <a:rPr lang="tr-TR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m:t>ğ</m:t>
                      </m:r>
                      <m:r>
                        <a:rPr lang="tr-TR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m:t>𝑒𝑟</m:t>
                      </m:r>
                      <m:r>
                        <a:rPr lang="tr-TR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m:t> </m:t>
                      </m:r>
                      <m:r>
                        <a:rPr lang="tr-TR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m:t>𝐾</m:t>
                      </m:r>
                      <m:r>
                        <a:rPr lang="tr-TR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m:t>&lt;0 </m:t>
                      </m:r>
                      <m:r>
                        <a:rPr lang="tr-TR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m:t>𝑖𝑠𝑒</m:t>
                      </m:r>
                      <m:r>
                        <a:rPr lang="tr-TR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m:t>,</m:t>
                      </m:r>
                    </m:oMath>
                  </m:oMathPara>
                </a14:m>
                <a:endParaRPr lang="tr-TR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137160" indent="0">
                  <a:lnSpc>
                    <a:spcPct val="115000"/>
                  </a:lnSpc>
                  <a:spcAft>
                    <a:spcPts val="10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tr-TR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</m:ctrlPr>
                        </m:accPr>
                        <m:e>
                          <m:r>
                            <a:rPr lang="tr-TR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m:t>𝑀</m:t>
                          </m:r>
                        </m:e>
                      </m:acc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m:t>𝜔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m:t>=20</m:t>
                      </m:r>
                      <m:func>
                        <m:funcPr>
                          <m:ctrlPr>
                            <a:rPr lang="tr-TR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  <m:t>𝐾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tr-TR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137160" indent="0">
                  <a:lnSpc>
                    <a:spcPct val="115000"/>
                  </a:lnSpc>
                  <a:spcAft>
                    <a:spcPts val="10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m:t>𝜙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m:t>𝜔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m:t>=180°</m:t>
                      </m:r>
                    </m:oMath>
                  </m:oMathPara>
                </a14:m>
                <a:endParaRPr lang="tr-TR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endParaRPr lang="tr-T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4444" t="-627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218238" y="1951320"/>
            <a:ext cx="4937125" cy="3704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1369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FREKANS CEVAP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tr-TR" dirty="0" smtClean="0"/>
                  <a:t>Sinusoidal bir girişe doğrusal zamanla değişmez kararlı bir sistemin verdiği cevaba </a:t>
                </a:r>
                <a:r>
                  <a:rPr lang="tr-TR" dirty="0">
                    <a:solidFill>
                      <a:srgbClr val="FF0000"/>
                    </a:solidFill>
                  </a:rPr>
                  <a:t>Frekans </a:t>
                </a:r>
                <a:r>
                  <a:rPr lang="tr-TR" dirty="0" smtClean="0">
                    <a:solidFill>
                      <a:srgbClr val="FF0000"/>
                    </a:solidFill>
                  </a:rPr>
                  <a:t>Cevap</a:t>
                </a:r>
                <a:r>
                  <a:rPr lang="tr-TR" dirty="0">
                    <a:solidFill>
                      <a:srgbClr val="FF0000"/>
                    </a:solidFill>
                  </a:rPr>
                  <a:t> </a:t>
                </a:r>
                <a:r>
                  <a:rPr lang="tr-TR" dirty="0" smtClean="0"/>
                  <a:t>denilmektedir.</a:t>
                </a:r>
              </a:p>
              <a:p>
                <a:r>
                  <a:rPr lang="tr-TR" dirty="0" smtClean="0"/>
                  <a:t>Eğer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𝑠𝑖𝑛𝑢𝑠𝑜𝑖𝑑𝑎𝑙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𝑔𝑖𝑟𝑖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ş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𝑖𝑛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𝑔𝑒𝑛𝑙𝑖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ğ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tr-TR" dirty="0"/>
              </a:p>
              <a:p>
                <a14:m>
                  <m:oMath xmlns:m="http://schemas.openxmlformats.org/officeDocument/2006/math">
                    <m:r>
                      <a:rPr lang="tr-TR" b="0" i="1" smtClean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𝑡𝑎h𝑟𝑖𝑘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𝑓𝑟𝑒𝑘𝑎𝑛𝑠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ı </m:t>
                    </m:r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𝑟𝑎𝑑</m:t>
                        </m:r>
                        <m:r>
                          <m:rPr>
                            <m:lit/>
                          </m:rPr>
                          <a:rPr lang="tr-TR" i="1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r>
                  <a:rPr lang="tr-TR" dirty="0"/>
                  <a:t> </a:t>
                </a:r>
              </a:p>
              <a:p>
                <a14:m>
                  <m:oMath xmlns:m="http://schemas.openxmlformats.org/officeDocument/2006/math">
                    <m:r>
                      <a:rPr lang="tr-TR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tr-TR">
                        <a:latin typeface="Cambria Math" panose="02040503050406030204" pitchFamily="18" charset="0"/>
                      </a:rPr>
                      <m:t>:</m:t>
                    </m:r>
                    <m:r>
                      <m:rPr>
                        <m:sty m:val="p"/>
                      </m:rPr>
                      <a:rPr lang="tr-TR">
                        <a:latin typeface="Cambria Math" panose="02040503050406030204" pitchFamily="18" charset="0"/>
                      </a:rPr>
                      <m:t>Sinusoidal</m:t>
                    </m:r>
                    <m:r>
                      <a:rPr lang="tr-TR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tr-TR">
                        <a:latin typeface="Cambria Math" panose="02040503050406030204" pitchFamily="18" charset="0"/>
                      </a:rPr>
                      <m:t>giri</m:t>
                    </m:r>
                    <m:r>
                      <a:rPr lang="tr-TR">
                        <a:latin typeface="Cambria Math" panose="02040503050406030204" pitchFamily="18" charset="0"/>
                      </a:rPr>
                      <m:t>ş</m:t>
                    </m:r>
                    <m:r>
                      <m:rPr>
                        <m:sty m:val="p"/>
                      </m:rPr>
                      <a:rPr lang="tr-TR">
                        <a:latin typeface="Cambria Math" panose="02040503050406030204" pitchFamily="18" charset="0"/>
                      </a:rPr>
                      <m:t>in</m:t>
                    </m:r>
                    <m:r>
                      <a:rPr lang="tr-TR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tr-TR">
                        <a:latin typeface="Cambria Math" panose="02040503050406030204" pitchFamily="18" charset="0"/>
                      </a:rPr>
                      <m:t>faz</m:t>
                    </m:r>
                    <m:r>
                      <a:rPr lang="tr-TR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tr-TR">
                        <a:latin typeface="Cambria Math" panose="02040503050406030204" pitchFamily="18" charset="0"/>
                      </a:rPr>
                      <m:t>a</m:t>
                    </m:r>
                    <m:r>
                      <a:rPr lang="tr-TR">
                        <a:latin typeface="Cambria Math" panose="02040503050406030204" pitchFamily="18" charset="0"/>
                      </a:rPr>
                      <m:t>çı</m:t>
                    </m:r>
                    <m:r>
                      <m:rPr>
                        <m:sty m:val="p"/>
                      </m:rPr>
                      <a:rPr lang="tr-TR">
                        <a:latin typeface="Cambria Math" panose="02040503050406030204" pitchFamily="18" charset="0"/>
                      </a:rPr>
                      <m:t>s</m:t>
                    </m:r>
                    <m:r>
                      <a:rPr lang="tr-TR">
                        <a:latin typeface="Cambria Math" panose="02040503050406030204" pitchFamily="18" charset="0"/>
                      </a:rPr>
                      <m:t>ı </m:t>
                    </m:r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tr-TR">
                            <a:latin typeface="Cambria Math" panose="02040503050406030204" pitchFamily="18" charset="0"/>
                          </a:rPr>
                          <m:t>radyan</m:t>
                        </m:r>
                      </m:e>
                    </m:d>
                  </m:oMath>
                </a14:m>
                <a:endParaRPr lang="tr-TR" dirty="0" smtClean="0"/>
              </a:p>
              <a:p>
                <a:r>
                  <a:rPr lang="tr-TR" dirty="0" smtClean="0"/>
                  <a:t> olmak üzere (1) ile tanımlı sinüsoidal bir giriş verilirse</a:t>
                </a:r>
              </a:p>
              <a:p>
                <a14:m>
                  <m:oMath xmlns:m="http://schemas.openxmlformats.org/officeDocument/2006/math">
                    <m:r>
                      <a:rPr lang="tr-TR" i="1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tr-TR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𝑠𝑖𝑛</m:t>
                    </m:r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𝜔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d>
                    <m:r>
                      <a:rPr lang="tr-TR" i="1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tr-TR" dirty="0"/>
                  <a:t>	</a:t>
                </a:r>
                <a:r>
                  <a:rPr lang="tr-TR" dirty="0" smtClean="0"/>
                  <a:t>		</a:t>
                </a:r>
                <a:r>
                  <a:rPr lang="tr-TR" b="1" dirty="0" smtClean="0"/>
                  <a:t>(1</a:t>
                </a:r>
                <a:r>
                  <a:rPr lang="tr-TR" b="1" dirty="0"/>
                  <a:t>)</a:t>
                </a:r>
                <a:endParaRPr lang="tr-TR" dirty="0"/>
              </a:p>
              <a:p>
                <a:r>
                  <a:rPr lang="tr-TR" dirty="0" smtClean="0"/>
                  <a:t>O </a:t>
                </a:r>
                <a:r>
                  <a:rPr lang="tr-TR" dirty="0"/>
                  <a:t>zaman </a:t>
                </a:r>
                <a:r>
                  <a:rPr lang="tr-TR" dirty="0" smtClean="0"/>
                  <a:t>çıkış </a:t>
                </a:r>
              </a:p>
              <a:p>
                <a14:m>
                  <m:oMath xmlns:m="http://schemas.openxmlformats.org/officeDocument/2006/math">
                    <m:r>
                      <a:rPr lang="tr-TR" i="1"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tr-TR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</m:sSub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tr-TR" i="1">
                        <a:latin typeface="Cambria Math" panose="02040503050406030204" pitchFamily="18" charset="0"/>
                      </a:rPr>
                      <m:t>+</m:t>
                    </m:r>
                    <m:limLow>
                      <m:limLow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groupChr>
                          <m:groupChrPr>
                            <m:chr m:val="⏟"/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groupChrPr>
                          <m:e>
                            <m:sSub>
                              <m:sSub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sub>
                            </m:s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𝑆𝑖𝑛</m:t>
                            </m:r>
                            <m:d>
                              <m:d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𝜙</m:t>
                                </m:r>
                              </m:e>
                            </m:d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]</m:t>
                            </m:r>
                          </m:e>
                        </m:groupChr>
                      </m:e>
                      <m:lim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  <m:r>
                          <a:rPr lang="tr-TR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)</m:t>
                        </m:r>
                      </m:lim>
                    </m:limLow>
                    <m:r>
                      <a:rPr lang="tr-TR" i="1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endParaRPr lang="tr-TR" dirty="0"/>
              </a:p>
              <a:p>
                <a:endParaRPr lang="tr-T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818" t="-2840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466896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800" b="1" dirty="0"/>
              <a:t>Temel Faktörlerin Bode Çizimleri</a:t>
            </a:r>
            <a:endParaRPr lang="tr-TR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1097279" y="1373606"/>
                <a:ext cx="10058401" cy="4860000"/>
              </a:xfrm>
            </p:spPr>
            <p:txBody>
              <a:bodyPr>
                <a:noAutofit/>
              </a:bodyPr>
              <a:lstStyle/>
              <a:p>
                <a:pPr marL="457200" lvl="0" indent="-457200">
                  <a:lnSpc>
                    <a:spcPct val="115000"/>
                  </a:lnSpc>
                  <a:spcAft>
                    <a:spcPts val="0"/>
                  </a:spcAft>
                  <a:buFont typeface="+mj-lt"/>
                  <a:buAutoNum type="arabicPeriod" startAt="2"/>
                </a:pPr>
                <a:r>
                  <a:rPr lang="tr-TR" sz="2400" b="1" dirty="0">
                    <a:solidFill>
                      <a:schemeClr val="accent1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İntegral ve Türev </a:t>
                </a:r>
                <a:r>
                  <a:rPr lang="tr-TR" sz="2400" b="1" dirty="0" smtClean="0">
                    <a:solidFill>
                      <a:schemeClr val="accent1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Faktörleri</a:t>
                </a:r>
              </a:p>
              <a:p>
                <a:pPr marL="457200" lvl="0" indent="-457200">
                  <a:lnSpc>
                    <a:spcPct val="115000"/>
                  </a:lnSpc>
                  <a:spcAft>
                    <a:spcPts val="0"/>
                  </a:spcAft>
                  <a:buFont typeface="+mj-lt"/>
                  <a:buAutoNum type="arabicPeriod" startAt="2"/>
                </a:pPr>
                <a:endParaRPr lang="tr-TR" sz="2400" b="1" dirty="0">
                  <a:solidFill>
                    <a:schemeClr val="accent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lvl="0" indent="0">
                  <a:lnSpc>
                    <a:spcPct val="115000"/>
                  </a:lnSpc>
                  <a:spcAft>
                    <a:spcPts val="0"/>
                  </a:spcAft>
                  <a:buNone/>
                </a:pPr>
                <a:endParaRPr lang="tr-TR" sz="2400" b="1" dirty="0" smtClean="0">
                  <a:solidFill>
                    <a:schemeClr val="accent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lvl="0" indent="0">
                  <a:lnSpc>
                    <a:spcPct val="115000"/>
                  </a:lnSpc>
                  <a:spcAft>
                    <a:spcPts val="0"/>
                  </a:spcAft>
                  <a:buNone/>
                </a:pPr>
                <a:endParaRPr lang="tr-TR" sz="2400" b="1" dirty="0">
                  <a:solidFill>
                    <a:schemeClr val="accent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lvl="0" indent="0">
                  <a:lnSpc>
                    <a:spcPct val="115000"/>
                  </a:lnSpc>
                  <a:spcAft>
                    <a:spcPts val="0"/>
                  </a:spcAft>
                  <a:buNone/>
                </a:pPr>
                <a:endParaRPr lang="tr-TR" sz="2400" b="1" dirty="0">
                  <a:solidFill>
                    <a:schemeClr val="accent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822960" indent="-457200">
                  <a:lnSpc>
                    <a:spcPct val="115000"/>
                  </a:lnSpc>
                  <a:spcAft>
                    <a:spcPts val="0"/>
                  </a:spcAft>
                  <a:buFont typeface="+mj-lt"/>
                  <a:buAutoNum type="alphaLcParenR"/>
                </a:pPr>
                <a:r>
                  <a:rPr lang="tr-TR" sz="2400" b="1" dirty="0">
                    <a:solidFill>
                      <a:schemeClr val="accent1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 </a:t>
                </a:r>
                <a:r>
                  <a:rPr lang="tr-TR" sz="2400" b="1" dirty="0" smtClean="0">
                    <a:solidFill>
                      <a:schemeClr val="accent1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İntegral </a:t>
                </a:r>
                <a:r>
                  <a:rPr lang="tr-TR" sz="2400" b="1" dirty="0">
                    <a:solidFill>
                      <a:schemeClr val="accent1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Faktör</a:t>
                </a:r>
                <a:endParaRPr lang="tr-TR" sz="2400" b="1" dirty="0">
                  <a:solidFill>
                    <a:schemeClr val="accent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85800">
                  <a:lnSpc>
                    <a:spcPct val="115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3"/>
                              <m:mcJc m:val="center"/>
                            </m:mcPr>
                          </m:mc>
                        </m:mcs>
                        <m:ctrlPr>
                          <a:rPr lang="tr-TR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mPr>
                      <m:m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m:t>𝐺</m:t>
                          </m:r>
                          <m:d>
                            <m:dPr>
                              <m:ctrlPr>
                                <a:rPr lang="tr-TR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</m:e>
                          </m:d>
                          <m:r>
                            <a:rPr lang="tr-TR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tr-TR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</m:ctrlPr>
                            </m:fPr>
                            <m:num>
                              <m:r>
                                <a:rPr lang="tr-TR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tr-TR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</m:den>
                          </m:f>
                        </m:e>
                        <m:e>
                          <m:acc>
                            <m:accPr>
                              <m:chr m:val="̅"/>
                              <m:ctrlPr>
                                <a:rPr lang="tr-TR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</m:ctrlPr>
                            </m:acc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  <m:t>𝑀</m:t>
                              </m:r>
                            </m:e>
                          </m:acc>
                          <m:d>
                            <m:dPr>
                              <m:ctrlPr>
                                <a:rPr lang="tr-TR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  <m:t>𝜔</m:t>
                              </m:r>
                            </m:e>
                          </m:d>
                          <m:r>
                            <a:rPr lang="tr-TR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m:t>= −20</m:t>
                          </m:r>
                          <m:func>
                            <m:funcPr>
                              <m:ctrlPr>
                                <a:rPr lang="tr-TR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tr-TR" sz="240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  <m:t>log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Calibri" panose="020F0502020204030204" pitchFamily="34" charset="0"/>
                                    </a:rPr>
                                    <m:t>𝜔</m:t>
                                  </m:r>
                                </m:e>
                              </m:d>
                            </m:e>
                          </m:func>
                        </m:e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m:t>𝜙</m:t>
                          </m:r>
                          <m:d>
                            <m:dPr>
                              <m:ctrlPr>
                                <a:rPr lang="tr-TR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  <m:t>𝜔</m:t>
                              </m:r>
                            </m:e>
                          </m:d>
                          <m:r>
                            <a:rPr lang="tr-TR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m:t>=−90°</m:t>
                          </m:r>
                        </m:e>
                      </m:mr>
                    </m:m>
                  </m:oMath>
                </a14:m>
                <a:r>
                  <a:rPr lang="tr-TR" sz="2400" dirty="0"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:endParaRPr lang="tr-TR" sz="24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85800"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3"/>
                              <m:mcJc m:val="center"/>
                            </m:mcPr>
                          </m:mc>
                        </m:mcs>
                        <m:ctrlPr>
                          <a:rPr lang="tr-TR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mPr>
                      <m:m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m:t>𝐺</m:t>
                          </m:r>
                          <m:d>
                            <m:dPr>
                              <m:ctrlPr>
                                <a:rPr lang="tr-TR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</m:e>
                          </m:d>
                          <m:r>
                            <a:rPr lang="tr-TR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tr-TR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</m:ctrlPr>
                            </m:fPr>
                            <m:num>
                              <m:r>
                                <a:rPr lang="tr-TR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Calibri" panose="020F0502020204030204" pitchFamily="34" charset="0"/>
                                    </a:rPr>
                                    <m:t>𝑛</m:t>
                                  </m:r>
                                </m:sup>
                              </m:sSup>
                            </m:den>
                          </m:f>
                        </m:e>
                        <m:e>
                          <m:acc>
                            <m:accPr>
                              <m:chr m:val="̅"/>
                              <m:ctrlPr>
                                <a:rPr lang="tr-TR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</m:ctrlPr>
                            </m:acc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  <m:t>𝑀</m:t>
                              </m:r>
                            </m:e>
                          </m:acc>
                          <m:d>
                            <m:dPr>
                              <m:ctrlPr>
                                <a:rPr lang="tr-TR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  <m:t>𝜔</m:t>
                              </m:r>
                            </m:e>
                          </m:d>
                          <m:r>
                            <a:rPr lang="tr-TR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m:t>= −20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m:t>𝑛</m:t>
                          </m:r>
                          <m:func>
                            <m:funcPr>
                              <m:ctrlPr>
                                <a:rPr lang="tr-TR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tr-TR" sz="240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  <m:t>log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Calibri" panose="020F0502020204030204" pitchFamily="34" charset="0"/>
                                    </a:rPr>
                                    <m:t>𝜔</m:t>
                                  </m:r>
                                </m:e>
                              </m:d>
                            </m:e>
                          </m:func>
                        </m:e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m:t>𝜙</m:t>
                          </m:r>
                          <m:d>
                            <m:dPr>
                              <m:ctrlPr>
                                <a:rPr lang="tr-TR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  <m:t>𝜔</m:t>
                              </m:r>
                            </m:e>
                          </m:d>
                          <m:r>
                            <a:rPr lang="tr-TR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m:t>=−90°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m:t>𝑛</m:t>
                          </m:r>
                        </m:e>
                      </m:mr>
                    </m:m>
                  </m:oMath>
                </a14:m>
                <a:r>
                  <a:rPr lang="tr-TR" sz="2400" dirty="0"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:endParaRPr lang="tr-TR" sz="24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endParaRPr lang="tr-TR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1097279" y="1373606"/>
                <a:ext cx="10058401" cy="4860000"/>
              </a:xfrm>
              <a:blipFill>
                <a:blip r:embed="rId2"/>
                <a:stretch>
                  <a:fillRect l="-1879" t="-501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774174" y="97715"/>
            <a:ext cx="6182299" cy="4640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2384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800" b="1" dirty="0"/>
              <a:t>Temel Faktörlerin Bode </a:t>
            </a:r>
            <a:r>
              <a:rPr lang="tr-TR" sz="2800" b="1" dirty="0" smtClean="0"/>
              <a:t>Çizimleri</a:t>
            </a:r>
            <a:endParaRPr lang="tr-TR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8"/>
              <p:cNvSpPr>
                <a:spLocks noGrp="1"/>
              </p:cNvSpPr>
              <p:nvPr>
                <p:ph sz="half" idx="1"/>
              </p:nvPr>
            </p:nvSpPr>
            <p:spPr>
              <a:xfrm>
                <a:off x="1097280" y="1373606"/>
                <a:ext cx="10595956" cy="4860000"/>
              </a:xfrm>
            </p:spPr>
            <p:txBody>
              <a:bodyPr>
                <a:normAutofit/>
              </a:bodyPr>
              <a:lstStyle/>
              <a:p>
                <a:pPr marL="514350" lvl="0" indent="-514350">
                  <a:lnSpc>
                    <a:spcPct val="115000"/>
                  </a:lnSpc>
                  <a:spcAft>
                    <a:spcPts val="0"/>
                  </a:spcAft>
                  <a:buFont typeface="+mj-lt"/>
                  <a:buAutoNum type="arabicPeriod" startAt="2"/>
                </a:pPr>
                <a:r>
                  <a:rPr lang="tr-TR" sz="2400" dirty="0"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İntegral ve Türev Faktörleri</a:t>
                </a:r>
                <a:endParaRPr lang="tr-TR" sz="24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tr-TR" sz="2400" dirty="0"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 </a:t>
                </a:r>
                <a:endParaRPr lang="tr-TR" sz="2400" dirty="0" smtClean="0"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endParaRPr>
              </a:p>
              <a:p>
                <a:pPr marL="457200">
                  <a:lnSpc>
                    <a:spcPct val="115000"/>
                  </a:lnSpc>
                  <a:spcAft>
                    <a:spcPts val="0"/>
                  </a:spcAft>
                </a:pPr>
                <a:endParaRPr lang="tr-TR" sz="24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457200">
                  <a:lnSpc>
                    <a:spcPct val="115000"/>
                  </a:lnSpc>
                  <a:spcAft>
                    <a:spcPts val="0"/>
                  </a:spcAft>
                </a:pPr>
                <a:endParaRPr lang="tr-TR" sz="2400" dirty="0" smtClean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514350" lvl="0" indent="-514350">
                  <a:lnSpc>
                    <a:spcPct val="115000"/>
                  </a:lnSpc>
                  <a:spcAft>
                    <a:spcPts val="1000"/>
                  </a:spcAft>
                  <a:buFont typeface="+mj-lt"/>
                  <a:buAutoNum type="alphaLcParenR" startAt="2"/>
                </a:pPr>
                <a:r>
                  <a:rPr lang="tr-TR" sz="2400" dirty="0" smtClean="0"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Türevsel Faktör</a:t>
                </a:r>
                <a:endParaRPr lang="tr-TR" sz="2400" dirty="0" smtClean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3"/>
                              <m:mcJc m:val="center"/>
                            </m:mcPr>
                          </m:mc>
                        </m:mcs>
                        <m:ctrlPr>
                          <a:rPr lang="tr-TR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mPr>
                      <m:m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m:t>𝐺</m:t>
                          </m:r>
                          <m:d>
                            <m:dPr>
                              <m:ctrlPr>
                                <a:rPr lang="tr-TR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</m:e>
                          </m:d>
                          <m:r>
                            <a:rPr lang="tr-TR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m:t>=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  <m:e>
                          <m:acc>
                            <m:accPr>
                              <m:chr m:val="̅"/>
                              <m:ctrlPr>
                                <a:rPr lang="tr-TR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</m:ctrlPr>
                            </m:acc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  <m:t>𝑀</m:t>
                              </m:r>
                            </m:e>
                          </m:acc>
                          <m:d>
                            <m:dPr>
                              <m:ctrlPr>
                                <a:rPr lang="tr-TR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  <m:t>𝜔</m:t>
                              </m:r>
                            </m:e>
                          </m:d>
                          <m:r>
                            <a:rPr lang="tr-TR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m:t>= 20</m:t>
                          </m:r>
                          <m:func>
                            <m:funcPr>
                              <m:ctrlPr>
                                <a:rPr lang="tr-TR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tr-TR" sz="240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  <m:t>log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Calibri" panose="020F0502020204030204" pitchFamily="34" charset="0"/>
                                    </a:rPr>
                                    <m:t>𝜔</m:t>
                                  </m:r>
                                </m:e>
                              </m:d>
                            </m:e>
                          </m:func>
                        </m:e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m:t>𝜙</m:t>
                          </m:r>
                          <m:d>
                            <m:dPr>
                              <m:ctrlPr>
                                <a:rPr lang="tr-TR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  <m:t>𝜔</m:t>
                              </m:r>
                            </m:e>
                          </m:d>
                          <m:r>
                            <a:rPr lang="tr-TR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m:t>=90°</m:t>
                          </m:r>
                        </m:e>
                      </m:mr>
                    </m:m>
                  </m:oMath>
                </a14:m>
                <a:r>
                  <a:rPr lang="tr-TR" sz="2400" dirty="0"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3"/>
                              <m:mcJc m:val="center"/>
                            </m:mcPr>
                          </m:mc>
                        </m:mcs>
                        <m:ctrlPr>
                          <a:rPr lang="tr-TR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mPr>
                      <m:m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m:t>𝐺</m:t>
                          </m:r>
                          <m:d>
                            <m:dPr>
                              <m:ctrlPr>
                                <a:rPr lang="tr-TR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</m:e>
                          </m:d>
                          <m:r>
                            <a:rPr lang="tr-TR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m:t>=</m:t>
                          </m:r>
                          <m:sSup>
                            <m:sSupPr>
                              <m:ctrlPr>
                                <a:rPr lang="tr-TR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</m:ctrlPr>
                            </m:sSup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tr-TR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  <m:t>𝑛</m:t>
                              </m:r>
                            </m:sup>
                          </m:sSup>
                        </m:e>
                        <m:e>
                          <m:acc>
                            <m:accPr>
                              <m:chr m:val="̅"/>
                              <m:ctrlPr>
                                <a:rPr lang="tr-TR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</m:ctrlPr>
                            </m:acc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  <m:t>𝑀</m:t>
                              </m:r>
                            </m:e>
                          </m:acc>
                          <m:d>
                            <m:dPr>
                              <m:ctrlPr>
                                <a:rPr lang="tr-TR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  <m:t>𝜔</m:t>
                              </m:r>
                            </m:e>
                          </m:d>
                          <m:r>
                            <a:rPr lang="tr-TR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m:t>= 20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m:t>𝑛</m:t>
                          </m:r>
                          <m:func>
                            <m:funcPr>
                              <m:ctrlPr>
                                <a:rPr lang="tr-TR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tr-TR" sz="240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  <m:t>log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Calibri" panose="020F0502020204030204" pitchFamily="34" charset="0"/>
                                    </a:rPr>
                                    <m:t>𝜔</m:t>
                                  </m:r>
                                </m:e>
                              </m:d>
                            </m:e>
                          </m:func>
                        </m:e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m:t>𝜙</m:t>
                          </m:r>
                          <m:d>
                            <m:dPr>
                              <m:ctrlPr>
                                <a:rPr lang="tr-TR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  <m:t>𝜔</m:t>
                              </m:r>
                            </m:e>
                          </m:d>
                          <m:r>
                            <a:rPr lang="tr-TR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m:t>=90°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m:t>𝑛</m:t>
                          </m:r>
                        </m:e>
                      </m:mr>
                    </m:m>
                  </m:oMath>
                </a14:m>
                <a:r>
                  <a:rPr lang="tr-TR" sz="2400" dirty="0"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:endParaRPr lang="tr-TR" sz="24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endParaRPr lang="tr-TR" sz="2400" dirty="0"/>
              </a:p>
            </p:txBody>
          </p:sp>
        </mc:Choice>
        <mc:Fallback xmlns="">
          <p:sp>
            <p:nvSpPr>
              <p:cNvPr id="9" name="Content Placeholder 8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1097280" y="1373606"/>
                <a:ext cx="10595956" cy="4860000"/>
              </a:xfrm>
              <a:blipFill>
                <a:blip r:embed="rId4"/>
                <a:stretch>
                  <a:fillRect l="-1784" t="-501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5"/>
          <a:stretch>
            <a:fillRect/>
          </a:stretch>
        </p:blipFill>
        <p:spPr>
          <a:xfrm>
            <a:off x="5583383" y="0"/>
            <a:ext cx="5791200" cy="4345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8965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b="1" dirty="0"/>
              <a:t>Temel Faktörlerin </a:t>
            </a:r>
            <a:r>
              <a:rPr lang="tr-TR" b="1" dirty="0" err="1"/>
              <a:t>Bode</a:t>
            </a:r>
            <a:r>
              <a:rPr lang="tr-TR" b="1" dirty="0"/>
              <a:t> </a:t>
            </a:r>
            <a:r>
              <a:rPr lang="tr-TR" b="1" dirty="0" smtClean="0"/>
              <a:t>Çizimleri</a:t>
            </a:r>
            <a:br>
              <a:rPr lang="tr-TR" b="1" dirty="0" smtClean="0"/>
            </a:br>
            <a:r>
              <a:rPr lang="tr-TR" sz="2400" b="1" dirty="0">
                <a:solidFill>
                  <a:schemeClr val="accent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3. Birinci Derece Faktörler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96963" y="1382680"/>
            <a:ext cx="4938712" cy="3705851"/>
          </a:xfrm>
          <a:prstGeom prst="rect">
            <a:avLst/>
          </a:prstGeom>
        </p:spPr>
      </p:pic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218238" y="1384638"/>
            <a:ext cx="4937125" cy="370193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096963" y="5216167"/>
                <a:ext cx="5121275" cy="10298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tr-TR" b="0" i="0" smtClean="0">
                          <a:latin typeface="Cambria Math" panose="02040503050406030204" pitchFamily="18" charset="0"/>
                        </a:rPr>
                        <m:t>G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tr-TR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𝑇𝑠</m:t>
                          </m:r>
                          <m:r>
                            <a:rPr lang="tr-TR" i="0">
                              <a:latin typeface="Cambria Math" panose="02040503050406030204" pitchFamily="18" charset="0"/>
                            </a:rPr>
                            <m:t>+1</m:t>
                          </m:r>
                        </m:den>
                      </m:f>
                    </m:oMath>
                  </m:oMathPara>
                </a14:m>
                <a:endParaRPr lang="tr-TR" i="0" dirty="0" smtClean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tr-TR" i="1">
                        <a:latin typeface="Cambria Math" panose="02040503050406030204" pitchFamily="18" charset="0"/>
                      </a:rPr>
                      <m:t>𝑀</m:t>
                    </m:r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</m:d>
                    <m:r>
                      <a:rPr lang="tr-TR" i="0">
                        <a:latin typeface="Cambria Math" panose="02040503050406030204" pitchFamily="18" charset="0"/>
                      </a:rPr>
                      <m:t>=−20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𝑙𝑜𝑔</m:t>
                    </m:r>
                    <m:rad>
                      <m:radPr>
                        <m:degHide m:val="on"/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tr-TR" i="0">
                            <a:latin typeface="Cambria Math" panose="02040503050406030204" pitchFamily="18" charset="0"/>
                          </a:rPr>
                          <m:t>1+</m:t>
                        </m:r>
                        <m:sSup>
                          <m:sSup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p>
                            <m:r>
                              <a:rPr lang="tr-TR" i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p>
                            <m:r>
                              <a:rPr lang="tr-TR" i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tr-TR" i="0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r>
                  <a:rPr lang="tr-TR" i="0" dirty="0" smtClean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tr-TR" i="1"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</m:d>
                    <m:r>
                      <a:rPr lang="tr-TR" i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𝑎𝑡𝑎𝑛</m:t>
                    </m:r>
                    <m:r>
                      <a:rPr lang="tr-TR" i="0">
                        <a:latin typeface="Cambria Math" panose="02040503050406030204" pitchFamily="18" charset="0"/>
                      </a:rPr>
                      <m:t>2</m:t>
                    </m:r>
                    <m:d>
                      <m:dPr>
                        <m:begChr m:val="["/>
                        <m:endChr m:val="]"/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𝜔</m:t>
                            </m:r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num>
                          <m:den>
                            <m:r>
                              <a:rPr lang="tr-TR" i="0">
                                <a:latin typeface="Cambria Math" panose="02040503050406030204" pitchFamily="18" charset="0"/>
                              </a:rPr>
                              <m:t>1</m:t>
                            </m:r>
                          </m:den>
                        </m:f>
                      </m:e>
                    </m:d>
                  </m:oMath>
                </a14:m>
                <a:endParaRPr lang="tr-TR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6963" y="5216167"/>
                <a:ext cx="5121275" cy="102983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6365228" y="5263907"/>
                <a:ext cx="5176417" cy="90582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eqArr>
                              <m:eqArr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  <m:d>
                                  <m:d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</m:d>
                                <m:r>
                                  <a:rPr lang="tr-TR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𝑇𝑠</m:t>
                                </m:r>
                                <m:r>
                                  <a:rPr lang="tr-TR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e>
                              <m:e>
                                <m:acc>
                                  <m:accPr>
                                    <m:chr m:val="̅"/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</m:acc>
                                <m:d>
                                  <m:d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𝜔</m:t>
                                    </m:r>
                                  </m:e>
                                </m:d>
                                <m:r>
                                  <a:rPr lang="tr-TR" i="0">
                                    <a:latin typeface="Cambria Math" panose="02040503050406030204" pitchFamily="18" charset="0"/>
                                  </a:rPr>
                                  <m:t>=20</m:t>
                                </m:r>
                                <m:func>
                                  <m:func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tr-TR" i="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ad>
                                          <m:radPr>
                                            <m:degHide m:val="on"/>
                                            <m:ctrlPr>
                                              <a:rPr lang="tr-TR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radPr>
                                          <m:deg/>
                                          <m:e>
                                            <m:r>
                                              <a:rPr lang="tr-TR" i="0">
                                                <a:latin typeface="Cambria Math" panose="02040503050406030204" pitchFamily="18" charset="0"/>
                                              </a:rPr>
                                              <m:t>1+</m:t>
                                            </m:r>
                                            <m:sSup>
                                              <m:sSupPr>
                                                <m:ctrlPr>
                                                  <a:rPr lang="tr-TR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r>
                                                  <a:rPr lang="tr-TR" i="1">
                                                    <a:latin typeface="Cambria Math" panose="02040503050406030204" pitchFamily="18" charset="0"/>
                                                  </a:rPr>
                                                  <m:t>𝜔</m:t>
                                                </m:r>
                                              </m:e>
                                              <m:sup>
                                                <m:r>
                                                  <a:rPr lang="tr-TR" i="0">
                                                    <a:latin typeface="Cambria Math" panose="02040503050406030204" pitchFamily="18" charset="0"/>
                                                  </a:rPr>
                                                  <m:t>2</m:t>
                                                </m:r>
                                              </m:sup>
                                            </m:sSup>
                                            <m:sSup>
                                              <m:sSupPr>
                                                <m:ctrlPr>
                                                  <a:rPr lang="tr-TR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r>
                                                  <a:rPr lang="tr-TR" i="1">
                                                    <a:latin typeface="Cambria Math" panose="02040503050406030204" pitchFamily="18" charset="0"/>
                                                  </a:rPr>
                                                  <m:t>𝑇</m:t>
                                                </m:r>
                                              </m:e>
                                              <m:sup>
                                                <m:r>
                                                  <a:rPr lang="tr-TR" i="0">
                                                    <a:latin typeface="Cambria Math" panose="02040503050406030204" pitchFamily="18" charset="0"/>
                                                  </a:rPr>
                                                  <m:t>2</m:t>
                                                </m:r>
                                              </m:sup>
                                            </m:sSup>
                                          </m:e>
                                        </m:rad>
                                      </m:e>
                                    </m:d>
                                  </m:e>
                                </m:func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;</m:t>
                                </m:r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𝜙</m:t>
                                </m:r>
                                <m:d>
                                  <m:d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𝜔</m:t>
                                    </m:r>
                                  </m:e>
                                </m:d>
                                <m:r>
                                  <a:rPr lang="tr-TR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𝑎𝑡𝑎𝑛</m:t>
                                </m:r>
                                <m:r>
                                  <a:rPr lang="tr-TR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𝜔</m:t>
                                        </m:r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𝑇</m:t>
                                        </m:r>
                                      </m:num>
                                      <m:den>
                                        <m:r>
                                          <a:rPr lang="tr-TR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</m:eqArr>
                          </m:e>
                        </m:mr>
                      </m:m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5228" y="5263907"/>
                <a:ext cx="5176417" cy="90582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479613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b="1" dirty="0"/>
              <a:t>Doğrusal </a:t>
            </a:r>
            <a:r>
              <a:rPr lang="tr-TR" b="1" dirty="0" smtClean="0"/>
              <a:t>Yakınsama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tr-TR" sz="2400" dirty="0" smtClean="0">
                    <a:solidFill>
                      <a:srgbClr val="FF0000"/>
                    </a:solidFill>
                  </a:rPr>
                  <a:t>Düşük Frekanslar İçin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tr-T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𝜔</m:t>
                        </m:r>
                        <m:r>
                          <a:rPr lang="tr-T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≪</m:t>
                        </m:r>
                        <m:f>
                          <m:fPr>
                            <m:ctrlPr>
                              <a:rPr lang="tr-TR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tr-TR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tr-TR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den>
                        </m:f>
                      </m:e>
                    </m:d>
                  </m:oMath>
                </a14:m>
                <a:r>
                  <a:rPr lang="tr-TR" sz="2400" dirty="0">
                    <a:solidFill>
                      <a:srgbClr val="FF0000"/>
                    </a:solidFill>
                  </a:rPr>
                  <a:t>: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acc>
                    <m:d>
                      <m:d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</m:d>
                    <m:r>
                      <a:rPr lang="tr-TR" sz="2400" i="1">
                        <a:latin typeface="Cambria Math" panose="02040503050406030204" pitchFamily="18" charset="0"/>
                      </a:rPr>
                      <m:t>= −20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𝑙𝑜𝑔</m:t>
                    </m:r>
                    <m:rad>
                      <m:radPr>
                        <m:degHide m:val="on"/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1+</m:t>
                        </m:r>
                        <m:sSup>
                          <m:sSupPr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p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p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tr-TR" sz="2400" i="1">
                        <a:latin typeface="Cambria Math" panose="02040503050406030204" pitchFamily="18" charset="0"/>
                      </a:rPr>
                      <m:t>≅−20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𝑙𝑜𝑔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1=0 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𝑑𝐵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tr-TR" sz="2400" i="1" dirty="0" smtClean="0"/>
              </a:p>
              <a:p>
                <a:r>
                  <a:rPr lang="tr-TR" sz="2400" dirty="0"/>
                  <a:t>Düşük frekans </a:t>
                </a:r>
                <a:r>
                  <a:rPr lang="tr-TR" sz="2400" dirty="0" smtClean="0"/>
                  <a:t>asimptotu=0 dB</a:t>
                </a:r>
                <a:endParaRPr lang="tr-TR" sz="2400" dirty="0"/>
              </a:p>
              <a:p>
                <a14:m>
                  <m:oMath xmlns:m="http://schemas.openxmlformats.org/officeDocument/2006/math">
                    <m:r>
                      <a:rPr lang="tr-TR" sz="2400" i="1"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</m:d>
                    <m:r>
                      <a:rPr lang="tr-TR" sz="2400" i="1">
                        <a:latin typeface="Cambria Math" panose="02040503050406030204" pitchFamily="18" charset="0"/>
                      </a:rPr>
                      <m:t>= −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𝑎𝑡𝑎𝑛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2</m:t>
                    </m:r>
                    <m:d>
                      <m:dPr>
                        <m:begChr m:val="["/>
                        <m:endChr m:val="]"/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𝜔</m:t>
                            </m:r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num>
                          <m:den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den>
                        </m:f>
                      </m:e>
                    </m:d>
                    <m:r>
                      <a:rPr lang="tr-TR" sz="2400" i="1">
                        <a:latin typeface="Cambria Math" panose="02040503050406030204" pitchFamily="18" charset="0"/>
                      </a:rPr>
                      <m:t>≅0°</m:t>
                    </m:r>
                  </m:oMath>
                </a14:m>
                <a:endParaRPr lang="tr-TR" sz="2400" dirty="0"/>
              </a:p>
              <a:p>
                <a:r>
                  <a:rPr lang="tr-TR" sz="2400" dirty="0" smtClean="0">
                    <a:solidFill>
                      <a:srgbClr val="FF0000"/>
                    </a:solidFill>
                  </a:rPr>
                  <a:t>Yüksek Frekanslar İçin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tr-T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𝜔</m:t>
                        </m:r>
                        <m:r>
                          <a:rPr lang="tr-T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≫</m:t>
                        </m:r>
                        <m:f>
                          <m:fPr>
                            <m:ctrlPr>
                              <a:rPr lang="tr-TR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tr-TR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tr-TR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den>
                        </m:f>
                      </m:e>
                    </m:d>
                  </m:oMath>
                </a14:m>
                <a:endParaRPr lang="tr-TR" sz="2400" dirty="0"/>
              </a:p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acc>
                    <m:d>
                      <m:d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</m:d>
                    <m:r>
                      <a:rPr lang="tr-TR" sz="2400" i="1">
                        <a:latin typeface="Cambria Math" panose="02040503050406030204" pitchFamily="18" charset="0"/>
                      </a:rPr>
                      <m:t>=−20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𝑙𝑜𝑔</m:t>
                    </m:r>
                    <m:rad>
                      <m:radPr>
                        <m:degHide m:val="on"/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1+</m:t>
                        </m:r>
                        <m:sSup>
                          <m:sSupPr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p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p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tr-TR" sz="2400" i="1">
                        <a:latin typeface="Cambria Math" panose="02040503050406030204" pitchFamily="18" charset="0"/>
                      </a:rPr>
                      <m:t>≅−20</m:t>
                    </m:r>
                    <m:func>
                      <m:func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tr-TR" sz="240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𝜔</m:t>
                            </m:r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d>
                      </m:e>
                    </m:func>
                    <m:r>
                      <a:rPr lang="tr-TR" sz="2400" i="1">
                        <a:latin typeface="Cambria Math" panose="02040503050406030204" pitchFamily="18" charset="0"/>
                      </a:rPr>
                      <m:t>= −20</m:t>
                    </m:r>
                    <m:d>
                      <m:d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𝑙𝑜𝑔</m:t>
                        </m:r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𝜔</m:t>
                        </m:r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𝑙𝑜𝑔𝑇</m:t>
                        </m:r>
                      </m:e>
                    </m:d>
                  </m:oMath>
                </a14:m>
                <a:endParaRPr lang="tr-TR" sz="2400" dirty="0"/>
              </a:p>
              <a:p>
                <a:r>
                  <a:rPr lang="tr-TR" sz="2400" dirty="0" smtClean="0"/>
                  <a:t>Yüksek </a:t>
                </a:r>
                <a:r>
                  <a:rPr lang="tr-TR" sz="2400" dirty="0"/>
                  <a:t>frekans asimptotu eğimi</a:t>
                </a:r>
                <a14:m>
                  <m:oMath xmlns:m="http://schemas.openxmlformats.org/officeDocument/2006/math">
                    <m:r>
                      <a:rPr lang="tr-TR" sz="2400" i="1">
                        <a:latin typeface="Cambria Math" panose="02040503050406030204" pitchFamily="18" charset="0"/>
                      </a:rPr>
                      <m:t> = −20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𝑑𝐵</m:t>
                    </m:r>
                    <m:r>
                      <m:rPr>
                        <m:lit/>
                      </m:rPr>
                      <a:rPr lang="tr-TR" sz="2400" i="1">
                        <a:latin typeface="Cambria Math" panose="02040503050406030204" pitchFamily="18" charset="0"/>
                      </a:rPr>
                      <m:t>/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𝑜𝑛𝑙𝑢𝑘</m:t>
                    </m:r>
                  </m:oMath>
                </a14:m>
                <a:endParaRPr lang="tr-TR" sz="2400" i="1" dirty="0" smtClean="0"/>
              </a:p>
              <a:p>
                <a14:m>
                  <m:oMath xmlns:m="http://schemas.openxmlformats.org/officeDocument/2006/math">
                    <m:r>
                      <a:rPr lang="tr-TR" sz="2400" i="1"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</m:d>
                    <m:r>
                      <a:rPr lang="tr-TR" sz="2400" i="1">
                        <a:latin typeface="Cambria Math" panose="02040503050406030204" pitchFamily="18" charset="0"/>
                      </a:rPr>
                      <m:t>= −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𝑎𝑡𝑎𝑛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2</m:t>
                    </m:r>
                    <m:d>
                      <m:dPr>
                        <m:begChr m:val="["/>
                        <m:endChr m:val="]"/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𝜔</m:t>
                            </m:r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num>
                          <m:den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den>
                        </m:f>
                      </m:e>
                    </m:d>
                    <m:r>
                      <a:rPr lang="tr-TR" sz="2400" i="1">
                        <a:latin typeface="Cambria Math" panose="02040503050406030204" pitchFamily="18" charset="0"/>
                      </a:rPr>
                      <m:t>≅−90°</m:t>
                    </m:r>
                  </m:oMath>
                </a14:m>
                <a:endParaRPr lang="tr-TR" sz="2400" dirty="0"/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09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086198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tr-TR" b="1" dirty="0"/>
                  <a:t>Köşe, Kırık veya Kesme Frekansı,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1" i="1">
                            <a:latin typeface="Cambria Math" panose="02040503050406030204" pitchFamily="18" charset="0"/>
                          </a:rPr>
                          <m:t>𝝎</m:t>
                        </m:r>
                      </m:e>
                      <m:sub>
                        <m:r>
                          <a:rPr lang="tr-TR" b="1" i="1">
                            <a:latin typeface="Cambria Math" panose="02040503050406030204" pitchFamily="18" charset="0"/>
                          </a:rPr>
                          <m:t>𝑪</m:t>
                        </m:r>
                      </m:sub>
                    </m:sSub>
                  </m:oMath>
                </a14:m>
                <a:r>
                  <a:rPr lang="tr-TR" b="1" dirty="0"/>
                  <a:t>: 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818" b="-23899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r>
                  <a:rPr lang="tr-TR" dirty="0" smtClean="0"/>
                  <a:t>Düşük ve yüksek frekans asimptotlarının kesim noktasındaki frekans değeri,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</m:oMath>
                  </m:oMathPara>
                </a14:m>
                <a:endParaRPr lang="tr-TR" dirty="0" smtClean="0"/>
              </a:p>
              <a:p>
                <a:r>
                  <a:rPr lang="tr-TR" dirty="0" smtClean="0"/>
                  <a:t>şeklinde </a:t>
                </a:r>
                <a:r>
                  <a:rPr lang="tr-TR" dirty="0"/>
                  <a:t>gösterilir.</a:t>
                </a:r>
              </a:p>
              <a:p>
                <a:endParaRPr lang="tr-T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3"/>
                <a:stretch>
                  <a:fillRect l="-2469" t="-2005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6218238" y="1950705"/>
            <a:ext cx="4937125" cy="3705891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>
            <a:off x="8839200" y="2410691"/>
            <a:ext cx="0" cy="1454727"/>
          </a:xfrm>
          <a:prstGeom prst="straightConnector1">
            <a:avLst/>
          </a:prstGeom>
          <a:ln w="28575">
            <a:solidFill>
              <a:schemeClr val="accent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8382000" y="3546764"/>
            <a:ext cx="900545" cy="789709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8512059" y="3710785"/>
                <a:ext cx="65428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b="1" i="1">
                              <a:latin typeface="Cambria Math" panose="02040503050406030204" pitchFamily="18" charset="0"/>
                            </a:rPr>
                            <m:t>𝝎</m:t>
                          </m:r>
                        </m:e>
                        <m:sub>
                          <m:r>
                            <a:rPr lang="tr-TR" sz="2400" b="1" i="1">
                              <a:latin typeface="Cambria Math" panose="02040503050406030204" pitchFamily="18" charset="0"/>
                            </a:rPr>
                            <m:t>𝑪</m:t>
                          </m:r>
                        </m:sub>
                      </m:sSub>
                    </m:oMath>
                  </m:oMathPara>
                </a14:m>
                <a:endParaRPr lang="tr-TR" sz="2400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12059" y="3710785"/>
                <a:ext cx="654282" cy="461665"/>
              </a:xfrm>
              <a:prstGeom prst="rect">
                <a:avLst/>
              </a:prstGeom>
              <a:blipFill>
                <a:blip r:embed="rId5"/>
                <a:stretch>
                  <a:fillRect b="-2667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61417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tr-TR" b="1" dirty="0"/>
                  <a:t>Band Genişliği Frekansı,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1" i="1">
                            <a:latin typeface="Cambria Math" panose="02040503050406030204" pitchFamily="18" charset="0"/>
                          </a:rPr>
                          <m:t>𝝎</m:t>
                        </m:r>
                      </m:e>
                      <m:sub>
                        <m:r>
                          <a:rPr lang="tr-TR" b="1" i="1">
                            <a:latin typeface="Cambria Math" panose="02040503050406030204" pitchFamily="18" charset="0"/>
                          </a:rPr>
                          <m:t>𝒃</m:t>
                        </m:r>
                      </m:sub>
                    </m:sSub>
                  </m:oMath>
                </a14:m>
                <a:r>
                  <a:rPr lang="tr-TR" b="1" dirty="0" smtClean="0"/>
                  <a:t>:</a:t>
                </a:r>
                <a:endParaRPr lang="tr-TR" b="1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818" b="-26000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tr-TR" sz="2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</m:acc>
                      <m:d>
                        <m:d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  <m:r>
                        <a:rPr lang="tr-TR" sz="2400" i="1">
                          <a:latin typeface="Cambria Math" panose="02040503050406030204" pitchFamily="18" charset="0"/>
                        </a:rPr>
                        <m:t>≤−3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𝑑𝐵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   </m:t>
                      </m:r>
                      <m:d>
                        <m:dPr>
                          <m:begChr m:val="["/>
                          <m:endChr m:val="]"/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𝑦𝑎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𝑑𝑎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𝑀</m:t>
                          </m:r>
                          <m:d>
                            <m:d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</m:d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≤0.708</m:t>
                          </m:r>
                        </m:e>
                      </m:d>
                      <m:r>
                        <a:rPr lang="tr-TR" sz="2400" i="1">
                          <a:latin typeface="Cambria Math" panose="02040503050406030204" pitchFamily="18" charset="0"/>
                        </a:rPr>
                        <m:t>      </m:t>
                      </m:r>
                    </m:oMath>
                  </m:oMathPara>
                </a14:m>
                <a:endParaRPr lang="tr-TR" sz="240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tr-TR" sz="2400" i="1">
                        <a:latin typeface="Cambria Math" panose="02040503050406030204" pitchFamily="18" charset="0"/>
                      </a:rPr>
                      <m:t>𝜔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tr-TR" sz="2400" dirty="0" smtClean="0"/>
                  <a:t> için </a:t>
                </a:r>
                <a:r>
                  <a:rPr lang="tr-TR" sz="2400" dirty="0"/>
                  <a:t>bu frekansa bant genişliği frekansı adı verilir.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tr-TR" sz="2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tr-TR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</m:oMath>
                  </m:oMathPara>
                </a14:m>
                <a:endParaRPr lang="tr-TR" sz="2400" dirty="0"/>
              </a:p>
              <a:p>
                <a:r>
                  <a:rPr lang="tr-TR" sz="2400" dirty="0" smtClean="0"/>
                  <a:t>Birinci </a:t>
                </a:r>
                <a:r>
                  <a:rPr lang="tr-TR" sz="2400" dirty="0"/>
                  <a:t>derece sistemlerin sinüsoidal girişin genliğini </a:t>
                </a:r>
                <a:endParaRPr lang="tr-TR" sz="240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i="1">
                          <a:latin typeface="Cambria Math" panose="02040503050406030204" pitchFamily="18" charset="0"/>
                        </a:rPr>
                        <m:t>0&lt;</m:t>
                      </m:r>
                      <m:r>
                        <a:rPr lang="tr-TR" sz="2400" i="1" smtClean="0"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&lt;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𝑀</m:t>
                          </m:r>
                          <m:d>
                            <m:d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sz="240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</m:d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≅1 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𝑎𝑟𝑎𝑙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ığı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𝑛𝑑𝑎</m:t>
                          </m:r>
                        </m:e>
                      </m:d>
                    </m:oMath>
                  </m:oMathPara>
                </a14:m>
                <a:endParaRPr lang="tr-TR" sz="2400" dirty="0" smtClean="0"/>
              </a:p>
              <a:p>
                <a:r>
                  <a:rPr lang="tr-TR" sz="2400" dirty="0"/>
                  <a:t>oldukça iyi izlediği söylenebilir. </a:t>
                </a:r>
                <a:endParaRPr lang="tr-TR" sz="2400" dirty="0" smtClean="0"/>
              </a:p>
              <a:p>
                <a:r>
                  <a:rPr lang="tr-TR" sz="2400" dirty="0" smtClean="0"/>
                  <a:t>Ancak </a:t>
                </a:r>
                <a:r>
                  <a:rPr lang="tr-TR" sz="2400" dirty="0"/>
                  <a:t>genlik takip yeteneği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tr-TR" sz="2400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tr-TR" sz="2400" i="1" smtClean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[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𝑀</m:t>
                    </m:r>
                    <m:d>
                      <m:d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sz="240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</m:d>
                    <m:r>
                      <a:rPr lang="tr-TR" sz="2400" i="1">
                        <a:latin typeface="Cambria Math" panose="02040503050406030204" pitchFamily="18" charset="0"/>
                      </a:rPr>
                      <m:t>≅0 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𝑎𝑟𝑎𝑙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ığı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𝑛𝑑𝑎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tr-TR" sz="2400" dirty="0"/>
                  <a:t> iyi </a:t>
                </a:r>
                <a:r>
                  <a:rPr lang="tr-TR" sz="2400" dirty="0" smtClean="0"/>
                  <a:t>değildir</a:t>
                </a:r>
                <a:r>
                  <a:rPr lang="tr-TR" sz="2400" dirty="0"/>
                  <a:t>. </a:t>
                </a:r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909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27486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tr-TR" b="1" dirty="0"/>
                  <a:t>Band Genişliği Frekansı,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1" i="1">
                            <a:latin typeface="Cambria Math" panose="02040503050406030204" pitchFamily="18" charset="0"/>
                          </a:rPr>
                          <m:t>𝝎</m:t>
                        </m:r>
                      </m:e>
                      <m:sub>
                        <m:r>
                          <a:rPr lang="tr-TR" b="1" i="1">
                            <a:latin typeface="Cambria Math" panose="02040503050406030204" pitchFamily="18" charset="0"/>
                          </a:rPr>
                          <m:t>𝒃</m:t>
                        </m:r>
                      </m:sub>
                    </m:sSub>
                  </m:oMath>
                </a14:m>
                <a:r>
                  <a:rPr lang="tr-TR" b="1" dirty="0"/>
                  <a:t>:</a:t>
                </a:r>
                <a:endParaRPr lang="tr-TR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818" b="-26000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tr-TR" dirty="0"/>
                  <a:t>Birinci derece sistem sinüsoidal girişi </a:t>
                </a:r>
                <a14:m>
                  <m:oMath xmlns:m="http://schemas.openxmlformats.org/officeDocument/2006/math">
                    <m:r>
                      <a:rPr lang="tr-TR" i="1">
                        <a:latin typeface="Cambria Math" panose="02040503050406030204" pitchFamily="18" charset="0"/>
                      </a:rPr>
                      <m:t>𝜔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tr-TR" dirty="0"/>
                  <a:t> ile çoğunlukla aynı genlikte çıkışa iletir. </a:t>
                </a:r>
                <a:endParaRPr lang="tr-TR" dirty="0" smtClean="0"/>
              </a:p>
              <a:p>
                <a:r>
                  <a:rPr lang="tr-TR" dirty="0" smtClean="0"/>
                  <a:t>Ancak </a:t>
                </a:r>
                <a14:m>
                  <m:oMath xmlns:m="http://schemas.openxmlformats.org/officeDocument/2006/math">
                    <m:r>
                      <a:rPr lang="tr-TR" i="1">
                        <a:latin typeface="Cambria Math" panose="02040503050406030204" pitchFamily="18" charset="0"/>
                      </a:rPr>
                      <m:t>𝜔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tr-TR" dirty="0"/>
                  <a:t> için ise sünüsoidal girişin genliği azaltılarak çıkışa iletilir. Bu azalış </a:t>
                </a:r>
                <a14:m>
                  <m:oMath xmlns:m="http://schemas.openxmlformats.org/officeDocument/2006/math">
                    <m:r>
                      <a:rPr lang="tr-TR" i="1">
                        <a:latin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tr-TR" dirty="0"/>
                  <a:t> ile artar. </a:t>
                </a:r>
              </a:p>
              <a:p>
                <a:r>
                  <a:rPr lang="tr-TR" dirty="0" smtClean="0"/>
                  <a:t>Bu </a:t>
                </a:r>
                <a:r>
                  <a:rPr lang="tr-TR" dirty="0"/>
                  <a:t>girişin yüksek frekans gürültü etkisini azaltmak için kullanışlı bir özelliktir. </a:t>
                </a:r>
                <a:endParaRPr lang="tr-TR" dirty="0" smtClean="0"/>
              </a:p>
              <a:p>
                <a:r>
                  <a:rPr lang="tr-TR" dirty="0" smtClean="0"/>
                  <a:t>Böylelikle </a:t>
                </a:r>
                <a:r>
                  <a:rPr lang="tr-TR" dirty="0"/>
                  <a:t>bu tür sistemler alçak geçiren filtre olarak kullanılabilirler</a:t>
                </a:r>
                <a:r>
                  <a:rPr lang="tr-TR" dirty="0" smtClean="0"/>
                  <a:t>.</a:t>
                </a:r>
              </a:p>
              <a:p>
                <a:r>
                  <a:rPr lang="tr-TR" dirty="0" smtClean="0"/>
                  <a:t>Böylelikle </a:t>
                </a:r>
                <a:r>
                  <a:rPr lang="tr-TR" dirty="0"/>
                  <a:t>yüksek frekanslı girişler azaltılır, ya da filtrelenmiş olur.</a:t>
                </a:r>
              </a:p>
              <a:p>
                <a:endParaRPr lang="tr-T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212" t="-2099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737720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b="1" dirty="0"/>
              <a:t>Temel Faktörlerin </a:t>
            </a:r>
            <a:r>
              <a:rPr lang="tr-TR" b="1" dirty="0" err="1"/>
              <a:t>Bode</a:t>
            </a:r>
            <a:r>
              <a:rPr lang="tr-TR" b="1" dirty="0"/>
              <a:t> </a:t>
            </a:r>
            <a:r>
              <a:rPr lang="tr-TR" b="1" dirty="0" smtClean="0"/>
              <a:t>Çizimleri</a:t>
            </a:r>
            <a:br>
              <a:rPr lang="tr-TR" b="1" dirty="0" smtClean="0"/>
            </a:br>
            <a:r>
              <a:rPr lang="tr-TR" sz="2400" b="1" dirty="0" smtClean="0">
                <a:solidFill>
                  <a:schemeClr val="accent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4. İkinci </a:t>
            </a:r>
            <a:r>
              <a:rPr lang="tr-TR" sz="2400" b="1" dirty="0">
                <a:solidFill>
                  <a:schemeClr val="accent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Derece Faktörler</a:t>
            </a:r>
            <a:endParaRPr lang="tr-TR" sz="24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93851" y="1336471"/>
            <a:ext cx="5326647" cy="399694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Metin kutusu 2"/>
              <p:cNvSpPr txBox="1"/>
              <p:nvPr/>
            </p:nvSpPr>
            <p:spPr>
              <a:xfrm>
                <a:off x="770466" y="1641270"/>
                <a:ext cx="6231467" cy="41324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i="1">
                          <a:latin typeface="Cambria Math" panose="02040503050406030204" pitchFamily="18" charset="0"/>
                        </a:rPr>
                        <m:t>𝐺</m:t>
                      </m:r>
                      <m:d>
                        <m:d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tr-TR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𝑇</m:t>
                          </m:r>
                          <m:sSup>
                            <m:sSup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+2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𝜉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𝑇𝑠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+1</m:t>
                          </m:r>
                        </m:den>
                      </m:f>
                      <m:r>
                        <a:rPr lang="tr-TR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  <m:sup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sSup>
                            <m:sSup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+2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𝜉</m:t>
                          </m:r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  <m:sup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lang="tr-TR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</m:acc>
                      <m:d>
                        <m:d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  <m:r>
                        <a:rPr lang="tr-TR" sz="2400" i="1">
                          <a:latin typeface="Cambria Math" panose="02040503050406030204" pitchFamily="18" charset="0"/>
                        </a:rPr>
                        <m:t>= −20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𝑙𝑜𝑔</m:t>
                      </m:r>
                      <m:rad>
                        <m:radPr>
                          <m:degHide m:val="on"/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f>
                                    <m:fPr>
                                      <m:ctrlP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lang="tr-TR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tr-TR" sz="2400" i="1">
                                              <a:latin typeface="Cambria Math" panose="02040503050406030204" pitchFamily="18" charset="0"/>
                                            </a:rPr>
                                            <m:t>𝜔</m:t>
                                          </m:r>
                                        </m:e>
                                        <m:sup>
                                          <m:r>
                                            <a:rPr lang="tr-TR" sz="240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sSubSup>
                                        <m:sSubSupPr>
                                          <m:ctrlPr>
                                            <a:rPr lang="tr-TR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tr-TR" sz="2400" i="1">
                                              <a:latin typeface="Cambria Math" panose="02040503050406030204" pitchFamily="18" charset="0"/>
                                            </a:rPr>
                                            <m:t>𝜔</m:t>
                                          </m:r>
                                        </m:e>
                                        <m:sub>
                                          <m:r>
                                            <a:rPr lang="tr-TR" sz="2400" i="1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sub>
                                        <m:sup>
                                          <m:r>
                                            <a:rPr lang="tr-TR" sz="240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𝜉𝜔</m:t>
                                      </m:r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tr-TR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tr-TR" sz="2400" i="1">
                                              <a:latin typeface="Cambria Math" panose="02040503050406030204" pitchFamily="18" charset="0"/>
                                            </a:rPr>
                                            <m:t>𝜔</m:t>
                                          </m:r>
                                        </m:e>
                                        <m:sub>
                                          <m:r>
                                            <a:rPr lang="tr-TR" sz="2400" i="1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tr-TR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i="1">
                          <a:latin typeface="Cambria Math" panose="02040503050406030204" pitchFamily="18" charset="0"/>
                        </a:rPr>
                        <m:t>𝜙</m:t>
                      </m:r>
                      <m:d>
                        <m:d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  <m:r>
                        <a:rPr lang="tr-TR" sz="2400" i="1">
                          <a:latin typeface="Cambria Math" panose="02040503050406030204" pitchFamily="18" charset="0"/>
                        </a:rPr>
                        <m:t>= −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𝑎𝑡𝑎𝑛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2</m:t>
                      </m:r>
                      <m:d>
                        <m:dPr>
                          <m:begChr m:val="["/>
                          <m:endChr m:val="]"/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f>
                                <m:f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𝜉𝜔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</m:den>
                              </m:f>
                            </m:num>
                            <m:den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f>
                                <m:f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  <m:sup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sSubSup>
                                    <m:sSubSupPr>
                                      <m:ctrlP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  <m:sup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den>
                              </m:f>
                            </m:den>
                          </m:f>
                        </m:e>
                      </m:d>
                    </m:oMath>
                  </m:oMathPara>
                </a14:m>
                <a:endParaRPr lang="tr-TR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i="1">
                          <a:latin typeface="Cambria Math" panose="02040503050406030204" pitchFamily="18" charset="0"/>
                        </a:rPr>
                        <m:t>𝑏𝑢𝑟𝑎𝑑𝑎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tr-TR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lang="tr-TR" sz="2400" dirty="0"/>
              </a:p>
            </p:txBody>
          </p:sp>
        </mc:Choice>
        <mc:Fallback xmlns="">
          <p:sp>
            <p:nvSpPr>
              <p:cNvPr id="3" name="Metin kutusu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466" y="1641270"/>
                <a:ext cx="6231467" cy="413241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4761888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b="1" dirty="0"/>
              <a:t>Doğrusal </a:t>
            </a:r>
            <a:r>
              <a:rPr lang="tr-TR" b="1" dirty="0" smtClean="0"/>
              <a:t>Yakınsama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tr-TR" sz="2400" dirty="0" smtClean="0">
                    <a:solidFill>
                      <a:srgbClr val="FF0000"/>
                    </a:solidFill>
                  </a:rPr>
                  <a:t>Düşük Frekanslar İçin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tr-T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𝜔</m:t>
                        </m:r>
                        <m:r>
                          <a:rPr lang="tr-T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≪</m:t>
                        </m:r>
                        <m:f>
                          <m:fPr>
                            <m:ctrlPr>
                              <a:rPr lang="tr-TR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tr-TR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tr-TR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den>
                        </m:f>
                      </m:e>
                    </m:d>
                  </m:oMath>
                </a14:m>
                <a:r>
                  <a:rPr lang="tr-TR" sz="2400" dirty="0">
                    <a:solidFill>
                      <a:srgbClr val="FF0000"/>
                    </a:solidFill>
                  </a:rPr>
                  <a:t>: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acc>
                    <m:d>
                      <m:d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</m:d>
                    <m:r>
                      <a:rPr lang="tr-TR" sz="2400" i="1">
                        <a:latin typeface="Cambria Math" panose="02040503050406030204" pitchFamily="18" charset="0"/>
                      </a:rPr>
                      <m:t>≅−20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𝑙𝑜𝑔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1=0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𝑑𝐵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["/>
                        <m:endChr m:val="]"/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üşü</m:t>
                        </m:r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𝑓𝑟𝑒𝑘𝑎𝑛𝑠</m:t>
                        </m:r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𝑎𝑠𝑖𝑚𝑝𝑡𝑜𝑡𝑢</m:t>
                        </m:r>
                      </m:e>
                    </m:d>
                  </m:oMath>
                </a14:m>
                <a:endParaRPr lang="tr-TR" sz="2400" dirty="0"/>
              </a:p>
              <a:p>
                <a14:m>
                  <m:oMath xmlns:m="http://schemas.openxmlformats.org/officeDocument/2006/math">
                    <m:r>
                      <a:rPr lang="tr-TR" sz="2400" i="1"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</m:d>
                    <m:r>
                      <a:rPr lang="tr-TR" sz="2400" i="1">
                        <a:latin typeface="Cambria Math" panose="02040503050406030204" pitchFamily="18" charset="0"/>
                      </a:rPr>
                      <m:t>= −</m:t>
                    </m:r>
                    <m:f>
                      <m:f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𝜉𝜔</m:t>
                        </m:r>
                      </m:num>
                      <m:den>
                        <m:sSub>
                          <m:sSubPr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den>
                    </m:f>
                    <m:r>
                      <a:rPr lang="tr-TR" sz="24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𝑟𝑎𝑑</m:t>
                    </m:r>
                  </m:oMath>
                </a14:m>
                <a:endParaRPr lang="tr-TR" sz="2400" dirty="0"/>
              </a:p>
              <a:p>
                <a:r>
                  <a:rPr lang="tr-TR" sz="2400" dirty="0" smtClean="0">
                    <a:solidFill>
                      <a:srgbClr val="FF0000"/>
                    </a:solidFill>
                  </a:rPr>
                  <a:t>Yüksek Frekanslar İçin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tr-T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𝜔</m:t>
                        </m:r>
                        <m:r>
                          <a:rPr lang="tr-T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≫</m:t>
                        </m:r>
                        <m:f>
                          <m:fPr>
                            <m:ctrlPr>
                              <a:rPr lang="tr-TR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tr-TR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tr-TR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den>
                        </m:f>
                      </m:e>
                    </m:d>
                  </m:oMath>
                </a14:m>
                <a:endParaRPr lang="tr-TR" sz="2400" dirty="0"/>
              </a:p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acc>
                    <m:d>
                      <m:d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</m:d>
                    <m:r>
                      <a:rPr lang="tr-TR" sz="2400" i="1">
                        <a:latin typeface="Cambria Math" panose="02040503050406030204" pitchFamily="18" charset="0"/>
                      </a:rPr>
                      <m:t>≅−20</m:t>
                    </m:r>
                    <m:sSup>
                      <m:sSup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func>
                          <m:funcPr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tr-TR" sz="240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ctrlPr>
                                  <a:rPr lang="tr-TR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𝜔</m:t>
                                    </m:r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tr-TR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sz="2400" i="1">
                                            <a:latin typeface="Cambria Math" panose="02040503050406030204" pitchFamily="18" charset="0"/>
                                          </a:rPr>
                                          <m:t>𝜔</m:t>
                                        </m:r>
                                      </m:e>
                                      <m:sub>
                                        <m:r>
                                          <a:rPr lang="tr-TR" sz="2400" i="1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d>
                          </m:e>
                        </m:func>
                      </m:e>
                      <m:sup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tr-TR" sz="2400" i="1">
                        <a:latin typeface="Cambria Math" panose="02040503050406030204" pitchFamily="18" charset="0"/>
                      </a:rPr>
                      <m:t>=−40</m:t>
                    </m:r>
                    <m:func>
                      <m:func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tr-TR" sz="240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f>
                          <m:fPr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𝜔</m:t>
                            </m:r>
                          </m:num>
                          <m:den>
                            <m:sSub>
                              <m:sSubPr>
                                <m:ctrlPr>
                                  <a:rPr lang="tr-TR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den>
                        </m:f>
                      </m:e>
                    </m:func>
                    <m:r>
                      <a:rPr lang="tr-TR" sz="2400" i="1">
                        <a:latin typeface="Cambria Math" panose="02040503050406030204" pitchFamily="18" charset="0"/>
                      </a:rPr>
                      <m:t>=−40(</m:t>
                    </m:r>
                    <m:func>
                      <m:func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tr-TR" sz="240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</m:func>
                    <m:r>
                      <a:rPr lang="tr-TR" sz="2400" i="1">
                        <a:latin typeface="Cambria Math" panose="02040503050406030204" pitchFamily="18" charset="0"/>
                      </a:rPr>
                      <m:t>−</m:t>
                    </m:r>
                    <m:func>
                      <m:func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tr-TR" sz="240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sSub>
                          <m:sSubPr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tr-TR" sz="2400" dirty="0"/>
              </a:p>
              <a:p>
                <a:r>
                  <a:rPr lang="tr-TR" sz="2400" dirty="0"/>
                  <a:t>Yüksek frekans asimptotu eğimi </a:t>
                </a:r>
                <a14:m>
                  <m:oMath xmlns:m="http://schemas.openxmlformats.org/officeDocument/2006/math">
                    <m:r>
                      <a:rPr lang="tr-TR" sz="2400" i="1">
                        <a:latin typeface="Cambria Math" panose="02040503050406030204" pitchFamily="18" charset="0"/>
                      </a:rPr>
                      <m:t>= −40 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𝑑𝐵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/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𝑜𝑛𝑙𝑢𝑘</m:t>
                    </m:r>
                  </m:oMath>
                </a14:m>
                <a:endParaRPr lang="tr-TR" sz="2400" dirty="0"/>
              </a:p>
              <a:p>
                <a14:m>
                  <m:oMath xmlns:m="http://schemas.openxmlformats.org/officeDocument/2006/math">
                    <m:r>
                      <a:rPr lang="tr-TR" sz="2400" i="1"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</m:d>
                    <m:r>
                      <a:rPr lang="tr-TR" sz="2400" i="1">
                        <a:latin typeface="Cambria Math" panose="02040503050406030204" pitchFamily="18" charset="0"/>
                      </a:rPr>
                      <m:t>≅−2</m:t>
                    </m:r>
                    <m:d>
                      <m:d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𝜉</m:t>
                            </m:r>
                            <m:sSub>
                              <m:sSubPr>
                                <m:ctrlPr>
                                  <a:rPr lang="tr-TR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num>
                          <m:den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𝜔</m:t>
                            </m:r>
                          </m:den>
                        </m:f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tr-TR" sz="2400" i="1">
                        <a:latin typeface="Cambria Math" panose="02040503050406030204" pitchFamily="18" charset="0"/>
                      </a:rPr>
                      <m:t>𝑟𝑎𝑑</m:t>
                    </m:r>
                  </m:oMath>
                </a14:m>
                <a:endParaRPr lang="tr-TR" sz="2400" dirty="0"/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909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100370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Doğrusal Yakınsama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tr-TR" sz="2400" dirty="0"/>
                  <a:t>Düşük ve yüksek frekans asimptotları köşe frekansında kesişirler</a:t>
                </a:r>
                <a:r>
                  <a:rPr lang="tr-TR" sz="2400" dirty="0" smtClean="0"/>
                  <a:t>.</a:t>
                </a:r>
                <a:endParaRPr lang="tr-TR" sz="2400" i="1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tr-TR" sz="2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tr-TR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</m:oMath>
                  </m:oMathPara>
                </a14:m>
                <a:endParaRPr lang="tr-TR" sz="2400" dirty="0"/>
              </a:p>
              <a:p>
                <a:r>
                  <a:rPr lang="tr-TR" sz="2400" dirty="0"/>
                  <a:t>Köşe frekansında </a:t>
                </a:r>
                <a:endParaRPr lang="tr-TR" sz="2400" i="1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i="1">
                          <a:latin typeface="Cambria Math" panose="02040503050406030204" pitchFamily="18" charset="0"/>
                        </a:rPr>
                        <m:t>𝑀</m:t>
                      </m:r>
                      <m:d>
                        <m:d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e>
                      </m:d>
                      <m:r>
                        <a:rPr lang="tr-TR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𝜉</m:t>
                          </m:r>
                        </m:den>
                      </m:f>
                      <m:r>
                        <a:rPr lang="tr-TR" sz="2400" i="1">
                          <a:latin typeface="Cambria Math" panose="02040503050406030204" pitchFamily="18" charset="0"/>
                        </a:rPr>
                        <m:t>⇒</m:t>
                      </m:r>
                      <m:acc>
                        <m:accPr>
                          <m:chr m:val="̅"/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</m:acc>
                      <m:d>
                        <m:d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e>
                      </m:d>
                      <m:r>
                        <a:rPr lang="tr-TR" sz="2400" i="1">
                          <a:latin typeface="Cambria Math" panose="02040503050406030204" pitchFamily="18" charset="0"/>
                        </a:rPr>
                        <m:t>=20</m:t>
                      </m:r>
                      <m:func>
                        <m:func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 sz="240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𝜉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tr-TR" sz="2400" dirty="0"/>
              </a:p>
              <a:p>
                <a14:m>
                  <m:oMath xmlns:m="http://schemas.openxmlformats.org/officeDocument/2006/math">
                    <m:r>
                      <a:rPr lang="tr-TR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tr-TR" sz="2400" dirty="0">
                    <a:solidFill>
                      <a:srgbClr val="FF0000"/>
                    </a:solidFill>
                  </a:rPr>
                  <a:t> İçin Doğrusal Yakınsama</a:t>
                </a:r>
              </a:p>
              <a:p>
                <a14:m>
                  <m:oMath xmlns:m="http://schemas.openxmlformats.org/officeDocument/2006/math">
                    <m:r>
                      <a:rPr lang="tr-TR" sz="2400" i="1">
                        <a:latin typeface="Cambria Math" panose="02040503050406030204" pitchFamily="18" charset="0"/>
                      </a:rPr>
                      <m:t>𝜔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&lt;</m:t>
                    </m:r>
                    <m:sSup>
                      <m:sSup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𝜉</m:t>
                        </m:r>
                      </m:sup>
                    </m:sSup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tr-TR" sz="2400" dirty="0"/>
                  <a:t> İçin </a:t>
                </a:r>
                <a14:m>
                  <m:oMath xmlns:m="http://schemas.openxmlformats.org/officeDocument/2006/math">
                    <m:r>
                      <a:rPr lang="tr-TR" sz="2400" i="1">
                        <a:latin typeface="Cambria Math" panose="02040503050406030204" pitchFamily="18" charset="0"/>
                      </a:rPr>
                      <m:t>𝜙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≅0</m:t>
                    </m:r>
                  </m:oMath>
                </a14:m>
                <a:endParaRPr lang="tr-TR" sz="2400" dirty="0"/>
              </a:p>
              <a:p>
                <a14:m>
                  <m:oMath xmlns:m="http://schemas.openxmlformats.org/officeDocument/2006/math">
                    <m:r>
                      <a:rPr lang="tr-TR" sz="2400" i="1">
                        <a:latin typeface="Cambria Math" panose="02040503050406030204" pitchFamily="18" charset="0"/>
                      </a:rPr>
                      <m:t>𝜙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𝜉</m:t>
                        </m:r>
                      </m:sup>
                    </m:sSup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tr-TR" sz="2400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𝜔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&lt;</m:t>
                    </m:r>
                    <m:sSup>
                      <m:sSup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𝜉</m:t>
                        </m:r>
                      </m:sup>
                    </m:sSup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tr-TR" sz="2400" dirty="0"/>
                  <a:t> frekans aralığında eğimi </a:t>
                </a:r>
                <a14:m>
                  <m:oMath xmlns:m="http://schemas.openxmlformats.org/officeDocument/2006/math">
                    <m:r>
                      <a:rPr lang="tr-TR" sz="2400" i="1">
                        <a:latin typeface="Cambria Math" panose="02040503050406030204" pitchFamily="18" charset="0"/>
                      </a:rPr>
                      <m:t>−90</m:t>
                    </m:r>
                    <m:r>
                      <m:rPr>
                        <m:lit/>
                      </m:rPr>
                      <a:rPr lang="tr-TR" sz="2400" i="1">
                        <a:latin typeface="Cambria Math" panose="02040503050406030204" pitchFamily="18" charset="0"/>
                      </a:rPr>
                      <m:t>/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𝜉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°</m:t>
                    </m:r>
                    <m:r>
                      <m:rPr>
                        <m:lit/>
                      </m:rPr>
                      <a:rPr lang="tr-TR" sz="2400" i="1">
                        <a:latin typeface="Cambria Math" panose="02040503050406030204" pitchFamily="18" charset="0"/>
                      </a:rPr>
                      <m:t>/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𝑜𝑛𝑙𝑢𝑘</m:t>
                    </m:r>
                  </m:oMath>
                </a14:m>
                <a:r>
                  <a:rPr lang="tr-TR" sz="2400" dirty="0"/>
                  <a:t> olmak üzere </a:t>
                </a:r>
                <a14:m>
                  <m:oMath xmlns:m="http://schemas.openxmlformats.org/officeDocument/2006/math">
                    <m:r>
                      <a:rPr lang="tr-TR" sz="2400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tr-TR" sz="2400" i="1">
                        <a:latin typeface="Cambria Math" panose="02040503050406030204" pitchFamily="18" charset="0"/>
                      </a:rPr>
                      <m:t>, −90°)</m:t>
                    </m:r>
                  </m:oMath>
                </a14:m>
                <a:r>
                  <a:rPr lang="tr-TR" sz="2400" dirty="0"/>
                  <a:t>’den geçen yaklaşık </a:t>
                </a:r>
                <a:r>
                  <a:rPr lang="tr-TR" sz="2400" dirty="0" smtClean="0"/>
                  <a:t>doğrusal </a:t>
                </a:r>
                <a:r>
                  <a:rPr lang="tr-TR" sz="2400" dirty="0"/>
                  <a:t>bir çizgidir.</a:t>
                </a:r>
              </a:p>
              <a:p>
                <a14:m>
                  <m:oMath xmlns:m="http://schemas.openxmlformats.org/officeDocument/2006/math">
                    <m:r>
                      <a:rPr lang="tr-TR" sz="2400" i="1">
                        <a:latin typeface="Cambria Math" panose="02040503050406030204" pitchFamily="18" charset="0"/>
                      </a:rPr>
                      <m:t>𝜔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&gt;</m:t>
                    </m:r>
                    <m:sSup>
                      <m:sSup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𝜉</m:t>
                        </m:r>
                      </m:sup>
                    </m:sSup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tr-TR" sz="2400" dirty="0"/>
                  <a:t> için </a:t>
                </a:r>
                <a14:m>
                  <m:oMath xmlns:m="http://schemas.openxmlformats.org/officeDocument/2006/math">
                    <m:r>
                      <a:rPr lang="tr-TR" sz="2400" i="1">
                        <a:latin typeface="Cambria Math" panose="02040503050406030204" pitchFamily="18" charset="0"/>
                      </a:rPr>
                      <m:t>𝜙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≅−180°</m:t>
                    </m:r>
                  </m:oMath>
                </a14:m>
                <a:r>
                  <a:rPr lang="tr-TR" sz="2400" dirty="0" err="1"/>
                  <a:t>dir</a:t>
                </a:r>
                <a:r>
                  <a:rPr lang="tr-TR" sz="2400" dirty="0"/>
                  <a:t>.</a:t>
                </a:r>
              </a:p>
              <a:p>
                <a:endParaRPr lang="tr-TR" sz="2400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818" t="-1728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453475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FREKANS CEVAP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i="1" smtClean="0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tr-TR" sz="2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  <m:d>
                        <m:d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tr-TR" sz="2400" i="1">
                          <a:latin typeface="Cambria Math" panose="02040503050406030204" pitchFamily="18" charset="0"/>
                        </a:rPr>
                        <m:t>+</m:t>
                      </m:r>
                      <m:limLow>
                        <m:limLow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sSub>
                                <m:sSub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𝑆𝑖𝑛</m:t>
                              </m:r>
                              <m:d>
                                <m:d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tr-TR" sz="2400" b="0" i="1" smtClean="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</m:d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e>
                          </m:groupChr>
                        </m:e>
                        <m:lim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)</m:t>
                          </m:r>
                        </m:lim>
                      </m:limLow>
                      <m:r>
                        <a:rPr lang="tr-TR" sz="2400" i="1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tr-TR" sz="2400" dirty="0"/>
              </a:p>
              <a:p>
                <a:r>
                  <a:rPr lang="tr-TR" sz="2400" dirty="0"/>
                  <a:t>Burada,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</m:sSub>
                    <m:d>
                      <m:d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tr-TR" sz="2400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𝐺𝑒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ç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𝑖𝑐𝑖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𝑐𝑒𝑣𝑎𝑝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𝐻𝑜𝑚𝑜𝑗𝑒𝑛</m:t>
                        </m:r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 çö</m:t>
                        </m:r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ü</m:t>
                        </m:r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</m:oMath>
                </a14:m>
                <a:endParaRPr lang="tr-TR" sz="2400" dirty="0"/>
              </a:p>
              <a:p>
                <a:r>
                  <a:rPr lang="tr-TR" sz="2400" dirty="0"/>
                  <a:t>Eğer sistem kararlı ise </a:t>
                </a:r>
                <a14:m>
                  <m:oMath xmlns:m="http://schemas.openxmlformats.org/officeDocument/2006/math">
                    <m:r>
                      <a:rPr lang="tr-TR" sz="24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→∞, </m:t>
                    </m:r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</m:sSub>
                    <m:d>
                      <m:d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tr-TR" sz="2400" i="1">
                        <a:latin typeface="Cambria Math" panose="02040503050406030204" pitchFamily="18" charset="0"/>
                      </a:rPr>
                      <m:t>→0</m:t>
                    </m:r>
                  </m:oMath>
                </a14:m>
                <a:r>
                  <a:rPr lang="tr-TR" sz="2400" dirty="0"/>
                  <a:t>. (kararlılığın tüm kutupların negatif gerçek tarafa sahip olması olarak tanımlandığını hatırlayalım.)</a:t>
                </a:r>
              </a:p>
              <a:p>
                <a:r>
                  <a:rPr lang="tr-TR" sz="2400" dirty="0"/>
                  <a:t>Pratik uygulamalarda, </a:t>
                </a:r>
                <a14:m>
                  <m:oMath xmlns:m="http://schemas.openxmlformats.org/officeDocument/2006/math">
                    <m:r>
                      <a:rPr lang="tr-TR" sz="24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d>
                      <m:d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𝑦𝑒𝑟𝑙𝑒</m:t>
                        </m:r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ş</m:t>
                        </m:r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𝑚𝑒</m:t>
                        </m:r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𝑧𝑎𝑚𝑎𝑛</m:t>
                        </m:r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ı</m:t>
                        </m:r>
                      </m:e>
                    </m:d>
                  </m:oMath>
                </a14:m>
                <a:r>
                  <a:rPr lang="tr-TR" sz="2400" dirty="0"/>
                  <a:t>olduğunda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</m:sSub>
                    <m:d>
                      <m:d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tr-TR" sz="2400" i="1">
                        <a:latin typeface="Cambria Math" panose="02040503050406030204" pitchFamily="18" charset="0"/>
                      </a:rPr>
                      <m:t>≅0</m:t>
                    </m:r>
                  </m:oMath>
                </a14:m>
                <a:r>
                  <a:rPr lang="tr-TR" sz="2400" dirty="0"/>
                  <a:t> olarak kabul edilir.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tr-T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tr-T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tr-T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𝑆𝑖𝑛𝑢𝑠𝑜𝑖𝑑𝑎𝑙</m:t>
                    </m:r>
                    <m:r>
                      <a:rPr lang="tr-T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çı</m:t>
                    </m:r>
                    <m:r>
                      <a:rPr lang="tr-T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tr-T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ışı</m:t>
                    </m:r>
                    <m:r>
                      <a:rPr lang="tr-T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tr-T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tr-T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𝑔𝑒𝑛𝑙𝑖</m:t>
                    </m:r>
                    <m:r>
                      <a:rPr lang="tr-T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ğ</m:t>
                    </m:r>
                    <m:r>
                      <a:rPr lang="tr-T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tr-TR" sz="2400" dirty="0">
                    <a:solidFill>
                      <a:srgbClr val="FF0000"/>
                    </a:solidFill>
                  </a:rPr>
                  <a:t> </a:t>
                </a:r>
                <a:endParaRPr lang="tr-TR" sz="2400" dirty="0"/>
              </a:p>
              <a:p>
                <a14:m>
                  <m:oMath xmlns:m="http://schemas.openxmlformats.org/officeDocument/2006/math">
                    <m:r>
                      <a:rPr lang="tr-TR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𝜙</m:t>
                    </m:r>
                    <m:r>
                      <a:rPr lang="tr-TR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tr-TR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𝐹𝑎𝑧</m:t>
                    </m:r>
                    <m:r>
                      <a:rPr lang="tr-TR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tr-TR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tr-TR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çı</m:t>
                    </m:r>
                    <m:r>
                      <a:rPr lang="tr-TR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tr-TR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ı</m:t>
                    </m:r>
                    <m:d>
                      <m:dPr>
                        <m:ctrlPr>
                          <a:rPr lang="tr-T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𝑟𝑎𝑑𝑦𝑎𝑛</m:t>
                        </m:r>
                      </m:e>
                    </m:d>
                    <m:r>
                      <a:rPr lang="tr-TR" sz="2400" b="0" i="1" smtClean="0">
                        <a:latin typeface="Cambria Math" panose="02040503050406030204" pitchFamily="18" charset="0"/>
                      </a:rPr>
                      <m:t>      </m:t>
                    </m:r>
                    <m:d>
                      <m:dPr>
                        <m:begChr m:val="["/>
                        <m:endChr m:val="]"/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𝜙</m:t>
                        </m:r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⇒</m:t>
                        </m:r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𝐹𝑎𝑧</m:t>
                        </m:r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𝑖𝑙𝑒𝑟𝑙𝑒𝑚𝑒𝑠𝑖</m:t>
                        </m:r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, −</m:t>
                        </m:r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𝜙</m:t>
                        </m:r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⇒</m:t>
                        </m:r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𝐹𝑎𝑧</m:t>
                        </m:r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𝐺𝑒𝑐𝑖𝑘𝑚𝑒𝑠𝑖</m:t>
                        </m:r>
                      </m:e>
                    </m:d>
                  </m:oMath>
                </a14:m>
                <a:r>
                  <a:rPr lang="tr-TR" sz="2400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818" t="-247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7636978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b="1" dirty="0"/>
              <a:t>Rezonans Frekansı ve Rezonans Tepe değeri</a:t>
            </a:r>
            <a:r>
              <a:rPr lang="tr-TR" b="1" dirty="0" smtClean="0"/>
              <a:t>:</a:t>
            </a:r>
            <a:endParaRPr lang="tr-TR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tr-TR" sz="2400" dirty="0" smtClean="0"/>
                  <a:t>Rezonans </a:t>
                </a:r>
                <a:r>
                  <a:rPr lang="tr-TR" sz="2400" dirty="0"/>
                  <a:t>tepe değeri: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tr-TR" sz="2400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tr-TR" sz="2400">
                        <a:latin typeface="Cambria Math" panose="02040503050406030204" pitchFamily="18" charset="0"/>
                      </a:rPr>
                      <m:t>max</m:t>
                    </m:r>
                    <m:r>
                      <a:rPr lang="tr-TR" sz="240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𝑀</m:t>
                    </m:r>
                    <m:d>
                      <m:d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</m:d>
                    <m:r>
                      <a:rPr lang="tr-TR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tr-TR" sz="2400" dirty="0"/>
              </a:p>
              <a:p>
                <a:r>
                  <a:rPr lang="tr-TR" sz="2400" dirty="0"/>
                  <a:t>Rezonans frekansı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tr-TR" sz="2400" dirty="0"/>
                  <a:t> = Rezonans tepe değerinin oluştuğu frekans.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sz="2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b="1" i="1">
                            <a:latin typeface="Cambria Math" panose="02040503050406030204" pitchFamily="18" charset="0"/>
                          </a:rPr>
                          <m:t>𝝎</m:t>
                        </m:r>
                      </m:e>
                      <m:sub>
                        <m:r>
                          <a:rPr lang="tr-TR" sz="2400" b="1" i="1">
                            <a:latin typeface="Cambria Math" panose="02040503050406030204" pitchFamily="18" charset="0"/>
                          </a:rPr>
                          <m:t>𝒓</m:t>
                        </m:r>
                      </m:sub>
                    </m:sSub>
                  </m:oMath>
                </a14:m>
                <a:r>
                  <a:rPr lang="tr-TR" sz="2400" b="1" dirty="0"/>
                  <a:t>’ı Bulmak:</a:t>
                </a:r>
                <a:endParaRPr lang="tr-TR" sz="2400" dirty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𝑑𝑀</m:t>
                        </m:r>
                        <m:d>
                          <m:dPr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</m:d>
                      </m:num>
                      <m:den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𝜔</m:t>
                        </m:r>
                      </m:den>
                    </m:f>
                    <m:r>
                      <a:rPr lang="tr-TR" sz="2400" i="1">
                        <a:latin typeface="Cambria Math" panose="02040503050406030204" pitchFamily="18" charset="0"/>
                      </a:rPr>
                      <m:t>=0⇒</m:t>
                    </m:r>
                    <m:borderBox>
                      <m:borderBox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borderBoxPr>
                      <m:e>
                        <m:sSub>
                          <m:sSubPr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ad>
                          <m:radPr>
                            <m:degHide m:val="on"/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1−2</m:t>
                            </m:r>
                            <m:sSup>
                              <m:sSupPr>
                                <m:ctrlPr>
                                  <a:rPr lang="tr-TR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𝜉</m:t>
                                </m:r>
                              </m:e>
                              <m:sup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e>
                    </m:borderBox>
                  </m:oMath>
                </a14:m>
                <a:endParaRPr lang="tr-TR" sz="2400" dirty="0"/>
              </a:p>
              <a:p>
                <a:pPr lvl="0"/>
                <a:r>
                  <a:rPr lang="tr-TR" sz="2400" dirty="0"/>
                  <a:t>Rezonans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tr-TR" sz="2400" dirty="0"/>
                  <a:t> gerçek ise olur.</a:t>
                </a:r>
              </a:p>
              <a:p>
                <a14:m>
                  <m:oMath xmlns:m="http://schemas.openxmlformats.org/officeDocument/2006/math">
                    <m:r>
                      <a:rPr lang="tr-TR" sz="2400" i="1">
                        <a:latin typeface="Cambria Math" panose="02040503050406030204" pitchFamily="18" charset="0"/>
                      </a:rPr>
                      <m:t>𝜉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&lt;</m:t>
                    </m:r>
                    <m:f>
                      <m:f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tr-TR" sz="2400" i="1">
                        <a:latin typeface="Cambria Math" panose="02040503050406030204" pitchFamily="18" charset="0"/>
                      </a:rPr>
                      <m:t>=0.707</m:t>
                    </m:r>
                  </m:oMath>
                </a14:m>
                <a:endParaRPr lang="tr-TR" sz="2400" dirty="0"/>
              </a:p>
              <a:p>
                <a:r>
                  <a:rPr lang="tr-TR" sz="2400" dirty="0"/>
                  <a:t>Rezonans aralığında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tr-TR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𝑀𝑟</m:t>
                    </m:r>
                    <m:d>
                      <m:d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𝜉</m:t>
                        </m:r>
                      </m:e>
                    </m:d>
                    <m:r>
                      <a:rPr lang="tr-TR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𝜉</m:t>
                        </m:r>
                        <m:rad>
                          <m:radPr>
                            <m:degHide m:val="on"/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sSup>
                              <m:sSupPr>
                                <m:ctrlPr>
                                  <a:rPr lang="tr-TR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𝜉</m:t>
                                </m:r>
                              </m:e>
                              <m:sup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den>
                    </m:f>
                  </m:oMath>
                </a14:m>
                <a:endParaRPr lang="tr-TR" sz="2400" dirty="0"/>
              </a:p>
              <a:p>
                <a:endParaRPr lang="tr-TR" sz="2400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909" t="-1728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5454265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b="1" dirty="0"/>
              <a:t>Bant Genişliği Frekansı</a:t>
            </a:r>
            <a:r>
              <a:rPr lang="tr-TR" b="1" dirty="0" smtClean="0"/>
              <a:t>: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spcAft>
                    <a:spcPts val="24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tr-TR" sz="2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</m:acc>
                      <m:d>
                        <m:d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  <m:r>
                        <a:rPr lang="tr-TR" sz="2400" i="1">
                          <a:latin typeface="Cambria Math" panose="02040503050406030204" pitchFamily="18" charset="0"/>
                        </a:rPr>
                        <m:t>=−3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𝑑</m:t>
                      </m:r>
                      <m:sSup>
                        <m:sSupPr>
                          <m:ctrlPr>
                            <a:rPr lang="tr-TR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p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𝑑𝑒𝑛</m:t>
                      </m:r>
                    </m:oMath>
                  </m:oMathPara>
                </a14:m>
                <a:endParaRPr lang="tr-TR" sz="2400" i="1" dirty="0" smtClean="0"/>
              </a:p>
              <a:p>
                <a:pPr marL="0" indent="0">
                  <a:spcAft>
                    <a:spcPts val="24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tr-TR" sz="2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ad>
                        <m:radPr>
                          <m:degHide m:val="on"/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1−2</m:t>
                          </m:r>
                          <m:sSup>
                            <m:sSup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𝜉</m:t>
                              </m:r>
                            </m:e>
                            <m:sup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d>
                                <m:d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1−2</m:t>
                                  </m:r>
                                  <m:sSup>
                                    <m:sSupPr>
                                      <m:ctrlP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𝜉</m:t>
                                      </m:r>
                                    </m:e>
                                    <m:sup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  <m:sSup>
                                    <m:sSupPr>
                                      <m:ctrlP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𝜉</m:t>
                                      </m:r>
                                    </m:e>
                                    <m:sup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rad>
                        </m:e>
                      </m:rad>
                    </m:oMath>
                  </m:oMathPara>
                </a14:m>
                <a:endParaRPr lang="tr-TR" sz="2400" dirty="0"/>
              </a:p>
              <a:p>
                <a:pPr marL="0" lvl="0" indent="0">
                  <a:spcAft>
                    <a:spcPts val="24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i="1">
                          <a:latin typeface="Cambria Math" panose="02040503050406030204" pitchFamily="18" charset="0"/>
                        </a:rPr>
                        <m:t>𝜉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↓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𝑎𝑧𝑎𝑙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ı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𝑟𝑠𝑎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tr-TR" sz="2400" i="1">
                          <a:latin typeface="Cambria Math" panose="02040503050406030204" pitchFamily="18" charset="0"/>
                        </a:rPr>
                        <m:t>↑, 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tr-TR" sz="2400" i="1">
                          <a:latin typeface="Cambria Math" panose="02040503050406030204" pitchFamily="18" charset="0"/>
                        </a:rPr>
                        <m:t>↑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𝑣𝑒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tr-TR" sz="2400" i="1">
                          <a:latin typeface="Cambria Math" panose="02040503050406030204" pitchFamily="18" charset="0"/>
                        </a:rPr>
                        <m:t>↑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𝑎𝑟𝑡𝑎𝑟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tr-TR" sz="2400" dirty="0"/>
              </a:p>
              <a:p>
                <a:endParaRPr lang="tr-TR" sz="2400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8245327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b="1" dirty="0"/>
              <a:t>Birleşik Bir Transfer Fonksiyonu İçin </a:t>
            </a:r>
            <a:r>
              <a:rPr lang="tr-TR" b="1" dirty="0" err="1"/>
              <a:t>Bode</a:t>
            </a:r>
            <a:r>
              <a:rPr lang="tr-TR" b="1" dirty="0"/>
              <a:t> Diyagramı</a:t>
            </a:r>
            <a:r>
              <a:rPr lang="tr-TR" b="1" dirty="0" smtClean="0"/>
              <a:t>:</a:t>
            </a:r>
            <a:endParaRPr lang="tr-TR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tr-TR" dirty="0" smtClean="0"/>
                  <a:t>Sözünü </a:t>
                </a:r>
                <a:r>
                  <a:rPr lang="tr-TR" dirty="0"/>
                  <a:t>ettiğimiz temel faktörlerden oluşan herhangi bir transfer fonksiyonunu ele </a:t>
                </a:r>
                <a:r>
                  <a:rPr lang="tr-TR" dirty="0" smtClean="0"/>
                  <a:t>alalım</a:t>
                </a:r>
                <a:r>
                  <a:rPr lang="tr-TR" dirty="0"/>
                  <a:t>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𝐺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…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tr-TR" dirty="0"/>
              </a:p>
              <a:p>
                <a:r>
                  <a:rPr lang="tr-TR" dirty="0"/>
                  <a:t>Bu </a:t>
                </a:r>
                <a:r>
                  <a:rPr lang="tr-TR" dirty="0" smtClean="0"/>
                  <a:t>durumda, genlik oranları (büyüklük oranları) aşağıdaki gibi çarpım şeklinde yazılır.</a:t>
                </a:r>
                <a:endParaRPr lang="tr-TR" i="1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𝑀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…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</m:oMath>
                  </m:oMathPara>
                </a14:m>
                <a:endParaRPr lang="tr-TR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⇒</m:t>
                      </m:r>
                      <m:acc>
                        <m:accPr>
                          <m:chr m:val="̅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</m:acc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</m:acc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</m:acc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+…+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</m:acc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𝑜𝑙𝑢𝑟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tr-TR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𝜙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+…+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𝑜𝑙𝑢𝑟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tr-TR" dirty="0"/>
              </a:p>
              <a:p>
                <a:r>
                  <a:rPr lang="tr-TR" dirty="0"/>
                  <a:t>Böylelikle hem </a:t>
                </a:r>
                <a:r>
                  <a:rPr lang="tr-TR" dirty="0" err="1"/>
                  <a:t>dB</a:t>
                </a:r>
                <a:r>
                  <a:rPr lang="tr-TR" dirty="0"/>
                  <a:t> büyüklük </a:t>
                </a:r>
                <a:r>
                  <a:rPr lang="tr-TR" dirty="0" smtClean="0"/>
                  <a:t>diyagramı </a:t>
                </a:r>
                <a:r>
                  <a:rPr lang="tr-TR" dirty="0"/>
                  <a:t>hem </a:t>
                </a:r>
                <a14:m>
                  <m:oMath xmlns:m="http://schemas.openxmlformats.org/officeDocument/2006/math">
                    <m:r>
                      <a:rPr lang="tr-TR" i="1"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</m:d>
                  </m:oMath>
                </a14:m>
                <a:r>
                  <a:rPr lang="tr-TR" dirty="0"/>
                  <a:t> faz diyagramı temel faktörlerin tek tek çizilerek toplanması ile oluşturulur.</a:t>
                </a:r>
              </a:p>
              <a:p>
                <a:pPr lvl="0"/>
                <a:r>
                  <a:rPr lang="tr-TR" dirty="0"/>
                  <a:t>Ayrıca not edilmelidir ki eğer,</a:t>
                </a:r>
              </a:p>
              <a:p>
                <a14:m>
                  <m:oMath xmlns:m="http://schemas.openxmlformats.org/officeDocument/2006/math">
                    <m:r>
                      <a:rPr lang="tr-TR" i="1">
                        <a:latin typeface="Cambria Math" panose="02040503050406030204" pitchFamily="18" charset="0"/>
                      </a:rPr>
                      <m:t>𝐺</m:t>
                    </m:r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tr-TR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d>
                          <m:d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</m:num>
                      <m:den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tr-TR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tr-TR" dirty="0"/>
                  <a:t> ise o zaman </a:t>
                </a:r>
                <a14:m>
                  <m:oMath xmlns:m="http://schemas.openxmlformats.org/officeDocument/2006/math">
                    <m:r>
                      <a:rPr lang="tr-TR" i="1">
                        <a:latin typeface="Cambria Math" panose="02040503050406030204" pitchFamily="18" charset="0"/>
                      </a:rPr>
                      <m:t>𝑀</m:t>
                    </m:r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</m:d>
                    <m:r>
                      <a:rPr lang="tr-TR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d>
                          <m:d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</m:d>
                      </m:num>
                      <m:den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tr-TR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𝜔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  <m:r>
                      <a:rPr lang="tr-TR" i="1">
                        <a:latin typeface="Cambria Math" panose="02040503050406030204" pitchFamily="18" charset="0"/>
                      </a:rPr>
                      <m:t>⇒</m:t>
                    </m:r>
                    <m:acc>
                      <m:accPr>
                        <m:chr m:val="̅"/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acc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</m:d>
                    <m:r>
                      <a:rPr lang="tr-TR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</m:acc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</m:d>
                    <m:r>
                      <a:rPr lang="tr-TR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</m:acc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𝜔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tr-TR" dirty="0"/>
                  <a:t> </a:t>
                </a:r>
              </a:p>
              <a:p>
                <a:r>
                  <a:rPr lang="tr-TR" dirty="0"/>
                  <a:t>ve </a:t>
                </a:r>
                <a14:m>
                  <m:oMath xmlns:m="http://schemas.openxmlformats.org/officeDocument/2006/math">
                    <m:r>
                      <a:rPr lang="tr-TR" i="1"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</m:d>
                    <m:r>
                      <a:rPr lang="tr-TR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</m:d>
                    <m:r>
                      <a:rPr lang="tr-TR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</m:d>
                    <m:r>
                      <a:rPr lang="tr-TR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𝑜𝑙𝑢𝑟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tr-TR" dirty="0"/>
              </a:p>
              <a:p>
                <a:endParaRPr lang="tr-TR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909" t="-2840" r="-1939" b="-1605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7989950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Örnek 1</a:t>
            </a:r>
            <a:endParaRPr lang="tr-TR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tr-TR" dirty="0" smtClean="0"/>
                  <a:t>Transfer fonksiyonu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 smtClean="0">
                          <a:latin typeface="Cambria Math" panose="02040503050406030204" pitchFamily="18" charset="0"/>
                        </a:rPr>
                        <m:t>𝐺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10</m:t>
                          </m: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0,01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+1</m:t>
                          </m:r>
                        </m:den>
                      </m:f>
                      <m:r>
                        <a:rPr lang="tr-TR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tr-TR" dirty="0" smtClean="0"/>
              </a:p>
              <a:p>
                <a:r>
                  <a:rPr lang="tr-TR" dirty="0" smtClean="0"/>
                  <a:t>şeklinde verilen sistemin, </a:t>
                </a:r>
                <a:r>
                  <a:rPr lang="tr-TR" dirty="0"/>
                  <a:t>y</a:t>
                </a:r>
                <a:r>
                  <a:rPr lang="tr-TR" dirty="0" smtClean="0"/>
                  <a:t>aklaşık </a:t>
                </a:r>
                <a:r>
                  <a:rPr lang="tr-TR" dirty="0" err="1" smtClean="0"/>
                  <a:t>Bode</a:t>
                </a:r>
                <a:r>
                  <a:rPr lang="tr-TR" dirty="0" smtClean="0"/>
                  <a:t> </a:t>
                </a:r>
                <a:r>
                  <a:rPr lang="tr-TR" dirty="0"/>
                  <a:t>Diyagramını çiziniz.</a:t>
                </a:r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2121" t="-2099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7376947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Örnek 1 Çözüm: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i="1">
                          <a:latin typeface="Cambria Math" panose="02040503050406030204" pitchFamily="18" charset="0"/>
                        </a:rPr>
                        <m:t>𝐺</m:t>
                      </m:r>
                      <m:d>
                        <m:d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tr-TR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10</m:t>
                          </m:r>
                          <m:d>
                            <m:d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num>
                        <m:den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0,01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+1</m:t>
                          </m:r>
                        </m:den>
                      </m:f>
                      <m:r>
                        <a:rPr lang="tr-TR" sz="2400" i="1">
                          <a:latin typeface="Cambria Math" panose="02040503050406030204" pitchFamily="18" charset="0"/>
                        </a:rPr>
                        <m:t>=10</m:t>
                      </m:r>
                      <m:d>
                        <m:d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d>
                        <m:d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0.01</m:t>
                              </m:r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den>
                          </m:f>
                        </m:e>
                      </m:d>
                      <m:r>
                        <a:rPr lang="tr-TR" sz="2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tr-TR" sz="24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tr-TR" sz="2400" dirty="0"/>
              </a:p>
              <a:p>
                <a:pPr>
                  <a:spcAft>
                    <a:spcPts val="1200"/>
                  </a:spcAft>
                </a:pPr>
                <a:r>
                  <a:rPr lang="tr-TR" sz="2400" dirty="0"/>
                  <a:t>Burada, </a:t>
                </a:r>
                <a:endParaRPr lang="tr-TR" sz="2400" i="1" dirty="0" smtClean="0"/>
              </a:p>
              <a:p>
                <a:pPr marL="0" indent="0"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tr-TR" sz="2400" i="1">
                          <a:latin typeface="Cambria Math" panose="02040503050406030204" pitchFamily="18" charset="0"/>
                        </a:rPr>
                        <m:t>=10, 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tr-TR" sz="2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r>
                        <a:rPr lang="tr-TR" sz="2400" i="1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d>
                        <m:d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tr-TR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0.01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+1</m:t>
                          </m:r>
                        </m:den>
                      </m:f>
                    </m:oMath>
                  </m:oMathPara>
                </a14:m>
                <a:endParaRPr lang="tr-TR" sz="2400" dirty="0"/>
              </a:p>
              <a:p>
                <a:pPr marL="0" indent="0"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tr-TR" sz="2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r>
                        <a:rPr lang="tr-TR" sz="2400" i="1">
                          <a:latin typeface="Cambria Math" panose="02040503050406030204" pitchFamily="18" charset="0"/>
                        </a:rPr>
                        <m:t>⇒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tr-TR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  <m:r>
                        <a:rPr lang="tr-TR" sz="2400" i="1">
                          <a:latin typeface="Cambria Math" panose="02040503050406030204" pitchFamily="18" charset="0"/>
                        </a:rPr>
                        <m:t>=1 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𝑟𝑎𝑑</m:t>
                      </m:r>
                      <m:r>
                        <m:rPr>
                          <m:lit/>
                        </m:rPr>
                        <a:rPr lang="tr-TR" sz="2400" i="1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tr-TR" sz="2400" dirty="0"/>
              </a:p>
              <a:p>
                <a:pPr marL="0" indent="0"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d>
                        <m:d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tr-TR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0.01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+1</m:t>
                          </m:r>
                        </m:den>
                      </m:f>
                      <m:r>
                        <a:rPr lang="tr-TR" sz="2400" i="1">
                          <a:latin typeface="Cambria Math" panose="02040503050406030204" pitchFamily="18" charset="0"/>
                        </a:rPr>
                        <m:t>⇒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tr-TR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0,01</m:t>
                          </m:r>
                        </m:den>
                      </m:f>
                      <m:r>
                        <a:rPr lang="tr-TR" sz="2400" i="1">
                          <a:latin typeface="Cambria Math" panose="02040503050406030204" pitchFamily="18" charset="0"/>
                        </a:rPr>
                        <m:t>=100 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𝑟𝑎𝑑</m:t>
                      </m:r>
                      <m:r>
                        <m:rPr>
                          <m:lit/>
                        </m:rPr>
                        <a:rPr lang="tr-TR" sz="2400" i="1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tr-TR" sz="2400" dirty="0"/>
              </a:p>
              <a:p>
                <a:endParaRPr lang="tr-TR" sz="2400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909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1364053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Örnek 1 Çözüm:</a:t>
            </a: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11736" y="1388533"/>
            <a:ext cx="6576197" cy="4926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65765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Örnek 2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tr-TR" i="1" dirty="0" smtClean="0"/>
                  <a:t> </a:t>
                </a:r>
                <a:r>
                  <a:rPr lang="tr-TR" dirty="0"/>
                  <a:t>Transfer fonksiyonu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𝐺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10</m:t>
                          </m: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+100</m:t>
                              </m:r>
                            </m:e>
                          </m:d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+10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+100)</m:t>
                          </m:r>
                        </m:den>
                      </m:f>
                      <m:r>
                        <a:rPr lang="tr-TR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tr-TR" dirty="0" smtClean="0"/>
              </a:p>
              <a:p>
                <a:pPr marL="0" indent="0">
                  <a:buNone/>
                </a:pPr>
                <a:r>
                  <a:rPr lang="tr-TR" dirty="0" smtClean="0"/>
                  <a:t>şeklinde </a:t>
                </a:r>
                <a:r>
                  <a:rPr lang="tr-TR" dirty="0"/>
                  <a:t>verilmiştir. Yaklaşık </a:t>
                </a:r>
                <a:r>
                  <a:rPr lang="tr-TR" dirty="0" err="1" smtClean="0"/>
                  <a:t>Bode</a:t>
                </a:r>
                <a:r>
                  <a:rPr lang="tr-TR" dirty="0" smtClean="0"/>
                  <a:t> </a:t>
                </a:r>
                <a:r>
                  <a:rPr lang="tr-TR" dirty="0"/>
                  <a:t>diyagramını çözünüz</a:t>
                </a:r>
                <a:r>
                  <a:rPr lang="tr-TR" dirty="0" smtClean="0"/>
                  <a:t>.</a:t>
                </a:r>
              </a:p>
              <a:p>
                <a:pPr marL="0" indent="0">
                  <a:buNone/>
                </a:pPr>
                <a:r>
                  <a:rPr lang="tr-TR" dirty="0" smtClean="0">
                    <a:solidFill>
                      <a:srgbClr val="FF0000"/>
                    </a:solidFill>
                  </a:rPr>
                  <a:t>Çözüm:</a:t>
                </a:r>
              </a:p>
              <a:p>
                <a:r>
                  <a:rPr lang="tr-TR" dirty="0"/>
                  <a:t> </a:t>
                </a:r>
                <a14:m>
                  <m:oMath xmlns:m="http://schemas.openxmlformats.org/officeDocument/2006/math">
                    <m:r>
                      <a:rPr lang="tr-TR" i="1">
                        <a:latin typeface="Cambria Math" panose="02040503050406030204" pitchFamily="18" charset="0"/>
                      </a:rPr>
                      <m:t>𝐺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tr-TR" dirty="0"/>
                  <a:t>’i çarpanlarına ayıracağız ve </a:t>
                </a:r>
                <a:r>
                  <a:rPr lang="tr-TR" dirty="0" err="1"/>
                  <a:t>normalize</a:t>
                </a:r>
                <a:r>
                  <a:rPr lang="tr-TR" dirty="0"/>
                  <a:t> edeceğiz.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𝐺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=10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100.</m:t>
                          </m: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num>
                                <m:den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100</m:t>
                                  </m:r>
                                </m:den>
                              </m:f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e>
                      </m:d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𝑠</m:t>
                          </m:r>
                        </m:den>
                      </m:f>
                      <m:r>
                        <a:rPr lang="tr-TR" i="1">
                          <a:latin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0.01</m:t>
                              </m:r>
                              <m:sSup>
                                <m:sSup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+0.1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tr-TR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𝐺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=10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num>
                            <m:den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100</m:t>
                              </m:r>
                            </m:den>
                          </m:f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𝑠</m:t>
                          </m:r>
                        </m:den>
                      </m:f>
                      <m:r>
                        <a:rPr lang="tr-TR" i="1">
                          <a:latin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0.01</m:t>
                          </m:r>
                          <m:sSup>
                            <m:s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+0.1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+1</m:t>
                          </m:r>
                        </m:den>
                      </m:f>
                    </m:oMath>
                  </m:oMathPara>
                </a14:m>
                <a:endParaRPr lang="tr-TR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2121" t="-2099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5362087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Örnek 2 Çözümü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tr-TR" i="1">
                        <a:latin typeface="Cambria Math" panose="02040503050406030204" pitchFamily="18" charset="0"/>
                      </a:rPr>
                      <m:t>=10</m:t>
                    </m:r>
                  </m:oMath>
                </a14:m>
                <a:endParaRPr lang="tr-TR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tr-TR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+1⇒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=1 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𝑟𝑎𝑑</m:t>
                    </m:r>
                    <m:r>
                      <m:rPr>
                        <m:lit/>
                      </m:rPr>
                      <a:rPr lang="tr-TR" i="1">
                        <a:latin typeface="Cambria Math" panose="02040503050406030204" pitchFamily="18" charset="0"/>
                      </a:rPr>
                      <m:t>/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tr-TR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tr-TR" i="1">
                        <a:latin typeface="Cambria Math" panose="02040503050406030204" pitchFamily="18" charset="0"/>
                      </a:rPr>
                      <m:t>=0.01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+1⇒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tr-TR" i="1">
                            <a:latin typeface="Cambria Math" panose="02040503050406030204" pitchFamily="18" charset="0"/>
                          </a:rPr>
                          <m:t>0,01</m:t>
                        </m:r>
                      </m:den>
                    </m:f>
                    <m:r>
                      <a:rPr lang="tr-TR" i="1">
                        <a:latin typeface="Cambria Math" panose="02040503050406030204" pitchFamily="18" charset="0"/>
                      </a:rPr>
                      <m:t>=100 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𝑟𝑎𝑑</m:t>
                    </m:r>
                    <m:r>
                      <m:rPr>
                        <m:lit/>
                      </m:rPr>
                      <a:rPr lang="tr-TR" i="1">
                        <a:latin typeface="Cambria Math" panose="02040503050406030204" pitchFamily="18" charset="0"/>
                      </a:rPr>
                      <m:t>/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tr-TR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tr-TR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tr-TR" i="1">
                            <a:latin typeface="Cambria Math" panose="02040503050406030204" pitchFamily="18" charset="0"/>
                          </a:rPr>
                          <m:t>𝑠</m:t>
                        </m:r>
                      </m:den>
                    </m:f>
                  </m:oMath>
                </a14:m>
                <a:endParaRPr lang="tr-TR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tr-TR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tr-TR" i="1">
                            <a:latin typeface="Cambria Math" panose="02040503050406030204" pitchFamily="18" charset="0"/>
                          </a:rPr>
                          <m:t>0.01</m:t>
                        </m:r>
                        <m:sSup>
                          <m:sSup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tr-TR" i="1">
                            <a:latin typeface="Cambria Math" panose="02040503050406030204" pitchFamily="18" charset="0"/>
                          </a:rPr>
                          <m:t>+0.1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+1</m:t>
                        </m:r>
                      </m:den>
                    </m:f>
                    <m:r>
                      <a:rPr lang="tr-TR" i="1">
                        <a:latin typeface="Cambria Math" panose="02040503050406030204" pitchFamily="18" charset="0"/>
                      </a:rPr>
                      <m:t>⇒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100</m:t>
                        </m:r>
                      </m:e>
                    </m:rad>
                    <m:r>
                      <a:rPr lang="tr-TR" i="1">
                        <a:latin typeface="Cambria Math" panose="02040503050406030204" pitchFamily="18" charset="0"/>
                      </a:rPr>
                      <m:t>=10 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𝑟𝑎𝑑</m:t>
                    </m:r>
                    <m:r>
                      <m:rPr>
                        <m:lit/>
                      </m:rPr>
                      <a:rPr lang="tr-TR" i="1">
                        <a:latin typeface="Cambria Math" panose="02040503050406030204" pitchFamily="18" charset="0"/>
                      </a:rPr>
                      <m:t>/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tr-TR" dirty="0"/>
              </a:p>
              <a:p>
                <a14:m>
                  <m:oMath xmlns:m="http://schemas.openxmlformats.org/officeDocument/2006/math">
                    <m:r>
                      <a:rPr lang="tr-TR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𝜉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=10⇒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𝜉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=0,5</m:t>
                    </m:r>
                  </m:oMath>
                </a14:m>
                <a:endParaRPr lang="tr-TR" dirty="0"/>
              </a:p>
              <a:p>
                <a14:m>
                  <m:oMath xmlns:m="http://schemas.openxmlformats.org/officeDocument/2006/math">
                    <m:r>
                      <a:rPr lang="tr-TR" i="1">
                        <a:latin typeface="Cambria Math" panose="02040503050406030204" pitchFamily="18" charset="0"/>
                      </a:rPr>
                      <m:t>𝜙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≅0 , 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𝜔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&lt;</m:t>
                    </m:r>
                    <m:sSup>
                      <m:sSup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tr-TR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𝜉</m:t>
                        </m:r>
                      </m:sup>
                    </m:sSup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tr-TR" i="1">
                            <a:latin typeface="Cambria Math" panose="02040503050406030204" pitchFamily="18" charset="0"/>
                          </a:rPr>
                          <m:t>−0,5</m:t>
                        </m:r>
                      </m:sup>
                    </m:sSup>
                    <m:r>
                      <a:rPr lang="tr-TR" i="1">
                        <a:latin typeface="Cambria Math" panose="02040503050406030204" pitchFamily="18" charset="0"/>
                      </a:rPr>
                      <m:t>.10=</m:t>
                    </m:r>
                    <m:sSup>
                      <m:sSup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f>
                          <m:f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</m:oMath>
                </a14:m>
                <a:endParaRPr lang="tr-TR" dirty="0"/>
              </a:p>
              <a:p>
                <a14:m>
                  <m:oMath xmlns:m="http://schemas.openxmlformats.org/officeDocument/2006/math">
                    <m:r>
                      <a:rPr lang="tr-TR" i="1">
                        <a:latin typeface="Cambria Math" panose="02040503050406030204" pitchFamily="18" charset="0"/>
                      </a:rPr>
                      <m:t>𝜙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≅−180, 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𝜔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&gt;</m:t>
                    </m:r>
                    <m:sSup>
                      <m:sSup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tr-TR" i="1">
                            <a:latin typeface="Cambria Math" panose="02040503050406030204" pitchFamily="18" charset="0"/>
                          </a:rPr>
                          <m:t>𝜉</m:t>
                        </m:r>
                      </m:sup>
                    </m:sSup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tr-TR" i="1">
                            <a:latin typeface="Cambria Math" panose="02040503050406030204" pitchFamily="18" charset="0"/>
                          </a:rPr>
                          <m:t>0,5</m:t>
                        </m:r>
                      </m:sup>
                    </m:sSup>
                    <m:r>
                      <a:rPr lang="tr-TR" i="1">
                        <a:latin typeface="Cambria Math" panose="02040503050406030204" pitchFamily="18" charset="0"/>
                      </a:rPr>
                      <m:t>.10=</m:t>
                    </m:r>
                    <m:sSup>
                      <m:sSup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f>
                          <m:f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</m:oMath>
                </a14:m>
                <a:endParaRPr lang="tr-TR" dirty="0"/>
              </a:p>
              <a:p>
                <a:endParaRPr lang="tr-TR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818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4972477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391" y="0"/>
            <a:ext cx="8280000" cy="62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55215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Genel Bir Transfer Fonksiyonunun Frekans Cevap </a:t>
            </a:r>
            <a:r>
              <a:rPr lang="tr-TR" dirty="0" smtClean="0"/>
              <a:t>Karakteristiği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i="1" smtClean="0">
                          <a:latin typeface="Cambria Math" panose="02040503050406030204" pitchFamily="18" charset="0"/>
                        </a:rPr>
                        <m:t>𝐺</m:t>
                      </m:r>
                      <m:d>
                        <m:d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tr-TR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𝐾</m:t>
                          </m:r>
                          <m:d>
                            <m:d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p>
                              </m:sSup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+…+</m:t>
                              </m:r>
                              <m:sSub>
                                <m:sSub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p>
                          </m:sSup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sSup>
                            <m:sSup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+…+</m:t>
                          </m:r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+1)</m:t>
                          </m:r>
                        </m:den>
                      </m:f>
                      <m:r>
                        <a:rPr lang="tr-TR" sz="2400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tr-TR" sz="2400" i="1" dirty="0" smtClean="0"/>
              </a:p>
              <a:p>
                <a:pPr marL="0" indent="0">
                  <a:buNone/>
                </a:pPr>
                <a:r>
                  <a:rPr lang="tr-TR" sz="2400" i="0" dirty="0" smtClean="0">
                    <a:latin typeface="+mj-lt"/>
                  </a:rPr>
                  <a:t>burada K&gt;0</a:t>
                </a:r>
              </a:p>
              <a:p>
                <a:r>
                  <a:rPr lang="tr-TR" sz="2400" dirty="0"/>
                  <a:t>Düşük Frekanslar İçin (</a:t>
                </a:r>
                <a14:m>
                  <m:oMath xmlns:m="http://schemas.openxmlformats.org/officeDocument/2006/math">
                    <m:r>
                      <a:rPr lang="tr-TR" sz="2400" i="1">
                        <a:latin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tr-TR" sz="2400" dirty="0"/>
                  <a:t> küçüktür)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i="1">
                          <a:latin typeface="Cambria Math" panose="02040503050406030204" pitchFamily="18" charset="0"/>
                        </a:rPr>
                        <m:t>𝐺</m:t>
                      </m:r>
                      <m:d>
                        <m:d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  <m:r>
                        <a:rPr lang="tr-TR" sz="2400" i="1">
                          <a:latin typeface="Cambria Math" panose="02040503050406030204" pitchFamily="18" charset="0"/>
                        </a:rPr>
                        <m:t>≅</m:t>
                      </m:r>
                      <m:f>
                        <m:f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𝐾</m:t>
                          </m:r>
                        </m:num>
                        <m:den>
                          <m:sSup>
                            <m:sSup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</m:d>
                            </m:e>
                            <m:sup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p>
                          </m:sSup>
                        </m:den>
                      </m:f>
                      <m:r>
                        <a:rPr lang="tr-TR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𝐾</m:t>
                          </m:r>
                        </m:num>
                        <m:den>
                          <m:sSup>
                            <m:sSup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p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p>
                          </m:sSup>
                        </m:den>
                      </m:f>
                      <m:sSup>
                        <m:sSup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</m:d>
                        </m:e>
                        <m:sup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</m:sSup>
                      <m:r>
                        <a:rPr lang="tr-TR" sz="2400" i="1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𝑀</m:t>
                      </m:r>
                      <m:d>
                        <m:d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  <m:r>
                        <a:rPr lang="tr-TR" sz="2400" i="1">
                          <a:latin typeface="Cambria Math" panose="02040503050406030204" pitchFamily="18" charset="0"/>
                        </a:rPr>
                        <m:t>≅</m:t>
                      </m:r>
                      <m:f>
                        <m:f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𝐾</m:t>
                          </m:r>
                        </m:num>
                        <m:den>
                          <m:sSup>
                            <m:sSup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p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tr-TR" sz="2400" dirty="0"/>
              </a:p>
              <a:p>
                <a:r>
                  <a:rPr lang="tr-TR" sz="2400" dirty="0"/>
                  <a:t>Düşük Frekanslar İçin: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rderBox>
                        <m:borderBox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borderBox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acc>
                                  <m:accPr>
                                    <m:chr m:val="̅"/>
                                    <m:ctrlP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</m:acc>
                                <m:d>
                                  <m:dPr>
                                    <m:ctrlP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𝜔</m:t>
                                    </m:r>
                                  </m:e>
                                </m:d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d>
                                  <m:dPr>
                                    <m:ctrlP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20</m:t>
                                    </m:r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𝑙𝑜𝑔𝐾</m:t>
                                    </m:r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−20</m:t>
                                    </m:r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𝑁𝑙𝑜𝑔</m:t>
                                    </m:r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𝜔</m:t>
                                    </m:r>
                                  </m:e>
                                </m:d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𝑑𝐵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ğ</m:t>
                                </m:r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𝑖𝑚</m:t>
                                </m:r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=−20</m:t>
                                </m:r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  <m:f>
                                  <m:fPr>
                                    <m:ctrlP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𝑑𝐵</m:t>
                                    </m:r>
                                  </m:num>
                                  <m:den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𝑜𝑛𝑙𝑢𝑘</m:t>
                                    </m:r>
                                  </m:den>
                                </m:f>
                              </m:e>
                            </m:mr>
                          </m:m>
                        </m:e>
                      </m:borderBox>
                    </m:oMath>
                  </m:oMathPara>
                </a14:m>
                <a:endParaRPr lang="tr-TR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rderBox>
                        <m:borderBox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borderBox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𝜙</m:t>
                          </m:r>
                          <m:d>
                            <m:d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</m:d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≅−90°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</m:borderBox>
                    </m:oMath>
                  </m:oMathPara>
                </a14:m>
                <a:endParaRPr lang="tr-TR" sz="2400" dirty="0"/>
              </a:p>
              <a:p>
                <a:endParaRPr lang="tr-TR" sz="2400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818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35454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FREKANS CEVAP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i="1" smtClean="0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tr-TR" sz="2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  <m:d>
                        <m:d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tr-TR" sz="2400" i="1">
                          <a:latin typeface="Cambria Math" panose="02040503050406030204" pitchFamily="18" charset="0"/>
                        </a:rPr>
                        <m:t>+</m:t>
                      </m:r>
                      <m:limLow>
                        <m:limLow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sSub>
                                <m:sSub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𝑆𝑖𝑛</m:t>
                              </m:r>
                              <m:d>
                                <m:d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tr-TR" sz="2400" b="0" i="1" smtClean="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</m:d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e>
                          </m:groupChr>
                        </m:e>
                        <m:lim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)</m:t>
                          </m:r>
                        </m:lim>
                      </m:limLow>
                      <m:r>
                        <a:rPr lang="tr-TR" sz="2400" i="1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tr-TR" sz="24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d>
                        <m:d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tr-TR" sz="2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func>
                        <m:func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 sz="240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sz="2400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</m:d>
                        </m:e>
                      </m:func>
                      <m:r>
                        <a:rPr lang="tr-TR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𝐹𝑟𝑒𝑘𝑎𝑛𝑠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𝐶𝑒𝑣𝑎𝑝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𝐷𝑢𝑟𝑔𝑢𝑛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𝐷𝑢𝑟𝑢𝑚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 Çö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ü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ü]</m:t>
                      </m:r>
                    </m:oMath>
                  </m:oMathPara>
                </a14:m>
                <a:endParaRPr lang="tr-TR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≥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tr-TR" sz="24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ç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𝑖𝑛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𝑌</m:t>
                      </m:r>
                      <m:d>
                        <m:d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tr-TR" sz="2400" i="1">
                          <a:latin typeface="Cambria Math" panose="02040503050406030204" pitchFamily="18" charset="0"/>
                        </a:rPr>
                        <m:t>≅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d>
                        <m:d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tr-TR" sz="2400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tr-TR" sz="2400" i="1">
                        <a:latin typeface="Cambria Math" panose="02040503050406030204" pitchFamily="18" charset="0"/>
                      </a:rPr>
                      <m:t>:</m:t>
                    </m:r>
                    <m:d>
                      <m:dPr>
                        <m:ctrlPr>
                          <a:rPr lang="tr-TR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tr-TR" sz="2400" b="0" i="1" smtClean="0">
                        <a:latin typeface="Cambria Math" panose="02040503050406030204" pitchFamily="18" charset="0"/>
                      </a:rPr>
                      <m:t>𝑖𝑙𝑒</m:t>
                    </m:r>
                    <m:r>
                      <a:rPr lang="tr-TR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tr-TR" sz="2400" b="0" i="1" smtClean="0">
                        <a:latin typeface="Cambria Math" panose="02040503050406030204" pitchFamily="18" charset="0"/>
                      </a:rPr>
                      <m:t>𝑣𝑒𝑟𝑖𝑙𝑒𝑛</m:t>
                    </m:r>
                    <m:r>
                      <a:rPr lang="tr-TR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𝑠𝑖𝑛𝑢𝑠𝑜𝑖𝑑𝑎𝑙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𝑔𝑖𝑟𝑖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ş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𝑖𝑛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𝑔𝑒𝑛𝑙𝑖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ğ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tr-TR" sz="2400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tr-TR" sz="2400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𝑆𝑖𝑛𝑢𝑠𝑜𝑖𝑑𝑎𝑙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 çı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ışı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𝑔𝑒𝑛𝑙𝑖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ğ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tr-TR" sz="2400" dirty="0"/>
                  <a:t> </a:t>
                </a:r>
              </a:p>
              <a:p>
                <a:r>
                  <a:rPr lang="tr-TR" sz="2400" dirty="0" smtClean="0"/>
                  <a:t>Olmak üzere </a:t>
                </a:r>
                <a:r>
                  <a:rPr lang="tr-TR" sz="2400" dirty="0" smtClean="0">
                    <a:solidFill>
                      <a:srgbClr val="FF0000"/>
                    </a:solidFill>
                  </a:rPr>
                  <a:t>Genlik </a:t>
                </a:r>
                <a:r>
                  <a:rPr lang="tr-TR" sz="2400" dirty="0">
                    <a:solidFill>
                      <a:srgbClr val="FF0000"/>
                    </a:solidFill>
                  </a:rPr>
                  <a:t>Oranı</a:t>
                </a:r>
                <a:r>
                  <a:rPr lang="tr-TR" sz="2400" dirty="0"/>
                  <a:t>(ya da </a:t>
                </a:r>
                <a:r>
                  <a:rPr lang="tr-TR" sz="2400" dirty="0" smtClean="0">
                    <a:solidFill>
                      <a:srgbClr val="FF0000"/>
                    </a:solidFill>
                  </a:rPr>
                  <a:t>Büyüklük Faktörü</a:t>
                </a:r>
                <a:r>
                  <a:rPr lang="tr-TR" sz="2400" dirty="0"/>
                  <a:t>) </a:t>
                </a:r>
                <a:r>
                  <a:rPr lang="tr-TR" sz="2400" dirty="0" smtClean="0"/>
                  <a:t>aşağıdaki gibi tanımlanır.</a:t>
                </a:r>
                <a:endParaRPr lang="tr-TR" sz="2400" i="1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i="1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tr-TR" sz="2400" dirty="0"/>
              </a:p>
              <a:p>
                <a:pPr marL="0" indent="0">
                  <a:buNone/>
                </a:pPr>
                <a:endParaRPr lang="tr-TR" sz="2400" dirty="0"/>
              </a:p>
              <a:p>
                <a:pPr marL="0" indent="0">
                  <a:buNone/>
                </a:pPr>
                <a:endParaRPr lang="tr-TR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09" t="-247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6339515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Genel Bir Transfer Fonksiyonunun Frekans Cevap Karakteristiği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tr-TR" sz="2400" dirty="0"/>
                  <a:t>Yüksek Frekanslar İçin (</a:t>
                </a:r>
                <a14:m>
                  <m:oMath xmlns:m="http://schemas.openxmlformats.org/officeDocument/2006/math">
                    <m:r>
                      <a:rPr lang="tr-TR" sz="2400" i="1">
                        <a:latin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tr-TR" sz="2400" dirty="0"/>
                  <a:t>   büyük)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i="1">
                          <a:latin typeface="Cambria Math" panose="02040503050406030204" pitchFamily="18" charset="0"/>
                        </a:rPr>
                        <m:t>𝐺</m:t>
                      </m:r>
                      <m:d>
                        <m:d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  <m:r>
                        <a:rPr lang="tr-TR" sz="2400" i="1">
                          <a:latin typeface="Cambria Math" panose="02040503050406030204" pitchFamily="18" charset="0"/>
                        </a:rPr>
                        <m:t>≅</m:t>
                      </m:r>
                      <m:f>
                        <m:f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𝜌</m:t>
                          </m:r>
                        </m:num>
                        <m:den>
                          <m:sSup>
                            <m:sSup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</m:d>
                            </m:e>
                            <m:sup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p>
                          </m:sSup>
                        </m:den>
                      </m:f>
                      <m:r>
                        <a:rPr lang="tr-TR" sz="24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𝑏𝑢𝑟𝑎𝑑𝑎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𝜌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tr-TR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i="1">
                          <a:latin typeface="Cambria Math" panose="02040503050406030204" pitchFamily="18" charset="0"/>
                        </a:rPr>
                        <m:t>𝑀</m:t>
                      </m:r>
                      <m:d>
                        <m:d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  <m:r>
                        <a:rPr lang="tr-TR" sz="2400" i="1">
                          <a:latin typeface="Cambria Math" panose="02040503050406030204" pitchFamily="18" charset="0"/>
                        </a:rPr>
                        <m:t>≅</m:t>
                      </m:r>
                      <m:f>
                        <m:f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𝐾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p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tr-TR" sz="2400" dirty="0"/>
              </a:p>
              <a:p>
                <a:r>
                  <a:rPr lang="tr-TR" sz="2400" dirty="0"/>
                  <a:t>Yüksek Frekanslar İçin: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rderBox>
                        <m:borderBox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borderBox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acc>
                                  <m:accPr>
                                    <m:chr m:val="̅"/>
                                    <m:ctrlP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</m:acc>
                                <m:d>
                                  <m:dPr>
                                    <m:ctrlP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𝜔</m:t>
                                    </m:r>
                                  </m:e>
                                </m:d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=20</m:t>
                                </m:r>
                                <m:func>
                                  <m:funcPr>
                                    <m:ctrlP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tr-TR" sz="240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  <m:d>
                                      <m:dPr>
                                        <m:begChr m:val="|"/>
                                        <m:endChr m:val="|"/>
                                        <m:ctrlPr>
                                          <a:rPr lang="tr-TR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tr-TR" sz="2400" i="1">
                                            <a:latin typeface="Cambria Math" panose="02040503050406030204" pitchFamily="18" charset="0"/>
                                          </a:rPr>
                                          <m:t>𝜌</m:t>
                                        </m:r>
                                      </m:e>
                                    </m:d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−20</m:t>
                                    </m:r>
                                    <m:d>
                                      <m:dPr>
                                        <m:ctrlPr>
                                          <a:rPr lang="tr-TR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tr-TR" sz="2400" i="1">
                                            <a:latin typeface="Cambria Math" panose="02040503050406030204" pitchFamily="18" charset="0"/>
                                          </a:rPr>
                                          <m:t>𝑁</m:t>
                                        </m:r>
                                        <m:r>
                                          <a:rPr lang="tr-TR" sz="2400" i="1"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r>
                                          <a:rPr lang="tr-TR" sz="2400" i="1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  <m:r>
                                          <a:rPr lang="tr-TR" sz="2400" i="1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tr-TR" sz="2400" i="1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</m:e>
                                    </m:d>
                                    <m:func>
                                      <m:funcPr>
                                        <m:ctrlPr>
                                          <a:rPr lang="tr-TR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tr-TR" sz="2400"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fName>
                                      <m:e>
                                        <m:r>
                                          <a:rPr lang="tr-TR" sz="2400" i="1">
                                            <a:latin typeface="Cambria Math" panose="02040503050406030204" pitchFamily="18" charset="0"/>
                                          </a:rPr>
                                          <m:t>𝜔</m:t>
                                        </m:r>
                                      </m:e>
                                    </m:func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𝑑𝐵</m:t>
                                    </m:r>
                                  </m:e>
                                </m:func>
                              </m:e>
                            </m:mr>
                            <m:mr>
                              <m:e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ğ</m:t>
                                </m:r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𝑖𝑚</m:t>
                                </m:r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=−20</m:t>
                                </m:r>
                                <m:d>
                                  <m:dPr>
                                    <m:ctrlP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</m:d>
                                <m:f>
                                  <m:fPr>
                                    <m:ctrlP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𝑑𝐵</m:t>
                                    </m:r>
                                  </m:num>
                                  <m:den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𝑜𝑛𝑙𝑢𝑘</m:t>
                                    </m:r>
                                  </m:den>
                                </m:f>
                              </m:e>
                            </m:mr>
                          </m:m>
                        </m:e>
                      </m:borderBox>
                    </m:oMath>
                  </m:oMathPara>
                </a14:m>
                <a:endParaRPr lang="tr-TR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rderBox>
                        <m:borderBox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borderBox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𝜙</m:t>
                          </m:r>
                          <m:d>
                            <m:d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</m:d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≅ −</m:t>
                          </m:r>
                          <m:d>
                            <m:d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d>
                          <m:d>
                            <m:d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90°</m:t>
                              </m:r>
                            </m:e>
                          </m:d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ğ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𝑒𝑟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𝜌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&gt;0</m:t>
                          </m:r>
                        </m:e>
                      </m:borderBox>
                    </m:oMath>
                  </m:oMathPara>
                </a14:m>
                <a:endParaRPr lang="tr-TR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rderBox>
                        <m:borderBox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borderBox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𝜙</m:t>
                          </m:r>
                          <m:d>
                            <m:d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</m:d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≅−</m:t>
                          </m:r>
                          <m:d>
                            <m:d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d>
                          <m:d>
                            <m:d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90°</m:t>
                              </m:r>
                            </m:e>
                          </m:d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±180° 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ğ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𝑒𝑟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𝜌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&lt;0</m:t>
                          </m:r>
                        </m:e>
                      </m:borderBox>
                    </m:oMath>
                  </m:oMathPara>
                </a14:m>
                <a:endParaRPr lang="tr-TR" sz="2400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909" t="-1728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653290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GENLİK ORANI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tr-TR" dirty="0"/>
                  <a:t>M ve </a:t>
                </a:r>
                <a14:m>
                  <m:oMath xmlns:m="http://schemas.openxmlformats.org/officeDocument/2006/math">
                    <m:r>
                      <a:rPr lang="tr-TR" i="1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tr-TR" dirty="0"/>
                  <a:t> sadece tahrik frekansının fonksiyonlarıdır.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𝑣𝑒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′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𝑦𝑒</m:t>
                    </m:r>
                  </m:oMath>
                </a14:m>
                <a:r>
                  <a:rPr lang="tr-TR" dirty="0"/>
                  <a:t> veya başlangıç koşullarına bağlı değildirler. Şöyle ki: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rderBox>
                        <m:borderBoxPr>
                          <m:ctrlPr>
                            <a:rPr lang="tr-TR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borderBoxPr>
                        <m:e>
                          <m: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  <m:d>
                            <m:dPr>
                              <m:ctrlPr>
                                <a:rPr lang="tr-T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</m:d>
                          <m: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tr-T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  <m:d>
                                <m:dPr>
                                  <m:ctrlPr>
                                    <a:rPr lang="tr-TR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tr-TR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tr-TR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</m:d>
                            </m:e>
                          </m:d>
                        </m:e>
                      </m:borderBox>
                    </m:oMath>
                  </m:oMathPara>
                </a14:m>
                <a:endParaRPr lang="tr-TR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rderBox>
                        <m:borderBoxPr>
                          <m:ctrlP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borderBoxPr>
                        <m:e>
                          <m: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𝜙</m:t>
                          </m:r>
                          <m: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𝜙</m:t>
                          </m:r>
                          <m:d>
                            <m:dPr>
                              <m:ctrlPr>
                                <a:rPr lang="tr-T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</m:d>
                          <m: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= ∠</m:t>
                          </m:r>
                          <m: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  <m: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borderBox>
                    </m:oMath>
                  </m:oMathPara>
                </a14:m>
                <a:endParaRPr lang="tr-TR" dirty="0"/>
              </a:p>
              <a:p>
                <a:r>
                  <a:rPr lang="tr-TR" dirty="0"/>
                  <a:t>Burada</a:t>
                </a:r>
                <a:endParaRPr lang="tr-TR" i="1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"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𝐺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" 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𝑆𝑖𝑛𝑢𝑠𝑜𝑖𝑑𝑎𝑙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𝑡𝑟𝑎𝑛𝑠𝑓𝑒𝑟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𝑓𝑜𝑛𝑘𝑠𝑖𝑦𝑜𝑛𝑢𝑑𝑢𝑟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tr-TR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∠=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çı 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𝑜𝑝𝑒𝑟𝑎𝑡𝑜𝑟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ü</m:t>
                      </m:r>
                    </m:oMath>
                  </m:oMathPara>
                </a14:m>
                <a:endParaRPr lang="tr-TR" dirty="0"/>
              </a:p>
              <a:p>
                <a:endParaRPr lang="tr-T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2" t="-1852" r="-242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208113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GENLİK </a:t>
            </a:r>
            <a:r>
              <a:rPr lang="tr-TR" dirty="0" smtClean="0"/>
              <a:t>ORANININ BELİRLENMESİ</a:t>
            </a:r>
            <a:endParaRPr lang="tr-T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69570" y="1395563"/>
                <a:ext cx="10058400" cy="4937760"/>
              </a:xfrm>
            </p:spPr>
            <p:txBody>
              <a:bodyPr>
                <a:normAutofit fontScale="92500"/>
              </a:bodyPr>
              <a:lstStyle/>
              <a:p>
                <a:r>
                  <a:rPr lang="tr-TR" sz="2400" dirty="0" smtClean="0"/>
                  <a:t>Zaman gecikmesi içermeyen DZD </a:t>
                </a:r>
                <a:r>
                  <a:rPr lang="tr-TR" sz="2400" dirty="0"/>
                  <a:t>bir sistem için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i="1">
                          <a:latin typeface="Cambria Math" panose="02040503050406030204" pitchFamily="18" charset="0"/>
                        </a:rPr>
                        <m:t>𝐺</m:t>
                      </m:r>
                      <m:d>
                        <m:d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tr-TR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𝑁</m:t>
                          </m:r>
                          <m:d>
                            <m:d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</m:num>
                        <m:den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𝐷</m:t>
                          </m:r>
                          <m:d>
                            <m:d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</m:den>
                      </m:f>
                      <m:r>
                        <a:rPr lang="tr-TR" sz="2400" i="1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𝐺</m:t>
                      </m:r>
                      <m:d>
                        <m:d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  <m:r>
                        <a:rPr lang="tr-TR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𝑁</m:t>
                          </m:r>
                          <m:d>
                            <m:d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</m:d>
                        </m:num>
                        <m:den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𝐷</m:t>
                          </m:r>
                          <m:d>
                            <m:d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tr-TR" sz="2400" i="1" dirty="0" smtClean="0"/>
              </a:p>
              <a:p>
                <a:r>
                  <a:rPr lang="tr-TR" sz="2400" dirty="0"/>
                  <a:t>Burada: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i="1">
                          <a:latin typeface="Cambria Math" panose="02040503050406030204" pitchFamily="18" charset="0"/>
                        </a:rPr>
                        <m:t>𝑁</m:t>
                      </m:r>
                      <m:d>
                        <m:d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  <m:r>
                        <a:rPr lang="tr-TR" sz="2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d>
                        <m:d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  <m:r>
                        <a:rPr lang="tr-TR" sz="24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𝑗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</m:oMath>
                  </m:oMathPara>
                </a14:m>
                <a:endParaRPr lang="tr-TR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i="1">
                          <a:latin typeface="Cambria Math" panose="02040503050406030204" pitchFamily="18" charset="0"/>
                        </a:rPr>
                        <m:t>𝐷</m:t>
                      </m:r>
                      <m:d>
                        <m:d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  <m:r>
                        <a:rPr lang="tr-TR" sz="2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d>
                        <m:d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  <m:r>
                        <a:rPr lang="tr-TR" sz="24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𝑗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</m:oMath>
                  </m:oMathPara>
                </a14:m>
                <a:endParaRPr lang="tr-TR" sz="2400" i="1" dirty="0" smtClean="0"/>
              </a:p>
              <a:p>
                <a:pPr marL="0" indent="0">
                  <a:buNone/>
                </a:pPr>
                <a:r>
                  <a:rPr lang="tr-TR" sz="2400" dirty="0" smtClean="0"/>
                  <a:t> şeklinde </a:t>
                </a:r>
                <a:r>
                  <a:rPr lang="tr-TR" sz="2400" dirty="0"/>
                  <a:t>elde edilir. Böylece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i="1">
                          <a:latin typeface="Cambria Math" panose="02040503050406030204" pitchFamily="18" charset="0"/>
                        </a:rPr>
                        <m:t>𝑀</m:t>
                      </m:r>
                      <m:d>
                        <m:d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  <m:r>
                        <a:rPr lang="tr-TR" sz="2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𝐺</m:t>
                          </m:r>
                          <m:d>
                            <m:d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</m:d>
                        </m:e>
                      </m:d>
                      <m:r>
                        <a:rPr lang="tr-TR" sz="2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d>
                                <m:d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</m:d>
                            </m:num>
                            <m:den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  <m:d>
                                <m:d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</m:d>
                            </m:den>
                          </m:f>
                        </m:e>
                      </m:d>
                      <m:r>
                        <a:rPr lang="tr-TR" sz="24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d>
                                <m:d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</m:d>
                            </m:e>
                          </m:d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  <m:d>
                                <m:d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</m:d>
                            </m:e>
                          </m:d>
                        </m:den>
                      </m:f>
                    </m:oMath>
                  </m:oMathPara>
                </a14:m>
                <a:endParaRPr lang="tr-TR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i="1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𝑀</m:t>
                      </m:r>
                      <m:d>
                        <m:d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  <m:r>
                        <a:rPr lang="tr-TR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bSup>
                                <m:sSubSup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b>
                                <m:sup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d>
                                <m:d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</m:d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d>
                                <m:d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</m:d>
                            </m:e>
                          </m:ra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bSup>
                                <m:sSubSup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  <m:sub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b>
                                <m:sup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d>
                                <m:d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</m:d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  <m:sub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d>
                                <m:d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</m:d>
                            </m:e>
                          </m:rad>
                        </m:den>
                      </m:f>
                    </m:oMath>
                  </m:oMathPara>
                </a14:m>
                <a:endParaRPr lang="tr-TR" sz="2400" dirty="0"/>
              </a:p>
              <a:p>
                <a:endParaRPr lang="tr-TR" sz="24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69570" y="1395563"/>
                <a:ext cx="10058400" cy="4937760"/>
              </a:xfrm>
              <a:blipFill rotWithShape="0">
                <a:blip r:embed="rId2"/>
                <a:stretch>
                  <a:fillRect l="-1091" t="-1605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264996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tr-TR" i="0" dirty="0" smtClean="0">
                    <a:latin typeface="+mj-lt"/>
                  </a:rPr>
                  <a:t>FAZ AÇISININ BELİRLENMESİ </a:t>
                </a:r>
                <a14:m>
                  <m:oMath xmlns:m="http://schemas.openxmlformats.org/officeDocument/2006/math">
                    <m:r>
                      <a:rPr lang="tr-TR" i="1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endParaRPr lang="tr-TR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818" b="-26000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i="1" smtClean="0">
                          <a:latin typeface="Cambria Math" panose="02040503050406030204" pitchFamily="18" charset="0"/>
                        </a:rPr>
                        <m:t>𝜙</m:t>
                      </m:r>
                      <m:d>
                        <m:d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  <m:r>
                        <a:rPr lang="tr-TR" sz="2400" i="1">
                          <a:latin typeface="Cambria Math" panose="02040503050406030204" pitchFamily="18" charset="0"/>
                        </a:rPr>
                        <m:t>=∠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𝐺</m:t>
                      </m:r>
                      <m:d>
                        <m:d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  <m:r>
                        <a:rPr lang="tr-TR" sz="2400" i="1">
                          <a:latin typeface="Cambria Math" panose="02040503050406030204" pitchFamily="18" charset="0"/>
                        </a:rPr>
                        <m:t>=∠</m:t>
                      </m:r>
                      <m:f>
                        <m:f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𝑁</m:t>
                          </m:r>
                          <m:d>
                            <m:d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</m:d>
                        </m:num>
                        <m:den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𝐷</m:t>
                          </m:r>
                          <m:d>
                            <m:d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</m:d>
                        </m:den>
                      </m:f>
                      <m:r>
                        <a:rPr lang="tr-TR" sz="2400" i="1">
                          <a:latin typeface="Cambria Math" panose="02040503050406030204" pitchFamily="18" charset="0"/>
                        </a:rPr>
                        <m:t>=∠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𝑁</m:t>
                      </m:r>
                      <m:d>
                        <m:d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  <m:r>
                        <a:rPr lang="tr-TR" sz="2400" i="1">
                          <a:latin typeface="Cambria Math" panose="02040503050406030204" pitchFamily="18" charset="0"/>
                        </a:rPr>
                        <m:t>−∠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𝐷</m:t>
                      </m:r>
                      <m:d>
                        <m:d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</m:oMath>
                  </m:oMathPara>
                </a14:m>
                <a:endParaRPr lang="tr-TR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i="1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𝜙</m:t>
                      </m:r>
                      <m:d>
                        <m:d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  <m:r>
                        <a:rPr lang="tr-TR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𝑎𝑡𝑎𝑛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2</m:t>
                      </m:r>
                      <m:d>
                        <m:dPr>
                          <m:begChr m:val="["/>
                          <m:endChr m:val="]"/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</m:d>
                            </m:num>
                            <m:den>
                              <m:sSub>
                                <m:sSub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</m:d>
                            </m:den>
                          </m:f>
                        </m:e>
                      </m:d>
                      <m:r>
                        <a:rPr lang="tr-TR" sz="24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𝑎𝑡𝑎𝑛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2</m:t>
                      </m:r>
                      <m:d>
                        <m:dPr>
                          <m:begChr m:val="["/>
                          <m:endChr m:val="]"/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  <m:sub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</m:d>
                            </m:num>
                            <m:den>
                              <m:sSub>
                                <m:sSub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  <m:sub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</m:d>
                            </m:den>
                          </m:f>
                        </m:e>
                      </m:d>
                    </m:oMath>
                  </m:oMathPara>
                </a14:m>
                <a:endParaRPr lang="tr-TR" sz="2400" dirty="0"/>
              </a:p>
              <a:p>
                <a:pPr marL="0" indent="0">
                  <a:buNone/>
                </a:pPr>
                <a:r>
                  <a:rPr lang="tr-TR" sz="2400" dirty="0"/>
                  <a:t> Burada,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tr-TR" sz="2400" b="0" i="1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𝑎𝑡𝑎𝑛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2</m:t>
                    </m:r>
                    <m:d>
                      <m:dPr>
                        <m:begChr m:val="["/>
                        <m:endChr m:val="]"/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𝑠𝑖𝑛</m:t>
                            </m:r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ü</m:t>
                            </m:r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num>
                          <m:den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𝑘𝑜𝑠𝑖𝑛</m:t>
                            </m:r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ü</m:t>
                            </m:r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den>
                        </m:f>
                      </m:e>
                    </m:d>
                  </m:oMath>
                </a14:m>
                <a:r>
                  <a:rPr lang="tr-TR" sz="2400" dirty="0"/>
                  <a:t>⇒çift girişli, tek çıkışlı bir ters tanjant fonksiyonudur.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tr-TR" sz="2400" b="0" i="0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m:rPr>
                                <m:sty m:val="p"/>
                              </m:rPr>
                              <a:rPr lang="tr-TR" sz="2400">
                                <a:latin typeface="Cambria Math" panose="02040503050406030204" pitchFamily="18" charset="0"/>
                              </a:rPr>
                              <m:t>tan</m:t>
                            </m:r>
                          </m:e>
                          <m:sup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fName>
                      <m:e>
                        <m:d>
                          <m:dPr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tr-TR" sz="2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num>
                              <m:den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den>
                            </m:f>
                          </m:e>
                        </m:d>
                      </m:e>
                    </m:func>
                  </m:oMath>
                </a14:m>
                <a:r>
                  <a:rPr lang="tr-TR" sz="2400" dirty="0"/>
                  <a:t>⇒tek girişli iki çıkışlı bir ters tanjant fonksiyonudur.</a:t>
                </a:r>
              </a:p>
              <a:p>
                <a:r>
                  <a:rPr lang="tr-TR" sz="2400" dirty="0"/>
                  <a:t>Not: Eğer </a:t>
                </a:r>
                <a14:m>
                  <m:oMath xmlns:m="http://schemas.openxmlformats.org/officeDocument/2006/math">
                    <m:r>
                      <a:rPr lang="tr-TR" sz="2400" i="1">
                        <a:latin typeface="Cambria Math" panose="02040503050406030204" pitchFamily="18" charset="0"/>
                      </a:rPr>
                      <m:t>𝜔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=0 </m:t>
                    </m:r>
                  </m:oMath>
                </a14:m>
                <a:r>
                  <a:rPr lang="tr-TR" sz="2400" dirty="0"/>
                  <a:t>ise (1) denklemi</a:t>
                </a:r>
                <a:r>
                  <a:rPr lang="tr-TR" sz="2400" dirty="0" smtClean="0"/>
                  <a:t>; </a:t>
                </a:r>
                <a14:m>
                  <m:oMath xmlns:m="http://schemas.openxmlformats.org/officeDocument/2006/math">
                    <m:r>
                      <a:rPr lang="tr-TR" sz="2400" i="1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tr-TR" sz="2400" i="1">
                        <a:latin typeface="Cambria Math" panose="02040503050406030204" pitchFamily="18" charset="0"/>
                      </a:rPr>
                      <m:t>=</m:t>
                    </m:r>
                    <m:limLow>
                      <m:limLow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groupChr>
                          <m:groupChrPr>
                            <m:chr m:val="⏟"/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groupChrPr>
                          <m:e>
                            <m:sSub>
                              <m:sSubPr>
                                <m:ctrlPr>
                                  <a:rPr lang="tr-TR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sub>
                            </m:sSub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𝑠𝑖𝑛</m:t>
                            </m:r>
                            <m:d>
                              <m:dPr>
                                <m:ctrlPr>
                                  <a:rPr lang="tr-TR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</m:d>
                          </m:e>
                        </m:groupChr>
                      </m:e>
                      <m:lim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𝑠𝑎𝑏𝑖𝑡</m:t>
                        </m:r>
                      </m:lim>
                    </m:limLow>
                    <m:r>
                      <a:rPr lang="tr-TR" sz="2400" i="1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tr-TR" sz="2400" i="1">
                        <a:latin typeface="Cambria Math" panose="02040503050406030204" pitchFamily="18" charset="0"/>
                      </a:rPr>
                      <m:t>,  </m:t>
                    </m:r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m:rPr>
                        <m:sty m:val="p"/>
                      </m:rPr>
                      <a:rPr lang="tr-TR" sz="2400">
                        <a:latin typeface="Cambria Math" panose="02040503050406030204" pitchFamily="18" charset="0"/>
                      </a:rPr>
                      <m:t>sin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tr-TR" sz="2400" dirty="0"/>
                  <a:t> büyüklüğünde adım giriş halini alır. </a:t>
                </a:r>
                <a:endParaRPr lang="tr-TR" sz="2400" dirty="0" smtClean="0"/>
              </a:p>
              <a:p>
                <a14:m>
                  <m:oMath xmlns:m="http://schemas.openxmlformats.org/officeDocument/2006/math">
                    <m:r>
                      <a:rPr lang="tr-TR" sz="2400" i="1">
                        <a:latin typeface="Cambria Math" panose="02040503050406030204" pitchFamily="18" charset="0"/>
                      </a:rPr>
                      <m:t>𝑀</m:t>
                    </m:r>
                    <m:d>
                      <m:d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tr-TR" sz="24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𝐺</m:t>
                        </m:r>
                        <m:d>
                          <m:dPr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e>
                    </m:d>
                    <m:r>
                      <a:rPr lang="tr-TR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𝐷𝑢𝑟𝑔𝑢𝑛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𝑑𝑢𝑟𝑢𝑚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𝑘𝑎𝑧𝑎𝑛𝑐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ı</m:t>
                    </m:r>
                  </m:oMath>
                </a14:m>
                <a:r>
                  <a:rPr lang="tr-TR" sz="2400" dirty="0"/>
                  <a:t> </a:t>
                </a:r>
                <a:r>
                  <a:rPr lang="tr-TR" sz="2400" dirty="0" smtClean="0"/>
                  <a:t>; </a:t>
                </a:r>
                <a14:m>
                  <m:oMath xmlns:m="http://schemas.openxmlformats.org/officeDocument/2006/math">
                    <m:r>
                      <a:rPr lang="tr-TR" sz="2400" i="1"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tr-TR" sz="2400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tr-TR" sz="2400" dirty="0"/>
                  <a:t> </a:t>
                </a:r>
              </a:p>
              <a:p>
                <a:endParaRPr lang="tr-TR" sz="2400" dirty="0"/>
              </a:p>
              <a:p>
                <a:endParaRPr lang="tr-TR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818" b="-4074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568732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Örnek</a:t>
            </a:r>
            <a:endParaRPr lang="tr-T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i="1">
                          <a:latin typeface="Cambria Math" panose="02040503050406030204" pitchFamily="18" charset="0"/>
                        </a:rPr>
                        <m:t>𝐺</m:t>
                      </m:r>
                      <m:d>
                        <m:d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tr-TR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p>
                            <m:sSup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tr-TR" sz="2400" dirty="0"/>
              </a:p>
              <a:p>
                <a:r>
                  <a:rPr lang="tr-TR" sz="2400" dirty="0"/>
                  <a:t>şeklinde bir transfer fonksiyonu verilsin. </a:t>
                </a:r>
                <a14:m>
                  <m:oMath xmlns:m="http://schemas.openxmlformats.org/officeDocument/2006/math">
                    <m:r>
                      <a:rPr lang="tr-TR" sz="2400" i="1">
                        <a:latin typeface="Cambria Math" panose="02040503050406030204" pitchFamily="18" charset="0"/>
                      </a:rPr>
                      <m:t>𝑀</m:t>
                    </m:r>
                    <m:d>
                      <m:d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</m:d>
                    <m:r>
                      <a:rPr lang="tr-TR" sz="2400" i="1">
                        <a:latin typeface="Cambria Math" panose="02040503050406030204" pitchFamily="18" charset="0"/>
                      </a:rPr>
                      <m:t>𝑣𝑒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𝜙</m:t>
                    </m:r>
                    <m:sSup>
                      <m:sSup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</m:d>
                      </m:e>
                      <m:sup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tr-TR" sz="2400" i="1">
                        <a:latin typeface="Cambria Math" panose="02040503050406030204" pitchFamily="18" charset="0"/>
                      </a:rPr>
                      <m:t>𝑦𝑖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𝑏𝑢𝑙𝑢𝑛𝑢𝑧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tr-TR" sz="2400" dirty="0"/>
                  <a:t>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i="1">
                          <a:latin typeface="Cambria Math" panose="02040503050406030204" pitchFamily="18" charset="0"/>
                        </a:rPr>
                        <m:t>𝐺</m:t>
                      </m:r>
                      <m:d>
                        <m:d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  <m:r>
                        <a:rPr lang="tr-TR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</m:d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p>
                            <m:sSup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</m:d>
                            </m:e>
                            <m:sup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</m:d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tr-TR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𝑗</m:t>
                          </m:r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𝜔</m:t>
                          </m:r>
                        </m:num>
                        <m:den>
                          <m:d>
                            <m:d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p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𝑗</m:t>
                          </m:r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𝜔</m:t>
                          </m:r>
                        </m:den>
                      </m:f>
                    </m:oMath>
                  </m:oMathPara>
                </a14:m>
                <a:endParaRPr lang="tr-TR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i="1">
                          <a:latin typeface="Cambria Math" panose="02040503050406030204" pitchFamily="18" charset="0"/>
                        </a:rPr>
                        <m:t>𝑀</m:t>
                      </m:r>
                      <m:d>
                        <m:d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  <m:r>
                        <a:rPr lang="tr-TR" sz="2400" i="1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bSup>
                                <m:sSubSup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  <m:sup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tr-TR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tr-TR" sz="2400" i="1">
                                              <a:latin typeface="Cambria Math" panose="02040503050406030204" pitchFamily="18" charset="0"/>
                                            </a:rPr>
                                            <m:t>𝑏</m:t>
                                          </m:r>
                                        </m:e>
                                        <m:sub>
                                          <m:r>
                                            <a:rPr lang="tr-TR" sz="2400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tr-TR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tr-TR" sz="2400" i="1"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tr-TR" sz="2400" i="1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tr-TR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tr-TR" sz="2400" i="1"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tr-TR" sz="240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  <m:sSup>
                                        <m:sSupPr>
                                          <m:ctrlPr>
                                            <a:rPr lang="tr-TR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tr-TR" sz="2400" i="1">
                                              <a:latin typeface="Cambria Math" panose="02040503050406030204" pitchFamily="18" charset="0"/>
                                            </a:rPr>
                                            <m:t>𝜔</m:t>
                                          </m:r>
                                        </m:e>
                                        <m:sup>
                                          <m:r>
                                            <a:rPr lang="tr-TR" sz="2400" i="1">
                                              <a:latin typeface="Cambria Math" panose="02040503050406030204" pitchFamily="18" charset="0"/>
                                            </a:rPr>
                                            <m:t> 2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  <m:sup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tr-TR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tr-TR" sz="2400" i="1"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tr-TR" sz="2400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</m:oMath>
                  </m:oMathPara>
                </a14:m>
                <a:endParaRPr lang="tr-TR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i="1">
                          <a:latin typeface="Cambria Math" panose="02040503050406030204" pitchFamily="18" charset="0"/>
                        </a:rPr>
                        <m:t>𝜙</m:t>
                      </m:r>
                      <m:d>
                        <m:d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  <m:r>
                        <a:rPr lang="tr-TR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𝑎𝑡𝑎𝑛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2</m:t>
                      </m:r>
                      <m:d>
                        <m:dPr>
                          <m:begChr m:val="["/>
                          <m:endChr m:val="]"/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tr-TR" sz="24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𝑎𝑡𝑎𝑛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2</m:t>
                      </m:r>
                      <m:d>
                        <m:dPr>
                          <m:begChr m:val="["/>
                          <m:endChr m:val="]"/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p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</m:oMath>
                  </m:oMathPara>
                </a14:m>
                <a:endParaRPr lang="tr-TR" sz="2400" dirty="0"/>
              </a:p>
              <a:p>
                <a:endParaRPr lang="tr-TR" sz="24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909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060429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Süperpozisyon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tr-TR" dirty="0" smtClean="0"/>
                  <a:t>Eğer giriş </a:t>
                </a:r>
                <a14:m>
                  <m:oMath xmlns:m="http://schemas.openxmlformats.org/officeDocument/2006/math">
                    <m:r>
                      <a:rPr lang="tr-TR" i="1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tr-TR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limLoc m:val="undOvr"/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p>
                          <m:e>
                            <m:sSub>
                              <m:sSub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  <m:func>
                              <m:func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tr-TR">
                                    <a:latin typeface="Cambria Math" panose="02040503050406030204" pitchFamily="18" charset="0"/>
                                  </a:rPr>
                                  <m:t>sin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𝜔</m:t>
                                        </m:r>
                                      </m:e>
                                      <m:sub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sub>
                                    </m:s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𝛼</m:t>
                                        </m:r>
                                      </m:e>
                                      <m:sub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func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sub>
                            </m:sSub>
                          </m:e>
                        </m:nary>
                      </m:e>
                    </m:d>
                    <m:r>
                      <a:rPr lang="tr-TR" i="1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tr-TR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𝑖𝑠𝑒</m:t>
                    </m:r>
                  </m:oMath>
                </a14:m>
                <a:endParaRPr lang="tr-TR" dirty="0"/>
              </a:p>
              <a:p>
                <a:r>
                  <a:rPr lang="tr-TR" dirty="0"/>
                  <a:t>Burada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m:rPr>
                        <m:sty m:val="p"/>
                      </m:rPr>
                      <a:rPr lang="tr-TR">
                        <a:latin typeface="Cambria Math" panose="02040503050406030204" pitchFamily="18" charset="0"/>
                      </a:rPr>
                      <m:t>sin</m:t>
                    </m:r>
                    <m:r>
                      <a:rPr lang="tr-TR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[0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+(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𝜋</m:t>
                    </m:r>
                    <m:r>
                      <m:rPr>
                        <m:lit/>
                      </m:rPr>
                      <a:rPr lang="tr-TR" i="1">
                        <a:latin typeface="Cambria Math" panose="02040503050406030204" pitchFamily="18" charset="0"/>
                      </a:rPr>
                      <m:t>/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2)]</m:t>
                    </m:r>
                  </m:oMath>
                </a14:m>
                <a:endParaRPr lang="tr-TR" dirty="0"/>
              </a:p>
              <a:p>
                <a:r>
                  <a:rPr lang="tr-TR" dirty="0"/>
                  <a:t>O halde, </a:t>
                </a:r>
                <a14:m>
                  <m:oMath xmlns:m="http://schemas.openxmlformats.org/officeDocument/2006/math">
                    <m:r>
                      <a:rPr lang="tr-TR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ç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𝑖𝑛</m:t>
                    </m:r>
                  </m:oMath>
                </a14:m>
                <a:endParaRPr lang="tr-TR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tr-TR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limLoc m:val="undOvr"/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p>
                          <m:e>
                            <m:sSub>
                              <m:sSub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  <m:sub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  <m:func>
                              <m:func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tr-TR">
                                    <a:latin typeface="Cambria Math" panose="02040503050406030204" pitchFamily="18" charset="0"/>
                                  </a:rPr>
                                  <m:t>sin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𝜔</m:t>
                                        </m:r>
                                      </m:e>
                                      <m:sub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sub>
                                    </m:s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𝛼</m:t>
                                        </m:r>
                                      </m:e>
                                      <m:sub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sub>
                                    </m:s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𝜙</m:t>
                                    </m:r>
                                    <m:d>
                                      <m:d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tr-TR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tr-TR" i="1">
                                                <a:latin typeface="Cambria Math" panose="02040503050406030204" pitchFamily="18" charset="0"/>
                                              </a:rPr>
                                              <m:t>𝜔</m:t>
                                            </m:r>
                                          </m:e>
                                          <m:sub>
                                            <m:r>
                                              <a:rPr lang="tr-TR" i="1">
                                                <a:latin typeface="Cambria Math" panose="02040503050406030204" pitchFamily="18" charset="0"/>
                                              </a:rPr>
                                              <m:t>𝑘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d>
                              </m:e>
                            </m:func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sub>
                            </m:sSub>
                          </m:e>
                        </m:nary>
                      </m:e>
                    </m:d>
                    <m:r>
                      <a:rPr lang="tr-TR" i="1">
                        <a:latin typeface="Cambria Math" panose="02040503050406030204" pitchFamily="18" charset="0"/>
                      </a:rPr>
                      <m:t>h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tr-TR" dirty="0"/>
              </a:p>
              <a:p>
                <a:r>
                  <a:rPr lang="tr-TR" dirty="0"/>
                  <a:t>Burada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rderBox>
                        <m:borderBox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borderBox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b>
                                </m:sSub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  <m:d>
                                  <m:d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𝜔</m:t>
                                        </m:r>
                                      </m:e>
                                      <m:sub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sub>
                                    </m:sSub>
                                  </m:e>
                                </m:d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  <m:d>
                                  <m:d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𝜔</m:t>
                                        </m:r>
                                      </m:e>
                                      <m:sub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𝐺</m:t>
                                    </m:r>
                                    <m:d>
                                      <m:d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  <m:sSub>
                                          <m:sSubPr>
                                            <m:ctrlPr>
                                              <a:rPr lang="tr-TR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tr-TR" i="1">
                                                <a:latin typeface="Cambria Math" panose="02040503050406030204" pitchFamily="18" charset="0"/>
                                              </a:rPr>
                                              <m:t>𝜔</m:t>
                                            </m:r>
                                          </m:e>
                                          <m:sub>
                                            <m:r>
                                              <a:rPr lang="tr-TR" i="1">
                                                <a:latin typeface="Cambria Math" panose="02040503050406030204" pitchFamily="18" charset="0"/>
                                              </a:rPr>
                                              <m:t>𝑘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d>
                              </m:e>
                            </m:mr>
                            <m:m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𝜙</m:t>
                                </m:r>
                                <m:d>
                                  <m:d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𝜔</m:t>
                                        </m:r>
                                      </m:e>
                                      <m:sub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=∠</m:t>
                                </m:r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  <m:d>
                                  <m:d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  <m:sSub>
                                      <m:sSub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𝜔</m:t>
                                        </m:r>
                                      </m:e>
                                      <m:sub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mr>
                          </m:m>
                        </m:e>
                      </m:borderBox>
                    </m:oMath>
                  </m:oMathPara>
                </a14:m>
                <a:endParaRPr lang="tr-TR" dirty="0"/>
              </a:p>
              <a:p>
                <a14:m>
                  <m:oMath xmlns:m="http://schemas.openxmlformats.org/officeDocument/2006/math">
                    <m:r>
                      <a:rPr lang="tr-TR" i="1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tr-TR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tr-TR" b="0" i="1" smtClean="0">
                        <a:latin typeface="Cambria Math" panose="02040503050406030204" pitchFamily="18" charset="0"/>
                      </a:rPr>
                      <m:t>⟹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𝐺</m:t>
                    </m:r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endParaRPr lang="tr-TR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tr-TR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tr-TR" dirty="0" smtClean="0"/>
                  <a:t> girişine </a:t>
                </a:r>
                <a:r>
                  <a:rPr lang="tr-TR" dirty="0"/>
                  <a:t>bağlı olarak durgun durumdaki adım giriş </a:t>
                </a:r>
                <a:r>
                  <a:rPr lang="tr-TR" dirty="0" smtClean="0"/>
                  <a:t>cevabıdır.</a:t>
                </a:r>
                <a:endParaRPr lang="tr-TR" dirty="0"/>
              </a:p>
              <a:p>
                <a:endParaRPr lang="tr-T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91" t="-1852" b="-1235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80991349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9938</TotalTime>
  <Words>323</Words>
  <Application>Microsoft Office PowerPoint</Application>
  <PresentationFormat>Geniş ekran</PresentationFormat>
  <Paragraphs>283</Paragraphs>
  <Slides>40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40</vt:i4>
      </vt:variant>
    </vt:vector>
  </HeadingPairs>
  <TitlesOfParts>
    <vt:vector size="45" baseType="lpstr">
      <vt:lpstr>Calibri</vt:lpstr>
      <vt:lpstr>Calibri Light</vt:lpstr>
      <vt:lpstr>Cambria Math</vt:lpstr>
      <vt:lpstr>Times New Roman</vt:lpstr>
      <vt:lpstr>Retrospect</vt:lpstr>
      <vt:lpstr>Otomatik Kontrol</vt:lpstr>
      <vt:lpstr>FREKANS CEVAP</vt:lpstr>
      <vt:lpstr>FREKANS CEVAP</vt:lpstr>
      <vt:lpstr>FREKANS CEVAP</vt:lpstr>
      <vt:lpstr>GENLİK ORANI</vt:lpstr>
      <vt:lpstr>GENLİK ORANININ BELİRLENMESİ</vt:lpstr>
      <vt:lpstr>FAZ AÇISININ BELİRLENMESİ ϕ</vt:lpstr>
      <vt:lpstr>Örnek</vt:lpstr>
      <vt:lpstr>Süperpozisyon</vt:lpstr>
      <vt:lpstr>Örnek</vt:lpstr>
      <vt:lpstr>Örnek</vt:lpstr>
      <vt:lpstr>Örnek</vt:lpstr>
      <vt:lpstr>Örnek</vt:lpstr>
      <vt:lpstr>Örnek</vt:lpstr>
      <vt:lpstr>Örnek</vt:lpstr>
      <vt:lpstr>Bode Diyagramları</vt:lpstr>
      <vt:lpstr>PowerPoint Sunusu</vt:lpstr>
      <vt:lpstr>Temel Faktörler</vt:lpstr>
      <vt:lpstr>Temel Faktörlerin Bode Çizimleri</vt:lpstr>
      <vt:lpstr>Temel Faktörlerin Bode Çizimleri</vt:lpstr>
      <vt:lpstr>Temel Faktörlerin Bode Çizimleri</vt:lpstr>
      <vt:lpstr>Temel Faktörlerin Bode Çizimleri  3. Birinci Derece Faktörler</vt:lpstr>
      <vt:lpstr>Doğrusal Yakınsama</vt:lpstr>
      <vt:lpstr>Köşe, Kırık veya Kesme Frekansı, ω_C: </vt:lpstr>
      <vt:lpstr>Band Genişliği Frekansı, ω_b:</vt:lpstr>
      <vt:lpstr>Band Genişliği Frekansı, ω_b:</vt:lpstr>
      <vt:lpstr>Temel Faktörlerin Bode Çizimleri 4. İkinci Derece Faktörler</vt:lpstr>
      <vt:lpstr>Doğrusal Yakınsama</vt:lpstr>
      <vt:lpstr>Doğrusal Yakınsama</vt:lpstr>
      <vt:lpstr>Rezonans Frekansı ve Rezonans Tepe değeri:</vt:lpstr>
      <vt:lpstr>Bant Genişliği Frekansı:</vt:lpstr>
      <vt:lpstr>Birleşik Bir Transfer Fonksiyonu İçin Bode Diyagramı:</vt:lpstr>
      <vt:lpstr>Örnek 1</vt:lpstr>
      <vt:lpstr>Örnek 1 Çözüm:</vt:lpstr>
      <vt:lpstr>Örnek 1 Çözüm:</vt:lpstr>
      <vt:lpstr>Örnek 2</vt:lpstr>
      <vt:lpstr>Örnek 2 Çözümü</vt:lpstr>
      <vt:lpstr>PowerPoint Sunusu</vt:lpstr>
      <vt:lpstr>Genel Bir Transfer Fonksiyonunun Frekans Cevap Karakteristiği</vt:lpstr>
      <vt:lpstr>Genel Bir Transfer Fonksiyonunun Frekans Cevap Karakteristiği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Otomatik Kontrol</dc:title>
  <dc:creator>Nurdan Bilgin</dc:creator>
  <cp:lastModifiedBy>Nurdan Bilgin</cp:lastModifiedBy>
  <cp:revision>707</cp:revision>
  <cp:lastPrinted>2017-11-27T11:44:45Z</cp:lastPrinted>
  <dcterms:created xsi:type="dcterms:W3CDTF">2017-04-18T08:36:43Z</dcterms:created>
  <dcterms:modified xsi:type="dcterms:W3CDTF">2018-12-28T09:24:15Z</dcterms:modified>
</cp:coreProperties>
</file>