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84" r:id="rId3"/>
    <p:sldId id="285" r:id="rId4"/>
    <p:sldId id="297" r:id="rId5"/>
    <p:sldId id="286" r:id="rId6"/>
    <p:sldId id="287" r:id="rId7"/>
    <p:sldId id="288" r:id="rId8"/>
    <p:sldId id="289" r:id="rId9"/>
    <p:sldId id="290" r:id="rId10"/>
    <p:sldId id="298" r:id="rId11"/>
    <p:sldId id="299" r:id="rId12"/>
    <p:sldId id="300" r:id="rId13"/>
    <p:sldId id="301" r:id="rId14"/>
    <p:sldId id="302" r:id="rId15"/>
    <p:sldId id="291" r:id="rId16"/>
    <p:sldId id="294" r:id="rId17"/>
    <p:sldId id="295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7" r:id="rId27"/>
    <p:sldId id="318" r:id="rId28"/>
    <p:sldId id="319" r:id="rId29"/>
    <p:sldId id="311" r:id="rId30"/>
    <p:sldId id="320" r:id="rId31"/>
    <p:sldId id="321" r:id="rId32"/>
    <p:sldId id="313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14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8" r:id="rId49"/>
    <p:sldId id="339" r:id="rId50"/>
    <p:sldId id="315" r:id="rId51"/>
    <p:sldId id="340" r:id="rId52"/>
    <p:sldId id="342" r:id="rId53"/>
    <p:sldId id="343" r:id="rId54"/>
    <p:sldId id="34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29" autoAdjust="0"/>
  </p:normalViewPr>
  <p:slideViewPr>
    <p:cSldViewPr snapToGrid="0">
      <p:cViewPr varScale="1">
        <p:scale>
          <a:sx n="91" d="100"/>
          <a:sy n="91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26.10.2018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1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58.png"/><Relationship Id="rId7" Type="http://schemas.openxmlformats.org/officeDocument/2006/relationships/image" Target="../media/image170.png"/><Relationship Id="rId12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0.png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0.png"/><Relationship Id="rId4" Type="http://schemas.openxmlformats.org/officeDocument/2006/relationships/image" Target="../media/image4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20.png"/><Relationship Id="rId7" Type="http://schemas.openxmlformats.org/officeDocument/2006/relationships/image" Target="../media/image6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10" Type="http://schemas.openxmlformats.org/officeDocument/2006/relationships/image" Target="../media/image82.png"/><Relationship Id="rId4" Type="http://schemas.openxmlformats.org/officeDocument/2006/relationships/image" Target="../media/image530.png"/><Relationship Id="rId9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1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791.png"/><Relationship Id="rId21" Type="http://schemas.openxmlformats.org/officeDocument/2006/relationships/image" Target="../media/image99.png"/><Relationship Id="rId7" Type="http://schemas.openxmlformats.org/officeDocument/2006/relationships/image" Target="../media/image831.png"/><Relationship Id="rId12" Type="http://schemas.openxmlformats.org/officeDocument/2006/relationships/image" Target="../media/image890.png"/><Relationship Id="rId17" Type="http://schemas.openxmlformats.org/officeDocument/2006/relationships/image" Target="../media/image95.png"/><Relationship Id="rId2" Type="http://schemas.openxmlformats.org/officeDocument/2006/relationships/image" Target="../media/image781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1.png"/><Relationship Id="rId11" Type="http://schemas.openxmlformats.org/officeDocument/2006/relationships/image" Target="../media/image880.png"/><Relationship Id="rId5" Type="http://schemas.openxmlformats.org/officeDocument/2006/relationships/image" Target="../media/image810.png"/><Relationship Id="rId15" Type="http://schemas.openxmlformats.org/officeDocument/2006/relationships/image" Target="../media/image93.png"/><Relationship Id="rId10" Type="http://schemas.openxmlformats.org/officeDocument/2006/relationships/image" Target="../media/image871.png"/><Relationship Id="rId19" Type="http://schemas.openxmlformats.org/officeDocument/2006/relationships/image" Target="../media/image97.png"/><Relationship Id="rId4" Type="http://schemas.openxmlformats.org/officeDocument/2006/relationships/image" Target="../media/image801.png"/><Relationship Id="rId9" Type="http://schemas.openxmlformats.org/officeDocument/2006/relationships/image" Target="../media/image850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14.png"/><Relationship Id="rId3" Type="http://schemas.openxmlformats.org/officeDocument/2006/relationships/image" Target="../media/image12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11" Type="http://schemas.openxmlformats.org/officeDocument/2006/relationships/image" Target="../media/image830.png"/><Relationship Id="rId5" Type="http://schemas.openxmlformats.org/officeDocument/2006/relationships/image" Target="../media/image88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18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19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17.png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Fiziksel Sistemlerin Matematiksel Modellenmesi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0400"/>
            <a:ext cx="10058400" cy="575734"/>
          </a:xfrm>
        </p:spPr>
        <p:txBody>
          <a:bodyPr/>
          <a:lstStyle/>
          <a:p>
            <a:r>
              <a:rPr lang="tr-TR" dirty="0" smtClean="0"/>
              <a:t>Örnek 1 Çözüm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461523"/>
            <a:ext cx="4938712" cy="2792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Kirchhoff’un</a:t>
                </a:r>
                <a:r>
                  <a:rPr lang="tr-TR" sz="2400" dirty="0">
                    <a:solidFill>
                      <a:schemeClr val="tx1"/>
                    </a:solidFill>
                  </a:rPr>
                  <a:t> akım ve gerilim yasalarını sırasıyla uygulayalım.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             (2)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                       (3)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52" t="-2121" r="-2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7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0400"/>
            <a:ext cx="10058400" cy="575734"/>
          </a:xfrm>
        </p:spPr>
        <p:txBody>
          <a:bodyPr/>
          <a:lstStyle/>
          <a:p>
            <a:r>
              <a:rPr lang="tr-TR" dirty="0" smtClean="0"/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32400" y="1845735"/>
                <a:ext cx="5923280" cy="4023360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Gerilim düşüşlerini akım cinsinden yeniden yazalım.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(2)⟹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(4)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(3)⟹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(5)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32400" y="1845735"/>
                <a:ext cx="5923280" cy="4023360"/>
              </a:xfrm>
              <a:blipFill rotWithShape="0">
                <a:blip r:embed="rId2"/>
                <a:stretch>
                  <a:fillRect l="-1543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3948854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 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𝑖𝑑𝑡</m:t>
                        </m:r>
                      </m:e>
                    </m:nary>
                  </m:oMath>
                </a14:m>
                <a:endParaRPr lang="tr-TR" sz="2400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𝑅𝑖</m:t>
                    </m:r>
                  </m:oMath>
                </a14:m>
                <a:endParaRPr lang="tr-TR" sz="2400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3948854" cy="402336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696" y="3816190"/>
            <a:ext cx="4938712" cy="279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</a:rPr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tr-TR" sz="2400" i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(5)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</a:rPr>
                  <a:t>(1), (4) ve (5)’in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Laplace</a:t>
                </a:r>
                <a:r>
                  <a:rPr lang="tr-TR" sz="2400" dirty="0">
                    <a:solidFill>
                      <a:schemeClr val="tx1"/>
                    </a:solidFill>
                  </a:rPr>
                  <a:t> dönüşümünü yapalım.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(6)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                       (7)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(8)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5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</a:rPr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(6), (7) ve (8) üç bilinmeyeni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içeren üç farklı doğrusal denklem. Seçilen çıkış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 için bu üç denklem çözülerek transfer fonksiyonları elde edilebilir.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i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𝐿𝑠</m:t>
                        </m:r>
                      </m:e>
                    </m:d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  <a:blipFill rotWithShape="0">
                <a:blip r:embed="rId2"/>
                <a:stretch>
                  <a:fillRect l="-85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</a:rPr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𝐿𝑠</m:t>
                        </m:r>
                      </m:e>
                    </m:d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𝐿𝑠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𝐶𝑠</m:t>
                            </m:r>
                          </m:den>
                        </m:f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𝐶𝑠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8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İşlemsel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Yükseltgeç</a:t>
            </a:r>
            <a:r>
              <a:rPr lang="tr-TR" b="1" dirty="0" smtClean="0">
                <a:solidFill>
                  <a:schemeClr val="accent1"/>
                </a:solidFill>
              </a:rPr>
              <a:t> (</a:t>
            </a:r>
            <a:r>
              <a:rPr lang="tr-TR" b="1" dirty="0" err="1" smtClean="0">
                <a:solidFill>
                  <a:schemeClr val="accent1"/>
                </a:solidFill>
              </a:rPr>
              <a:t>Operational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Amplifier</a:t>
            </a:r>
            <a:r>
              <a:rPr lang="tr-TR" b="1" dirty="0" smtClean="0">
                <a:solidFill>
                  <a:schemeClr val="accent1"/>
                </a:solidFill>
              </a:rPr>
              <a:t>)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404131"/>
            <a:ext cx="3846677" cy="2220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1100" y="1282700"/>
                <a:ext cx="6515100" cy="4712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İşlemsel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yükseltgeçler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genellikle algılayıcı (sensor) devrelerinde sinyali yükseltmek için kullanılır.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: Evirici girişe (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inverting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input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) bağlanan gerilim.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: Evirici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olmayan girişe (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non-inverting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input</a:t>
                </a:r>
                <a:r>
                  <a:rPr lang="tr-TR" sz="2400" dirty="0">
                    <a:solidFill>
                      <a:schemeClr val="tx1"/>
                    </a:solidFill>
                  </a:rPr>
                  <a:t>) bağlanan gerilim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: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Çıkış gerilimi.</a:t>
                </a: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K= Diferansiyel Kazanç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≤10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üçü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𝑓𝑟𝑒𝑘𝑎𝑛𝑠𝑙𝑎𝑟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İdeal işlevsel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yükseltgeçlerde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>
                    <a:solidFill>
                      <a:schemeClr val="tx1"/>
                    </a:solidFill>
                  </a:rPr>
                  <a:t>g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iriş empedansı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→∞.  Bu nedenle 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yükseltgeç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içinden akım geçmediği kabul edilir.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1282700"/>
                <a:ext cx="6515100" cy="4712059"/>
              </a:xfrm>
              <a:prstGeom prst="rect">
                <a:avLst/>
              </a:prstGeom>
              <a:blipFill rotWithShape="0">
                <a:blip r:embed="rId3"/>
                <a:stretch>
                  <a:fillRect l="-1497" t="-1035" r="-1216" b="-19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4733" y="4019550"/>
                <a:ext cx="1628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733" y="4019550"/>
                <a:ext cx="162839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873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2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474452"/>
            <a:ext cx="4937760" cy="736282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accent1"/>
                </a:solidFill>
              </a:rPr>
              <a:t>Evirici </a:t>
            </a:r>
            <a:r>
              <a:rPr lang="tr-TR" b="1" cap="none" dirty="0" err="1" smtClean="0">
                <a:solidFill>
                  <a:schemeClr val="accent1"/>
                </a:solidFill>
              </a:rPr>
              <a:t>yükseltgeç</a:t>
            </a:r>
            <a:r>
              <a:rPr lang="tr-TR" b="1" cap="none" dirty="0" smtClean="0">
                <a:solidFill>
                  <a:schemeClr val="accent1"/>
                </a:solidFill>
              </a:rPr>
              <a:t> (</a:t>
            </a:r>
            <a:r>
              <a:rPr lang="tr-TR" b="1" cap="none" dirty="0" err="1" smtClean="0">
                <a:solidFill>
                  <a:schemeClr val="accent1"/>
                </a:solidFill>
              </a:rPr>
              <a:t>Inverting</a:t>
            </a:r>
            <a:r>
              <a:rPr lang="tr-TR" b="1" cap="none" dirty="0" smtClean="0">
                <a:solidFill>
                  <a:schemeClr val="accent1"/>
                </a:solidFill>
              </a:rPr>
              <a:t> </a:t>
            </a:r>
            <a:r>
              <a:rPr lang="tr-TR" b="1" cap="none" dirty="0" err="1" smtClean="0">
                <a:solidFill>
                  <a:schemeClr val="accent1"/>
                </a:solidFill>
              </a:rPr>
              <a:t>amplifier</a:t>
            </a:r>
            <a:r>
              <a:rPr lang="tr-TR" b="1" cap="none" dirty="0" smtClean="0">
                <a:solidFill>
                  <a:schemeClr val="accent1"/>
                </a:solidFill>
              </a:rPr>
              <a:t>)</a:t>
            </a:r>
            <a:endParaRPr lang="tr-TR" b="1" cap="non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4430184"/>
                <a:ext cx="4937760" cy="91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4430184"/>
                <a:ext cx="4937760" cy="914400"/>
              </a:xfrm>
              <a:blipFill rotWithShape="0">
                <a:blip r:embed="rId2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17920" y="474452"/>
            <a:ext cx="4937760" cy="736282"/>
          </a:xfrm>
        </p:spPr>
        <p:txBody>
          <a:bodyPr/>
          <a:lstStyle/>
          <a:p>
            <a:r>
              <a:rPr lang="tr-TR" b="1" cap="none" dirty="0">
                <a:solidFill>
                  <a:schemeClr val="accent1"/>
                </a:solidFill>
              </a:rPr>
              <a:t>Evirici </a:t>
            </a:r>
            <a:r>
              <a:rPr lang="tr-TR" b="1" cap="none" dirty="0" smtClean="0">
                <a:solidFill>
                  <a:schemeClr val="accent1"/>
                </a:solidFill>
              </a:rPr>
              <a:t>olmayan </a:t>
            </a:r>
            <a:r>
              <a:rPr lang="tr-TR" b="1" cap="none" dirty="0" err="1" smtClean="0">
                <a:solidFill>
                  <a:schemeClr val="accent1"/>
                </a:solidFill>
              </a:rPr>
              <a:t>yükseltgeç</a:t>
            </a:r>
            <a:r>
              <a:rPr lang="tr-TR" b="1" cap="none" dirty="0" smtClean="0">
                <a:solidFill>
                  <a:schemeClr val="accent1"/>
                </a:solidFill>
              </a:rPr>
              <a:t> (</a:t>
            </a:r>
            <a:r>
              <a:rPr lang="tr-TR" b="1" cap="none" dirty="0" err="1" smtClean="0">
                <a:solidFill>
                  <a:schemeClr val="accent1"/>
                </a:solidFill>
              </a:rPr>
              <a:t>Non-inverting</a:t>
            </a:r>
            <a:r>
              <a:rPr lang="tr-TR" b="1" cap="none" dirty="0" smtClean="0">
                <a:solidFill>
                  <a:schemeClr val="accent1"/>
                </a:solidFill>
              </a:rPr>
              <a:t> </a:t>
            </a:r>
            <a:r>
              <a:rPr lang="tr-TR" b="1" cap="none" dirty="0" err="1">
                <a:solidFill>
                  <a:schemeClr val="accent1"/>
                </a:solidFill>
              </a:rPr>
              <a:t>amplifier</a:t>
            </a:r>
            <a:r>
              <a:rPr lang="tr-TR" b="1" cap="none" dirty="0" smtClean="0">
                <a:solidFill>
                  <a:schemeClr val="accent1"/>
                </a:solidFill>
              </a:rPr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17920" y="4430184"/>
                <a:ext cx="4937760" cy="91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17920" y="4430184"/>
                <a:ext cx="4937760" cy="914400"/>
              </a:xfrm>
              <a:blipFill rotWithShape="0">
                <a:blip r:embed="rId3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314402"/>
            <a:ext cx="4927204" cy="3115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364" y="1810340"/>
            <a:ext cx="4365330" cy="2619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8250" y="5200650"/>
            <a:ext cx="933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Yukarıdaki ifadelerin ispatı için </a:t>
            </a:r>
            <a:r>
              <a:rPr lang="tr-TR" dirty="0" err="1" smtClean="0"/>
              <a:t>Ogata</a:t>
            </a:r>
            <a:r>
              <a:rPr lang="tr-TR" dirty="0" smtClean="0"/>
              <a:t>, Modern Control </a:t>
            </a:r>
            <a:r>
              <a:rPr lang="tr-TR" dirty="0" err="1" smtClean="0"/>
              <a:t>Engineering</a:t>
            </a:r>
            <a:r>
              <a:rPr lang="tr-TR" dirty="0" smtClean="0"/>
              <a:t> 4. ve 5. baskılara bakılabilir.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87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474452"/>
            <a:ext cx="4937760" cy="736282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accent1"/>
                </a:solidFill>
              </a:rPr>
              <a:t>Ekleme </a:t>
            </a:r>
            <a:r>
              <a:rPr lang="tr-TR" b="1" cap="none" dirty="0" err="1" smtClean="0">
                <a:solidFill>
                  <a:schemeClr val="accent1"/>
                </a:solidFill>
              </a:rPr>
              <a:t>yükseltgeç</a:t>
            </a:r>
            <a:r>
              <a:rPr lang="tr-TR" b="1" cap="none" dirty="0" smtClean="0">
                <a:solidFill>
                  <a:schemeClr val="accent1"/>
                </a:solidFill>
              </a:rPr>
              <a:t> (</a:t>
            </a:r>
            <a:r>
              <a:rPr lang="tr-TR" b="1" cap="none" dirty="0" err="1" smtClean="0">
                <a:solidFill>
                  <a:schemeClr val="accent1"/>
                </a:solidFill>
              </a:rPr>
              <a:t>Addition</a:t>
            </a:r>
            <a:r>
              <a:rPr lang="tr-TR" b="1" cap="none" dirty="0" smtClean="0">
                <a:solidFill>
                  <a:schemeClr val="accent1"/>
                </a:solidFill>
              </a:rPr>
              <a:t> </a:t>
            </a:r>
            <a:r>
              <a:rPr lang="tr-TR" b="1" cap="none" dirty="0" err="1" smtClean="0">
                <a:solidFill>
                  <a:schemeClr val="accent1"/>
                </a:solidFill>
              </a:rPr>
              <a:t>amplifier</a:t>
            </a:r>
            <a:r>
              <a:rPr lang="tr-TR" b="1" cap="none" dirty="0" smtClean="0">
                <a:solidFill>
                  <a:schemeClr val="accent1"/>
                </a:solidFill>
              </a:rPr>
              <a:t>)</a:t>
            </a:r>
            <a:endParaRPr lang="tr-TR" b="1" cap="non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4430184"/>
                <a:ext cx="4937760" cy="91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   (1)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4430184"/>
                <a:ext cx="4937760" cy="914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17920" y="474452"/>
            <a:ext cx="4937760" cy="736282"/>
          </a:xfrm>
        </p:spPr>
        <p:txBody>
          <a:bodyPr/>
          <a:lstStyle/>
          <a:p>
            <a:r>
              <a:rPr lang="tr-TR" b="1" cap="none" dirty="0">
                <a:solidFill>
                  <a:schemeClr val="accent1"/>
                </a:solidFill>
              </a:rPr>
              <a:t>Evirici </a:t>
            </a:r>
            <a:r>
              <a:rPr lang="tr-TR" b="1" cap="none" dirty="0" err="1" smtClean="0">
                <a:solidFill>
                  <a:schemeClr val="accent1"/>
                </a:solidFill>
              </a:rPr>
              <a:t>yükseltgecin</a:t>
            </a:r>
            <a:r>
              <a:rPr lang="tr-TR" b="1" cap="none" dirty="0" smtClean="0">
                <a:solidFill>
                  <a:schemeClr val="accent1"/>
                </a:solidFill>
              </a:rPr>
              <a:t> genel kullanımı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720922" y="3826444"/>
                <a:ext cx="6471078" cy="2825063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Burada, A ve B, empedansları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olan iki elektriksel eleman yada alt sistemdir. Şöyle 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 zaman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olduğu gösterilebilir. Eğer bir çok giriş gerilimi varsa bu durumda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(2)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720922" y="3826444"/>
                <a:ext cx="6471078" cy="2825063"/>
              </a:xfrm>
              <a:blipFill rotWithShape="0">
                <a:blip r:embed="rId3"/>
                <a:stretch>
                  <a:fillRect l="-942" t="-23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7280" y="5166721"/>
                <a:ext cx="4196218" cy="693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Not: (1), (2)’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nin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olan özel bir durumudur.</a:t>
                </a: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166721"/>
                <a:ext cx="4196218" cy="693908"/>
              </a:xfrm>
              <a:prstGeom prst="rect">
                <a:avLst/>
              </a:prstGeom>
              <a:blipFill rotWithShape="0">
                <a:blip r:embed="rId4"/>
                <a:stretch>
                  <a:fillRect l="-1163" t="-4425" r="-1017" b="-115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97280" y="1446137"/>
            <a:ext cx="4802728" cy="2481650"/>
            <a:chOff x="3560222" y="2118925"/>
            <a:chExt cx="4802728" cy="24816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050" y="2257425"/>
              <a:ext cx="4533900" cy="23431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81750" y="2118925"/>
                  <a:ext cx="303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1750" y="2118925"/>
                  <a:ext cx="303736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000" r="-4000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029200" y="2804725"/>
                  <a:ext cx="303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804725"/>
                  <a:ext cx="303736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000" r="-4000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03804" y="3152001"/>
                  <a:ext cx="303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3804" y="3152001"/>
                  <a:ext cx="303736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000" r="-6000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102208" y="3429000"/>
                  <a:ext cx="303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208" y="3429000"/>
                  <a:ext cx="30373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000" r="-4000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563414" y="2952750"/>
                  <a:ext cx="24658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414" y="2952750"/>
                  <a:ext cx="246586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7500" r="-12500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561818" y="3242876"/>
                  <a:ext cx="24658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818" y="3242876"/>
                  <a:ext cx="24658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073" r="-14634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60222" y="3519875"/>
                  <a:ext cx="24658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0222" y="3519875"/>
                  <a:ext cx="246586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7500" r="-15000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887764" y="3067823"/>
                  <a:ext cx="24658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7764" y="3067823"/>
                  <a:ext cx="246586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7500" r="-15000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6459855" y="1517623"/>
            <a:ext cx="4695825" cy="2308821"/>
            <a:chOff x="3748087" y="2128450"/>
            <a:chExt cx="4695825" cy="230882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8087" y="2219325"/>
              <a:ext cx="4695825" cy="221794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210300" y="2266950"/>
              <a:ext cx="54864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B</a:t>
              </a:r>
              <a:endParaRPr lang="tr-TR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14850" y="2914650"/>
              <a:ext cx="54864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A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905750" y="2971800"/>
                  <a:ext cx="2673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5750" y="2971800"/>
                  <a:ext cx="267317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3636" r="-6818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64151" y="2694801"/>
                  <a:ext cx="2346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151" y="2694801"/>
                  <a:ext cx="234615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5789" r="-10526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126697" y="3038543"/>
                  <a:ext cx="1339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6697" y="3038543"/>
                  <a:ext cx="133946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45455" r="-36364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853455" y="2128450"/>
                  <a:ext cx="1339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455" y="2128450"/>
                  <a:ext cx="133946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45455" r="-36364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88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Akışkan Sistemler</a:t>
            </a:r>
            <a:br>
              <a:rPr lang="tr-TR" b="1" dirty="0" smtClean="0">
                <a:solidFill>
                  <a:schemeClr val="accent2"/>
                </a:solidFill>
              </a:rPr>
            </a:br>
            <a:r>
              <a:rPr lang="tr-TR" sz="2700" b="1" dirty="0" smtClean="0">
                <a:solidFill>
                  <a:schemeClr val="accent2"/>
                </a:solidFill>
              </a:rPr>
              <a:t>Boru veya Valf Direnci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7490" y="2999773"/>
                <a:ext cx="10058400" cy="316039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boru başlarındaki basıncı göstermektedir.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hacimsel debi (yüksek basınçtan alçak basınca doğru)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Boru veya valf direnci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Temel Denklemler;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𝑅𝑄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(Basınç (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) kullanıldığındaki denklem)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dirty="0">
                    <a:solidFill>
                      <a:schemeClr val="tx1"/>
                    </a:solidFill>
                  </a:rPr>
                  <a:t>(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Basma yüksekliği </a:t>
                </a:r>
                <a:r>
                  <a:rPr lang="tr-TR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) kullanıldığındaki denklem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Basınç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𝑔𝐻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olduğu için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490" y="2999773"/>
                <a:ext cx="10058400" cy="3160395"/>
              </a:xfrm>
              <a:blipFill rotWithShape="0">
                <a:blip r:embed="rId2"/>
                <a:stretch>
                  <a:fillRect l="-1515" t="-1927" b="-13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85474" y="1668378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3411" y="1668377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965474" y="1748589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1524000" y="1748589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96652" y="1387642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652" y="1387642"/>
                <a:ext cx="21512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5714" r="-2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093495" y="2382252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31432" y="2382251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4973495" y="2462463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1"/>
          </p:cNvCxnSpPr>
          <p:nvPr/>
        </p:nvCxnSpPr>
        <p:spPr>
          <a:xfrm flipH="1" flipV="1">
            <a:off x="1532021" y="2462463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65558" y="2149642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58" y="2149642"/>
                <a:ext cx="21512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6111" r="-3055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99937" y="2125579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37" y="2125579"/>
                <a:ext cx="2151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21305" y="2069427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305" y="2069427"/>
                <a:ext cx="27584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2222" r="-6667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0652" y="209349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52" y="2093495"/>
                <a:ext cx="28116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304674" y="2181726"/>
            <a:ext cx="465221" cy="481263"/>
            <a:chOff x="3304674" y="2181726"/>
            <a:chExt cx="465221" cy="481263"/>
          </a:xfrm>
        </p:grpSpPr>
        <p:sp>
          <p:nvSpPr>
            <p:cNvPr id="24" name="Rectangle 23"/>
            <p:cNvSpPr/>
            <p:nvPr/>
          </p:nvSpPr>
          <p:spPr>
            <a:xfrm>
              <a:off x="3304674" y="2277979"/>
              <a:ext cx="465221" cy="385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R</a:t>
              </a:r>
              <a:endParaRPr lang="en-US" dirty="0"/>
            </a:p>
          </p:txBody>
        </p:sp>
        <p:cxnSp>
          <p:nvCxnSpPr>
            <p:cNvPr id="26" name="Elbow Connector 25"/>
            <p:cNvCxnSpPr>
              <a:stCxn id="24" idx="0"/>
            </p:cNvCxnSpPr>
            <p:nvPr/>
          </p:nvCxnSpPr>
          <p:spPr>
            <a:xfrm rot="16200000" flipV="1">
              <a:off x="3372854" y="2113547"/>
              <a:ext cx="96253" cy="23261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3336758" y="2181726"/>
              <a:ext cx="417095" cy="128337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54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Akışkan 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Sıvı Tank </a:t>
            </a:r>
            <a:r>
              <a:rPr lang="tr-TR" b="1" dirty="0" err="1" smtClean="0">
                <a:solidFill>
                  <a:schemeClr val="accent2"/>
                </a:solidFill>
              </a:rPr>
              <a:t>Kapasitansı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52185" y="1443688"/>
                <a:ext cx="5945204" cy="48448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tr-TR" b="0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Ancak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olduğu için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Burada tankın içine giren debiler pozitif çıkanlar ise negatif kabul edilir.  (4)’de hacim değişimi ifadesi yerine toplam debi ifadesi yazılırsa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(5)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Bulunur.  Örneğin şekildeki örnek deki toplam debi ifadesi</a:t>
                </a:r>
              </a:p>
              <a:p>
                <a14:m>
                  <m:oMath xmlns:m="http://schemas.openxmlformats.org/officeDocument/2006/math"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2185" y="1443688"/>
                <a:ext cx="5945204" cy="4844817"/>
              </a:xfrm>
              <a:blipFill rotWithShape="0">
                <a:blip r:embed="rId2"/>
                <a:stretch>
                  <a:fillRect l="-1128" r="-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267326" y="1211179"/>
            <a:ext cx="3320717" cy="2069455"/>
            <a:chOff x="1267326" y="1211179"/>
            <a:chExt cx="3320717" cy="2069455"/>
          </a:xfrm>
        </p:grpSpPr>
        <p:pic>
          <p:nvPicPr>
            <p:cNvPr id="4" name="Picture 3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301" y="1480634"/>
              <a:ext cx="2454545" cy="180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56611" y="2478505"/>
                  <a:ext cx="303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11" y="2478505"/>
                  <a:ext cx="30309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000" r="-8000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01979" y="2486526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1979" y="2486526"/>
                  <a:ext cx="30841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000" r="-8000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32021" y="1211179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021" y="1211179"/>
                  <a:ext cx="30841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529" r="-7843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2117559" y="2839453"/>
              <a:ext cx="1235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Alan, 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79558" y="1900989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558" y="1900989"/>
                  <a:ext cx="11862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887580" y="2695071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580" y="2695071"/>
                  <a:ext cx="118622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943727" y="1933074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727" y="1933074"/>
                  <a:ext cx="26161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3256" r="-4651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87580" y="2502568"/>
                  <a:ext cx="288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580" y="2502568"/>
                  <a:ext cx="28886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277" r="-851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22295" y="1371600"/>
                  <a:ext cx="1979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295" y="1371600"/>
                  <a:ext cx="197939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0303" r="-242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1267326" y="1604211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51810" y="286351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58653" y="2855495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3954379" y="1628273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009047" y="3096123"/>
                <a:ext cx="4172553" cy="320842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tr-TR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𝑔𝐻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(1) ve (2)’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yi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tr-TR" dirty="0" err="1" smtClean="0">
                    <a:solidFill>
                      <a:schemeClr val="tx1"/>
                    </a:solidFill>
                  </a:rPr>
                  <a:t>’ı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yok ederek, Hacmi (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) elde edecek şekilde yeniden düzenle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Burada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tank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kapasitansıdır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 (3)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47" y="3096123"/>
                <a:ext cx="4172553" cy="3208423"/>
              </a:xfrm>
              <a:prstGeom prst="rect">
                <a:avLst/>
              </a:prstGeom>
              <a:blipFill rotWithShape="0">
                <a:blip r:embed="rId12"/>
                <a:stretch>
                  <a:fillRect l="-3801" t="-2471" b="-32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Elektriksel 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Elektrik devrelerini yöneten temel kurallar </a:t>
            </a:r>
            <a:r>
              <a:rPr lang="tr-TR" sz="2400" dirty="0" err="1" smtClean="0">
                <a:solidFill>
                  <a:schemeClr val="tx1"/>
                </a:solidFill>
              </a:rPr>
              <a:t>Kirchhoff’un</a:t>
            </a:r>
            <a:r>
              <a:rPr lang="tr-TR" sz="2400" dirty="0" smtClean="0">
                <a:solidFill>
                  <a:schemeClr val="tx1"/>
                </a:solidFill>
              </a:rPr>
              <a:t> akım ve gerilim (voltaj) yasalarıdır.</a:t>
            </a:r>
          </a:p>
          <a:p>
            <a:r>
              <a:rPr lang="tr-TR" sz="2400" dirty="0" err="1" smtClean="0">
                <a:solidFill>
                  <a:schemeClr val="tx1"/>
                </a:solidFill>
              </a:rPr>
              <a:t>Kirchhoff’un</a:t>
            </a:r>
            <a:r>
              <a:rPr lang="tr-TR" sz="2400" dirty="0" smtClean="0">
                <a:solidFill>
                  <a:schemeClr val="tx1"/>
                </a:solidFill>
              </a:rPr>
              <a:t> akım yasası, </a:t>
            </a:r>
            <a:r>
              <a:rPr lang="en-US" sz="2400" dirty="0" err="1" smtClean="0">
                <a:solidFill>
                  <a:schemeClr val="tx1"/>
                </a:solidFill>
              </a:rPr>
              <a:t>düğüm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yasası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olarak</a:t>
            </a:r>
            <a:r>
              <a:rPr lang="en-US" sz="2400" dirty="0">
                <a:solidFill>
                  <a:schemeClr val="tx1"/>
                </a:solidFill>
              </a:rPr>
              <a:t> da </a:t>
            </a:r>
            <a:r>
              <a:rPr lang="tr-TR" sz="2400" dirty="0" smtClean="0">
                <a:solidFill>
                  <a:schemeClr val="tx1"/>
                </a:solidFill>
              </a:rPr>
              <a:t>bilinir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Bu </a:t>
            </a:r>
            <a:r>
              <a:rPr lang="en-US" sz="2400" dirty="0" err="1">
                <a:solidFill>
                  <a:schemeClr val="tx1"/>
                </a:solidFill>
              </a:rPr>
              <a:t>yasaya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göre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herhangi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düğüm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noktasına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gelen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akımların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toplamı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çıkan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akımların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toplamına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eşittir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err="1">
                <a:solidFill>
                  <a:schemeClr val="tx1"/>
                </a:solidFill>
              </a:rPr>
              <a:t>Kirchhoff’un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gerilim yasası ise k</a:t>
            </a:r>
            <a:r>
              <a:rPr lang="en-US" sz="2400" dirty="0" err="1" smtClean="0">
                <a:solidFill>
                  <a:schemeClr val="tx1"/>
                </a:solidFill>
              </a:rPr>
              <a:t>apalı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göz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çevre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r>
              <a:rPr lang="tr-TR" sz="2400" dirty="0" smtClean="0">
                <a:solidFill>
                  <a:schemeClr val="tx1"/>
                </a:solidFill>
              </a:rPr>
              <a:t> döngü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ilmek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tr-TR" sz="2400" dirty="0" smtClean="0">
                <a:solidFill>
                  <a:schemeClr val="tx1"/>
                </a:solidFill>
              </a:rPr>
              <a:t> (</a:t>
            </a:r>
            <a:r>
              <a:rPr lang="tr-TR" sz="2400" dirty="0" err="1" smtClean="0">
                <a:solidFill>
                  <a:schemeClr val="tx1"/>
                </a:solidFill>
              </a:rPr>
              <a:t>loop</a:t>
            </a:r>
            <a:r>
              <a:rPr lang="tr-TR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içerisindeki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harcanan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gerilimlerin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toplamı</a:t>
            </a:r>
            <a:r>
              <a:rPr lang="tr-TR" sz="2400" dirty="0" err="1" smtClean="0">
                <a:solidFill>
                  <a:schemeClr val="tx1"/>
                </a:solidFill>
              </a:rPr>
              <a:t>nın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sağlanan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gerilimlerin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toplamına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eşit</a:t>
            </a:r>
            <a:r>
              <a:rPr lang="tr-TR" sz="2400" dirty="0" smtClean="0">
                <a:solidFill>
                  <a:schemeClr val="tx1"/>
                </a:solidFill>
              </a:rPr>
              <a:t> olduğunu söyler.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Bu derste önce elektriksel bir devrenin temel elemanları olan </a:t>
            </a:r>
            <a:r>
              <a:rPr lang="tr-TR" sz="2400" dirty="0" err="1" smtClean="0">
                <a:solidFill>
                  <a:schemeClr val="tx1"/>
                </a:solidFill>
              </a:rPr>
              <a:t>kapasitör</a:t>
            </a:r>
            <a:r>
              <a:rPr lang="tr-TR" sz="2400" dirty="0" smtClean="0">
                <a:solidFill>
                  <a:schemeClr val="tx1"/>
                </a:solidFill>
              </a:rPr>
              <a:t>, direnç ve </a:t>
            </a:r>
            <a:r>
              <a:rPr lang="tr-TR" sz="2400" dirty="0" err="1" smtClean="0">
                <a:solidFill>
                  <a:schemeClr val="tx1"/>
                </a:solidFill>
              </a:rPr>
              <a:t>indiktörün</a:t>
            </a:r>
            <a:r>
              <a:rPr lang="tr-TR" sz="2400" dirty="0" smtClean="0">
                <a:solidFill>
                  <a:schemeClr val="tx1"/>
                </a:solidFill>
              </a:rPr>
              <a:t> özelliklerini inceleyeceğiz. Ardından </a:t>
            </a:r>
            <a:r>
              <a:rPr lang="tr-TR" sz="2400" dirty="0" err="1">
                <a:solidFill>
                  <a:schemeClr val="tx1"/>
                </a:solidFill>
              </a:rPr>
              <a:t>Kirchhoff’un</a:t>
            </a:r>
            <a:r>
              <a:rPr lang="tr-TR" sz="2400" dirty="0">
                <a:solidFill>
                  <a:schemeClr val="tx1"/>
                </a:solidFill>
              </a:rPr>
              <a:t> akım ve gerilim </a:t>
            </a:r>
            <a:r>
              <a:rPr lang="tr-TR" sz="2400" dirty="0" smtClean="0">
                <a:solidFill>
                  <a:schemeClr val="tx1"/>
                </a:solidFill>
              </a:rPr>
              <a:t>yasalarını açıklayacağız. Son olarak </a:t>
            </a:r>
            <a:r>
              <a:rPr lang="tr-TR" sz="2400" dirty="0" err="1" smtClean="0">
                <a:solidFill>
                  <a:schemeClr val="tx1"/>
                </a:solidFill>
              </a:rPr>
              <a:t>işlemsel</a:t>
            </a:r>
            <a:r>
              <a:rPr lang="tr-TR" sz="2400" dirty="0" smtClean="0">
                <a:solidFill>
                  <a:schemeClr val="tx1"/>
                </a:solidFill>
              </a:rPr>
              <a:t> yükselteçleri (</a:t>
            </a:r>
            <a:r>
              <a:rPr lang="tr-TR" sz="2400" dirty="0" err="1" smtClean="0">
                <a:solidFill>
                  <a:schemeClr val="tx1"/>
                </a:solidFill>
              </a:rPr>
              <a:t>Operational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Amplifiers</a:t>
            </a:r>
            <a:r>
              <a:rPr lang="tr-TR" sz="2400" dirty="0" smtClean="0">
                <a:solidFill>
                  <a:schemeClr val="tx1"/>
                </a:solidFill>
              </a:rPr>
              <a:t>) inceleyeceğiz.</a:t>
            </a:r>
            <a:endParaRPr lang="tr-TR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Akışkan Sistemler</a:t>
            </a:r>
            <a:br>
              <a:rPr lang="tr-TR" b="1" dirty="0" smtClean="0">
                <a:solidFill>
                  <a:schemeClr val="accent2"/>
                </a:solidFill>
              </a:rPr>
            </a:br>
            <a:r>
              <a:rPr lang="tr-TR" sz="2700" b="1" dirty="0" smtClean="0">
                <a:solidFill>
                  <a:schemeClr val="accent2"/>
                </a:solidFill>
              </a:rPr>
              <a:t>Sıvı akış eylemsizliği (</a:t>
            </a:r>
            <a:r>
              <a:rPr lang="tr-TR" sz="2700" b="1" dirty="0" err="1" smtClean="0">
                <a:solidFill>
                  <a:schemeClr val="accent2"/>
                </a:solidFill>
              </a:rPr>
              <a:t>Fluid</a:t>
            </a:r>
            <a:r>
              <a:rPr lang="tr-TR" sz="2700" b="1" dirty="0" smtClean="0">
                <a:solidFill>
                  <a:schemeClr val="accent2"/>
                </a:solidFill>
              </a:rPr>
              <a:t> </a:t>
            </a:r>
            <a:r>
              <a:rPr lang="tr-TR" sz="2700" b="1" dirty="0" err="1" smtClean="0">
                <a:solidFill>
                  <a:schemeClr val="accent2"/>
                </a:solidFill>
              </a:rPr>
              <a:t>Inertance</a:t>
            </a:r>
            <a:r>
              <a:rPr lang="tr-TR" sz="2700" b="1" dirty="0">
                <a:solidFill>
                  <a:schemeClr val="accent2"/>
                </a:solidFill>
              </a:rPr>
              <a:t>)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Özellikle uzun ve ince borularda </a:t>
                </a:r>
                <a:r>
                  <a:rPr lang="tr-TR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etlilidir</a:t>
                </a: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 Düzensiz, sürtünmesiz, sıkıştırılamaz akış.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"/>
                        <m:endChr m:val="}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𝐿𝐴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𝐿𝐴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(2)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(1) ve (2) birlikte düzenlenirse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urada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adlandırılırsa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>
                    <a:ln>
                      <a:solidFill>
                        <a:schemeClr val="dk1"/>
                      </a:solidFill>
                    </a:ln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f>
                      <m:fPr>
                        <m:ctrlP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elde edilir.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blipFill rotWithShape="0">
                <a:blip r:embed="rId2"/>
                <a:stretch>
                  <a:fillRect l="-1515" t="-14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85474" y="1668378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3411" y="1668377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965474" y="1748589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1524000" y="1748589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303" r="-242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085474" y="2127344"/>
            <a:ext cx="288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3333" r="-23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9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Akışkan Sistemler</a:t>
            </a:r>
            <a:br>
              <a:rPr lang="tr-TR" b="1" dirty="0" smtClean="0">
                <a:solidFill>
                  <a:schemeClr val="accent2"/>
                </a:solidFill>
              </a:rPr>
            </a:br>
            <a:r>
              <a:rPr lang="tr-TR" sz="2700" b="1" dirty="0" smtClean="0">
                <a:solidFill>
                  <a:schemeClr val="accent2"/>
                </a:solidFill>
              </a:rPr>
              <a:t>Sıvı akış eylemsizliği (</a:t>
            </a:r>
            <a:r>
              <a:rPr lang="tr-TR" sz="2700" b="1" dirty="0" err="1" smtClean="0">
                <a:solidFill>
                  <a:schemeClr val="accent2"/>
                </a:solidFill>
              </a:rPr>
              <a:t>Fluid</a:t>
            </a:r>
            <a:r>
              <a:rPr lang="tr-TR" sz="2700" b="1" dirty="0" smtClean="0">
                <a:solidFill>
                  <a:schemeClr val="accent2"/>
                </a:solidFill>
              </a:rPr>
              <a:t> </a:t>
            </a:r>
            <a:r>
              <a:rPr lang="tr-TR" sz="2700" b="1" dirty="0" err="1" smtClean="0">
                <a:solidFill>
                  <a:schemeClr val="accent2"/>
                </a:solidFill>
              </a:rPr>
              <a:t>Inertance</a:t>
            </a:r>
            <a:r>
              <a:rPr lang="tr-TR" sz="2700" b="1" dirty="0">
                <a:solidFill>
                  <a:schemeClr val="accent2"/>
                </a:solidFill>
              </a:rPr>
              <a:t>)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Özellikle uzun ve ince borularda </a:t>
                </a:r>
                <a:r>
                  <a:rPr lang="tr-TR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etlilidir</a:t>
                </a: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 Düzensiz, sürtünmesiz, sıkıştırılamaz akış.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"/>
                        <m:endChr m:val="}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𝐿𝐴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𝐿𝐴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(2)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(1) ve (2) birlikte düzenlenirse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urada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adlandırılırsa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>
                    <a:ln>
                      <a:solidFill>
                        <a:schemeClr val="dk1"/>
                      </a:solidFill>
                    </a:ln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f>
                      <m:fPr>
                        <m:ctrlP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elde edilir.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blipFill rotWithShape="0">
                <a:blip r:embed="rId2"/>
                <a:stretch>
                  <a:fillRect l="-1515" t="-14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85474" y="1668378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3411" y="1668377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965474" y="1748589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1524000" y="1748589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303" r="-242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085474" y="2127344"/>
            <a:ext cx="288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3333" r="-23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Akışkan 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Basınç tankı </a:t>
            </a:r>
            <a:r>
              <a:rPr lang="tr-TR" b="1" dirty="0" err="1" smtClean="0">
                <a:solidFill>
                  <a:schemeClr val="accent2"/>
                </a:solidFill>
              </a:rPr>
              <a:t>kapasitansı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Sıkıştırılabilir akışkan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Mutlak basınç,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debi (tankın içine giren pozitif)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, debi (tankın içine giren pozitif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Şekildeki örnekte,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b="1" dirty="0" smtClean="0">
                    <a:solidFill>
                      <a:schemeClr val="tx1"/>
                    </a:solidFill>
                  </a:rPr>
                  <a:t>Benzetim:</a:t>
                </a: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𝑔𝑒𝑟𝑖𝑙𝑖𝑚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𝑣𝑜𝑙𝑡𝑎𝑗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𝑎𝑘𝚤𝑚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  <a:blipFill rotWithShape="0">
                <a:blip r:embed="rId2"/>
                <a:stretch>
                  <a:fillRect l="-2451" t="-1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59304" y="1756110"/>
            <a:ext cx="3328737" cy="1581150"/>
            <a:chOff x="4355431" y="2638425"/>
            <a:chExt cx="3328737" cy="1581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0575" y="2638425"/>
              <a:ext cx="2990850" cy="15811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660232" y="2927684"/>
                  <a:ext cx="303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232" y="2927684"/>
                  <a:ext cx="30309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531" r="-8163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898104" y="2951747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8104" y="2951747"/>
                  <a:ext cx="30841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000" r="-8000" b="-28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47348" y="3120191"/>
                  <a:ext cx="2811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7348" y="3120191"/>
                  <a:ext cx="281166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565" r="-10870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4355431" y="3312695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154778" y="332071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78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Isıl </a:t>
            </a:r>
            <a:r>
              <a:rPr lang="tr-TR" b="1" dirty="0">
                <a:solidFill>
                  <a:schemeClr val="accent2"/>
                </a:solidFill>
              </a:rPr>
              <a:t>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Isıl </a:t>
            </a:r>
            <a:r>
              <a:rPr lang="tr-TR" b="1" dirty="0" err="1" smtClean="0">
                <a:solidFill>
                  <a:schemeClr val="accent2"/>
                </a:solidFill>
              </a:rPr>
              <a:t>kapasitans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𝑚𝑐𝑇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  (1)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iç enerji, m: kütle,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özgül ısı,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mutlak sıcaklık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Aynı zamanda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ısı iletim oranı (kontrol hacmine doğruysa pozitif).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(1) ve (2)’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yi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birlikte düzenlersek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, debi (tankın içine giren pozitif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𝑚𝑐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Şekildeki örnekte,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  <a:blipFill rotWithShape="0">
                <a:blip r:embed="rId2"/>
                <a:stretch>
                  <a:fillRect l="-2451" t="-1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171074" y="1652337"/>
            <a:ext cx="2630905" cy="2330752"/>
            <a:chOff x="1171074" y="1652337"/>
            <a:chExt cx="2630905" cy="2330752"/>
          </a:xfrm>
        </p:grpSpPr>
        <p:sp>
          <p:nvSpPr>
            <p:cNvPr id="5" name="Hexagon 4"/>
            <p:cNvSpPr/>
            <p:nvPr/>
          </p:nvSpPr>
          <p:spPr>
            <a:xfrm>
              <a:off x="2133600" y="1748589"/>
              <a:ext cx="1427747" cy="1219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56611" y="1884948"/>
                  <a:ext cx="2754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11" y="1884948"/>
                  <a:ext cx="275460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222" r="-6667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400924" y="1652337"/>
                  <a:ext cx="2807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924" y="1652337"/>
                  <a:ext cx="28078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739" r="-434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51221" y="2237876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221" y="2237876"/>
                  <a:ext cx="19582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8125" r="-2812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rot="1800000">
              <a:off x="1917031" y="2045370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-1800000">
              <a:off x="3272589" y="2005265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630905" y="308008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67790" y="3128211"/>
                  <a:ext cx="28078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790" y="3128211"/>
                  <a:ext cx="28078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739" r="-4348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urved Connector 8"/>
            <p:cNvCxnSpPr/>
            <p:nvPr/>
          </p:nvCxnSpPr>
          <p:spPr>
            <a:xfrm flipV="1">
              <a:off x="1668379" y="2807368"/>
              <a:ext cx="914400" cy="882316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71074" y="3336758"/>
              <a:ext cx="1283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Kontrol</a:t>
              </a:r>
            </a:p>
            <a:p>
              <a:r>
                <a:rPr lang="tr-TR" dirty="0" smtClean="0"/>
                <a:t>Hacmi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4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Isıl </a:t>
            </a:r>
            <a:r>
              <a:rPr lang="tr-TR" b="1" dirty="0">
                <a:solidFill>
                  <a:schemeClr val="accent2"/>
                </a:solidFill>
              </a:rPr>
              <a:t>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Isıl direnç (iletim-</a:t>
            </a:r>
            <a:r>
              <a:rPr lang="tr-TR" b="1" dirty="0" err="1" smtClean="0">
                <a:solidFill>
                  <a:schemeClr val="accent2"/>
                </a:solidFill>
              </a:rPr>
              <a:t>conduction</a:t>
            </a:r>
            <a:r>
              <a:rPr lang="tr-TR" b="1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𝑅𝑞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(1)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Isıl direnç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𝑘𝐴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>
                    <a:solidFill>
                      <a:schemeClr val="tx1"/>
                    </a:solidFill>
                  </a:rPr>
                  <a:t>A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: Alan, m: kütle,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ısıl iletkenlik, 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ısı iletim oranı (yüksek ısıdan düşük ısıya).</a:t>
                </a:r>
              </a:p>
              <a:p>
                <a:r>
                  <a:rPr lang="tr-TR" b="1" dirty="0">
                    <a:solidFill>
                      <a:schemeClr val="tx1"/>
                    </a:solidFill>
                  </a:rPr>
                  <a:t>Benzetim:</a:t>
                </a: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𝑔𝑒𝑟𝑖𝑙𝑖𝑚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𝑣𝑜𝑙𝑡𝑎𝑗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𝑎𝑘𝚤𝑚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tr-TR" dirty="0" smtClean="0">
                  <a:solidFill>
                    <a:schemeClr val="tx1"/>
                  </a:solidFill>
                </a:endParaRPr>
              </a:p>
              <a:p>
                <a:endParaRPr lang="tr-T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  <a:blipFill rotWithShape="0">
                <a:blip r:embed="rId2"/>
                <a:stretch>
                  <a:fillRect l="-2451" t="-1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61937" y="1652337"/>
            <a:ext cx="561474" cy="2165684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12158" y="1608040"/>
                <a:ext cx="452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158" y="1608040"/>
                <a:ext cx="45262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67153" y="1624082"/>
                <a:ext cx="457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53" y="1624082"/>
                <a:ext cx="45794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764632" y="2759242"/>
            <a:ext cx="15079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07585" y="2362019"/>
                <a:ext cx="369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585" y="2362019"/>
                <a:ext cx="36958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277979" y="3986463"/>
            <a:ext cx="5614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89964" y="3910083"/>
                <a:ext cx="369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64" y="3910083"/>
                <a:ext cx="36958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0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342562" y="403899"/>
            <a:ext cx="5048058" cy="4116028"/>
            <a:chOff x="2588457" y="861237"/>
            <a:chExt cx="5048058" cy="4116028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2588457" y="3177265"/>
              <a:ext cx="1702557" cy="1800000"/>
              <a:chOff x="2673517" y="1337832"/>
              <a:chExt cx="2315577" cy="2448105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2673517" y="2422358"/>
                <a:ext cx="2315577" cy="1363579"/>
              </a:xfrm>
              <a:custGeom>
                <a:avLst/>
                <a:gdLst>
                  <a:gd name="connsiteX0" fmla="*/ 0 w 2315577"/>
                  <a:gd name="connsiteY0" fmla="*/ 0 h 1363579"/>
                  <a:gd name="connsiteX1" fmla="*/ 214062 w 2315577"/>
                  <a:gd name="connsiteY1" fmla="*/ 0 h 1363579"/>
                  <a:gd name="connsiteX2" fmla="*/ 214062 w 2315577"/>
                  <a:gd name="connsiteY2" fmla="*/ 170447 h 1363579"/>
                  <a:gd name="connsiteX3" fmla="*/ 170447 w 2315577"/>
                  <a:gd name="connsiteY3" fmla="*/ 170447 h 1363579"/>
                  <a:gd name="connsiteX4" fmla="*/ 170447 w 2315577"/>
                  <a:gd name="connsiteY4" fmla="*/ 1193132 h 1363579"/>
                  <a:gd name="connsiteX5" fmla="*/ 2145130 w 2315577"/>
                  <a:gd name="connsiteY5" fmla="*/ 1193132 h 1363579"/>
                  <a:gd name="connsiteX6" fmla="*/ 2145130 w 2315577"/>
                  <a:gd name="connsiteY6" fmla="*/ 170447 h 1363579"/>
                  <a:gd name="connsiteX7" fmla="*/ 2123072 w 2315577"/>
                  <a:gd name="connsiteY7" fmla="*/ 170447 h 1363579"/>
                  <a:gd name="connsiteX8" fmla="*/ 2123072 w 2315577"/>
                  <a:gd name="connsiteY8" fmla="*/ 0 h 1363579"/>
                  <a:gd name="connsiteX9" fmla="*/ 2315577 w 2315577"/>
                  <a:gd name="connsiteY9" fmla="*/ 0 h 1363579"/>
                  <a:gd name="connsiteX10" fmla="*/ 2315577 w 2315577"/>
                  <a:gd name="connsiteY10" fmla="*/ 1363579 h 1363579"/>
                  <a:gd name="connsiteX11" fmla="*/ 0 w 2315577"/>
                  <a:gd name="connsiteY11" fmla="*/ 1363579 h 136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15577" h="1363579">
                    <a:moveTo>
                      <a:pt x="0" y="0"/>
                    </a:moveTo>
                    <a:lnTo>
                      <a:pt x="214062" y="0"/>
                    </a:lnTo>
                    <a:lnTo>
                      <a:pt x="214062" y="170447"/>
                    </a:lnTo>
                    <a:lnTo>
                      <a:pt x="170447" y="170447"/>
                    </a:lnTo>
                    <a:lnTo>
                      <a:pt x="170447" y="1193132"/>
                    </a:lnTo>
                    <a:lnTo>
                      <a:pt x="2145130" y="1193132"/>
                    </a:lnTo>
                    <a:lnTo>
                      <a:pt x="2145130" y="170447"/>
                    </a:lnTo>
                    <a:lnTo>
                      <a:pt x="2123072" y="170447"/>
                    </a:lnTo>
                    <a:lnTo>
                      <a:pt x="2123072" y="0"/>
                    </a:lnTo>
                    <a:lnTo>
                      <a:pt x="2315577" y="0"/>
                    </a:lnTo>
                    <a:lnTo>
                      <a:pt x="2315577" y="1363579"/>
                    </a:lnTo>
                    <a:lnTo>
                      <a:pt x="0" y="136357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/>
              <p:cNvCxnSpPr>
                <a:stCxn id="12" idx="3"/>
                <a:endCxn id="12" idx="6"/>
              </p:cNvCxnSpPr>
              <p:nvPr/>
            </p:nvCxnSpPr>
            <p:spPr>
              <a:xfrm>
                <a:off x="2843964" y="2592805"/>
                <a:ext cx="1974683" cy="0"/>
              </a:xfrm>
              <a:prstGeom prst="line">
                <a:avLst/>
              </a:prstGeom>
              <a:ln w="0">
                <a:solidFill>
                  <a:schemeClr val="tx1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747014" y="1337832"/>
                <a:ext cx="0" cy="1490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837014" y="1444605"/>
                <a:ext cx="0" cy="1363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4237502" y="854067"/>
                <a:ext cx="0" cy="979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4333199" y="944066"/>
                <a:ext cx="0" cy="979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 40"/>
            <p:cNvSpPr/>
            <p:nvPr/>
          </p:nvSpPr>
          <p:spPr>
            <a:xfrm>
              <a:off x="4167961" y="1818155"/>
              <a:ext cx="2880000" cy="1440347"/>
            </a:xfrm>
            <a:custGeom>
              <a:avLst/>
              <a:gdLst>
                <a:gd name="connsiteX0" fmla="*/ 829339 w 2880000"/>
                <a:gd name="connsiteY0" fmla="*/ 0 h 1440347"/>
                <a:gd name="connsiteX1" fmla="*/ 2179674 w 2880000"/>
                <a:gd name="connsiteY1" fmla="*/ 0 h 1440347"/>
                <a:gd name="connsiteX2" fmla="*/ 2179674 w 2880000"/>
                <a:gd name="connsiteY2" fmla="*/ 1350347 h 1440347"/>
                <a:gd name="connsiteX3" fmla="*/ 2880000 w 2880000"/>
                <a:gd name="connsiteY3" fmla="*/ 1350347 h 1440347"/>
                <a:gd name="connsiteX4" fmla="*/ 2880000 w 2880000"/>
                <a:gd name="connsiteY4" fmla="*/ 1440347 h 1440347"/>
                <a:gd name="connsiteX5" fmla="*/ 0 w 2880000"/>
                <a:gd name="connsiteY5" fmla="*/ 1440347 h 1440347"/>
                <a:gd name="connsiteX6" fmla="*/ 0 w 2880000"/>
                <a:gd name="connsiteY6" fmla="*/ 1350347 h 1440347"/>
                <a:gd name="connsiteX7" fmla="*/ 829339 w 2880000"/>
                <a:gd name="connsiteY7" fmla="*/ 1350347 h 144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0000" h="1440347">
                  <a:moveTo>
                    <a:pt x="829339" y="0"/>
                  </a:moveTo>
                  <a:lnTo>
                    <a:pt x="2179674" y="0"/>
                  </a:lnTo>
                  <a:lnTo>
                    <a:pt x="2179674" y="1350347"/>
                  </a:lnTo>
                  <a:lnTo>
                    <a:pt x="2880000" y="1350347"/>
                  </a:lnTo>
                  <a:lnTo>
                    <a:pt x="2880000" y="1440347"/>
                  </a:lnTo>
                  <a:lnTo>
                    <a:pt x="0" y="1440347"/>
                  </a:lnTo>
                  <a:lnTo>
                    <a:pt x="0" y="1350347"/>
                  </a:lnTo>
                  <a:lnTo>
                    <a:pt x="829339" y="1350347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797316" y="2945591"/>
              <a:ext cx="465221" cy="481263"/>
              <a:chOff x="3304674" y="2181726"/>
              <a:chExt cx="465221" cy="48126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304674" y="2277979"/>
                <a:ext cx="465221" cy="3850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R</a:t>
                </a:r>
                <a:r>
                  <a:rPr lang="tr-TR" baseline="-25000" dirty="0" smtClean="0"/>
                  <a:t>2</a:t>
                </a:r>
                <a:endParaRPr lang="en-US" baseline="-25000" dirty="0"/>
              </a:p>
            </p:txBody>
          </p:sp>
          <p:cxnSp>
            <p:nvCxnSpPr>
              <p:cNvPr id="31" name="Elbow Connector 30"/>
              <p:cNvCxnSpPr>
                <a:stCxn id="30" idx="0"/>
              </p:cNvCxnSpPr>
              <p:nvPr/>
            </p:nvCxnSpPr>
            <p:spPr>
              <a:xfrm rot="16200000" flipV="1">
                <a:off x="3372854" y="2113547"/>
                <a:ext cx="96253" cy="232611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/>
              <p:nvPr/>
            </p:nvCxnSpPr>
            <p:spPr>
              <a:xfrm flipV="1">
                <a:off x="3336758" y="2181726"/>
                <a:ext cx="417095" cy="128337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242930" y="3508744"/>
              <a:ext cx="360000" cy="360000"/>
              <a:chOff x="6156251" y="2062716"/>
              <a:chExt cx="360000" cy="3600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156251" y="206271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6259387" y="2137146"/>
                <a:ext cx="130780" cy="180753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90897" y="2906605"/>
              <a:ext cx="465221" cy="481263"/>
              <a:chOff x="3304674" y="2181726"/>
              <a:chExt cx="465221" cy="481263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304674" y="2277979"/>
                <a:ext cx="465221" cy="3850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R</a:t>
                </a:r>
                <a:r>
                  <a:rPr lang="tr-TR" baseline="-25000" dirty="0" smtClean="0"/>
                  <a:t>1</a:t>
                </a:r>
                <a:endParaRPr lang="en-US" baseline="-25000" dirty="0"/>
              </a:p>
            </p:txBody>
          </p:sp>
          <p:cxnSp>
            <p:nvCxnSpPr>
              <p:cNvPr id="49" name="Elbow Connector 48"/>
              <p:cNvCxnSpPr>
                <a:stCxn id="48" idx="0"/>
              </p:cNvCxnSpPr>
              <p:nvPr/>
            </p:nvCxnSpPr>
            <p:spPr>
              <a:xfrm rot="16200000" flipV="1">
                <a:off x="3372854" y="2113547"/>
                <a:ext cx="96253" cy="232611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/>
              <p:cNvCxnSpPr/>
              <p:nvPr/>
            </p:nvCxnSpPr>
            <p:spPr>
              <a:xfrm flipV="1">
                <a:off x="3336758" y="2181726"/>
                <a:ext cx="417095" cy="128337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171155" y="1368055"/>
                  <a:ext cx="4682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1155" y="1368055"/>
                  <a:ext cx="468205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2078" t="-28261" r="-32468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345732" y="3236774"/>
                  <a:ext cx="5977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5732" y="3236774"/>
                  <a:ext cx="59779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245" t="-2222" r="-1428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632272" y="3051914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272" y="3051914"/>
                  <a:ext cx="11862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094075" y="3097992"/>
                  <a:ext cx="2811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075" y="3097992"/>
                  <a:ext cx="28116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65" r="-8696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579109" y="2923206"/>
                  <a:ext cx="288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9109" y="2923206"/>
                  <a:ext cx="28886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750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/>
            <p:nvPr/>
          </p:nvCxnSpPr>
          <p:spPr>
            <a:xfrm>
              <a:off x="7067293" y="320972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3794331" y="3499418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4849002" y="1527917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45" b="81235"/>
            <a:stretch/>
          </p:blipFill>
          <p:spPr>
            <a:xfrm>
              <a:off x="4286303" y="970319"/>
              <a:ext cx="1040610" cy="3374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162987" y="3200399"/>
                  <a:ext cx="4735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987" y="3200399"/>
                  <a:ext cx="47352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1795" t="-28889" r="-32051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Freeform 71"/>
            <p:cNvSpPr/>
            <p:nvPr/>
          </p:nvSpPr>
          <p:spPr>
            <a:xfrm>
              <a:off x="3125971" y="861237"/>
              <a:ext cx="1329070" cy="467833"/>
            </a:xfrm>
            <a:custGeom>
              <a:avLst/>
              <a:gdLst>
                <a:gd name="connsiteX0" fmla="*/ 0 w 1329070"/>
                <a:gd name="connsiteY0" fmla="*/ 0 h 467833"/>
                <a:gd name="connsiteX1" fmla="*/ 1329070 w 1329070"/>
                <a:gd name="connsiteY1" fmla="*/ 0 h 467833"/>
                <a:gd name="connsiteX2" fmla="*/ 1329070 w 1329070"/>
                <a:gd name="connsiteY2" fmla="*/ 375958 h 467833"/>
                <a:gd name="connsiteX3" fmla="*/ 1231920 w 1329070"/>
                <a:gd name="connsiteY3" fmla="*/ 407001 h 467833"/>
                <a:gd name="connsiteX4" fmla="*/ 717698 w 1329070"/>
                <a:gd name="connsiteY4" fmla="*/ 467833 h 467833"/>
                <a:gd name="connsiteX5" fmla="*/ 67361 w 1329070"/>
                <a:gd name="connsiteY5" fmla="*/ 363507 h 467833"/>
                <a:gd name="connsiteX6" fmla="*/ 0 w 1329070"/>
                <a:gd name="connsiteY6" fmla="*/ 331889 h 4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070" h="467833">
                  <a:moveTo>
                    <a:pt x="0" y="0"/>
                  </a:moveTo>
                  <a:lnTo>
                    <a:pt x="1329070" y="0"/>
                  </a:lnTo>
                  <a:lnTo>
                    <a:pt x="1329070" y="375958"/>
                  </a:lnTo>
                  <a:lnTo>
                    <a:pt x="1231920" y="407001"/>
                  </a:lnTo>
                  <a:cubicBezTo>
                    <a:pt x="1085133" y="445407"/>
                    <a:pt x="908178" y="467833"/>
                    <a:pt x="717698" y="467833"/>
                  </a:cubicBezTo>
                  <a:cubicBezTo>
                    <a:pt x="463726" y="467833"/>
                    <a:pt x="233797" y="427965"/>
                    <a:pt x="67361" y="363507"/>
                  </a:cubicBezTo>
                  <a:lnTo>
                    <a:pt x="0" y="33188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Rezervuar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41" idx="7"/>
            </p:cNvCxnSpPr>
            <p:nvPr/>
          </p:nvCxnSpPr>
          <p:spPr>
            <a:xfrm flipH="1" flipV="1">
              <a:off x="4986670" y="1467293"/>
              <a:ext cx="10630" cy="1701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351182" y="1468800"/>
              <a:ext cx="10630" cy="1701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309730" y="4505034"/>
                  <a:ext cx="18724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𝑂𝑟𝑡𝑎𝑚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𝑏𝑎𝑠𝚤𝑛𝑐𝚤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730" y="4505034"/>
                  <a:ext cx="187243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606" r="-2932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2615609" y="3285461"/>
              <a:ext cx="988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Pompa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13296" y="34567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1: Akışkan Sistem 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14737" y="403899"/>
                <a:ext cx="6272463" cy="15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Sistemin girişleri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ve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Pompan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art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rd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bas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ç</m:t>
                        </m:r>
                      </m:e>
                    </m:d>
                  </m:oMath>
                </a14:m>
                <a:r>
                  <a:rPr lang="tr-TR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dir.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Sistem çıkışını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olarak alalım. </a:t>
                </a:r>
                <a:r>
                  <a:rPr lang="tr-TR" dirty="0">
                    <a:solidFill>
                      <a:schemeClr val="tx1"/>
                    </a:solidFill>
                  </a:rPr>
                  <a:t>Bu şartlar altında sistemin her bir giriş ve çıkış arasındaki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) transfer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fonksiyonlarını </a:t>
                </a:r>
                <a:r>
                  <a:rPr lang="tr-TR" dirty="0">
                    <a:solidFill>
                      <a:schemeClr val="tx1"/>
                    </a:solidFill>
                  </a:rPr>
                  <a:t>bulunuz.</a:t>
                </a: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7" y="403899"/>
                <a:ext cx="6272463" cy="1502399"/>
              </a:xfrm>
              <a:prstGeom prst="rect">
                <a:avLst/>
              </a:prstGeom>
              <a:blipFill rotWithShape="0">
                <a:blip r:embed="rId10"/>
                <a:stretch>
                  <a:fillRect l="-777" t="-28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4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9397" y="626533"/>
                <a:ext cx="6739467" cy="568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Çözüm: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İkinci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Kabuller ve Şartlar: Başlangıç koşulları sıfır kabul edelim. Basınç değerlerinde ölçülen basınç (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gage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pressure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kullanalım. Bu kabul ve şartlar altında yazdığımız temel denklemlerin 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dönüşümünü yapalım.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(1)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                 (2)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(3)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(4)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7" y="626533"/>
                <a:ext cx="6739467" cy="5682453"/>
              </a:xfrm>
              <a:prstGeom prst="rect">
                <a:avLst/>
              </a:prstGeom>
              <a:blipFill rotWithShape="0">
                <a:blip r:embed="rId2"/>
                <a:stretch>
                  <a:fillRect l="-1356" t="-858" r="-12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03" y="1480810"/>
            <a:ext cx="455044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0267" y="201687"/>
                <a:ext cx="11379200" cy="612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(1)-(4),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𝑣𝑒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şeklinde dört bilinmeyen içeren dört doğrusal denklemdir. Bu durumda çıkış olarak belirlenmiş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için denklemleri çözebiliriz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Sonuç aşağıdaki formda olmalıdır.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(2)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(3)’de yerine yazalım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(3)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(3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(2)’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(1)’de yerine yazıp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bulmak üzere düzenleyelim</a:t>
                </a:r>
                <a:endParaRPr lang="tr-TR" sz="24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(1)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(1’)’ı (3’)’da yerine yazalım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7" y="201687"/>
                <a:ext cx="11379200" cy="6129755"/>
              </a:xfrm>
              <a:prstGeom prst="rect">
                <a:avLst/>
              </a:prstGeom>
              <a:blipFill rotWithShape="0">
                <a:blip r:embed="rId2"/>
                <a:stretch>
                  <a:fillRect l="-803" t="-7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8668" y="474133"/>
                <a:ext cx="10905066" cy="4630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Denklemi düzenleyelim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tr-TR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8" y="474133"/>
                <a:ext cx="10905066" cy="4630755"/>
              </a:xfrm>
              <a:prstGeom prst="rect">
                <a:avLst/>
              </a:prstGeom>
              <a:blipFill rotWithShape="0"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46360" y="2854139"/>
            <a:ext cx="10731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</a:t>
            </a:r>
            <a:r>
              <a:rPr lang="tr-TR" sz="2400" baseline="-25000" dirty="0" smtClean="0"/>
              <a:t>0</a:t>
            </a:r>
            <a:r>
              <a:rPr lang="tr-TR" sz="2400" dirty="0" smtClean="0"/>
              <a:t>: Dış hava sıcaklığı</a:t>
            </a:r>
          </a:p>
          <a:p>
            <a:r>
              <a:rPr lang="tr-TR" sz="2400" dirty="0" smtClean="0"/>
              <a:t>R</a:t>
            </a:r>
            <a:r>
              <a:rPr lang="tr-TR" sz="2400" baseline="-25000" dirty="0" smtClean="0"/>
              <a:t>1 </a:t>
            </a:r>
            <a:r>
              <a:rPr lang="tr-TR" sz="2400" dirty="0" smtClean="0"/>
              <a:t>ve R</a:t>
            </a:r>
            <a:r>
              <a:rPr lang="tr-TR" sz="2400" baseline="-25000" dirty="0" smtClean="0"/>
              <a:t>2 </a:t>
            </a:r>
            <a:r>
              <a:rPr lang="tr-TR" sz="2400" dirty="0" smtClean="0"/>
              <a:t>: İletken duvarların ısıl direnci</a:t>
            </a:r>
          </a:p>
          <a:p>
            <a:r>
              <a:rPr lang="tr-TR" sz="2400" dirty="0" smtClean="0"/>
              <a:t>Girişler: T</a:t>
            </a:r>
            <a:r>
              <a:rPr lang="tr-TR" sz="2400" baseline="-25000" dirty="0" smtClean="0"/>
              <a:t>0 </a:t>
            </a:r>
            <a:r>
              <a:rPr lang="tr-TR" sz="2400" dirty="0" smtClean="0"/>
              <a:t>ve </a:t>
            </a:r>
            <a:r>
              <a:rPr lang="tr-TR" sz="2400" dirty="0" err="1" smtClean="0"/>
              <a:t>q</a:t>
            </a:r>
            <a:r>
              <a:rPr lang="tr-TR" sz="2400" baseline="-25000" dirty="0" err="1"/>
              <a:t>H</a:t>
            </a:r>
            <a:endParaRPr lang="tr-TR" sz="2400" dirty="0"/>
          </a:p>
          <a:p>
            <a:r>
              <a:rPr lang="tr-TR" sz="2400" dirty="0" smtClean="0"/>
              <a:t>Çıkış: T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olarak alınsın.</a:t>
            </a:r>
          </a:p>
          <a:p>
            <a:r>
              <a:rPr lang="tr-TR" sz="2400" dirty="0" smtClean="0"/>
              <a:t>Bu şartlar altında tüm transfer fonksiyonlarını bulalım. Detaylı blok diyagramını çizelim. </a:t>
            </a:r>
            <a:endParaRPr lang="tr-TR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0048" y="464405"/>
            <a:ext cx="5475584" cy="2153483"/>
            <a:chOff x="539015" y="41076"/>
            <a:chExt cx="5475584" cy="2153483"/>
          </a:xfrm>
        </p:grpSpPr>
        <p:grpSp>
          <p:nvGrpSpPr>
            <p:cNvPr id="26" name="Group 25"/>
            <p:cNvGrpSpPr/>
            <p:nvPr/>
          </p:nvGrpSpPr>
          <p:grpSpPr>
            <a:xfrm>
              <a:off x="539015" y="365759"/>
              <a:ext cx="5475584" cy="1828800"/>
              <a:chOff x="2223436" y="1424538"/>
              <a:chExt cx="5475584" cy="1828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406316" y="1424538"/>
                <a:ext cx="4572000" cy="18288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406316" y="3070458"/>
                <a:ext cx="4572000" cy="18288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223436" y="1424538"/>
                <a:ext cx="182880" cy="182880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06316" y="1607418"/>
                <a:ext cx="4572000" cy="1463040"/>
              </a:xfrm>
              <a:prstGeom prst="rect">
                <a:avLst/>
              </a:prstGeom>
              <a:noFill/>
              <a:ln w="4445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>
                    <a:solidFill>
                      <a:schemeClr val="tx1"/>
                    </a:solidFill>
                  </a:rPr>
                  <a:t>Oda 2: C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                            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Oda 1: C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1</a:t>
                </a:r>
              </a:p>
              <a:p>
                <a:pPr algn="ctr"/>
                <a:r>
                  <a:rPr lang="tr-TR" dirty="0">
                    <a:solidFill>
                      <a:schemeClr val="tx1"/>
                    </a:solidFill>
                  </a:rPr>
                  <a:t>T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                            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T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    </a:t>
                </a:r>
              </a:p>
              <a:p>
                <a:pPr algn="ctr"/>
                <a:endParaRPr lang="tr-T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tr-TR" baseline="-25000" dirty="0">
                  <a:solidFill>
                    <a:schemeClr val="tx1"/>
                  </a:solidFill>
                </a:endParaRPr>
              </a:p>
              <a:p>
                <a:pPr algn="ctr"/>
                <a:endParaRPr lang="tr-TR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868586" y="1607418"/>
                <a:ext cx="109728" cy="1463040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75219" y="1607418"/>
                <a:ext cx="109728" cy="1463040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6347173" y="2199408"/>
                <a:ext cx="794825" cy="3938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982012" y="1806355"/>
                <a:ext cx="665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Isıtıcı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02588" y="2264217"/>
                <a:ext cx="715073" cy="685800"/>
              </a:xfrm>
              <a:prstGeom prst="rect">
                <a:avLst/>
              </a:prstGeom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5393119" y="2591457"/>
                <a:ext cx="246185" cy="52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155762" y="2229664"/>
                    <a:ext cx="6705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5762" y="2229664"/>
                    <a:ext cx="670594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/>
              <p:nvPr/>
            </p:nvCxnSpPr>
            <p:spPr>
              <a:xfrm flipH="1">
                <a:off x="4088195" y="2597133"/>
                <a:ext cx="481818" cy="122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623957" y="2286340"/>
                    <a:ext cx="6705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3957" y="2286340"/>
                    <a:ext cx="67059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/>
              <p:nvPr/>
            </p:nvCxnSpPr>
            <p:spPr>
              <a:xfrm>
                <a:off x="6679378" y="2604746"/>
                <a:ext cx="481818" cy="122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028426" y="2328332"/>
                    <a:ext cx="6705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8426" y="2328332"/>
                    <a:ext cx="67059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47269" y="41076"/>
                  <a:ext cx="6705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269" y="41076"/>
                  <a:ext cx="67059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811346" y="52156"/>
                  <a:ext cx="6705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346" y="52156"/>
                  <a:ext cx="67059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/>
          <p:cNvSpPr/>
          <p:nvPr/>
        </p:nvSpPr>
        <p:spPr>
          <a:xfrm>
            <a:off x="13296" y="34567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2: Isıl Sistem </a:t>
            </a:r>
            <a:endParaRPr lang="tr-TR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282" y="1302940"/>
                <a:ext cx="9904396" cy="346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Kapasitör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Capacitor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sz="2400" dirty="0" err="1" smtClean="0">
                    <a:solidFill>
                      <a:schemeClr val="tx1"/>
                    </a:solidFill>
                  </a:rPr>
                  <a:t>Kapasitörün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iki ucundaki gerilimler  v1 , v2 ile temsil edilmektedir.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Kapasitör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geçişindeki gerilim düşüşü ifadesi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𝑖𝑑𝑡</m:t>
                          </m:r>
                        </m:e>
                      </m:nary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(1)’ den akım ifadesi çekilirse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b="0" dirty="0" smtClean="0">
                    <a:solidFill>
                      <a:schemeClr val="tx1"/>
                    </a:solidFill>
                  </a:rPr>
                  <a:t>Elde edilir.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82" y="1302940"/>
                <a:ext cx="9904396" cy="3466142"/>
              </a:xfrm>
              <a:prstGeom prst="rect">
                <a:avLst/>
              </a:prstGeom>
              <a:blipFill rotWithShape="0">
                <a:blip r:embed="rId3"/>
                <a:stretch>
                  <a:fillRect l="-985" t="-1761" b="-31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45914" y="2556933"/>
            <a:ext cx="3785019" cy="1985105"/>
            <a:chOff x="1499936" y="1665605"/>
            <a:chExt cx="2162705" cy="10220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8168" y="2029576"/>
              <a:ext cx="1689464" cy="57751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499936" y="2242935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Oval 7"/>
            <p:cNvSpPr/>
            <p:nvPr/>
          </p:nvSpPr>
          <p:spPr>
            <a:xfrm>
              <a:off x="3261589" y="2256888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51166" y="1997492"/>
              <a:ext cx="363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70027" y="2318333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C</a:t>
              </a:r>
              <a:endParaRPr lang="tr-T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37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4267" y="474133"/>
                <a:ext cx="10414000" cy="5314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Çözüm: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Oda 1		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Oda 2		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Dış duvar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İç duvar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Kabuller ve Şartlar: Başlangıç koşulları sıfır kabul ederek temel denklemlerin 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dönüşümünü yapalım. Böylelikle dört bilinmeyen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yu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içeren dört doğrusal denklem elde ederiz. Bu denklemleri çıkış olarak belirlenen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yi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elde etmek için çözersek.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7" y="474133"/>
                <a:ext cx="10414000" cy="5314917"/>
              </a:xfrm>
              <a:prstGeom prst="rect">
                <a:avLst/>
              </a:prstGeom>
              <a:blipFill rotWithShape="0">
                <a:blip r:embed="rId2"/>
                <a:stretch>
                  <a:fillRect l="-937" t="-9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6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7865" y="220133"/>
                <a:ext cx="11463867" cy="159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5" y="220133"/>
                <a:ext cx="11463867" cy="1592744"/>
              </a:xfrm>
              <a:prstGeom prst="rect">
                <a:avLst/>
              </a:prstGeom>
              <a:blipFill rotWithShape="0">
                <a:blip r:embed="rId2"/>
                <a:stretch>
                  <a:fillRect t="-766" b="-34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12800" y="51547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dirty="0"/>
              <a:t>Girişler: T</a:t>
            </a:r>
            <a:r>
              <a:rPr lang="tr-TR" sz="3600" baseline="-25000" dirty="0"/>
              <a:t>0 </a:t>
            </a:r>
            <a:r>
              <a:rPr lang="tr-TR" sz="3600" dirty="0"/>
              <a:t>ve </a:t>
            </a:r>
            <a:r>
              <a:rPr lang="tr-TR" sz="3600" dirty="0" err="1"/>
              <a:t>q</a:t>
            </a:r>
            <a:r>
              <a:rPr lang="tr-TR" sz="3600" baseline="-25000" dirty="0" err="1"/>
              <a:t>H</a:t>
            </a:r>
            <a:endParaRPr lang="tr-TR" sz="3600" dirty="0"/>
          </a:p>
          <a:p>
            <a:r>
              <a:rPr lang="tr-TR" sz="3600" dirty="0"/>
              <a:t>Çıkış: T</a:t>
            </a:r>
            <a:r>
              <a:rPr lang="tr-TR" sz="3600" baseline="-25000" dirty="0"/>
              <a:t>2</a:t>
            </a:r>
            <a:r>
              <a:rPr lang="tr-TR" sz="3600" dirty="0"/>
              <a:t> olarak alınsın.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261868" y="1413932"/>
            <a:ext cx="8153065" cy="3133134"/>
            <a:chOff x="1261868" y="1413932"/>
            <a:chExt cx="8153065" cy="313313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548134" y="3251200"/>
              <a:ext cx="186679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261868" y="1881600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>
              <a:off x="5208134" y="4187066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620001" y="2785533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1" y="2785533"/>
                  <a:ext cx="423514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03868" y="1413932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868" y="1413932"/>
                  <a:ext cx="423514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833721" y="4023266"/>
                  <a:ext cx="71615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3721" y="4023266"/>
                  <a:ext cx="716158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5938694" y="2747066"/>
            <a:ext cx="1609440" cy="1080000"/>
            <a:chOff x="5938694" y="2747066"/>
            <a:chExt cx="1609440" cy="10800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108134" y="3287066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5938694" y="2747066"/>
              <a:ext cx="1609440" cy="1080000"/>
              <a:chOff x="5938694" y="2747066"/>
              <a:chExt cx="1609440" cy="1080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828134" y="2747066"/>
                    <a:ext cx="720000" cy="10800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8134" y="2747066"/>
                    <a:ext cx="720000" cy="10800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5938694" y="2753266"/>
                    <a:ext cx="80823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tr-TR" sz="28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8694" y="2753266"/>
                    <a:ext cx="808235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9" name="Group 78"/>
          <p:cNvGrpSpPr/>
          <p:nvPr/>
        </p:nvGrpSpPr>
        <p:grpSpPr>
          <a:xfrm>
            <a:off x="1710268" y="1307066"/>
            <a:ext cx="4596395" cy="1461421"/>
            <a:chOff x="1710268" y="1307066"/>
            <a:chExt cx="4596395" cy="1461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498428" y="2245267"/>
                  <a:ext cx="8082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428" y="2245267"/>
                  <a:ext cx="808235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710268" y="153246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268" y="1532465"/>
                  <a:ext cx="226023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1980136" y="1307066"/>
                  <a:ext cx="1080000" cy="1080000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4800" dirty="0"/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136" y="1307066"/>
                  <a:ext cx="1080000" cy="10800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571866" y="1487066"/>
                  <a:ext cx="1080000" cy="7200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66" y="1487066"/>
                  <a:ext cx="1080000" cy="720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>
              <a:stCxn id="25" idx="6"/>
              <a:endCxn id="34" idx="1"/>
            </p:cNvCxnSpPr>
            <p:nvPr/>
          </p:nvCxnSpPr>
          <p:spPr>
            <a:xfrm>
              <a:off x="3060136" y="1847066"/>
              <a:ext cx="51173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34" idx="3"/>
              <a:endCxn id="14" idx="0"/>
            </p:cNvCxnSpPr>
            <p:nvPr/>
          </p:nvCxnSpPr>
          <p:spPr>
            <a:xfrm>
              <a:off x="4651866" y="1847066"/>
              <a:ext cx="916268" cy="900000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530134" y="2565399"/>
            <a:ext cx="3578000" cy="1580866"/>
            <a:chOff x="2530134" y="2565399"/>
            <a:chExt cx="3578000" cy="1580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5028134" y="2747066"/>
                  <a:ext cx="1080000" cy="1080000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4800" dirty="0"/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8134" y="2747066"/>
                  <a:ext cx="1080000" cy="10800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V="1">
              <a:off x="4308134" y="3287066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83201" y="386926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3201" y="3869266"/>
                  <a:ext cx="226023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3233200" y="2900132"/>
                  <a:ext cx="1080000" cy="7200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200" y="2900132"/>
                  <a:ext cx="1080000" cy="720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V="1">
              <a:off x="2530134" y="3310932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41601" y="2819400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1601" y="2819400"/>
                  <a:ext cx="423514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249334" y="256539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334" y="2565399"/>
                  <a:ext cx="226023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5405" r="-54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826001" y="298873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1" y="2988733"/>
                  <a:ext cx="226023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2520136" y="2387066"/>
            <a:ext cx="6771466" cy="2675088"/>
            <a:chOff x="2520136" y="2387066"/>
            <a:chExt cx="6771466" cy="2675088"/>
          </a:xfrm>
        </p:grpSpPr>
        <p:grpSp>
          <p:nvGrpSpPr>
            <p:cNvPr id="78" name="Group 77"/>
            <p:cNvGrpSpPr/>
            <p:nvPr/>
          </p:nvGrpSpPr>
          <p:grpSpPr>
            <a:xfrm>
              <a:off x="2520136" y="2387066"/>
              <a:ext cx="6771466" cy="2472934"/>
              <a:chOff x="2520136" y="2387066"/>
              <a:chExt cx="6771466" cy="24729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Oval 57"/>
                  <p:cNvSpPr/>
                  <p:nvPr/>
                </p:nvSpPr>
                <p:spPr>
                  <a:xfrm>
                    <a:off x="8211602" y="3780000"/>
                    <a:ext cx="1080000" cy="108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tr-TR" sz="4800" dirty="0"/>
                  </a:p>
                </p:txBody>
              </p:sp>
            </mc:Choice>
            <mc:Fallback xmlns="">
              <p:sp>
                <p:nvSpPr>
                  <p:cNvPr id="58" name="Oval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1602" y="3780000"/>
                    <a:ext cx="1080000" cy="1080000"/>
                  </a:xfrm>
                  <a:prstGeom prst="ellipse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 w="38100"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6721466" y="3960000"/>
                    <a:ext cx="1080000" cy="7200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1466" y="3960000"/>
                    <a:ext cx="1080000" cy="720000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Connector 63"/>
              <p:cNvCxnSpPr>
                <a:stCxn id="58" idx="0"/>
              </p:cNvCxnSpPr>
              <p:nvPr/>
            </p:nvCxnSpPr>
            <p:spPr>
              <a:xfrm flipH="1" flipV="1">
                <a:off x="8737600" y="3234267"/>
                <a:ext cx="14002" cy="545733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>
                <a:stCxn id="13" idx="2"/>
                <a:endCxn id="61" idx="1"/>
              </p:cNvCxnSpPr>
              <p:nvPr/>
            </p:nvCxnSpPr>
            <p:spPr>
              <a:xfrm rot="16200000" flipH="1">
                <a:off x="6010382" y="3608916"/>
                <a:ext cx="1043514" cy="378654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1" idx="3"/>
                <a:endCxn id="58" idx="2"/>
              </p:cNvCxnSpPr>
              <p:nvPr/>
            </p:nvCxnSpPr>
            <p:spPr>
              <a:xfrm>
                <a:off x="7801466" y="4320000"/>
                <a:ext cx="41013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>
                <a:stCxn id="58" idx="4"/>
                <a:endCxn id="25" idx="4"/>
              </p:cNvCxnSpPr>
              <p:nvPr/>
            </p:nvCxnSpPr>
            <p:spPr>
              <a:xfrm rot="5400000" flipH="1">
                <a:off x="4399402" y="507800"/>
                <a:ext cx="2472934" cy="6231466"/>
              </a:xfrm>
              <a:prstGeom prst="bentConnector3">
                <a:avLst>
                  <a:gd name="adj1" fmla="val -9244"/>
                </a:avLst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8060267" y="3987799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0267" y="3987799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8788401" y="349673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8401" y="349673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24324" r="-1891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941734" y="4631267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734" y="4631267"/>
                  <a:ext cx="423514" cy="43088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73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6" y="537912"/>
            <a:ext cx="8562975" cy="42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96" y="34567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3: Akışkan + Mekanik Sistem 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90" y="4317535"/>
            <a:ext cx="556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Girişler: f(t)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ve p(t)</a:t>
            </a:r>
            <a:endParaRPr lang="tr-TR" sz="2400" dirty="0"/>
          </a:p>
          <a:p>
            <a:r>
              <a:rPr lang="tr-TR" sz="2400" dirty="0" smtClean="0"/>
              <a:t>Çıkış: x(t) olarak alınsın.</a:t>
            </a:r>
          </a:p>
          <a:p>
            <a:r>
              <a:rPr lang="tr-TR" sz="2400" dirty="0" smtClean="0"/>
              <a:t>Bu şartlar altında tüm transfer fonksiyonlarını bulalım.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675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6" y="537912"/>
            <a:ext cx="6589955" cy="32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1724" y="403899"/>
            <a:ext cx="556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Girişler: f(t)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ve p(t)</a:t>
            </a:r>
            <a:endParaRPr lang="tr-TR" sz="2400" dirty="0"/>
          </a:p>
          <a:p>
            <a:r>
              <a:rPr lang="tr-TR" sz="2400" dirty="0" smtClean="0"/>
              <a:t>Çıkış: x(t) olarak alınsın.</a:t>
            </a:r>
          </a:p>
          <a:p>
            <a:r>
              <a:rPr lang="tr-TR" sz="2400" dirty="0" smtClean="0"/>
              <a:t>Bu şartlar altında tüm transfer fonksiyonlarını bulalım.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140086" y="3173017"/>
                <a:ext cx="11778645" cy="2946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Başlangıç koşulları sıfır kabul edelim. Basınç değerlerinde ölçülen basınç (</a:t>
                </a:r>
                <a:r>
                  <a:rPr lang="tr-TR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gage</a:t>
                </a:r>
                <a:r>
                  <a:rPr lang="tr-TR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pressure</a:t>
                </a:r>
                <a:r>
                  <a:rPr lang="tr-TR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değerleri verildiğine dikkat edelim. Bu şartlar altında tüm transfer fonksiyonlarını bulalım.</a:t>
                </a:r>
                <a:endParaRPr lang="tr-TR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(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silindir: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(4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 ve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(5)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86" y="3173017"/>
                <a:ext cx="11778645" cy="2946319"/>
              </a:xfrm>
              <a:prstGeom prst="rect">
                <a:avLst/>
              </a:prstGeom>
              <a:blipFill rotWithShape="0">
                <a:blip r:embed="rId3"/>
                <a:stretch>
                  <a:fillRect l="-828" t="-1449" b="-2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9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80" y="885905"/>
            <a:ext cx="6589955" cy="32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6704" y="54908"/>
            <a:ext cx="254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Girişler: f(t)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ve p(t)</a:t>
            </a:r>
            <a:endParaRPr lang="tr-TR" sz="2400" dirty="0"/>
          </a:p>
          <a:p>
            <a:r>
              <a:rPr lang="tr-TR" sz="2400" dirty="0" smtClean="0"/>
              <a:t>Çıkış: x(t)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13296" y="324713"/>
                <a:ext cx="6386838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silindir: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 ve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(5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" y="324713"/>
                <a:ext cx="6386838" cy="1760803"/>
              </a:xfrm>
              <a:prstGeom prst="rect">
                <a:avLst/>
              </a:prstGeom>
              <a:blipFill rotWithShape="0">
                <a:blip r:embed="rId3"/>
                <a:stretch>
                  <a:fillRect l="-1431" t="-2768" b="-51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296" y="2454847"/>
            <a:ext cx="5462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Altıncı denklemi bulmak için 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ütlenin serbest cisim diyagramını çizelim.</a:t>
            </a:r>
            <a:endParaRPr kumimoji="0" lang="en-US" alt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6" y="3224216"/>
            <a:ext cx="2511425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2835123" y="3625588"/>
                <a:ext cx="3229345" cy="1384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</m:nary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(6)</a:t>
                </a:r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123" y="3625588"/>
                <a:ext cx="3229345" cy="1384546"/>
              </a:xfrm>
              <a:prstGeom prst="rect">
                <a:avLst/>
              </a:prstGeom>
              <a:blipFill rotWithShape="0">
                <a:blip r:embed="rId5"/>
                <a:stretch>
                  <a:fillRect l="-1509" r="-1509" b="-70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1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6704" y="54908"/>
            <a:ext cx="254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Girişler: f(t)</a:t>
            </a:r>
            <a:r>
              <a:rPr lang="tr-TR" sz="2400" baseline="-250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ve p(t)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Çıkış: x(t)</a:t>
            </a:r>
            <a:endParaRPr lang="tr-T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13295" y="324713"/>
                <a:ext cx="9351421" cy="213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(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silindir: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 ve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(6)</a:t>
                </a:r>
              </a:p>
              <a:p>
                <a:pPr>
                  <a:spcAft>
                    <a:spcPts val="0"/>
                  </a:spcAft>
                </a:pP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" y="324713"/>
                <a:ext cx="9351421" cy="2130135"/>
              </a:xfrm>
              <a:prstGeom prst="rect">
                <a:avLst/>
              </a:prstGeom>
              <a:blipFill rotWithShape="0">
                <a:blip r:embed="rId2"/>
                <a:stretch>
                  <a:fillRect l="-978" t="-22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0" y="2120052"/>
                <a:ext cx="12112223" cy="1598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>
                  <a:spcAft>
                    <a:spcPts val="0"/>
                  </a:spcAft>
                </a:pPr>
                <a:r>
                  <a:rPr lang="tr-T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(1)-(6) zaman tanım kümesinde altı bilinmeyen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’i içeren denklemleri göstermektedir. </a:t>
                </a:r>
                <a:endParaRPr lang="tr-TR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000">
                  <a:spcAft>
                    <a:spcPts val="0"/>
                  </a:spcAft>
                </a:pP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Çözüm 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için 6 doğrusal denkleme gereksinim duyuyoruz bu durumda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dönüşümüne başvurmamız gerekir.</a:t>
                </a: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0052"/>
                <a:ext cx="12112223" cy="1598194"/>
              </a:xfrm>
              <a:prstGeom prst="rect">
                <a:avLst/>
              </a:prstGeom>
              <a:blipFill rotWithShape="0">
                <a:blip r:embed="rId3"/>
                <a:stretch>
                  <a:fillRect t="-3053" b="-8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2385848" y="3581312"/>
                <a:ext cx="11225048" cy="274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</m:t>
                    </m:r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(6a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48" y="3581312"/>
                <a:ext cx="11225048" cy="2742161"/>
              </a:xfrm>
              <a:prstGeom prst="rect">
                <a:avLst/>
              </a:prstGeom>
              <a:blipFill rotWithShape="0">
                <a:blip r:embed="rId4"/>
                <a:stretch>
                  <a:fillRect l="-814" t="-1778" b="-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6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705" y="403899"/>
                <a:ext cx="11225048" cy="6089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(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</m:t>
                    </m:r>
                    <m:r>
                      <a:rPr lang="tr-TR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(6a)</a:t>
                </a:r>
              </a:p>
              <a:p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edilecek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ara değişkenler: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Girişler: F(s) ve p(s); Çıkış: 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X(s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indent="457200">
                  <a:spcAft>
                    <a:spcPts val="0"/>
                  </a:spcAft>
                </a:pPr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(6a)’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düzenleyelim.</a:t>
                </a:r>
              </a:p>
              <a:p>
                <a:pPr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indent="457200"/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(4a)’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düzenleyerek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(1a)’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direkt olarak(2a)’da yerine yazalım ve ardından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’i yalnız bırakacak şekilde düzenleyelim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03899"/>
                <a:ext cx="11225048" cy="6089744"/>
              </a:xfrm>
              <a:prstGeom prst="rect">
                <a:avLst/>
              </a:prstGeom>
              <a:blipFill rotWithShape="0">
                <a:blip r:embed="rId2"/>
                <a:stretch>
                  <a:fillRect l="-814" t="-8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8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-83054" y="213229"/>
                <a:ext cx="11225048" cy="6257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            (4a)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 (6a)</a:t>
                </a:r>
              </a:p>
              <a:p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edilecek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ara değişkenler: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Girişler: F(s) ve p(s); Çıkış: X(s)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</m:t>
                          </m:r>
                        </m:e>
                      </m:d>
                      <m:r>
                        <a:rPr lang="tr-TR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d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tr-TR" sz="24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(3a)’da yerine yazıp düzenleyelim.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(5a)’</a:t>
                </a:r>
                <a:r>
                  <a:rPr lang="tr-TR" sz="2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yukarıdaki denklemde yerine yazalım.</a:t>
                </a: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054" y="213229"/>
                <a:ext cx="11225048" cy="6257290"/>
              </a:xfrm>
              <a:prstGeom prst="rect">
                <a:avLst/>
              </a:prstGeom>
              <a:blipFill rotWithShape="0">
                <a:blip r:embed="rId2"/>
                <a:stretch>
                  <a:fillRect l="-814" t="-7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6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705" y="403899"/>
                <a:ext cx="11225048" cy="613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            (4a)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 (6a)</a:t>
                </a:r>
              </a:p>
              <a:p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edilecek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ara değişkenler: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Girişler: F(s) ve p(s); Çıkış: X(s)</a:t>
                </a:r>
              </a:p>
              <a:p>
                <a:pPr indent="457200">
                  <a:spcAft>
                    <a:spcPts val="0"/>
                  </a:spcAft>
                </a:pPr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Daha önce bulduğumuz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değerini yerine yazalım.</a:t>
                </a: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03899"/>
                <a:ext cx="11225048" cy="6139629"/>
              </a:xfrm>
              <a:prstGeom prst="rect">
                <a:avLst/>
              </a:prstGeom>
              <a:blipFill rotWithShape="0">
                <a:blip r:embed="rId2"/>
                <a:stretch>
                  <a:fillRect l="-814" t="-7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6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705" y="403899"/>
                <a:ext cx="11225048" cy="4931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d>
                        <m:dPr>
                          <m:ctrlPr>
                            <a:rPr lang="tr-TR" sz="2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e>
                          </m:d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𝐶𝑅𝑠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𝑚𝐶𝑅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𝑏𝐶𝑅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𝐶𝑅𝑠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0" smtClean="0">
                          <a:latin typeface="Cambria Math" panose="02040503050406030204" pitchFamily="18" charset="0"/>
                        </a:rPr>
                        <m:t>𝐗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tr-TR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𝒎𝑪𝑹</m:t>
                          </m:r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tr-TR" sz="2000" b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tr-TR" sz="20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𝒃𝑪𝑹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tr-TR" sz="2000" b="1" i="1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tr-TR" sz="2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𝑪𝑹𝒔</m:t>
                          </m:r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𝒎𝑪𝑹</m:t>
                          </m:r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tr-TR" sz="2000" b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tr-TR" sz="20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𝒃𝑪𝑹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tr-TR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tr-TR" sz="2000" b="1" dirty="0"/>
              </a:p>
              <a:p>
                <a:pPr marL="457200" indent="457200"/>
                <a:endParaRPr lang="tr-TR" sz="2400" dirty="0"/>
              </a:p>
              <a:p>
                <a:pPr marL="457200" indent="457200"/>
                <a:endParaRPr lang="tr-T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03899"/>
                <a:ext cx="11225048" cy="49314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282" y="1302940"/>
                <a:ext cx="9904396" cy="52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Kapasitör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Capacitor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𝑖𝑑𝑡</m:t>
                          </m:r>
                        </m:e>
                      </m:nary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1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𝑖𝑑𝑡</m:t>
                        </m:r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akımının yönü keyfi olarak belirlenebilir.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Akım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yüksek gerilimden alçak gerilime doğrudur. Bu nedenle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akımının seçilen yönüne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. Tersi doğru değildir.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Denklem (1)’in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aplace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dönüşümü yapılırsa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bulunur.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’ e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kapasitörün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öz direnci (empedansı,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impedance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) denir.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ile gösterilir.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82" y="1302940"/>
                <a:ext cx="9904396" cy="5263300"/>
              </a:xfrm>
              <a:prstGeom prst="rect">
                <a:avLst/>
              </a:prstGeom>
              <a:blipFill rotWithShape="0">
                <a:blip r:embed="rId3"/>
                <a:stretch>
                  <a:fillRect l="-985" t="-11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152981" y="1233978"/>
            <a:ext cx="2162705" cy="1022060"/>
            <a:chOff x="1499936" y="1665605"/>
            <a:chExt cx="2162705" cy="10220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8168" y="2029576"/>
              <a:ext cx="1689464" cy="57751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499936" y="2242935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Oval 7"/>
            <p:cNvSpPr/>
            <p:nvPr/>
          </p:nvSpPr>
          <p:spPr>
            <a:xfrm>
              <a:off x="3261589" y="2256888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51166" y="1997492"/>
              <a:ext cx="363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70027" y="2318333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C</a:t>
              </a:r>
              <a:endParaRPr lang="tr-T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150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161686" y="403899"/>
            <a:ext cx="7203826" cy="2266301"/>
            <a:chOff x="241896" y="1421011"/>
            <a:chExt cx="7203826" cy="2266301"/>
          </a:xfrm>
        </p:grpSpPr>
        <p:sp>
          <p:nvSpPr>
            <p:cNvPr id="55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Oval 16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1896" y="2284208"/>
                  <a:ext cx="733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896" y="2284208"/>
                  <a:ext cx="73336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16" idx="4"/>
              <a:endCxn id="8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" idx="1"/>
              <a:endCxn id="17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74" name="Straight Connector 73"/>
            <p:cNvCxnSpPr>
              <a:stCxn id="68" idx="2"/>
              <a:endCxn id="39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53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3296" y="34567"/>
            <a:ext cx="659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4: </a:t>
            </a:r>
            <a:r>
              <a:rPr lang="tr-TR" dirty="0" err="1" smtClean="0">
                <a:latin typeface="Cooper Std Black" panose="0208090304030B020404" pitchFamily="18" charset="0"/>
              </a:rPr>
              <a:t>ElektroMekanik</a:t>
            </a:r>
            <a:r>
              <a:rPr lang="tr-TR" dirty="0" smtClean="0">
                <a:latin typeface="Cooper Std Black" panose="0208090304030B020404" pitchFamily="18" charset="0"/>
              </a:rPr>
              <a:t> Sistem (DC </a:t>
            </a:r>
            <a:r>
              <a:rPr lang="tr-TR" dirty="0" err="1" smtClean="0">
                <a:latin typeface="Cooper Std Black" panose="0208090304030B020404" pitchFamily="18" charset="0"/>
              </a:rPr>
              <a:t>Servomotor</a:t>
            </a:r>
            <a:r>
              <a:rPr lang="tr-TR" dirty="0" smtClean="0">
                <a:latin typeface="Cooper Std Black" panose="0208090304030B020404" pitchFamily="18" charset="0"/>
              </a:rPr>
              <a:t>) 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61687" y="2762079"/>
                <a:ext cx="1182010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J: Rotorun atalet momenti</a:t>
                </a:r>
              </a:p>
              <a:p>
                <a:r>
                  <a:rPr lang="tr-TR" sz="2400" dirty="0" smtClean="0"/>
                  <a:t>b: viskoz yatak </a:t>
                </a:r>
                <a:r>
                  <a:rPr lang="en-US" sz="2400" dirty="0" err="1" smtClean="0"/>
                  <a:t>sürtünmesi</a:t>
                </a:r>
                <a:endParaRPr lang="tr-TR" sz="2400" dirty="0" smtClean="0"/>
              </a:p>
              <a:p>
                <a:r>
                  <a:rPr lang="tr-TR" sz="2400" dirty="0" err="1" smtClean="0"/>
                  <a:t>i</a:t>
                </a:r>
                <a:r>
                  <a:rPr lang="tr-TR" sz="2400" baseline="-25000" dirty="0" err="1" smtClean="0"/>
                  <a:t>f</a:t>
                </a:r>
                <a:r>
                  <a:rPr lang="tr-TR" sz="2400" dirty="0" smtClean="0"/>
                  <a:t>: </a:t>
                </a:r>
                <a:r>
                  <a:rPr lang="tr-TR" sz="2400" dirty="0" err="1" smtClean="0"/>
                  <a:t>magnetik</a:t>
                </a:r>
                <a:r>
                  <a:rPr lang="tr-TR" sz="2400" dirty="0" smtClean="0"/>
                  <a:t> alan oluşturmak için sabit alan akımı</a:t>
                </a:r>
              </a:p>
              <a:p>
                <a:r>
                  <a:rPr lang="tr-TR" sz="2400" dirty="0" err="1" smtClean="0"/>
                  <a:t>e</a:t>
                </a:r>
                <a:r>
                  <a:rPr lang="tr-TR" sz="2400" baseline="-25000" dirty="0" err="1" smtClean="0"/>
                  <a:t>b</a:t>
                </a:r>
                <a:r>
                  <a:rPr lang="tr-TR" sz="2400" baseline="-25000" dirty="0" smtClean="0"/>
                  <a:t> </a:t>
                </a:r>
                <a:r>
                  <a:rPr lang="tr-TR" sz="2400" dirty="0" smtClean="0"/>
                  <a:t>: Zıt elektromotor kuvveti</a:t>
                </a:r>
              </a:p>
              <a:p>
                <a:r>
                  <a:rPr lang="tr-TR" sz="2400" b="1" dirty="0" smtClean="0"/>
                  <a:t>Giriş: </a:t>
                </a:r>
                <a:r>
                  <a:rPr lang="tr-TR" sz="2400" b="1" dirty="0" err="1" smtClean="0"/>
                  <a:t>e</a:t>
                </a:r>
                <a:r>
                  <a:rPr lang="tr-TR" sz="2400" b="1" baseline="-25000" dirty="0" err="1" smtClean="0"/>
                  <a:t>a</a:t>
                </a:r>
                <a:r>
                  <a:rPr lang="tr-TR" sz="2400" b="1" baseline="-25000" dirty="0" smtClean="0"/>
                  <a:t> </a:t>
                </a:r>
                <a:endParaRPr lang="tr-TR" sz="2400" b="1" dirty="0"/>
              </a:p>
              <a:p>
                <a:r>
                  <a:rPr lang="tr-TR" sz="2400" b="1" dirty="0" smtClean="0"/>
                  <a:t>Çıkış: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sz="2400" i="1" baseline="-25000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sz="2400" dirty="0" smtClean="0"/>
                  <a:t>koşulunda çıkış </a:t>
                </a:r>
                <a:r>
                  <a:rPr lang="tr-TR" sz="2400" b="1" dirty="0" smtClean="0"/>
                  <a:t>açısal konum </a:t>
                </a:r>
                <a:r>
                  <a:rPr lang="tr-TR" sz="2400" dirty="0" smtClean="0"/>
                  <a:t>ve </a:t>
                </a:r>
                <a:r>
                  <a:rPr lang="tr-TR" sz="2400" b="1" dirty="0" smtClean="0"/>
                  <a:t>açısal hız </a:t>
                </a:r>
                <a:r>
                  <a:rPr lang="tr-TR" sz="2400" dirty="0" smtClean="0"/>
                  <a:t>olacak şekilde transfer fonksiyonlarını bulalım.</a:t>
                </a:r>
                <a:endParaRPr lang="tr-TR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7" y="2762079"/>
                <a:ext cx="11820106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825" t="-1822" r="-464" b="-43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1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7" y="0"/>
                <a:ext cx="6096000" cy="42605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Temel Denklemler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(1)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(2)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:motor </a:t>
                </a:r>
                <a:r>
                  <a:rPr lang="tr-TR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tork</a:t>
                </a:r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sabiti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:Zıt electromotor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kuvveti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sabiti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Döngü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yasasına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göre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döngü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denklemi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(3)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Rotor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" y="0"/>
                <a:ext cx="6096000" cy="4260525"/>
              </a:xfrm>
              <a:prstGeom prst="rect">
                <a:avLst/>
              </a:prstGeom>
              <a:blipFill rotWithShape="0">
                <a:blip r:embed="rId13"/>
                <a:stretch>
                  <a:fillRect l="-1600" t="-1001" b="-17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7" y="0"/>
                <a:ext cx="6096000" cy="2284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(1)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(2)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(3)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" y="0"/>
                <a:ext cx="6096000" cy="2284664"/>
              </a:xfrm>
              <a:prstGeom prst="rect">
                <a:avLst/>
              </a:prstGeom>
              <a:blipFill rotWithShape="0">
                <a:blip r:embed="rId13"/>
                <a:stretch>
                  <a:fillRect l="-1600" t="-1867" b="-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Laplace </a:t>
                </a:r>
                <a:r>
                  <a:rPr lang="en-US" sz="24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dönüşümü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(1a)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(2a)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(4a)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2068195"/>
              </a:xfrm>
              <a:prstGeom prst="rect">
                <a:avLst/>
              </a:prstGeom>
              <a:blipFill rotWithShape="0">
                <a:blip r:embed="rId14"/>
                <a:stretch>
                  <a:fillRect l="-81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2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534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r>
                  <a:rPr lang="en-US" sz="2400" dirty="0"/>
                  <a:t>(3a)’da (2a)’</a:t>
                </a:r>
                <a:r>
                  <a:rPr lang="en-US" sz="2400" dirty="0" err="1"/>
                  <a:t>yı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yazalım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Yeni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ettiğimiz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denklemden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akım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değişkenini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bulalım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Yeni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ettiğimiz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(1a)’da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yazalım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534494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3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9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25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Yeni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ettiğimiz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(4a)’da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yazalım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düzenleyelim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250762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5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5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585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sz="2400" i="1" baseline="-250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585790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3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73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Burada</a:t>
                </a:r>
                <a:r>
                  <a:rPr lang="en-US" sz="2400" dirty="0" smtClean="0"/>
                  <a:t>,</a:t>
                </a:r>
                <a:endParaRPr lang="tr-TR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&amp;&amp;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730637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3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144985" y="220160"/>
                <a:ext cx="2850909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5" y="220160"/>
                <a:ext cx="2850909" cy="8745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 40"/>
          <p:cNvGrpSpPr/>
          <p:nvPr/>
        </p:nvGrpSpPr>
        <p:grpSpPr>
          <a:xfrm>
            <a:off x="7191536" y="2700000"/>
            <a:ext cx="3497225" cy="1080000"/>
            <a:chOff x="7191536" y="2700000"/>
            <a:chExt cx="3497225" cy="1080000"/>
          </a:xfrm>
        </p:grpSpPr>
        <p:cxnSp>
          <p:nvCxnSpPr>
            <p:cNvPr id="4" name="Düz Ok Bağlayıcısı 3"/>
            <p:cNvCxnSpPr/>
            <p:nvPr/>
          </p:nvCxnSpPr>
          <p:spPr>
            <a:xfrm flipV="1">
              <a:off x="9848595" y="324000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Dikdörtgen 4"/>
                <p:cNvSpPr/>
                <p:nvPr/>
              </p:nvSpPr>
              <p:spPr>
                <a:xfrm>
                  <a:off x="9848595" y="2778335"/>
                  <a:ext cx="8401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" name="Dikdörtgen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595" y="2778335"/>
                  <a:ext cx="840166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Düz Ok Bağlayıcısı 7"/>
            <p:cNvCxnSpPr/>
            <p:nvPr/>
          </p:nvCxnSpPr>
          <p:spPr>
            <a:xfrm flipV="1">
              <a:off x="7328595" y="324000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Dikdörtgen 8"/>
                <p:cNvSpPr/>
                <p:nvPr/>
              </p:nvSpPr>
              <p:spPr>
                <a:xfrm>
                  <a:off x="7191536" y="2761472"/>
                  <a:ext cx="99411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9" name="Dikdörtgen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536" y="2761472"/>
                  <a:ext cx="994118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227"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Dikdörtgen 9"/>
                <p:cNvSpPr/>
                <p:nvPr/>
              </p:nvSpPr>
              <p:spPr>
                <a:xfrm>
                  <a:off x="8048595" y="2700000"/>
                  <a:ext cx="1800000" cy="108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Dikdörtgen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8595" y="2700000"/>
                  <a:ext cx="1800000" cy="10800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up 43"/>
          <p:cNvGrpSpPr/>
          <p:nvPr/>
        </p:nvGrpSpPr>
        <p:grpSpPr>
          <a:xfrm>
            <a:off x="1896897" y="2778335"/>
            <a:ext cx="2592593" cy="1324828"/>
            <a:chOff x="1896897" y="2778335"/>
            <a:chExt cx="2592593" cy="132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Dikdörtgen 21"/>
                <p:cNvSpPr/>
                <p:nvPr/>
              </p:nvSpPr>
              <p:spPr>
                <a:xfrm>
                  <a:off x="3008595" y="2884157"/>
                  <a:ext cx="720000" cy="7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Dikdörtgen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595" y="2884157"/>
                  <a:ext cx="720000" cy="72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Düz Bağlayıcı 30"/>
            <p:cNvCxnSpPr/>
            <p:nvPr/>
          </p:nvCxnSpPr>
          <p:spPr>
            <a:xfrm flipH="1">
              <a:off x="2352193" y="3230665"/>
              <a:ext cx="67313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Dikdörtgen 34"/>
                <p:cNvSpPr/>
                <p:nvPr/>
              </p:nvSpPr>
              <p:spPr>
                <a:xfrm>
                  <a:off x="1896897" y="2778335"/>
                  <a:ext cx="9526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5" name="Dikdörtgen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897" y="2778335"/>
                  <a:ext cx="952633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923" b="-18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Metin kutusu 35"/>
            <p:cNvSpPr txBox="1"/>
            <p:nvPr/>
          </p:nvSpPr>
          <p:spPr>
            <a:xfrm>
              <a:off x="2162236" y="3272166"/>
              <a:ext cx="23272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Giriş </a:t>
              </a:r>
              <a:r>
                <a:rPr lang="tr-TR" sz="2400" dirty="0" err="1" smtClean="0"/>
                <a:t>Potansiyometresi</a:t>
              </a:r>
              <a:endParaRPr lang="tr-TR" sz="2400" dirty="0"/>
            </a:p>
          </p:txBody>
        </p:sp>
      </p:grpSp>
      <p:grpSp>
        <p:nvGrpSpPr>
          <p:cNvPr id="42" name="Grup 41"/>
          <p:cNvGrpSpPr/>
          <p:nvPr/>
        </p:nvGrpSpPr>
        <p:grpSpPr>
          <a:xfrm>
            <a:off x="6791562" y="3239999"/>
            <a:ext cx="3477117" cy="2010985"/>
            <a:chOff x="6791562" y="3239999"/>
            <a:chExt cx="3477117" cy="2010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Dikdörtgen 22"/>
                <p:cNvSpPr/>
                <p:nvPr/>
              </p:nvSpPr>
              <p:spPr>
                <a:xfrm>
                  <a:off x="7315342" y="4139999"/>
                  <a:ext cx="720000" cy="7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3" name="Dikdörtgen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342" y="4139999"/>
                  <a:ext cx="720000" cy="720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Dirsek Bağlayıcısı 24"/>
            <p:cNvCxnSpPr>
              <a:stCxn id="5" idx="2"/>
              <a:endCxn id="23" idx="3"/>
            </p:cNvCxnSpPr>
            <p:nvPr/>
          </p:nvCxnSpPr>
          <p:spPr>
            <a:xfrm rot="5400000">
              <a:off x="8522011" y="2753331"/>
              <a:ext cx="1259999" cy="2233336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etin kutusu 36"/>
            <p:cNvSpPr txBox="1"/>
            <p:nvPr/>
          </p:nvSpPr>
          <p:spPr>
            <a:xfrm>
              <a:off x="6791562" y="4789319"/>
              <a:ext cx="215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 smtClean="0"/>
                <a:t>Potansiyometre</a:t>
              </a:r>
              <a:endParaRPr lang="tr-TR" sz="2400" dirty="0"/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650829" y="2699999"/>
            <a:ext cx="3677766" cy="1800001"/>
            <a:chOff x="3650829" y="2699999"/>
            <a:chExt cx="3677766" cy="1800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448595" y="2700000"/>
                  <a:ext cx="1080000" cy="1080000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4800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595" y="2700000"/>
                  <a:ext cx="1080000" cy="10800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Dikdörtgen 16"/>
                <p:cNvSpPr/>
                <p:nvPr/>
              </p:nvSpPr>
              <p:spPr>
                <a:xfrm>
                  <a:off x="6608595" y="2879999"/>
                  <a:ext cx="720000" cy="7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17" name="Dikdörtgen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595" y="2879999"/>
                  <a:ext cx="720000" cy="720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Düz Ok Bağlayıcısı 18"/>
            <p:cNvCxnSpPr>
              <a:stCxn id="11" idx="6"/>
              <a:endCxn id="17" idx="1"/>
            </p:cNvCxnSpPr>
            <p:nvPr/>
          </p:nvCxnSpPr>
          <p:spPr>
            <a:xfrm flipV="1">
              <a:off x="5528595" y="3239999"/>
              <a:ext cx="10800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irsek Bağlayıcısı 26"/>
            <p:cNvCxnSpPr>
              <a:stCxn id="23" idx="1"/>
              <a:endCxn id="11" idx="4"/>
            </p:cNvCxnSpPr>
            <p:nvPr/>
          </p:nvCxnSpPr>
          <p:spPr>
            <a:xfrm rot="10800000">
              <a:off x="4988596" y="3780001"/>
              <a:ext cx="2326747" cy="71999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üz Bağlayıcı 28"/>
            <p:cNvCxnSpPr>
              <a:stCxn id="22" idx="3"/>
              <a:endCxn id="11" idx="2"/>
            </p:cNvCxnSpPr>
            <p:nvPr/>
          </p:nvCxnSpPr>
          <p:spPr>
            <a:xfrm flipV="1">
              <a:off x="3728595" y="3240000"/>
              <a:ext cx="720000" cy="4157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Dikdörtgen 31"/>
                <p:cNvSpPr/>
                <p:nvPr/>
              </p:nvSpPr>
              <p:spPr>
                <a:xfrm>
                  <a:off x="5528595" y="2727502"/>
                  <a:ext cx="9385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2" name="Dikdörtgen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8595" y="2727502"/>
                  <a:ext cx="938527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Dikdörtgen 32"/>
                <p:cNvSpPr/>
                <p:nvPr/>
              </p:nvSpPr>
              <p:spPr>
                <a:xfrm>
                  <a:off x="3650829" y="2699999"/>
                  <a:ext cx="9385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3" name="Dikdörtgen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829" y="2699999"/>
                  <a:ext cx="938527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Dikdörtgen 33"/>
                <p:cNvSpPr/>
                <p:nvPr/>
              </p:nvSpPr>
              <p:spPr>
                <a:xfrm>
                  <a:off x="4166029" y="3987502"/>
                  <a:ext cx="9725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4" name="Dikdörtgen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029" y="3987502"/>
                  <a:ext cx="972574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250"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Metin kutusu 37"/>
                <p:cNvSpPr txBox="1"/>
                <p:nvPr/>
              </p:nvSpPr>
              <p:spPr>
                <a:xfrm>
                  <a:off x="4755945" y="3731499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38" name="Metin kutusu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945" y="3731499"/>
                  <a:ext cx="226024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405" r="-54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Metin kutusu 38"/>
                <p:cNvSpPr txBox="1"/>
                <p:nvPr/>
              </p:nvSpPr>
              <p:spPr>
                <a:xfrm>
                  <a:off x="4204979" y="3230665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39" name="Metin kutusu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979" y="3230665"/>
                  <a:ext cx="226024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Metin kutusu 39"/>
          <p:cNvSpPr txBox="1"/>
          <p:nvPr/>
        </p:nvSpPr>
        <p:spPr>
          <a:xfrm>
            <a:off x="4539472" y="2014890"/>
            <a:ext cx="34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Diferansiyel yükseltici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635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140152" y="207110"/>
            <a:ext cx="8791864" cy="3236094"/>
            <a:chOff x="1896897" y="2014890"/>
            <a:chExt cx="8791864" cy="3236094"/>
          </a:xfrm>
        </p:grpSpPr>
        <p:grpSp>
          <p:nvGrpSpPr>
            <p:cNvPr id="41" name="Grup 40"/>
            <p:cNvGrpSpPr/>
            <p:nvPr/>
          </p:nvGrpSpPr>
          <p:grpSpPr>
            <a:xfrm>
              <a:off x="7191536" y="2700000"/>
              <a:ext cx="3497225" cy="1080000"/>
              <a:chOff x="7191536" y="2700000"/>
              <a:chExt cx="3497225" cy="1080000"/>
            </a:xfrm>
          </p:grpSpPr>
          <p:cxnSp>
            <p:nvCxnSpPr>
              <p:cNvPr id="4" name="Düz Ok Bağlayıcısı 3"/>
              <p:cNvCxnSpPr/>
              <p:nvPr/>
            </p:nvCxnSpPr>
            <p:spPr>
              <a:xfrm flipV="1">
                <a:off x="9848595" y="324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Dikdörtgen 4"/>
                  <p:cNvSpPr/>
                  <p:nvPr/>
                </p:nvSpPr>
                <p:spPr>
                  <a:xfrm>
                    <a:off x="9848595" y="2778335"/>
                    <a:ext cx="8401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5" name="Dikdörtgen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48595" y="2778335"/>
                    <a:ext cx="840166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Düz Ok Bağlayıcısı 7"/>
              <p:cNvCxnSpPr/>
              <p:nvPr/>
            </p:nvCxnSpPr>
            <p:spPr>
              <a:xfrm flipV="1">
                <a:off x="7328595" y="324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Dikdörtgen 8"/>
                  <p:cNvSpPr/>
                  <p:nvPr/>
                </p:nvSpPr>
                <p:spPr>
                  <a:xfrm>
                    <a:off x="7191536" y="2761472"/>
                    <a:ext cx="9941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9" name="Dikdörtgen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536" y="2761472"/>
                    <a:ext cx="994118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1227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Dikdörtgen 9"/>
                  <p:cNvSpPr/>
                  <p:nvPr/>
                </p:nvSpPr>
                <p:spPr>
                  <a:xfrm>
                    <a:off x="8048595" y="2700000"/>
                    <a:ext cx="1800000" cy="108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tr-TR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Dikdörtgen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8595" y="2700000"/>
                    <a:ext cx="1800000" cy="10800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up 43"/>
            <p:cNvGrpSpPr/>
            <p:nvPr/>
          </p:nvGrpSpPr>
          <p:grpSpPr>
            <a:xfrm>
              <a:off x="1896897" y="2778335"/>
              <a:ext cx="2592593" cy="1324828"/>
              <a:chOff x="1896897" y="2778335"/>
              <a:chExt cx="2592593" cy="1324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Dikdörtgen 21"/>
                  <p:cNvSpPr/>
                  <p:nvPr/>
                </p:nvSpPr>
                <p:spPr>
                  <a:xfrm>
                    <a:off x="3008595" y="2884157"/>
                    <a:ext cx="720000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tr-TR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Dikdörtgen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8595" y="2884157"/>
                    <a:ext cx="720000" cy="7200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Düz Bağlayıcı 30"/>
              <p:cNvCxnSpPr/>
              <p:nvPr/>
            </p:nvCxnSpPr>
            <p:spPr>
              <a:xfrm flipH="1">
                <a:off x="2352193" y="3230665"/>
                <a:ext cx="6731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Dikdörtgen 34"/>
                  <p:cNvSpPr/>
                  <p:nvPr/>
                </p:nvSpPr>
                <p:spPr>
                  <a:xfrm>
                    <a:off x="1896897" y="2778335"/>
                    <a:ext cx="95263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5" name="Dikdörtgen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6897" y="2778335"/>
                    <a:ext cx="952633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1923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Metin kutusu 35"/>
              <p:cNvSpPr txBox="1"/>
              <p:nvPr/>
            </p:nvSpPr>
            <p:spPr>
              <a:xfrm>
                <a:off x="2162236" y="3272166"/>
                <a:ext cx="2327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Giriş </a:t>
                </a:r>
                <a:r>
                  <a:rPr lang="tr-TR" sz="2400" dirty="0" err="1" smtClean="0"/>
                  <a:t>Potansiyometresi</a:t>
                </a:r>
                <a:endParaRPr lang="tr-TR" sz="2400" dirty="0"/>
              </a:p>
            </p:txBody>
          </p:sp>
        </p:grpSp>
        <p:grpSp>
          <p:nvGrpSpPr>
            <p:cNvPr id="42" name="Grup 41"/>
            <p:cNvGrpSpPr/>
            <p:nvPr/>
          </p:nvGrpSpPr>
          <p:grpSpPr>
            <a:xfrm>
              <a:off x="6791562" y="3239999"/>
              <a:ext cx="3477117" cy="2010985"/>
              <a:chOff x="6791562" y="3239999"/>
              <a:chExt cx="3477117" cy="20109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Dikdörtgen 22"/>
                  <p:cNvSpPr/>
                  <p:nvPr/>
                </p:nvSpPr>
                <p:spPr>
                  <a:xfrm>
                    <a:off x="7315342" y="4139999"/>
                    <a:ext cx="720000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23" name="Dikdörtgen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342" y="4139999"/>
                    <a:ext cx="720000" cy="7200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Dirsek Bağlayıcısı 24"/>
              <p:cNvCxnSpPr>
                <a:stCxn id="5" idx="2"/>
                <a:endCxn id="23" idx="3"/>
              </p:cNvCxnSpPr>
              <p:nvPr/>
            </p:nvCxnSpPr>
            <p:spPr>
              <a:xfrm rot="5400000">
                <a:off x="8522011" y="2753331"/>
                <a:ext cx="1259999" cy="2233336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Metin kutusu 36"/>
              <p:cNvSpPr txBox="1"/>
              <p:nvPr/>
            </p:nvSpPr>
            <p:spPr>
              <a:xfrm>
                <a:off x="6791562" y="4789319"/>
                <a:ext cx="2157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err="1" smtClean="0"/>
                  <a:t>Potansiyometre</a:t>
                </a:r>
                <a:endParaRPr lang="tr-TR" sz="2400" dirty="0"/>
              </a:p>
            </p:txBody>
          </p:sp>
        </p:grpSp>
        <p:grpSp>
          <p:nvGrpSpPr>
            <p:cNvPr id="43" name="Grup 42"/>
            <p:cNvGrpSpPr/>
            <p:nvPr/>
          </p:nvGrpSpPr>
          <p:grpSpPr>
            <a:xfrm>
              <a:off x="3650829" y="2699999"/>
              <a:ext cx="3677766" cy="1800001"/>
              <a:chOff x="3650829" y="2699999"/>
              <a:chExt cx="3677766" cy="18000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/>
                  <p:cNvSpPr/>
                  <p:nvPr/>
                </p:nvSpPr>
                <p:spPr>
                  <a:xfrm>
                    <a:off x="4448595" y="2700000"/>
                    <a:ext cx="1080000" cy="108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tr-TR" sz="4800" dirty="0"/>
                  </a:p>
                </p:txBody>
              </p:sp>
            </mc:Choice>
            <mc:Fallback xmlns="">
              <p:sp>
                <p:nvSpPr>
                  <p:cNvPr id="11" name="Oval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8595" y="2700000"/>
                    <a:ext cx="1080000" cy="1080000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Dikdörtgen 16"/>
                  <p:cNvSpPr/>
                  <p:nvPr/>
                </p:nvSpPr>
                <p:spPr>
                  <a:xfrm>
                    <a:off x="6608595" y="2879999"/>
                    <a:ext cx="720000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7" name="Dikdörtgen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8595" y="2879999"/>
                    <a:ext cx="720000" cy="7200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Düz Ok Bağlayıcısı 18"/>
              <p:cNvCxnSpPr>
                <a:stCxn id="11" idx="6"/>
                <a:endCxn id="17" idx="1"/>
              </p:cNvCxnSpPr>
              <p:nvPr/>
            </p:nvCxnSpPr>
            <p:spPr>
              <a:xfrm flipV="1">
                <a:off x="5528595" y="3239999"/>
                <a:ext cx="1080000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irsek Bağlayıcısı 26"/>
              <p:cNvCxnSpPr>
                <a:stCxn id="23" idx="1"/>
                <a:endCxn id="11" idx="4"/>
              </p:cNvCxnSpPr>
              <p:nvPr/>
            </p:nvCxnSpPr>
            <p:spPr>
              <a:xfrm rot="10800000">
                <a:off x="4988596" y="3780001"/>
                <a:ext cx="2326747" cy="71999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>
                <a:stCxn id="22" idx="3"/>
                <a:endCxn id="11" idx="2"/>
              </p:cNvCxnSpPr>
              <p:nvPr/>
            </p:nvCxnSpPr>
            <p:spPr>
              <a:xfrm flipV="1">
                <a:off x="3728595" y="3240000"/>
                <a:ext cx="720000" cy="415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Dikdörtgen 31"/>
                  <p:cNvSpPr/>
                  <p:nvPr/>
                </p:nvSpPr>
                <p:spPr>
                  <a:xfrm>
                    <a:off x="5528595" y="2727502"/>
                    <a:ext cx="93852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2" name="Dikdörtgen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8595" y="2727502"/>
                    <a:ext cx="938527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Dikdörtgen 32"/>
                  <p:cNvSpPr/>
                  <p:nvPr/>
                </p:nvSpPr>
                <p:spPr>
                  <a:xfrm>
                    <a:off x="3650829" y="2699999"/>
                    <a:ext cx="93852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3" name="Dikdörtgen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0829" y="2699999"/>
                    <a:ext cx="938527" cy="4616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Dikdörtgen 33"/>
                  <p:cNvSpPr/>
                  <p:nvPr/>
                </p:nvSpPr>
                <p:spPr>
                  <a:xfrm>
                    <a:off x="4166029" y="3987502"/>
                    <a:ext cx="9725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4" name="Dikdörtgen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6029" y="3987502"/>
                    <a:ext cx="972574" cy="4616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1250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Metin kutusu 37"/>
                  <p:cNvSpPr txBox="1"/>
                  <p:nvPr/>
                </p:nvSpPr>
                <p:spPr>
                  <a:xfrm>
                    <a:off x="4755945" y="3731499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8" name="Metin kutusu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5945" y="3731499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Metin kutusu 38"/>
                  <p:cNvSpPr txBox="1"/>
                  <p:nvPr/>
                </p:nvSpPr>
                <p:spPr>
                  <a:xfrm>
                    <a:off x="4204979" y="3230665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9" name="Metin kutusu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4979" y="3230665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24324" r="-18919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Metin kutusu 39"/>
            <p:cNvSpPr txBox="1"/>
            <p:nvPr/>
          </p:nvSpPr>
          <p:spPr>
            <a:xfrm>
              <a:off x="4539472" y="2014890"/>
              <a:ext cx="3422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Diferansiyel yükseltici</a:t>
              </a:r>
              <a:endParaRPr lang="tr-TR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58320" y="3500693"/>
                <a:ext cx="10152993" cy="2334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Referans giriş ile çıkış arasındaki transfer fonksiyonunu bulmak istersek</a:t>
                </a:r>
                <a:r>
                  <a:rPr lang="tr-TR" dirty="0" smtClean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/>
                  <a:t> </a:t>
                </a:r>
                <a:r>
                  <a:rPr lang="en-US" sz="2400" dirty="0" err="1" smtClean="0"/>
                  <a:t>Eğer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≅1⟹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en-US" sz="2400" dirty="0"/>
                  <a:t>Ogata A-3-23’e </a:t>
                </a:r>
                <a:r>
                  <a:rPr lang="en-US" sz="2400" dirty="0" err="1"/>
                  <a:t>bak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Daha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kapsamlı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gerçekleştirme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20" y="3500693"/>
                <a:ext cx="10152993" cy="2334998"/>
              </a:xfrm>
              <a:prstGeom prst="rect">
                <a:avLst/>
              </a:prstGeom>
              <a:blipFill rotWithShape="0">
                <a:blip r:embed="rId15"/>
                <a:stretch>
                  <a:fillRect l="-900" t="-20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7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189186" y="73572"/>
                <a:ext cx="11207430" cy="3112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Hız 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6" y="73572"/>
                <a:ext cx="11207430" cy="3112455"/>
              </a:xfrm>
              <a:prstGeom prst="rect">
                <a:avLst/>
              </a:prstGeom>
              <a:blipFill rotWithShape="0">
                <a:blip r:embed="rId2"/>
                <a:stretch>
                  <a:fillRect l="-816" t="-15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374205"/>
                <a:ext cx="990439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Direnç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Resistor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Direnç geçişindeki gerilim düşüşü ifadesi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Denklem (1)’in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aplace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dönüşümü yapılırsa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bulunur.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direnç için empedans ifadesidir.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374205"/>
                <a:ext cx="9904396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985" t="-1800" b="-36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265901" y="1566763"/>
            <a:ext cx="2622232" cy="1667504"/>
            <a:chOff x="8265901" y="1566763"/>
            <a:chExt cx="1582784" cy="1091374"/>
          </a:xfrm>
        </p:grpSpPr>
        <p:grpSp>
          <p:nvGrpSpPr>
            <p:cNvPr id="17" name="Group 16"/>
            <p:cNvGrpSpPr/>
            <p:nvPr/>
          </p:nvGrpSpPr>
          <p:grpSpPr>
            <a:xfrm>
              <a:off x="8265901" y="1566763"/>
              <a:ext cx="1582784" cy="1091374"/>
              <a:chOff x="1791101" y="1665605"/>
              <a:chExt cx="1582784" cy="109137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68902" y="2242935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69085" y="2256888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2251166" y="1997492"/>
                <a:ext cx="3634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2276696" y="2387647"/>
                <a:ext cx="40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R</a:t>
                </a:r>
                <a:endParaRPr lang="tr-TR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8808301" y="1648071"/>
              <a:ext cx="373888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5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296" y="403899"/>
            <a:ext cx="8467725" cy="5394220"/>
            <a:chOff x="1862137" y="258867"/>
            <a:chExt cx="8467725" cy="53942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2137" y="1204912"/>
              <a:ext cx="8467725" cy="4448175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4732421" y="866273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5414210" y="553453"/>
              <a:ext cx="0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087979" y="866273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117431" y="3064043"/>
              <a:ext cx="0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775031" y="3962400"/>
              <a:ext cx="946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Yük</a:t>
              </a:r>
              <a:endParaRPr lang="tr-T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188" y="4948990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Güç Silindiri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7894" y="2229854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Piston</a:t>
              </a:r>
              <a:endParaRPr lang="tr-T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96525" y="1358331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Klavuz</a:t>
              </a:r>
              <a:r>
                <a:rPr lang="tr-TR" dirty="0" smtClean="0"/>
                <a:t> valfi</a:t>
              </a:r>
              <a:endParaRPr lang="tr-T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63914" y="615006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Tahliye</a:t>
              </a:r>
              <a:endParaRPr lang="tr-TR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0419" y="614136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Tahliye</a:t>
              </a:r>
              <a:endParaRPr lang="tr-T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32421" y="258867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Basınçlı Yağ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150960" y="3152265"/>
                  <a:ext cx="215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960" y="3152265"/>
                  <a:ext cx="21512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7143" r="-34286" b="-3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3296" y="34567"/>
            <a:ext cx="415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5: Hidrolik </a:t>
            </a:r>
            <a:r>
              <a:rPr lang="tr-TR" dirty="0" err="1" smtClean="0">
                <a:latin typeface="Cooper Std Black" panose="0208090304030B020404" pitchFamily="18" charset="0"/>
              </a:rPr>
              <a:t>Servomotor</a:t>
            </a:r>
            <a:r>
              <a:rPr lang="tr-TR" dirty="0" smtClean="0">
                <a:latin typeface="Cooper Std Black" panose="0208090304030B020404" pitchFamily="18" charset="0"/>
              </a:rPr>
              <a:t> 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1476" y="219233"/>
            <a:ext cx="583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Şekildeki Hidrolik </a:t>
            </a:r>
            <a:r>
              <a:rPr lang="tr-TR" sz="2400" dirty="0" err="1" smtClean="0"/>
              <a:t>servomotor</a:t>
            </a:r>
            <a:r>
              <a:rPr lang="tr-TR" sz="2400" dirty="0" smtClean="0"/>
              <a:t> için akışın sıkıştırılamaz olduğunu, hiçbir sızıntının olmadığını ve konstrüksiyonun son derece sağlam olduğunu varsayalım.</a:t>
            </a:r>
          </a:p>
          <a:p>
            <a:r>
              <a:rPr lang="tr-TR" sz="2400" dirty="0" smtClean="0"/>
              <a:t>Giriş: </a:t>
            </a:r>
            <a:r>
              <a:rPr lang="tr-TR" sz="2400" b="1" dirty="0" smtClean="0"/>
              <a:t>x(t)</a:t>
            </a:r>
            <a:r>
              <a:rPr lang="tr-TR" sz="2400" dirty="0" smtClean="0"/>
              <a:t>, pistonun </a:t>
            </a:r>
            <a:r>
              <a:rPr lang="tr-TR" sz="2400" dirty="0" err="1" smtClean="0"/>
              <a:t>yerdeğiştirmesi</a:t>
            </a:r>
            <a:endParaRPr lang="tr-TR" sz="2400" dirty="0" smtClean="0"/>
          </a:p>
          <a:p>
            <a:r>
              <a:rPr lang="tr-TR" sz="2400" dirty="0" smtClean="0"/>
              <a:t>Çıkış: </a:t>
            </a:r>
            <a:r>
              <a:rPr lang="tr-TR" sz="2400" b="1" dirty="0" smtClean="0"/>
              <a:t>y(t)</a:t>
            </a:r>
            <a:r>
              <a:rPr lang="tr-TR" sz="2400" dirty="0" smtClean="0"/>
              <a:t>, güç silindirinin yer değiştirmesi</a:t>
            </a:r>
          </a:p>
          <a:p>
            <a:r>
              <a:rPr lang="tr-TR" sz="2400" dirty="0" smtClean="0"/>
              <a:t>Bu koşullar altında transfer fonksiyonunu bulalım.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447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36331" y="159538"/>
                <a:ext cx="11582400" cy="5817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</a:t>
                </a:r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(1)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 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Burada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 A=net piston alanı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 denklemi, pistonun matematik modelinin orijin etrafında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doğrusallaştırılmış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halidir. Daima bu tip sistemlerde orijin etrafında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doğrusallaştırmanın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çok önemli olduğu hatırlanmalıdır, çünkü sistemin çalışması genellikle orijin etrafında olmaktadır. Detaylı bilgi için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Ogata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4th ed. 179-180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b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Yük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4)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1" y="159538"/>
                <a:ext cx="11582400" cy="5817811"/>
              </a:xfrm>
              <a:prstGeom prst="rect">
                <a:avLst/>
              </a:prstGeom>
              <a:blipFill rotWithShape="0">
                <a:blip r:embed="rId2"/>
                <a:stretch>
                  <a:fillRect l="-789" t="-7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5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36331" y="159538"/>
                <a:ext cx="4382814" cy="3104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(1)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 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tr-TR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b="1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Yük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4)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1" y="159538"/>
                <a:ext cx="4382814" cy="3104055"/>
              </a:xfrm>
              <a:prstGeom prst="rect">
                <a:avLst/>
              </a:prstGeom>
              <a:blipFill rotWithShape="0">
                <a:blip r:embed="rId2"/>
                <a:stretch>
                  <a:fillRect l="-2086" t="-15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36331" y="3263593"/>
                <a:ext cx="6096000" cy="27421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err="1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Dönüşümü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(1a)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(2a)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(3a)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(4a)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(2a)=(3a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Giriş X(s); Çıkış Y(s) !!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1" y="3263593"/>
                <a:ext cx="6096000" cy="2742161"/>
              </a:xfrm>
              <a:prstGeom prst="rect">
                <a:avLst/>
              </a:prstGeom>
              <a:blipFill rotWithShape="0">
                <a:blip r:embed="rId3"/>
                <a:stretch>
                  <a:fillRect l="-1500" t="-2000" b="-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0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115614" y="0"/>
                <a:ext cx="6096000" cy="27421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err="1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Dönüşümü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(1a)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(2a)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(3a)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(4a)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(2a)=(3a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Giriş X(s); Çıkış Y(s) !!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4" y="0"/>
                <a:ext cx="6096000" cy="2742161"/>
              </a:xfrm>
              <a:prstGeom prst="rect">
                <a:avLst/>
              </a:prstGeom>
              <a:blipFill rotWithShape="0">
                <a:blip r:embed="rId2"/>
                <a:stretch>
                  <a:fillRect l="-1600" t="-2000" b="-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6379779" y="136634"/>
                <a:ext cx="4960883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Belirlenen giriş ve çıkışa göre nasıl bir yol izleyeceğime karar veriyorum.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ve</m:t>
                    </m:r>
                    <m: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’i yok etmeliyim. </a:t>
                </a:r>
                <a:r>
                  <a:rPr lang="tr-TR" sz="2400" dirty="0" smtClean="0"/>
                  <a:t> 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779" y="136634"/>
                <a:ext cx="4960883" cy="1228863"/>
              </a:xfrm>
              <a:prstGeom prst="rect">
                <a:avLst/>
              </a:prstGeom>
              <a:blipFill rotWithShape="0">
                <a:blip r:embed="rId3"/>
                <a:stretch>
                  <a:fillRect l="-1968" t="-3960" b="-79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214648" y="1984375"/>
                <a:ext cx="6096000" cy="43528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𝑏𝑠</m:t>
                          </m:r>
                        </m:e>
                      </m:d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∴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(2a)=(3a</a:t>
                </a:r>
                <a:r>
                  <a:rPr lang="tr-TR" sz="24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tr-TR" sz="24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𝑠𝑌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𝑏𝑠</m:t>
                              </m:r>
                            </m:e>
                          </m:d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48" y="1984375"/>
                <a:ext cx="6096000" cy="4352858"/>
              </a:xfrm>
              <a:prstGeom prst="rect">
                <a:avLst/>
              </a:prstGeom>
              <a:blipFill rotWithShape="0">
                <a:blip r:embed="rId4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9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315310" y="197617"/>
                <a:ext cx="11876690" cy="5686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Burada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Elde edilen transfer fonksiyonun </a:t>
                </a:r>
                <a:r>
                  <a:rPr lang="tr-TR" sz="2400" dirty="0" err="1"/>
                  <a:t>servomotor</a:t>
                </a:r>
                <a:r>
                  <a:rPr lang="tr-TR" sz="2400" dirty="0"/>
                  <a:t> için elde edilen transfer fonksiyonu ile aynı olduğuna dikkat ediniz.</a:t>
                </a:r>
              </a:p>
              <a:p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197617"/>
                <a:ext cx="11876690" cy="5686108"/>
              </a:xfrm>
              <a:prstGeom prst="rect">
                <a:avLst/>
              </a:prstGeom>
              <a:blipFill rotWithShape="0">
                <a:blip r:embed="rId2"/>
                <a:stretch>
                  <a:fillRect l="-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282" y="1431671"/>
                <a:ext cx="9904396" cy="457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İndüktör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Inductor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sz="2400" dirty="0" err="1" smtClean="0">
                    <a:solidFill>
                      <a:schemeClr val="tx1"/>
                    </a:solidFill>
                  </a:rPr>
                  <a:t>İndüktör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geçişindeki gerilim düşüşü ifadesi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</a:rPr>
                  <a:t>(1)’ den akım ifadesi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çekilirse</a:t>
                </a: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</a:rPr>
                  <a:t>Elde edilir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. Denklem (1)’in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aplace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dönüşümü yapılırsa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𝐿𝑠𝐼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bulunur.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Ls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indüktör için empedans ifadesidir.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82" y="1431671"/>
                <a:ext cx="9904396" cy="4574137"/>
              </a:xfrm>
              <a:prstGeom prst="rect">
                <a:avLst/>
              </a:prstGeom>
              <a:blipFill rotWithShape="0">
                <a:blip r:embed="rId3"/>
                <a:stretch>
                  <a:fillRect l="-985" t="-1200" b="-21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899648" y="2218267"/>
            <a:ext cx="2870885" cy="1602030"/>
            <a:chOff x="10126785" y="4967689"/>
            <a:chExt cx="1582784" cy="1091374"/>
          </a:xfrm>
        </p:grpSpPr>
        <p:grpSp>
          <p:nvGrpSpPr>
            <p:cNvPr id="17" name="Group 16"/>
            <p:cNvGrpSpPr/>
            <p:nvPr/>
          </p:nvGrpSpPr>
          <p:grpSpPr>
            <a:xfrm>
              <a:off x="10126785" y="4967689"/>
              <a:ext cx="1582784" cy="1091374"/>
              <a:chOff x="1791101" y="1665605"/>
              <a:chExt cx="1582784" cy="109137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68902" y="2242935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69085" y="2256888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2251166" y="1997492"/>
                <a:ext cx="3634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2276696" y="2387647"/>
                <a:ext cx="40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L</a:t>
                </a:r>
                <a:endParaRPr lang="tr-TR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0715374" y="5051939"/>
              <a:ext cx="289069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4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Kirchhoff</a:t>
            </a:r>
            <a:r>
              <a:rPr lang="tr-TR" b="1" dirty="0" smtClean="0">
                <a:solidFill>
                  <a:schemeClr val="accent1"/>
                </a:solidFill>
              </a:rPr>
              <a:t> Yasaları</a:t>
            </a:r>
            <a:endParaRPr lang="tr-T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2021405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</a:rPr>
                  <a:t>Kirchhoff’un</a:t>
                </a:r>
                <a:r>
                  <a:rPr lang="tr-TR" sz="2400" b="1" dirty="0">
                    <a:solidFill>
                      <a:schemeClr val="tx1"/>
                    </a:solidFill>
                  </a:rPr>
                  <a:t> akım 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yasası (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düğüm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yasası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):</a:t>
                </a:r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 düğüme giren ve çıkan tüm akımların toplamı sıfırdır.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Akımlar için referans bir yön belirlenir genellikle düğüme giren akımlar pozitif düğümden çıkan akımlar ise negatif kabul edilir. Örneğin,  O düğümüne giren ve çıkan akımlar toplamı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2021405"/>
              </a:xfrm>
              <a:blipFill rotWithShape="0">
                <a:blip r:embed="rId2"/>
                <a:stretch>
                  <a:fillRect l="-4667" t="-4217" r="-727" b="-35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418477" y="4112118"/>
            <a:ext cx="2713256" cy="2339482"/>
            <a:chOff x="2112744" y="3925851"/>
            <a:chExt cx="1729341" cy="1524822"/>
          </a:xfrm>
        </p:grpSpPr>
        <p:sp>
          <p:nvSpPr>
            <p:cNvPr id="4" name="Oval 3"/>
            <p:cNvSpPr/>
            <p:nvPr/>
          </p:nvSpPr>
          <p:spPr>
            <a:xfrm>
              <a:off x="3112168" y="468429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3608" y="4499629"/>
              <a:ext cx="55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O</a:t>
              </a:r>
            </a:p>
          </p:txBody>
        </p:sp>
        <p:cxnSp>
          <p:nvCxnSpPr>
            <p:cNvPr id="7" name="Curved Connector 6"/>
            <p:cNvCxnSpPr>
              <a:endCxn id="4" idx="2"/>
            </p:cNvCxnSpPr>
            <p:nvPr/>
          </p:nvCxnSpPr>
          <p:spPr>
            <a:xfrm>
              <a:off x="2518611" y="4251158"/>
              <a:ext cx="593557" cy="478857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endCxn id="4" idx="0"/>
            </p:cNvCxnSpPr>
            <p:nvPr/>
          </p:nvCxnSpPr>
          <p:spPr>
            <a:xfrm rot="5400000">
              <a:off x="3021530" y="4227095"/>
              <a:ext cx="593558" cy="320842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213811" y="4732421"/>
              <a:ext cx="946484" cy="271116"/>
            </a:xfrm>
            <a:custGeom>
              <a:avLst/>
              <a:gdLst>
                <a:gd name="connsiteX0" fmla="*/ 946484 w 946484"/>
                <a:gd name="connsiteY0" fmla="*/ 0 h 271116"/>
                <a:gd name="connsiteX1" fmla="*/ 545431 w 946484"/>
                <a:gd name="connsiteY1" fmla="*/ 256674 h 271116"/>
                <a:gd name="connsiteX2" fmla="*/ 0 w 946484"/>
                <a:gd name="connsiteY2" fmla="*/ 240632 h 271116"/>
                <a:gd name="connsiteX3" fmla="*/ 0 w 946484"/>
                <a:gd name="connsiteY3" fmla="*/ 240632 h 271116"/>
                <a:gd name="connsiteX4" fmla="*/ 0 w 946484"/>
                <a:gd name="connsiteY4" fmla="*/ 240632 h 27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484" h="271116">
                  <a:moveTo>
                    <a:pt x="946484" y="0"/>
                  </a:moveTo>
                  <a:cubicBezTo>
                    <a:pt x="824831" y="108284"/>
                    <a:pt x="703178" y="216569"/>
                    <a:pt x="545431" y="256674"/>
                  </a:cubicBezTo>
                  <a:cubicBezTo>
                    <a:pt x="387684" y="296779"/>
                    <a:pt x="0" y="240632"/>
                    <a:pt x="0" y="240632"/>
                  </a:cubicBezTo>
                  <a:lnTo>
                    <a:pt x="0" y="240632"/>
                  </a:lnTo>
                  <a:lnTo>
                    <a:pt x="0" y="240632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76337" y="4748463"/>
              <a:ext cx="657726" cy="282190"/>
            </a:xfrm>
            <a:custGeom>
              <a:avLst/>
              <a:gdLst>
                <a:gd name="connsiteX0" fmla="*/ 0 w 657726"/>
                <a:gd name="connsiteY0" fmla="*/ 0 h 282190"/>
                <a:gd name="connsiteX1" fmla="*/ 176463 w 657726"/>
                <a:gd name="connsiteY1" fmla="*/ 272716 h 282190"/>
                <a:gd name="connsiteX2" fmla="*/ 657726 w 657726"/>
                <a:gd name="connsiteY2" fmla="*/ 224590 h 282190"/>
                <a:gd name="connsiteX3" fmla="*/ 657726 w 657726"/>
                <a:gd name="connsiteY3" fmla="*/ 224590 h 28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26" h="282190">
                  <a:moveTo>
                    <a:pt x="0" y="0"/>
                  </a:moveTo>
                  <a:cubicBezTo>
                    <a:pt x="33421" y="117642"/>
                    <a:pt x="66842" y="235284"/>
                    <a:pt x="176463" y="272716"/>
                  </a:cubicBezTo>
                  <a:cubicBezTo>
                    <a:pt x="286084" y="310148"/>
                    <a:pt x="657726" y="224590"/>
                    <a:pt x="657726" y="224590"/>
                  </a:cubicBezTo>
                  <a:lnTo>
                    <a:pt x="657726" y="224590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7" name="Straight Arrow Connector 16"/>
            <p:cNvCxnSpPr>
              <a:stCxn id="13" idx="0"/>
            </p:cNvCxnSpPr>
            <p:nvPr/>
          </p:nvCxnSpPr>
          <p:spPr>
            <a:xfrm flipH="1">
              <a:off x="2815389" y="4748463"/>
              <a:ext cx="360948" cy="5293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13811" y="4090737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811" y="4090737"/>
                  <a:ext cx="3048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12744" y="454655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744" y="4546552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807368" y="508134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368" y="5081341"/>
                  <a:ext cx="3048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37285" y="463840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285" y="4638401"/>
                  <a:ext cx="3048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149866" y="392585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866" y="3925851"/>
                  <a:ext cx="3048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15852" y="4156683"/>
                <a:ext cx="32980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52" y="4156683"/>
                <a:ext cx="32980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48" r="-1664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Kirchhoff</a:t>
            </a:r>
            <a:r>
              <a:rPr lang="tr-TR" b="1" dirty="0" smtClean="0">
                <a:solidFill>
                  <a:schemeClr val="accent1"/>
                </a:solidFill>
              </a:rPr>
              <a:t> Yasaları</a:t>
            </a:r>
            <a:endParaRPr lang="tr-T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2414437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</a:rPr>
                  <a:t>Kirchhoff’un</a:t>
                </a:r>
                <a:r>
                  <a:rPr lang="tr-T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gerilim yasası (döngü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yasası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):</a:t>
                </a:r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 döngü etrafındaki tüm gerilimlerin toplamı sıfırdır. Matematiksel olarak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Gerilimler için referans bir yön belirlenir. Örneğin,  Bir döngü etrafındaki gerilimler toplamı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2414437"/>
              </a:xfrm>
              <a:blipFill rotWithShape="0">
                <a:blip r:embed="rId2"/>
                <a:stretch>
                  <a:fillRect l="-4667" t="-3535" b="-2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85417" y="3965632"/>
                <a:ext cx="35866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417" y="3965632"/>
                <a:ext cx="358662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79" r="-1528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1303867" y="3736096"/>
            <a:ext cx="4455880" cy="2613904"/>
            <a:chOff x="1892808" y="3651429"/>
            <a:chExt cx="3731472" cy="1853365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117360" y="4012692"/>
              <a:ext cx="0" cy="14070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2463437" y="3921252"/>
              <a:ext cx="830367" cy="182880"/>
              <a:chOff x="2463437" y="3921252"/>
              <a:chExt cx="830367" cy="18288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463437" y="4009209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509157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604516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692018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787377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2874879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970238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057740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153099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248084" y="4012692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3282151" y="4009209"/>
              <a:ext cx="83036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4104065" y="3917769"/>
              <a:ext cx="830367" cy="182880"/>
              <a:chOff x="2463437" y="3921252"/>
              <a:chExt cx="830367" cy="18288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2463437" y="4009209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509157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04516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92018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787377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2874879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970238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3057740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153099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3248084" y="4012692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934432" y="4014216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17360" y="4012692"/>
              <a:ext cx="368937" cy="15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1892808" y="4433682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</a:p>
            <a:p>
              <a:pPr algn="ctr"/>
              <a:r>
                <a:rPr lang="tr-TR" dirty="0"/>
                <a:t>-</a:t>
              </a:r>
            </a:p>
          </p:txBody>
        </p:sp>
        <p:sp>
          <p:nvSpPr>
            <p:cNvPr id="71" name="Arc 70"/>
            <p:cNvSpPr/>
            <p:nvPr/>
          </p:nvSpPr>
          <p:spPr>
            <a:xfrm>
              <a:off x="3697334" y="4433682"/>
              <a:ext cx="274320" cy="274320"/>
            </a:xfrm>
            <a:prstGeom prst="arc">
              <a:avLst>
                <a:gd name="adj1" fmla="val 351422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  <a:endParaRPr lang="tr-TR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115398" y="5419730"/>
              <a:ext cx="1280160" cy="15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023358" y="5422392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391632" y="4005726"/>
              <a:ext cx="0" cy="14070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 flipV="1">
              <a:off x="5167080" y="4426716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</a:p>
            <a:p>
              <a:pPr algn="ctr"/>
              <a:r>
                <a:rPr lang="tr-TR" dirty="0"/>
                <a:t>-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95558" y="5296788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313516" y="4708002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516" y="4708002"/>
                  <a:ext cx="27770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111" r="-6667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773939" y="3667677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3939" y="3667677"/>
                  <a:ext cx="27770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373189" y="3651429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189" y="3651429"/>
                  <a:ext cx="27770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913903" y="4415891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3903" y="4415891"/>
                  <a:ext cx="27770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043" r="-6522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623701" y="5019789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701" y="5019789"/>
                  <a:ext cx="277705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043" r="-6522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2353885" y="379724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3885" y="3797248"/>
                  <a:ext cx="174727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241677" y="3783565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677" y="3783565"/>
                  <a:ext cx="174727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3997375" y="3790775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375" y="3790775"/>
                  <a:ext cx="174727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885167" y="3777092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167" y="3777092"/>
                  <a:ext cx="174727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80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23362" y="1716651"/>
            <a:ext cx="5160666" cy="2835660"/>
            <a:chOff x="2077800" y="1568807"/>
            <a:chExt cx="5160666" cy="2835660"/>
          </a:xfrm>
        </p:grpSpPr>
        <p:cxnSp>
          <p:nvCxnSpPr>
            <p:cNvPr id="53" name="Straight Connector 52"/>
            <p:cNvCxnSpPr>
              <a:stCxn id="37" idx="2"/>
            </p:cNvCxnSpPr>
            <p:nvPr/>
          </p:nvCxnSpPr>
          <p:spPr>
            <a:xfrm>
              <a:off x="6457785" y="1964972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3881186" y="2511952"/>
              <a:ext cx="2011572" cy="917612"/>
              <a:chOff x="1588168" y="1826443"/>
              <a:chExt cx="1689464" cy="78064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8168" y="2029576"/>
                <a:ext cx="1689464" cy="57751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439521" y="1826443"/>
                <a:ext cx="461665" cy="40626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tr-TR" b="1" dirty="0" smtClean="0"/>
                  <a:t>C</a:t>
                </a:r>
                <a:endParaRPr lang="tr-TR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50655" y="1568807"/>
              <a:ext cx="1444820" cy="860730"/>
              <a:chOff x="8446605" y="1797407"/>
              <a:chExt cx="1444820" cy="86073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751496" y="1797407"/>
                <a:ext cx="1139929" cy="860730"/>
                <a:chOff x="2276696" y="1896249"/>
                <a:chExt cx="1139929" cy="860730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276696" y="2387647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R</a:t>
                  </a:r>
                  <a:r>
                    <a:rPr lang="tr-TR" b="1" baseline="-25000" dirty="0" smtClean="0"/>
                    <a:t>1</a:t>
                  </a:r>
                  <a:endParaRPr lang="tr-TR" b="1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010072" y="1896249"/>
                      <a:ext cx="40655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10072" y="1896249"/>
                      <a:ext cx="406553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808301" y="1648071"/>
                <a:ext cx="373888" cy="109728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750655" y="3801448"/>
              <a:ext cx="1386285" cy="603019"/>
              <a:chOff x="10311269" y="5456044"/>
              <a:chExt cx="1097280" cy="603019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0612380" y="5689731"/>
                <a:ext cx="40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L</a:t>
                </a:r>
                <a:endParaRPr lang="tr-TR" b="1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951667" y="1574621"/>
              <a:ext cx="1506118" cy="851777"/>
              <a:chOff x="8037767" y="1806360"/>
              <a:chExt cx="1506118" cy="85177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8037767" y="1806360"/>
                <a:ext cx="1120282" cy="851777"/>
                <a:chOff x="1562967" y="1905202"/>
                <a:chExt cx="1120282" cy="8517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562967" y="1905202"/>
                      <a:ext cx="4010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62967" y="1905202"/>
                      <a:ext cx="401052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TextBox 42"/>
                <p:cNvSpPr txBox="1"/>
                <p:nvPr/>
              </p:nvSpPr>
              <p:spPr>
                <a:xfrm>
                  <a:off x="2276696" y="2387647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R</a:t>
                  </a:r>
                  <a:r>
                    <a:rPr lang="tr-TR" b="1" baseline="-25000" dirty="0" smtClean="0"/>
                    <a:t>2</a:t>
                  </a:r>
                  <a:endParaRPr lang="tr-TR" b="1" baseline="-25000" dirty="0"/>
                </a:p>
              </p:txBody>
            </p: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808301" y="1648071"/>
                <a:ext cx="373888" cy="1097280"/>
              </a:xfrm>
              <a:prstGeom prst="rect">
                <a:avLst/>
              </a:prstGeom>
            </p:spPr>
          </p:pic>
        </p:grpSp>
        <p:sp>
          <p:nvSpPr>
            <p:cNvPr id="45" name="Rectangle 44"/>
            <p:cNvSpPr/>
            <p:nvPr/>
          </p:nvSpPr>
          <p:spPr>
            <a:xfrm rot="16200000">
              <a:off x="2436754" y="2767367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6151636" y="2767367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cxnSp>
          <p:nvCxnSpPr>
            <p:cNvPr id="49" name="Straight Connector 48"/>
            <p:cNvCxnSpPr>
              <a:stCxn id="17" idx="2"/>
              <a:endCxn id="37" idx="0"/>
            </p:cNvCxnSpPr>
            <p:nvPr/>
          </p:nvCxnSpPr>
          <p:spPr>
            <a:xfrm flipV="1">
              <a:off x="3847935" y="1964972"/>
              <a:ext cx="1512570" cy="31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7" idx="0"/>
              <a:endCxn id="27" idx="2"/>
            </p:cNvCxnSpPr>
            <p:nvPr/>
          </p:nvCxnSpPr>
          <p:spPr>
            <a:xfrm flipH="1">
              <a:off x="2750654" y="1968111"/>
              <a:ext cx="1" cy="5852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136939" y="3965034"/>
              <a:ext cx="232084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7" idx="2"/>
              <a:endCxn id="45" idx="1"/>
            </p:cNvCxnSpPr>
            <p:nvPr/>
          </p:nvCxnSpPr>
          <p:spPr>
            <a:xfrm flipV="1">
              <a:off x="2750654" y="3185270"/>
              <a:ext cx="0" cy="7607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6400635" y="1907257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3" name="Oval 62"/>
            <p:cNvSpPr/>
            <p:nvPr/>
          </p:nvSpPr>
          <p:spPr>
            <a:xfrm>
              <a:off x="4709160" y="1911096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4" name="Oval 63"/>
            <p:cNvSpPr/>
            <p:nvPr/>
          </p:nvSpPr>
          <p:spPr>
            <a:xfrm>
              <a:off x="2697480" y="1911096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5" name="Oval 64"/>
            <p:cNvSpPr/>
            <p:nvPr/>
          </p:nvSpPr>
          <p:spPr>
            <a:xfrm>
              <a:off x="2697480" y="3895344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6" name="Oval 65"/>
            <p:cNvSpPr/>
            <p:nvPr/>
          </p:nvSpPr>
          <p:spPr>
            <a:xfrm>
              <a:off x="4709160" y="3895344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7" name="Oval 66"/>
            <p:cNvSpPr/>
            <p:nvPr/>
          </p:nvSpPr>
          <p:spPr>
            <a:xfrm>
              <a:off x="6400800" y="3895344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782649" y="1938139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4951667" y="1938139"/>
              <a:ext cx="394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4065404" y="39387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234422" y="3938737"/>
              <a:ext cx="394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159979" y="3575161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979" y="3575161"/>
                  <a:ext cx="40105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132655" y="3545522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655" y="3545522"/>
                  <a:ext cx="40655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077800" y="2644364"/>
                  <a:ext cx="733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800" y="2644364"/>
                  <a:ext cx="73336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571582" y="2594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582" y="2594442"/>
                  <a:ext cx="66688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0000" r="-1835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/>
            <p:cNvCxnSpPr/>
            <p:nvPr/>
          </p:nvCxnSpPr>
          <p:spPr>
            <a:xfrm>
              <a:off x="4781550" y="3013696"/>
              <a:ext cx="0" cy="51463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817422" y="3219993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422" y="3219993"/>
                  <a:ext cx="40105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Arc 91"/>
            <p:cNvSpPr/>
            <p:nvPr/>
          </p:nvSpPr>
          <p:spPr>
            <a:xfrm>
              <a:off x="5546728" y="2794520"/>
              <a:ext cx="274320" cy="274320"/>
            </a:xfrm>
            <a:prstGeom prst="arc">
              <a:avLst>
                <a:gd name="adj1" fmla="val 351422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  <a:endParaRPr lang="tr-TR" dirty="0"/>
            </a:p>
          </p:txBody>
        </p:sp>
        <p:sp>
          <p:nvSpPr>
            <p:cNvPr id="93" name="Arc 92"/>
            <p:cNvSpPr/>
            <p:nvPr/>
          </p:nvSpPr>
          <p:spPr>
            <a:xfrm flipH="1">
              <a:off x="3624262" y="2794520"/>
              <a:ext cx="274320" cy="274320"/>
            </a:xfrm>
            <a:prstGeom prst="arc">
              <a:avLst>
                <a:gd name="adj1" fmla="val 351422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3296" y="403899"/>
                <a:ext cx="11854320" cy="864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Problem: </a:t>
                </a:r>
                <a:r>
                  <a:rPr lang="tr-TR" sz="2400" dirty="0"/>
                  <a:t>Sistemin </a:t>
                </a:r>
                <a:r>
                  <a:rPr lang="tr-TR" sz="2400" dirty="0" smtClean="0"/>
                  <a:t>girişleri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ve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</a:rPr>
                      <m:t>, ç</m:t>
                    </m:r>
                  </m:oMath>
                </a14:m>
                <a:r>
                  <a:rPr lang="tr-TR" sz="2400" dirty="0"/>
                  <a:t>ıkışı</a:t>
                </a:r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err="1"/>
                  <a:t>dir</a:t>
                </a:r>
                <a:r>
                  <a:rPr lang="tr-TR" sz="2400" dirty="0"/>
                  <a:t>. </a:t>
                </a:r>
                <a:r>
                  <a:rPr lang="tr-TR" sz="2400" dirty="0" smtClean="0"/>
                  <a:t>Bu </a:t>
                </a:r>
                <a:r>
                  <a:rPr lang="tr-TR" sz="2400" dirty="0"/>
                  <a:t>şartlar altında sistemin her bir giriş ve çıkış arasındaki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2400" dirty="0"/>
                  <a:t>) transfer fonksiyonunu bulunuz.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" y="403899"/>
                <a:ext cx="11854320" cy="864467"/>
              </a:xfrm>
              <a:prstGeom prst="rect">
                <a:avLst/>
              </a:prstGeom>
              <a:blipFill rotWithShape="0">
                <a:blip r:embed="rId12"/>
                <a:stretch>
                  <a:fillRect l="-771" t="-5634" b="-119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/>
          <p:cNvSpPr/>
          <p:nvPr/>
        </p:nvSpPr>
        <p:spPr>
          <a:xfrm>
            <a:off x="13296" y="34567"/>
            <a:ext cx="4612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oper Std Black" panose="0208090304030B020404" pitchFamily="18" charset="0"/>
              </a:rPr>
              <a:t>Örnek </a:t>
            </a:r>
            <a:r>
              <a:rPr lang="tr-TR" sz="2400" dirty="0" smtClean="0">
                <a:latin typeface="Cooper Std Black" panose="0208090304030B020404" pitchFamily="18" charset="0"/>
              </a:rPr>
              <a:t>1: Elektriksel Sistem </a:t>
            </a:r>
            <a:endParaRPr lang="tr-TR" sz="2400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826000" y="1944761"/>
                <a:ext cx="6781594" cy="1962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d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d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1944761"/>
                <a:ext cx="6781594" cy="19622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5028313" y="1396061"/>
            <a:ext cx="120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Çözüm: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151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4459</TotalTime>
  <Words>1082</Words>
  <Application>Microsoft Office PowerPoint</Application>
  <PresentationFormat>Geniş ekran</PresentationFormat>
  <Paragraphs>728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Cooper Std Black</vt:lpstr>
      <vt:lpstr>Times New Roman</vt:lpstr>
      <vt:lpstr>Retrospect</vt:lpstr>
      <vt:lpstr>Otomatik Kontrol</vt:lpstr>
      <vt:lpstr>Elektriksel Sistemler</vt:lpstr>
      <vt:lpstr>LRC (indüktans, direnç, kapasitör) devresi</vt:lpstr>
      <vt:lpstr>LRC (indüktans, direnç, kapasitör) devresi</vt:lpstr>
      <vt:lpstr>LRC (indüktans, direnç, kapasitör) devresi</vt:lpstr>
      <vt:lpstr>LRC (indüktans, direnç, kapasitör) devresi</vt:lpstr>
      <vt:lpstr>Kirchhoff Yasaları</vt:lpstr>
      <vt:lpstr>Kirchhoff Yasaları</vt:lpstr>
      <vt:lpstr>PowerPoint Sunusu</vt:lpstr>
      <vt:lpstr>Örnek 1 Çözüm</vt:lpstr>
      <vt:lpstr>Örnek 1 Çözüm</vt:lpstr>
      <vt:lpstr>Örnek 1 Çözüm</vt:lpstr>
      <vt:lpstr>Örnek 1 Çözüm</vt:lpstr>
      <vt:lpstr>Örnek 1 Çözüm</vt:lpstr>
      <vt:lpstr>İşlemsel Yükseltgeç (Operational Amplifier)</vt:lpstr>
      <vt:lpstr>PowerPoint Sunusu</vt:lpstr>
      <vt:lpstr>PowerPoint Sunusu</vt:lpstr>
      <vt:lpstr>Akışkan Sistemler Boru veya Valf Direnci</vt:lpstr>
      <vt:lpstr>Akışkan Sistemler Sıvı Tank Kapasitansı</vt:lpstr>
      <vt:lpstr>Akışkan Sistemler Sıvı akış eylemsizliği (Fluid Inertance)</vt:lpstr>
      <vt:lpstr>Akışkan Sistemler Sıvı akış eylemsizliği (Fluid Inertance)</vt:lpstr>
      <vt:lpstr>Akışkan Sistemler Basınç tankı kapasitansı</vt:lpstr>
      <vt:lpstr>Isıl Sistemler Isıl kapasitans</vt:lpstr>
      <vt:lpstr>Isıl Sistemler Isıl direnç (iletim-conduction)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369</cp:revision>
  <dcterms:created xsi:type="dcterms:W3CDTF">2017-04-18T08:36:43Z</dcterms:created>
  <dcterms:modified xsi:type="dcterms:W3CDTF">2018-10-26T09:32:58Z</dcterms:modified>
</cp:coreProperties>
</file>