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84" r:id="rId3"/>
    <p:sldId id="277" r:id="rId4"/>
    <p:sldId id="278" r:id="rId5"/>
    <p:sldId id="285" r:id="rId6"/>
    <p:sldId id="286" r:id="rId7"/>
    <p:sldId id="287" r:id="rId8"/>
    <p:sldId id="288" r:id="rId9"/>
    <p:sldId id="289" r:id="rId10"/>
    <p:sldId id="290" r:id="rId11"/>
    <p:sldId id="292" r:id="rId12"/>
    <p:sldId id="293" r:id="rId13"/>
    <p:sldId id="280" r:id="rId14"/>
    <p:sldId id="279" r:id="rId15"/>
    <p:sldId id="294" r:id="rId16"/>
    <p:sldId id="295" r:id="rId17"/>
    <p:sldId id="297" r:id="rId18"/>
    <p:sldId id="302" r:id="rId19"/>
    <p:sldId id="303" r:id="rId20"/>
    <p:sldId id="304" r:id="rId21"/>
    <p:sldId id="305" r:id="rId22"/>
    <p:sldId id="306" r:id="rId23"/>
    <p:sldId id="307" r:id="rId24"/>
    <p:sldId id="308" r:id="rId25"/>
    <p:sldId id="309" r:id="rId26"/>
    <p:sldId id="281" r:id="rId27"/>
    <p:sldId id="282" r:id="rId28"/>
    <p:sldId id="283" r:id="rId29"/>
    <p:sldId id="310" r:id="rId30"/>
    <p:sldId id="311" r:id="rId31"/>
    <p:sldId id="312" r:id="rId32"/>
    <p:sldId id="313" r:id="rId33"/>
    <p:sldId id="314" r:id="rId34"/>
    <p:sldId id="315" r:id="rId35"/>
    <p:sldId id="316" r:id="rId36"/>
    <p:sldId id="317" r:id="rId37"/>
    <p:sldId id="27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329" autoAdjust="0"/>
  </p:normalViewPr>
  <p:slideViewPr>
    <p:cSldViewPr snapToGrid="0">
      <p:cViewPr>
        <p:scale>
          <a:sx n="90" d="100"/>
          <a:sy n="90"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B90A35-B5B8-406B-AC3F-8F21430FE931}" type="datetimeFigureOut">
              <a:rPr lang="tr-TR" smtClean="0"/>
              <a:t>17.10.2018</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F93731-BEC5-4498-8DD1-646EE4741ABF}" type="slidenum">
              <a:rPr lang="tr-TR" smtClean="0"/>
              <a:t>‹#›</a:t>
            </a:fld>
            <a:endParaRPr lang="tr-TR"/>
          </a:p>
        </p:txBody>
      </p:sp>
    </p:spTree>
    <p:extLst>
      <p:ext uri="{BB962C8B-B14F-4D97-AF65-F5344CB8AC3E}">
        <p14:creationId xmlns:p14="http://schemas.microsoft.com/office/powerpoint/2010/main" val="140382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8F93731-BEC5-4498-8DD1-646EE4741ABF}" type="slidenum">
              <a:rPr lang="tr-TR" smtClean="0"/>
              <a:t>3</a:t>
            </a:fld>
            <a:endParaRPr lang="tr-TR"/>
          </a:p>
        </p:txBody>
      </p:sp>
    </p:spTree>
    <p:extLst>
      <p:ext uri="{BB962C8B-B14F-4D97-AF65-F5344CB8AC3E}">
        <p14:creationId xmlns:p14="http://schemas.microsoft.com/office/powerpoint/2010/main" val="2734888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58F93731-BEC5-4498-8DD1-646EE4741ABF}" type="slidenum">
              <a:rPr lang="tr-TR" smtClean="0"/>
              <a:t>28</a:t>
            </a:fld>
            <a:endParaRPr lang="tr-TR"/>
          </a:p>
        </p:txBody>
      </p:sp>
    </p:spTree>
    <p:extLst>
      <p:ext uri="{BB962C8B-B14F-4D97-AF65-F5344CB8AC3E}">
        <p14:creationId xmlns:p14="http://schemas.microsoft.com/office/powerpoint/2010/main" val="3205454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F93731-BEC5-4498-8DD1-646EE4741ABF}" type="slidenum">
              <a:rPr lang="tr-TR" smtClean="0"/>
              <a:t>29</a:t>
            </a:fld>
            <a:endParaRPr lang="tr-TR"/>
          </a:p>
        </p:txBody>
      </p:sp>
    </p:spTree>
    <p:extLst>
      <p:ext uri="{BB962C8B-B14F-4D97-AF65-F5344CB8AC3E}">
        <p14:creationId xmlns:p14="http://schemas.microsoft.com/office/powerpoint/2010/main" val="1680054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F93731-BEC5-4498-8DD1-646EE4741ABF}" type="slidenum">
              <a:rPr lang="tr-TR" smtClean="0"/>
              <a:t>30</a:t>
            </a:fld>
            <a:endParaRPr lang="tr-TR"/>
          </a:p>
        </p:txBody>
      </p:sp>
    </p:spTree>
    <p:extLst>
      <p:ext uri="{BB962C8B-B14F-4D97-AF65-F5344CB8AC3E}">
        <p14:creationId xmlns:p14="http://schemas.microsoft.com/office/powerpoint/2010/main" val="3270818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F93731-BEC5-4498-8DD1-646EE4741ABF}" type="slidenum">
              <a:rPr lang="tr-TR" smtClean="0"/>
              <a:t>31</a:t>
            </a:fld>
            <a:endParaRPr lang="tr-TR"/>
          </a:p>
        </p:txBody>
      </p:sp>
    </p:spTree>
    <p:extLst>
      <p:ext uri="{BB962C8B-B14F-4D97-AF65-F5344CB8AC3E}">
        <p14:creationId xmlns:p14="http://schemas.microsoft.com/office/powerpoint/2010/main" val="2122758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F93731-BEC5-4498-8DD1-646EE4741ABF}" type="slidenum">
              <a:rPr lang="tr-TR" smtClean="0"/>
              <a:t>32</a:t>
            </a:fld>
            <a:endParaRPr lang="tr-TR"/>
          </a:p>
        </p:txBody>
      </p:sp>
    </p:spTree>
    <p:extLst>
      <p:ext uri="{BB962C8B-B14F-4D97-AF65-F5344CB8AC3E}">
        <p14:creationId xmlns:p14="http://schemas.microsoft.com/office/powerpoint/2010/main" val="2933713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F93731-BEC5-4498-8DD1-646EE4741ABF}" type="slidenum">
              <a:rPr lang="tr-TR" smtClean="0"/>
              <a:t>33</a:t>
            </a:fld>
            <a:endParaRPr lang="tr-TR"/>
          </a:p>
        </p:txBody>
      </p:sp>
    </p:spTree>
    <p:extLst>
      <p:ext uri="{BB962C8B-B14F-4D97-AF65-F5344CB8AC3E}">
        <p14:creationId xmlns:p14="http://schemas.microsoft.com/office/powerpoint/2010/main" val="405740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F93731-BEC5-4498-8DD1-646EE4741ABF}" type="slidenum">
              <a:rPr lang="tr-TR" smtClean="0"/>
              <a:t>34</a:t>
            </a:fld>
            <a:endParaRPr lang="tr-TR"/>
          </a:p>
        </p:txBody>
      </p:sp>
    </p:spTree>
    <p:extLst>
      <p:ext uri="{BB962C8B-B14F-4D97-AF65-F5344CB8AC3E}">
        <p14:creationId xmlns:p14="http://schemas.microsoft.com/office/powerpoint/2010/main" val="3101469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F93731-BEC5-4498-8DD1-646EE4741ABF}" type="slidenum">
              <a:rPr lang="tr-TR" smtClean="0"/>
              <a:t>35</a:t>
            </a:fld>
            <a:endParaRPr lang="tr-TR"/>
          </a:p>
        </p:txBody>
      </p:sp>
    </p:spTree>
    <p:extLst>
      <p:ext uri="{BB962C8B-B14F-4D97-AF65-F5344CB8AC3E}">
        <p14:creationId xmlns:p14="http://schemas.microsoft.com/office/powerpoint/2010/main" val="1266398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F93731-BEC5-4498-8DD1-646EE4741ABF}" type="slidenum">
              <a:rPr lang="tr-TR" smtClean="0"/>
              <a:t>36</a:t>
            </a:fld>
            <a:endParaRPr lang="tr-TR"/>
          </a:p>
        </p:txBody>
      </p:sp>
    </p:spTree>
    <p:extLst>
      <p:ext uri="{BB962C8B-B14F-4D97-AF65-F5344CB8AC3E}">
        <p14:creationId xmlns:p14="http://schemas.microsoft.com/office/powerpoint/2010/main" val="1199556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8F93731-BEC5-4498-8DD1-646EE4741ABF}" type="slidenum">
              <a:rPr lang="tr-TR" smtClean="0"/>
              <a:t>13</a:t>
            </a:fld>
            <a:endParaRPr lang="tr-TR"/>
          </a:p>
        </p:txBody>
      </p:sp>
    </p:spTree>
    <p:extLst>
      <p:ext uri="{BB962C8B-B14F-4D97-AF65-F5344CB8AC3E}">
        <p14:creationId xmlns:p14="http://schemas.microsoft.com/office/powerpoint/2010/main" val="388531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F93731-BEC5-4498-8DD1-646EE4741ABF}" type="slidenum">
              <a:rPr lang="tr-TR" smtClean="0"/>
              <a:t>17</a:t>
            </a:fld>
            <a:endParaRPr lang="tr-TR"/>
          </a:p>
        </p:txBody>
      </p:sp>
    </p:spTree>
    <p:extLst>
      <p:ext uri="{BB962C8B-B14F-4D97-AF65-F5344CB8AC3E}">
        <p14:creationId xmlns:p14="http://schemas.microsoft.com/office/powerpoint/2010/main" val="463408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F93731-BEC5-4498-8DD1-646EE4741ABF}" type="slidenum">
              <a:rPr lang="tr-TR" smtClean="0"/>
              <a:t>18</a:t>
            </a:fld>
            <a:endParaRPr lang="tr-TR"/>
          </a:p>
        </p:txBody>
      </p:sp>
    </p:spTree>
    <p:extLst>
      <p:ext uri="{BB962C8B-B14F-4D97-AF65-F5344CB8AC3E}">
        <p14:creationId xmlns:p14="http://schemas.microsoft.com/office/powerpoint/2010/main" val="3435105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F93731-BEC5-4498-8DD1-646EE4741ABF}" type="slidenum">
              <a:rPr lang="tr-TR" smtClean="0"/>
              <a:t>19</a:t>
            </a:fld>
            <a:endParaRPr lang="tr-TR"/>
          </a:p>
        </p:txBody>
      </p:sp>
    </p:spTree>
    <p:extLst>
      <p:ext uri="{BB962C8B-B14F-4D97-AF65-F5344CB8AC3E}">
        <p14:creationId xmlns:p14="http://schemas.microsoft.com/office/powerpoint/2010/main" val="1797818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F93731-BEC5-4498-8DD1-646EE4741ABF}" type="slidenum">
              <a:rPr lang="tr-TR" smtClean="0"/>
              <a:t>20</a:t>
            </a:fld>
            <a:endParaRPr lang="tr-TR"/>
          </a:p>
        </p:txBody>
      </p:sp>
    </p:spTree>
    <p:extLst>
      <p:ext uri="{BB962C8B-B14F-4D97-AF65-F5344CB8AC3E}">
        <p14:creationId xmlns:p14="http://schemas.microsoft.com/office/powerpoint/2010/main" val="1524525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F93731-BEC5-4498-8DD1-646EE4741ABF}" type="slidenum">
              <a:rPr lang="tr-TR" smtClean="0"/>
              <a:t>21</a:t>
            </a:fld>
            <a:endParaRPr lang="tr-TR"/>
          </a:p>
        </p:txBody>
      </p:sp>
    </p:spTree>
    <p:extLst>
      <p:ext uri="{BB962C8B-B14F-4D97-AF65-F5344CB8AC3E}">
        <p14:creationId xmlns:p14="http://schemas.microsoft.com/office/powerpoint/2010/main" val="3558961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F93731-BEC5-4498-8DD1-646EE4741ABF}" type="slidenum">
              <a:rPr lang="tr-TR" smtClean="0"/>
              <a:t>22</a:t>
            </a:fld>
            <a:endParaRPr lang="tr-TR"/>
          </a:p>
        </p:txBody>
      </p:sp>
    </p:spTree>
    <p:extLst>
      <p:ext uri="{BB962C8B-B14F-4D97-AF65-F5344CB8AC3E}">
        <p14:creationId xmlns:p14="http://schemas.microsoft.com/office/powerpoint/2010/main" val="997988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8F93731-BEC5-4498-8DD1-646EE4741ABF}" type="slidenum">
              <a:rPr lang="tr-TR" smtClean="0"/>
              <a:t>23</a:t>
            </a:fld>
            <a:endParaRPr lang="tr-TR"/>
          </a:p>
        </p:txBody>
      </p:sp>
    </p:spTree>
    <p:extLst>
      <p:ext uri="{BB962C8B-B14F-4D97-AF65-F5344CB8AC3E}">
        <p14:creationId xmlns:p14="http://schemas.microsoft.com/office/powerpoint/2010/main" val="1165165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98C053-3C53-4596-BDBF-EAF2CAE8EA5D}"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31EA-E915-4D16-913A-1D816E7040F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013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98C053-3C53-4596-BDBF-EAF2CAE8EA5D}"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419646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98C053-3C53-4596-BDBF-EAF2CAE8EA5D}"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12922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98C053-3C53-4596-BDBF-EAF2CAE8EA5D}"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192836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98C053-3C53-4596-BDBF-EAF2CAE8EA5D}"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31EA-E915-4D16-913A-1D816E7040F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24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98C053-3C53-4596-BDBF-EAF2CAE8EA5D}"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226938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98C053-3C53-4596-BDBF-EAF2CAE8EA5D}" type="datetimeFigureOut">
              <a:rPr lang="en-US" smtClean="0"/>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1997568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98C053-3C53-4596-BDBF-EAF2CAE8EA5D}" type="datetimeFigureOut">
              <a:rPr lang="en-US" smtClean="0"/>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89635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A98C053-3C53-4596-BDBF-EAF2CAE8EA5D}" type="datetimeFigureOut">
              <a:rPr lang="en-US" smtClean="0"/>
              <a:t>10/17/2018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409903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A98C053-3C53-4596-BDBF-EAF2CAE8EA5D}" type="datetimeFigureOut">
              <a:rPr lang="en-US" smtClean="0"/>
              <a:t>10/17/2018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A5531EA-E915-4D16-913A-1D816E7040FB}" type="slidenum">
              <a:rPr lang="en-US" smtClean="0"/>
              <a:t>‹#›</a:t>
            </a:fld>
            <a:endParaRPr lang="en-US"/>
          </a:p>
        </p:txBody>
      </p:sp>
    </p:spTree>
    <p:extLst>
      <p:ext uri="{BB962C8B-B14F-4D97-AF65-F5344CB8AC3E}">
        <p14:creationId xmlns:p14="http://schemas.microsoft.com/office/powerpoint/2010/main" val="223838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98C053-3C53-4596-BDBF-EAF2CAE8EA5D}"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31EA-E915-4D16-913A-1D816E7040FB}" type="slidenum">
              <a:rPr lang="en-US" smtClean="0"/>
              <a:t>‹#›</a:t>
            </a:fld>
            <a:endParaRPr lang="en-US"/>
          </a:p>
        </p:txBody>
      </p:sp>
    </p:spTree>
    <p:extLst>
      <p:ext uri="{BB962C8B-B14F-4D97-AF65-F5344CB8AC3E}">
        <p14:creationId xmlns:p14="http://schemas.microsoft.com/office/powerpoint/2010/main" val="420181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9144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395563"/>
            <a:ext cx="10058400" cy="49377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A98C053-3C53-4596-BDBF-EAF2CAE8EA5D}" type="datetimeFigureOut">
              <a:rPr lang="en-US" smtClean="0"/>
              <a:t>10/17/2018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A5531EA-E915-4D16-913A-1D816E7040FB}" type="slidenum">
              <a:rPr lang="en-US" smtClean="0"/>
              <a:t>‹#›</a:t>
            </a:fld>
            <a:endParaRPr lang="en-US"/>
          </a:p>
        </p:txBody>
      </p:sp>
      <p:cxnSp>
        <p:nvCxnSpPr>
          <p:cNvPr id="10" name="Straight Connector 9"/>
          <p:cNvCxnSpPr/>
          <p:nvPr/>
        </p:nvCxnSpPr>
        <p:spPr>
          <a:xfrm>
            <a:off x="1193532" y="1287674"/>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234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3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4.png"/><Relationship Id="rId3" Type="http://schemas.openxmlformats.org/officeDocument/2006/relationships/image" Target="../media/image59.png"/><Relationship Id="rId21" Type="http://schemas.openxmlformats.org/officeDocument/2006/relationships/image" Target="../media/image77.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image" Target="../media/image58.png"/><Relationship Id="rId16" Type="http://schemas.openxmlformats.org/officeDocument/2006/relationships/image" Target="../media/image72.png"/><Relationship Id="rId20"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19" Type="http://schemas.openxmlformats.org/officeDocument/2006/relationships/image" Target="../media/image75.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 Id="rId22" Type="http://schemas.openxmlformats.org/officeDocument/2006/relationships/image" Target="../media/image78.png"/></Relationships>
</file>

<file path=ppt/slides/_rels/slide13.xml.rels><?xml version="1.0" encoding="UTF-8" standalone="yes"?>
<Relationships xmlns="http://schemas.openxmlformats.org/package/2006/relationships"><Relationship Id="rId8" Type="http://schemas.openxmlformats.org/officeDocument/2006/relationships/image" Target="../media/image510.png"/><Relationship Id="rId13" Type="http://schemas.openxmlformats.org/officeDocument/2006/relationships/image" Target="../media/image560.png"/><Relationship Id="rId3" Type="http://schemas.openxmlformats.org/officeDocument/2006/relationships/image" Target="../media/image460.png"/><Relationship Id="rId7" Type="http://schemas.openxmlformats.org/officeDocument/2006/relationships/image" Target="../media/image500.png"/><Relationship Id="rId12" Type="http://schemas.openxmlformats.org/officeDocument/2006/relationships/image" Target="../media/image55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90.png"/><Relationship Id="rId11" Type="http://schemas.openxmlformats.org/officeDocument/2006/relationships/image" Target="../media/image540.png"/><Relationship Id="rId5" Type="http://schemas.openxmlformats.org/officeDocument/2006/relationships/image" Target="../media/image480.png"/><Relationship Id="rId10" Type="http://schemas.openxmlformats.org/officeDocument/2006/relationships/image" Target="../media/image530.png"/><Relationship Id="rId4" Type="http://schemas.openxmlformats.org/officeDocument/2006/relationships/image" Target="../media/image470.png"/><Relationship Id="rId9" Type="http://schemas.openxmlformats.org/officeDocument/2006/relationships/image" Target="../media/image520.png"/></Relationships>
</file>

<file path=ppt/slides/_rels/slide14.xml.rels><?xml version="1.0" encoding="UTF-8" standalone="yes"?>
<Relationships xmlns="http://schemas.openxmlformats.org/package/2006/relationships"><Relationship Id="rId8" Type="http://schemas.openxmlformats.org/officeDocument/2006/relationships/image" Target="../media/image630.png"/><Relationship Id="rId3" Type="http://schemas.openxmlformats.org/officeDocument/2006/relationships/image" Target="../media/image580.png"/><Relationship Id="rId7" Type="http://schemas.openxmlformats.org/officeDocument/2006/relationships/image" Target="../media/image620.png"/><Relationship Id="rId2" Type="http://schemas.openxmlformats.org/officeDocument/2006/relationships/image" Target="../media/image570.png"/><Relationship Id="rId1" Type="http://schemas.openxmlformats.org/officeDocument/2006/relationships/slideLayout" Target="../slideLayouts/slideLayout7.xml"/><Relationship Id="rId6" Type="http://schemas.openxmlformats.org/officeDocument/2006/relationships/image" Target="../media/image610.png"/><Relationship Id="rId5" Type="http://schemas.openxmlformats.org/officeDocument/2006/relationships/image" Target="../media/image600.png"/><Relationship Id="rId10" Type="http://schemas.openxmlformats.org/officeDocument/2006/relationships/image" Target="../media/image650.png"/><Relationship Id="rId4" Type="http://schemas.openxmlformats.org/officeDocument/2006/relationships/image" Target="../media/image590.png"/><Relationship Id="rId9" Type="http://schemas.openxmlformats.org/officeDocument/2006/relationships/image" Target="../media/image640.png"/></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18" Type="http://schemas.openxmlformats.org/officeDocument/2006/relationships/image" Target="../media/image96.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png"/><Relationship Id="rId17" Type="http://schemas.openxmlformats.org/officeDocument/2006/relationships/image" Target="../media/image95.png"/><Relationship Id="rId2" Type="http://schemas.openxmlformats.org/officeDocument/2006/relationships/image" Target="../media/image79.png"/><Relationship Id="rId16" Type="http://schemas.openxmlformats.org/officeDocument/2006/relationships/image" Target="../media/image94.png"/><Relationship Id="rId20"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5" Type="http://schemas.openxmlformats.org/officeDocument/2006/relationships/image" Target="../media/image93.png"/><Relationship Id="rId10" Type="http://schemas.openxmlformats.org/officeDocument/2006/relationships/image" Target="../media/image88.png"/><Relationship Id="rId19" Type="http://schemas.openxmlformats.org/officeDocument/2006/relationships/image" Target="../media/image97.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png"/></Relationships>
</file>

<file path=ppt/slides/_rels/slide1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3.png"/></Relationships>
</file>

<file path=ppt/slides/_rels/slide2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6.png"/><Relationship Id="rId4" Type="http://schemas.openxmlformats.org/officeDocument/2006/relationships/image" Target="../media/image105.png"/></Relationships>
</file>

<file path=ppt/slides/_rels/slide2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8.png"/></Relationships>
</file>

<file path=ppt/slides/_rels/slide2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8.png"/></Relationships>
</file>

<file path=ppt/slides/_rels/slide2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18" Type="http://schemas.openxmlformats.org/officeDocument/2006/relationships/image" Target="../media/image126.png"/><Relationship Id="rId3" Type="http://schemas.openxmlformats.org/officeDocument/2006/relationships/image" Target="../media/image111.png"/><Relationship Id="rId21" Type="http://schemas.openxmlformats.org/officeDocument/2006/relationships/image" Target="../media/image129.png"/><Relationship Id="rId7" Type="http://schemas.openxmlformats.org/officeDocument/2006/relationships/image" Target="../media/image115.png"/><Relationship Id="rId12" Type="http://schemas.openxmlformats.org/officeDocument/2006/relationships/image" Target="../media/image120.png"/><Relationship Id="rId17" Type="http://schemas.openxmlformats.org/officeDocument/2006/relationships/image" Target="../media/image125.png"/><Relationship Id="rId2" Type="http://schemas.openxmlformats.org/officeDocument/2006/relationships/image" Target="../media/image110.png"/><Relationship Id="rId16" Type="http://schemas.openxmlformats.org/officeDocument/2006/relationships/image" Target="../media/image124.png"/><Relationship Id="rId20"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19.png"/><Relationship Id="rId24" Type="http://schemas.openxmlformats.org/officeDocument/2006/relationships/image" Target="../media/image132.png"/><Relationship Id="rId5" Type="http://schemas.openxmlformats.org/officeDocument/2006/relationships/image" Target="../media/image113.png"/><Relationship Id="rId15" Type="http://schemas.openxmlformats.org/officeDocument/2006/relationships/image" Target="../media/image123.png"/><Relationship Id="rId23" Type="http://schemas.openxmlformats.org/officeDocument/2006/relationships/image" Target="../media/image131.png"/><Relationship Id="rId10" Type="http://schemas.openxmlformats.org/officeDocument/2006/relationships/image" Target="../media/image118.png"/><Relationship Id="rId19" Type="http://schemas.openxmlformats.org/officeDocument/2006/relationships/image" Target="../media/image127.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 Id="rId22" Type="http://schemas.openxmlformats.org/officeDocument/2006/relationships/image" Target="../media/image130.png"/></Relationships>
</file>

<file path=ppt/slides/_rels/slide26.xml.rels><?xml version="1.0" encoding="UTF-8" standalone="yes"?>
<Relationships xmlns="http://schemas.openxmlformats.org/package/2006/relationships"><Relationship Id="rId13" Type="http://schemas.openxmlformats.org/officeDocument/2006/relationships/image" Target="../media/image770.png"/><Relationship Id="rId18" Type="http://schemas.openxmlformats.org/officeDocument/2006/relationships/image" Target="../media/image820.png"/><Relationship Id="rId26" Type="http://schemas.openxmlformats.org/officeDocument/2006/relationships/image" Target="../media/image900.png"/><Relationship Id="rId39" Type="http://schemas.openxmlformats.org/officeDocument/2006/relationships/image" Target="../media/image1030.png"/><Relationship Id="rId21" Type="http://schemas.openxmlformats.org/officeDocument/2006/relationships/image" Target="../media/image850.png"/><Relationship Id="rId34" Type="http://schemas.openxmlformats.org/officeDocument/2006/relationships/image" Target="../media/image980.png"/><Relationship Id="rId42" Type="http://schemas.openxmlformats.org/officeDocument/2006/relationships/image" Target="../media/image1060.png"/><Relationship Id="rId7" Type="http://schemas.openxmlformats.org/officeDocument/2006/relationships/image" Target="../media/image710.png"/><Relationship Id="rId2" Type="http://schemas.openxmlformats.org/officeDocument/2006/relationships/image" Target="../media/image660.png"/><Relationship Id="rId16" Type="http://schemas.openxmlformats.org/officeDocument/2006/relationships/image" Target="../media/image800.png"/><Relationship Id="rId20" Type="http://schemas.openxmlformats.org/officeDocument/2006/relationships/image" Target="../media/image840.png"/><Relationship Id="rId29" Type="http://schemas.openxmlformats.org/officeDocument/2006/relationships/image" Target="../media/image930.png"/><Relationship Id="rId41" Type="http://schemas.openxmlformats.org/officeDocument/2006/relationships/image" Target="../media/image1050.png"/><Relationship Id="rId1" Type="http://schemas.openxmlformats.org/officeDocument/2006/relationships/slideLayout" Target="../slideLayouts/slideLayout7.xml"/><Relationship Id="rId6" Type="http://schemas.openxmlformats.org/officeDocument/2006/relationships/image" Target="../media/image700.png"/><Relationship Id="rId11" Type="http://schemas.openxmlformats.org/officeDocument/2006/relationships/image" Target="../media/image750.png"/><Relationship Id="rId24" Type="http://schemas.openxmlformats.org/officeDocument/2006/relationships/image" Target="../media/image880.png"/><Relationship Id="rId32" Type="http://schemas.openxmlformats.org/officeDocument/2006/relationships/image" Target="../media/image960.png"/><Relationship Id="rId37" Type="http://schemas.openxmlformats.org/officeDocument/2006/relationships/image" Target="../media/image1010.png"/><Relationship Id="rId40" Type="http://schemas.openxmlformats.org/officeDocument/2006/relationships/image" Target="../media/image1040.png"/><Relationship Id="rId5" Type="http://schemas.openxmlformats.org/officeDocument/2006/relationships/image" Target="../media/image690.png"/><Relationship Id="rId15" Type="http://schemas.openxmlformats.org/officeDocument/2006/relationships/image" Target="../media/image790.png"/><Relationship Id="rId23" Type="http://schemas.openxmlformats.org/officeDocument/2006/relationships/image" Target="../media/image870.png"/><Relationship Id="rId28" Type="http://schemas.openxmlformats.org/officeDocument/2006/relationships/image" Target="../media/image920.png"/><Relationship Id="rId36" Type="http://schemas.openxmlformats.org/officeDocument/2006/relationships/image" Target="../media/image1000.png"/><Relationship Id="rId10" Type="http://schemas.openxmlformats.org/officeDocument/2006/relationships/image" Target="../media/image740.png"/><Relationship Id="rId19" Type="http://schemas.openxmlformats.org/officeDocument/2006/relationships/image" Target="../media/image830.png"/><Relationship Id="rId31" Type="http://schemas.openxmlformats.org/officeDocument/2006/relationships/image" Target="../media/image950.png"/><Relationship Id="rId4" Type="http://schemas.openxmlformats.org/officeDocument/2006/relationships/image" Target="../media/image680.png"/><Relationship Id="rId9" Type="http://schemas.openxmlformats.org/officeDocument/2006/relationships/image" Target="../media/image730.png"/><Relationship Id="rId14" Type="http://schemas.openxmlformats.org/officeDocument/2006/relationships/image" Target="../media/image780.png"/><Relationship Id="rId22" Type="http://schemas.openxmlformats.org/officeDocument/2006/relationships/image" Target="../media/image860.png"/><Relationship Id="rId27" Type="http://schemas.openxmlformats.org/officeDocument/2006/relationships/image" Target="../media/image910.png"/><Relationship Id="rId30" Type="http://schemas.openxmlformats.org/officeDocument/2006/relationships/image" Target="../media/image940.png"/><Relationship Id="rId35" Type="http://schemas.openxmlformats.org/officeDocument/2006/relationships/image" Target="../media/image990.png"/><Relationship Id="rId8" Type="http://schemas.openxmlformats.org/officeDocument/2006/relationships/image" Target="../media/image720.png"/><Relationship Id="rId3" Type="http://schemas.openxmlformats.org/officeDocument/2006/relationships/image" Target="../media/image670.png"/><Relationship Id="rId12" Type="http://schemas.openxmlformats.org/officeDocument/2006/relationships/image" Target="../media/image760.png"/><Relationship Id="rId17" Type="http://schemas.openxmlformats.org/officeDocument/2006/relationships/image" Target="../media/image810.png"/><Relationship Id="rId25" Type="http://schemas.openxmlformats.org/officeDocument/2006/relationships/image" Target="../media/image890.png"/><Relationship Id="rId33" Type="http://schemas.openxmlformats.org/officeDocument/2006/relationships/image" Target="../media/image970.png"/><Relationship Id="rId38" Type="http://schemas.openxmlformats.org/officeDocument/2006/relationships/image" Target="../media/image1020.png"/></Relationships>
</file>

<file path=ppt/slides/_rels/slide27.xml.rels><?xml version="1.0" encoding="UTF-8" standalone="yes"?>
<Relationships xmlns="http://schemas.openxmlformats.org/package/2006/relationships"><Relationship Id="rId26" Type="http://schemas.openxmlformats.org/officeDocument/2006/relationships/image" Target="../media/image900.png"/><Relationship Id="rId3" Type="http://schemas.openxmlformats.org/officeDocument/2006/relationships/image" Target="../media/image1080.png"/><Relationship Id="rId2" Type="http://schemas.openxmlformats.org/officeDocument/2006/relationships/image" Target="../media/image1070.png"/><Relationship Id="rId29" Type="http://schemas.openxmlformats.org/officeDocument/2006/relationships/image" Target="../media/image1140.png"/><Relationship Id="rId1" Type="http://schemas.openxmlformats.org/officeDocument/2006/relationships/slideLayout" Target="../slideLayouts/slideLayout7.xml"/><Relationship Id="rId6" Type="http://schemas.openxmlformats.org/officeDocument/2006/relationships/image" Target="../media/image1110.png"/><Relationship Id="rId32" Type="http://schemas.openxmlformats.org/officeDocument/2006/relationships/image" Target="../media/image1170.png"/><Relationship Id="rId5" Type="http://schemas.openxmlformats.org/officeDocument/2006/relationships/image" Target="../media/image1100.png"/><Relationship Id="rId28" Type="http://schemas.openxmlformats.org/officeDocument/2006/relationships/image" Target="../media/image1130.png"/><Relationship Id="rId31" Type="http://schemas.openxmlformats.org/officeDocument/2006/relationships/image" Target="../media/image1160.png"/><Relationship Id="rId4" Type="http://schemas.openxmlformats.org/officeDocument/2006/relationships/image" Target="../media/image1090.png"/><Relationship Id="rId27" Type="http://schemas.openxmlformats.org/officeDocument/2006/relationships/image" Target="../media/image1120.png"/><Relationship Id="rId30" Type="http://schemas.openxmlformats.org/officeDocument/2006/relationships/image" Target="../media/image1150.png"/></Relationships>
</file>

<file path=ppt/slides/_rels/slide28.xml.rels><?xml version="1.0" encoding="UTF-8" standalone="yes"?>
<Relationships xmlns="http://schemas.openxmlformats.org/package/2006/relationships"><Relationship Id="rId13" Type="http://schemas.openxmlformats.org/officeDocument/2006/relationships/image" Target="../media/image1260.png"/><Relationship Id="rId18" Type="http://schemas.openxmlformats.org/officeDocument/2006/relationships/image" Target="../media/image1310.png"/><Relationship Id="rId26" Type="http://schemas.openxmlformats.org/officeDocument/2006/relationships/image" Target="../media/image139.png"/><Relationship Id="rId3" Type="http://schemas.openxmlformats.org/officeDocument/2006/relationships/image" Target="../media/image133.png"/><Relationship Id="rId21" Type="http://schemas.openxmlformats.org/officeDocument/2006/relationships/image" Target="../media/image134.png"/><Relationship Id="rId34" Type="http://schemas.openxmlformats.org/officeDocument/2006/relationships/image" Target="../media/image147.png"/><Relationship Id="rId7" Type="http://schemas.openxmlformats.org/officeDocument/2006/relationships/image" Target="../media/image1220.png"/><Relationship Id="rId12" Type="http://schemas.openxmlformats.org/officeDocument/2006/relationships/image" Target="../media/image1250.png"/><Relationship Id="rId17" Type="http://schemas.openxmlformats.org/officeDocument/2006/relationships/image" Target="../media/image1300.png"/><Relationship Id="rId25" Type="http://schemas.openxmlformats.org/officeDocument/2006/relationships/image" Target="../media/image138.png"/><Relationship Id="rId33" Type="http://schemas.openxmlformats.org/officeDocument/2006/relationships/image" Target="../media/image146.png"/><Relationship Id="rId2" Type="http://schemas.openxmlformats.org/officeDocument/2006/relationships/notesSlide" Target="../notesSlides/notesSlide10.xml"/><Relationship Id="rId16" Type="http://schemas.openxmlformats.org/officeDocument/2006/relationships/image" Target="../media/image1290.png"/><Relationship Id="rId20" Type="http://schemas.openxmlformats.org/officeDocument/2006/relationships/image" Target="../media/image1330.png"/><Relationship Id="rId29"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210.png"/><Relationship Id="rId11" Type="http://schemas.openxmlformats.org/officeDocument/2006/relationships/image" Target="../media/image32.png"/><Relationship Id="rId24" Type="http://schemas.openxmlformats.org/officeDocument/2006/relationships/image" Target="../media/image137.png"/><Relationship Id="rId32" Type="http://schemas.openxmlformats.org/officeDocument/2006/relationships/image" Target="../media/image145.png"/><Relationship Id="rId5" Type="http://schemas.openxmlformats.org/officeDocument/2006/relationships/image" Target="../media/image1200.png"/><Relationship Id="rId15" Type="http://schemas.openxmlformats.org/officeDocument/2006/relationships/image" Target="../media/image1280.png"/><Relationship Id="rId23" Type="http://schemas.openxmlformats.org/officeDocument/2006/relationships/image" Target="../media/image136.png"/><Relationship Id="rId28" Type="http://schemas.openxmlformats.org/officeDocument/2006/relationships/image" Target="../media/image141.png"/><Relationship Id="rId10" Type="http://schemas.openxmlformats.org/officeDocument/2006/relationships/image" Target="../media/image1240.png"/><Relationship Id="rId19" Type="http://schemas.openxmlformats.org/officeDocument/2006/relationships/image" Target="../media/image1320.png"/><Relationship Id="rId31" Type="http://schemas.openxmlformats.org/officeDocument/2006/relationships/image" Target="../media/image144.png"/><Relationship Id="rId4" Type="http://schemas.openxmlformats.org/officeDocument/2006/relationships/image" Target="../media/image1190.png"/><Relationship Id="rId9" Type="http://schemas.openxmlformats.org/officeDocument/2006/relationships/image" Target="../media/image660.png"/><Relationship Id="rId14" Type="http://schemas.openxmlformats.org/officeDocument/2006/relationships/image" Target="../media/image1270.png"/><Relationship Id="rId22" Type="http://schemas.openxmlformats.org/officeDocument/2006/relationships/image" Target="../media/image135.png"/><Relationship Id="rId27" Type="http://schemas.openxmlformats.org/officeDocument/2006/relationships/image" Target="../media/image140.png"/><Relationship Id="rId30" Type="http://schemas.openxmlformats.org/officeDocument/2006/relationships/image" Target="../media/image143.png"/><Relationship Id="rId35" Type="http://schemas.openxmlformats.org/officeDocument/2006/relationships/image" Target="../media/image148.png"/><Relationship Id="rId8" Type="http://schemas.openxmlformats.org/officeDocument/2006/relationships/image" Target="../media/image1230.png"/></Relationships>
</file>

<file path=ppt/slides/_rels/slide29.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0.png"/></Relationships>
</file>

<file path=ppt/slides/_rels/slide3.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10.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8"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2.png"/></Relationships>
</file>

<file path=ppt/slides/_rels/slide31.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4.png"/></Relationships>
</file>

<file path=ppt/slides/_rels/slide3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6.png"/></Relationships>
</file>

<file path=ppt/slides/_rels/slide3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8.png"/></Relationships>
</file>

<file path=ppt/slides/_rels/slide34.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60.png"/></Relationships>
</file>

<file path=ppt/slides/_rels/slide35.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2.png"/></Relationships>
</file>

<file path=ppt/slides/_rels/slide36.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a:t>Otomatik K</a:t>
            </a:r>
            <a:r>
              <a:rPr lang="tr-TR" dirty="0" smtClean="0"/>
              <a:t>ontrol</a:t>
            </a:r>
            <a:endParaRPr lang="en-US" dirty="0"/>
          </a:p>
        </p:txBody>
      </p:sp>
      <p:sp>
        <p:nvSpPr>
          <p:cNvPr id="3" name="Subtitle 2"/>
          <p:cNvSpPr>
            <a:spLocks noGrp="1"/>
          </p:cNvSpPr>
          <p:nvPr>
            <p:ph type="subTitle" idx="1"/>
          </p:nvPr>
        </p:nvSpPr>
        <p:spPr/>
        <p:txBody>
          <a:bodyPr>
            <a:normAutofit/>
          </a:bodyPr>
          <a:lstStyle/>
          <a:p>
            <a:pPr>
              <a:lnSpc>
                <a:spcPct val="70000"/>
              </a:lnSpc>
            </a:pPr>
            <a:r>
              <a:rPr lang="tr-TR" sz="2200" b="1" cap="none" dirty="0" smtClean="0">
                <a:solidFill>
                  <a:schemeClr val="accent2"/>
                </a:solidFill>
              </a:rPr>
              <a:t>Fiziksel Sistemlerin Matematiksel Modellenmesi</a:t>
            </a:r>
          </a:p>
          <a:p>
            <a:pPr>
              <a:lnSpc>
                <a:spcPct val="70000"/>
              </a:lnSpc>
            </a:pPr>
            <a:endParaRPr lang="en-US" sz="2200" b="1" cap="none" dirty="0">
              <a:solidFill>
                <a:schemeClr val="accent2"/>
              </a:solidFill>
            </a:endParaRPr>
          </a:p>
          <a:p>
            <a:pPr algn="r">
              <a:lnSpc>
                <a:spcPct val="70000"/>
              </a:lnSpc>
            </a:pPr>
            <a:r>
              <a:rPr lang="tr-TR" sz="1500" cap="none" dirty="0">
                <a:latin typeface="+mn-lt"/>
              </a:rPr>
              <a:t>Hazırlayan: Dr. Nurdan Bilgin</a:t>
            </a:r>
            <a:endParaRPr lang="en-US" sz="1500" cap="none" dirty="0">
              <a:latin typeface="+mn-lt"/>
            </a:endParaRPr>
          </a:p>
        </p:txBody>
      </p:sp>
    </p:spTree>
    <p:extLst>
      <p:ext uri="{BB962C8B-B14F-4D97-AF65-F5344CB8AC3E}">
        <p14:creationId xmlns:p14="http://schemas.microsoft.com/office/powerpoint/2010/main" val="1221499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latin typeface="Cooper Std Black" panose="0208090304030B020404" pitchFamily="18" charset="0"/>
              </a:rPr>
              <a:t>Örnek 1: Çeyrek Taşıt </a:t>
            </a:r>
            <a:r>
              <a:rPr lang="tr-TR" sz="3200" dirty="0" smtClean="0">
                <a:latin typeface="Cooper Std Black" panose="0208090304030B020404" pitchFamily="18" charset="0"/>
              </a:rPr>
              <a:t>Modeli</a:t>
            </a:r>
            <a:endParaRPr lang="tr-TR" sz="3200" dirty="0"/>
          </a:p>
        </p:txBody>
      </p:sp>
      <mc:AlternateContent xmlns:mc="http://schemas.openxmlformats.org/markup-compatibility/2006">
        <mc:Choice xmlns:a14="http://schemas.microsoft.com/office/drawing/2010/main" Requires="a14">
          <p:sp>
            <p:nvSpPr>
              <p:cNvPr id="3" name="İçerik Yer Tutucusu 2"/>
              <p:cNvSpPr>
                <a:spLocks noGrp="1"/>
              </p:cNvSpPr>
              <p:nvPr>
                <p:ph idx="1"/>
              </p:nvPr>
            </p:nvSpPr>
            <p:spPr/>
            <p:txBody>
              <a:bodyPr>
                <a:normAutofit/>
              </a:bodyPr>
              <a:lstStyle/>
              <a:p>
                <a14:m>
                  <m:oMath xmlns:m="http://schemas.openxmlformats.org/officeDocument/2006/math">
                    <m:r>
                      <a:rPr lang="en-US" i="1" smtClean="0"/>
                      <m:t>𝑌</m:t>
                    </m:r>
                    <m:d>
                      <m:dPr>
                        <m:ctrlPr>
                          <a:rPr lang="tr-TR" i="1"/>
                        </m:ctrlPr>
                      </m:dPr>
                      <m:e>
                        <m:r>
                          <a:rPr lang="en-US" i="1"/>
                          <m:t>𝑠</m:t>
                        </m:r>
                      </m:e>
                    </m:d>
                    <m:r>
                      <a:rPr lang="en-US" i="1"/>
                      <m:t>=</m:t>
                    </m:r>
                    <m:f>
                      <m:fPr>
                        <m:ctrlPr>
                          <a:rPr lang="tr-TR" i="1"/>
                        </m:ctrlPr>
                      </m:fPr>
                      <m:num>
                        <m:d>
                          <m:dPr>
                            <m:ctrlPr>
                              <a:rPr lang="tr-TR" i="1"/>
                            </m:ctrlPr>
                          </m:dPr>
                          <m:e>
                            <m:r>
                              <a:rPr lang="en-US" i="1"/>
                              <m:t>𝑏𝑠</m:t>
                            </m:r>
                            <m:r>
                              <a:rPr lang="en-US" i="1"/>
                              <m:t>+</m:t>
                            </m:r>
                            <m:r>
                              <a:rPr lang="en-US" i="1"/>
                              <m:t>𝑘</m:t>
                            </m:r>
                          </m:e>
                        </m:d>
                      </m:num>
                      <m:den>
                        <m:d>
                          <m:dPr>
                            <m:ctrlPr>
                              <a:rPr lang="tr-TR" i="1"/>
                            </m:ctrlPr>
                          </m:dPr>
                          <m:e>
                            <m:r>
                              <a:rPr lang="en-US" i="1"/>
                              <m:t>𝑚</m:t>
                            </m:r>
                            <m:sSup>
                              <m:sSupPr>
                                <m:ctrlPr>
                                  <a:rPr lang="tr-TR" i="1"/>
                                </m:ctrlPr>
                              </m:sSupPr>
                              <m:e>
                                <m:r>
                                  <a:rPr lang="en-US" i="1"/>
                                  <m:t>𝑠</m:t>
                                </m:r>
                              </m:e>
                              <m:sup>
                                <m:r>
                                  <a:rPr lang="en-US" i="1"/>
                                  <m:t>2</m:t>
                                </m:r>
                              </m:sup>
                            </m:sSup>
                            <m:r>
                              <a:rPr lang="en-US" i="1"/>
                              <m:t>+</m:t>
                            </m:r>
                            <m:r>
                              <a:rPr lang="en-US" i="1"/>
                              <m:t>𝑏𝑠</m:t>
                            </m:r>
                            <m:r>
                              <a:rPr lang="en-US" i="1"/>
                              <m:t>+</m:t>
                            </m:r>
                            <m:r>
                              <a:rPr lang="en-US" i="1"/>
                              <m:t>𝑘</m:t>
                            </m:r>
                          </m:e>
                        </m:d>
                      </m:den>
                    </m:f>
                    <m:r>
                      <a:rPr lang="en-US" i="1"/>
                      <m:t>𝑋</m:t>
                    </m:r>
                    <m:d>
                      <m:dPr>
                        <m:ctrlPr>
                          <a:rPr lang="tr-TR" i="1"/>
                        </m:ctrlPr>
                      </m:dPr>
                      <m:e>
                        <m:r>
                          <a:rPr lang="en-US" i="1"/>
                          <m:t>𝑠</m:t>
                        </m:r>
                      </m:e>
                    </m:d>
                    <m:r>
                      <a:rPr lang="en-US" i="1"/>
                      <m:t>−</m:t>
                    </m:r>
                    <m:f>
                      <m:fPr>
                        <m:ctrlPr>
                          <a:rPr lang="tr-TR" i="1"/>
                        </m:ctrlPr>
                      </m:fPr>
                      <m:num>
                        <m:r>
                          <a:rPr lang="en-US" i="1"/>
                          <m:t>1</m:t>
                        </m:r>
                      </m:num>
                      <m:den>
                        <m:d>
                          <m:dPr>
                            <m:ctrlPr>
                              <a:rPr lang="tr-TR" i="1"/>
                            </m:ctrlPr>
                          </m:dPr>
                          <m:e>
                            <m:r>
                              <a:rPr lang="en-US" i="1"/>
                              <m:t>𝑚</m:t>
                            </m:r>
                            <m:sSup>
                              <m:sSupPr>
                                <m:ctrlPr>
                                  <a:rPr lang="tr-TR" i="1"/>
                                </m:ctrlPr>
                              </m:sSupPr>
                              <m:e>
                                <m:r>
                                  <a:rPr lang="en-US" i="1"/>
                                  <m:t>𝑠</m:t>
                                </m:r>
                              </m:e>
                              <m:sup>
                                <m:r>
                                  <a:rPr lang="en-US" i="1"/>
                                  <m:t>2</m:t>
                                </m:r>
                              </m:sup>
                            </m:sSup>
                            <m:r>
                              <a:rPr lang="en-US" i="1"/>
                              <m:t>+</m:t>
                            </m:r>
                            <m:r>
                              <a:rPr lang="en-US" i="1"/>
                              <m:t>𝑏𝑠</m:t>
                            </m:r>
                            <m:r>
                              <a:rPr lang="en-US" i="1"/>
                              <m:t>+</m:t>
                            </m:r>
                            <m:r>
                              <a:rPr lang="en-US" i="1"/>
                              <m:t>𝑘</m:t>
                            </m:r>
                          </m:e>
                        </m:d>
                      </m:den>
                    </m:f>
                    <m:f>
                      <m:fPr>
                        <m:ctrlPr>
                          <a:rPr lang="tr-TR" i="1"/>
                        </m:ctrlPr>
                      </m:fPr>
                      <m:num>
                        <m:r>
                          <a:rPr lang="en-US" i="1"/>
                          <m:t>𝑚𝑔</m:t>
                        </m:r>
                      </m:num>
                      <m:den>
                        <m:r>
                          <a:rPr lang="en-US" i="1"/>
                          <m:t>𝑠</m:t>
                        </m:r>
                      </m:den>
                    </m:f>
                  </m:oMath>
                </a14:m>
                <a:endParaRPr lang="tr-TR" dirty="0"/>
              </a:p>
              <a:p>
                <a14:m>
                  <m:oMath xmlns:m="http://schemas.openxmlformats.org/officeDocument/2006/math">
                    <m:r>
                      <a:rPr lang="en-US" i="1"/>
                      <m:t>𝑌</m:t>
                    </m:r>
                    <m:d>
                      <m:dPr>
                        <m:ctrlPr>
                          <a:rPr lang="tr-TR" i="1"/>
                        </m:ctrlPr>
                      </m:dPr>
                      <m:e>
                        <m:r>
                          <a:rPr lang="en-US" i="1"/>
                          <m:t>𝑠</m:t>
                        </m:r>
                      </m:e>
                    </m:d>
                    <m:r>
                      <a:rPr lang="en-US" i="1"/>
                      <m:t>=</m:t>
                    </m:r>
                    <m:sSub>
                      <m:sSubPr>
                        <m:ctrlPr>
                          <a:rPr lang="tr-TR" i="1"/>
                        </m:ctrlPr>
                      </m:sSubPr>
                      <m:e>
                        <m:r>
                          <a:rPr lang="en-US" i="1"/>
                          <m:t>𝐺</m:t>
                        </m:r>
                      </m:e>
                      <m:sub>
                        <m:r>
                          <a:rPr lang="en-US" i="1"/>
                          <m:t>𝑌𝑋</m:t>
                        </m:r>
                      </m:sub>
                    </m:sSub>
                    <m:r>
                      <a:rPr lang="en-US" i="1"/>
                      <m:t>(</m:t>
                    </m:r>
                    <m:r>
                      <a:rPr lang="en-US" i="1"/>
                      <m:t>𝑠</m:t>
                    </m:r>
                    <m:r>
                      <a:rPr lang="en-US" i="1"/>
                      <m:t>)</m:t>
                    </m:r>
                    <m:r>
                      <a:rPr lang="en-US" i="1"/>
                      <m:t>𝑋</m:t>
                    </m:r>
                    <m:d>
                      <m:dPr>
                        <m:ctrlPr>
                          <a:rPr lang="tr-TR" i="1"/>
                        </m:ctrlPr>
                      </m:dPr>
                      <m:e>
                        <m:r>
                          <a:rPr lang="en-US" i="1"/>
                          <m:t>𝑠</m:t>
                        </m:r>
                      </m:e>
                    </m:d>
                    <m:r>
                      <a:rPr lang="en-US" i="1"/>
                      <m:t>−</m:t>
                    </m:r>
                    <m:sSub>
                      <m:sSubPr>
                        <m:ctrlPr>
                          <a:rPr lang="tr-TR" i="1"/>
                        </m:ctrlPr>
                      </m:sSubPr>
                      <m:e>
                        <m:r>
                          <a:rPr lang="en-US" i="1"/>
                          <m:t>𝐺</m:t>
                        </m:r>
                      </m:e>
                      <m:sub>
                        <m:r>
                          <a:rPr lang="en-US" i="1"/>
                          <m:t>𝑌𝑊</m:t>
                        </m:r>
                      </m:sub>
                    </m:sSub>
                    <m:r>
                      <a:rPr lang="en-US" i="1"/>
                      <m:t>(</m:t>
                    </m:r>
                    <m:r>
                      <a:rPr lang="en-US" i="1"/>
                      <m:t>𝑠</m:t>
                    </m:r>
                    <m:r>
                      <a:rPr lang="en-US" i="1"/>
                      <m:t>)</m:t>
                    </m:r>
                    <m:r>
                      <a:rPr lang="en-US" i="1"/>
                      <m:t>𝑊</m:t>
                    </m:r>
                    <m:r>
                      <a:rPr lang="en-US" i="1"/>
                      <m:t>(</m:t>
                    </m:r>
                    <m:r>
                      <a:rPr lang="en-US" i="1"/>
                      <m:t>𝑠</m:t>
                    </m:r>
                    <m:r>
                      <a:rPr lang="en-US" i="1"/>
                      <m:t>)</m:t>
                    </m:r>
                  </m:oMath>
                </a14:m>
                <a:endParaRPr lang="tr-TR" dirty="0"/>
              </a:p>
              <a:p>
                <a:r>
                  <a:rPr lang="en-US" dirty="0" err="1"/>
                  <a:t>Dolayısıyla</a:t>
                </a:r>
                <a:r>
                  <a:rPr lang="en-US" dirty="0"/>
                  <a:t> </a:t>
                </a:r>
                <a:r>
                  <a:rPr lang="en-US" dirty="0" err="1"/>
                  <a:t>ilgili</a:t>
                </a:r>
                <a:r>
                  <a:rPr lang="en-US" dirty="0"/>
                  <a:t> </a:t>
                </a:r>
                <a:r>
                  <a:rPr lang="en-US" dirty="0" err="1"/>
                  <a:t>TF’ler</a:t>
                </a:r>
                <a:r>
                  <a:rPr lang="en-US" dirty="0"/>
                  <a:t>.</a:t>
                </a:r>
                <a:endParaRPr lang="tr-TR" dirty="0"/>
              </a:p>
              <a:p>
                <a14:m>
                  <m:oMath xmlns:m="http://schemas.openxmlformats.org/officeDocument/2006/math">
                    <m:sSub>
                      <m:sSubPr>
                        <m:ctrlPr>
                          <a:rPr lang="tr-TR" i="1"/>
                        </m:ctrlPr>
                      </m:sSubPr>
                      <m:e>
                        <m:r>
                          <a:rPr lang="en-US" i="1"/>
                          <m:t>𝐺</m:t>
                        </m:r>
                      </m:e>
                      <m:sub>
                        <m:r>
                          <a:rPr lang="en-US" i="1"/>
                          <m:t>𝑌𝑋</m:t>
                        </m:r>
                      </m:sub>
                    </m:sSub>
                    <m:d>
                      <m:dPr>
                        <m:ctrlPr>
                          <a:rPr lang="tr-TR" i="1"/>
                        </m:ctrlPr>
                      </m:dPr>
                      <m:e>
                        <m:r>
                          <a:rPr lang="en-US" i="1"/>
                          <m:t>𝑠</m:t>
                        </m:r>
                      </m:e>
                    </m:d>
                    <m:r>
                      <a:rPr lang="en-US" i="1"/>
                      <m:t>=</m:t>
                    </m:r>
                    <m:f>
                      <m:fPr>
                        <m:ctrlPr>
                          <a:rPr lang="tr-TR" i="1"/>
                        </m:ctrlPr>
                      </m:fPr>
                      <m:num>
                        <m:d>
                          <m:dPr>
                            <m:ctrlPr>
                              <a:rPr lang="tr-TR" i="1"/>
                            </m:ctrlPr>
                          </m:dPr>
                          <m:e>
                            <m:r>
                              <a:rPr lang="en-US" i="1"/>
                              <m:t>𝑏𝑠</m:t>
                            </m:r>
                            <m:r>
                              <a:rPr lang="en-US" i="1"/>
                              <m:t>+</m:t>
                            </m:r>
                            <m:r>
                              <a:rPr lang="en-US" i="1"/>
                              <m:t>𝑘</m:t>
                            </m:r>
                          </m:e>
                        </m:d>
                      </m:num>
                      <m:den>
                        <m:d>
                          <m:dPr>
                            <m:ctrlPr>
                              <a:rPr lang="tr-TR" i="1"/>
                            </m:ctrlPr>
                          </m:dPr>
                          <m:e>
                            <m:r>
                              <a:rPr lang="en-US" i="1"/>
                              <m:t>𝑚</m:t>
                            </m:r>
                            <m:sSup>
                              <m:sSupPr>
                                <m:ctrlPr>
                                  <a:rPr lang="tr-TR" i="1"/>
                                </m:ctrlPr>
                              </m:sSupPr>
                              <m:e>
                                <m:r>
                                  <a:rPr lang="en-US" i="1"/>
                                  <m:t>𝑠</m:t>
                                </m:r>
                              </m:e>
                              <m:sup>
                                <m:r>
                                  <a:rPr lang="en-US" i="1"/>
                                  <m:t>2</m:t>
                                </m:r>
                              </m:sup>
                            </m:sSup>
                            <m:r>
                              <a:rPr lang="en-US" i="1"/>
                              <m:t>+</m:t>
                            </m:r>
                            <m:r>
                              <a:rPr lang="en-US" i="1"/>
                              <m:t>𝑏𝑠</m:t>
                            </m:r>
                            <m:r>
                              <a:rPr lang="en-US" i="1"/>
                              <m:t>+</m:t>
                            </m:r>
                            <m:r>
                              <a:rPr lang="en-US" i="1"/>
                              <m:t>𝑘</m:t>
                            </m:r>
                          </m:e>
                        </m:d>
                      </m:den>
                    </m:f>
                    <m:r>
                      <a:rPr lang="en-US" i="1"/>
                      <m:t> </m:t>
                    </m:r>
                  </m:oMath>
                </a14:m>
                <a:endParaRPr lang="tr-TR" i="1" dirty="0" smtClean="0"/>
              </a:p>
              <a:p>
                <a14:m>
                  <m:oMath xmlns:m="http://schemas.openxmlformats.org/officeDocument/2006/math">
                    <m:sSub>
                      <m:sSubPr>
                        <m:ctrlPr>
                          <a:rPr lang="tr-TR" i="1"/>
                        </m:ctrlPr>
                      </m:sSubPr>
                      <m:e>
                        <m:r>
                          <a:rPr lang="en-US" i="1"/>
                          <m:t>𝐺</m:t>
                        </m:r>
                      </m:e>
                      <m:sub>
                        <m:r>
                          <a:rPr lang="en-US" i="1"/>
                          <m:t>𝑌𝑊</m:t>
                        </m:r>
                      </m:sub>
                    </m:sSub>
                    <m:d>
                      <m:dPr>
                        <m:ctrlPr>
                          <a:rPr lang="tr-TR" i="1"/>
                        </m:ctrlPr>
                      </m:dPr>
                      <m:e>
                        <m:r>
                          <a:rPr lang="en-US" i="1"/>
                          <m:t>𝑠</m:t>
                        </m:r>
                      </m:e>
                    </m:d>
                    <m:r>
                      <a:rPr lang="en-US" i="1"/>
                      <m:t>=</m:t>
                    </m:r>
                    <m:f>
                      <m:fPr>
                        <m:ctrlPr>
                          <a:rPr lang="tr-TR" i="1"/>
                        </m:ctrlPr>
                      </m:fPr>
                      <m:num>
                        <m:r>
                          <a:rPr lang="en-US" i="1"/>
                          <m:t>1</m:t>
                        </m:r>
                      </m:num>
                      <m:den>
                        <m:d>
                          <m:dPr>
                            <m:ctrlPr>
                              <a:rPr lang="tr-TR" i="1"/>
                            </m:ctrlPr>
                          </m:dPr>
                          <m:e>
                            <m:r>
                              <a:rPr lang="en-US" i="1"/>
                              <m:t>𝑚</m:t>
                            </m:r>
                            <m:sSup>
                              <m:sSupPr>
                                <m:ctrlPr>
                                  <a:rPr lang="tr-TR" i="1"/>
                                </m:ctrlPr>
                              </m:sSupPr>
                              <m:e>
                                <m:r>
                                  <a:rPr lang="en-US" i="1"/>
                                  <m:t>𝑠</m:t>
                                </m:r>
                              </m:e>
                              <m:sup>
                                <m:r>
                                  <a:rPr lang="en-US" i="1"/>
                                  <m:t>2</m:t>
                                </m:r>
                              </m:sup>
                            </m:sSup>
                            <m:r>
                              <a:rPr lang="en-US" i="1"/>
                              <m:t>+</m:t>
                            </m:r>
                            <m:r>
                              <a:rPr lang="en-US" i="1"/>
                              <m:t>𝑏𝑠</m:t>
                            </m:r>
                            <m:r>
                              <a:rPr lang="en-US" i="1"/>
                              <m:t>+</m:t>
                            </m:r>
                            <m:r>
                              <a:rPr lang="en-US" i="1"/>
                              <m:t>𝑘</m:t>
                            </m:r>
                          </m:e>
                        </m:d>
                      </m:den>
                    </m:f>
                  </m:oMath>
                </a14:m>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1515"/>
                </a:stretch>
              </a:blipFill>
            </p:spPr>
            <p:txBody>
              <a:bodyPr/>
              <a:lstStyle/>
              <a:p>
                <a:r>
                  <a:rPr lang="tr-TR">
                    <a:noFill/>
                  </a:rPr>
                  <a:t> </a:t>
                </a:r>
              </a:p>
            </p:txBody>
          </p:sp>
        </mc:Fallback>
      </mc:AlternateContent>
      <p:grpSp>
        <p:nvGrpSpPr>
          <p:cNvPr id="5" name="Grup 4"/>
          <p:cNvGrpSpPr/>
          <p:nvPr/>
        </p:nvGrpSpPr>
        <p:grpSpPr>
          <a:xfrm>
            <a:off x="6744247" y="1801572"/>
            <a:ext cx="4337052" cy="2897505"/>
            <a:chOff x="0" y="0"/>
            <a:chExt cx="4337379" cy="2898105"/>
          </a:xfrm>
        </p:grpSpPr>
        <p:grpSp>
          <p:nvGrpSpPr>
            <p:cNvPr id="6" name="Grup 5"/>
            <p:cNvGrpSpPr/>
            <p:nvPr/>
          </p:nvGrpSpPr>
          <p:grpSpPr>
            <a:xfrm>
              <a:off x="0" y="0"/>
              <a:ext cx="4337379" cy="2898105"/>
              <a:chOff x="0" y="0"/>
              <a:chExt cx="4337379" cy="2898105"/>
            </a:xfrm>
          </p:grpSpPr>
          <p:grpSp>
            <p:nvGrpSpPr>
              <p:cNvPr id="8" name="Grup 7"/>
              <p:cNvGrpSpPr/>
              <p:nvPr/>
            </p:nvGrpSpPr>
            <p:grpSpPr>
              <a:xfrm>
                <a:off x="0" y="0"/>
                <a:ext cx="4337379" cy="2505679"/>
                <a:chOff x="0" y="0"/>
                <a:chExt cx="4337379" cy="2505679"/>
              </a:xfrm>
            </p:grpSpPr>
            <p:grpSp>
              <p:nvGrpSpPr>
                <p:cNvPr id="10" name="Group 54"/>
                <p:cNvGrpSpPr/>
                <p:nvPr/>
              </p:nvGrpSpPr>
              <p:grpSpPr>
                <a:xfrm>
                  <a:off x="0" y="0"/>
                  <a:ext cx="4337379" cy="2505679"/>
                  <a:chOff x="0" y="0"/>
                  <a:chExt cx="4337379" cy="2505679"/>
                </a:xfrm>
              </p:grpSpPr>
              <p:sp>
                <p:nvSpPr>
                  <p:cNvPr id="12" name="Rectangle 55"/>
                  <p:cNvSpPr/>
                  <p:nvPr/>
                </p:nvSpPr>
                <p:spPr>
                  <a:xfrm>
                    <a:off x="590582" y="208791"/>
                    <a:ext cx="2178282" cy="850230"/>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tr-TR"/>
                  </a:p>
                </p:txBody>
              </p:sp>
              <p:cxnSp>
                <p:nvCxnSpPr>
                  <p:cNvPr id="13" name="Straight Arrow Connector 56"/>
                  <p:cNvCxnSpPr/>
                  <p:nvPr/>
                </p:nvCxnSpPr>
                <p:spPr>
                  <a:xfrm>
                    <a:off x="54209" y="609963"/>
                    <a:ext cx="490120" cy="12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02"/>
                  <p:cNvSpPr txBox="1"/>
                  <p:nvPr/>
                </p:nvSpPr>
                <p:spPr>
                  <a:xfrm>
                    <a:off x="40103" y="0"/>
                    <a:ext cx="675005" cy="369332"/>
                  </a:xfrm>
                  <a:prstGeom prst="rect">
                    <a:avLst/>
                  </a:prstGeom>
                  <a:noFill/>
                </p:spPr>
                <p:txBody>
                  <a:bodyPr wrap="square" rtlCol="0">
                    <a:spAutoFit/>
                  </a:bodyPr>
                  <a:lstStyle/>
                  <a:p>
                    <a:pPr>
                      <a:spcAft>
                        <a:spcPts val="0"/>
                      </a:spcAft>
                    </a:pPr>
                    <a:r>
                      <a:rPr lang="tr-TR"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X(s)</a:t>
                    </a:r>
                    <a:endParaRPr lang="tr-TR" sz="1200">
                      <a:effectLst/>
                      <a:latin typeface="Times New Roman" panose="02020603050405020304" pitchFamily="18" charset="0"/>
                      <a:ea typeface="Times New Roman" panose="02020603050405020304" pitchFamily="18" charset="0"/>
                    </a:endParaRPr>
                  </a:p>
                </p:txBody>
              </p:sp>
              <p:grpSp>
                <p:nvGrpSpPr>
                  <p:cNvPr id="15" name="Group 58"/>
                  <p:cNvGrpSpPr/>
                  <p:nvPr/>
                </p:nvGrpSpPr>
                <p:grpSpPr>
                  <a:xfrm>
                    <a:off x="0" y="2125354"/>
                    <a:ext cx="675005" cy="380325"/>
                    <a:chOff x="0" y="2125354"/>
                    <a:chExt cx="657733" cy="380325"/>
                  </a:xfrm>
                </p:grpSpPr>
                <p:cxnSp>
                  <p:nvCxnSpPr>
                    <p:cNvPr id="27" name="Straight Arrow Connector 59"/>
                    <p:cNvCxnSpPr/>
                    <p:nvPr/>
                  </p:nvCxnSpPr>
                  <p:spPr>
                    <a:xfrm>
                      <a:off x="60641" y="2494906"/>
                      <a:ext cx="477580" cy="107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TextBox 123"/>
                    <p:cNvSpPr txBox="1"/>
                    <p:nvPr/>
                  </p:nvSpPr>
                  <p:spPr>
                    <a:xfrm>
                      <a:off x="0" y="2125354"/>
                      <a:ext cx="657733" cy="370840"/>
                    </a:xfrm>
                    <a:prstGeom prst="rect">
                      <a:avLst/>
                    </a:prstGeom>
                    <a:noFill/>
                  </p:spPr>
                  <p:txBody>
                    <a:bodyPr wrap="square" rtlCol="0">
                      <a:spAutoFit/>
                    </a:bodyPr>
                    <a:lstStyle/>
                    <a:p>
                      <a:pPr>
                        <a:spcAft>
                          <a:spcPts val="0"/>
                        </a:spcAft>
                      </a:pPr>
                      <a:r>
                        <a:rPr lang="tr-TR"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W(s)</a:t>
                      </a:r>
                      <a:endParaRPr lang="tr-TR" sz="1200">
                        <a:effectLst/>
                        <a:latin typeface="Times New Roman" panose="02020603050405020304" pitchFamily="18" charset="0"/>
                        <a:ea typeface="Times New Roman" panose="02020603050405020304" pitchFamily="18" charset="0"/>
                      </a:endParaRPr>
                    </a:p>
                  </p:txBody>
                </p:sp>
              </p:grpSp>
              <p:grpSp>
                <p:nvGrpSpPr>
                  <p:cNvPr id="16" name="Group 61"/>
                  <p:cNvGrpSpPr/>
                  <p:nvPr/>
                </p:nvGrpSpPr>
                <p:grpSpPr>
                  <a:xfrm>
                    <a:off x="3007757" y="1211202"/>
                    <a:ext cx="1329622" cy="658935"/>
                    <a:chOff x="3007757" y="1211202"/>
                    <a:chExt cx="1329622" cy="658935"/>
                  </a:xfrm>
                </p:grpSpPr>
                <p:cxnSp>
                  <p:nvCxnSpPr>
                    <p:cNvPr id="23" name="Straight Arrow Connector 62"/>
                    <p:cNvCxnSpPr/>
                    <p:nvPr/>
                  </p:nvCxnSpPr>
                  <p:spPr>
                    <a:xfrm>
                      <a:off x="3587000" y="1652723"/>
                      <a:ext cx="43755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TextBox 117"/>
                    <p:cNvSpPr txBox="1"/>
                    <p:nvPr/>
                  </p:nvSpPr>
                  <p:spPr>
                    <a:xfrm>
                      <a:off x="3645918" y="1211202"/>
                      <a:ext cx="691461" cy="369333"/>
                    </a:xfrm>
                    <a:prstGeom prst="rect">
                      <a:avLst/>
                    </a:prstGeom>
                    <a:noFill/>
                  </p:spPr>
                  <p:txBody>
                    <a:bodyPr wrap="square" rtlCol="0">
                      <a:spAutoFit/>
                    </a:bodyPr>
                    <a:lstStyle/>
                    <a:p>
                      <a:pPr>
                        <a:spcAft>
                          <a:spcPts val="0"/>
                        </a:spcAft>
                      </a:pPr>
                      <a:r>
                        <a:rPr lang="tr-TR"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a:t>
                      </a:r>
                      <a:r>
                        <a:rPr lang="tr-TR" sz="1800" kern="1200" baseline="-25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t>
                      </a:r>
                      <a:endParaRPr lang="tr-TR" sz="1200">
                        <a:effectLst/>
                        <a:latin typeface="Times New Roman" panose="02020603050405020304" pitchFamily="18" charset="0"/>
                        <a:ea typeface="Times New Roman" panose="02020603050405020304" pitchFamily="18" charset="0"/>
                      </a:endParaRPr>
                    </a:p>
                  </p:txBody>
                </p:sp>
                <p:sp>
                  <p:nvSpPr>
                    <p:cNvPr id="25" name="Oval 24"/>
                    <p:cNvSpPr/>
                    <p:nvPr/>
                  </p:nvSpPr>
                  <p:spPr>
                    <a:xfrm>
                      <a:off x="3007757" y="1310259"/>
                      <a:ext cx="593560" cy="559878"/>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endParaRPr lang="tr-TR"/>
                    </a:p>
                  </p:txBody>
                </p:sp>
                <p:sp>
                  <p:nvSpPr>
                    <p:cNvPr id="26" name="TextBox 119"/>
                    <p:cNvSpPr txBox="1"/>
                    <p:nvPr/>
                  </p:nvSpPr>
                  <p:spPr>
                    <a:xfrm>
                      <a:off x="3123654" y="1373582"/>
                      <a:ext cx="602403" cy="461665"/>
                    </a:xfrm>
                    <a:prstGeom prst="rect">
                      <a:avLst/>
                    </a:prstGeom>
                    <a:noFill/>
                  </p:spPr>
                  <p:txBody>
                    <a:bodyPr wrap="square" rtlCol="0">
                      <a:spAutoFit/>
                    </a:bodyPr>
                    <a:lstStyle/>
                    <a:p>
                      <a:pPr>
                        <a:spcAft>
                          <a:spcPts val="0"/>
                        </a:spcAft>
                      </a:pPr>
                      <a:r>
                        <a:rPr lang="tr-TR" sz="24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tr-TR" sz="1200">
                        <a:effectLst/>
                        <a:latin typeface="Times New Roman" panose="02020603050405020304" pitchFamily="18" charset="0"/>
                        <a:ea typeface="Times New Roman" panose="02020603050405020304" pitchFamily="18" charset="0"/>
                      </a:endParaRPr>
                    </a:p>
                  </p:txBody>
                </p:sp>
              </p:grpSp>
              <p:sp>
                <p:nvSpPr>
                  <p:cNvPr id="17" name="TextBox 110"/>
                  <p:cNvSpPr txBox="1"/>
                  <p:nvPr/>
                </p:nvSpPr>
                <p:spPr>
                  <a:xfrm>
                    <a:off x="2947444" y="1017698"/>
                    <a:ext cx="691461" cy="369333"/>
                  </a:xfrm>
                  <a:prstGeom prst="rect">
                    <a:avLst/>
                  </a:prstGeom>
                  <a:noFill/>
                </p:spPr>
                <p:txBody>
                  <a:bodyPr wrap="square" rtlCol="0">
                    <a:spAutoFit/>
                  </a:bodyPr>
                  <a:lstStyle/>
                  <a:p>
                    <a:pPr>
                      <a:spcAft>
                        <a:spcPts val="0"/>
                      </a:spcAft>
                    </a:pPr>
                    <a:r>
                      <a:rPr lang="tr-TR"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tr-TR" sz="1200">
                      <a:effectLst/>
                      <a:latin typeface="Times New Roman" panose="02020603050405020304" pitchFamily="18" charset="0"/>
                      <a:ea typeface="Times New Roman" panose="02020603050405020304" pitchFamily="18" charset="0"/>
                    </a:endParaRPr>
                  </a:p>
                </p:txBody>
              </p:sp>
              <p:sp>
                <p:nvSpPr>
                  <p:cNvPr id="18" name="TextBox 111"/>
                  <p:cNvSpPr txBox="1"/>
                  <p:nvPr/>
                </p:nvSpPr>
                <p:spPr>
                  <a:xfrm>
                    <a:off x="3339505" y="1792158"/>
                    <a:ext cx="691461" cy="369333"/>
                  </a:xfrm>
                  <a:prstGeom prst="rect">
                    <a:avLst/>
                  </a:prstGeom>
                  <a:noFill/>
                </p:spPr>
                <p:txBody>
                  <a:bodyPr wrap="square" rtlCol="0">
                    <a:spAutoFit/>
                  </a:bodyPr>
                  <a:lstStyle/>
                  <a:p>
                    <a:pPr>
                      <a:spcAft>
                        <a:spcPts val="0"/>
                      </a:spcAft>
                    </a:pPr>
                    <a:r>
                      <a:rPr lang="tr-TR"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tr-TR" sz="1200">
                      <a:effectLst/>
                      <a:latin typeface="Times New Roman" panose="02020603050405020304" pitchFamily="18" charset="0"/>
                      <a:ea typeface="Times New Roman" panose="02020603050405020304" pitchFamily="18" charset="0"/>
                    </a:endParaRPr>
                  </a:p>
                </p:txBody>
              </p:sp>
              <p:cxnSp>
                <p:nvCxnSpPr>
                  <p:cNvPr id="19" name="Straight Connector 101"/>
                  <p:cNvCxnSpPr/>
                  <p:nvPr/>
                </p:nvCxnSpPr>
                <p:spPr>
                  <a:xfrm flipV="1">
                    <a:off x="2736780" y="674011"/>
                    <a:ext cx="577515" cy="17389"/>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02"/>
                  <p:cNvCxnSpPr/>
                  <p:nvPr/>
                </p:nvCxnSpPr>
                <p:spPr>
                  <a:xfrm>
                    <a:off x="2704695" y="2358432"/>
                    <a:ext cx="601582" cy="8025"/>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Arrow Connector 103"/>
                  <p:cNvCxnSpPr>
                    <a:endCxn id="25" idx="4"/>
                  </p:cNvCxnSpPr>
                  <p:nvPr/>
                </p:nvCxnSpPr>
                <p:spPr>
                  <a:xfrm flipH="1" flipV="1">
                    <a:off x="3304537" y="1870137"/>
                    <a:ext cx="1740" cy="4963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104"/>
                  <p:cNvCxnSpPr>
                    <a:endCxn id="25" idx="0"/>
                  </p:cNvCxnSpPr>
                  <p:nvPr/>
                </p:nvCxnSpPr>
                <p:spPr>
                  <a:xfrm>
                    <a:off x="3290235" y="698076"/>
                    <a:ext cx="14302" cy="6121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mc:Choice xmlns:a14="http://schemas.microsoft.com/office/drawing/2010/main" Requires="a14">
                <p:sp>
                  <p:nvSpPr>
                    <p:cNvPr id="11" name="TextBox 6"/>
                    <p:cNvSpPr txBox="1"/>
                    <p:nvPr/>
                  </p:nvSpPr>
                  <p:spPr>
                    <a:xfrm>
                      <a:off x="590550" y="371475"/>
                      <a:ext cx="2149475" cy="616585"/>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f>
                              <m:fPr>
                                <m:ctrlP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𝑏𝑠</m:t>
                                </m:r>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𝑘</m:t>
                                </m:r>
                              </m:num>
                              <m:den>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sSup>
                                  <m:sSupPr>
                                    <m:ctrlP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𝑠</m:t>
                                    </m:r>
                                  </m:e>
                                  <m:sup>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𝑏𝑠</m:t>
                                </m:r>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𝑘</m:t>
                                </m:r>
                              </m:den>
                            </m:f>
                          </m:oMath>
                        </m:oMathPara>
                      </a14:m>
                      <a:endParaRPr lang="tr-TR" sz="1200">
                        <a:effectLst/>
                        <a:latin typeface="Times New Roman" panose="02020603050405020304" pitchFamily="18" charset="0"/>
                        <a:ea typeface="Times New Roman" panose="02020603050405020304" pitchFamily="18" charset="0"/>
                      </a:endParaRPr>
                    </a:p>
                  </p:txBody>
                </p:sp>
              </mc:Choice>
              <mc:Fallback>
                <p:sp>
                  <p:nvSpPr>
                    <p:cNvPr id="11" name="TextBox 6"/>
                    <p:cNvSpPr txBox="1">
                      <a:spLocks noRot="1" noChangeAspect="1" noMove="1" noResize="1" noEditPoints="1" noAdjustHandles="1" noChangeArrowheads="1" noChangeShapeType="1" noTextEdit="1"/>
                    </p:cNvSpPr>
                    <p:nvPr/>
                  </p:nvSpPr>
                  <p:spPr>
                    <a:xfrm>
                      <a:off x="590550" y="371475"/>
                      <a:ext cx="2149475" cy="616585"/>
                    </a:xfrm>
                    <a:prstGeom prst="rect">
                      <a:avLst/>
                    </a:prstGeom>
                    <a:blipFill rotWithShape="0">
                      <a:blip r:embed="rId3"/>
                      <a:stretch>
                        <a:fillRect/>
                      </a:stretch>
                    </a:blipFill>
                  </p:spPr>
                  <p:txBody>
                    <a:bodyPr/>
                    <a:lstStyle/>
                    <a:p>
                      <a:r>
                        <a:rPr lang="tr-TR">
                          <a:noFill/>
                        </a:rPr>
                        <a:t> </a:t>
                      </a:r>
                    </a:p>
                  </p:txBody>
                </p:sp>
              </mc:Fallback>
            </mc:AlternateContent>
          </p:grpSp>
          <p:sp>
            <p:nvSpPr>
              <p:cNvPr id="9" name="Rectangle 106"/>
              <p:cNvSpPr/>
              <p:nvPr/>
            </p:nvSpPr>
            <p:spPr>
              <a:xfrm>
                <a:off x="552450" y="2047875"/>
                <a:ext cx="2178282" cy="850230"/>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lang="tr-TR"/>
              </a:p>
            </p:txBody>
          </p:sp>
        </p:grpSp>
        <mc:AlternateContent xmlns:mc="http://schemas.openxmlformats.org/markup-compatibility/2006">
          <mc:Choice xmlns:a14="http://schemas.microsoft.com/office/drawing/2010/main" Requires="a14">
            <p:sp>
              <p:nvSpPr>
                <p:cNvPr id="7" name="TextBox 125"/>
                <p:cNvSpPr txBox="1"/>
                <p:nvPr/>
              </p:nvSpPr>
              <p:spPr>
                <a:xfrm>
                  <a:off x="495300" y="2105025"/>
                  <a:ext cx="2149475" cy="611505"/>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f>
                          <m:fPr>
                            <m:ctrlP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sSup>
                              <m:sSupPr>
                                <m:ctrlP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𝑠</m:t>
                                </m:r>
                              </m:e>
                              <m:sup>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𝑏𝑠</m:t>
                            </m:r>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𝑘</m:t>
                            </m:r>
                          </m:den>
                        </m:f>
                      </m:oMath>
                    </m:oMathPara>
                  </a14:m>
                  <a:endParaRPr lang="tr-TR" sz="1200">
                    <a:effectLst/>
                    <a:latin typeface="Times New Roman" panose="02020603050405020304" pitchFamily="18" charset="0"/>
                    <a:ea typeface="Times New Roman" panose="02020603050405020304" pitchFamily="18" charset="0"/>
                  </a:endParaRPr>
                </a:p>
              </p:txBody>
            </p:sp>
          </mc:Choice>
          <mc:Fallback>
            <p:sp>
              <p:nvSpPr>
                <p:cNvPr id="7" name="TextBox 125"/>
                <p:cNvSpPr txBox="1">
                  <a:spLocks noRot="1" noChangeAspect="1" noMove="1" noResize="1" noEditPoints="1" noAdjustHandles="1" noChangeArrowheads="1" noChangeShapeType="1" noTextEdit="1"/>
                </p:cNvSpPr>
                <p:nvPr/>
              </p:nvSpPr>
              <p:spPr>
                <a:xfrm>
                  <a:off x="495300" y="2105025"/>
                  <a:ext cx="2149475" cy="611505"/>
                </a:xfrm>
                <a:prstGeom prst="rect">
                  <a:avLst/>
                </a:prstGeom>
                <a:blipFill rotWithShape="0">
                  <a:blip r:embed="rId4"/>
                  <a:stretch>
                    <a:fillRect/>
                  </a:stretch>
                </a:blipFill>
              </p:spPr>
              <p:txBody>
                <a:bodyPr/>
                <a:lstStyle/>
                <a:p>
                  <a:r>
                    <a:rPr lang="tr-TR">
                      <a:noFill/>
                    </a:rPr>
                    <a:t> </a:t>
                  </a:r>
                </a:p>
              </p:txBody>
            </p:sp>
          </mc:Fallback>
        </mc:AlternateContent>
      </p:grpSp>
    </p:spTree>
    <p:extLst>
      <p:ext uri="{BB962C8B-B14F-4D97-AF65-F5344CB8AC3E}">
        <p14:creationId xmlns:p14="http://schemas.microsoft.com/office/powerpoint/2010/main" val="100598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latin typeface="Cooper Std Black" panose="0208090304030B020404" pitchFamily="18" charset="0"/>
              </a:rPr>
              <a:t>Örnek 1: Çeyrek Taşıt </a:t>
            </a:r>
            <a:r>
              <a:rPr lang="tr-TR" sz="3200" dirty="0" smtClean="0">
                <a:latin typeface="Cooper Std Black" panose="0208090304030B020404" pitchFamily="18" charset="0"/>
              </a:rPr>
              <a:t>Modeli</a:t>
            </a:r>
            <a:endParaRPr lang="tr-TR" sz="3200" dirty="0"/>
          </a:p>
        </p:txBody>
      </p:sp>
      <mc:AlternateContent xmlns:mc="http://schemas.openxmlformats.org/markup-compatibility/2006">
        <mc:Choice xmlns:a14="http://schemas.microsoft.com/office/drawing/2010/main" Requires="a14">
          <p:sp>
            <p:nvSpPr>
              <p:cNvPr id="3" name="İçerik Yer Tutucusu 2"/>
              <p:cNvSpPr>
                <a:spLocks noGrp="1"/>
              </p:cNvSpPr>
              <p:nvPr>
                <p:ph idx="1"/>
              </p:nvPr>
            </p:nvSpPr>
            <p:spPr/>
            <p:txBody>
              <a:bodyPr>
                <a:normAutofit/>
              </a:bodyPr>
              <a:lstStyle/>
              <a:p>
                <a:r>
                  <a:rPr lang="en-US" dirty="0" smtClean="0"/>
                  <a:t>Birlikte</a:t>
                </a:r>
                <a:r>
                  <a:rPr lang="en-US" dirty="0"/>
                  <a:t> </a:t>
                </a:r>
                <a:r>
                  <a:rPr lang="en-US" dirty="0" err="1"/>
                  <a:t>Süspansiyon</a:t>
                </a:r>
                <a:r>
                  <a:rPr lang="en-US" dirty="0"/>
                  <a:t> </a:t>
                </a:r>
                <a:r>
                  <a:rPr lang="en-US" dirty="0" err="1"/>
                  <a:t>sisteminin</a:t>
                </a:r>
                <a:r>
                  <a:rPr lang="en-US" dirty="0"/>
                  <a:t> </a:t>
                </a:r>
                <a:r>
                  <a:rPr lang="en-US" dirty="0" err="1"/>
                  <a:t>detaylı</a:t>
                </a:r>
                <a:r>
                  <a:rPr lang="en-US" dirty="0"/>
                  <a:t> </a:t>
                </a:r>
                <a:r>
                  <a:rPr lang="en-US" dirty="0" err="1"/>
                  <a:t>blok</a:t>
                </a:r>
                <a:r>
                  <a:rPr lang="en-US" dirty="0"/>
                  <a:t> </a:t>
                </a:r>
                <a:r>
                  <a:rPr lang="en-US" dirty="0" err="1"/>
                  <a:t>diyagramını</a:t>
                </a:r>
                <a:r>
                  <a:rPr lang="en-US" dirty="0"/>
                  <a:t> </a:t>
                </a:r>
                <a:r>
                  <a:rPr lang="en-US" dirty="0" err="1"/>
                  <a:t>çizelim</a:t>
                </a:r>
                <a:r>
                  <a:rPr lang="en-US" dirty="0"/>
                  <a:t>. </a:t>
                </a:r>
                <a:endParaRPr lang="tr-TR" dirty="0" smtClean="0"/>
              </a:p>
              <a:p>
                <a:r>
                  <a:rPr lang="en-US" dirty="0" err="1" smtClean="0"/>
                  <a:t>Detaylı</a:t>
                </a:r>
                <a:r>
                  <a:rPr lang="en-US" dirty="0" smtClean="0"/>
                  <a:t> </a:t>
                </a:r>
                <a:r>
                  <a:rPr lang="en-US" dirty="0" err="1"/>
                  <a:t>blok</a:t>
                </a:r>
                <a:r>
                  <a:rPr lang="en-US" dirty="0"/>
                  <a:t> </a:t>
                </a:r>
                <a:r>
                  <a:rPr lang="en-US" dirty="0" err="1"/>
                  <a:t>diyagramı</a:t>
                </a:r>
                <a:r>
                  <a:rPr lang="en-US" dirty="0"/>
                  <a:t> </a:t>
                </a:r>
                <a:r>
                  <a:rPr lang="en-US" dirty="0" err="1"/>
                  <a:t>tüm</a:t>
                </a:r>
                <a:r>
                  <a:rPr lang="en-US" dirty="0"/>
                  <a:t> </a:t>
                </a:r>
                <a:r>
                  <a:rPr lang="en-US" dirty="0" err="1"/>
                  <a:t>temel</a:t>
                </a:r>
                <a:r>
                  <a:rPr lang="en-US" dirty="0"/>
                  <a:t> </a:t>
                </a:r>
                <a:r>
                  <a:rPr lang="en-US" dirty="0" err="1"/>
                  <a:t>eşitlikleri</a:t>
                </a:r>
                <a:r>
                  <a:rPr lang="en-US" dirty="0"/>
                  <a:t> </a:t>
                </a:r>
                <a:r>
                  <a:rPr lang="en-US" dirty="0" err="1"/>
                  <a:t>gösterir</a:t>
                </a:r>
                <a:r>
                  <a:rPr lang="en-US" dirty="0" smtClean="0"/>
                  <a:t>.</a:t>
                </a:r>
                <a:endParaRPr lang="tr-TR" dirty="0" smtClean="0"/>
              </a:p>
              <a:p>
                <a14:m>
                  <m:oMath xmlns:m="http://schemas.openxmlformats.org/officeDocument/2006/math">
                    <m:r>
                      <a:rPr lang="en-US" i="1" smtClean="0">
                        <a:latin typeface="Cambria Math" panose="02040503050406030204" pitchFamily="18" charset="0"/>
                      </a:rPr>
                      <m:t>𝑚</m:t>
                    </m:r>
                    <m:acc>
                      <m:accPr>
                        <m:chr m:val="̈"/>
                        <m:ctrlPr>
                          <a:rPr lang="tr-TR" i="1">
                            <a:latin typeface="Cambria Math" panose="02040503050406030204" pitchFamily="18" charset="0"/>
                          </a:rPr>
                        </m:ctrlPr>
                      </m:accPr>
                      <m:e>
                        <m:r>
                          <a:rPr lang="en-US" i="1">
                            <a:latin typeface="Cambria Math" panose="02040503050406030204" pitchFamily="18" charset="0"/>
                          </a:rPr>
                          <m:t>𝑦</m:t>
                        </m:r>
                      </m:e>
                    </m:acc>
                    <m:d>
                      <m:dPr>
                        <m:ctrlPr>
                          <a:rPr lang="tr-TR"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𝑊</m:t>
                    </m:r>
                    <m:d>
                      <m:dPr>
                        <m:ctrlPr>
                          <a:rPr lang="tr-TR"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b>
                      <m:sSubPr>
                        <m:ctrlPr>
                          <a:rPr lang="tr-TR"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𝑘</m:t>
                        </m:r>
                      </m:sub>
                    </m:sSub>
                    <m:d>
                      <m:dPr>
                        <m:ctrlPr>
                          <a:rPr lang="tr-TR"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b>
                      <m:sSubPr>
                        <m:ctrlPr>
                          <a:rPr lang="tr-TR"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𝑏</m:t>
                        </m:r>
                      </m:sub>
                    </m:sSub>
                    <m:d>
                      <m:dPr>
                        <m:ctrlPr>
                          <a:rPr lang="tr-TR" i="1">
                            <a:latin typeface="Cambria Math" panose="02040503050406030204" pitchFamily="18" charset="0"/>
                          </a:rPr>
                        </m:ctrlPr>
                      </m:dPr>
                      <m:e>
                        <m:r>
                          <a:rPr lang="en-US" i="1">
                            <a:latin typeface="Cambria Math" panose="02040503050406030204" pitchFamily="18" charset="0"/>
                          </a:rPr>
                          <m:t>𝑡</m:t>
                        </m:r>
                      </m:e>
                    </m:d>
                    <m:r>
                      <a:rPr lang="tr-TR" b="0" i="1" smtClean="0">
                        <a:latin typeface="Cambria Math" panose="02040503050406030204" pitchFamily="18" charset="0"/>
                      </a:rPr>
                      <m:t>⇒</m:t>
                    </m:r>
                    <m:r>
                      <a:rPr lang="tr-TR" b="0" i="1" smtClean="0">
                        <a:latin typeface="Cambria Math" panose="02040503050406030204" pitchFamily="18" charset="0"/>
                      </a:rPr>
                      <m:t>𝑚</m:t>
                    </m:r>
                    <m:sSup>
                      <m:sSupPr>
                        <m:ctrlPr>
                          <a:rPr lang="tr-TR" b="0" i="1" smtClean="0">
                            <a:latin typeface="Cambria Math" panose="02040503050406030204" pitchFamily="18" charset="0"/>
                          </a:rPr>
                        </m:ctrlPr>
                      </m:sSupPr>
                      <m:e>
                        <m:r>
                          <a:rPr lang="tr-TR" b="0" i="1" smtClean="0">
                            <a:latin typeface="Cambria Math" panose="02040503050406030204" pitchFamily="18" charset="0"/>
                          </a:rPr>
                          <m:t>𝑠</m:t>
                        </m:r>
                      </m:e>
                      <m:sup>
                        <m:r>
                          <a:rPr lang="tr-TR" b="0" i="1" smtClean="0">
                            <a:latin typeface="Cambria Math" panose="02040503050406030204" pitchFamily="18" charset="0"/>
                          </a:rPr>
                          <m:t>2</m:t>
                        </m:r>
                      </m:sup>
                    </m:sSup>
                    <m:r>
                      <a:rPr lang="tr-TR" i="1">
                        <a:latin typeface="Cambria Math" panose="02040503050406030204" pitchFamily="18" charset="0"/>
                      </a:rPr>
                      <m:t>𝑌</m:t>
                    </m:r>
                    <m:d>
                      <m:dPr>
                        <m:ctrlPr>
                          <a:rPr lang="tr-TR" i="1">
                            <a:latin typeface="Cambria Math" panose="02040503050406030204" pitchFamily="18" charset="0"/>
                          </a:rPr>
                        </m:ctrlPr>
                      </m:dPr>
                      <m:e>
                        <m:r>
                          <a:rPr lang="tr-TR" i="1">
                            <a:latin typeface="Cambria Math" panose="02040503050406030204" pitchFamily="18" charset="0"/>
                          </a:rPr>
                          <m:t>𝑠</m:t>
                        </m:r>
                      </m:e>
                    </m:d>
                    <m:r>
                      <a:rPr lang="tr-TR" b="0" i="1" smtClean="0">
                        <a:latin typeface="Cambria Math" panose="02040503050406030204" pitchFamily="18" charset="0"/>
                      </a:rPr>
                      <m:t>=−</m:t>
                    </m:r>
                    <m:r>
                      <a:rPr lang="tr-TR" b="0" i="1" smtClean="0">
                        <a:latin typeface="Cambria Math" panose="02040503050406030204" pitchFamily="18" charset="0"/>
                      </a:rPr>
                      <m:t>𝑊</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𝐹</m:t>
                        </m:r>
                      </m:e>
                      <m:sub>
                        <m:r>
                          <a:rPr lang="tr-TR" b="0" i="1" smtClean="0">
                            <a:latin typeface="Cambria Math" panose="02040503050406030204" pitchFamily="18" charset="0"/>
                          </a:rPr>
                          <m:t>𝑘</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𝐹</m:t>
                        </m:r>
                      </m:e>
                      <m:sub>
                        <m:r>
                          <a:rPr lang="tr-TR" b="0" i="1" smtClean="0">
                            <a:latin typeface="Cambria Math" panose="02040503050406030204" pitchFamily="18" charset="0"/>
                          </a:rPr>
                          <m:t>𝑏</m:t>
                        </m:r>
                      </m:sub>
                    </m:sSub>
                    <m:r>
                      <a:rPr lang="tr-TR" b="0" i="1" smtClean="0">
                        <a:latin typeface="Cambria Math" panose="02040503050406030204" pitchFamily="18" charset="0"/>
                      </a:rPr>
                      <m:t>(</m:t>
                    </m:r>
                    <m:r>
                      <a:rPr lang="tr-TR" b="0" i="1" smtClean="0">
                        <a:latin typeface="Cambria Math" panose="02040503050406030204" pitchFamily="18" charset="0"/>
                      </a:rPr>
                      <m:t>𝑠</m:t>
                    </m:r>
                    <m:r>
                      <a:rPr lang="tr-TR" b="0" i="1" smtClean="0">
                        <a:latin typeface="Cambria Math" panose="02040503050406030204" pitchFamily="18" charset="0"/>
                      </a:rPr>
                      <m:t>)</m:t>
                    </m:r>
                  </m:oMath>
                </a14:m>
                <a:endParaRPr lang="tr-TR" dirty="0"/>
              </a:p>
              <a:p>
                <a14:m>
                  <m:oMath xmlns:m="http://schemas.openxmlformats.org/officeDocument/2006/math">
                    <m:sSub>
                      <m:sSubPr>
                        <m:ctrlPr>
                          <a:rPr lang="tr-TR"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𝑘</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𝑘</m:t>
                    </m:r>
                    <m:d>
                      <m:dPr>
                        <m:ctrlPr>
                          <a:rPr lang="en-US" i="1">
                            <a:latin typeface="Cambria Math" panose="02040503050406030204" pitchFamily="18" charset="0"/>
                          </a:rPr>
                        </m:ctrlPr>
                      </m:dPr>
                      <m:e>
                        <m:r>
                          <a:rPr lang="en-US" i="1">
                            <a:latin typeface="Cambria Math" panose="02040503050406030204" pitchFamily="18" charset="0"/>
                          </a:rPr>
                          <m:t>𝑦</m:t>
                        </m:r>
                        <m:d>
                          <m:dPr>
                            <m:ctrlPr>
                              <a:rPr lang="tr-TR"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𝑥</m:t>
                        </m:r>
                        <m:d>
                          <m:dPr>
                            <m:ctrlPr>
                              <a:rPr lang="en-US" i="1">
                                <a:latin typeface="Cambria Math" panose="02040503050406030204" pitchFamily="18" charset="0"/>
                              </a:rPr>
                            </m:ctrlPr>
                          </m:dPr>
                          <m:e>
                            <m:r>
                              <a:rPr lang="en-US" i="1">
                                <a:latin typeface="Cambria Math" panose="02040503050406030204" pitchFamily="18" charset="0"/>
                              </a:rPr>
                              <m:t>𝑡</m:t>
                            </m:r>
                          </m:e>
                        </m:d>
                      </m:e>
                    </m:d>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𝑘</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b="0" i="1" smtClean="0">
                        <a:latin typeface="Cambria Math" panose="02040503050406030204" pitchFamily="18" charset="0"/>
                      </a:rPr>
                      <m:t>=</m:t>
                    </m:r>
                    <m:r>
                      <a:rPr lang="tr-TR" b="0" i="1" smtClean="0">
                        <a:latin typeface="Cambria Math" panose="02040503050406030204" pitchFamily="18" charset="0"/>
                      </a:rPr>
                      <m:t>𝑘</m:t>
                    </m:r>
                    <m:r>
                      <a:rPr lang="tr-TR" b="0" i="1" smtClean="0">
                        <a:latin typeface="Cambria Math" panose="02040503050406030204" pitchFamily="18" charset="0"/>
                      </a:rPr>
                      <m:t>(</m:t>
                    </m:r>
                    <m:r>
                      <a:rPr lang="tr-TR" b="0" i="1" smtClean="0">
                        <a:latin typeface="Cambria Math" panose="02040503050406030204" pitchFamily="18" charset="0"/>
                      </a:rPr>
                      <m:t>𝑌</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r>
                      <a:rPr lang="tr-TR" b="0" i="1" smtClean="0">
                        <a:latin typeface="Cambria Math" panose="02040503050406030204" pitchFamily="18" charset="0"/>
                      </a:rPr>
                      <m:t>𝑋</m:t>
                    </m:r>
                    <m:r>
                      <a:rPr lang="tr-TR" b="0" i="1" smtClean="0">
                        <a:latin typeface="Cambria Math" panose="02040503050406030204" pitchFamily="18" charset="0"/>
                      </a:rPr>
                      <m:t>(</m:t>
                    </m:r>
                    <m:r>
                      <a:rPr lang="tr-TR" b="0" i="1" smtClean="0">
                        <a:latin typeface="Cambria Math" panose="02040503050406030204" pitchFamily="18" charset="0"/>
                      </a:rPr>
                      <m:t>𝑠</m:t>
                    </m:r>
                    <m:r>
                      <a:rPr lang="tr-TR" b="0" i="1" smtClean="0">
                        <a:latin typeface="Cambria Math" panose="02040503050406030204" pitchFamily="18" charset="0"/>
                      </a:rPr>
                      <m:t>))</m:t>
                    </m:r>
                  </m:oMath>
                </a14:m>
                <a:endParaRPr lang="tr-TR" dirty="0"/>
              </a:p>
              <a:p>
                <a14:m>
                  <m:oMath xmlns:m="http://schemas.openxmlformats.org/officeDocument/2006/math">
                    <m:sSub>
                      <m:sSubPr>
                        <m:ctrlPr>
                          <a:rPr lang="tr-TR"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𝑏</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𝑏</m:t>
                    </m:r>
                    <m:d>
                      <m:dPr>
                        <m:ctrlPr>
                          <a:rPr lang="en-US" i="1">
                            <a:latin typeface="Cambria Math" panose="02040503050406030204" pitchFamily="18" charset="0"/>
                          </a:rPr>
                        </m:ctrlPr>
                      </m:dPr>
                      <m:e>
                        <m:acc>
                          <m:accPr>
                            <m:chr m:val="̇"/>
                            <m:ctrlPr>
                              <a:rPr lang="tr-TR" i="1">
                                <a:latin typeface="Cambria Math" panose="02040503050406030204" pitchFamily="18" charset="0"/>
                              </a:rPr>
                            </m:ctrlPr>
                          </m:accPr>
                          <m:e>
                            <m:r>
                              <a:rPr lang="en-US" i="1">
                                <a:latin typeface="Cambria Math" panose="02040503050406030204" pitchFamily="18" charset="0"/>
                              </a:rPr>
                              <m:t>𝑦</m:t>
                            </m:r>
                          </m:e>
                        </m:acc>
                        <m:d>
                          <m:dPr>
                            <m:ctrlPr>
                              <a:rPr lang="tr-TR"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acc>
                          <m:accPr>
                            <m:chr m:val="̇"/>
                            <m:ctrlPr>
                              <a:rPr lang="tr-TR" i="1">
                                <a:latin typeface="Cambria Math" panose="02040503050406030204" pitchFamily="18" charset="0"/>
                              </a:rPr>
                            </m:ctrlPr>
                          </m:accPr>
                          <m:e>
                            <m:r>
                              <a:rPr lang="en-US" i="1">
                                <a:latin typeface="Cambria Math" panose="02040503050406030204" pitchFamily="18" charset="0"/>
                              </a:rPr>
                              <m:t>𝑥</m:t>
                            </m:r>
                          </m:e>
                        </m:acc>
                        <m:d>
                          <m:dPr>
                            <m:ctrlPr>
                              <a:rPr lang="en-US" i="1">
                                <a:latin typeface="Cambria Math" panose="02040503050406030204" pitchFamily="18" charset="0"/>
                              </a:rPr>
                            </m:ctrlPr>
                          </m:dPr>
                          <m:e>
                            <m:r>
                              <a:rPr lang="en-US" i="1">
                                <a:latin typeface="Cambria Math" panose="02040503050406030204" pitchFamily="18" charset="0"/>
                              </a:rPr>
                              <m:t>𝑡</m:t>
                            </m:r>
                          </m:e>
                        </m:d>
                      </m:e>
                    </m:d>
                    <m:r>
                      <a:rPr lang="tr-TR" i="1">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𝐹</m:t>
                        </m:r>
                      </m:e>
                      <m:sub>
                        <m:r>
                          <a:rPr lang="tr-TR" b="0" i="1" smtClean="0">
                            <a:latin typeface="Cambria Math" panose="02040503050406030204" pitchFamily="18" charset="0"/>
                          </a:rPr>
                          <m:t>𝑏</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r>
                      <a:rPr lang="tr-TR" b="0" i="1" smtClean="0">
                        <a:latin typeface="Cambria Math" panose="02040503050406030204" pitchFamily="18" charset="0"/>
                      </a:rPr>
                      <m:t>𝑏𝑠</m:t>
                    </m:r>
                    <m:r>
                      <a:rPr lang="tr-TR" b="0" i="1" smtClean="0">
                        <a:latin typeface="Cambria Math" panose="02040503050406030204" pitchFamily="18" charset="0"/>
                      </a:rPr>
                      <m:t>(</m:t>
                    </m:r>
                    <m:r>
                      <a:rPr lang="tr-TR" b="0" i="1" smtClean="0">
                        <a:latin typeface="Cambria Math" panose="02040503050406030204" pitchFamily="18" charset="0"/>
                      </a:rPr>
                      <m:t>𝑌</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r>
                      <a:rPr lang="tr-TR" b="0" i="1" smtClean="0">
                        <a:latin typeface="Cambria Math" panose="02040503050406030204" pitchFamily="18" charset="0"/>
                      </a:rPr>
                      <m:t>𝑋</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oMath>
                </a14:m>
                <a:endParaRPr lang="tr-TR" dirty="0"/>
              </a:p>
              <a:p>
                <a:endParaRPr lang="tr-TR" dirty="0"/>
              </a:p>
              <a:p>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1515" t="-1358"/>
                </a:stretch>
              </a:blipFill>
            </p:spPr>
            <p:txBody>
              <a:bodyPr/>
              <a:lstStyle/>
              <a:p>
                <a:r>
                  <a:rPr lang="tr-TR">
                    <a:noFill/>
                  </a:rPr>
                  <a:t> </a:t>
                </a:r>
              </a:p>
            </p:txBody>
          </p:sp>
        </mc:Fallback>
      </mc:AlternateContent>
    </p:spTree>
    <p:extLst>
      <p:ext uri="{BB962C8B-B14F-4D97-AF65-F5344CB8AC3E}">
        <p14:creationId xmlns:p14="http://schemas.microsoft.com/office/powerpoint/2010/main" val="2694000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latin typeface="Cooper Std Black" panose="0208090304030B020404" pitchFamily="18" charset="0"/>
              </a:rPr>
              <a:t>Örnek 1: Çeyrek Taşıt </a:t>
            </a:r>
            <a:r>
              <a:rPr lang="tr-TR" sz="3200" dirty="0" smtClean="0">
                <a:latin typeface="Cooper Std Black" panose="0208090304030B020404" pitchFamily="18" charset="0"/>
              </a:rPr>
              <a:t>Modeli</a:t>
            </a:r>
            <a:endParaRPr lang="tr-TR" sz="3200" dirty="0"/>
          </a:p>
        </p:txBody>
      </p:sp>
      <mc:AlternateContent xmlns:mc="http://schemas.openxmlformats.org/markup-compatibility/2006">
        <mc:Choice xmlns:a14="http://schemas.microsoft.com/office/drawing/2010/main" Requires="a14">
          <p:sp>
            <p:nvSpPr>
              <p:cNvPr id="3" name="İçerik Yer Tutucusu 2"/>
              <p:cNvSpPr>
                <a:spLocks noGrp="1"/>
              </p:cNvSpPr>
              <p:nvPr>
                <p:ph idx="1"/>
              </p:nvPr>
            </p:nvSpPr>
            <p:spPr>
              <a:xfrm>
                <a:off x="1097280" y="1395563"/>
                <a:ext cx="10058400" cy="1295085"/>
              </a:xfrm>
            </p:spPr>
            <p:txBody>
              <a:bodyPr>
                <a:normAutofit fontScale="85000" lnSpcReduction="10000"/>
              </a:bodyPr>
              <a:lstStyle/>
              <a:p>
                <a14:m>
                  <m:oMath xmlns:m="http://schemas.openxmlformats.org/officeDocument/2006/math">
                    <m:r>
                      <a:rPr lang="tr-TR" b="0" i="1" smtClean="0">
                        <a:latin typeface="Cambria Math" panose="02040503050406030204" pitchFamily="18" charset="0"/>
                      </a:rPr>
                      <m:t>𝑚</m:t>
                    </m:r>
                    <m:sSup>
                      <m:sSupPr>
                        <m:ctrlPr>
                          <a:rPr lang="tr-TR" b="0" i="1" smtClean="0">
                            <a:latin typeface="Cambria Math" panose="02040503050406030204" pitchFamily="18" charset="0"/>
                          </a:rPr>
                        </m:ctrlPr>
                      </m:sSupPr>
                      <m:e>
                        <m:r>
                          <a:rPr lang="tr-TR" b="0" i="1" smtClean="0">
                            <a:latin typeface="Cambria Math" panose="02040503050406030204" pitchFamily="18" charset="0"/>
                          </a:rPr>
                          <m:t>𝑠</m:t>
                        </m:r>
                      </m:e>
                      <m:sup>
                        <m:r>
                          <a:rPr lang="tr-TR" b="0" i="1" smtClean="0">
                            <a:latin typeface="Cambria Math" panose="02040503050406030204" pitchFamily="18" charset="0"/>
                          </a:rPr>
                          <m:t>2</m:t>
                        </m:r>
                      </m:sup>
                    </m:sSup>
                    <m:r>
                      <a:rPr lang="tr-TR" i="1">
                        <a:latin typeface="Cambria Math" panose="02040503050406030204" pitchFamily="18" charset="0"/>
                      </a:rPr>
                      <m:t>𝑌</m:t>
                    </m:r>
                    <m:d>
                      <m:dPr>
                        <m:ctrlPr>
                          <a:rPr lang="tr-TR" i="1">
                            <a:latin typeface="Cambria Math" panose="02040503050406030204" pitchFamily="18" charset="0"/>
                          </a:rPr>
                        </m:ctrlPr>
                      </m:dPr>
                      <m:e>
                        <m:r>
                          <a:rPr lang="tr-TR" i="1">
                            <a:latin typeface="Cambria Math" panose="02040503050406030204" pitchFamily="18" charset="0"/>
                          </a:rPr>
                          <m:t>𝑠</m:t>
                        </m:r>
                      </m:e>
                    </m:d>
                    <m:r>
                      <a:rPr lang="tr-TR" b="0" i="1" smtClean="0">
                        <a:latin typeface="Cambria Math" panose="02040503050406030204" pitchFamily="18" charset="0"/>
                      </a:rPr>
                      <m:t>=−</m:t>
                    </m:r>
                    <m:r>
                      <a:rPr lang="tr-TR" b="0" i="1" smtClean="0">
                        <a:latin typeface="Cambria Math" panose="02040503050406030204" pitchFamily="18" charset="0"/>
                      </a:rPr>
                      <m:t>𝑊</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𝐹</m:t>
                        </m:r>
                      </m:e>
                      <m:sub>
                        <m:r>
                          <a:rPr lang="tr-TR" b="0" i="1" smtClean="0">
                            <a:latin typeface="Cambria Math" panose="02040503050406030204" pitchFamily="18" charset="0"/>
                          </a:rPr>
                          <m:t>𝑘</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𝐹</m:t>
                        </m:r>
                      </m:e>
                      <m:sub>
                        <m:r>
                          <a:rPr lang="tr-TR" b="0" i="1" smtClean="0">
                            <a:latin typeface="Cambria Math" panose="02040503050406030204" pitchFamily="18" charset="0"/>
                          </a:rPr>
                          <m:t>𝑏</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r>
                      <a:rPr lang="tr-TR" b="0" i="1" smtClean="0">
                        <a:latin typeface="Cambria Math" panose="02040503050406030204" pitchFamily="18" charset="0"/>
                      </a:rPr>
                      <m:t>𝑠𝑌</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𝑉</m:t>
                        </m:r>
                      </m:e>
                      <m:sub>
                        <m:r>
                          <a:rPr lang="tr-TR" b="0" i="1" smtClean="0">
                            <a:latin typeface="Cambria Math" panose="02040503050406030204" pitchFamily="18" charset="0"/>
                          </a:rPr>
                          <m:t>𝑦</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r>
                      <a:rPr lang="tr-TR" i="1">
                        <a:latin typeface="Cambria Math" panose="02040503050406030204" pitchFamily="18" charset="0"/>
                      </a:rPr>
                      <m:t>−</m:t>
                    </m:r>
                    <m:f>
                      <m:fPr>
                        <m:ctrlPr>
                          <a:rPr lang="tr-TR" b="0" i="1" smtClean="0">
                            <a:latin typeface="Cambria Math" panose="02040503050406030204" pitchFamily="18" charset="0"/>
                          </a:rPr>
                        </m:ctrlPr>
                      </m:fPr>
                      <m:num>
                        <m:r>
                          <a:rPr lang="tr-TR" i="1">
                            <a:latin typeface="Cambria Math" panose="02040503050406030204" pitchFamily="18" charset="0"/>
                          </a:rPr>
                          <m:t>𝑊</m:t>
                        </m:r>
                        <m:d>
                          <m:dPr>
                            <m:ctrlPr>
                              <a:rPr lang="tr-TR" i="1">
                                <a:latin typeface="Cambria Math" panose="02040503050406030204" pitchFamily="18" charset="0"/>
                              </a:rPr>
                            </m:ctrlPr>
                          </m:dPr>
                          <m:e>
                            <m:r>
                              <a:rPr lang="tr-TR" i="1">
                                <a:latin typeface="Cambria Math" panose="02040503050406030204" pitchFamily="18" charset="0"/>
                              </a:rPr>
                              <m:t>𝑠</m:t>
                            </m:r>
                          </m:e>
                        </m:d>
                      </m:num>
                      <m:den>
                        <m:r>
                          <a:rPr lang="tr-TR" b="0" i="1" smtClean="0">
                            <a:latin typeface="Cambria Math" panose="02040503050406030204" pitchFamily="18" charset="0"/>
                          </a:rPr>
                          <m:t>𝑚𝑠</m:t>
                        </m:r>
                      </m:den>
                    </m:f>
                    <m:r>
                      <a:rPr lang="tr-TR" i="1">
                        <a:latin typeface="Cambria Math" panose="02040503050406030204" pitchFamily="18" charset="0"/>
                      </a:rPr>
                      <m:t>−</m:t>
                    </m:r>
                    <m:f>
                      <m:fPr>
                        <m:ctrlPr>
                          <a:rPr lang="tr-TR" b="0" i="1" smtClean="0">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𝑘</m:t>
                            </m:r>
                          </m:sub>
                        </m:sSub>
                        <m:d>
                          <m:dPr>
                            <m:ctrlPr>
                              <a:rPr lang="tr-TR" i="1">
                                <a:latin typeface="Cambria Math" panose="02040503050406030204" pitchFamily="18" charset="0"/>
                              </a:rPr>
                            </m:ctrlPr>
                          </m:dPr>
                          <m:e>
                            <m:r>
                              <a:rPr lang="tr-TR" i="1">
                                <a:latin typeface="Cambria Math" panose="02040503050406030204" pitchFamily="18" charset="0"/>
                              </a:rPr>
                              <m:t>𝑠</m:t>
                            </m:r>
                          </m:e>
                        </m:d>
                      </m:num>
                      <m:den>
                        <m:r>
                          <a:rPr lang="tr-TR" b="0" i="1" smtClean="0">
                            <a:latin typeface="Cambria Math" panose="02040503050406030204" pitchFamily="18" charset="0"/>
                          </a:rPr>
                          <m:t>𝑚𝑠</m:t>
                        </m:r>
                      </m:den>
                    </m:f>
                    <m:r>
                      <a:rPr lang="tr-TR" i="1">
                        <a:latin typeface="Cambria Math" panose="02040503050406030204" pitchFamily="18" charset="0"/>
                      </a:rPr>
                      <m:t>−</m:t>
                    </m:r>
                    <m:f>
                      <m:fPr>
                        <m:ctrlPr>
                          <a:rPr lang="tr-TR" b="0" i="1" smtClean="0">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𝑏</m:t>
                            </m:r>
                          </m:sub>
                        </m:sSub>
                        <m:d>
                          <m:dPr>
                            <m:ctrlPr>
                              <a:rPr lang="tr-TR" i="1">
                                <a:latin typeface="Cambria Math" panose="02040503050406030204" pitchFamily="18" charset="0"/>
                              </a:rPr>
                            </m:ctrlPr>
                          </m:dPr>
                          <m:e>
                            <m:r>
                              <a:rPr lang="tr-TR" i="1">
                                <a:latin typeface="Cambria Math" panose="02040503050406030204" pitchFamily="18" charset="0"/>
                              </a:rPr>
                              <m:t>𝑠</m:t>
                            </m:r>
                          </m:e>
                        </m:d>
                      </m:num>
                      <m:den>
                        <m:r>
                          <a:rPr lang="tr-TR" b="0" i="1" smtClean="0">
                            <a:latin typeface="Cambria Math" panose="02040503050406030204" pitchFamily="18" charset="0"/>
                          </a:rPr>
                          <m:t>𝑚𝑠</m:t>
                        </m:r>
                      </m:den>
                    </m:f>
                    <m:r>
                      <a:rPr lang="tr-TR" i="1">
                        <a:latin typeface="Cambria Math" panose="02040503050406030204" pitchFamily="18" charset="0"/>
                      </a:rPr>
                      <m:t>⟹</m:t>
                    </m:r>
                  </m:oMath>
                </a14:m>
                <a:endParaRPr lang="tr-TR" dirty="0"/>
              </a:p>
              <a:p>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𝑘</m:t>
                        </m:r>
                      </m:sub>
                    </m:sSub>
                    <m:d>
                      <m:dPr>
                        <m:ctrlPr>
                          <a:rPr lang="tr-TR" i="1">
                            <a:latin typeface="Cambria Math" panose="02040503050406030204" pitchFamily="18" charset="0"/>
                          </a:rPr>
                        </m:ctrlPr>
                      </m:dPr>
                      <m:e>
                        <m:r>
                          <a:rPr lang="tr-TR" i="1">
                            <a:latin typeface="Cambria Math" panose="02040503050406030204" pitchFamily="18" charset="0"/>
                          </a:rPr>
                          <m:t>𝑠</m:t>
                        </m:r>
                      </m:e>
                    </m:d>
                    <m:r>
                      <a:rPr lang="tr-TR" b="0" i="1" smtClean="0">
                        <a:latin typeface="Cambria Math" panose="02040503050406030204" pitchFamily="18" charset="0"/>
                      </a:rPr>
                      <m:t>=</m:t>
                    </m:r>
                    <m:r>
                      <a:rPr lang="tr-TR" b="0" i="1" smtClean="0">
                        <a:latin typeface="Cambria Math" panose="02040503050406030204" pitchFamily="18" charset="0"/>
                      </a:rPr>
                      <m:t>𝑘</m:t>
                    </m:r>
                    <m:r>
                      <a:rPr lang="tr-TR" b="0" i="1" smtClean="0">
                        <a:latin typeface="Cambria Math" panose="02040503050406030204" pitchFamily="18" charset="0"/>
                      </a:rPr>
                      <m:t>(</m:t>
                    </m:r>
                    <m:r>
                      <a:rPr lang="tr-TR" b="0" i="1" smtClean="0">
                        <a:latin typeface="Cambria Math" panose="02040503050406030204" pitchFamily="18" charset="0"/>
                      </a:rPr>
                      <m:t>𝑌</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r>
                      <a:rPr lang="tr-TR" b="0" i="1" smtClean="0">
                        <a:latin typeface="Cambria Math" panose="02040503050406030204" pitchFamily="18" charset="0"/>
                      </a:rPr>
                      <m:t>𝑋</m:t>
                    </m:r>
                    <m:r>
                      <a:rPr lang="tr-TR" b="0" i="1" smtClean="0">
                        <a:latin typeface="Cambria Math" panose="02040503050406030204" pitchFamily="18" charset="0"/>
                      </a:rPr>
                      <m:t>(</m:t>
                    </m:r>
                    <m:r>
                      <a:rPr lang="tr-TR" b="0" i="1" smtClean="0">
                        <a:latin typeface="Cambria Math" panose="02040503050406030204" pitchFamily="18" charset="0"/>
                      </a:rPr>
                      <m:t>𝑠</m:t>
                    </m:r>
                    <m:r>
                      <a:rPr lang="tr-TR" b="0" i="1" smtClean="0">
                        <a:latin typeface="Cambria Math" panose="02040503050406030204" pitchFamily="18" charset="0"/>
                      </a:rPr>
                      <m:t>))</m:t>
                    </m:r>
                  </m:oMath>
                </a14:m>
                <a:endParaRPr lang="tr-TR" dirty="0"/>
              </a:p>
              <a:p>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𝐹</m:t>
                        </m:r>
                      </m:e>
                      <m:sub>
                        <m:r>
                          <a:rPr lang="tr-TR" b="0" i="1" smtClean="0">
                            <a:latin typeface="Cambria Math" panose="02040503050406030204" pitchFamily="18" charset="0"/>
                          </a:rPr>
                          <m:t>𝑏</m:t>
                        </m:r>
                      </m:sub>
                    </m:sSub>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r>
                      <a:rPr lang="tr-TR" b="0" i="1" smtClean="0">
                        <a:latin typeface="Cambria Math" panose="02040503050406030204" pitchFamily="18" charset="0"/>
                      </a:rPr>
                      <m:t>𝑏𝑠</m:t>
                    </m:r>
                    <m:r>
                      <a:rPr lang="tr-TR" b="0" i="1" smtClean="0">
                        <a:latin typeface="Cambria Math" panose="02040503050406030204" pitchFamily="18" charset="0"/>
                      </a:rPr>
                      <m:t>(</m:t>
                    </m:r>
                    <m:r>
                      <a:rPr lang="tr-TR" b="0" i="1" smtClean="0">
                        <a:latin typeface="Cambria Math" panose="02040503050406030204" pitchFamily="18" charset="0"/>
                      </a:rPr>
                      <m:t>𝑌</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r>
                      <a:rPr lang="tr-TR" b="0" i="1" smtClean="0">
                        <a:latin typeface="Cambria Math" panose="02040503050406030204" pitchFamily="18" charset="0"/>
                      </a:rPr>
                      <m:t>𝑋</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oMath>
                </a14:m>
                <a:endParaRPr lang="tr-TR" dirty="0"/>
              </a:p>
              <a:p>
                <a:endParaRPr lang="tr-TR" dirty="0"/>
              </a:p>
              <a:p>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idx="1"/>
              </p:nvPr>
            </p:nvSpPr>
            <p:spPr>
              <a:xfrm>
                <a:off x="1097280" y="1395563"/>
                <a:ext cx="10058400" cy="1295085"/>
              </a:xfrm>
              <a:blipFill rotWithShape="0">
                <a:blip r:embed="rId2"/>
                <a:stretch>
                  <a:fillRect l="-1273" b="-1415"/>
                </a:stretch>
              </a:blipFill>
            </p:spPr>
            <p:txBody>
              <a:bodyPr/>
              <a:lstStyle/>
              <a:p>
                <a:r>
                  <a:rPr lang="tr-TR">
                    <a:noFill/>
                  </a:rPr>
                  <a:t> </a:t>
                </a:r>
              </a:p>
            </p:txBody>
          </p:sp>
        </mc:Fallback>
      </mc:AlternateContent>
      <p:grpSp>
        <p:nvGrpSpPr>
          <p:cNvPr id="78" name="Grup 77"/>
          <p:cNvGrpSpPr/>
          <p:nvPr/>
        </p:nvGrpSpPr>
        <p:grpSpPr>
          <a:xfrm>
            <a:off x="1080000" y="3196566"/>
            <a:ext cx="7056693" cy="403434"/>
            <a:chOff x="1080000" y="3196566"/>
            <a:chExt cx="7056693" cy="403434"/>
          </a:xfrm>
        </p:grpSpPr>
        <p:cxnSp>
          <p:nvCxnSpPr>
            <p:cNvPr id="5" name="Düz Ok Bağlayıcısı 4"/>
            <p:cNvCxnSpPr/>
            <p:nvPr/>
          </p:nvCxnSpPr>
          <p:spPr>
            <a:xfrm>
              <a:off x="7416693" y="3600000"/>
              <a:ext cx="72000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 name="Düz Ok Bağlayıcısı 5"/>
            <p:cNvCxnSpPr/>
            <p:nvPr/>
          </p:nvCxnSpPr>
          <p:spPr>
            <a:xfrm>
              <a:off x="1117837" y="3600000"/>
              <a:ext cx="72000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7" name="Metin kutusu 6"/>
                <p:cNvSpPr txBox="1"/>
                <p:nvPr/>
              </p:nvSpPr>
              <p:spPr>
                <a:xfrm>
                  <a:off x="1080000" y="3196566"/>
                  <a:ext cx="5570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𝑋</m:t>
                        </m:r>
                        <m:r>
                          <a:rPr lang="tr-TR" b="0" i="1" smtClean="0">
                            <a:latin typeface="Cambria Math" panose="02040503050406030204" pitchFamily="18" charset="0"/>
                          </a:rPr>
                          <m:t>(</m:t>
                        </m:r>
                        <m:r>
                          <a:rPr lang="tr-TR" b="0" i="1" smtClean="0">
                            <a:latin typeface="Cambria Math" panose="02040503050406030204" pitchFamily="18" charset="0"/>
                          </a:rPr>
                          <m:t>𝑠</m:t>
                        </m:r>
                        <m:r>
                          <a:rPr lang="tr-TR" b="0" i="1" smtClean="0">
                            <a:latin typeface="Cambria Math" panose="02040503050406030204" pitchFamily="18" charset="0"/>
                          </a:rPr>
                          <m:t>)</m:t>
                        </m:r>
                      </m:oMath>
                    </m:oMathPara>
                  </a14:m>
                  <a:endParaRPr lang="tr-TR" dirty="0"/>
                </a:p>
              </p:txBody>
            </p:sp>
          </mc:Choice>
          <mc:Fallback>
            <p:sp>
              <p:nvSpPr>
                <p:cNvPr id="7" name="Metin kutusu 6"/>
                <p:cNvSpPr txBox="1">
                  <a:spLocks noRot="1" noChangeAspect="1" noMove="1" noResize="1" noEditPoints="1" noAdjustHandles="1" noChangeArrowheads="1" noChangeShapeType="1" noTextEdit="1"/>
                </p:cNvSpPr>
                <p:nvPr/>
              </p:nvSpPr>
              <p:spPr>
                <a:xfrm>
                  <a:off x="1080000" y="3196566"/>
                  <a:ext cx="557048" cy="369332"/>
                </a:xfrm>
                <a:prstGeom prst="rect">
                  <a:avLst/>
                </a:prstGeom>
                <a:blipFill rotWithShape="0">
                  <a:blip r:embed="rId3"/>
                  <a:stretch>
                    <a:fillRect r="-17391" b="-13115"/>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8" name="Metin kutusu 7"/>
                <p:cNvSpPr txBox="1"/>
                <p:nvPr/>
              </p:nvSpPr>
              <p:spPr>
                <a:xfrm>
                  <a:off x="7408368" y="3196566"/>
                  <a:ext cx="5570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𝑌</m:t>
                        </m:r>
                        <m:r>
                          <a:rPr lang="tr-TR" b="0" i="1" smtClean="0">
                            <a:latin typeface="Cambria Math" panose="02040503050406030204" pitchFamily="18" charset="0"/>
                          </a:rPr>
                          <m:t>(</m:t>
                        </m:r>
                        <m:r>
                          <a:rPr lang="tr-TR" b="0" i="1" smtClean="0">
                            <a:latin typeface="Cambria Math" panose="02040503050406030204" pitchFamily="18" charset="0"/>
                          </a:rPr>
                          <m:t>𝑠</m:t>
                        </m:r>
                        <m:r>
                          <a:rPr lang="tr-TR" b="0" i="1" smtClean="0">
                            <a:latin typeface="Cambria Math" panose="02040503050406030204" pitchFamily="18" charset="0"/>
                          </a:rPr>
                          <m:t>)</m:t>
                        </m:r>
                      </m:oMath>
                    </m:oMathPara>
                  </a14:m>
                  <a:endParaRPr lang="tr-TR" dirty="0"/>
                </a:p>
              </p:txBody>
            </p:sp>
          </mc:Choice>
          <mc:Fallback>
            <p:sp>
              <p:nvSpPr>
                <p:cNvPr id="8" name="Metin kutusu 7"/>
                <p:cNvSpPr txBox="1">
                  <a:spLocks noRot="1" noChangeAspect="1" noMove="1" noResize="1" noEditPoints="1" noAdjustHandles="1" noChangeArrowheads="1" noChangeShapeType="1" noTextEdit="1"/>
                </p:cNvSpPr>
                <p:nvPr/>
              </p:nvSpPr>
              <p:spPr>
                <a:xfrm>
                  <a:off x="7408368" y="3196566"/>
                  <a:ext cx="557048" cy="369332"/>
                </a:xfrm>
                <a:prstGeom prst="rect">
                  <a:avLst/>
                </a:prstGeom>
                <a:blipFill rotWithShape="0">
                  <a:blip r:embed="rId4"/>
                  <a:stretch>
                    <a:fillRect r="-16304" b="-13115"/>
                  </a:stretch>
                </a:blipFill>
              </p:spPr>
              <p:txBody>
                <a:bodyPr/>
                <a:lstStyle/>
                <a:p>
                  <a:r>
                    <a:rPr lang="tr-TR">
                      <a:noFill/>
                    </a:rPr>
                    <a:t> </a:t>
                  </a:r>
                </a:p>
              </p:txBody>
            </p:sp>
          </mc:Fallback>
        </mc:AlternateContent>
      </p:grpSp>
      <p:grpSp>
        <p:nvGrpSpPr>
          <p:cNvPr id="81" name="Grup 80"/>
          <p:cNvGrpSpPr/>
          <p:nvPr/>
        </p:nvGrpSpPr>
        <p:grpSpPr>
          <a:xfrm>
            <a:off x="2377837" y="3196566"/>
            <a:ext cx="1980000" cy="673434"/>
            <a:chOff x="2377837" y="3196566"/>
            <a:chExt cx="1980000" cy="673434"/>
          </a:xfrm>
        </p:grpSpPr>
        <p:cxnSp>
          <p:nvCxnSpPr>
            <p:cNvPr id="24" name="Düz Ok Bağlayıcısı 23"/>
            <p:cNvCxnSpPr/>
            <p:nvPr/>
          </p:nvCxnSpPr>
          <p:spPr>
            <a:xfrm>
              <a:off x="2377837" y="3600000"/>
              <a:ext cx="72000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25" name="Dikdörtgen 24"/>
            <p:cNvSpPr/>
            <p:nvPr/>
          </p:nvSpPr>
          <p:spPr>
            <a:xfrm>
              <a:off x="3097837" y="3330000"/>
              <a:ext cx="540000" cy="54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i="1" dirty="0" smtClean="0">
                  <a:solidFill>
                    <a:schemeClr val="tx1"/>
                  </a:solidFill>
                </a:rPr>
                <a:t>k</a:t>
              </a:r>
              <a:endParaRPr lang="tr-TR" i="1" dirty="0">
                <a:solidFill>
                  <a:schemeClr val="tx1"/>
                </a:solidFill>
              </a:endParaRPr>
            </a:p>
          </p:txBody>
        </p:sp>
        <mc:AlternateContent xmlns:mc="http://schemas.openxmlformats.org/markup-compatibility/2006">
          <mc:Choice xmlns:a14="http://schemas.microsoft.com/office/drawing/2010/main" Requires="a14">
            <p:sp>
              <p:nvSpPr>
                <p:cNvPr id="27" name="Dikdörtgen 26"/>
                <p:cNvSpPr/>
                <p:nvPr/>
              </p:nvSpPr>
              <p:spPr>
                <a:xfrm>
                  <a:off x="3583651" y="3196566"/>
                  <a:ext cx="774186"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𝑘</m:t>
                            </m:r>
                          </m:sub>
                        </m:sSub>
                        <m:d>
                          <m:dPr>
                            <m:ctrlPr>
                              <a:rPr lang="tr-TR" i="1">
                                <a:latin typeface="Cambria Math" panose="02040503050406030204" pitchFamily="18" charset="0"/>
                              </a:rPr>
                            </m:ctrlPr>
                          </m:dPr>
                          <m:e>
                            <m:r>
                              <a:rPr lang="tr-TR" i="1">
                                <a:latin typeface="Cambria Math" panose="02040503050406030204" pitchFamily="18" charset="0"/>
                              </a:rPr>
                              <m:t>𝑠</m:t>
                            </m:r>
                          </m:e>
                        </m:d>
                      </m:oMath>
                    </m:oMathPara>
                  </a14:m>
                  <a:endParaRPr lang="tr-TR" dirty="0"/>
                </a:p>
              </p:txBody>
            </p:sp>
          </mc:Choice>
          <mc:Fallback>
            <p:sp>
              <p:nvSpPr>
                <p:cNvPr id="27" name="Dikdörtgen 26"/>
                <p:cNvSpPr>
                  <a:spLocks noRot="1" noChangeAspect="1" noMove="1" noResize="1" noEditPoints="1" noAdjustHandles="1" noChangeArrowheads="1" noChangeShapeType="1" noTextEdit="1"/>
                </p:cNvSpPr>
                <p:nvPr/>
              </p:nvSpPr>
              <p:spPr>
                <a:xfrm>
                  <a:off x="3583651" y="3196566"/>
                  <a:ext cx="774186" cy="369332"/>
                </a:xfrm>
                <a:prstGeom prst="rect">
                  <a:avLst/>
                </a:prstGeom>
                <a:blipFill rotWithShape="0">
                  <a:blip r:embed="rId5"/>
                  <a:stretch>
                    <a:fillRect/>
                  </a:stretch>
                </a:blipFill>
              </p:spPr>
              <p:txBody>
                <a:bodyPr/>
                <a:lstStyle/>
                <a:p>
                  <a:r>
                    <a:rPr lang="tr-TR">
                      <a:noFill/>
                    </a:rPr>
                    <a:t> </a:t>
                  </a:r>
                </a:p>
              </p:txBody>
            </p:sp>
          </mc:Fallback>
        </mc:AlternateContent>
      </p:grpSp>
      <mc:AlternateContent xmlns:mc="http://schemas.openxmlformats.org/markup-compatibility/2006">
        <mc:Choice xmlns:a14="http://schemas.microsoft.com/office/drawing/2010/main" Requires="a14">
          <p:sp>
            <p:nvSpPr>
              <p:cNvPr id="29" name="Dikdörtgen 28"/>
              <p:cNvSpPr/>
              <p:nvPr/>
            </p:nvSpPr>
            <p:spPr>
              <a:xfrm>
                <a:off x="4357837" y="2520000"/>
                <a:ext cx="540000" cy="54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tr-TR" b="0" i="1" dirty="0" smtClean="0">
                              <a:solidFill>
                                <a:schemeClr val="tx1"/>
                              </a:solidFill>
                              <a:latin typeface="Cambria Math" panose="02040503050406030204" pitchFamily="18" charset="0"/>
                            </a:rPr>
                          </m:ctrlPr>
                        </m:fPr>
                        <m:num>
                          <m:r>
                            <a:rPr lang="tr-TR" b="0" i="1" dirty="0" smtClean="0">
                              <a:solidFill>
                                <a:schemeClr val="tx1"/>
                              </a:solidFill>
                              <a:latin typeface="Cambria Math" panose="02040503050406030204" pitchFamily="18" charset="0"/>
                            </a:rPr>
                            <m:t>𝑚𝑔</m:t>
                          </m:r>
                        </m:num>
                        <m:den>
                          <m:r>
                            <a:rPr lang="tr-TR" b="0" i="1" dirty="0" smtClean="0">
                              <a:solidFill>
                                <a:schemeClr val="tx1"/>
                              </a:solidFill>
                              <a:latin typeface="Cambria Math" panose="02040503050406030204" pitchFamily="18" charset="0"/>
                            </a:rPr>
                            <m:t>𝑠</m:t>
                          </m:r>
                        </m:den>
                      </m:f>
                    </m:oMath>
                  </m:oMathPara>
                </a14:m>
                <a:endParaRPr lang="tr-TR" i="1" dirty="0">
                  <a:solidFill>
                    <a:schemeClr val="tx1"/>
                  </a:solidFill>
                </a:endParaRPr>
              </a:p>
            </p:txBody>
          </p:sp>
        </mc:Choice>
        <mc:Fallback>
          <p:sp>
            <p:nvSpPr>
              <p:cNvPr id="29" name="Dikdörtgen 28"/>
              <p:cNvSpPr>
                <a:spLocks noRot="1" noChangeAspect="1" noMove="1" noResize="1" noEditPoints="1" noAdjustHandles="1" noChangeArrowheads="1" noChangeShapeType="1" noTextEdit="1"/>
              </p:cNvSpPr>
              <p:nvPr/>
            </p:nvSpPr>
            <p:spPr>
              <a:xfrm>
                <a:off x="4357837" y="2520000"/>
                <a:ext cx="540000" cy="540000"/>
              </a:xfrm>
              <a:prstGeom prst="rect">
                <a:avLst/>
              </a:prstGeom>
              <a:blipFill rotWithShape="0">
                <a:blip r:embed="rId6"/>
                <a:stretch>
                  <a:fillRect/>
                </a:stretch>
              </a:blipFill>
              <a:ln w="19050">
                <a:solidFill>
                  <a:schemeClr val="tx1"/>
                </a:solidFill>
              </a:ln>
            </p:spPr>
            <p:txBody>
              <a:bodyPr/>
              <a:lstStyle/>
              <a:p>
                <a:r>
                  <a:rPr lang="tr-TR">
                    <a:noFill/>
                  </a:rPr>
                  <a:t> </a:t>
                </a:r>
              </a:p>
            </p:txBody>
          </p:sp>
        </mc:Fallback>
      </mc:AlternateContent>
      <p:grpSp>
        <p:nvGrpSpPr>
          <p:cNvPr id="83" name="Grup 82"/>
          <p:cNvGrpSpPr/>
          <p:nvPr/>
        </p:nvGrpSpPr>
        <p:grpSpPr>
          <a:xfrm>
            <a:off x="3637837" y="2988466"/>
            <a:ext cx="1782456" cy="1188663"/>
            <a:chOff x="3637837" y="2988466"/>
            <a:chExt cx="1782456" cy="1188663"/>
          </a:xfrm>
        </p:grpSpPr>
        <p:grpSp>
          <p:nvGrpSpPr>
            <p:cNvPr id="82" name="Grup 81"/>
            <p:cNvGrpSpPr/>
            <p:nvPr/>
          </p:nvGrpSpPr>
          <p:grpSpPr>
            <a:xfrm>
              <a:off x="3637837" y="3060000"/>
              <a:ext cx="1440000" cy="1117129"/>
              <a:chOff x="3637837" y="3060000"/>
              <a:chExt cx="1440000" cy="1117129"/>
            </a:xfrm>
          </p:grpSpPr>
          <p:cxnSp>
            <p:nvCxnSpPr>
              <p:cNvPr id="26" name="Düz Ok Bağlayıcısı 25"/>
              <p:cNvCxnSpPr/>
              <p:nvPr/>
            </p:nvCxnSpPr>
            <p:spPr>
              <a:xfrm>
                <a:off x="3637837" y="3600000"/>
                <a:ext cx="72000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28" name="Oval 27"/>
                  <p:cNvSpPr/>
                  <p:nvPr/>
                </p:nvSpPr>
                <p:spPr>
                  <a:xfrm>
                    <a:off x="4357837" y="3330000"/>
                    <a:ext cx="539750" cy="539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en-US"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tr-TR" sz="1100">
                      <a:effectLst/>
                      <a:ea typeface="Calibri" panose="020F0502020204030204" pitchFamily="34" charset="0"/>
                      <a:cs typeface="Times New Roman" panose="02020603050405020304" pitchFamily="18" charset="0"/>
                    </a:endParaRPr>
                  </a:p>
                </p:txBody>
              </p:sp>
            </mc:Choice>
            <mc:Fallback>
              <p:sp>
                <p:nvSpPr>
                  <p:cNvPr id="28" name="Oval 27"/>
                  <p:cNvSpPr>
                    <a:spLocks noRot="1" noChangeAspect="1" noMove="1" noResize="1" noEditPoints="1" noAdjustHandles="1" noChangeArrowheads="1" noChangeShapeType="1" noTextEdit="1"/>
                  </p:cNvSpPr>
                  <p:nvPr/>
                </p:nvSpPr>
                <p:spPr>
                  <a:xfrm>
                    <a:off x="4357837" y="3330000"/>
                    <a:ext cx="539750" cy="539750"/>
                  </a:xfrm>
                  <a:prstGeom prst="ellipse">
                    <a:avLst/>
                  </a:prstGeom>
                  <a:blipFill rotWithShape="0">
                    <a:blip r:embed="rId7"/>
                    <a:stretch>
                      <a:fillRect/>
                    </a:stretch>
                  </a:blipFill>
                  <a:ln>
                    <a:solidFill>
                      <a:schemeClr val="tx1"/>
                    </a:solidFill>
                  </a:ln>
                </p:spPr>
                <p:txBody>
                  <a:bodyPr/>
                  <a:lstStyle/>
                  <a:p>
                    <a:r>
                      <a:rPr lang="tr-TR">
                        <a:noFill/>
                      </a:rPr>
                      <a:t> </a:t>
                    </a:r>
                  </a:p>
                </p:txBody>
              </p:sp>
            </mc:Fallback>
          </mc:AlternateContent>
          <p:cxnSp>
            <p:nvCxnSpPr>
              <p:cNvPr id="32" name="Düz Ok Bağlayıcısı 31"/>
              <p:cNvCxnSpPr>
                <a:stCxn id="30" idx="0"/>
                <a:endCxn id="28" idx="4"/>
              </p:cNvCxnSpPr>
              <p:nvPr/>
            </p:nvCxnSpPr>
            <p:spPr>
              <a:xfrm flipH="1" flipV="1">
                <a:off x="4627712" y="3869750"/>
                <a:ext cx="125" cy="2702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Düz Ok Bağlayıcısı 33"/>
              <p:cNvCxnSpPr>
                <a:stCxn id="29" idx="2"/>
                <a:endCxn id="28" idx="0"/>
              </p:cNvCxnSpPr>
              <p:nvPr/>
            </p:nvCxnSpPr>
            <p:spPr>
              <a:xfrm flipH="1">
                <a:off x="4627712" y="3060000"/>
                <a:ext cx="125" cy="27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5" name="Metin kutusu 34"/>
                  <p:cNvSpPr txBox="1"/>
                  <p:nvPr/>
                </p:nvSpPr>
                <p:spPr>
                  <a:xfrm>
                    <a:off x="4019491" y="3268538"/>
                    <a:ext cx="5570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m:t>
                          </m:r>
                        </m:oMath>
                      </m:oMathPara>
                    </a14:m>
                    <a:endParaRPr lang="tr-TR" dirty="0"/>
                  </a:p>
                </p:txBody>
              </p:sp>
            </mc:Choice>
            <mc:Fallback>
              <p:sp>
                <p:nvSpPr>
                  <p:cNvPr id="35" name="Metin kutusu 34"/>
                  <p:cNvSpPr txBox="1">
                    <a:spLocks noRot="1" noChangeAspect="1" noMove="1" noResize="1" noEditPoints="1" noAdjustHandles="1" noChangeArrowheads="1" noChangeShapeType="1" noTextEdit="1"/>
                  </p:cNvSpPr>
                  <p:nvPr/>
                </p:nvSpPr>
                <p:spPr>
                  <a:xfrm>
                    <a:off x="4019491" y="3268538"/>
                    <a:ext cx="557048" cy="369332"/>
                  </a:xfrm>
                  <a:prstGeom prst="rect">
                    <a:avLst/>
                  </a:prstGeom>
                  <a:blipFill rotWithShape="0">
                    <a:blip r:embed="rId8"/>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36" name="Metin kutusu 35"/>
                  <p:cNvSpPr txBox="1"/>
                  <p:nvPr/>
                </p:nvSpPr>
                <p:spPr>
                  <a:xfrm>
                    <a:off x="4503257" y="3726682"/>
                    <a:ext cx="5570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m:t>
                          </m:r>
                        </m:oMath>
                      </m:oMathPara>
                    </a14:m>
                    <a:endParaRPr lang="tr-TR" dirty="0"/>
                  </a:p>
                </p:txBody>
              </p:sp>
            </mc:Choice>
            <mc:Fallback>
              <p:sp>
                <p:nvSpPr>
                  <p:cNvPr id="36" name="Metin kutusu 35"/>
                  <p:cNvSpPr txBox="1">
                    <a:spLocks noRot="1" noChangeAspect="1" noMove="1" noResize="1" noEditPoints="1" noAdjustHandles="1" noChangeArrowheads="1" noChangeShapeType="1" noTextEdit="1"/>
                  </p:cNvSpPr>
                  <p:nvPr/>
                </p:nvSpPr>
                <p:spPr>
                  <a:xfrm>
                    <a:off x="4503257" y="3726682"/>
                    <a:ext cx="557048" cy="369332"/>
                  </a:xfrm>
                  <a:prstGeom prst="rect">
                    <a:avLst/>
                  </a:prstGeom>
                  <a:blipFill rotWithShape="0">
                    <a:blip r:embed="rId9"/>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37" name="Metin kutusu 36"/>
                  <p:cNvSpPr txBox="1"/>
                  <p:nvPr/>
                </p:nvSpPr>
                <p:spPr>
                  <a:xfrm>
                    <a:off x="4520789" y="3114214"/>
                    <a:ext cx="5570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m:t>
                          </m:r>
                        </m:oMath>
                      </m:oMathPara>
                    </a14:m>
                    <a:endParaRPr lang="tr-TR" dirty="0"/>
                  </a:p>
                </p:txBody>
              </p:sp>
            </mc:Choice>
            <mc:Fallback>
              <p:sp>
                <p:nvSpPr>
                  <p:cNvPr id="37" name="Metin kutusu 36"/>
                  <p:cNvSpPr txBox="1">
                    <a:spLocks noRot="1" noChangeAspect="1" noMove="1" noResize="1" noEditPoints="1" noAdjustHandles="1" noChangeArrowheads="1" noChangeShapeType="1" noTextEdit="1"/>
                  </p:cNvSpPr>
                  <p:nvPr/>
                </p:nvSpPr>
                <p:spPr>
                  <a:xfrm>
                    <a:off x="4520789" y="3114214"/>
                    <a:ext cx="557048" cy="369332"/>
                  </a:xfrm>
                  <a:prstGeom prst="rect">
                    <a:avLst/>
                  </a:prstGeom>
                  <a:blipFill rotWithShape="0">
                    <a:blip r:embed="rId10"/>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38" name="Dikdörtgen 37"/>
                  <p:cNvSpPr/>
                  <p:nvPr/>
                </p:nvSpPr>
                <p:spPr>
                  <a:xfrm>
                    <a:off x="3899060" y="3807797"/>
                    <a:ext cx="772134"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𝐹</m:t>
                              </m:r>
                            </m:e>
                            <m:sub>
                              <m:r>
                                <a:rPr lang="tr-TR" i="1">
                                  <a:latin typeface="Cambria Math" panose="02040503050406030204" pitchFamily="18" charset="0"/>
                                </a:rPr>
                                <m:t>𝑏</m:t>
                              </m:r>
                            </m:sub>
                          </m:sSub>
                          <m:d>
                            <m:dPr>
                              <m:ctrlPr>
                                <a:rPr lang="tr-TR" i="1">
                                  <a:latin typeface="Cambria Math" panose="02040503050406030204" pitchFamily="18" charset="0"/>
                                </a:rPr>
                              </m:ctrlPr>
                            </m:dPr>
                            <m:e>
                              <m:r>
                                <a:rPr lang="tr-TR" i="1">
                                  <a:latin typeface="Cambria Math" panose="02040503050406030204" pitchFamily="18" charset="0"/>
                                </a:rPr>
                                <m:t>𝑠</m:t>
                              </m:r>
                            </m:e>
                          </m:d>
                        </m:oMath>
                      </m:oMathPara>
                    </a14:m>
                    <a:endParaRPr lang="tr-TR" dirty="0"/>
                  </a:p>
                </p:txBody>
              </p:sp>
            </mc:Choice>
            <mc:Fallback>
              <p:sp>
                <p:nvSpPr>
                  <p:cNvPr id="38" name="Dikdörtgen 37"/>
                  <p:cNvSpPr>
                    <a:spLocks noRot="1" noChangeAspect="1" noMove="1" noResize="1" noEditPoints="1" noAdjustHandles="1" noChangeArrowheads="1" noChangeShapeType="1" noTextEdit="1"/>
                  </p:cNvSpPr>
                  <p:nvPr/>
                </p:nvSpPr>
                <p:spPr>
                  <a:xfrm>
                    <a:off x="3899060" y="3807797"/>
                    <a:ext cx="772134" cy="369332"/>
                  </a:xfrm>
                  <a:prstGeom prst="rect">
                    <a:avLst/>
                  </a:prstGeom>
                  <a:blipFill rotWithShape="0">
                    <a:blip r:embed="rId11"/>
                    <a:stretch>
                      <a:fillRect/>
                    </a:stretch>
                  </a:blipFill>
                </p:spPr>
                <p:txBody>
                  <a:bodyPr/>
                  <a:lstStyle/>
                  <a:p>
                    <a:r>
                      <a:rPr lang="tr-TR">
                        <a:noFill/>
                      </a:rPr>
                      <a:t> </a:t>
                    </a:r>
                  </a:p>
                </p:txBody>
              </p:sp>
            </mc:Fallback>
          </mc:AlternateContent>
        </p:grpSp>
        <mc:AlternateContent xmlns:mc="http://schemas.openxmlformats.org/markup-compatibility/2006">
          <mc:Choice xmlns:a14="http://schemas.microsoft.com/office/drawing/2010/main" Requires="a14">
            <p:sp>
              <p:nvSpPr>
                <p:cNvPr id="39" name="Dikdörtgen 38"/>
                <p:cNvSpPr/>
                <p:nvPr/>
              </p:nvSpPr>
              <p:spPr>
                <a:xfrm>
                  <a:off x="4650339" y="2988466"/>
                  <a:ext cx="769954"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𝑊</m:t>
                        </m:r>
                        <m:d>
                          <m:dPr>
                            <m:ctrlPr>
                              <a:rPr lang="tr-TR" i="1">
                                <a:latin typeface="Cambria Math" panose="02040503050406030204" pitchFamily="18" charset="0"/>
                              </a:rPr>
                            </m:ctrlPr>
                          </m:dPr>
                          <m:e>
                            <m:r>
                              <a:rPr lang="tr-TR" i="1">
                                <a:latin typeface="Cambria Math" panose="02040503050406030204" pitchFamily="18" charset="0"/>
                              </a:rPr>
                              <m:t>𝑠</m:t>
                            </m:r>
                          </m:e>
                        </m:d>
                      </m:oMath>
                    </m:oMathPara>
                  </a14:m>
                  <a:endParaRPr lang="tr-TR" dirty="0"/>
                </a:p>
              </p:txBody>
            </p:sp>
          </mc:Choice>
          <mc:Fallback>
            <p:sp>
              <p:nvSpPr>
                <p:cNvPr id="39" name="Dikdörtgen 38"/>
                <p:cNvSpPr>
                  <a:spLocks noRot="1" noChangeAspect="1" noMove="1" noResize="1" noEditPoints="1" noAdjustHandles="1" noChangeArrowheads="1" noChangeShapeType="1" noTextEdit="1"/>
                </p:cNvSpPr>
                <p:nvPr/>
              </p:nvSpPr>
              <p:spPr>
                <a:xfrm>
                  <a:off x="4650339" y="2988466"/>
                  <a:ext cx="769954" cy="369332"/>
                </a:xfrm>
                <a:prstGeom prst="rect">
                  <a:avLst/>
                </a:prstGeom>
                <a:blipFill rotWithShape="0">
                  <a:blip r:embed="rId12"/>
                  <a:stretch>
                    <a:fillRect/>
                  </a:stretch>
                </a:blipFill>
              </p:spPr>
              <p:txBody>
                <a:bodyPr/>
                <a:lstStyle/>
                <a:p>
                  <a:r>
                    <a:rPr lang="tr-TR">
                      <a:noFill/>
                    </a:rPr>
                    <a:t> </a:t>
                  </a:r>
                </a:p>
              </p:txBody>
            </p:sp>
          </mc:Fallback>
        </mc:AlternateContent>
      </p:grpSp>
      <p:grpSp>
        <p:nvGrpSpPr>
          <p:cNvPr id="84" name="Grup 83"/>
          <p:cNvGrpSpPr/>
          <p:nvPr/>
        </p:nvGrpSpPr>
        <p:grpSpPr>
          <a:xfrm>
            <a:off x="4897837" y="3201242"/>
            <a:ext cx="1991018" cy="668758"/>
            <a:chOff x="4897837" y="3201242"/>
            <a:chExt cx="1991018" cy="668758"/>
          </a:xfrm>
        </p:grpSpPr>
        <p:cxnSp>
          <p:nvCxnSpPr>
            <p:cNvPr id="40" name="Düz Ok Bağlayıcısı 39"/>
            <p:cNvCxnSpPr/>
            <p:nvPr/>
          </p:nvCxnSpPr>
          <p:spPr>
            <a:xfrm>
              <a:off x="4897837" y="3600000"/>
              <a:ext cx="72000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41" name="Dikdörtgen 40"/>
                <p:cNvSpPr/>
                <p:nvPr/>
              </p:nvSpPr>
              <p:spPr>
                <a:xfrm>
                  <a:off x="5617837" y="3330000"/>
                  <a:ext cx="540000" cy="54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tr-TR" b="0" i="1" dirty="0" smtClean="0">
                                <a:solidFill>
                                  <a:schemeClr val="tx1"/>
                                </a:solidFill>
                                <a:latin typeface="Cambria Math" panose="02040503050406030204" pitchFamily="18" charset="0"/>
                              </a:rPr>
                            </m:ctrlPr>
                          </m:fPr>
                          <m:num>
                            <m:r>
                              <a:rPr lang="tr-TR" b="0" i="1" dirty="0" smtClean="0">
                                <a:solidFill>
                                  <a:schemeClr val="tx1"/>
                                </a:solidFill>
                                <a:latin typeface="Cambria Math" panose="02040503050406030204" pitchFamily="18" charset="0"/>
                              </a:rPr>
                              <m:t>1</m:t>
                            </m:r>
                          </m:num>
                          <m:den>
                            <m:r>
                              <a:rPr lang="tr-TR" b="0" i="1" dirty="0" smtClean="0">
                                <a:solidFill>
                                  <a:schemeClr val="tx1"/>
                                </a:solidFill>
                                <a:latin typeface="Cambria Math" panose="02040503050406030204" pitchFamily="18" charset="0"/>
                              </a:rPr>
                              <m:t>𝑚𝑠</m:t>
                            </m:r>
                          </m:den>
                        </m:f>
                      </m:oMath>
                    </m:oMathPara>
                  </a14:m>
                  <a:endParaRPr lang="tr-TR" i="1" dirty="0">
                    <a:solidFill>
                      <a:schemeClr val="tx1"/>
                    </a:solidFill>
                  </a:endParaRPr>
                </a:p>
              </p:txBody>
            </p:sp>
          </mc:Choice>
          <mc:Fallback>
            <p:sp>
              <p:nvSpPr>
                <p:cNvPr id="41" name="Dikdörtgen 40"/>
                <p:cNvSpPr>
                  <a:spLocks noRot="1" noChangeAspect="1" noMove="1" noResize="1" noEditPoints="1" noAdjustHandles="1" noChangeArrowheads="1" noChangeShapeType="1" noTextEdit="1"/>
                </p:cNvSpPr>
                <p:nvPr/>
              </p:nvSpPr>
              <p:spPr>
                <a:xfrm>
                  <a:off x="5617837" y="3330000"/>
                  <a:ext cx="540000" cy="540000"/>
                </a:xfrm>
                <a:prstGeom prst="rect">
                  <a:avLst/>
                </a:prstGeom>
                <a:blipFill rotWithShape="0">
                  <a:blip r:embed="rId13"/>
                  <a:stretch>
                    <a:fillRect/>
                  </a:stretch>
                </a:blipFill>
                <a:ln w="19050">
                  <a:solidFill>
                    <a:schemeClr val="tx1"/>
                  </a:solidFill>
                </a:ln>
              </p:spPr>
              <p:txBody>
                <a:bodyPr/>
                <a:lstStyle/>
                <a:p>
                  <a:r>
                    <a:rPr lang="tr-TR">
                      <a:noFill/>
                    </a:rPr>
                    <a:t> </a:t>
                  </a:r>
                </a:p>
              </p:txBody>
            </p:sp>
          </mc:Fallback>
        </mc:AlternateContent>
        <p:cxnSp>
          <p:nvCxnSpPr>
            <p:cNvPr id="42" name="Düz Ok Bağlayıcısı 41"/>
            <p:cNvCxnSpPr/>
            <p:nvPr/>
          </p:nvCxnSpPr>
          <p:spPr>
            <a:xfrm>
              <a:off x="6157837" y="3600000"/>
              <a:ext cx="72000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71" name="Dikdörtgen 70"/>
                <p:cNvSpPr/>
                <p:nvPr/>
              </p:nvSpPr>
              <p:spPr>
                <a:xfrm>
                  <a:off x="6136341" y="3201242"/>
                  <a:ext cx="752514" cy="39126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𝑉</m:t>
                            </m:r>
                          </m:e>
                          <m:sub>
                            <m:r>
                              <a:rPr lang="tr-TR" i="1">
                                <a:latin typeface="Cambria Math" panose="02040503050406030204" pitchFamily="18" charset="0"/>
                              </a:rPr>
                              <m:t>𝑦</m:t>
                            </m:r>
                          </m:sub>
                        </m:sSub>
                        <m:d>
                          <m:dPr>
                            <m:ctrlPr>
                              <a:rPr lang="tr-TR" i="1">
                                <a:latin typeface="Cambria Math" panose="02040503050406030204" pitchFamily="18" charset="0"/>
                              </a:rPr>
                            </m:ctrlPr>
                          </m:dPr>
                          <m:e>
                            <m:r>
                              <a:rPr lang="tr-TR" i="1">
                                <a:latin typeface="Cambria Math" panose="02040503050406030204" pitchFamily="18" charset="0"/>
                              </a:rPr>
                              <m:t>𝑠</m:t>
                            </m:r>
                          </m:e>
                        </m:d>
                      </m:oMath>
                    </m:oMathPara>
                  </a14:m>
                  <a:endParaRPr lang="tr-TR" dirty="0"/>
                </a:p>
              </p:txBody>
            </p:sp>
          </mc:Choice>
          <mc:Fallback>
            <p:sp>
              <p:nvSpPr>
                <p:cNvPr id="71" name="Dikdörtgen 70"/>
                <p:cNvSpPr>
                  <a:spLocks noRot="1" noChangeAspect="1" noMove="1" noResize="1" noEditPoints="1" noAdjustHandles="1" noChangeArrowheads="1" noChangeShapeType="1" noTextEdit="1"/>
                </p:cNvSpPr>
                <p:nvPr/>
              </p:nvSpPr>
              <p:spPr>
                <a:xfrm>
                  <a:off x="6136341" y="3201242"/>
                  <a:ext cx="752514" cy="391261"/>
                </a:xfrm>
                <a:prstGeom prst="rect">
                  <a:avLst/>
                </a:prstGeom>
                <a:blipFill rotWithShape="0">
                  <a:blip r:embed="rId14"/>
                  <a:stretch>
                    <a:fillRect b="-4688"/>
                  </a:stretch>
                </a:blipFill>
              </p:spPr>
              <p:txBody>
                <a:bodyPr/>
                <a:lstStyle/>
                <a:p>
                  <a:r>
                    <a:rPr lang="tr-TR">
                      <a:noFill/>
                    </a:rPr>
                    <a:t> </a:t>
                  </a:r>
                </a:p>
              </p:txBody>
            </p:sp>
          </mc:Fallback>
        </mc:AlternateContent>
      </p:grpSp>
      <p:grpSp>
        <p:nvGrpSpPr>
          <p:cNvPr id="86" name="Grup 85"/>
          <p:cNvGrpSpPr/>
          <p:nvPr/>
        </p:nvGrpSpPr>
        <p:grpSpPr>
          <a:xfrm>
            <a:off x="1207837" y="3598603"/>
            <a:ext cx="5299490" cy="2213344"/>
            <a:chOff x="1207837" y="3598603"/>
            <a:chExt cx="5299490" cy="2213344"/>
          </a:xfrm>
        </p:grpSpPr>
        <p:sp>
          <p:nvSpPr>
            <p:cNvPr id="30" name="Dikdörtgen 29"/>
            <p:cNvSpPr/>
            <p:nvPr/>
          </p:nvSpPr>
          <p:spPr>
            <a:xfrm>
              <a:off x="4357837" y="4140000"/>
              <a:ext cx="540000" cy="54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i="1" dirty="0" smtClean="0">
                  <a:solidFill>
                    <a:schemeClr val="tx1"/>
                  </a:solidFill>
                </a:rPr>
                <a:t>b</a:t>
              </a:r>
              <a:endParaRPr lang="tr-TR" i="1" dirty="0">
                <a:solidFill>
                  <a:schemeClr val="tx1"/>
                </a:solidFill>
              </a:endParaRPr>
            </a:p>
          </p:txBody>
        </p:sp>
        <p:grpSp>
          <p:nvGrpSpPr>
            <p:cNvPr id="85" name="Grup 84"/>
            <p:cNvGrpSpPr/>
            <p:nvPr/>
          </p:nvGrpSpPr>
          <p:grpSpPr>
            <a:xfrm>
              <a:off x="1207837" y="3598603"/>
              <a:ext cx="5299490" cy="2213344"/>
              <a:chOff x="1207837" y="3598603"/>
              <a:chExt cx="5299490" cy="2213344"/>
            </a:xfrm>
          </p:grpSpPr>
          <mc:AlternateContent xmlns:mc="http://schemas.openxmlformats.org/markup-compatibility/2006">
            <mc:Choice xmlns:a14="http://schemas.microsoft.com/office/drawing/2010/main" Requires="a14">
              <p:sp>
                <p:nvSpPr>
                  <p:cNvPr id="48" name="Oval 47"/>
                  <p:cNvSpPr/>
                  <p:nvPr/>
                </p:nvSpPr>
                <p:spPr>
                  <a:xfrm>
                    <a:off x="4355039" y="5195958"/>
                    <a:ext cx="539750" cy="539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en-US"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tr-TR" sz="1100">
                      <a:effectLst/>
                      <a:ea typeface="Calibri" panose="020F0502020204030204" pitchFamily="34" charset="0"/>
                      <a:cs typeface="Times New Roman" panose="02020603050405020304" pitchFamily="18" charset="0"/>
                    </a:endParaRPr>
                  </a:p>
                </p:txBody>
              </p:sp>
            </mc:Choice>
            <mc:Fallback>
              <p:sp>
                <p:nvSpPr>
                  <p:cNvPr id="48" name="Oval 47"/>
                  <p:cNvSpPr>
                    <a:spLocks noRot="1" noChangeAspect="1" noMove="1" noResize="1" noEditPoints="1" noAdjustHandles="1" noChangeArrowheads="1" noChangeShapeType="1" noTextEdit="1"/>
                  </p:cNvSpPr>
                  <p:nvPr/>
                </p:nvSpPr>
                <p:spPr>
                  <a:xfrm>
                    <a:off x="4355039" y="5195958"/>
                    <a:ext cx="539750" cy="539750"/>
                  </a:xfrm>
                  <a:prstGeom prst="ellipse">
                    <a:avLst/>
                  </a:prstGeom>
                  <a:blipFill rotWithShape="0">
                    <a:blip r:embed="rId1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49" name="Metin kutusu 48"/>
                  <p:cNvSpPr txBox="1"/>
                  <p:nvPr/>
                </p:nvSpPr>
                <p:spPr>
                  <a:xfrm>
                    <a:off x="3998780" y="5119719"/>
                    <a:ext cx="5570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m:t>
                          </m:r>
                        </m:oMath>
                      </m:oMathPara>
                    </a14:m>
                    <a:endParaRPr lang="tr-TR" dirty="0"/>
                  </a:p>
                </p:txBody>
              </p:sp>
            </mc:Choice>
            <mc:Fallback>
              <p:sp>
                <p:nvSpPr>
                  <p:cNvPr id="49" name="Metin kutusu 48"/>
                  <p:cNvSpPr txBox="1">
                    <a:spLocks noRot="1" noChangeAspect="1" noMove="1" noResize="1" noEditPoints="1" noAdjustHandles="1" noChangeArrowheads="1" noChangeShapeType="1" noTextEdit="1"/>
                  </p:cNvSpPr>
                  <p:nvPr/>
                </p:nvSpPr>
                <p:spPr>
                  <a:xfrm>
                    <a:off x="3998780" y="5119719"/>
                    <a:ext cx="557048" cy="369332"/>
                  </a:xfrm>
                  <a:prstGeom prst="rect">
                    <a:avLst/>
                  </a:prstGeom>
                  <a:blipFill rotWithShape="0">
                    <a:blip r:embed="rId16"/>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50" name="Metin kutusu 49"/>
                  <p:cNvSpPr txBox="1"/>
                  <p:nvPr/>
                </p:nvSpPr>
                <p:spPr>
                  <a:xfrm>
                    <a:off x="4700789" y="5442615"/>
                    <a:ext cx="5570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m:t>
                          </m:r>
                        </m:oMath>
                      </m:oMathPara>
                    </a14:m>
                    <a:endParaRPr lang="tr-TR" dirty="0"/>
                  </a:p>
                </p:txBody>
              </p:sp>
            </mc:Choice>
            <mc:Fallback>
              <p:sp>
                <p:nvSpPr>
                  <p:cNvPr id="50" name="Metin kutusu 49"/>
                  <p:cNvSpPr txBox="1">
                    <a:spLocks noRot="1" noChangeAspect="1" noMove="1" noResize="1" noEditPoints="1" noAdjustHandles="1" noChangeArrowheads="1" noChangeShapeType="1" noTextEdit="1"/>
                  </p:cNvSpPr>
                  <p:nvPr/>
                </p:nvSpPr>
                <p:spPr>
                  <a:xfrm>
                    <a:off x="4700789" y="5442615"/>
                    <a:ext cx="557048" cy="369332"/>
                  </a:xfrm>
                  <a:prstGeom prst="rect">
                    <a:avLst/>
                  </a:prstGeom>
                  <a:blipFill rotWithShape="0">
                    <a:blip r:embed="rId17"/>
                    <a:stretch>
                      <a:fillRect/>
                    </a:stretch>
                  </a:blipFill>
                </p:spPr>
                <p:txBody>
                  <a:bodyPr/>
                  <a:lstStyle/>
                  <a:p>
                    <a:r>
                      <a:rPr lang="tr-TR">
                        <a:noFill/>
                      </a:rPr>
                      <a:t> </a:t>
                    </a:r>
                  </a:p>
                </p:txBody>
              </p:sp>
            </mc:Fallback>
          </mc:AlternateContent>
          <p:sp>
            <p:nvSpPr>
              <p:cNvPr id="51" name="Dikdörtgen 50"/>
              <p:cNvSpPr/>
              <p:nvPr/>
            </p:nvSpPr>
            <p:spPr>
              <a:xfrm>
                <a:off x="1207837" y="5195958"/>
                <a:ext cx="540000" cy="54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i="1" dirty="0" smtClean="0">
                    <a:solidFill>
                      <a:schemeClr val="tx1"/>
                    </a:solidFill>
                  </a:rPr>
                  <a:t>s</a:t>
                </a:r>
                <a:endParaRPr lang="tr-TR" i="1" dirty="0">
                  <a:solidFill>
                    <a:schemeClr val="tx1"/>
                  </a:solidFill>
                </a:endParaRPr>
              </a:p>
            </p:txBody>
          </p:sp>
          <p:cxnSp>
            <p:nvCxnSpPr>
              <p:cNvPr id="53" name="Düz Bağlayıcı 52"/>
              <p:cNvCxnSpPr>
                <a:stCxn id="51" idx="0"/>
              </p:cNvCxnSpPr>
              <p:nvPr/>
            </p:nvCxnSpPr>
            <p:spPr>
              <a:xfrm flipV="1">
                <a:off x="1477837" y="3598603"/>
                <a:ext cx="0" cy="1597355"/>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Düz Ok Bağlayıcısı 54"/>
              <p:cNvCxnSpPr>
                <a:stCxn id="51" idx="3"/>
                <a:endCxn id="48" idx="2"/>
              </p:cNvCxnSpPr>
              <p:nvPr/>
            </p:nvCxnSpPr>
            <p:spPr>
              <a:xfrm flipV="1">
                <a:off x="1747837" y="5465833"/>
                <a:ext cx="2607202" cy="12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9" name="Dirsek Bağlayıcısı 58"/>
              <p:cNvCxnSpPr>
                <a:stCxn id="48" idx="6"/>
              </p:cNvCxnSpPr>
              <p:nvPr/>
            </p:nvCxnSpPr>
            <p:spPr>
              <a:xfrm flipV="1">
                <a:off x="4894789" y="5133386"/>
                <a:ext cx="1517444" cy="332447"/>
              </a:xfrm>
              <a:prstGeom prst="bentConnector3">
                <a:avLst>
                  <a:gd name="adj1" fmla="val 50000"/>
                </a:avLst>
              </a:prstGeom>
              <a:ln w="38100">
                <a:headEnd type="triangle" w="med" len="med"/>
                <a:tailEnd type="none" w="med" len="med"/>
              </a:ln>
            </p:spPr>
            <p:style>
              <a:lnRef idx="1">
                <a:schemeClr val="dk1"/>
              </a:lnRef>
              <a:fillRef idx="0">
                <a:schemeClr val="dk1"/>
              </a:fillRef>
              <a:effectRef idx="0">
                <a:schemeClr val="dk1"/>
              </a:effectRef>
              <a:fontRef idx="minor">
                <a:schemeClr val="tx1"/>
              </a:fontRef>
            </p:style>
          </p:cxnSp>
          <p:grpSp>
            <p:nvGrpSpPr>
              <p:cNvPr id="66" name="Grup 65"/>
              <p:cNvGrpSpPr/>
              <p:nvPr/>
            </p:nvGrpSpPr>
            <p:grpSpPr>
              <a:xfrm>
                <a:off x="4614041" y="4680000"/>
                <a:ext cx="105150" cy="507386"/>
                <a:chOff x="4614041" y="4680000"/>
                <a:chExt cx="105150" cy="507386"/>
              </a:xfrm>
            </p:grpSpPr>
            <p:cxnSp>
              <p:nvCxnSpPr>
                <p:cNvPr id="62" name="Düz Bağlayıcı 61"/>
                <p:cNvCxnSpPr>
                  <a:stCxn id="48" idx="0"/>
                  <a:endCxn id="30" idx="2"/>
                </p:cNvCxnSpPr>
                <p:nvPr/>
              </p:nvCxnSpPr>
              <p:spPr>
                <a:xfrm flipV="1">
                  <a:off x="4624914" y="4680000"/>
                  <a:ext cx="0" cy="180000"/>
                </a:xfrm>
                <a:prstGeom prst="line">
                  <a:avLst/>
                </a:prstGeom>
                <a:ln w="3810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64" name="Düz Bağlayıcı 63"/>
                <p:cNvCxnSpPr/>
                <p:nvPr/>
              </p:nvCxnSpPr>
              <p:spPr>
                <a:xfrm flipH="1">
                  <a:off x="4624914" y="5079386"/>
                  <a:ext cx="0" cy="1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Serbest Form 64"/>
                <p:cNvSpPr/>
                <p:nvPr/>
              </p:nvSpPr>
              <p:spPr>
                <a:xfrm>
                  <a:off x="4614041" y="4845269"/>
                  <a:ext cx="105150" cy="241738"/>
                </a:xfrm>
                <a:custGeom>
                  <a:avLst/>
                  <a:gdLst>
                    <a:gd name="connsiteX0" fmla="*/ 0 w 105150"/>
                    <a:gd name="connsiteY0" fmla="*/ 241738 h 241738"/>
                    <a:gd name="connsiteX1" fmla="*/ 105104 w 105150"/>
                    <a:gd name="connsiteY1" fmla="*/ 168165 h 241738"/>
                    <a:gd name="connsiteX2" fmla="*/ 10511 w 105150"/>
                    <a:gd name="connsiteY2" fmla="*/ 0 h 241738"/>
                  </a:gdLst>
                  <a:ahLst/>
                  <a:cxnLst>
                    <a:cxn ang="0">
                      <a:pos x="connsiteX0" y="connsiteY0"/>
                    </a:cxn>
                    <a:cxn ang="0">
                      <a:pos x="connsiteX1" y="connsiteY1"/>
                    </a:cxn>
                    <a:cxn ang="0">
                      <a:pos x="connsiteX2" y="connsiteY2"/>
                    </a:cxn>
                  </a:cxnLst>
                  <a:rect l="l" t="t" r="r" b="b"/>
                  <a:pathLst>
                    <a:path w="105150" h="241738">
                      <a:moveTo>
                        <a:pt x="0" y="241738"/>
                      </a:moveTo>
                      <a:cubicBezTo>
                        <a:pt x="51676" y="225096"/>
                        <a:pt x="103352" y="208455"/>
                        <a:pt x="105104" y="168165"/>
                      </a:cubicBezTo>
                      <a:cubicBezTo>
                        <a:pt x="106856" y="127875"/>
                        <a:pt x="58683" y="63937"/>
                        <a:pt x="10511" y="0"/>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grpSp>
          <p:sp>
            <p:nvSpPr>
              <p:cNvPr id="68" name="Serbest Form 67"/>
              <p:cNvSpPr/>
              <p:nvPr/>
            </p:nvSpPr>
            <p:spPr>
              <a:xfrm>
                <a:off x="6402177" y="4888491"/>
                <a:ext cx="105150" cy="241738"/>
              </a:xfrm>
              <a:custGeom>
                <a:avLst/>
                <a:gdLst>
                  <a:gd name="connsiteX0" fmla="*/ 0 w 105150"/>
                  <a:gd name="connsiteY0" fmla="*/ 241738 h 241738"/>
                  <a:gd name="connsiteX1" fmla="*/ 105104 w 105150"/>
                  <a:gd name="connsiteY1" fmla="*/ 168165 h 241738"/>
                  <a:gd name="connsiteX2" fmla="*/ 10511 w 105150"/>
                  <a:gd name="connsiteY2" fmla="*/ 0 h 241738"/>
                </a:gdLst>
                <a:ahLst/>
                <a:cxnLst>
                  <a:cxn ang="0">
                    <a:pos x="connsiteX0" y="connsiteY0"/>
                  </a:cxn>
                  <a:cxn ang="0">
                    <a:pos x="connsiteX1" y="connsiteY1"/>
                  </a:cxn>
                  <a:cxn ang="0">
                    <a:pos x="connsiteX2" y="connsiteY2"/>
                  </a:cxn>
                </a:cxnLst>
                <a:rect l="l" t="t" r="r" b="b"/>
                <a:pathLst>
                  <a:path w="105150" h="241738">
                    <a:moveTo>
                      <a:pt x="0" y="241738"/>
                    </a:moveTo>
                    <a:cubicBezTo>
                      <a:pt x="51676" y="225096"/>
                      <a:pt x="103352" y="208455"/>
                      <a:pt x="105104" y="168165"/>
                    </a:cubicBezTo>
                    <a:cubicBezTo>
                      <a:pt x="106856" y="127875"/>
                      <a:pt x="58683" y="63937"/>
                      <a:pt x="10511" y="0"/>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cxnSp>
            <p:nvCxnSpPr>
              <p:cNvPr id="70" name="Düz Ok Bağlayıcısı 69"/>
              <p:cNvCxnSpPr>
                <a:stCxn id="68" idx="2"/>
              </p:cNvCxnSpPr>
              <p:nvPr/>
            </p:nvCxnSpPr>
            <p:spPr>
              <a:xfrm flipH="1" flipV="1">
                <a:off x="6412233" y="3598603"/>
                <a:ext cx="455" cy="1289888"/>
              </a:xfrm>
              <a:prstGeom prst="straightConnector1">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72" name="Dikdörtgen 71"/>
                  <p:cNvSpPr/>
                  <p:nvPr/>
                </p:nvSpPr>
                <p:spPr>
                  <a:xfrm>
                    <a:off x="2818324" y="5077354"/>
                    <a:ext cx="744883"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𝑉</m:t>
                              </m:r>
                            </m:e>
                            <m:sub>
                              <m:r>
                                <a:rPr lang="tr-TR" b="0" i="1" smtClean="0">
                                  <a:latin typeface="Cambria Math" panose="02040503050406030204" pitchFamily="18" charset="0"/>
                                </a:rPr>
                                <m:t>𝑥</m:t>
                              </m:r>
                            </m:sub>
                          </m:sSub>
                          <m:d>
                            <m:dPr>
                              <m:ctrlPr>
                                <a:rPr lang="tr-TR" i="1">
                                  <a:latin typeface="Cambria Math" panose="02040503050406030204" pitchFamily="18" charset="0"/>
                                </a:rPr>
                              </m:ctrlPr>
                            </m:dPr>
                            <m:e>
                              <m:r>
                                <a:rPr lang="tr-TR" i="1">
                                  <a:latin typeface="Cambria Math" panose="02040503050406030204" pitchFamily="18" charset="0"/>
                                </a:rPr>
                                <m:t>𝑠</m:t>
                              </m:r>
                            </m:e>
                          </m:d>
                        </m:oMath>
                      </m:oMathPara>
                    </a14:m>
                    <a:endParaRPr lang="tr-TR" dirty="0"/>
                  </a:p>
                </p:txBody>
              </p:sp>
            </mc:Choice>
            <mc:Fallback>
              <p:sp>
                <p:nvSpPr>
                  <p:cNvPr id="72" name="Dikdörtgen 71"/>
                  <p:cNvSpPr>
                    <a:spLocks noRot="1" noChangeAspect="1" noMove="1" noResize="1" noEditPoints="1" noAdjustHandles="1" noChangeArrowheads="1" noChangeShapeType="1" noTextEdit="1"/>
                  </p:cNvSpPr>
                  <p:nvPr/>
                </p:nvSpPr>
                <p:spPr>
                  <a:xfrm>
                    <a:off x="2818324" y="5077354"/>
                    <a:ext cx="744883" cy="369332"/>
                  </a:xfrm>
                  <a:prstGeom prst="rect">
                    <a:avLst/>
                  </a:prstGeom>
                  <a:blipFill rotWithShape="0">
                    <a:blip r:embed="rId18"/>
                    <a:stretch>
                      <a:fillRect/>
                    </a:stretch>
                  </a:blipFill>
                </p:spPr>
                <p:txBody>
                  <a:bodyPr/>
                  <a:lstStyle/>
                  <a:p>
                    <a:r>
                      <a:rPr lang="tr-TR">
                        <a:noFill/>
                      </a:rPr>
                      <a:t> </a:t>
                    </a:r>
                  </a:p>
                </p:txBody>
              </p:sp>
            </mc:Fallback>
          </mc:AlternateContent>
        </p:grpSp>
      </p:grpSp>
      <mc:AlternateContent xmlns:mc="http://schemas.openxmlformats.org/markup-compatibility/2006">
        <mc:Choice xmlns:a14="http://schemas.microsoft.com/office/drawing/2010/main" Requires="a14">
          <p:sp>
            <p:nvSpPr>
              <p:cNvPr id="73" name="Dikdörtgen 72"/>
              <p:cNvSpPr/>
              <p:nvPr/>
            </p:nvSpPr>
            <p:spPr>
              <a:xfrm>
                <a:off x="6873885" y="3320694"/>
                <a:ext cx="540000" cy="54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tr-TR" b="0" i="1" dirty="0" smtClean="0">
                              <a:solidFill>
                                <a:schemeClr val="tx1"/>
                              </a:solidFill>
                              <a:latin typeface="Cambria Math" panose="02040503050406030204" pitchFamily="18" charset="0"/>
                            </a:rPr>
                          </m:ctrlPr>
                        </m:fPr>
                        <m:num>
                          <m:r>
                            <a:rPr lang="tr-TR" b="0" i="1" dirty="0" smtClean="0">
                              <a:solidFill>
                                <a:schemeClr val="tx1"/>
                              </a:solidFill>
                              <a:latin typeface="Cambria Math" panose="02040503050406030204" pitchFamily="18" charset="0"/>
                            </a:rPr>
                            <m:t>1</m:t>
                          </m:r>
                        </m:num>
                        <m:den>
                          <m:r>
                            <a:rPr lang="tr-TR" b="0" i="1" dirty="0" smtClean="0">
                              <a:solidFill>
                                <a:schemeClr val="tx1"/>
                              </a:solidFill>
                              <a:latin typeface="Cambria Math" panose="02040503050406030204" pitchFamily="18" charset="0"/>
                            </a:rPr>
                            <m:t>𝑠</m:t>
                          </m:r>
                        </m:den>
                      </m:f>
                    </m:oMath>
                  </m:oMathPara>
                </a14:m>
                <a:endParaRPr lang="tr-TR" i="1" dirty="0">
                  <a:solidFill>
                    <a:schemeClr val="tx1"/>
                  </a:solidFill>
                </a:endParaRPr>
              </a:p>
            </p:txBody>
          </p:sp>
        </mc:Choice>
        <mc:Fallback>
          <p:sp>
            <p:nvSpPr>
              <p:cNvPr id="73" name="Dikdörtgen 72"/>
              <p:cNvSpPr>
                <a:spLocks noRot="1" noChangeAspect="1" noMove="1" noResize="1" noEditPoints="1" noAdjustHandles="1" noChangeArrowheads="1" noChangeShapeType="1" noTextEdit="1"/>
              </p:cNvSpPr>
              <p:nvPr/>
            </p:nvSpPr>
            <p:spPr>
              <a:xfrm>
                <a:off x="6873885" y="3320694"/>
                <a:ext cx="540000" cy="540000"/>
              </a:xfrm>
              <a:prstGeom prst="rect">
                <a:avLst/>
              </a:prstGeom>
              <a:blipFill rotWithShape="0">
                <a:blip r:embed="rId19"/>
                <a:stretch>
                  <a:fillRect/>
                </a:stretch>
              </a:blipFill>
              <a:ln w="19050">
                <a:solidFill>
                  <a:schemeClr val="tx1"/>
                </a:solidFill>
              </a:ln>
            </p:spPr>
            <p:txBody>
              <a:bodyPr/>
              <a:lstStyle/>
              <a:p>
                <a:r>
                  <a:rPr lang="tr-TR">
                    <a:noFill/>
                  </a:rPr>
                  <a:t> </a:t>
                </a:r>
              </a:p>
            </p:txBody>
          </p:sp>
        </mc:Fallback>
      </mc:AlternateContent>
      <p:grpSp>
        <p:nvGrpSpPr>
          <p:cNvPr id="80" name="Grup 79"/>
          <p:cNvGrpSpPr/>
          <p:nvPr/>
        </p:nvGrpSpPr>
        <p:grpSpPr>
          <a:xfrm>
            <a:off x="1481578" y="3253761"/>
            <a:ext cx="6205314" cy="1784844"/>
            <a:chOff x="1481578" y="3253761"/>
            <a:chExt cx="6205314" cy="1784844"/>
          </a:xfrm>
        </p:grpSpPr>
        <p:cxnSp>
          <p:nvCxnSpPr>
            <p:cNvPr id="22" name="Düz Bağlayıcı 21"/>
            <p:cNvCxnSpPr/>
            <p:nvPr/>
          </p:nvCxnSpPr>
          <p:spPr>
            <a:xfrm>
              <a:off x="2093513" y="3868604"/>
              <a:ext cx="0" cy="1170000"/>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 name="Oval 9"/>
                <p:cNvSpPr/>
                <p:nvPr/>
              </p:nvSpPr>
              <p:spPr>
                <a:xfrm>
                  <a:off x="1837837" y="3330000"/>
                  <a:ext cx="539750" cy="539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en-US"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tr-TR" sz="1100">
                    <a:effectLst/>
                    <a:ea typeface="Calibri" panose="020F0502020204030204" pitchFamily="34" charset="0"/>
                    <a:cs typeface="Times New Roman" panose="02020603050405020304" pitchFamily="18" charset="0"/>
                  </a:endParaRPr>
                </a:p>
              </p:txBody>
            </p:sp>
          </mc:Choice>
          <mc:Fallback>
            <p:sp>
              <p:nvSpPr>
                <p:cNvPr id="10" name="Oval 9"/>
                <p:cNvSpPr>
                  <a:spLocks noRot="1" noChangeAspect="1" noMove="1" noResize="1" noEditPoints="1" noAdjustHandles="1" noChangeArrowheads="1" noChangeShapeType="1" noTextEdit="1"/>
                </p:cNvSpPr>
                <p:nvPr/>
              </p:nvSpPr>
              <p:spPr>
                <a:xfrm>
                  <a:off x="1837837" y="3330000"/>
                  <a:ext cx="539750" cy="539750"/>
                </a:xfrm>
                <a:prstGeom prst="ellipse">
                  <a:avLst/>
                </a:prstGeom>
                <a:blipFill rotWithShape="0">
                  <a:blip r:embed="rId20"/>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11" name="Metin kutusu 10"/>
                <p:cNvSpPr txBox="1"/>
                <p:nvPr/>
              </p:nvSpPr>
              <p:spPr>
                <a:xfrm>
                  <a:off x="1481578" y="3253761"/>
                  <a:ext cx="5570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m:t>
                        </m:r>
                      </m:oMath>
                    </m:oMathPara>
                  </a14:m>
                  <a:endParaRPr lang="tr-TR" dirty="0"/>
                </a:p>
              </p:txBody>
            </p:sp>
          </mc:Choice>
          <mc:Fallback>
            <p:sp>
              <p:nvSpPr>
                <p:cNvPr id="11" name="Metin kutusu 10"/>
                <p:cNvSpPr txBox="1">
                  <a:spLocks noRot="1" noChangeAspect="1" noMove="1" noResize="1" noEditPoints="1" noAdjustHandles="1" noChangeArrowheads="1" noChangeShapeType="1" noTextEdit="1"/>
                </p:cNvSpPr>
                <p:nvPr/>
              </p:nvSpPr>
              <p:spPr>
                <a:xfrm>
                  <a:off x="1481578" y="3253761"/>
                  <a:ext cx="557048" cy="369332"/>
                </a:xfrm>
                <a:prstGeom prst="rect">
                  <a:avLst/>
                </a:prstGeom>
                <a:blipFill rotWithShape="0">
                  <a:blip r:embed="rId21"/>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12" name="Metin kutusu 11"/>
                <p:cNvSpPr txBox="1"/>
                <p:nvPr/>
              </p:nvSpPr>
              <p:spPr>
                <a:xfrm>
                  <a:off x="1637048" y="3761323"/>
                  <a:ext cx="5570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m:t>
                        </m:r>
                      </m:oMath>
                    </m:oMathPara>
                  </a14:m>
                  <a:endParaRPr lang="tr-TR" dirty="0"/>
                </a:p>
              </p:txBody>
            </p:sp>
          </mc:Choice>
          <mc:Fallback>
            <p:sp>
              <p:nvSpPr>
                <p:cNvPr id="12" name="Metin kutusu 11"/>
                <p:cNvSpPr txBox="1">
                  <a:spLocks noRot="1" noChangeAspect="1" noMove="1" noResize="1" noEditPoints="1" noAdjustHandles="1" noChangeArrowheads="1" noChangeShapeType="1" noTextEdit="1"/>
                </p:cNvSpPr>
                <p:nvPr/>
              </p:nvSpPr>
              <p:spPr>
                <a:xfrm>
                  <a:off x="1637048" y="3761323"/>
                  <a:ext cx="557048" cy="369332"/>
                </a:xfrm>
                <a:prstGeom prst="rect">
                  <a:avLst/>
                </a:prstGeom>
                <a:blipFill rotWithShape="0">
                  <a:blip r:embed="rId22"/>
                  <a:stretch>
                    <a:fillRect/>
                  </a:stretch>
                </a:blipFill>
              </p:spPr>
              <p:txBody>
                <a:bodyPr/>
                <a:lstStyle/>
                <a:p>
                  <a:r>
                    <a:rPr lang="tr-TR">
                      <a:noFill/>
                    </a:rPr>
                    <a:t> </a:t>
                  </a:r>
                </a:p>
              </p:txBody>
            </p:sp>
          </mc:Fallback>
        </mc:AlternateContent>
        <p:cxnSp>
          <p:nvCxnSpPr>
            <p:cNvPr id="76" name="Dirsek Bağlayıcısı 75"/>
            <p:cNvCxnSpPr>
              <a:stCxn id="8" idx="2"/>
            </p:cNvCxnSpPr>
            <p:nvPr/>
          </p:nvCxnSpPr>
          <p:spPr>
            <a:xfrm rot="5400000">
              <a:off x="4159054" y="1510766"/>
              <a:ext cx="1472706" cy="5582971"/>
            </a:xfrm>
            <a:prstGeom prst="bentConnector2">
              <a:avLst/>
            </a:prstGeom>
            <a:ln w="3810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08694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Rectangle 226"/>
          <p:cNvSpPr/>
          <p:nvPr/>
        </p:nvSpPr>
        <p:spPr>
          <a:xfrm>
            <a:off x="9254856" y="4138544"/>
            <a:ext cx="1639170" cy="1074819"/>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9" name="Rectangle 48"/>
          <p:cNvSpPr/>
          <p:nvPr/>
        </p:nvSpPr>
        <p:spPr>
          <a:xfrm>
            <a:off x="4854668" y="4510968"/>
            <a:ext cx="1639170" cy="1074819"/>
          </a:xfrm>
          <a:prstGeom prst="rect">
            <a:avLst/>
          </a:prstGeom>
          <a:pattFill prst="wdUpDiag">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Rectangle 12"/>
          <p:cNvSpPr/>
          <p:nvPr/>
        </p:nvSpPr>
        <p:spPr>
          <a:xfrm>
            <a:off x="4371451" y="1195435"/>
            <a:ext cx="2815412" cy="1828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2" name="Title 1"/>
          <p:cNvSpPr>
            <a:spLocks noGrp="1"/>
          </p:cNvSpPr>
          <p:nvPr>
            <p:ph type="title" idx="4294967295"/>
          </p:nvPr>
        </p:nvSpPr>
        <p:spPr>
          <a:xfrm>
            <a:off x="0" y="6350"/>
            <a:ext cx="12192000" cy="438810"/>
          </a:xfrm>
        </p:spPr>
        <p:txBody>
          <a:bodyPr>
            <a:normAutofit/>
          </a:bodyPr>
          <a:lstStyle/>
          <a:p>
            <a:r>
              <a:rPr lang="tr-TR" sz="2000" b="1" dirty="0" smtClean="0"/>
              <a:t>Dönme Hareketi Yapan Mekanik Sistemler</a:t>
            </a:r>
            <a:endParaRPr lang="en-US" sz="2000" b="1"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0" y="462794"/>
                <a:ext cx="3989567" cy="1799144"/>
              </a:xfrm>
            </p:spPr>
            <p:txBody>
              <a:bodyPr>
                <a:normAutofit fontScale="77500" lnSpcReduction="20000"/>
              </a:bodyPr>
              <a:lstStyle/>
              <a:p>
                <a:pPr marL="182880" lvl="2" indent="0">
                  <a:spcBef>
                    <a:spcPts val="400"/>
                  </a:spcBef>
                  <a:spcAft>
                    <a:spcPts val="200"/>
                  </a:spcAft>
                  <a:buSzPct val="100000"/>
                  <a:buNone/>
                </a:pPr>
                <a:r>
                  <a:rPr lang="tr-TR" sz="2000" b="1" u="sng" dirty="0" smtClean="0"/>
                  <a:t>Atalet Momenti</a:t>
                </a:r>
                <a:r>
                  <a:rPr lang="tr-TR" sz="2000" dirty="0" smtClean="0"/>
                  <a:t> (Dönen Kütle)</a:t>
                </a:r>
                <a:endParaRPr lang="tr-TR" sz="2000" b="1" u="sng" dirty="0" smtClean="0"/>
              </a:p>
              <a:p>
                <a14:m>
                  <m:oMath xmlns:m="http://schemas.openxmlformats.org/officeDocument/2006/math">
                    <m:nary>
                      <m:naryPr>
                        <m:chr m:val="∑"/>
                        <m:subHide m:val="on"/>
                        <m:supHide m:val="on"/>
                        <m:ctrlPr>
                          <a:rPr lang="tr-TR" b="1" i="1" smtClean="0">
                            <a:latin typeface="Cambria Math" panose="02040503050406030204" pitchFamily="18" charset="0"/>
                            <a:ea typeface="Cambria Math" panose="02040503050406030204" pitchFamily="18" charset="0"/>
                            <a:cs typeface="Calibri" panose="020F0502020204030204" pitchFamily="34" charset="0"/>
                          </a:rPr>
                        </m:ctrlPr>
                      </m:naryPr>
                      <m:sub/>
                      <m:sup/>
                      <m:e>
                        <m:acc>
                          <m:accPr>
                            <m:chr m:val="⃗"/>
                            <m:ctrlPr>
                              <a:rPr lang="tr-TR" b="1" i="1" smtClean="0">
                                <a:latin typeface="Cambria Math" panose="02040503050406030204" pitchFamily="18" charset="0"/>
                                <a:ea typeface="Cambria Math" panose="02040503050406030204" pitchFamily="18" charset="0"/>
                                <a:cs typeface="Calibri" panose="020F0502020204030204" pitchFamily="34" charset="0"/>
                              </a:rPr>
                            </m:ctrlPr>
                          </m:accPr>
                          <m:e>
                            <m:r>
                              <a:rPr lang="tr-TR" b="1" i="1" smtClean="0">
                                <a:latin typeface="Cambria Math" panose="02040503050406030204" pitchFamily="18" charset="0"/>
                                <a:ea typeface="Cambria Math" panose="02040503050406030204" pitchFamily="18" charset="0"/>
                                <a:cs typeface="Calibri" panose="020F0502020204030204" pitchFamily="34" charset="0"/>
                              </a:rPr>
                              <m:t>𝑻</m:t>
                            </m:r>
                          </m:e>
                        </m:acc>
                      </m:e>
                    </m:nary>
                    <m:r>
                      <a:rPr lang="tr-TR" b="1" i="1" smtClean="0">
                        <a:latin typeface="Cambria Math" panose="02040503050406030204" pitchFamily="18" charset="0"/>
                        <a:ea typeface="Cambria Math" panose="02040503050406030204" pitchFamily="18" charset="0"/>
                        <a:cs typeface="Calibri" panose="020F0502020204030204" pitchFamily="34" charset="0"/>
                      </a:rPr>
                      <m:t>=</m:t>
                    </m:r>
                    <m:r>
                      <a:rPr lang="tr-TR" b="1" i="1" smtClean="0">
                        <a:latin typeface="Cambria Math" panose="02040503050406030204" pitchFamily="18" charset="0"/>
                        <a:ea typeface="Cambria Math" panose="02040503050406030204" pitchFamily="18" charset="0"/>
                        <a:cs typeface="Calibri" panose="020F0502020204030204" pitchFamily="34" charset="0"/>
                      </a:rPr>
                      <m:t>𝑱</m:t>
                    </m:r>
                    <m:acc>
                      <m:accPr>
                        <m:chr m:val="⃗"/>
                        <m:ctrlPr>
                          <a:rPr lang="tr-TR" b="1" i="1" smtClean="0">
                            <a:latin typeface="Cambria Math" panose="02040503050406030204" pitchFamily="18" charset="0"/>
                            <a:ea typeface="Cambria Math" panose="02040503050406030204" pitchFamily="18" charset="0"/>
                            <a:cs typeface="Calibri" panose="020F0502020204030204" pitchFamily="34" charset="0"/>
                          </a:rPr>
                        </m:ctrlPr>
                      </m:accPr>
                      <m:e>
                        <m:r>
                          <a:rPr lang="tr-TR" b="1" i="1" smtClean="0">
                            <a:latin typeface="Cambria Math" panose="02040503050406030204" pitchFamily="18" charset="0"/>
                            <a:ea typeface="Cambria Math" panose="02040503050406030204" pitchFamily="18" charset="0"/>
                            <a:cs typeface="Calibri" panose="020F0502020204030204" pitchFamily="34" charset="0"/>
                          </a:rPr>
                          <m:t>𝜶</m:t>
                        </m:r>
                      </m:e>
                    </m:acc>
                  </m:oMath>
                </a14:m>
                <a:endParaRPr lang="tr-TR" b="1" dirty="0" smtClean="0">
                  <a:latin typeface="Calibri" panose="020F0502020204030204" pitchFamily="34" charset="0"/>
                  <a:ea typeface="Cambria Math" panose="02040503050406030204" pitchFamily="18" charset="0"/>
                  <a:cs typeface="Calibri" panose="020F0502020204030204" pitchFamily="34" charset="0"/>
                </a:endParaRPr>
              </a:p>
              <a:p>
                <a14:m>
                  <m:oMath xmlns:m="http://schemas.openxmlformats.org/officeDocument/2006/math">
                    <m:r>
                      <a:rPr lang="tr-TR" b="0" i="1">
                        <a:latin typeface="Cambria Math" panose="02040503050406030204" pitchFamily="18" charset="0"/>
                        <a:ea typeface="Cambria Math" panose="02040503050406030204" pitchFamily="18" charset="0"/>
                        <a:cs typeface="Calibri" panose="020F0502020204030204" pitchFamily="34" charset="0"/>
                      </a:rPr>
                      <m:t>𝐽</m:t>
                    </m:r>
                  </m:oMath>
                </a14:m>
                <a:r>
                  <a:rPr lang="tr-TR" dirty="0" smtClean="0">
                    <a:latin typeface="Calibri" panose="020F0502020204030204" pitchFamily="34" charset="0"/>
                    <a:ea typeface="Cambria Math" panose="02040503050406030204" pitchFamily="18" charset="0"/>
                    <a:cs typeface="Calibri" panose="020F0502020204030204" pitchFamily="34" charset="0"/>
                  </a:rPr>
                  <a:t> : Kütle Atalet Momenti</a:t>
                </a:r>
              </a:p>
              <a:p>
                <a14:m>
                  <m:oMath xmlns:m="http://schemas.openxmlformats.org/officeDocument/2006/math">
                    <m:acc>
                      <m:accPr>
                        <m:chr m:val="⃗"/>
                        <m:ctrlPr>
                          <a:rPr lang="tr-TR" b="1" i="1">
                            <a:latin typeface="Cambria Math" panose="02040503050406030204" pitchFamily="18" charset="0"/>
                            <a:ea typeface="Cambria Math" panose="02040503050406030204" pitchFamily="18" charset="0"/>
                            <a:cs typeface="Calibri" panose="020F0502020204030204" pitchFamily="34" charset="0"/>
                          </a:rPr>
                        </m:ctrlPr>
                      </m:accPr>
                      <m:e>
                        <m:r>
                          <a:rPr lang="tr-TR" b="1" i="1">
                            <a:latin typeface="Cambria Math" panose="02040503050406030204" pitchFamily="18" charset="0"/>
                            <a:ea typeface="Cambria Math" panose="02040503050406030204" pitchFamily="18" charset="0"/>
                            <a:cs typeface="Calibri" panose="020F0502020204030204" pitchFamily="34" charset="0"/>
                          </a:rPr>
                          <m:t>𝜶</m:t>
                        </m:r>
                      </m:e>
                    </m:acc>
                  </m:oMath>
                </a14:m>
                <a:r>
                  <a:rPr lang="tr-TR" dirty="0" smtClean="0">
                    <a:latin typeface="Calibri" panose="020F0502020204030204" pitchFamily="34" charset="0"/>
                    <a:ea typeface="Cambria Math" panose="02040503050406030204" pitchFamily="18" charset="0"/>
                    <a:cs typeface="Calibri" panose="020F0502020204030204" pitchFamily="34" charset="0"/>
                  </a:rPr>
                  <a:t>: Mutlak Açısal İvme</a:t>
                </a:r>
              </a:p>
              <a:p>
                <a14:m>
                  <m:oMath xmlns:m="http://schemas.openxmlformats.org/officeDocument/2006/math">
                    <m:acc>
                      <m:accPr>
                        <m:chr m:val="⃗"/>
                        <m:ctrlPr>
                          <a:rPr lang="tr-TR" b="1" i="1">
                            <a:latin typeface="Cambria Math" panose="02040503050406030204" pitchFamily="18" charset="0"/>
                            <a:ea typeface="Cambria Math" panose="02040503050406030204" pitchFamily="18" charset="0"/>
                            <a:cs typeface="Calibri" panose="020F0502020204030204" pitchFamily="34" charset="0"/>
                          </a:rPr>
                        </m:ctrlPr>
                      </m:accPr>
                      <m:e>
                        <m:r>
                          <a:rPr lang="tr-TR" b="1" i="1">
                            <a:latin typeface="Cambria Math" panose="02040503050406030204" pitchFamily="18" charset="0"/>
                            <a:ea typeface="Cambria Math" panose="02040503050406030204" pitchFamily="18" charset="0"/>
                            <a:cs typeface="Calibri" panose="020F0502020204030204" pitchFamily="34" charset="0"/>
                          </a:rPr>
                          <m:t>𝑻</m:t>
                        </m:r>
                      </m:e>
                    </m:acc>
                  </m:oMath>
                </a14:m>
                <a:r>
                  <a:rPr lang="tr-TR" dirty="0" smtClean="0">
                    <a:latin typeface="Calibri" panose="020F0502020204030204" pitchFamily="34" charset="0"/>
                    <a:ea typeface="Cambria Math" panose="02040503050406030204" pitchFamily="18" charset="0"/>
                    <a:cs typeface="Calibri" panose="020F0502020204030204" pitchFamily="34" charset="0"/>
                  </a:rPr>
                  <a:t> : Net </a:t>
                </a:r>
                <a:r>
                  <a:rPr lang="tr-TR" dirty="0" err="1" smtClean="0">
                    <a:latin typeface="Calibri" panose="020F0502020204030204" pitchFamily="34" charset="0"/>
                    <a:ea typeface="Cambria Math" panose="02040503050406030204" pitchFamily="18" charset="0"/>
                    <a:cs typeface="Calibri" panose="020F0502020204030204" pitchFamily="34" charset="0"/>
                  </a:rPr>
                  <a:t>Tork</a:t>
                </a:r>
                <a:endParaRPr lang="tr-TR" dirty="0" smtClean="0">
                  <a:latin typeface="Calibri" panose="020F0502020204030204" pitchFamily="34" charset="0"/>
                  <a:ea typeface="Cambria Math" panose="02040503050406030204" pitchFamily="18" charset="0"/>
                  <a:cs typeface="Calibri" panose="020F0502020204030204" pitchFamily="34" charset="0"/>
                </a:endParaRPr>
              </a:p>
              <a:p>
                <a:endParaRPr lang="tr-TR" dirty="0" smtClean="0">
                  <a:latin typeface="Calibri" panose="020F0502020204030204" pitchFamily="34" charset="0"/>
                  <a:ea typeface="Cambria Math" panose="02040503050406030204" pitchFamily="18" charset="0"/>
                  <a:cs typeface="Calibri" panose="020F0502020204030204" pitchFamily="34" charset="0"/>
                </a:endParaRPr>
              </a:p>
              <a:p>
                <a:endParaRPr lang="tr-TR" dirty="0" smtClean="0">
                  <a:latin typeface="Calibri" panose="020F0502020204030204" pitchFamily="34" charset="0"/>
                  <a:ea typeface="Cambria Math" panose="02040503050406030204" pitchFamily="18" charset="0"/>
                  <a:cs typeface="Calibri" panose="020F0502020204030204" pitchFamily="34" charset="0"/>
                </a:endParaRPr>
              </a:p>
              <a:p>
                <a:endParaRPr lang="tr-TR" b="1" dirty="0" smtClean="0">
                  <a:latin typeface="Calibri" panose="020F0502020204030204" pitchFamily="34" charset="0"/>
                  <a:ea typeface="Cambria Math" panose="02040503050406030204" pitchFamily="18" charset="0"/>
                  <a:cs typeface="Calibri" panose="020F0502020204030204" pitchFamily="34" charset="0"/>
                </a:endParaRPr>
              </a:p>
              <a:p>
                <a:endParaRPr lang="tr-TR" b="1" dirty="0">
                  <a:latin typeface="Calibri" panose="020F0502020204030204" pitchFamily="34" charset="0"/>
                  <a:ea typeface="Cambria Math" panose="02040503050406030204" pitchFamily="18" charset="0"/>
                  <a:cs typeface="Calibri" panose="020F0502020204030204" pitchFamily="34" charset="0"/>
                </a:endParaRPr>
              </a:p>
              <a:p>
                <a:endParaRPr lang="tr-TR" sz="2000" dirty="0" smtClean="0"/>
              </a:p>
              <a:p>
                <a:pPr marL="182880" lvl="2" indent="0">
                  <a:spcBef>
                    <a:spcPts val="400"/>
                  </a:spcBef>
                  <a:spcAft>
                    <a:spcPts val="200"/>
                  </a:spcAft>
                  <a:buSzPct val="100000"/>
                  <a:buNone/>
                </a:pPr>
                <a:endParaRPr lang="tr-TR" sz="2000" dirty="0" smtClean="0"/>
              </a:p>
              <a:p>
                <a:pPr marL="182880" lvl="2" indent="0">
                  <a:spcBef>
                    <a:spcPts val="400"/>
                  </a:spcBef>
                  <a:spcAft>
                    <a:spcPts val="200"/>
                  </a:spcAft>
                  <a:buSzPct val="100000"/>
                  <a:buNone/>
                </a:pPr>
                <a:endParaRPr lang="tr-TR" sz="15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0" y="462794"/>
                <a:ext cx="3989567" cy="1799144"/>
              </a:xfrm>
              <a:blipFill rotWithShape="0">
                <a:blip r:embed="rId3"/>
                <a:stretch>
                  <a:fillRect l="-6881" t="-4407" b="-2373"/>
                </a:stretch>
              </a:blipFill>
            </p:spPr>
            <p:txBody>
              <a:bodyPr/>
              <a:lstStyle/>
              <a:p>
                <a:r>
                  <a:rPr lang="tr-TR">
                    <a:noFill/>
                  </a:rPr>
                  <a:t> </a:t>
                </a:r>
              </a:p>
            </p:txBody>
          </p:sp>
        </mc:Fallback>
      </mc:AlternateContent>
      <p:sp>
        <p:nvSpPr>
          <p:cNvPr id="7" name="TextBox 6"/>
          <p:cNvSpPr txBox="1"/>
          <p:nvPr/>
        </p:nvSpPr>
        <p:spPr>
          <a:xfrm>
            <a:off x="7693008" y="826103"/>
            <a:ext cx="2381433" cy="369332"/>
          </a:xfrm>
          <a:prstGeom prst="rect">
            <a:avLst/>
          </a:prstGeom>
          <a:noFill/>
        </p:spPr>
        <p:txBody>
          <a:bodyPr wrap="square" rtlCol="0">
            <a:spAutoFit/>
          </a:bodyPr>
          <a:lstStyle/>
          <a:p>
            <a:r>
              <a:rPr lang="tr-TR" dirty="0" smtClean="0"/>
              <a:t>+ Pozitif Yön</a:t>
            </a:r>
            <a:endParaRPr lang="tr-TR" dirty="0"/>
          </a:p>
        </p:txBody>
      </p:sp>
      <p:sp>
        <p:nvSpPr>
          <p:cNvPr id="10" name="Rectangle 9"/>
          <p:cNvSpPr/>
          <p:nvPr/>
        </p:nvSpPr>
        <p:spPr>
          <a:xfrm>
            <a:off x="5668469" y="635502"/>
            <a:ext cx="274320" cy="1329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J</a:t>
            </a:r>
            <a:endParaRPr lang="tr-TR" dirty="0"/>
          </a:p>
        </p:txBody>
      </p:sp>
      <p:grpSp>
        <p:nvGrpSpPr>
          <p:cNvPr id="24" name="Group 23"/>
          <p:cNvGrpSpPr/>
          <p:nvPr/>
        </p:nvGrpSpPr>
        <p:grpSpPr>
          <a:xfrm>
            <a:off x="4588042" y="1442483"/>
            <a:ext cx="552853" cy="225896"/>
            <a:chOff x="4588042" y="1442483"/>
            <a:chExt cx="552853" cy="225896"/>
          </a:xfrm>
        </p:grpSpPr>
        <p:sp>
          <p:nvSpPr>
            <p:cNvPr id="14" name="Rectangle 13"/>
            <p:cNvSpPr/>
            <p:nvPr/>
          </p:nvSpPr>
          <p:spPr>
            <a:xfrm>
              <a:off x="4588042" y="1442483"/>
              <a:ext cx="552853" cy="225896"/>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9" name="Straight Connector 18"/>
            <p:cNvCxnSpPr/>
            <p:nvPr/>
          </p:nvCxnSpPr>
          <p:spPr>
            <a:xfrm>
              <a:off x="4623838" y="1442483"/>
              <a:ext cx="445616" cy="0"/>
            </a:xfrm>
            <a:prstGeom prst="line">
              <a:avLst/>
            </a:prstGeom>
          </p:spPr>
          <p:style>
            <a:lnRef idx="1">
              <a:schemeClr val="dk1"/>
            </a:lnRef>
            <a:fillRef idx="0">
              <a:schemeClr val="dk1"/>
            </a:fillRef>
            <a:effectRef idx="0">
              <a:schemeClr val="dk1"/>
            </a:effectRef>
            <a:fontRef idx="minor">
              <a:schemeClr val="tx1"/>
            </a:fontRef>
          </p:style>
        </p:cxnSp>
      </p:grpSp>
      <p:grpSp>
        <p:nvGrpSpPr>
          <p:cNvPr id="116" name="Group 115"/>
          <p:cNvGrpSpPr/>
          <p:nvPr/>
        </p:nvGrpSpPr>
        <p:grpSpPr>
          <a:xfrm>
            <a:off x="6442000" y="1449544"/>
            <a:ext cx="552853" cy="225896"/>
            <a:chOff x="4588042" y="1442483"/>
            <a:chExt cx="552853" cy="225896"/>
          </a:xfrm>
        </p:grpSpPr>
        <p:sp>
          <p:nvSpPr>
            <p:cNvPr id="118" name="Rectangle 117"/>
            <p:cNvSpPr/>
            <p:nvPr/>
          </p:nvSpPr>
          <p:spPr>
            <a:xfrm>
              <a:off x="4588042" y="1442483"/>
              <a:ext cx="552853" cy="225896"/>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20" name="Straight Connector 119"/>
            <p:cNvCxnSpPr/>
            <p:nvPr/>
          </p:nvCxnSpPr>
          <p:spPr>
            <a:xfrm>
              <a:off x="4623838" y="1442483"/>
              <a:ext cx="445616" cy="0"/>
            </a:xfrm>
            <a:prstGeom prst="line">
              <a:avLst/>
            </a:prstGeom>
          </p:spPr>
          <p:style>
            <a:lnRef idx="1">
              <a:schemeClr val="dk1"/>
            </a:lnRef>
            <a:fillRef idx="0">
              <a:schemeClr val="dk1"/>
            </a:fillRef>
            <a:effectRef idx="0">
              <a:schemeClr val="dk1"/>
            </a:effectRef>
            <a:fontRef idx="minor">
              <a:schemeClr val="tx1"/>
            </a:fontRef>
          </p:style>
        </p:cxnSp>
      </p:grpSp>
      <p:grpSp>
        <p:nvGrpSpPr>
          <p:cNvPr id="126" name="Group 125"/>
          <p:cNvGrpSpPr/>
          <p:nvPr/>
        </p:nvGrpSpPr>
        <p:grpSpPr>
          <a:xfrm flipV="1">
            <a:off x="4580022" y="921119"/>
            <a:ext cx="552853" cy="225896"/>
            <a:chOff x="4588042" y="1442483"/>
            <a:chExt cx="552853" cy="225896"/>
          </a:xfrm>
        </p:grpSpPr>
        <p:sp>
          <p:nvSpPr>
            <p:cNvPr id="128" name="Rectangle 127"/>
            <p:cNvSpPr/>
            <p:nvPr/>
          </p:nvSpPr>
          <p:spPr>
            <a:xfrm>
              <a:off x="4588042" y="1442483"/>
              <a:ext cx="552853" cy="225896"/>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29" name="Straight Connector 128"/>
            <p:cNvCxnSpPr/>
            <p:nvPr/>
          </p:nvCxnSpPr>
          <p:spPr>
            <a:xfrm>
              <a:off x="4623838" y="1442483"/>
              <a:ext cx="445616" cy="0"/>
            </a:xfrm>
            <a:prstGeom prst="line">
              <a:avLst/>
            </a:prstGeom>
          </p:spPr>
          <p:style>
            <a:lnRef idx="1">
              <a:schemeClr val="dk1"/>
            </a:lnRef>
            <a:fillRef idx="0">
              <a:schemeClr val="dk1"/>
            </a:fillRef>
            <a:effectRef idx="0">
              <a:schemeClr val="dk1"/>
            </a:effectRef>
            <a:fontRef idx="minor">
              <a:schemeClr val="tx1"/>
            </a:fontRef>
          </p:style>
        </p:cxnSp>
      </p:grpSp>
      <p:grpSp>
        <p:nvGrpSpPr>
          <p:cNvPr id="130" name="Group 129"/>
          <p:cNvGrpSpPr/>
          <p:nvPr/>
        </p:nvGrpSpPr>
        <p:grpSpPr>
          <a:xfrm flipV="1">
            <a:off x="6433980" y="928180"/>
            <a:ext cx="552853" cy="225896"/>
            <a:chOff x="4588042" y="1442483"/>
            <a:chExt cx="552853" cy="225896"/>
          </a:xfrm>
        </p:grpSpPr>
        <p:sp>
          <p:nvSpPr>
            <p:cNvPr id="131" name="Rectangle 130"/>
            <p:cNvSpPr/>
            <p:nvPr/>
          </p:nvSpPr>
          <p:spPr>
            <a:xfrm>
              <a:off x="4588042" y="1442483"/>
              <a:ext cx="552853" cy="225896"/>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32" name="Straight Connector 131"/>
            <p:cNvCxnSpPr/>
            <p:nvPr/>
          </p:nvCxnSpPr>
          <p:spPr>
            <a:xfrm>
              <a:off x="4623838" y="1442483"/>
              <a:ext cx="445616" cy="0"/>
            </a:xfrm>
            <a:prstGeom prst="line">
              <a:avLst/>
            </a:prstGeom>
          </p:spPr>
          <p:style>
            <a:lnRef idx="1">
              <a:schemeClr val="dk1"/>
            </a:lnRef>
            <a:fillRef idx="0">
              <a:schemeClr val="dk1"/>
            </a:fillRef>
            <a:effectRef idx="0">
              <a:schemeClr val="dk1"/>
            </a:effectRef>
            <a:fontRef idx="minor">
              <a:schemeClr val="tx1"/>
            </a:fontRef>
          </p:style>
        </p:cxnSp>
      </p:grpSp>
      <p:cxnSp>
        <p:nvCxnSpPr>
          <p:cNvPr id="34" name="Straight Arrow Connector 33"/>
          <p:cNvCxnSpPr/>
          <p:nvPr/>
        </p:nvCxnSpPr>
        <p:spPr>
          <a:xfrm>
            <a:off x="7860632" y="1275570"/>
            <a:ext cx="63427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5" name="Curved Up Arrow 34"/>
          <p:cNvSpPr/>
          <p:nvPr/>
        </p:nvSpPr>
        <p:spPr>
          <a:xfrm>
            <a:off x="7459579" y="1115224"/>
            <a:ext cx="137160" cy="447267"/>
          </a:xfrm>
          <a:prstGeom prst="curvedUpArrow">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endParaRPr lang="tr-TR">
              <a:solidFill>
                <a:schemeClr val="tx1"/>
              </a:solidFill>
            </a:endParaRPr>
          </a:p>
        </p:txBody>
      </p:sp>
      <p:sp>
        <p:nvSpPr>
          <p:cNvPr id="134" name="Curved Up Arrow 133"/>
          <p:cNvSpPr/>
          <p:nvPr/>
        </p:nvSpPr>
        <p:spPr>
          <a:xfrm>
            <a:off x="7693009" y="1108164"/>
            <a:ext cx="137160" cy="447267"/>
          </a:xfrm>
          <a:prstGeom prst="curvedUpArrow">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endParaRPr lang="tr-TR">
              <a:solidFill>
                <a:schemeClr val="tx1"/>
              </a:solidFill>
            </a:endParaRPr>
          </a:p>
        </p:txBody>
      </p:sp>
      <p:sp>
        <p:nvSpPr>
          <p:cNvPr id="135" name="TextBox 134"/>
          <p:cNvSpPr txBox="1"/>
          <p:nvPr/>
        </p:nvSpPr>
        <p:spPr>
          <a:xfrm>
            <a:off x="7304186" y="826103"/>
            <a:ext cx="2381433" cy="369332"/>
          </a:xfrm>
          <a:prstGeom prst="rect">
            <a:avLst/>
          </a:prstGeom>
          <a:noFill/>
        </p:spPr>
        <p:txBody>
          <a:bodyPr wrap="square" rtlCol="0">
            <a:spAutoFit/>
          </a:bodyPr>
          <a:lstStyle/>
          <a:p>
            <a:r>
              <a:rPr lang="el-GR" dirty="0" smtClean="0"/>
              <a:t>α</a:t>
            </a:r>
            <a:endParaRPr lang="tr-TR" dirty="0"/>
          </a:p>
        </p:txBody>
      </p:sp>
      <p:cxnSp>
        <p:nvCxnSpPr>
          <p:cNvPr id="136" name="Straight Connector 135"/>
          <p:cNvCxnSpPr/>
          <p:nvPr/>
        </p:nvCxnSpPr>
        <p:spPr>
          <a:xfrm>
            <a:off x="3763727" y="1275570"/>
            <a:ext cx="4096905" cy="1332"/>
          </a:xfrm>
          <a:prstGeom prst="line">
            <a:avLst/>
          </a:prstGeom>
          <a:ln>
            <a:prstDash val="dash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7" name="Content Placeholder 2"/>
              <p:cNvSpPr txBox="1">
                <a:spLocks/>
              </p:cNvSpPr>
              <p:nvPr/>
            </p:nvSpPr>
            <p:spPr>
              <a:xfrm>
                <a:off x="-8020" y="2604414"/>
                <a:ext cx="4178967" cy="114943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82880" lvl="2" indent="0">
                  <a:spcBef>
                    <a:spcPts val="400"/>
                  </a:spcBef>
                  <a:spcAft>
                    <a:spcPts val="200"/>
                  </a:spcAft>
                  <a:buSzPct val="100000"/>
                  <a:buFont typeface="Calibri" pitchFamily="34" charset="0"/>
                  <a:buNone/>
                </a:pPr>
                <a:r>
                  <a:rPr lang="tr-TR" sz="1600" b="1" u="sng" dirty="0" smtClean="0"/>
                  <a:t>Burulma Yayı</a:t>
                </a:r>
                <a:r>
                  <a:rPr lang="tr-TR" sz="1600" dirty="0" smtClean="0"/>
                  <a:t>(Elastik </a:t>
                </a:r>
                <a:r>
                  <a:rPr lang="tr-TR" sz="1600" dirty="0"/>
                  <a:t>Ş</a:t>
                </a:r>
                <a:r>
                  <a:rPr lang="tr-TR" sz="1600" dirty="0" smtClean="0"/>
                  <a:t>aft)</a:t>
                </a:r>
                <a:endParaRPr lang="tr-TR" sz="1600" b="1" u="sng" dirty="0" smtClean="0"/>
              </a:p>
              <a:p>
                <a14:m>
                  <m:oMath xmlns:m="http://schemas.openxmlformats.org/officeDocument/2006/math">
                    <m:sSub>
                      <m:sSubPr>
                        <m:ctrlPr>
                          <a:rPr lang="tr-TR" sz="1600" b="1" i="1" smtClean="0">
                            <a:latin typeface="Cambria Math" panose="02040503050406030204" pitchFamily="18" charset="0"/>
                            <a:ea typeface="Cambria Math" panose="02040503050406030204" pitchFamily="18" charset="0"/>
                            <a:cs typeface="Calibri" panose="020F0502020204030204" pitchFamily="34" charset="0"/>
                          </a:rPr>
                        </m:ctrlPr>
                      </m:sSubPr>
                      <m:e>
                        <m:r>
                          <a:rPr lang="tr-TR" sz="1600" b="1" i="1" smtClean="0">
                            <a:latin typeface="Cambria Math" panose="02040503050406030204" pitchFamily="18" charset="0"/>
                            <a:ea typeface="Cambria Math" panose="02040503050406030204" pitchFamily="18" charset="0"/>
                            <a:cs typeface="Calibri" panose="020F0502020204030204" pitchFamily="34" charset="0"/>
                          </a:rPr>
                          <m:t>𝑻</m:t>
                        </m:r>
                      </m:e>
                      <m:sub>
                        <m:r>
                          <a:rPr lang="tr-TR" sz="1600" b="1" i="1" smtClean="0">
                            <a:latin typeface="Cambria Math" panose="02040503050406030204" pitchFamily="18" charset="0"/>
                            <a:ea typeface="Cambria Math" panose="02040503050406030204" pitchFamily="18" charset="0"/>
                            <a:cs typeface="Calibri" panose="020F0502020204030204" pitchFamily="34" charset="0"/>
                          </a:rPr>
                          <m:t>𝒌</m:t>
                        </m:r>
                      </m:sub>
                    </m:sSub>
                    <m:r>
                      <a:rPr lang="tr-TR" sz="1600" b="1" i="1" smtClean="0">
                        <a:latin typeface="Cambria Math" panose="02040503050406030204" pitchFamily="18" charset="0"/>
                        <a:ea typeface="Cambria Math" panose="02040503050406030204" pitchFamily="18" charset="0"/>
                        <a:cs typeface="Calibri" panose="020F0502020204030204" pitchFamily="34" charset="0"/>
                      </a:rPr>
                      <m:t>=</m:t>
                    </m:r>
                    <m:r>
                      <a:rPr lang="tr-TR" sz="1600" b="1" i="1" smtClean="0">
                        <a:latin typeface="Cambria Math" panose="02040503050406030204" pitchFamily="18" charset="0"/>
                        <a:ea typeface="Cambria Math" panose="02040503050406030204" pitchFamily="18" charset="0"/>
                        <a:cs typeface="Calibri" panose="020F0502020204030204" pitchFamily="34" charset="0"/>
                      </a:rPr>
                      <m:t>𝒌</m:t>
                    </m:r>
                    <m:d>
                      <m:dPr>
                        <m:ctrlPr>
                          <a:rPr lang="tr-TR" sz="1600" b="1" i="1"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tr-TR" sz="1600" b="1" i="1" smtClean="0">
                                <a:latin typeface="Cambria Math" panose="02040503050406030204" pitchFamily="18" charset="0"/>
                                <a:ea typeface="Cambria Math" panose="02040503050406030204" pitchFamily="18" charset="0"/>
                                <a:cs typeface="Calibri" panose="020F0502020204030204" pitchFamily="34" charset="0"/>
                              </a:rPr>
                            </m:ctrlPr>
                          </m:sSubPr>
                          <m:e>
                            <m:r>
                              <a:rPr lang="tr-TR" sz="1600" b="1" i="1" smtClean="0">
                                <a:latin typeface="Cambria Math" panose="02040503050406030204" pitchFamily="18" charset="0"/>
                                <a:ea typeface="Cambria Math" panose="02040503050406030204" pitchFamily="18" charset="0"/>
                                <a:cs typeface="Calibri" panose="020F0502020204030204" pitchFamily="34" charset="0"/>
                              </a:rPr>
                              <m:t>𝜽</m:t>
                            </m:r>
                          </m:e>
                          <m:sub>
                            <m:r>
                              <a:rPr lang="tr-TR" sz="1600" b="1" i="1" smtClean="0">
                                <a:latin typeface="Cambria Math" panose="02040503050406030204" pitchFamily="18" charset="0"/>
                                <a:ea typeface="Cambria Math" panose="02040503050406030204" pitchFamily="18" charset="0"/>
                                <a:cs typeface="Calibri" panose="020F0502020204030204" pitchFamily="34" charset="0"/>
                              </a:rPr>
                              <m:t>𝟏</m:t>
                            </m:r>
                          </m:sub>
                        </m:sSub>
                        <m:r>
                          <a:rPr lang="tr-TR" sz="1600" b="1"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tr-TR" sz="1600" b="1" i="1" smtClean="0">
                                <a:latin typeface="Cambria Math" panose="02040503050406030204" pitchFamily="18" charset="0"/>
                                <a:ea typeface="Cambria Math" panose="02040503050406030204" pitchFamily="18" charset="0"/>
                                <a:cs typeface="Calibri" panose="020F0502020204030204" pitchFamily="34" charset="0"/>
                              </a:rPr>
                            </m:ctrlPr>
                          </m:sSubPr>
                          <m:e>
                            <m:r>
                              <a:rPr lang="tr-TR" sz="1600" b="1" i="1" smtClean="0">
                                <a:latin typeface="Cambria Math" panose="02040503050406030204" pitchFamily="18" charset="0"/>
                                <a:ea typeface="Cambria Math" panose="02040503050406030204" pitchFamily="18" charset="0"/>
                                <a:cs typeface="Calibri" panose="020F0502020204030204" pitchFamily="34" charset="0"/>
                              </a:rPr>
                              <m:t>𝜽</m:t>
                            </m:r>
                          </m:e>
                          <m:sub>
                            <m:r>
                              <a:rPr lang="tr-TR" sz="1600" b="1" i="1" smtClean="0">
                                <a:latin typeface="Cambria Math" panose="02040503050406030204" pitchFamily="18" charset="0"/>
                                <a:ea typeface="Cambria Math" panose="02040503050406030204" pitchFamily="18" charset="0"/>
                                <a:cs typeface="Calibri" panose="020F0502020204030204" pitchFamily="34" charset="0"/>
                              </a:rPr>
                              <m:t>𝟐</m:t>
                            </m:r>
                          </m:sub>
                        </m:sSub>
                      </m:e>
                    </m:d>
                  </m:oMath>
                </a14:m>
                <a:endParaRPr lang="tr-TR" sz="1600" b="1" dirty="0" smtClean="0">
                  <a:latin typeface="Calibri" panose="020F0502020204030204" pitchFamily="34" charset="0"/>
                  <a:ea typeface="Cambria Math" panose="02040503050406030204" pitchFamily="18" charset="0"/>
                  <a:cs typeface="Calibri" panose="020F0502020204030204" pitchFamily="34" charset="0"/>
                </a:endParaRPr>
              </a:p>
              <a:p>
                <a14:m>
                  <m:oMath xmlns:m="http://schemas.openxmlformats.org/officeDocument/2006/math">
                    <m:sSub>
                      <m:sSubPr>
                        <m:ctrlPr>
                          <a:rPr lang="tr-TR" sz="1600" b="1" i="1">
                            <a:latin typeface="Cambria Math" panose="02040503050406030204" pitchFamily="18" charset="0"/>
                            <a:ea typeface="Cambria Math" panose="02040503050406030204" pitchFamily="18" charset="0"/>
                            <a:cs typeface="Calibri" panose="020F0502020204030204" pitchFamily="34" charset="0"/>
                          </a:rPr>
                        </m:ctrlPr>
                      </m:sSubPr>
                      <m:e>
                        <m:r>
                          <a:rPr lang="tr-TR" sz="1600" b="1" i="1">
                            <a:latin typeface="Cambria Math" panose="02040503050406030204" pitchFamily="18" charset="0"/>
                            <a:ea typeface="Cambria Math" panose="02040503050406030204" pitchFamily="18" charset="0"/>
                            <a:cs typeface="Calibri" panose="020F0502020204030204" pitchFamily="34" charset="0"/>
                          </a:rPr>
                          <m:t>𝜽</m:t>
                        </m:r>
                      </m:e>
                      <m:sub>
                        <m:r>
                          <a:rPr lang="tr-TR" sz="1600" b="1" i="1">
                            <a:latin typeface="Cambria Math" panose="02040503050406030204" pitchFamily="18" charset="0"/>
                            <a:ea typeface="Cambria Math" panose="02040503050406030204" pitchFamily="18" charset="0"/>
                            <a:cs typeface="Calibri" panose="020F0502020204030204" pitchFamily="34" charset="0"/>
                          </a:rPr>
                          <m:t>𝟏</m:t>
                        </m:r>
                      </m:sub>
                    </m:sSub>
                    <m:r>
                      <a:rPr lang="tr-TR" sz="1600" b="1"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tr-TR" sz="1600" b="1" i="1">
                            <a:latin typeface="Cambria Math" panose="02040503050406030204" pitchFamily="18" charset="0"/>
                            <a:ea typeface="Cambria Math" panose="02040503050406030204" pitchFamily="18" charset="0"/>
                            <a:cs typeface="Calibri" panose="020F0502020204030204" pitchFamily="34" charset="0"/>
                          </a:rPr>
                        </m:ctrlPr>
                      </m:sSubPr>
                      <m:e>
                        <m:r>
                          <a:rPr lang="tr-TR" sz="1600" b="1" i="1">
                            <a:latin typeface="Cambria Math" panose="02040503050406030204" pitchFamily="18" charset="0"/>
                            <a:ea typeface="Cambria Math" panose="02040503050406030204" pitchFamily="18" charset="0"/>
                            <a:cs typeface="Calibri" panose="020F0502020204030204" pitchFamily="34" charset="0"/>
                          </a:rPr>
                          <m:t>𝜽</m:t>
                        </m:r>
                      </m:e>
                      <m:sub>
                        <m:r>
                          <a:rPr lang="tr-TR" sz="1600" b="1" i="1">
                            <a:latin typeface="Cambria Math" panose="02040503050406030204" pitchFamily="18" charset="0"/>
                            <a:ea typeface="Cambria Math" panose="02040503050406030204" pitchFamily="18" charset="0"/>
                            <a:cs typeface="Calibri" panose="020F0502020204030204" pitchFamily="34" charset="0"/>
                          </a:rPr>
                          <m:t>𝟐</m:t>
                        </m:r>
                      </m:sub>
                    </m:sSub>
                  </m:oMath>
                </a14:m>
                <a:r>
                  <a:rPr lang="tr-TR" sz="1600" dirty="0" smtClean="0">
                    <a:latin typeface="Calibri" panose="020F0502020204030204" pitchFamily="34" charset="0"/>
                    <a:ea typeface="Cambria Math" panose="02040503050406030204" pitchFamily="18" charset="0"/>
                    <a:cs typeface="Calibri" panose="020F0502020204030204" pitchFamily="34" charset="0"/>
                  </a:rPr>
                  <a:t> iken yayın oluşturacağı </a:t>
                </a:r>
                <a:r>
                  <a:rPr lang="tr-TR" sz="1600" dirty="0" err="1" smtClean="0">
                    <a:latin typeface="Calibri" panose="020F0502020204030204" pitchFamily="34" charset="0"/>
                    <a:ea typeface="Cambria Math" panose="02040503050406030204" pitchFamily="18" charset="0"/>
                    <a:cs typeface="Calibri" panose="020F0502020204030204" pitchFamily="34" charset="0"/>
                  </a:rPr>
                  <a:t>tork</a:t>
                </a:r>
                <a:r>
                  <a:rPr lang="tr-TR" sz="1600" dirty="0" smtClean="0">
                    <a:latin typeface="Calibri" panose="020F0502020204030204" pitchFamily="34" charset="0"/>
                    <a:ea typeface="Cambria Math" panose="02040503050406030204" pitchFamily="18" charset="0"/>
                    <a:cs typeface="Calibri" panose="020F0502020204030204" pitchFamily="34" charset="0"/>
                  </a:rPr>
                  <a:t> sıfır olur.</a:t>
                </a:r>
              </a:p>
              <a:p>
                <a:endParaRPr lang="tr-TR" dirty="0" smtClean="0">
                  <a:latin typeface="Calibri" panose="020F0502020204030204" pitchFamily="34" charset="0"/>
                  <a:ea typeface="Cambria Math" panose="02040503050406030204" pitchFamily="18" charset="0"/>
                  <a:cs typeface="Calibri" panose="020F0502020204030204" pitchFamily="34" charset="0"/>
                </a:endParaRPr>
              </a:p>
              <a:p>
                <a:endParaRPr lang="tr-TR" b="1" dirty="0" smtClean="0">
                  <a:latin typeface="Calibri" panose="020F0502020204030204" pitchFamily="34" charset="0"/>
                  <a:ea typeface="Cambria Math" panose="02040503050406030204" pitchFamily="18" charset="0"/>
                  <a:cs typeface="Calibri" panose="020F0502020204030204" pitchFamily="34" charset="0"/>
                </a:endParaRPr>
              </a:p>
              <a:p>
                <a:endParaRPr lang="tr-TR" b="1" dirty="0">
                  <a:latin typeface="Calibri" panose="020F0502020204030204" pitchFamily="34" charset="0"/>
                  <a:ea typeface="Cambria Math" panose="02040503050406030204" pitchFamily="18" charset="0"/>
                  <a:cs typeface="Calibri" panose="020F0502020204030204" pitchFamily="34" charset="0"/>
                </a:endParaRPr>
              </a:p>
              <a:p>
                <a:endParaRPr lang="tr-TR" dirty="0" smtClean="0"/>
              </a:p>
              <a:p>
                <a:pPr marL="182880" lvl="2" indent="0">
                  <a:spcBef>
                    <a:spcPts val="400"/>
                  </a:spcBef>
                  <a:spcAft>
                    <a:spcPts val="200"/>
                  </a:spcAft>
                  <a:buSzPct val="100000"/>
                  <a:buFont typeface="Calibri" pitchFamily="34" charset="0"/>
                  <a:buNone/>
                </a:pPr>
                <a:endParaRPr lang="tr-TR" sz="2000" dirty="0" smtClean="0"/>
              </a:p>
              <a:p>
                <a:pPr marL="182880" lvl="2" indent="0">
                  <a:spcBef>
                    <a:spcPts val="400"/>
                  </a:spcBef>
                  <a:spcAft>
                    <a:spcPts val="200"/>
                  </a:spcAft>
                  <a:buSzPct val="100000"/>
                  <a:buFont typeface="Calibri" pitchFamily="34" charset="0"/>
                  <a:buNone/>
                </a:pPr>
                <a:endParaRPr lang="tr-TR" sz="1500" dirty="0" smtClean="0"/>
              </a:p>
            </p:txBody>
          </p:sp>
        </mc:Choice>
        <mc:Fallback xmlns="">
          <p:sp>
            <p:nvSpPr>
              <p:cNvPr id="137" name="Content Placeholder 2"/>
              <p:cNvSpPr txBox="1">
                <a:spLocks noRot="1" noChangeAspect="1" noMove="1" noResize="1" noEditPoints="1" noAdjustHandles="1" noChangeArrowheads="1" noChangeShapeType="1" noTextEdit="1"/>
              </p:cNvSpPr>
              <p:nvPr/>
            </p:nvSpPr>
            <p:spPr>
              <a:xfrm>
                <a:off x="-8020" y="2604414"/>
                <a:ext cx="4178967" cy="1149437"/>
              </a:xfrm>
              <a:prstGeom prst="rect">
                <a:avLst/>
              </a:prstGeom>
              <a:blipFill rotWithShape="0">
                <a:blip r:embed="rId4"/>
                <a:stretch>
                  <a:fillRect t="-3704" b="-3175"/>
                </a:stretch>
              </a:blipFill>
            </p:spPr>
            <p:txBody>
              <a:bodyPr/>
              <a:lstStyle/>
              <a:p>
                <a:r>
                  <a:rPr lang="tr-TR">
                    <a:noFill/>
                  </a:rPr>
                  <a:t> </a:t>
                </a:r>
              </a:p>
            </p:txBody>
          </p:sp>
        </mc:Fallback>
      </mc:AlternateContent>
      <p:grpSp>
        <p:nvGrpSpPr>
          <p:cNvPr id="48" name="Group 47"/>
          <p:cNvGrpSpPr/>
          <p:nvPr/>
        </p:nvGrpSpPr>
        <p:grpSpPr>
          <a:xfrm>
            <a:off x="3767211" y="2410592"/>
            <a:ext cx="5148707" cy="1691936"/>
            <a:chOff x="3767211" y="2410592"/>
            <a:chExt cx="5148707" cy="1691936"/>
          </a:xfrm>
        </p:grpSpPr>
        <p:sp>
          <p:nvSpPr>
            <p:cNvPr id="179" name="Rectangle 178"/>
            <p:cNvSpPr/>
            <p:nvPr/>
          </p:nvSpPr>
          <p:spPr>
            <a:xfrm>
              <a:off x="7507407" y="2499645"/>
              <a:ext cx="312820" cy="63431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tr-TR" dirty="0" smtClean="0"/>
                <a:t>(1)</a:t>
              </a:r>
              <a:endParaRPr lang="tr-TR" dirty="0"/>
            </a:p>
          </p:txBody>
        </p:sp>
        <p:sp>
          <p:nvSpPr>
            <p:cNvPr id="37" name="Rectangle 36"/>
            <p:cNvSpPr/>
            <p:nvPr/>
          </p:nvSpPr>
          <p:spPr>
            <a:xfrm>
              <a:off x="4371451" y="2492281"/>
              <a:ext cx="312820" cy="634311"/>
            </a:xfrm>
            <a:prstGeom prst="rect">
              <a:avLst/>
            </a:prstGeom>
          </p:spPr>
          <p:style>
            <a:lnRef idx="1">
              <a:schemeClr val="accent4"/>
            </a:lnRef>
            <a:fillRef idx="3">
              <a:schemeClr val="accent4"/>
            </a:fillRef>
            <a:effectRef idx="2">
              <a:schemeClr val="accent4"/>
            </a:effectRef>
            <a:fontRef idx="minor">
              <a:schemeClr val="lt1"/>
            </a:fontRef>
          </p:style>
          <p:txBody>
            <a:bodyPr vert="vert270" rtlCol="0" anchor="ctr"/>
            <a:lstStyle/>
            <a:p>
              <a:pPr algn="ctr"/>
              <a:r>
                <a:rPr lang="tr-TR" dirty="0" smtClean="0"/>
                <a:t>(2)</a:t>
              </a:r>
              <a:endParaRPr lang="tr-TR" dirty="0"/>
            </a:p>
          </p:txBody>
        </p:sp>
        <p:sp>
          <p:nvSpPr>
            <p:cNvPr id="139" name="Rectangle 138"/>
            <p:cNvSpPr/>
            <p:nvPr/>
          </p:nvSpPr>
          <p:spPr>
            <a:xfrm>
              <a:off x="4684271" y="2727452"/>
              <a:ext cx="2815412" cy="1828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grpSp>
          <p:nvGrpSpPr>
            <p:cNvPr id="162" name="Group 161"/>
            <p:cNvGrpSpPr/>
            <p:nvPr/>
          </p:nvGrpSpPr>
          <p:grpSpPr>
            <a:xfrm>
              <a:off x="4900862" y="2974500"/>
              <a:ext cx="552853" cy="225896"/>
              <a:chOff x="4588042" y="1442483"/>
              <a:chExt cx="552853" cy="225896"/>
            </a:xfrm>
          </p:grpSpPr>
          <p:sp>
            <p:nvSpPr>
              <p:cNvPr id="163" name="Rectangle 162"/>
              <p:cNvSpPr/>
              <p:nvPr/>
            </p:nvSpPr>
            <p:spPr>
              <a:xfrm>
                <a:off x="4588042" y="1442483"/>
                <a:ext cx="552853" cy="225896"/>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4" name="Straight Connector 163"/>
              <p:cNvCxnSpPr/>
              <p:nvPr/>
            </p:nvCxnSpPr>
            <p:spPr>
              <a:xfrm>
                <a:off x="4623838" y="1442483"/>
                <a:ext cx="445616" cy="0"/>
              </a:xfrm>
              <a:prstGeom prst="line">
                <a:avLst/>
              </a:prstGeom>
            </p:spPr>
            <p:style>
              <a:lnRef idx="1">
                <a:schemeClr val="dk1"/>
              </a:lnRef>
              <a:fillRef idx="0">
                <a:schemeClr val="dk1"/>
              </a:fillRef>
              <a:effectRef idx="0">
                <a:schemeClr val="dk1"/>
              </a:effectRef>
              <a:fontRef idx="minor">
                <a:schemeClr val="tx1"/>
              </a:fontRef>
            </p:style>
          </p:cxnSp>
        </p:grpSp>
        <p:grpSp>
          <p:nvGrpSpPr>
            <p:cNvPr id="165" name="Group 164"/>
            <p:cNvGrpSpPr/>
            <p:nvPr/>
          </p:nvGrpSpPr>
          <p:grpSpPr>
            <a:xfrm>
              <a:off x="6754820" y="2981561"/>
              <a:ext cx="552853" cy="225896"/>
              <a:chOff x="4588042" y="1442483"/>
              <a:chExt cx="552853" cy="225896"/>
            </a:xfrm>
          </p:grpSpPr>
          <p:sp>
            <p:nvSpPr>
              <p:cNvPr id="166" name="Rectangle 165"/>
              <p:cNvSpPr/>
              <p:nvPr/>
            </p:nvSpPr>
            <p:spPr>
              <a:xfrm>
                <a:off x="4588042" y="1442483"/>
                <a:ext cx="552853" cy="225896"/>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7" name="Straight Connector 166"/>
              <p:cNvCxnSpPr/>
              <p:nvPr/>
            </p:nvCxnSpPr>
            <p:spPr>
              <a:xfrm>
                <a:off x="4623838" y="1442483"/>
                <a:ext cx="445616" cy="0"/>
              </a:xfrm>
              <a:prstGeom prst="line">
                <a:avLst/>
              </a:prstGeom>
            </p:spPr>
            <p:style>
              <a:lnRef idx="1">
                <a:schemeClr val="dk1"/>
              </a:lnRef>
              <a:fillRef idx="0">
                <a:schemeClr val="dk1"/>
              </a:fillRef>
              <a:effectRef idx="0">
                <a:schemeClr val="dk1"/>
              </a:effectRef>
              <a:fontRef idx="minor">
                <a:schemeClr val="tx1"/>
              </a:fontRef>
            </p:style>
          </p:cxnSp>
        </p:grpSp>
        <p:grpSp>
          <p:nvGrpSpPr>
            <p:cNvPr id="168" name="Group 167"/>
            <p:cNvGrpSpPr/>
            <p:nvPr/>
          </p:nvGrpSpPr>
          <p:grpSpPr>
            <a:xfrm flipV="1">
              <a:off x="4892842" y="2453136"/>
              <a:ext cx="552853" cy="225896"/>
              <a:chOff x="4588042" y="1442483"/>
              <a:chExt cx="552853" cy="225896"/>
            </a:xfrm>
          </p:grpSpPr>
          <p:sp>
            <p:nvSpPr>
              <p:cNvPr id="169" name="Rectangle 168"/>
              <p:cNvSpPr/>
              <p:nvPr/>
            </p:nvSpPr>
            <p:spPr>
              <a:xfrm>
                <a:off x="4588042" y="1442483"/>
                <a:ext cx="552853" cy="225896"/>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70" name="Straight Connector 169"/>
              <p:cNvCxnSpPr/>
              <p:nvPr/>
            </p:nvCxnSpPr>
            <p:spPr>
              <a:xfrm>
                <a:off x="4623838" y="1442483"/>
                <a:ext cx="445616" cy="0"/>
              </a:xfrm>
              <a:prstGeom prst="line">
                <a:avLst/>
              </a:prstGeom>
            </p:spPr>
            <p:style>
              <a:lnRef idx="1">
                <a:schemeClr val="dk1"/>
              </a:lnRef>
              <a:fillRef idx="0">
                <a:schemeClr val="dk1"/>
              </a:fillRef>
              <a:effectRef idx="0">
                <a:schemeClr val="dk1"/>
              </a:effectRef>
              <a:fontRef idx="minor">
                <a:schemeClr val="tx1"/>
              </a:fontRef>
            </p:style>
          </p:cxnSp>
        </p:grpSp>
        <p:grpSp>
          <p:nvGrpSpPr>
            <p:cNvPr id="171" name="Group 170"/>
            <p:cNvGrpSpPr/>
            <p:nvPr/>
          </p:nvGrpSpPr>
          <p:grpSpPr>
            <a:xfrm flipV="1">
              <a:off x="6746800" y="2460197"/>
              <a:ext cx="552853" cy="225896"/>
              <a:chOff x="4588042" y="1442483"/>
              <a:chExt cx="552853" cy="225896"/>
            </a:xfrm>
          </p:grpSpPr>
          <p:sp>
            <p:nvSpPr>
              <p:cNvPr id="172" name="Rectangle 171"/>
              <p:cNvSpPr/>
              <p:nvPr/>
            </p:nvSpPr>
            <p:spPr>
              <a:xfrm>
                <a:off x="4588042" y="1442483"/>
                <a:ext cx="552853" cy="225896"/>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73" name="Straight Connector 172"/>
              <p:cNvCxnSpPr/>
              <p:nvPr/>
            </p:nvCxnSpPr>
            <p:spPr>
              <a:xfrm>
                <a:off x="4623838" y="1442483"/>
                <a:ext cx="445616" cy="0"/>
              </a:xfrm>
              <a:prstGeom prst="line">
                <a:avLst/>
              </a:prstGeom>
            </p:spPr>
            <p:style>
              <a:lnRef idx="1">
                <a:schemeClr val="dk1"/>
              </a:lnRef>
              <a:fillRef idx="0">
                <a:schemeClr val="dk1"/>
              </a:fillRef>
              <a:effectRef idx="0">
                <a:schemeClr val="dk1"/>
              </a:effectRef>
              <a:fontRef idx="minor">
                <a:schemeClr val="tx1"/>
              </a:fontRef>
            </p:style>
          </p:cxnSp>
        </p:grpSp>
        <p:sp>
          <p:nvSpPr>
            <p:cNvPr id="175" name="Curved Up Arrow 174"/>
            <p:cNvSpPr/>
            <p:nvPr/>
          </p:nvSpPr>
          <p:spPr>
            <a:xfrm>
              <a:off x="7916777" y="2647241"/>
              <a:ext cx="137160" cy="447267"/>
            </a:xfrm>
            <a:prstGeom prst="curvedUpArrow">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endParaRPr lang="tr-TR">
                <a:solidFill>
                  <a:schemeClr val="tx1"/>
                </a:solidFill>
              </a:endParaRPr>
            </a:p>
          </p:txBody>
        </p:sp>
        <p:sp>
          <p:nvSpPr>
            <p:cNvPr id="176" name="Curved Up Arrow 175"/>
            <p:cNvSpPr/>
            <p:nvPr/>
          </p:nvSpPr>
          <p:spPr>
            <a:xfrm>
              <a:off x="4140926" y="2595258"/>
              <a:ext cx="137160" cy="447267"/>
            </a:xfrm>
            <a:prstGeom prst="curvedUpArrow">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endParaRPr lang="tr-TR">
                <a:solidFill>
                  <a:schemeClr val="tx1"/>
                </a:solidFill>
              </a:endParaRPr>
            </a:p>
          </p:txBody>
        </p:sp>
        <p:cxnSp>
          <p:nvCxnSpPr>
            <p:cNvPr id="178" name="Straight Connector 177"/>
            <p:cNvCxnSpPr/>
            <p:nvPr/>
          </p:nvCxnSpPr>
          <p:spPr>
            <a:xfrm>
              <a:off x="4076547" y="2807587"/>
              <a:ext cx="4096905" cy="1332"/>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180" name="TextBox 179"/>
            <p:cNvSpPr txBox="1"/>
            <p:nvPr/>
          </p:nvSpPr>
          <p:spPr>
            <a:xfrm>
              <a:off x="5564104" y="2430326"/>
              <a:ext cx="378686" cy="369332"/>
            </a:xfrm>
            <a:prstGeom prst="rect">
              <a:avLst/>
            </a:prstGeom>
            <a:noFill/>
          </p:spPr>
          <p:txBody>
            <a:bodyPr wrap="square" rtlCol="0">
              <a:spAutoFit/>
            </a:bodyPr>
            <a:lstStyle/>
            <a:p>
              <a:r>
                <a:rPr lang="tr-TR" dirty="0" smtClean="0"/>
                <a:t>k</a:t>
              </a:r>
              <a:endParaRPr lang="tr-TR" dirty="0"/>
            </a:p>
          </p:txBody>
        </p:sp>
        <p:sp>
          <p:nvSpPr>
            <p:cNvPr id="181" name="TextBox 180"/>
            <p:cNvSpPr txBox="1"/>
            <p:nvPr/>
          </p:nvSpPr>
          <p:spPr>
            <a:xfrm>
              <a:off x="5942789" y="3091465"/>
              <a:ext cx="2973129" cy="369332"/>
            </a:xfrm>
            <a:prstGeom prst="rect">
              <a:avLst/>
            </a:prstGeom>
            <a:noFill/>
          </p:spPr>
          <p:txBody>
            <a:bodyPr wrap="square" rtlCol="0">
              <a:spAutoFit/>
            </a:bodyPr>
            <a:lstStyle/>
            <a:p>
              <a:r>
                <a:rPr lang="tr-TR" dirty="0" smtClean="0"/>
                <a:t>Kütlesiz elastik şaft</a:t>
              </a:r>
              <a:endParaRPr lang="tr-TR" dirty="0"/>
            </a:p>
          </p:txBody>
        </p:sp>
        <p:cxnSp>
          <p:nvCxnSpPr>
            <p:cNvPr id="47" name="Straight Arrow Connector 46"/>
            <p:cNvCxnSpPr/>
            <p:nvPr/>
          </p:nvCxnSpPr>
          <p:spPr>
            <a:xfrm flipH="1" flipV="1">
              <a:off x="5414186" y="2899416"/>
              <a:ext cx="535007" cy="2862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2" name="TextBox 181"/>
                <p:cNvSpPr txBox="1"/>
                <p:nvPr/>
              </p:nvSpPr>
              <p:spPr>
                <a:xfrm>
                  <a:off x="8106241" y="2410592"/>
                  <a:ext cx="37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ea typeface="Cambria Math" panose="02040503050406030204" pitchFamily="18" charset="0"/>
                              </a:rPr>
                              <m:t>𝜃</m:t>
                            </m:r>
                          </m:e>
                          <m:sub>
                            <m:r>
                              <a:rPr lang="tr-TR" b="0" i="1" dirty="0" smtClean="0">
                                <a:latin typeface="Cambria Math" panose="02040503050406030204" pitchFamily="18" charset="0"/>
                              </a:rPr>
                              <m:t>1</m:t>
                            </m:r>
                          </m:sub>
                        </m:sSub>
                      </m:oMath>
                    </m:oMathPara>
                  </a14:m>
                  <a:endParaRPr lang="tr-TR" dirty="0"/>
                </a:p>
              </p:txBody>
            </p:sp>
          </mc:Choice>
          <mc:Fallback xmlns="">
            <p:sp>
              <p:nvSpPr>
                <p:cNvPr id="182" name="TextBox 181"/>
                <p:cNvSpPr txBox="1">
                  <a:spLocks noRot="1" noChangeAspect="1" noMove="1" noResize="1" noEditPoints="1" noAdjustHandles="1" noChangeArrowheads="1" noChangeShapeType="1" noTextEdit="1"/>
                </p:cNvSpPr>
                <p:nvPr/>
              </p:nvSpPr>
              <p:spPr>
                <a:xfrm>
                  <a:off x="8106241" y="2410592"/>
                  <a:ext cx="378686" cy="369332"/>
                </a:xfrm>
                <a:prstGeom prst="rect">
                  <a:avLst/>
                </a:prstGeom>
                <a:blipFill rotWithShape="0">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83" name="TextBox 182"/>
                <p:cNvSpPr txBox="1"/>
                <p:nvPr/>
              </p:nvSpPr>
              <p:spPr>
                <a:xfrm>
                  <a:off x="3767211" y="2417101"/>
                  <a:ext cx="37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ea typeface="Cambria Math" panose="02040503050406030204" pitchFamily="18" charset="0"/>
                              </a:rPr>
                              <m:t>𝜃</m:t>
                            </m:r>
                          </m:e>
                          <m:sub>
                            <m:r>
                              <a:rPr lang="tr-TR" b="0" i="1" dirty="0" smtClean="0">
                                <a:latin typeface="Cambria Math" panose="02040503050406030204" pitchFamily="18" charset="0"/>
                              </a:rPr>
                              <m:t>2</m:t>
                            </m:r>
                          </m:sub>
                        </m:sSub>
                      </m:oMath>
                    </m:oMathPara>
                  </a14:m>
                  <a:endParaRPr lang="tr-TR" dirty="0"/>
                </a:p>
              </p:txBody>
            </p:sp>
          </mc:Choice>
          <mc:Fallback xmlns="">
            <p:sp>
              <p:nvSpPr>
                <p:cNvPr id="183" name="TextBox 182"/>
                <p:cNvSpPr txBox="1">
                  <a:spLocks noRot="1" noChangeAspect="1" noMove="1" noResize="1" noEditPoints="1" noAdjustHandles="1" noChangeArrowheads="1" noChangeShapeType="1" noTextEdit="1"/>
                </p:cNvSpPr>
                <p:nvPr/>
              </p:nvSpPr>
              <p:spPr>
                <a:xfrm>
                  <a:off x="3767211" y="2417101"/>
                  <a:ext cx="378686" cy="369332"/>
                </a:xfrm>
                <a:prstGeom prst="rect">
                  <a:avLst/>
                </a:prstGeom>
                <a:blipFill rotWithShape="0">
                  <a:blip r:embed="rId6"/>
                  <a:stretch>
                    <a:fillRect/>
                  </a:stretch>
                </a:blipFill>
              </p:spPr>
              <p:txBody>
                <a:bodyPr/>
                <a:lstStyle/>
                <a:p>
                  <a:r>
                    <a:rPr lang="tr-TR">
                      <a:noFill/>
                    </a:rPr>
                    <a:t> </a:t>
                  </a:r>
                </a:p>
              </p:txBody>
            </p:sp>
          </mc:Fallback>
        </mc:AlternateContent>
        <p:sp>
          <p:nvSpPr>
            <p:cNvPr id="184" name="Rectangle 183"/>
            <p:cNvSpPr/>
            <p:nvPr/>
          </p:nvSpPr>
          <p:spPr>
            <a:xfrm>
              <a:off x="7556337" y="3468217"/>
              <a:ext cx="312820" cy="63431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tr-TR" dirty="0" smtClean="0"/>
                <a:t>(1)</a:t>
              </a:r>
              <a:endParaRPr lang="tr-TR" dirty="0"/>
            </a:p>
          </p:txBody>
        </p:sp>
        <p:sp>
          <p:nvSpPr>
            <p:cNvPr id="185" name="Rectangle 184"/>
            <p:cNvSpPr/>
            <p:nvPr/>
          </p:nvSpPr>
          <p:spPr>
            <a:xfrm>
              <a:off x="4420381" y="3460853"/>
              <a:ext cx="312820" cy="634311"/>
            </a:xfrm>
            <a:prstGeom prst="rect">
              <a:avLst/>
            </a:prstGeom>
          </p:spPr>
          <p:style>
            <a:lnRef idx="1">
              <a:schemeClr val="accent4"/>
            </a:lnRef>
            <a:fillRef idx="3">
              <a:schemeClr val="accent4"/>
            </a:fillRef>
            <a:effectRef idx="2">
              <a:schemeClr val="accent4"/>
            </a:effectRef>
            <a:fontRef idx="minor">
              <a:schemeClr val="lt1"/>
            </a:fontRef>
          </p:style>
          <p:txBody>
            <a:bodyPr vert="vert270" rtlCol="0" anchor="ctr"/>
            <a:lstStyle/>
            <a:p>
              <a:pPr algn="ctr"/>
              <a:r>
                <a:rPr lang="tr-TR" dirty="0" smtClean="0"/>
                <a:t>(2)</a:t>
              </a:r>
              <a:endParaRPr lang="tr-TR" dirty="0"/>
            </a:p>
          </p:txBody>
        </p:sp>
        <p:sp>
          <p:nvSpPr>
            <p:cNvPr id="199" name="Curved Up Arrow 198"/>
            <p:cNvSpPr/>
            <p:nvPr/>
          </p:nvSpPr>
          <p:spPr>
            <a:xfrm flipV="1">
              <a:off x="7244067" y="3509541"/>
              <a:ext cx="137160" cy="447267"/>
            </a:xfrm>
            <a:prstGeom prst="curvedUpArrow">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endParaRPr lang="tr-TR">
                <a:solidFill>
                  <a:schemeClr val="tx1"/>
                </a:solidFill>
              </a:endParaRPr>
            </a:p>
          </p:txBody>
        </p:sp>
        <p:sp>
          <p:nvSpPr>
            <p:cNvPr id="200" name="Curved Up Arrow 199"/>
            <p:cNvSpPr/>
            <p:nvPr/>
          </p:nvSpPr>
          <p:spPr>
            <a:xfrm>
              <a:off x="4913631" y="3561651"/>
              <a:ext cx="137160" cy="447267"/>
            </a:xfrm>
            <a:prstGeom prst="curvedUpArrow">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endParaRPr lang="tr-TR">
                <a:solidFill>
                  <a:schemeClr val="tx1"/>
                </a:solidFill>
              </a:endParaRPr>
            </a:p>
          </p:txBody>
        </p:sp>
        <p:cxnSp>
          <p:nvCxnSpPr>
            <p:cNvPr id="201" name="Straight Connector 200"/>
            <p:cNvCxnSpPr/>
            <p:nvPr/>
          </p:nvCxnSpPr>
          <p:spPr>
            <a:xfrm>
              <a:off x="4125477" y="3776159"/>
              <a:ext cx="4096905" cy="1332"/>
            </a:xfrm>
            <a:prstGeom prst="line">
              <a:avLst/>
            </a:prstGeom>
            <a:ln>
              <a:prstDash val="dash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5" name="TextBox 204"/>
                <p:cNvSpPr txBox="1"/>
                <p:nvPr/>
              </p:nvSpPr>
              <p:spPr>
                <a:xfrm>
                  <a:off x="6824426" y="3473749"/>
                  <a:ext cx="37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dirty="0" smtClean="0">
                                <a:latin typeface="Cambria Math" panose="02040503050406030204" pitchFamily="18" charset="0"/>
                              </a:rPr>
                            </m:ctrlPr>
                          </m:sSubPr>
                          <m:e>
                            <m:r>
                              <a:rPr lang="tr-TR" b="0" i="1" dirty="0" smtClean="0">
                                <a:latin typeface="Cambria Math" panose="02040503050406030204" pitchFamily="18" charset="0"/>
                                <a:ea typeface="Cambria Math" panose="02040503050406030204" pitchFamily="18" charset="0"/>
                              </a:rPr>
                              <m:t>𝑇</m:t>
                            </m:r>
                          </m:e>
                          <m:sub>
                            <m:r>
                              <a:rPr lang="tr-TR" b="0" i="1" dirty="0" smtClean="0">
                                <a:latin typeface="Cambria Math" panose="02040503050406030204" pitchFamily="18" charset="0"/>
                              </a:rPr>
                              <m:t>𝑘</m:t>
                            </m:r>
                          </m:sub>
                        </m:sSub>
                      </m:oMath>
                    </m:oMathPara>
                  </a14:m>
                  <a:endParaRPr lang="tr-TR" dirty="0"/>
                </a:p>
              </p:txBody>
            </p:sp>
          </mc:Choice>
          <mc:Fallback xmlns="">
            <p:sp>
              <p:nvSpPr>
                <p:cNvPr id="205" name="TextBox 204"/>
                <p:cNvSpPr txBox="1">
                  <a:spLocks noRot="1" noChangeAspect="1" noMove="1" noResize="1" noEditPoints="1" noAdjustHandles="1" noChangeArrowheads="1" noChangeShapeType="1" noTextEdit="1"/>
                </p:cNvSpPr>
                <p:nvPr/>
              </p:nvSpPr>
              <p:spPr>
                <a:xfrm>
                  <a:off x="6824426" y="3473749"/>
                  <a:ext cx="378686" cy="369332"/>
                </a:xfrm>
                <a:prstGeom prst="rect">
                  <a:avLst/>
                </a:prstGeom>
                <a:blipFill rotWithShape="0">
                  <a:blip r:embed="rId7"/>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06" name="TextBox 205"/>
                <p:cNvSpPr txBox="1"/>
                <p:nvPr/>
              </p:nvSpPr>
              <p:spPr>
                <a:xfrm>
                  <a:off x="5021328" y="3365598"/>
                  <a:ext cx="37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dirty="0" smtClean="0">
                                <a:latin typeface="Cambria Math" panose="02040503050406030204" pitchFamily="18" charset="0"/>
                              </a:rPr>
                            </m:ctrlPr>
                          </m:sSubPr>
                          <m:e>
                            <m:r>
                              <a:rPr lang="tr-TR" b="0" i="1" dirty="0" smtClean="0">
                                <a:latin typeface="Cambria Math" panose="02040503050406030204" pitchFamily="18" charset="0"/>
                                <a:ea typeface="Cambria Math" panose="02040503050406030204" pitchFamily="18" charset="0"/>
                              </a:rPr>
                              <m:t>𝑇</m:t>
                            </m:r>
                          </m:e>
                          <m:sub>
                            <m:r>
                              <a:rPr lang="tr-TR" b="0" i="1" dirty="0" smtClean="0">
                                <a:latin typeface="Cambria Math" panose="02040503050406030204" pitchFamily="18" charset="0"/>
                              </a:rPr>
                              <m:t>𝑘</m:t>
                            </m:r>
                          </m:sub>
                        </m:sSub>
                      </m:oMath>
                    </m:oMathPara>
                  </a14:m>
                  <a:endParaRPr lang="tr-TR" dirty="0"/>
                </a:p>
              </p:txBody>
            </p:sp>
          </mc:Choice>
          <mc:Fallback xmlns="">
            <p:sp>
              <p:nvSpPr>
                <p:cNvPr id="206" name="TextBox 205"/>
                <p:cNvSpPr txBox="1">
                  <a:spLocks noRot="1" noChangeAspect="1" noMove="1" noResize="1" noEditPoints="1" noAdjustHandles="1" noChangeArrowheads="1" noChangeShapeType="1" noTextEdit="1"/>
                </p:cNvSpPr>
                <p:nvPr/>
              </p:nvSpPr>
              <p:spPr>
                <a:xfrm>
                  <a:off x="5021328" y="3365598"/>
                  <a:ext cx="378686" cy="369332"/>
                </a:xfrm>
                <a:prstGeom prst="rect">
                  <a:avLst/>
                </a:prstGeom>
                <a:blipFill rotWithShape="0">
                  <a:blip r:embed="rId8"/>
                  <a:stretch>
                    <a:fillRect/>
                  </a:stretch>
                </a:blipFill>
              </p:spPr>
              <p:txBody>
                <a:bodyPr/>
                <a:lstStyle/>
                <a:p>
                  <a:r>
                    <a:rPr lang="tr-TR">
                      <a:noFill/>
                    </a:rPr>
                    <a:t> </a:t>
                  </a:r>
                </a:p>
              </p:txBody>
            </p:sp>
          </mc:Fallback>
        </mc:AlternateContent>
      </p:grpSp>
      <mc:AlternateContent xmlns:mc="http://schemas.openxmlformats.org/markup-compatibility/2006" xmlns:a14="http://schemas.microsoft.com/office/drawing/2010/main">
        <mc:Choice Requires="a14">
          <p:sp>
            <p:nvSpPr>
              <p:cNvPr id="207" name="Content Placeholder 2"/>
              <p:cNvSpPr txBox="1">
                <a:spLocks/>
              </p:cNvSpPr>
              <p:nvPr/>
            </p:nvSpPr>
            <p:spPr>
              <a:xfrm>
                <a:off x="-53490" y="4441874"/>
                <a:ext cx="4178967" cy="114943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82880" lvl="2" indent="0">
                  <a:spcBef>
                    <a:spcPts val="400"/>
                  </a:spcBef>
                  <a:spcAft>
                    <a:spcPts val="200"/>
                  </a:spcAft>
                  <a:buSzPct val="100000"/>
                  <a:buFont typeface="Calibri" pitchFamily="34" charset="0"/>
                  <a:buNone/>
                </a:pPr>
                <a:r>
                  <a:rPr lang="tr-TR" sz="1600" b="1" u="sng" dirty="0" smtClean="0"/>
                  <a:t>Viskoz Sürtünme</a:t>
                </a:r>
                <a:r>
                  <a:rPr lang="tr-TR" sz="1600" dirty="0" smtClean="0"/>
                  <a:t>(Burulma Damperi)</a:t>
                </a:r>
                <a:endParaRPr lang="tr-TR" sz="1600" b="1" u="sng" dirty="0" smtClean="0"/>
              </a:p>
              <a:p>
                <a14:m>
                  <m:oMath xmlns:m="http://schemas.openxmlformats.org/officeDocument/2006/math">
                    <m:sSub>
                      <m:sSubPr>
                        <m:ctrlPr>
                          <a:rPr lang="tr-TR" sz="1600" b="1" i="1" smtClean="0">
                            <a:latin typeface="Cambria Math" panose="02040503050406030204" pitchFamily="18" charset="0"/>
                            <a:ea typeface="Cambria Math" panose="02040503050406030204" pitchFamily="18" charset="0"/>
                            <a:cs typeface="Calibri" panose="020F0502020204030204" pitchFamily="34" charset="0"/>
                          </a:rPr>
                        </m:ctrlPr>
                      </m:sSubPr>
                      <m:e>
                        <m:r>
                          <a:rPr lang="tr-TR" sz="1600" b="1" i="1" smtClean="0">
                            <a:latin typeface="Cambria Math" panose="02040503050406030204" pitchFamily="18" charset="0"/>
                            <a:ea typeface="Cambria Math" panose="02040503050406030204" pitchFamily="18" charset="0"/>
                            <a:cs typeface="Calibri" panose="020F0502020204030204" pitchFamily="34" charset="0"/>
                          </a:rPr>
                          <m:t>𝑻</m:t>
                        </m:r>
                      </m:e>
                      <m:sub>
                        <m:r>
                          <a:rPr lang="tr-TR" sz="1600" b="1" i="1" smtClean="0">
                            <a:latin typeface="Cambria Math" panose="02040503050406030204" pitchFamily="18" charset="0"/>
                            <a:ea typeface="Cambria Math" panose="02040503050406030204" pitchFamily="18" charset="0"/>
                            <a:cs typeface="Calibri" panose="020F0502020204030204" pitchFamily="34" charset="0"/>
                          </a:rPr>
                          <m:t>𝒃</m:t>
                        </m:r>
                      </m:sub>
                    </m:sSub>
                    <m:r>
                      <a:rPr lang="tr-TR" sz="1600" b="1" i="1" smtClean="0">
                        <a:latin typeface="Cambria Math" panose="02040503050406030204" pitchFamily="18" charset="0"/>
                        <a:ea typeface="Cambria Math" panose="02040503050406030204" pitchFamily="18" charset="0"/>
                        <a:cs typeface="Calibri" panose="020F0502020204030204" pitchFamily="34" charset="0"/>
                      </a:rPr>
                      <m:t>=</m:t>
                    </m:r>
                    <m:r>
                      <a:rPr lang="tr-TR" sz="1600" b="1" i="1" smtClean="0">
                        <a:latin typeface="Cambria Math" panose="02040503050406030204" pitchFamily="18" charset="0"/>
                        <a:ea typeface="Cambria Math" panose="02040503050406030204" pitchFamily="18" charset="0"/>
                        <a:cs typeface="Calibri" panose="020F0502020204030204" pitchFamily="34" charset="0"/>
                      </a:rPr>
                      <m:t>𝒃</m:t>
                    </m:r>
                    <m:d>
                      <m:dPr>
                        <m:ctrlPr>
                          <a:rPr lang="tr-TR" sz="1600" b="1" i="1" smtClean="0">
                            <a:latin typeface="Cambria Math" panose="02040503050406030204" pitchFamily="18" charset="0"/>
                            <a:ea typeface="Cambria Math" panose="02040503050406030204" pitchFamily="18" charset="0"/>
                            <a:cs typeface="Calibri" panose="020F0502020204030204" pitchFamily="34" charset="0"/>
                          </a:rPr>
                        </m:ctrlPr>
                      </m:dPr>
                      <m:e>
                        <m:sSub>
                          <m:sSubPr>
                            <m:ctrlPr>
                              <a:rPr lang="tr-TR" sz="1600" b="1" i="1" smtClean="0">
                                <a:latin typeface="Cambria Math" panose="02040503050406030204" pitchFamily="18" charset="0"/>
                                <a:ea typeface="Cambria Math" panose="02040503050406030204" pitchFamily="18" charset="0"/>
                                <a:cs typeface="Calibri" panose="020F0502020204030204" pitchFamily="34" charset="0"/>
                              </a:rPr>
                            </m:ctrlPr>
                          </m:sSubPr>
                          <m:e>
                            <m:r>
                              <a:rPr lang="tr-TR" sz="1600" b="1" i="1" smtClean="0">
                                <a:latin typeface="Cambria Math" panose="02040503050406030204" pitchFamily="18" charset="0"/>
                                <a:ea typeface="Cambria Math" panose="02040503050406030204" pitchFamily="18" charset="0"/>
                                <a:cs typeface="Calibri" panose="020F0502020204030204" pitchFamily="34" charset="0"/>
                              </a:rPr>
                              <m:t>𝝎</m:t>
                            </m:r>
                          </m:e>
                          <m:sub>
                            <m:r>
                              <a:rPr lang="tr-TR" sz="1600" b="1" i="1" smtClean="0">
                                <a:latin typeface="Cambria Math" panose="02040503050406030204" pitchFamily="18" charset="0"/>
                                <a:ea typeface="Cambria Math" panose="02040503050406030204" pitchFamily="18" charset="0"/>
                                <a:cs typeface="Calibri" panose="020F0502020204030204" pitchFamily="34" charset="0"/>
                              </a:rPr>
                              <m:t>𝟏</m:t>
                            </m:r>
                          </m:sub>
                        </m:sSub>
                        <m:r>
                          <a:rPr lang="tr-TR" sz="1600" b="1"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tr-TR" sz="1600" b="1" i="1" smtClean="0">
                                <a:latin typeface="Cambria Math" panose="02040503050406030204" pitchFamily="18" charset="0"/>
                                <a:ea typeface="Cambria Math" panose="02040503050406030204" pitchFamily="18" charset="0"/>
                                <a:cs typeface="Calibri" panose="020F0502020204030204" pitchFamily="34" charset="0"/>
                              </a:rPr>
                            </m:ctrlPr>
                          </m:sSubPr>
                          <m:e>
                            <m:r>
                              <a:rPr lang="tr-TR" sz="1600" b="1" i="1" smtClean="0">
                                <a:latin typeface="Cambria Math" panose="02040503050406030204" pitchFamily="18" charset="0"/>
                                <a:ea typeface="Cambria Math" panose="02040503050406030204" pitchFamily="18" charset="0"/>
                                <a:cs typeface="Calibri" panose="020F0502020204030204" pitchFamily="34" charset="0"/>
                              </a:rPr>
                              <m:t>𝝎</m:t>
                            </m:r>
                          </m:e>
                          <m:sub>
                            <m:r>
                              <a:rPr lang="tr-TR" sz="1600" b="1" i="1" smtClean="0">
                                <a:latin typeface="Cambria Math" panose="02040503050406030204" pitchFamily="18" charset="0"/>
                                <a:ea typeface="Cambria Math" panose="02040503050406030204" pitchFamily="18" charset="0"/>
                                <a:cs typeface="Calibri" panose="020F0502020204030204" pitchFamily="34" charset="0"/>
                              </a:rPr>
                              <m:t>𝟐</m:t>
                            </m:r>
                          </m:sub>
                        </m:sSub>
                      </m:e>
                    </m:d>
                  </m:oMath>
                </a14:m>
                <a:endParaRPr lang="tr-TR" sz="1600" b="1" dirty="0" smtClean="0">
                  <a:latin typeface="Calibri" panose="020F0502020204030204" pitchFamily="34" charset="0"/>
                  <a:ea typeface="Cambria Math" panose="02040503050406030204" pitchFamily="18" charset="0"/>
                  <a:cs typeface="Calibri" panose="020F0502020204030204" pitchFamily="34" charset="0"/>
                </a:endParaRPr>
              </a:p>
              <a:p>
                <a14:m>
                  <m:oMath xmlns:m="http://schemas.openxmlformats.org/officeDocument/2006/math">
                    <m:sSub>
                      <m:sSubPr>
                        <m:ctrlPr>
                          <a:rPr lang="tr-TR" sz="1600" b="1" i="1">
                            <a:latin typeface="Cambria Math" panose="02040503050406030204" pitchFamily="18" charset="0"/>
                            <a:ea typeface="Cambria Math" panose="02040503050406030204" pitchFamily="18" charset="0"/>
                            <a:cs typeface="Calibri" panose="020F0502020204030204" pitchFamily="34" charset="0"/>
                          </a:rPr>
                        </m:ctrlPr>
                      </m:sSubPr>
                      <m:e>
                        <m:r>
                          <a:rPr lang="tr-TR" sz="1600" b="1" i="1" smtClean="0">
                            <a:latin typeface="Cambria Math" panose="02040503050406030204" pitchFamily="18" charset="0"/>
                            <a:ea typeface="Cambria Math" panose="02040503050406030204" pitchFamily="18" charset="0"/>
                            <a:cs typeface="Calibri" panose="020F0502020204030204" pitchFamily="34" charset="0"/>
                          </a:rPr>
                          <m:t>𝝎</m:t>
                        </m:r>
                      </m:e>
                      <m:sub>
                        <m:r>
                          <a:rPr lang="tr-TR" sz="1600" b="1" i="1">
                            <a:latin typeface="Cambria Math" panose="02040503050406030204" pitchFamily="18" charset="0"/>
                            <a:ea typeface="Cambria Math" panose="02040503050406030204" pitchFamily="18" charset="0"/>
                            <a:cs typeface="Calibri" panose="020F0502020204030204" pitchFamily="34" charset="0"/>
                          </a:rPr>
                          <m:t>𝟏</m:t>
                        </m:r>
                      </m:sub>
                    </m:sSub>
                    <m:r>
                      <a:rPr lang="tr-TR" sz="1600" b="1"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tr-TR" sz="1600" b="1" i="1">
                            <a:latin typeface="Cambria Math" panose="02040503050406030204" pitchFamily="18" charset="0"/>
                            <a:ea typeface="Cambria Math" panose="02040503050406030204" pitchFamily="18" charset="0"/>
                            <a:cs typeface="Calibri" panose="020F0502020204030204" pitchFamily="34" charset="0"/>
                          </a:rPr>
                        </m:ctrlPr>
                      </m:sSubPr>
                      <m:e>
                        <m:r>
                          <a:rPr lang="tr-TR" sz="1600" b="1" i="1" smtClean="0">
                            <a:latin typeface="Cambria Math" panose="02040503050406030204" pitchFamily="18" charset="0"/>
                            <a:ea typeface="Cambria Math" panose="02040503050406030204" pitchFamily="18" charset="0"/>
                            <a:cs typeface="Calibri" panose="020F0502020204030204" pitchFamily="34" charset="0"/>
                          </a:rPr>
                          <m:t>𝝎</m:t>
                        </m:r>
                      </m:e>
                      <m:sub>
                        <m:r>
                          <a:rPr lang="tr-TR" sz="1600" b="1" i="1">
                            <a:latin typeface="Cambria Math" panose="02040503050406030204" pitchFamily="18" charset="0"/>
                            <a:ea typeface="Cambria Math" panose="02040503050406030204" pitchFamily="18" charset="0"/>
                            <a:cs typeface="Calibri" panose="020F0502020204030204" pitchFamily="34" charset="0"/>
                          </a:rPr>
                          <m:t>𝟐</m:t>
                        </m:r>
                      </m:sub>
                    </m:sSub>
                  </m:oMath>
                </a14:m>
                <a:r>
                  <a:rPr lang="tr-TR" sz="1600" dirty="0" smtClean="0">
                    <a:latin typeface="Calibri" panose="020F0502020204030204" pitchFamily="34" charset="0"/>
                    <a:ea typeface="Cambria Math" panose="02040503050406030204" pitchFamily="18" charset="0"/>
                    <a:cs typeface="Calibri" panose="020F0502020204030204" pitchFamily="34" charset="0"/>
                  </a:rPr>
                  <a:t> mutlak açısal hızlar.</a:t>
                </a:r>
              </a:p>
              <a:p>
                <a:endParaRPr lang="tr-TR" dirty="0" smtClean="0">
                  <a:latin typeface="Calibri" panose="020F0502020204030204" pitchFamily="34" charset="0"/>
                  <a:ea typeface="Cambria Math" panose="02040503050406030204" pitchFamily="18" charset="0"/>
                  <a:cs typeface="Calibri" panose="020F0502020204030204" pitchFamily="34" charset="0"/>
                </a:endParaRPr>
              </a:p>
              <a:p>
                <a:endParaRPr lang="tr-TR" b="1" dirty="0" smtClean="0">
                  <a:latin typeface="Calibri" panose="020F0502020204030204" pitchFamily="34" charset="0"/>
                  <a:ea typeface="Cambria Math" panose="02040503050406030204" pitchFamily="18" charset="0"/>
                  <a:cs typeface="Calibri" panose="020F0502020204030204" pitchFamily="34" charset="0"/>
                </a:endParaRPr>
              </a:p>
              <a:p>
                <a:endParaRPr lang="tr-TR" b="1" dirty="0">
                  <a:latin typeface="Calibri" panose="020F0502020204030204" pitchFamily="34" charset="0"/>
                  <a:ea typeface="Cambria Math" panose="02040503050406030204" pitchFamily="18" charset="0"/>
                  <a:cs typeface="Calibri" panose="020F0502020204030204" pitchFamily="34" charset="0"/>
                </a:endParaRPr>
              </a:p>
              <a:p>
                <a:endParaRPr lang="tr-TR" dirty="0" smtClean="0"/>
              </a:p>
              <a:p>
                <a:pPr marL="182880" lvl="2" indent="0">
                  <a:spcBef>
                    <a:spcPts val="400"/>
                  </a:spcBef>
                  <a:spcAft>
                    <a:spcPts val="200"/>
                  </a:spcAft>
                  <a:buSzPct val="100000"/>
                  <a:buFont typeface="Calibri" pitchFamily="34" charset="0"/>
                  <a:buNone/>
                </a:pPr>
                <a:endParaRPr lang="tr-TR" sz="2000" dirty="0" smtClean="0"/>
              </a:p>
              <a:p>
                <a:pPr marL="182880" lvl="2" indent="0">
                  <a:spcBef>
                    <a:spcPts val="400"/>
                  </a:spcBef>
                  <a:spcAft>
                    <a:spcPts val="200"/>
                  </a:spcAft>
                  <a:buSzPct val="100000"/>
                  <a:buFont typeface="Calibri" pitchFamily="34" charset="0"/>
                  <a:buNone/>
                </a:pPr>
                <a:endParaRPr lang="tr-TR" sz="1500" dirty="0" smtClean="0"/>
              </a:p>
            </p:txBody>
          </p:sp>
        </mc:Choice>
        <mc:Fallback xmlns="">
          <p:sp>
            <p:nvSpPr>
              <p:cNvPr id="207" name="Content Placeholder 2"/>
              <p:cNvSpPr txBox="1">
                <a:spLocks noRot="1" noChangeAspect="1" noMove="1" noResize="1" noEditPoints="1" noAdjustHandles="1" noChangeArrowheads="1" noChangeShapeType="1" noTextEdit="1"/>
              </p:cNvSpPr>
              <p:nvPr/>
            </p:nvSpPr>
            <p:spPr>
              <a:xfrm>
                <a:off x="-53490" y="4441874"/>
                <a:ext cx="4178967" cy="1149437"/>
              </a:xfrm>
              <a:prstGeom prst="rect">
                <a:avLst/>
              </a:prstGeom>
              <a:blipFill rotWithShape="0">
                <a:blip r:embed="rId9"/>
                <a:stretch>
                  <a:fillRect t="-3723" b="-3723"/>
                </a:stretch>
              </a:blipFill>
            </p:spPr>
            <p:txBody>
              <a:bodyPr/>
              <a:lstStyle/>
              <a:p>
                <a:r>
                  <a:rPr lang="tr-TR">
                    <a:noFill/>
                  </a:rPr>
                  <a:t> </a:t>
                </a:r>
              </a:p>
            </p:txBody>
          </p:sp>
        </mc:Fallback>
      </mc:AlternateContent>
      <p:sp>
        <p:nvSpPr>
          <p:cNvPr id="208" name="Rectangle 207"/>
          <p:cNvSpPr/>
          <p:nvPr/>
        </p:nvSpPr>
        <p:spPr>
          <a:xfrm>
            <a:off x="3689663" y="4973346"/>
            <a:ext cx="2815412" cy="1828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b="1" dirty="0" smtClean="0"/>
              <a:t>(2)</a:t>
            </a:r>
            <a:endParaRPr lang="tr-TR" b="1" dirty="0"/>
          </a:p>
        </p:txBody>
      </p:sp>
      <p:cxnSp>
        <p:nvCxnSpPr>
          <p:cNvPr id="209" name="Straight Connector 208"/>
          <p:cNvCxnSpPr/>
          <p:nvPr/>
        </p:nvCxnSpPr>
        <p:spPr>
          <a:xfrm>
            <a:off x="3081939" y="5053481"/>
            <a:ext cx="4096905" cy="1332"/>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50" name="TextBox 49"/>
          <p:cNvSpPr txBox="1"/>
          <p:nvPr/>
        </p:nvSpPr>
        <p:spPr>
          <a:xfrm>
            <a:off x="5414186" y="4170948"/>
            <a:ext cx="677791" cy="369332"/>
          </a:xfrm>
          <a:prstGeom prst="rect">
            <a:avLst/>
          </a:prstGeom>
          <a:noFill/>
        </p:spPr>
        <p:txBody>
          <a:bodyPr wrap="square" rtlCol="0">
            <a:spAutoFit/>
          </a:bodyPr>
          <a:lstStyle/>
          <a:p>
            <a:r>
              <a:rPr lang="tr-TR" b="1" dirty="0" smtClean="0"/>
              <a:t>(1)</a:t>
            </a:r>
            <a:endParaRPr lang="tr-TR" b="1" dirty="0"/>
          </a:p>
        </p:txBody>
      </p:sp>
      <p:sp>
        <p:nvSpPr>
          <p:cNvPr id="210" name="Curved Up Arrow 209"/>
          <p:cNvSpPr/>
          <p:nvPr/>
        </p:nvSpPr>
        <p:spPr>
          <a:xfrm>
            <a:off x="3440653" y="4862306"/>
            <a:ext cx="137160" cy="447267"/>
          </a:xfrm>
          <a:prstGeom prst="curvedUpArrow">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endParaRPr lang="tr-TR">
              <a:solidFill>
                <a:schemeClr val="tx1"/>
              </a:solidFill>
            </a:endParaRPr>
          </a:p>
        </p:txBody>
      </p:sp>
      <mc:AlternateContent xmlns:mc="http://schemas.openxmlformats.org/markup-compatibility/2006" xmlns:a14="http://schemas.microsoft.com/office/drawing/2010/main">
        <mc:Choice Requires="a14">
          <p:sp>
            <p:nvSpPr>
              <p:cNvPr id="211" name="TextBox 210"/>
              <p:cNvSpPr txBox="1"/>
              <p:nvPr/>
            </p:nvSpPr>
            <p:spPr>
              <a:xfrm>
                <a:off x="3066938" y="4684149"/>
                <a:ext cx="37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ea typeface="Cambria Math" panose="02040503050406030204" pitchFamily="18" charset="0"/>
                            </a:rPr>
                            <m:t>𝜔</m:t>
                          </m:r>
                        </m:e>
                        <m:sub>
                          <m:r>
                            <a:rPr lang="tr-TR" b="0" i="1" dirty="0" smtClean="0">
                              <a:latin typeface="Cambria Math" panose="02040503050406030204" pitchFamily="18" charset="0"/>
                            </a:rPr>
                            <m:t>2</m:t>
                          </m:r>
                        </m:sub>
                      </m:sSub>
                    </m:oMath>
                  </m:oMathPara>
                </a14:m>
                <a:endParaRPr lang="tr-TR" dirty="0"/>
              </a:p>
            </p:txBody>
          </p:sp>
        </mc:Choice>
        <mc:Fallback xmlns="">
          <p:sp>
            <p:nvSpPr>
              <p:cNvPr id="211" name="TextBox 210"/>
              <p:cNvSpPr txBox="1">
                <a:spLocks noRot="1" noChangeAspect="1" noMove="1" noResize="1" noEditPoints="1" noAdjustHandles="1" noChangeArrowheads="1" noChangeShapeType="1" noTextEdit="1"/>
              </p:cNvSpPr>
              <p:nvPr/>
            </p:nvSpPr>
            <p:spPr>
              <a:xfrm>
                <a:off x="3066938" y="4684149"/>
                <a:ext cx="378686" cy="369332"/>
              </a:xfrm>
              <a:prstGeom prst="rect">
                <a:avLst/>
              </a:prstGeom>
              <a:blipFill rotWithShape="0">
                <a:blip r:embed="rId10"/>
                <a:stretch>
                  <a:fillRect r="-11290"/>
                </a:stretch>
              </a:blipFill>
            </p:spPr>
            <p:txBody>
              <a:bodyPr/>
              <a:lstStyle/>
              <a:p>
                <a:r>
                  <a:rPr lang="tr-TR">
                    <a:noFill/>
                  </a:rPr>
                  <a:t> </a:t>
                </a:r>
              </a:p>
            </p:txBody>
          </p:sp>
        </mc:Fallback>
      </mc:AlternateContent>
      <p:sp>
        <p:nvSpPr>
          <p:cNvPr id="212" name="Curved Up Arrow 211"/>
          <p:cNvSpPr/>
          <p:nvPr/>
        </p:nvSpPr>
        <p:spPr>
          <a:xfrm>
            <a:off x="6878790" y="4836467"/>
            <a:ext cx="137160" cy="447267"/>
          </a:xfrm>
          <a:prstGeom prst="curvedUpArrow">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endParaRPr lang="tr-TR">
              <a:solidFill>
                <a:schemeClr val="tx1"/>
              </a:solidFill>
            </a:endParaRPr>
          </a:p>
        </p:txBody>
      </p:sp>
      <mc:AlternateContent xmlns:mc="http://schemas.openxmlformats.org/markup-compatibility/2006" xmlns:a14="http://schemas.microsoft.com/office/drawing/2010/main">
        <mc:Choice Requires="a14">
          <p:sp>
            <p:nvSpPr>
              <p:cNvPr id="213" name="TextBox 212"/>
              <p:cNvSpPr txBox="1"/>
              <p:nvPr/>
            </p:nvSpPr>
            <p:spPr>
              <a:xfrm>
                <a:off x="6505075" y="4658310"/>
                <a:ext cx="37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ea typeface="Cambria Math" panose="02040503050406030204" pitchFamily="18" charset="0"/>
                            </a:rPr>
                            <m:t>𝜔</m:t>
                          </m:r>
                        </m:e>
                        <m:sub>
                          <m:r>
                            <a:rPr lang="tr-TR" b="0" i="1" dirty="0" smtClean="0">
                              <a:latin typeface="Cambria Math" panose="02040503050406030204" pitchFamily="18" charset="0"/>
                            </a:rPr>
                            <m:t>1</m:t>
                          </m:r>
                        </m:sub>
                      </m:sSub>
                    </m:oMath>
                  </m:oMathPara>
                </a14:m>
                <a:endParaRPr lang="tr-TR" dirty="0"/>
              </a:p>
            </p:txBody>
          </p:sp>
        </mc:Choice>
        <mc:Fallback xmlns="">
          <p:sp>
            <p:nvSpPr>
              <p:cNvPr id="213" name="TextBox 212"/>
              <p:cNvSpPr txBox="1">
                <a:spLocks noRot="1" noChangeAspect="1" noMove="1" noResize="1" noEditPoints="1" noAdjustHandles="1" noChangeArrowheads="1" noChangeShapeType="1" noTextEdit="1"/>
              </p:cNvSpPr>
              <p:nvPr/>
            </p:nvSpPr>
            <p:spPr>
              <a:xfrm>
                <a:off x="6505075" y="4658310"/>
                <a:ext cx="378686" cy="369332"/>
              </a:xfrm>
              <a:prstGeom prst="rect">
                <a:avLst/>
              </a:prstGeom>
              <a:blipFill rotWithShape="0">
                <a:blip r:embed="rId11"/>
                <a:stretch>
                  <a:fillRect r="-9677"/>
                </a:stretch>
              </a:blipFill>
            </p:spPr>
            <p:txBody>
              <a:bodyPr/>
              <a:lstStyle/>
              <a:p>
                <a:r>
                  <a:rPr lang="tr-TR">
                    <a:noFill/>
                  </a:rPr>
                  <a:t> </a:t>
                </a:r>
              </a:p>
            </p:txBody>
          </p:sp>
        </mc:Fallback>
      </mc:AlternateContent>
      <p:sp>
        <p:nvSpPr>
          <p:cNvPr id="215" name="Rectangle 214"/>
          <p:cNvSpPr/>
          <p:nvPr/>
        </p:nvSpPr>
        <p:spPr>
          <a:xfrm>
            <a:off x="8300732" y="5648412"/>
            <a:ext cx="2815412" cy="1828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b="1" dirty="0" smtClean="0"/>
              <a:t>(2)</a:t>
            </a:r>
            <a:endParaRPr lang="tr-TR" b="1" dirty="0"/>
          </a:p>
        </p:txBody>
      </p:sp>
      <p:cxnSp>
        <p:nvCxnSpPr>
          <p:cNvPr id="216" name="Straight Connector 215"/>
          <p:cNvCxnSpPr/>
          <p:nvPr/>
        </p:nvCxnSpPr>
        <p:spPr>
          <a:xfrm>
            <a:off x="7693008" y="5728547"/>
            <a:ext cx="4096905" cy="1332"/>
          </a:xfrm>
          <a:prstGeom prst="line">
            <a:avLst/>
          </a:prstGeom>
          <a:ln>
            <a:prstDash val="dash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0" name="TextBox 219"/>
              <p:cNvSpPr txBox="1"/>
              <p:nvPr/>
            </p:nvSpPr>
            <p:spPr>
              <a:xfrm>
                <a:off x="8924239" y="5320339"/>
                <a:ext cx="37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dirty="0" smtClean="0">
                              <a:latin typeface="Cambria Math" panose="02040503050406030204" pitchFamily="18" charset="0"/>
                            </a:rPr>
                          </m:ctrlPr>
                        </m:sSubPr>
                        <m:e>
                          <m:r>
                            <a:rPr lang="tr-TR" b="0" i="1" dirty="0" smtClean="0">
                              <a:latin typeface="Cambria Math" panose="02040503050406030204" pitchFamily="18" charset="0"/>
                              <a:ea typeface="Cambria Math" panose="02040503050406030204" pitchFamily="18" charset="0"/>
                            </a:rPr>
                            <m:t>𝑇</m:t>
                          </m:r>
                        </m:e>
                        <m:sub>
                          <m:r>
                            <a:rPr lang="tr-TR" b="0" i="1" dirty="0" smtClean="0">
                              <a:latin typeface="Cambria Math" panose="02040503050406030204" pitchFamily="18" charset="0"/>
                            </a:rPr>
                            <m:t>𝑏</m:t>
                          </m:r>
                        </m:sub>
                      </m:sSub>
                    </m:oMath>
                  </m:oMathPara>
                </a14:m>
                <a:endParaRPr lang="tr-TR" dirty="0"/>
              </a:p>
            </p:txBody>
          </p:sp>
        </mc:Choice>
        <mc:Fallback xmlns="">
          <p:sp>
            <p:nvSpPr>
              <p:cNvPr id="220" name="TextBox 219"/>
              <p:cNvSpPr txBox="1">
                <a:spLocks noRot="1" noChangeAspect="1" noMove="1" noResize="1" noEditPoints="1" noAdjustHandles="1" noChangeArrowheads="1" noChangeShapeType="1" noTextEdit="1"/>
              </p:cNvSpPr>
              <p:nvPr/>
            </p:nvSpPr>
            <p:spPr>
              <a:xfrm>
                <a:off x="8924239" y="5320339"/>
                <a:ext cx="378686" cy="369332"/>
              </a:xfrm>
              <a:prstGeom prst="rect">
                <a:avLst/>
              </a:prstGeom>
              <a:blipFill rotWithShape="0">
                <a:blip r:embed="rId12"/>
                <a:stretch>
                  <a:fillRect/>
                </a:stretch>
              </a:blipFill>
            </p:spPr>
            <p:txBody>
              <a:bodyPr/>
              <a:lstStyle/>
              <a:p>
                <a:r>
                  <a:rPr lang="tr-TR">
                    <a:noFill/>
                  </a:rPr>
                  <a:t> </a:t>
                </a:r>
              </a:p>
            </p:txBody>
          </p:sp>
        </mc:Fallback>
      </mc:AlternateContent>
      <p:sp>
        <p:nvSpPr>
          <p:cNvPr id="230" name="TextBox 229"/>
          <p:cNvSpPr txBox="1"/>
          <p:nvPr/>
        </p:nvSpPr>
        <p:spPr>
          <a:xfrm>
            <a:off x="9814374" y="3798524"/>
            <a:ext cx="677791" cy="369332"/>
          </a:xfrm>
          <a:prstGeom prst="rect">
            <a:avLst/>
          </a:prstGeom>
          <a:noFill/>
        </p:spPr>
        <p:txBody>
          <a:bodyPr wrap="square" rtlCol="0">
            <a:spAutoFit/>
          </a:bodyPr>
          <a:lstStyle/>
          <a:p>
            <a:r>
              <a:rPr lang="tr-TR" b="1" dirty="0" smtClean="0"/>
              <a:t>(1)</a:t>
            </a:r>
            <a:endParaRPr lang="tr-TR" b="1" dirty="0"/>
          </a:p>
        </p:txBody>
      </p:sp>
      <p:sp>
        <p:nvSpPr>
          <p:cNvPr id="228" name="Rectangle 227"/>
          <p:cNvSpPr/>
          <p:nvPr/>
        </p:nvSpPr>
        <p:spPr>
          <a:xfrm>
            <a:off x="9259034" y="4594946"/>
            <a:ext cx="1636776" cy="182880"/>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tr-TR" b="1" dirty="0"/>
          </a:p>
        </p:txBody>
      </p:sp>
      <p:cxnSp>
        <p:nvCxnSpPr>
          <p:cNvPr id="229" name="Straight Connector 228"/>
          <p:cNvCxnSpPr/>
          <p:nvPr/>
        </p:nvCxnSpPr>
        <p:spPr>
          <a:xfrm>
            <a:off x="8916467" y="4681057"/>
            <a:ext cx="2286000" cy="1332"/>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59" name="Freeform 58"/>
          <p:cNvSpPr/>
          <p:nvPr/>
        </p:nvSpPr>
        <p:spPr>
          <a:xfrm>
            <a:off x="10158512" y="3822158"/>
            <a:ext cx="192732" cy="1686292"/>
          </a:xfrm>
          <a:custGeom>
            <a:avLst/>
            <a:gdLst>
              <a:gd name="connsiteX0" fmla="*/ 192732 w 192732"/>
              <a:gd name="connsiteY0" fmla="*/ 1461042 h 1686292"/>
              <a:gd name="connsiteX1" fmla="*/ 7461 w 192732"/>
              <a:gd name="connsiteY1" fmla="*/ 1574595 h 1686292"/>
              <a:gd name="connsiteX2" fmla="*/ 49296 w 192732"/>
              <a:gd name="connsiteY2" fmla="*/ 74501 h 1686292"/>
              <a:gd name="connsiteX3" fmla="*/ 168826 w 192732"/>
              <a:gd name="connsiteY3" fmla="*/ 211960 h 1686292"/>
              <a:gd name="connsiteX4" fmla="*/ 168826 w 192732"/>
              <a:gd name="connsiteY4" fmla="*/ 211960 h 1686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732" h="1686292">
                <a:moveTo>
                  <a:pt x="192732" y="1461042"/>
                </a:moveTo>
                <a:cubicBezTo>
                  <a:pt x="112049" y="1633363"/>
                  <a:pt x="31367" y="1805685"/>
                  <a:pt x="7461" y="1574595"/>
                </a:cubicBezTo>
                <a:cubicBezTo>
                  <a:pt x="-16445" y="1343505"/>
                  <a:pt x="22402" y="301607"/>
                  <a:pt x="49296" y="74501"/>
                </a:cubicBezTo>
                <a:cubicBezTo>
                  <a:pt x="76190" y="-152605"/>
                  <a:pt x="168826" y="211960"/>
                  <a:pt x="168826" y="211960"/>
                </a:cubicBezTo>
                <a:lnTo>
                  <a:pt x="168826" y="211960"/>
                </a:lnTo>
              </a:path>
            </a:pathLst>
          </a:cu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35" name="TextBox 234"/>
              <p:cNvSpPr txBox="1"/>
              <p:nvPr/>
            </p:nvSpPr>
            <p:spPr>
              <a:xfrm>
                <a:off x="10314409" y="3813916"/>
                <a:ext cx="37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dirty="0" smtClean="0">
                              <a:latin typeface="Cambria Math" panose="02040503050406030204" pitchFamily="18" charset="0"/>
                            </a:rPr>
                          </m:ctrlPr>
                        </m:sSubPr>
                        <m:e>
                          <m:r>
                            <a:rPr lang="tr-TR" b="0" i="1" dirty="0" smtClean="0">
                              <a:latin typeface="Cambria Math" panose="02040503050406030204" pitchFamily="18" charset="0"/>
                              <a:ea typeface="Cambria Math" panose="02040503050406030204" pitchFamily="18" charset="0"/>
                            </a:rPr>
                            <m:t>𝑇</m:t>
                          </m:r>
                        </m:e>
                        <m:sub>
                          <m:r>
                            <a:rPr lang="tr-TR" b="0" i="1" dirty="0" smtClean="0">
                              <a:latin typeface="Cambria Math" panose="02040503050406030204" pitchFamily="18" charset="0"/>
                            </a:rPr>
                            <m:t>𝑏</m:t>
                          </m:r>
                        </m:sub>
                      </m:sSub>
                    </m:oMath>
                  </m:oMathPara>
                </a14:m>
                <a:endParaRPr lang="tr-TR" dirty="0"/>
              </a:p>
            </p:txBody>
          </p:sp>
        </mc:Choice>
        <mc:Fallback xmlns="">
          <p:sp>
            <p:nvSpPr>
              <p:cNvPr id="235" name="TextBox 234"/>
              <p:cNvSpPr txBox="1">
                <a:spLocks noRot="1" noChangeAspect="1" noMove="1" noResize="1" noEditPoints="1" noAdjustHandles="1" noChangeArrowheads="1" noChangeShapeType="1" noTextEdit="1"/>
              </p:cNvSpPr>
              <p:nvPr/>
            </p:nvSpPr>
            <p:spPr>
              <a:xfrm>
                <a:off x="10314409" y="3813916"/>
                <a:ext cx="378686" cy="369332"/>
              </a:xfrm>
              <a:prstGeom prst="rect">
                <a:avLst/>
              </a:prstGeom>
              <a:blipFill rotWithShape="0">
                <a:blip r:embed="rId13"/>
                <a:stretch>
                  <a:fillRect/>
                </a:stretch>
              </a:blipFill>
            </p:spPr>
            <p:txBody>
              <a:bodyPr/>
              <a:lstStyle/>
              <a:p>
                <a:r>
                  <a:rPr lang="tr-TR">
                    <a:noFill/>
                  </a:rPr>
                  <a:t> </a:t>
                </a:r>
              </a:p>
            </p:txBody>
          </p:sp>
        </mc:Fallback>
      </mc:AlternateContent>
      <p:sp>
        <p:nvSpPr>
          <p:cNvPr id="60" name="Freeform 59"/>
          <p:cNvSpPr/>
          <p:nvPr/>
        </p:nvSpPr>
        <p:spPr>
          <a:xfrm>
            <a:off x="8857315" y="5533537"/>
            <a:ext cx="141559" cy="405140"/>
          </a:xfrm>
          <a:custGeom>
            <a:avLst/>
            <a:gdLst>
              <a:gd name="connsiteX0" fmla="*/ 125320 w 141559"/>
              <a:gd name="connsiteY0" fmla="*/ 60439 h 405140"/>
              <a:gd name="connsiteX1" fmla="*/ 29697 w 141559"/>
              <a:gd name="connsiteY1" fmla="*/ 24581 h 405140"/>
              <a:gd name="connsiteX2" fmla="*/ 5791 w 141559"/>
              <a:gd name="connsiteY2" fmla="*/ 383169 h 405140"/>
              <a:gd name="connsiteX3" fmla="*/ 125320 w 141559"/>
              <a:gd name="connsiteY3" fmla="*/ 365239 h 405140"/>
              <a:gd name="connsiteX4" fmla="*/ 137273 w 141559"/>
              <a:gd name="connsiteY4" fmla="*/ 359263 h 405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59" h="405140">
                <a:moveTo>
                  <a:pt x="125320" y="60439"/>
                </a:moveTo>
                <a:cubicBezTo>
                  <a:pt x="87469" y="15616"/>
                  <a:pt x="49618" y="-29207"/>
                  <a:pt x="29697" y="24581"/>
                </a:cubicBezTo>
                <a:cubicBezTo>
                  <a:pt x="9775" y="78369"/>
                  <a:pt x="-10146" y="326393"/>
                  <a:pt x="5791" y="383169"/>
                </a:cubicBezTo>
                <a:cubicBezTo>
                  <a:pt x="21728" y="439945"/>
                  <a:pt x="103406" y="369223"/>
                  <a:pt x="125320" y="365239"/>
                </a:cubicBezTo>
                <a:cubicBezTo>
                  <a:pt x="147234" y="361255"/>
                  <a:pt x="142253" y="360259"/>
                  <a:pt x="137273" y="359263"/>
                </a:cubicBezTo>
              </a:path>
            </a:pathLst>
          </a:cu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3064846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Box 142"/>
          <p:cNvSpPr txBox="1"/>
          <p:nvPr/>
        </p:nvSpPr>
        <p:spPr>
          <a:xfrm>
            <a:off x="385011" y="192505"/>
            <a:ext cx="5694947" cy="369332"/>
          </a:xfrm>
          <a:prstGeom prst="rect">
            <a:avLst/>
          </a:prstGeom>
          <a:noFill/>
        </p:spPr>
        <p:txBody>
          <a:bodyPr wrap="square" rtlCol="0">
            <a:spAutoFit/>
          </a:bodyPr>
          <a:lstStyle/>
          <a:p>
            <a:r>
              <a:rPr lang="tr-TR" dirty="0" smtClean="0">
                <a:latin typeface="Cooper Std Black" panose="0208090304030B020404" pitchFamily="18" charset="0"/>
              </a:rPr>
              <a:t>Örnek 2: Dönel Mekanik Sistem</a:t>
            </a:r>
            <a:endParaRPr lang="tr-TR" dirty="0">
              <a:latin typeface="Cooper Std Black" panose="0208090304030B020404" pitchFamily="18" charset="0"/>
            </a:endParaRPr>
          </a:p>
        </p:txBody>
      </p:sp>
      <p:grpSp>
        <p:nvGrpSpPr>
          <p:cNvPr id="146" name="Group 145"/>
          <p:cNvGrpSpPr/>
          <p:nvPr/>
        </p:nvGrpSpPr>
        <p:grpSpPr>
          <a:xfrm>
            <a:off x="757864" y="561837"/>
            <a:ext cx="7846584" cy="2025720"/>
            <a:chOff x="822033" y="988011"/>
            <a:chExt cx="7846584" cy="2025720"/>
          </a:xfrm>
        </p:grpSpPr>
        <p:grpSp>
          <p:nvGrpSpPr>
            <p:cNvPr id="142" name="Group 141"/>
            <p:cNvGrpSpPr/>
            <p:nvPr/>
          </p:nvGrpSpPr>
          <p:grpSpPr>
            <a:xfrm>
              <a:off x="822033" y="988011"/>
              <a:ext cx="7806315" cy="2025720"/>
              <a:chOff x="340773" y="121742"/>
              <a:chExt cx="7806315" cy="2025720"/>
            </a:xfrm>
          </p:grpSpPr>
          <p:sp>
            <p:nvSpPr>
              <p:cNvPr id="64" name="TextBox 63"/>
              <p:cNvSpPr txBox="1"/>
              <p:nvPr/>
            </p:nvSpPr>
            <p:spPr>
              <a:xfrm>
                <a:off x="3166803" y="1516550"/>
                <a:ext cx="663360" cy="369332"/>
              </a:xfrm>
              <a:prstGeom prst="rect">
                <a:avLst/>
              </a:prstGeom>
              <a:noFill/>
            </p:spPr>
            <p:txBody>
              <a:bodyPr wrap="square" rtlCol="0">
                <a:spAutoFit/>
              </a:bodyPr>
              <a:lstStyle/>
              <a:p>
                <a:r>
                  <a:rPr lang="tr-TR" b="1" dirty="0" smtClean="0"/>
                  <a:t>b</a:t>
                </a:r>
                <a:endParaRPr lang="en-US" b="1" dirty="0"/>
              </a:p>
            </p:txBody>
          </p:sp>
          <p:grpSp>
            <p:nvGrpSpPr>
              <p:cNvPr id="133" name="Group 132"/>
              <p:cNvGrpSpPr/>
              <p:nvPr/>
            </p:nvGrpSpPr>
            <p:grpSpPr>
              <a:xfrm>
                <a:off x="3787587" y="690273"/>
                <a:ext cx="247490" cy="850231"/>
                <a:chOff x="4317169" y="705853"/>
                <a:chExt cx="247490" cy="850231"/>
              </a:xfrm>
            </p:grpSpPr>
            <p:sp>
              <p:nvSpPr>
                <p:cNvPr id="79" name="Rectangle 78"/>
                <p:cNvSpPr/>
                <p:nvPr/>
              </p:nvSpPr>
              <p:spPr>
                <a:xfrm>
                  <a:off x="4347411" y="705853"/>
                  <a:ext cx="217248" cy="85023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0" name="Rectangle 79"/>
                <p:cNvSpPr/>
                <p:nvPr/>
              </p:nvSpPr>
              <p:spPr>
                <a:xfrm>
                  <a:off x="4317169" y="810126"/>
                  <a:ext cx="45719" cy="641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3" name="Straight Connector 82"/>
                <p:cNvCxnSpPr/>
                <p:nvPr/>
              </p:nvCxnSpPr>
              <p:spPr>
                <a:xfrm>
                  <a:off x="4448015" y="762001"/>
                  <a:ext cx="0" cy="731520"/>
                </a:xfrm>
                <a:prstGeom prst="line">
                  <a:avLst/>
                </a:prstGeom>
              </p:spPr>
              <p:style>
                <a:lnRef idx="3">
                  <a:schemeClr val="dk1"/>
                </a:lnRef>
                <a:fillRef idx="0">
                  <a:schemeClr val="dk1"/>
                </a:fillRef>
                <a:effectRef idx="2">
                  <a:schemeClr val="dk1"/>
                </a:effectRef>
                <a:fontRef idx="minor">
                  <a:schemeClr val="tx1"/>
                </a:fontRef>
              </p:style>
            </p:cxnSp>
          </p:grpSp>
          <p:sp>
            <p:nvSpPr>
              <p:cNvPr id="96" name="TextBox 95"/>
              <p:cNvSpPr txBox="1"/>
              <p:nvPr/>
            </p:nvSpPr>
            <p:spPr>
              <a:xfrm>
                <a:off x="5096440" y="1476950"/>
                <a:ext cx="2973129" cy="369332"/>
              </a:xfrm>
              <a:prstGeom prst="rect">
                <a:avLst/>
              </a:prstGeom>
              <a:noFill/>
            </p:spPr>
            <p:txBody>
              <a:bodyPr wrap="square" rtlCol="0">
                <a:spAutoFit/>
              </a:bodyPr>
              <a:lstStyle/>
              <a:p>
                <a:r>
                  <a:rPr lang="tr-TR" dirty="0" smtClean="0"/>
                  <a:t>Elastik şaft</a:t>
                </a:r>
                <a:endParaRPr lang="tr-TR" dirty="0"/>
              </a:p>
            </p:txBody>
          </p:sp>
          <p:sp>
            <p:nvSpPr>
              <p:cNvPr id="87" name="Rectangle 86"/>
              <p:cNvSpPr/>
              <p:nvPr/>
            </p:nvSpPr>
            <p:spPr>
              <a:xfrm>
                <a:off x="4047086" y="1062261"/>
                <a:ext cx="2815412" cy="109728"/>
              </a:xfrm>
              <a:prstGeom prst="rect">
                <a:avLst/>
              </a:prstGeom>
              <a:solidFill>
                <a:schemeClr val="accent1"/>
              </a:solidFill>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grpSp>
            <p:nvGrpSpPr>
              <p:cNvPr id="88" name="Group 87"/>
              <p:cNvGrpSpPr/>
              <p:nvPr/>
            </p:nvGrpSpPr>
            <p:grpSpPr>
              <a:xfrm>
                <a:off x="4247635" y="1197015"/>
                <a:ext cx="552853" cy="225896"/>
                <a:chOff x="4588042" y="1442483"/>
                <a:chExt cx="552853" cy="225896"/>
              </a:xfrm>
            </p:grpSpPr>
            <p:sp>
              <p:nvSpPr>
                <p:cNvPr id="113" name="Rectangle 112"/>
                <p:cNvSpPr/>
                <p:nvPr/>
              </p:nvSpPr>
              <p:spPr>
                <a:xfrm>
                  <a:off x="4588042" y="1442483"/>
                  <a:ext cx="552853" cy="225896"/>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4" name="Straight Connector 113"/>
                <p:cNvCxnSpPr/>
                <p:nvPr/>
              </p:nvCxnSpPr>
              <p:spPr>
                <a:xfrm>
                  <a:off x="4623838" y="1442483"/>
                  <a:ext cx="445616" cy="0"/>
                </a:xfrm>
                <a:prstGeom prst="line">
                  <a:avLst/>
                </a:prstGeom>
              </p:spPr>
              <p:style>
                <a:lnRef idx="1">
                  <a:schemeClr val="dk1"/>
                </a:lnRef>
                <a:fillRef idx="0">
                  <a:schemeClr val="dk1"/>
                </a:fillRef>
                <a:effectRef idx="0">
                  <a:schemeClr val="dk1"/>
                </a:effectRef>
                <a:fontRef idx="minor">
                  <a:schemeClr val="tx1"/>
                </a:fontRef>
              </p:style>
            </p:cxnSp>
          </p:grpSp>
          <p:grpSp>
            <p:nvGrpSpPr>
              <p:cNvPr id="89" name="Group 88"/>
              <p:cNvGrpSpPr/>
              <p:nvPr/>
            </p:nvGrpSpPr>
            <p:grpSpPr>
              <a:xfrm>
                <a:off x="6101593" y="1204076"/>
                <a:ext cx="552853" cy="225896"/>
                <a:chOff x="4588042" y="1442483"/>
                <a:chExt cx="552853" cy="225896"/>
              </a:xfrm>
            </p:grpSpPr>
            <p:sp>
              <p:nvSpPr>
                <p:cNvPr id="111" name="Rectangle 110"/>
                <p:cNvSpPr/>
                <p:nvPr/>
              </p:nvSpPr>
              <p:spPr>
                <a:xfrm>
                  <a:off x="4588042" y="1442483"/>
                  <a:ext cx="552853" cy="225896"/>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2" name="Straight Connector 111"/>
                <p:cNvCxnSpPr/>
                <p:nvPr/>
              </p:nvCxnSpPr>
              <p:spPr>
                <a:xfrm>
                  <a:off x="4623838" y="1442483"/>
                  <a:ext cx="445616" cy="0"/>
                </a:xfrm>
                <a:prstGeom prst="line">
                  <a:avLst/>
                </a:prstGeom>
              </p:spPr>
              <p:style>
                <a:lnRef idx="1">
                  <a:schemeClr val="dk1"/>
                </a:lnRef>
                <a:fillRef idx="0">
                  <a:schemeClr val="dk1"/>
                </a:fillRef>
                <a:effectRef idx="0">
                  <a:schemeClr val="dk1"/>
                </a:effectRef>
                <a:fontRef idx="minor">
                  <a:schemeClr val="tx1"/>
                </a:fontRef>
              </p:style>
            </p:cxnSp>
          </p:grpSp>
          <p:grpSp>
            <p:nvGrpSpPr>
              <p:cNvPr id="90" name="Group 89"/>
              <p:cNvGrpSpPr/>
              <p:nvPr/>
            </p:nvGrpSpPr>
            <p:grpSpPr>
              <a:xfrm flipV="1">
                <a:off x="4255657" y="787945"/>
                <a:ext cx="552853" cy="225896"/>
                <a:chOff x="4588042" y="1442483"/>
                <a:chExt cx="552853" cy="225896"/>
              </a:xfrm>
            </p:grpSpPr>
            <p:sp>
              <p:nvSpPr>
                <p:cNvPr id="109" name="Rectangle 108"/>
                <p:cNvSpPr/>
                <p:nvPr/>
              </p:nvSpPr>
              <p:spPr>
                <a:xfrm>
                  <a:off x="4588042" y="1442483"/>
                  <a:ext cx="552853" cy="225896"/>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0" name="Straight Connector 109"/>
                <p:cNvCxnSpPr/>
                <p:nvPr/>
              </p:nvCxnSpPr>
              <p:spPr>
                <a:xfrm>
                  <a:off x="4623838" y="1442483"/>
                  <a:ext cx="445616" cy="0"/>
                </a:xfrm>
                <a:prstGeom prst="line">
                  <a:avLst/>
                </a:prstGeom>
              </p:spPr>
              <p:style>
                <a:lnRef idx="1">
                  <a:schemeClr val="dk1"/>
                </a:lnRef>
                <a:fillRef idx="0">
                  <a:schemeClr val="dk1"/>
                </a:fillRef>
                <a:effectRef idx="0">
                  <a:schemeClr val="dk1"/>
                </a:effectRef>
                <a:fontRef idx="minor">
                  <a:schemeClr val="tx1"/>
                </a:fontRef>
              </p:style>
            </p:cxnSp>
          </p:grpSp>
          <p:grpSp>
            <p:nvGrpSpPr>
              <p:cNvPr id="91" name="Group 90"/>
              <p:cNvGrpSpPr/>
              <p:nvPr/>
            </p:nvGrpSpPr>
            <p:grpSpPr>
              <a:xfrm flipV="1">
                <a:off x="6109615" y="795006"/>
                <a:ext cx="552853" cy="225896"/>
                <a:chOff x="4588042" y="1442483"/>
                <a:chExt cx="552853" cy="225896"/>
              </a:xfrm>
            </p:grpSpPr>
            <p:sp>
              <p:nvSpPr>
                <p:cNvPr id="107" name="Rectangle 106"/>
                <p:cNvSpPr/>
                <p:nvPr/>
              </p:nvSpPr>
              <p:spPr>
                <a:xfrm>
                  <a:off x="4588042" y="1442483"/>
                  <a:ext cx="552853" cy="225896"/>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8" name="Straight Connector 107"/>
                <p:cNvCxnSpPr/>
                <p:nvPr/>
              </p:nvCxnSpPr>
              <p:spPr>
                <a:xfrm>
                  <a:off x="4623838" y="1442483"/>
                  <a:ext cx="445616" cy="0"/>
                </a:xfrm>
                <a:prstGeom prst="line">
                  <a:avLst/>
                </a:prstGeom>
              </p:spPr>
              <p:style>
                <a:lnRef idx="1">
                  <a:schemeClr val="dk1"/>
                </a:lnRef>
                <a:fillRef idx="0">
                  <a:schemeClr val="dk1"/>
                </a:fillRef>
                <a:effectRef idx="0">
                  <a:schemeClr val="dk1"/>
                </a:effectRef>
                <a:fontRef idx="minor">
                  <a:schemeClr val="tx1"/>
                </a:fontRef>
              </p:style>
            </p:cxnSp>
          </p:grpSp>
          <p:sp>
            <p:nvSpPr>
              <p:cNvPr id="95" name="TextBox 94"/>
              <p:cNvSpPr txBox="1"/>
              <p:nvPr/>
            </p:nvSpPr>
            <p:spPr>
              <a:xfrm>
                <a:off x="4926919" y="765135"/>
                <a:ext cx="378686" cy="369332"/>
              </a:xfrm>
              <a:prstGeom prst="rect">
                <a:avLst/>
              </a:prstGeom>
              <a:noFill/>
            </p:spPr>
            <p:txBody>
              <a:bodyPr wrap="square" rtlCol="0">
                <a:spAutoFit/>
              </a:bodyPr>
              <a:lstStyle/>
              <a:p>
                <a:r>
                  <a:rPr lang="tr-TR" b="1" dirty="0" smtClean="0"/>
                  <a:t>k</a:t>
                </a:r>
                <a:endParaRPr lang="tr-TR" b="1" dirty="0"/>
              </a:p>
            </p:txBody>
          </p:sp>
          <p:cxnSp>
            <p:nvCxnSpPr>
              <p:cNvPr id="97" name="Straight Arrow Connector 96"/>
              <p:cNvCxnSpPr/>
              <p:nvPr/>
            </p:nvCxnSpPr>
            <p:spPr>
              <a:xfrm flipH="1" flipV="1">
                <a:off x="4777001" y="1234225"/>
                <a:ext cx="535007" cy="2862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98" name="TextBox 97"/>
                  <p:cNvSpPr txBox="1"/>
                  <p:nvPr/>
                </p:nvSpPr>
                <p:spPr>
                  <a:xfrm>
                    <a:off x="3501346" y="603710"/>
                    <a:ext cx="37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ea typeface="Cambria Math" panose="02040503050406030204" pitchFamily="18" charset="0"/>
                                </a:rPr>
                                <m:t>𝜃</m:t>
                              </m:r>
                            </m:e>
                            <m:sub>
                              <m:r>
                                <a:rPr lang="tr-TR" b="0" i="1" dirty="0" smtClean="0">
                                  <a:latin typeface="Cambria Math" panose="02040503050406030204" pitchFamily="18" charset="0"/>
                                </a:rPr>
                                <m:t>1</m:t>
                              </m:r>
                            </m:sub>
                          </m:sSub>
                        </m:oMath>
                      </m:oMathPara>
                    </a14:m>
                    <a:endParaRPr lang="tr-TR" dirty="0"/>
                  </a:p>
                </p:txBody>
              </p:sp>
            </mc:Choice>
            <mc:Fallback xmlns="">
              <p:sp>
                <p:nvSpPr>
                  <p:cNvPr id="98" name="TextBox 97"/>
                  <p:cNvSpPr txBox="1">
                    <a:spLocks noRot="1" noChangeAspect="1" noMove="1" noResize="1" noEditPoints="1" noAdjustHandles="1" noChangeArrowheads="1" noChangeShapeType="1" noTextEdit="1"/>
                  </p:cNvSpPr>
                  <p:nvPr/>
                </p:nvSpPr>
                <p:spPr>
                  <a:xfrm>
                    <a:off x="3501346" y="603710"/>
                    <a:ext cx="378686" cy="369332"/>
                  </a:xfrm>
                  <a:prstGeom prst="rect">
                    <a:avLst/>
                  </a:prstGeom>
                  <a:blipFill rotWithShape="0">
                    <a:blip r:embed="rId2"/>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6673155" y="322477"/>
                    <a:ext cx="37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ea typeface="Cambria Math" panose="02040503050406030204" pitchFamily="18" charset="0"/>
                                </a:rPr>
                                <m:t>𝜃</m:t>
                              </m:r>
                            </m:e>
                            <m:sub>
                              <m:r>
                                <a:rPr lang="tr-TR" b="0" i="1" dirty="0" smtClean="0">
                                  <a:latin typeface="Cambria Math" panose="02040503050406030204" pitchFamily="18" charset="0"/>
                                </a:rPr>
                                <m:t>2</m:t>
                              </m:r>
                            </m:sub>
                          </m:sSub>
                        </m:oMath>
                      </m:oMathPara>
                    </a14:m>
                    <a:endParaRPr lang="tr-TR" dirty="0"/>
                  </a:p>
                </p:txBody>
              </p:sp>
            </mc:Choice>
            <mc:Fallback xmlns="">
              <p:sp>
                <p:nvSpPr>
                  <p:cNvPr id="99" name="TextBox 98"/>
                  <p:cNvSpPr txBox="1">
                    <a:spLocks noRot="1" noChangeAspect="1" noMove="1" noResize="1" noEditPoints="1" noAdjustHandles="1" noChangeArrowheads="1" noChangeShapeType="1" noTextEdit="1"/>
                  </p:cNvSpPr>
                  <p:nvPr/>
                </p:nvSpPr>
                <p:spPr>
                  <a:xfrm>
                    <a:off x="6673155" y="322477"/>
                    <a:ext cx="378686" cy="369332"/>
                  </a:xfrm>
                  <a:prstGeom prst="rect">
                    <a:avLst/>
                  </a:prstGeom>
                  <a:blipFill rotWithShape="0">
                    <a:blip r:embed="rId3"/>
                    <a:stretch>
                      <a:fillRect/>
                    </a:stretch>
                  </a:blipFill>
                </p:spPr>
                <p:txBody>
                  <a:bodyPr/>
                  <a:lstStyle/>
                  <a:p>
                    <a:r>
                      <a:rPr lang="tr-TR">
                        <a:noFill/>
                      </a:rPr>
                      <a:t> </a:t>
                    </a:r>
                  </a:p>
                </p:txBody>
              </p:sp>
            </mc:Fallback>
          </mc:AlternateContent>
          <p:sp>
            <p:nvSpPr>
              <p:cNvPr id="115" name="Rectangle 114"/>
              <p:cNvSpPr/>
              <p:nvPr/>
            </p:nvSpPr>
            <p:spPr>
              <a:xfrm>
                <a:off x="2394650" y="1078429"/>
                <a:ext cx="1491175" cy="108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22131" y="797072"/>
                <a:ext cx="801854" cy="6873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Alternate Process 116"/>
              <p:cNvSpPr/>
              <p:nvPr/>
            </p:nvSpPr>
            <p:spPr>
              <a:xfrm>
                <a:off x="734670" y="797072"/>
                <a:ext cx="1899139" cy="6853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a:off x="833146" y="895548"/>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830798" y="1047948"/>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828450" y="1200348"/>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40181" y="1352748"/>
                <a:ext cx="1600200" cy="14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Isosceles Triangle 121"/>
              <p:cNvSpPr/>
              <p:nvPr/>
            </p:nvSpPr>
            <p:spPr>
              <a:xfrm>
                <a:off x="1044154" y="1486387"/>
                <a:ext cx="414997" cy="3235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p:cNvSpPr/>
              <p:nvPr/>
            </p:nvSpPr>
            <p:spPr>
              <a:xfrm>
                <a:off x="1984343" y="1498107"/>
                <a:ext cx="414997" cy="32355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Process 123"/>
              <p:cNvSpPr/>
              <p:nvPr/>
            </p:nvSpPr>
            <p:spPr>
              <a:xfrm>
                <a:off x="340773" y="1627066"/>
                <a:ext cx="2518106" cy="309489"/>
              </a:xfrm>
              <a:prstGeom prst="flowChartProcess">
                <a:avLst/>
              </a:prstGeom>
              <a:pattFill prst="wdUpDiag">
                <a:fgClr>
                  <a:schemeClr val="accent1"/>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Straight Connector 124"/>
              <p:cNvCxnSpPr/>
              <p:nvPr/>
            </p:nvCxnSpPr>
            <p:spPr>
              <a:xfrm>
                <a:off x="411112" y="1627066"/>
                <a:ext cx="23915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Arc 127"/>
              <p:cNvSpPr/>
              <p:nvPr/>
            </p:nvSpPr>
            <p:spPr>
              <a:xfrm rot="20444955" flipH="1">
                <a:off x="2796988" y="820969"/>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9" name="TextBox 128"/>
                  <p:cNvSpPr txBox="1"/>
                  <p:nvPr/>
                </p:nvSpPr>
                <p:spPr>
                  <a:xfrm>
                    <a:off x="2392837" y="476978"/>
                    <a:ext cx="66336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b="1" i="1" dirty="0" smtClean="0">
                                  <a:latin typeface="Cambria Math" panose="02040503050406030204" pitchFamily="18" charset="0"/>
                                  <a:cs typeface="Calibri" panose="020F0502020204030204" pitchFamily="34" charset="0"/>
                                </a:rPr>
                              </m:ctrlPr>
                            </m:sSubPr>
                            <m:e>
                              <m:r>
                                <a:rPr lang="tr-TR" b="1" i="1" dirty="0" smtClean="0">
                                  <a:latin typeface="Cambria Math" panose="02040503050406030204" pitchFamily="18" charset="0"/>
                                  <a:cs typeface="Calibri" panose="020F0502020204030204" pitchFamily="34" charset="0"/>
                                </a:rPr>
                                <m:t>𝑻</m:t>
                              </m:r>
                            </m:e>
                            <m:sub>
                              <m:r>
                                <a:rPr lang="tr-TR" b="1" i="1" dirty="0" smtClean="0">
                                  <a:latin typeface="Cambria Math" panose="02040503050406030204" pitchFamily="18" charset="0"/>
                                  <a:cs typeface="Calibri" panose="020F0502020204030204" pitchFamily="34" charset="0"/>
                                </a:rPr>
                                <m:t>𝒎</m:t>
                              </m:r>
                            </m:sub>
                          </m:sSub>
                          <m:r>
                            <a:rPr lang="tr-TR" b="1" i="1" dirty="0" smtClean="0">
                              <a:latin typeface="Cambria Math" panose="02040503050406030204" pitchFamily="18" charset="0"/>
                              <a:cs typeface="Calibri" panose="020F0502020204030204" pitchFamily="34" charset="0"/>
                            </a:rPr>
                            <m:t>(</m:t>
                          </m:r>
                          <m:r>
                            <a:rPr lang="tr-TR" b="1" i="1" dirty="0" smtClean="0">
                              <a:latin typeface="Cambria Math" panose="02040503050406030204" pitchFamily="18" charset="0"/>
                              <a:cs typeface="Calibri" panose="020F0502020204030204" pitchFamily="34" charset="0"/>
                            </a:rPr>
                            <m:t>𝒕</m:t>
                          </m:r>
                          <m:r>
                            <a:rPr lang="tr-TR" b="1" i="1" dirty="0" smtClean="0">
                              <a:latin typeface="Cambria Math" panose="02040503050406030204" pitchFamily="18" charset="0"/>
                              <a:cs typeface="Calibri" panose="020F0502020204030204" pitchFamily="34" charset="0"/>
                            </a:rPr>
                            <m:t>)</m:t>
                          </m:r>
                        </m:oMath>
                      </m:oMathPara>
                    </a14:m>
                    <a:endParaRPr lang="en-US" b="1" dirty="0"/>
                  </a:p>
                </p:txBody>
              </p:sp>
            </mc:Choice>
            <mc:Fallback xmlns="">
              <p:sp>
                <p:nvSpPr>
                  <p:cNvPr id="129" name="TextBox 128"/>
                  <p:cNvSpPr txBox="1">
                    <a:spLocks noRot="1" noChangeAspect="1" noMove="1" noResize="1" noEditPoints="1" noAdjustHandles="1" noChangeArrowheads="1" noChangeShapeType="1" noTextEdit="1"/>
                  </p:cNvSpPr>
                  <p:nvPr/>
                </p:nvSpPr>
                <p:spPr>
                  <a:xfrm>
                    <a:off x="2392837" y="476978"/>
                    <a:ext cx="663360" cy="369332"/>
                  </a:xfrm>
                  <a:prstGeom prst="rect">
                    <a:avLst/>
                  </a:prstGeom>
                  <a:blipFill rotWithShape="0">
                    <a:blip r:embed="rId4"/>
                    <a:stretch>
                      <a:fillRect r="-20183" b="-13115"/>
                    </a:stretch>
                  </a:blipFill>
                </p:spPr>
                <p:txBody>
                  <a:bodyPr/>
                  <a:lstStyle/>
                  <a:p>
                    <a:r>
                      <a:rPr lang="tr-TR">
                        <a:noFill/>
                      </a:rPr>
                      <a:t> </a:t>
                    </a:r>
                  </a:p>
                </p:txBody>
              </p:sp>
            </mc:Fallback>
          </mc:AlternateContent>
          <p:sp>
            <p:nvSpPr>
              <p:cNvPr id="130" name="TextBox 129"/>
              <p:cNvSpPr txBox="1"/>
              <p:nvPr/>
            </p:nvSpPr>
            <p:spPr>
              <a:xfrm>
                <a:off x="958875" y="973042"/>
                <a:ext cx="1712162" cy="369332"/>
              </a:xfrm>
              <a:prstGeom prst="rect">
                <a:avLst/>
              </a:prstGeom>
              <a:noFill/>
            </p:spPr>
            <p:txBody>
              <a:bodyPr wrap="square" rtlCol="0">
                <a:spAutoFit/>
              </a:bodyPr>
              <a:lstStyle/>
              <a:p>
                <a:r>
                  <a:rPr lang="tr-TR" b="1" dirty="0" smtClean="0">
                    <a:solidFill>
                      <a:schemeClr val="bg1"/>
                    </a:solidFill>
                  </a:rPr>
                  <a:t>Motor</a:t>
                </a:r>
                <a:endParaRPr lang="en-US" b="1" dirty="0">
                  <a:solidFill>
                    <a:schemeClr val="bg1"/>
                  </a:solidFill>
                </a:endParaRPr>
              </a:p>
            </p:txBody>
          </p:sp>
          <mc:AlternateContent xmlns:mc="http://schemas.openxmlformats.org/markup-compatibility/2006" xmlns:a14="http://schemas.microsoft.com/office/drawing/2010/main">
            <mc:Choice Requires="a14">
              <p:sp>
                <p:nvSpPr>
                  <p:cNvPr id="131" name="Rectangle 130"/>
                  <p:cNvSpPr/>
                  <p:nvPr/>
                </p:nvSpPr>
                <p:spPr>
                  <a:xfrm>
                    <a:off x="3151329" y="703215"/>
                    <a:ext cx="274320" cy="822960"/>
                  </a:xfrm>
                  <a:prstGeom prst="rect">
                    <a:avLst/>
                  </a:prstGeom>
                  <a:solidFill>
                    <a:schemeClr val="accent3"/>
                  </a:solidFill>
                  <a:ln w="3810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tr-TR" i="1" smtClean="0">
                                  <a:solidFill>
                                    <a:schemeClr val="bg1"/>
                                  </a:solidFill>
                                  <a:latin typeface="Cambria Math" panose="02040503050406030204" pitchFamily="18" charset="0"/>
                                </a:rPr>
                              </m:ctrlPr>
                            </m:sSubPr>
                            <m:e>
                              <m:r>
                                <a:rPr lang="tr-TR" b="0" i="1" smtClean="0">
                                  <a:solidFill>
                                    <a:schemeClr val="bg1"/>
                                  </a:solidFill>
                                  <a:latin typeface="Cambria Math" panose="02040503050406030204" pitchFamily="18" charset="0"/>
                                </a:rPr>
                                <m:t>𝐽</m:t>
                              </m:r>
                            </m:e>
                            <m:sub>
                              <m:r>
                                <a:rPr lang="tr-TR" b="0" i="1" smtClean="0">
                                  <a:solidFill>
                                    <a:schemeClr val="bg1"/>
                                  </a:solidFill>
                                  <a:latin typeface="Cambria Math" panose="02040503050406030204" pitchFamily="18" charset="0"/>
                                </a:rPr>
                                <m:t>1</m:t>
                              </m:r>
                            </m:sub>
                          </m:sSub>
                        </m:oMath>
                      </m:oMathPara>
                    </a14:m>
                    <a:endParaRPr lang="tr-TR" dirty="0"/>
                  </a:p>
                </p:txBody>
              </p:sp>
            </mc:Choice>
            <mc:Fallback xmlns="">
              <p:sp>
                <p:nvSpPr>
                  <p:cNvPr id="131" name="Rectangle 130"/>
                  <p:cNvSpPr>
                    <a:spLocks noRot="1" noChangeAspect="1" noMove="1" noResize="1" noEditPoints="1" noAdjustHandles="1" noChangeArrowheads="1" noChangeShapeType="1" noTextEdit="1"/>
                  </p:cNvSpPr>
                  <p:nvPr/>
                </p:nvSpPr>
                <p:spPr>
                  <a:xfrm>
                    <a:off x="3151329" y="703215"/>
                    <a:ext cx="274320" cy="822960"/>
                  </a:xfrm>
                  <a:prstGeom prst="rect">
                    <a:avLst/>
                  </a:prstGeom>
                  <a:blipFill rotWithShape="0">
                    <a:blip r:embed="rId5"/>
                    <a:stretch>
                      <a:fillRect l="-19608"/>
                    </a:stretch>
                  </a:blipFill>
                  <a:ln w="38100"/>
                </p:spPr>
                <p:txBody>
                  <a:bodyPr/>
                  <a:lstStyle/>
                  <a:p>
                    <a:r>
                      <a:rPr lang="tr-TR">
                        <a:noFill/>
                      </a:rPr>
                      <a:t> </a:t>
                    </a:r>
                  </a:p>
                </p:txBody>
              </p:sp>
            </mc:Fallback>
          </mc:AlternateContent>
          <p:sp>
            <p:nvSpPr>
              <p:cNvPr id="132" name="Arc 131"/>
              <p:cNvSpPr/>
              <p:nvPr/>
            </p:nvSpPr>
            <p:spPr>
              <a:xfrm rot="20444955" flipH="1">
                <a:off x="3590363" y="842439"/>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4" name="Straight Connector 93"/>
              <p:cNvCxnSpPr/>
              <p:nvPr/>
            </p:nvCxnSpPr>
            <p:spPr>
              <a:xfrm>
                <a:off x="2660688" y="1126528"/>
                <a:ext cx="5486400" cy="1332"/>
              </a:xfrm>
              <a:prstGeom prst="line">
                <a:avLst/>
              </a:prstGeom>
              <a:ln>
                <a:prstDash val="dash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5" name="Rectangle 134"/>
                  <p:cNvSpPr/>
                  <p:nvPr/>
                </p:nvSpPr>
                <p:spPr>
                  <a:xfrm>
                    <a:off x="6852732" y="710283"/>
                    <a:ext cx="274320" cy="822960"/>
                  </a:xfrm>
                  <a:prstGeom prst="rect">
                    <a:avLst/>
                  </a:prstGeom>
                  <a:solidFill>
                    <a:schemeClr val="accent3"/>
                  </a:solidFill>
                  <a:ln w="38100"/>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tr-TR" i="1" smtClean="0">
                                  <a:solidFill>
                                    <a:schemeClr val="bg1"/>
                                  </a:solidFill>
                                  <a:latin typeface="Cambria Math" panose="02040503050406030204" pitchFamily="18" charset="0"/>
                                </a:rPr>
                              </m:ctrlPr>
                            </m:sSubPr>
                            <m:e>
                              <m:r>
                                <a:rPr lang="tr-TR" b="0" i="1" smtClean="0">
                                  <a:solidFill>
                                    <a:schemeClr val="bg1"/>
                                  </a:solidFill>
                                  <a:latin typeface="Cambria Math" panose="02040503050406030204" pitchFamily="18" charset="0"/>
                                </a:rPr>
                                <m:t>𝐽</m:t>
                              </m:r>
                            </m:e>
                            <m:sub>
                              <m:r>
                                <a:rPr lang="tr-TR" b="0" i="1" smtClean="0">
                                  <a:solidFill>
                                    <a:schemeClr val="bg1"/>
                                  </a:solidFill>
                                  <a:latin typeface="Cambria Math" panose="02040503050406030204" pitchFamily="18" charset="0"/>
                                </a:rPr>
                                <m:t>2</m:t>
                              </m:r>
                            </m:sub>
                          </m:sSub>
                        </m:oMath>
                      </m:oMathPara>
                    </a14:m>
                    <a:endParaRPr lang="tr-TR" dirty="0"/>
                  </a:p>
                </p:txBody>
              </p:sp>
            </mc:Choice>
            <mc:Fallback xmlns="">
              <p:sp>
                <p:nvSpPr>
                  <p:cNvPr id="135" name="Rectangle 134"/>
                  <p:cNvSpPr>
                    <a:spLocks noRot="1" noChangeAspect="1" noMove="1" noResize="1" noEditPoints="1" noAdjustHandles="1" noChangeArrowheads="1" noChangeShapeType="1" noTextEdit="1"/>
                  </p:cNvSpPr>
                  <p:nvPr/>
                </p:nvSpPr>
                <p:spPr>
                  <a:xfrm>
                    <a:off x="6852732" y="710283"/>
                    <a:ext cx="274320" cy="822960"/>
                  </a:xfrm>
                  <a:prstGeom prst="rect">
                    <a:avLst/>
                  </a:prstGeom>
                  <a:blipFill rotWithShape="0">
                    <a:blip r:embed="rId6"/>
                    <a:stretch>
                      <a:fillRect l="-21569"/>
                    </a:stretch>
                  </a:blipFill>
                  <a:ln w="38100"/>
                </p:spPr>
                <p:txBody>
                  <a:bodyPr/>
                  <a:lstStyle/>
                  <a:p>
                    <a:r>
                      <a:rPr lang="tr-TR">
                        <a:noFill/>
                      </a:rPr>
                      <a:t> </a:t>
                    </a:r>
                  </a:p>
                </p:txBody>
              </p:sp>
            </mc:Fallback>
          </mc:AlternateContent>
          <p:sp>
            <p:nvSpPr>
              <p:cNvPr id="136" name="TextBox 135"/>
              <p:cNvSpPr txBox="1"/>
              <p:nvPr/>
            </p:nvSpPr>
            <p:spPr>
              <a:xfrm>
                <a:off x="4275365" y="121742"/>
                <a:ext cx="1659120" cy="369332"/>
              </a:xfrm>
              <a:prstGeom prst="rect">
                <a:avLst/>
              </a:prstGeom>
              <a:noFill/>
            </p:spPr>
            <p:txBody>
              <a:bodyPr wrap="square" rtlCol="0">
                <a:spAutoFit/>
              </a:bodyPr>
              <a:lstStyle/>
              <a:p>
                <a:r>
                  <a:rPr lang="tr-TR" dirty="0" smtClean="0"/>
                  <a:t>Viskoz Kavrama</a:t>
                </a:r>
                <a:endParaRPr lang="tr-TR" dirty="0"/>
              </a:p>
            </p:txBody>
          </p:sp>
          <p:sp>
            <p:nvSpPr>
              <p:cNvPr id="137" name="Arc 136"/>
              <p:cNvSpPr/>
              <p:nvPr/>
            </p:nvSpPr>
            <p:spPr>
              <a:xfrm rot="20927853" flipH="1">
                <a:off x="6445170" y="512046"/>
                <a:ext cx="1017461" cy="1595832"/>
              </a:xfrm>
              <a:prstGeom prst="arc">
                <a:avLst>
                  <a:gd name="adj1" fmla="val 16893611"/>
                  <a:gd name="adj2" fmla="val 234386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8" name="TextBox 137"/>
                  <p:cNvSpPr txBox="1"/>
                  <p:nvPr/>
                </p:nvSpPr>
                <p:spPr>
                  <a:xfrm>
                    <a:off x="4565091" y="362061"/>
                    <a:ext cx="37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dirty="0" smtClean="0">
                                  <a:latin typeface="Cambria Math" panose="02040503050406030204" pitchFamily="18" charset="0"/>
                                </a:rPr>
                              </m:ctrlPr>
                            </m:sSubPr>
                            <m:e>
                              <m:r>
                                <a:rPr lang="tr-TR" i="1" dirty="0" smtClean="0">
                                  <a:latin typeface="Cambria Math" panose="02040503050406030204" pitchFamily="18" charset="0"/>
                                  <a:ea typeface="Cambria Math" panose="02040503050406030204" pitchFamily="18" charset="0"/>
                                </a:rPr>
                                <m:t>𝜃</m:t>
                              </m:r>
                            </m:e>
                            <m:sub>
                              <m:r>
                                <a:rPr lang="tr-TR" b="0" i="1" dirty="0" smtClean="0">
                                  <a:latin typeface="Cambria Math" panose="02040503050406030204" pitchFamily="18" charset="0"/>
                                </a:rPr>
                                <m:t>3</m:t>
                              </m:r>
                            </m:sub>
                          </m:sSub>
                        </m:oMath>
                      </m:oMathPara>
                    </a14:m>
                    <a:endParaRPr lang="tr-TR" dirty="0"/>
                  </a:p>
                </p:txBody>
              </p:sp>
            </mc:Choice>
            <mc:Fallback xmlns="">
              <p:sp>
                <p:nvSpPr>
                  <p:cNvPr id="138" name="TextBox 137"/>
                  <p:cNvSpPr txBox="1">
                    <a:spLocks noRot="1" noChangeAspect="1" noMove="1" noResize="1" noEditPoints="1" noAdjustHandles="1" noChangeArrowheads="1" noChangeShapeType="1" noTextEdit="1"/>
                  </p:cNvSpPr>
                  <p:nvPr/>
                </p:nvSpPr>
                <p:spPr>
                  <a:xfrm>
                    <a:off x="4565091" y="362061"/>
                    <a:ext cx="378686" cy="369332"/>
                  </a:xfrm>
                  <a:prstGeom prst="rect">
                    <a:avLst/>
                  </a:prstGeom>
                  <a:blipFill rotWithShape="0">
                    <a:blip r:embed="rId7"/>
                    <a:stretch>
                      <a:fillRect/>
                    </a:stretch>
                  </a:blipFill>
                </p:spPr>
                <p:txBody>
                  <a:bodyPr/>
                  <a:lstStyle/>
                  <a:p>
                    <a:r>
                      <a:rPr lang="tr-TR">
                        <a:noFill/>
                      </a:rPr>
                      <a:t> </a:t>
                    </a:r>
                  </a:p>
                </p:txBody>
              </p:sp>
            </mc:Fallback>
          </mc:AlternateContent>
          <p:sp>
            <p:nvSpPr>
              <p:cNvPr id="139" name="Arc 138"/>
              <p:cNvSpPr/>
              <p:nvPr/>
            </p:nvSpPr>
            <p:spPr>
              <a:xfrm rot="20927853" flipH="1">
                <a:off x="4337106" y="551630"/>
                <a:ext cx="1017461" cy="1595832"/>
              </a:xfrm>
              <a:prstGeom prst="arc">
                <a:avLst>
                  <a:gd name="adj1" fmla="val 16893611"/>
                  <a:gd name="adj2" fmla="val 234386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1" name="Straight Arrow Connector 140"/>
              <p:cNvCxnSpPr>
                <a:stCxn id="79" idx="0"/>
              </p:cNvCxnSpPr>
              <p:nvPr/>
            </p:nvCxnSpPr>
            <p:spPr>
              <a:xfrm flipV="1">
                <a:off x="3926453" y="362061"/>
                <a:ext cx="459721" cy="328212"/>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grpSp>
        <p:sp>
          <p:nvSpPr>
            <p:cNvPr id="144" name="Arc 143"/>
            <p:cNvSpPr/>
            <p:nvPr/>
          </p:nvSpPr>
          <p:spPr>
            <a:xfrm rot="20444955" flipH="1">
              <a:off x="8018360" y="1756987"/>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5" name="TextBox 144"/>
                <p:cNvSpPr txBox="1"/>
                <p:nvPr/>
              </p:nvSpPr>
              <p:spPr>
                <a:xfrm>
                  <a:off x="7614209" y="1412996"/>
                  <a:ext cx="66336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b="1" i="1" dirty="0" smtClean="0">
                                <a:latin typeface="Cambria Math" panose="02040503050406030204" pitchFamily="18" charset="0"/>
                                <a:cs typeface="Calibri" panose="020F0502020204030204" pitchFamily="34" charset="0"/>
                              </a:rPr>
                            </m:ctrlPr>
                          </m:sSubPr>
                          <m:e>
                            <m:r>
                              <a:rPr lang="tr-TR" b="1" i="1" dirty="0" smtClean="0">
                                <a:latin typeface="Cambria Math" panose="02040503050406030204" pitchFamily="18" charset="0"/>
                                <a:cs typeface="Calibri" panose="020F0502020204030204" pitchFamily="34" charset="0"/>
                              </a:rPr>
                              <m:t>𝑻</m:t>
                            </m:r>
                          </m:e>
                          <m:sub>
                            <m:r>
                              <a:rPr lang="tr-TR" b="1" i="1" dirty="0" smtClean="0">
                                <a:latin typeface="Cambria Math" panose="02040503050406030204" pitchFamily="18" charset="0"/>
                                <a:cs typeface="Calibri" panose="020F0502020204030204" pitchFamily="34" charset="0"/>
                              </a:rPr>
                              <m:t>𝒆</m:t>
                            </m:r>
                          </m:sub>
                        </m:sSub>
                        <m:r>
                          <a:rPr lang="tr-TR" b="1" i="1" dirty="0" smtClean="0">
                            <a:latin typeface="Cambria Math" panose="02040503050406030204" pitchFamily="18" charset="0"/>
                            <a:cs typeface="Calibri" panose="020F0502020204030204" pitchFamily="34" charset="0"/>
                          </a:rPr>
                          <m:t>(</m:t>
                        </m:r>
                        <m:r>
                          <a:rPr lang="tr-TR" b="1" i="1" dirty="0" smtClean="0">
                            <a:latin typeface="Cambria Math" panose="02040503050406030204" pitchFamily="18" charset="0"/>
                            <a:cs typeface="Calibri" panose="020F0502020204030204" pitchFamily="34" charset="0"/>
                          </a:rPr>
                          <m:t>𝒕</m:t>
                        </m:r>
                        <m:r>
                          <a:rPr lang="tr-TR" b="1" i="1" dirty="0" smtClean="0">
                            <a:latin typeface="Cambria Math" panose="02040503050406030204" pitchFamily="18" charset="0"/>
                            <a:cs typeface="Calibri" panose="020F0502020204030204" pitchFamily="34" charset="0"/>
                          </a:rPr>
                          <m:t>)</m:t>
                        </m:r>
                      </m:oMath>
                    </m:oMathPara>
                  </a14:m>
                  <a:endParaRPr lang="en-US" b="1" dirty="0"/>
                </a:p>
              </p:txBody>
            </p:sp>
          </mc:Choice>
          <mc:Fallback xmlns="">
            <p:sp>
              <p:nvSpPr>
                <p:cNvPr id="145" name="TextBox 144"/>
                <p:cNvSpPr txBox="1">
                  <a:spLocks noRot="1" noChangeAspect="1" noMove="1" noResize="1" noEditPoints="1" noAdjustHandles="1" noChangeArrowheads="1" noChangeShapeType="1" noTextEdit="1"/>
                </p:cNvSpPr>
                <p:nvPr/>
              </p:nvSpPr>
              <p:spPr>
                <a:xfrm>
                  <a:off x="7614209" y="1412996"/>
                  <a:ext cx="663360" cy="369332"/>
                </a:xfrm>
                <a:prstGeom prst="rect">
                  <a:avLst/>
                </a:prstGeom>
                <a:blipFill rotWithShape="0">
                  <a:blip r:embed="rId8"/>
                  <a:stretch>
                    <a:fillRect r="-12037" b="-13333"/>
                  </a:stretch>
                </a:blipFill>
              </p:spPr>
              <p:txBody>
                <a:bodyPr/>
                <a:lstStyle/>
                <a:p>
                  <a:r>
                    <a:rPr lang="tr-TR">
                      <a:noFill/>
                    </a:rPr>
                    <a:t> </a:t>
                  </a:r>
                </a:p>
              </p:txBody>
            </p:sp>
          </mc:Fallback>
        </mc:AlternateContent>
      </p:grpSp>
      <p:grpSp>
        <p:nvGrpSpPr>
          <p:cNvPr id="6" name="Group 5"/>
          <p:cNvGrpSpPr/>
          <p:nvPr/>
        </p:nvGrpSpPr>
        <p:grpSpPr>
          <a:xfrm>
            <a:off x="919769" y="2898984"/>
            <a:ext cx="5966425" cy="2838930"/>
            <a:chOff x="919769" y="2898984"/>
            <a:chExt cx="5966425" cy="2838930"/>
          </a:xfrm>
        </p:grpSpPr>
        <p:grpSp>
          <p:nvGrpSpPr>
            <p:cNvPr id="82" name="Group 81"/>
            <p:cNvGrpSpPr/>
            <p:nvPr/>
          </p:nvGrpSpPr>
          <p:grpSpPr>
            <a:xfrm>
              <a:off x="1004037" y="3113244"/>
              <a:ext cx="5882157" cy="2283550"/>
              <a:chOff x="5279538" y="1649520"/>
              <a:chExt cx="5882157" cy="2283550"/>
            </a:xfrm>
          </p:grpSpPr>
          <p:sp>
            <p:nvSpPr>
              <p:cNvPr id="92" name="Rectangle 91"/>
              <p:cNvSpPr/>
              <p:nvPr/>
            </p:nvSpPr>
            <p:spPr>
              <a:xfrm>
                <a:off x="5872630" y="1649520"/>
                <a:ext cx="3720550" cy="965343"/>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cxnSp>
            <p:nvCxnSpPr>
              <p:cNvPr id="93" name="Straight Arrow Connector 92"/>
              <p:cNvCxnSpPr/>
              <p:nvPr/>
            </p:nvCxnSpPr>
            <p:spPr>
              <a:xfrm>
                <a:off x="5351259" y="2132639"/>
                <a:ext cx="490120" cy="12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101" name="Group 100"/>
              <p:cNvGrpSpPr/>
              <p:nvPr/>
            </p:nvGrpSpPr>
            <p:grpSpPr>
              <a:xfrm>
                <a:off x="5279538" y="3304806"/>
                <a:ext cx="675005" cy="628264"/>
                <a:chOff x="1649039" y="4082690"/>
                <a:chExt cx="657733" cy="628264"/>
              </a:xfrm>
            </p:grpSpPr>
            <p:cxnSp>
              <p:nvCxnSpPr>
                <p:cNvPr id="149" name="Straight Arrow Connector 148"/>
                <p:cNvCxnSpPr/>
                <p:nvPr/>
              </p:nvCxnSpPr>
              <p:spPr>
                <a:xfrm>
                  <a:off x="1712122" y="4700181"/>
                  <a:ext cx="477580" cy="107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0" name="TextBox 149"/>
                <p:cNvSpPr txBox="1"/>
                <p:nvPr/>
              </p:nvSpPr>
              <p:spPr>
                <a:xfrm>
                  <a:off x="1649039" y="4082690"/>
                  <a:ext cx="657733" cy="369332"/>
                </a:xfrm>
                <a:prstGeom prst="rect">
                  <a:avLst/>
                </a:prstGeom>
                <a:noFill/>
              </p:spPr>
              <p:txBody>
                <a:bodyPr wrap="square" rtlCol="0">
                  <a:spAutoFit/>
                </a:bodyPr>
                <a:lstStyle/>
                <a:p>
                  <a:r>
                    <a:rPr lang="tr-TR" dirty="0" smtClean="0"/>
                    <a:t>T</a:t>
                  </a:r>
                  <a:r>
                    <a:rPr lang="tr-TR" baseline="-25000" dirty="0" smtClean="0"/>
                    <a:t>e</a:t>
                  </a:r>
                  <a:r>
                    <a:rPr lang="tr-TR" dirty="0" smtClean="0"/>
                    <a:t>(s)</a:t>
                  </a:r>
                </a:p>
              </p:txBody>
            </p:sp>
          </p:grpSp>
          <p:grpSp>
            <p:nvGrpSpPr>
              <p:cNvPr id="102" name="Group 101"/>
              <p:cNvGrpSpPr/>
              <p:nvPr/>
            </p:nvGrpSpPr>
            <p:grpSpPr>
              <a:xfrm>
                <a:off x="9832073" y="2767044"/>
                <a:ext cx="1329622" cy="658935"/>
                <a:chOff x="9182368" y="2566519"/>
                <a:chExt cx="1329622" cy="658935"/>
              </a:xfrm>
            </p:grpSpPr>
            <p:cxnSp>
              <p:nvCxnSpPr>
                <p:cNvPr id="134" name="Straight Arrow Connector 133"/>
                <p:cNvCxnSpPr/>
                <p:nvPr/>
              </p:nvCxnSpPr>
              <p:spPr>
                <a:xfrm>
                  <a:off x="9761611" y="3008040"/>
                  <a:ext cx="43755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0" name="TextBox 139"/>
                <p:cNvSpPr txBox="1"/>
                <p:nvPr/>
              </p:nvSpPr>
              <p:spPr>
                <a:xfrm>
                  <a:off x="9820529" y="2566519"/>
                  <a:ext cx="691461" cy="369333"/>
                </a:xfrm>
                <a:prstGeom prst="rect">
                  <a:avLst/>
                </a:prstGeom>
                <a:noFill/>
              </p:spPr>
              <p:txBody>
                <a:bodyPr wrap="square" rtlCol="0">
                  <a:spAutoFit/>
                </a:bodyPr>
                <a:lstStyle/>
                <a:p>
                  <a:r>
                    <a:rPr lang="el-GR" dirty="0" smtClean="0"/>
                    <a:t>θ</a:t>
                  </a:r>
                  <a:r>
                    <a:rPr lang="tr-TR" baseline="-25000" dirty="0"/>
                    <a:t>2</a:t>
                  </a:r>
                  <a:r>
                    <a:rPr lang="tr-TR" dirty="0" smtClean="0"/>
                    <a:t>(s)</a:t>
                  </a:r>
                  <a:endParaRPr lang="tr-TR" dirty="0"/>
                </a:p>
              </p:txBody>
            </p:sp>
            <p:sp>
              <p:nvSpPr>
                <p:cNvPr id="147" name="Oval 146"/>
                <p:cNvSpPr/>
                <p:nvPr/>
              </p:nvSpPr>
              <p:spPr>
                <a:xfrm>
                  <a:off x="9182368" y="2665576"/>
                  <a:ext cx="593560" cy="559878"/>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sp>
              <p:nvSpPr>
                <p:cNvPr id="148" name="TextBox 147"/>
                <p:cNvSpPr txBox="1"/>
                <p:nvPr/>
              </p:nvSpPr>
              <p:spPr>
                <a:xfrm>
                  <a:off x="9298265" y="2728899"/>
                  <a:ext cx="602403" cy="461665"/>
                </a:xfrm>
                <a:prstGeom prst="rect">
                  <a:avLst/>
                </a:prstGeom>
                <a:noFill/>
              </p:spPr>
              <p:txBody>
                <a:bodyPr wrap="square" rtlCol="0">
                  <a:spAutoFit/>
                </a:bodyPr>
                <a:lstStyle/>
                <a:p>
                  <a:r>
                    <a:rPr lang="tr-TR" sz="2400" b="1" dirty="0" smtClean="0"/>
                    <a:t>∑</a:t>
                  </a:r>
                  <a:endParaRPr lang="tr-TR" sz="2400" b="1" dirty="0"/>
                </a:p>
              </p:txBody>
            </p:sp>
          </p:grpSp>
          <p:sp>
            <p:nvSpPr>
              <p:cNvPr id="103" name="TextBox 102"/>
              <p:cNvSpPr txBox="1"/>
              <p:nvPr/>
            </p:nvSpPr>
            <p:spPr>
              <a:xfrm>
                <a:off x="9771760" y="2573540"/>
                <a:ext cx="691461" cy="369333"/>
              </a:xfrm>
              <a:prstGeom prst="rect">
                <a:avLst/>
              </a:prstGeom>
              <a:noFill/>
            </p:spPr>
            <p:txBody>
              <a:bodyPr wrap="square" rtlCol="0">
                <a:spAutoFit/>
              </a:bodyPr>
              <a:lstStyle/>
              <a:p>
                <a:r>
                  <a:rPr lang="tr-TR" b="1" dirty="0" smtClean="0"/>
                  <a:t>+</a:t>
                </a:r>
                <a:endParaRPr lang="tr-TR" b="1" dirty="0"/>
              </a:p>
            </p:txBody>
          </p:sp>
          <p:sp>
            <p:nvSpPr>
              <p:cNvPr id="104" name="TextBox 103"/>
              <p:cNvSpPr txBox="1"/>
              <p:nvPr/>
            </p:nvSpPr>
            <p:spPr>
              <a:xfrm>
                <a:off x="10163821" y="3348000"/>
                <a:ext cx="691461" cy="369333"/>
              </a:xfrm>
              <a:prstGeom prst="rect">
                <a:avLst/>
              </a:prstGeom>
              <a:noFill/>
            </p:spPr>
            <p:txBody>
              <a:bodyPr wrap="square" rtlCol="0">
                <a:spAutoFit/>
              </a:bodyPr>
              <a:lstStyle/>
              <a:p>
                <a:r>
                  <a:rPr lang="tr-TR" b="1" dirty="0" smtClean="0"/>
                  <a:t>+</a:t>
                </a:r>
                <a:endParaRPr lang="tr-TR" b="1" dirty="0"/>
              </a:p>
            </p:txBody>
          </p:sp>
          <p:cxnSp>
            <p:nvCxnSpPr>
              <p:cNvPr id="105" name="Straight Connector 104"/>
              <p:cNvCxnSpPr/>
              <p:nvPr/>
            </p:nvCxnSpPr>
            <p:spPr>
              <a:xfrm flipV="1">
                <a:off x="9561096" y="2229853"/>
                <a:ext cx="577515" cy="17389"/>
              </a:xfrm>
              <a:prstGeom prst="line">
                <a:avLst/>
              </a:prstGeom>
            </p:spPr>
            <p:style>
              <a:lnRef idx="3">
                <a:schemeClr val="dk1"/>
              </a:lnRef>
              <a:fillRef idx="0">
                <a:schemeClr val="dk1"/>
              </a:fillRef>
              <a:effectRef idx="2">
                <a:schemeClr val="dk1"/>
              </a:effectRef>
              <a:fontRef idx="minor">
                <a:schemeClr val="tx1"/>
              </a:fontRef>
            </p:style>
          </p:cxnSp>
          <p:cxnSp>
            <p:nvCxnSpPr>
              <p:cNvPr id="106" name="Straight Connector 105"/>
              <p:cNvCxnSpPr/>
              <p:nvPr/>
            </p:nvCxnSpPr>
            <p:spPr>
              <a:xfrm>
                <a:off x="9529011" y="3914274"/>
                <a:ext cx="601582" cy="8025"/>
              </a:xfrm>
              <a:prstGeom prst="line">
                <a:avLst/>
              </a:prstGeom>
            </p:spPr>
            <p:style>
              <a:lnRef idx="3">
                <a:schemeClr val="dk1"/>
              </a:lnRef>
              <a:fillRef idx="0">
                <a:schemeClr val="dk1"/>
              </a:fillRef>
              <a:effectRef idx="2">
                <a:schemeClr val="dk1"/>
              </a:effectRef>
              <a:fontRef idx="minor">
                <a:schemeClr val="tx1"/>
              </a:fontRef>
            </p:style>
          </p:cxnSp>
          <p:cxnSp>
            <p:nvCxnSpPr>
              <p:cNvPr id="126" name="Straight Arrow Connector 125"/>
              <p:cNvCxnSpPr>
                <a:endCxn id="147" idx="4"/>
              </p:cNvCxnSpPr>
              <p:nvPr/>
            </p:nvCxnSpPr>
            <p:spPr>
              <a:xfrm flipH="1" flipV="1">
                <a:off x="10128853" y="3425979"/>
                <a:ext cx="1740" cy="4963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7" name="Straight Arrow Connector 126"/>
              <p:cNvCxnSpPr>
                <a:endCxn id="147" idx="0"/>
              </p:cNvCxnSpPr>
              <p:nvPr/>
            </p:nvCxnSpPr>
            <p:spPr>
              <a:xfrm>
                <a:off x="10114551" y="2253918"/>
                <a:ext cx="14302" cy="6121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84" name="TextBox 83"/>
                <p:cNvSpPr txBox="1"/>
                <p:nvPr/>
              </p:nvSpPr>
              <p:spPr>
                <a:xfrm>
                  <a:off x="1588168" y="3192111"/>
                  <a:ext cx="3688465" cy="7180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𝑏𝑘</m:t>
                            </m:r>
                          </m:num>
                          <m:den>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2</m:t>
                                    </m:r>
                                  </m:sub>
                                </m:sSub>
                                <m:r>
                                  <a:rPr lang="en-US" i="1">
                                    <a:latin typeface="Cambria Math" panose="02040503050406030204" pitchFamily="18" charset="0"/>
                                  </a:rPr>
                                  <m:t>𝑏</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2</m:t>
                                    </m:r>
                                  </m:sub>
                                </m:sSub>
                                <m:r>
                                  <a:rPr lang="en-US" i="1">
                                    <a:latin typeface="Cambria Math" panose="02040503050406030204" pitchFamily="18" charset="0"/>
                                  </a:rPr>
                                  <m:t>𝑘𝑠</m:t>
                                </m:r>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2</m:t>
                                        </m:r>
                                      </m:sub>
                                    </m:sSub>
                                  </m:e>
                                </m:d>
                                <m:r>
                                  <a:rPr lang="en-US" i="1">
                                    <a:latin typeface="Cambria Math" panose="02040503050406030204" pitchFamily="18" charset="0"/>
                                  </a:rPr>
                                  <m:t>𝑏𝑘</m:t>
                                </m:r>
                              </m:e>
                            </m:d>
                          </m:den>
                        </m:f>
                      </m:oMath>
                    </m:oMathPara>
                  </a14:m>
                  <a:endParaRPr lang="en-US" dirty="0"/>
                </a:p>
              </p:txBody>
            </p:sp>
          </mc:Choice>
          <mc:Fallback xmlns="">
            <p:sp>
              <p:nvSpPr>
                <p:cNvPr id="84" name="TextBox 83"/>
                <p:cNvSpPr txBox="1">
                  <a:spLocks noRot="1" noChangeAspect="1" noMove="1" noResize="1" noEditPoints="1" noAdjustHandles="1" noChangeArrowheads="1" noChangeShapeType="1" noTextEdit="1"/>
                </p:cNvSpPr>
                <p:nvPr/>
              </p:nvSpPr>
              <p:spPr>
                <a:xfrm>
                  <a:off x="1588168" y="3192111"/>
                  <a:ext cx="3688465" cy="718017"/>
                </a:xfrm>
                <a:prstGeom prst="rect">
                  <a:avLst/>
                </a:prstGeom>
                <a:blipFill rotWithShape="0">
                  <a:blip r:embed="rId9"/>
                  <a:stretch>
                    <a:fillRect/>
                  </a:stretch>
                </a:blipFill>
              </p:spPr>
              <p:txBody>
                <a:bodyPr/>
                <a:lstStyle/>
                <a:p>
                  <a:r>
                    <a:rPr lang="tr-TR">
                      <a:noFill/>
                    </a:rPr>
                    <a:t> </a:t>
                  </a:r>
                </a:p>
              </p:txBody>
            </p:sp>
          </mc:Fallback>
        </mc:AlternateContent>
        <p:sp>
          <p:nvSpPr>
            <p:cNvPr id="85" name="Rectangle 84"/>
            <p:cNvSpPr/>
            <p:nvPr/>
          </p:nvSpPr>
          <p:spPr>
            <a:xfrm>
              <a:off x="1565878" y="4905701"/>
              <a:ext cx="3702736" cy="832213"/>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86" name="TextBox 85"/>
                <p:cNvSpPr txBox="1"/>
                <p:nvPr/>
              </p:nvSpPr>
              <p:spPr>
                <a:xfrm>
                  <a:off x="1588168" y="4951853"/>
                  <a:ext cx="3600233" cy="7627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1</m:t>
                                </m:r>
                              </m:sub>
                            </m:sSub>
                            <m:r>
                              <a:rPr lang="en-US" i="1">
                                <a:latin typeface="Cambria Math" panose="02040503050406030204" pitchFamily="18" charset="0"/>
                              </a:rPr>
                              <m:t>𝑏</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1</m:t>
                                </m:r>
                              </m:sub>
                            </m:sSub>
                            <m:r>
                              <a:rPr lang="en-US" i="1">
                                <a:latin typeface="Cambria Math" panose="02040503050406030204" pitchFamily="18" charset="0"/>
                              </a:rPr>
                              <m:t>𝑘𝑠</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1</m:t>
                                </m:r>
                              </m:sub>
                            </m:sSub>
                            <m:r>
                              <a:rPr lang="en-US" i="1">
                                <a:latin typeface="Cambria Math" panose="02040503050406030204" pitchFamily="18" charset="0"/>
                              </a:rPr>
                              <m:t>𝑏𝑘</m:t>
                            </m:r>
                          </m:num>
                          <m:den>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2</m:t>
                                    </m:r>
                                  </m:sub>
                                </m:sSub>
                                <m:r>
                                  <a:rPr lang="en-US" i="1">
                                    <a:latin typeface="Cambria Math" panose="02040503050406030204" pitchFamily="18" charset="0"/>
                                  </a:rPr>
                                  <m:t>𝑏</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2</m:t>
                                    </m:r>
                                  </m:sub>
                                </m:sSub>
                                <m:r>
                                  <a:rPr lang="en-US" i="1">
                                    <a:latin typeface="Cambria Math" panose="02040503050406030204" pitchFamily="18" charset="0"/>
                                  </a:rPr>
                                  <m:t>𝑘𝑠</m:t>
                                </m:r>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𝐽</m:t>
                                        </m:r>
                                      </m:e>
                                      <m:sub>
                                        <m:r>
                                          <a:rPr lang="en-US" i="1">
                                            <a:latin typeface="Cambria Math" panose="02040503050406030204" pitchFamily="18" charset="0"/>
                                          </a:rPr>
                                          <m:t>2</m:t>
                                        </m:r>
                                      </m:sub>
                                    </m:sSub>
                                  </m:e>
                                </m:d>
                                <m:r>
                                  <a:rPr lang="en-US" i="1">
                                    <a:latin typeface="Cambria Math" panose="02040503050406030204" pitchFamily="18" charset="0"/>
                                  </a:rPr>
                                  <m:t>𝑏𝑘</m:t>
                                </m:r>
                              </m:e>
                            </m:d>
                          </m:den>
                        </m:f>
                      </m:oMath>
                    </m:oMathPara>
                  </a14:m>
                  <a:endParaRPr lang="en-US" dirty="0"/>
                </a:p>
              </p:txBody>
            </p:sp>
          </mc:Choice>
          <mc:Fallback xmlns="">
            <p:sp>
              <p:nvSpPr>
                <p:cNvPr id="86" name="TextBox 85"/>
                <p:cNvSpPr txBox="1">
                  <a:spLocks noRot="1" noChangeAspect="1" noMove="1" noResize="1" noEditPoints="1" noAdjustHandles="1" noChangeArrowheads="1" noChangeShapeType="1" noTextEdit="1"/>
                </p:cNvSpPr>
                <p:nvPr/>
              </p:nvSpPr>
              <p:spPr>
                <a:xfrm>
                  <a:off x="1588168" y="4951853"/>
                  <a:ext cx="3600233" cy="762709"/>
                </a:xfrm>
                <a:prstGeom prst="rect">
                  <a:avLst/>
                </a:prstGeom>
                <a:blipFill rotWithShape="0">
                  <a:blip r:embed="rId10"/>
                  <a:stretch>
                    <a:fillRect/>
                  </a:stretch>
                </a:blipFill>
              </p:spPr>
              <p:txBody>
                <a:bodyPr/>
                <a:lstStyle/>
                <a:p>
                  <a:r>
                    <a:rPr lang="tr-TR">
                      <a:noFill/>
                    </a:rPr>
                    <a:t> </a:t>
                  </a:r>
                </a:p>
              </p:txBody>
            </p:sp>
          </mc:Fallback>
        </mc:AlternateContent>
        <p:sp>
          <p:nvSpPr>
            <p:cNvPr id="151" name="TextBox 150"/>
            <p:cNvSpPr txBox="1"/>
            <p:nvPr/>
          </p:nvSpPr>
          <p:spPr>
            <a:xfrm>
              <a:off x="919769" y="2898984"/>
              <a:ext cx="675005" cy="369332"/>
            </a:xfrm>
            <a:prstGeom prst="rect">
              <a:avLst/>
            </a:prstGeom>
            <a:noFill/>
          </p:spPr>
          <p:txBody>
            <a:bodyPr wrap="square" rtlCol="0">
              <a:spAutoFit/>
            </a:bodyPr>
            <a:lstStyle/>
            <a:p>
              <a:r>
                <a:rPr lang="tr-TR" dirty="0" err="1" smtClean="0"/>
                <a:t>T</a:t>
              </a:r>
              <a:r>
                <a:rPr lang="tr-TR" baseline="-25000" dirty="0" err="1" smtClean="0"/>
                <a:t>m</a:t>
              </a:r>
              <a:r>
                <a:rPr lang="tr-TR" dirty="0" smtClean="0"/>
                <a:t>(s)</a:t>
              </a:r>
            </a:p>
          </p:txBody>
        </p:sp>
      </p:grpSp>
    </p:spTree>
    <p:extLst>
      <p:ext uri="{BB962C8B-B14F-4D97-AF65-F5344CB8AC3E}">
        <p14:creationId xmlns:p14="http://schemas.microsoft.com/office/powerpoint/2010/main" val="2819456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1188720" y="454749"/>
            <a:ext cx="10058400" cy="723627"/>
          </a:xfrm>
        </p:spPr>
        <p:txBody>
          <a:bodyPr>
            <a:normAutofit/>
          </a:bodyPr>
          <a:lstStyle/>
          <a:p>
            <a:r>
              <a:rPr lang="tr-TR" dirty="0">
                <a:latin typeface="Cooper Std Black" panose="0208090304030B020404" pitchFamily="18" charset="0"/>
              </a:rPr>
              <a:t>Örnek 2: Dönel Mekanik </a:t>
            </a:r>
            <a:r>
              <a:rPr lang="tr-TR" dirty="0" smtClean="0">
                <a:latin typeface="Cooper Std Black" panose="0208090304030B020404" pitchFamily="18" charset="0"/>
              </a:rPr>
              <a:t>Sistem</a:t>
            </a:r>
            <a:endParaRPr lang="tr-TR" dirty="0"/>
          </a:p>
        </p:txBody>
      </p:sp>
      <p:pic>
        <p:nvPicPr>
          <p:cNvPr id="11" name="İçerik Yer Tutucusu 10"/>
          <p:cNvPicPr>
            <a:picLocks noGrp="1" noChangeAspect="1"/>
          </p:cNvPicPr>
          <p:nvPr>
            <p:ph sz="half" idx="1"/>
          </p:nvPr>
        </p:nvPicPr>
        <p:blipFill>
          <a:blip r:embed="rId2"/>
          <a:stretch>
            <a:fillRect/>
          </a:stretch>
        </p:blipFill>
        <p:spPr>
          <a:xfrm>
            <a:off x="1084411" y="1522980"/>
            <a:ext cx="4983162" cy="1204037"/>
          </a:xfrm>
          <a:prstGeom prst="rect">
            <a:avLst/>
          </a:prstGeom>
        </p:spPr>
      </p:pic>
      <mc:AlternateContent xmlns:mc="http://schemas.openxmlformats.org/markup-compatibility/2006">
        <mc:Choice xmlns:a14="http://schemas.microsoft.com/office/drawing/2010/main" Requires="a14">
          <p:sp>
            <p:nvSpPr>
              <p:cNvPr id="10" name="İçerik Yer Tutucusu 9"/>
              <p:cNvSpPr>
                <a:spLocks noGrp="1"/>
              </p:cNvSpPr>
              <p:nvPr>
                <p:ph sz="half" idx="2"/>
              </p:nvPr>
            </p:nvSpPr>
            <p:spPr>
              <a:xfrm>
                <a:off x="6191744" y="1424763"/>
                <a:ext cx="4963936" cy="4444332"/>
              </a:xfrm>
            </p:spPr>
            <p:txBody>
              <a:bodyPr/>
              <a:lstStyle/>
              <a:p>
                <a:r>
                  <a:rPr lang="en-US" b="1" dirty="0" err="1"/>
                  <a:t>Sistemin</a:t>
                </a:r>
                <a:r>
                  <a:rPr lang="en-US" b="1" dirty="0"/>
                  <a:t> </a:t>
                </a:r>
                <a:r>
                  <a:rPr lang="en-US" b="1" dirty="0" err="1"/>
                  <a:t>elemanları</a:t>
                </a:r>
                <a:r>
                  <a:rPr lang="en-US" b="1" dirty="0"/>
                  <a:t> </a:t>
                </a:r>
                <a:r>
                  <a:rPr lang="en-US" b="1" dirty="0" err="1"/>
                  <a:t>ve</a:t>
                </a:r>
                <a:r>
                  <a:rPr lang="en-US" b="1" dirty="0"/>
                  <a:t> </a:t>
                </a:r>
                <a:r>
                  <a:rPr lang="en-US" b="1" dirty="0" err="1"/>
                  <a:t>onların</a:t>
                </a:r>
                <a:r>
                  <a:rPr lang="en-US" b="1" dirty="0"/>
                  <a:t> </a:t>
                </a:r>
                <a:r>
                  <a:rPr lang="en-US" b="1" dirty="0" err="1"/>
                  <a:t>temel</a:t>
                </a:r>
                <a:r>
                  <a:rPr lang="en-US" b="1" dirty="0"/>
                  <a:t> </a:t>
                </a:r>
                <a:r>
                  <a:rPr lang="en-US" b="1" dirty="0" err="1"/>
                  <a:t>denklemleri</a:t>
                </a:r>
                <a:r>
                  <a:rPr lang="en-US" b="1" dirty="0"/>
                  <a:t>;</a:t>
                </a:r>
                <a:endParaRPr lang="tr-TR" dirty="0"/>
              </a:p>
              <a:p>
                <a:r>
                  <a:rPr lang="en-US" b="1" dirty="0"/>
                  <a:t>Motor:</a:t>
                </a:r>
                <a:r>
                  <a:rPr lang="en-US" dirty="0"/>
                  <a:t> </a:t>
                </a:r>
                <a:r>
                  <a:rPr lang="en-US" dirty="0" err="1"/>
                  <a:t>Tork</a:t>
                </a:r>
                <a:r>
                  <a:rPr lang="en-US" dirty="0"/>
                  <a:t> </a:t>
                </a:r>
                <a:r>
                  <a:rPr lang="en-US" dirty="0" err="1"/>
                  <a:t>Üreteci</a:t>
                </a:r>
                <a:r>
                  <a:rPr lang="en-US" dirty="0"/>
                  <a:t>, </a:t>
                </a:r>
                <a:r>
                  <a:rPr lang="en-US" dirty="0" err="1"/>
                  <a:t>Eyletici</a:t>
                </a:r>
                <a:r>
                  <a:rPr lang="en-US" dirty="0"/>
                  <a:t> (Actuator); </a:t>
                </a:r>
                <a:r>
                  <a:rPr lang="en-US" dirty="0" err="1"/>
                  <a:t>Önceden</a:t>
                </a:r>
                <a:r>
                  <a:rPr lang="en-US" dirty="0"/>
                  <a:t> </a:t>
                </a:r>
                <a:r>
                  <a:rPr lang="en-US" dirty="0" err="1"/>
                  <a:t>ayarlı</a:t>
                </a:r>
                <a:r>
                  <a:rPr lang="en-US" dirty="0"/>
                  <a:t>, </a:t>
                </a:r>
                <a:r>
                  <a:rPr lang="en-US" dirty="0" err="1"/>
                  <a:t>Kontrol</a:t>
                </a:r>
                <a:r>
                  <a:rPr lang="en-US" dirty="0"/>
                  <a:t> </a:t>
                </a:r>
                <a:r>
                  <a:rPr lang="en-US" dirty="0" err="1"/>
                  <a:t>edilebilir</a:t>
                </a:r>
                <a:r>
                  <a:rPr lang="en-US" dirty="0"/>
                  <a:t> </a:t>
                </a:r>
                <a:r>
                  <a:rPr lang="en-US" dirty="0" err="1"/>
                  <a:t>bir</a:t>
                </a:r>
                <a:r>
                  <a:rPr lang="en-US" dirty="0"/>
                  <a:t> </a:t>
                </a:r>
                <a:r>
                  <a:rPr lang="en-US" dirty="0" err="1"/>
                  <a:t>giriş</a:t>
                </a:r>
                <a:r>
                  <a:rPr lang="en-US" dirty="0"/>
                  <a:t> </a:t>
                </a:r>
                <a14:m>
                  <m:oMath xmlns:m="http://schemas.openxmlformats.org/officeDocument/2006/math">
                    <m:sSub>
                      <m:sSubPr>
                        <m:ctrlPr>
                          <a:rPr lang="tr-TR" i="1"/>
                        </m:ctrlPr>
                      </m:sSubPr>
                      <m:e>
                        <m:r>
                          <a:rPr lang="en-US" i="1"/>
                          <m:t>𝑇</m:t>
                        </m:r>
                      </m:e>
                      <m:sub>
                        <m:r>
                          <a:rPr lang="en-US" i="1"/>
                          <m:t>𝑚</m:t>
                        </m:r>
                      </m:sub>
                    </m:sSub>
                    <m:d>
                      <m:dPr>
                        <m:ctrlPr>
                          <a:rPr lang="tr-TR" i="1"/>
                        </m:ctrlPr>
                      </m:dPr>
                      <m:e>
                        <m:r>
                          <a:rPr lang="en-US" i="1"/>
                          <m:t>𝑡</m:t>
                        </m:r>
                      </m:e>
                    </m:d>
                  </m:oMath>
                </a14:m>
                <a:endParaRPr lang="tr-TR" dirty="0"/>
              </a:p>
              <a:p>
                <a:r>
                  <a:rPr lang="en-US" b="1" dirty="0" err="1"/>
                  <a:t>Dış</a:t>
                </a:r>
                <a:r>
                  <a:rPr lang="en-US" b="1" dirty="0"/>
                  <a:t> </a:t>
                </a:r>
                <a:r>
                  <a:rPr lang="en-US" b="1" dirty="0" err="1"/>
                  <a:t>Etki</a:t>
                </a:r>
                <a:r>
                  <a:rPr lang="en-US" b="1" dirty="0"/>
                  <a:t>:</a:t>
                </a:r>
                <a:r>
                  <a:rPr lang="en-US" dirty="0"/>
                  <a:t> </a:t>
                </a:r>
                <a:r>
                  <a:rPr lang="en-US" dirty="0" err="1"/>
                  <a:t>Tork</a:t>
                </a:r>
                <a:r>
                  <a:rPr lang="en-US" dirty="0"/>
                  <a:t> </a:t>
                </a:r>
                <a:r>
                  <a:rPr lang="en-US" dirty="0" err="1"/>
                  <a:t>üreteci</a:t>
                </a:r>
                <a:r>
                  <a:rPr lang="en-US" dirty="0"/>
                  <a:t>, </a:t>
                </a:r>
                <a:r>
                  <a:rPr lang="en-US" dirty="0" err="1"/>
                  <a:t>yine</a:t>
                </a:r>
                <a:r>
                  <a:rPr lang="en-US" dirty="0"/>
                  <a:t> </a:t>
                </a:r>
                <a:r>
                  <a:rPr lang="en-US" dirty="0" err="1"/>
                  <a:t>önceden</a:t>
                </a:r>
                <a:r>
                  <a:rPr lang="en-US" dirty="0"/>
                  <a:t> </a:t>
                </a:r>
                <a:r>
                  <a:rPr lang="en-US" dirty="0" err="1"/>
                  <a:t>belirli</a:t>
                </a:r>
                <a:r>
                  <a:rPr lang="en-US" dirty="0"/>
                  <a:t> </a:t>
                </a:r>
                <a:r>
                  <a:rPr lang="en-US" dirty="0" err="1"/>
                  <a:t>ama</a:t>
                </a:r>
                <a:r>
                  <a:rPr lang="en-US" dirty="0"/>
                  <a:t> </a:t>
                </a:r>
                <a:r>
                  <a:rPr lang="en-US" dirty="0" err="1"/>
                  <a:t>bizim</a:t>
                </a:r>
                <a:r>
                  <a:rPr lang="en-US" dirty="0"/>
                  <a:t> </a:t>
                </a:r>
                <a:r>
                  <a:rPr lang="en-US" dirty="0" err="1"/>
                  <a:t>kontrolümüz</a:t>
                </a:r>
                <a:r>
                  <a:rPr lang="en-US" dirty="0"/>
                  <a:t> </a:t>
                </a:r>
                <a:r>
                  <a:rPr lang="en-US" dirty="0" err="1"/>
                  <a:t>dışında</a:t>
                </a:r>
                <a:r>
                  <a:rPr lang="en-US" dirty="0"/>
                  <a:t>; Bu </a:t>
                </a:r>
                <a:r>
                  <a:rPr lang="en-US" dirty="0" err="1"/>
                  <a:t>tür</a:t>
                </a:r>
                <a:r>
                  <a:rPr lang="en-US" dirty="0"/>
                  <a:t> </a:t>
                </a:r>
                <a:r>
                  <a:rPr lang="en-US" dirty="0" err="1"/>
                  <a:t>girişlere</a:t>
                </a:r>
                <a:r>
                  <a:rPr lang="en-US" dirty="0"/>
                  <a:t> </a:t>
                </a:r>
                <a:r>
                  <a:rPr lang="en-US" dirty="0" err="1"/>
                  <a:t>bozucu</a:t>
                </a:r>
                <a:r>
                  <a:rPr lang="en-US" dirty="0"/>
                  <a:t> </a:t>
                </a:r>
                <a:r>
                  <a:rPr lang="en-US" dirty="0" err="1"/>
                  <a:t>giriş</a:t>
                </a:r>
                <a:r>
                  <a:rPr lang="en-US" dirty="0"/>
                  <a:t> </a:t>
                </a:r>
                <a:r>
                  <a:rPr lang="en-US" dirty="0" err="1"/>
                  <a:t>diyoruz</a:t>
                </a:r>
                <a:r>
                  <a:rPr lang="en-US" dirty="0"/>
                  <a:t>. </a:t>
                </a:r>
                <a14:m>
                  <m:oMath xmlns:m="http://schemas.openxmlformats.org/officeDocument/2006/math">
                    <m:sSub>
                      <m:sSubPr>
                        <m:ctrlPr>
                          <a:rPr lang="tr-TR" i="1"/>
                        </m:ctrlPr>
                      </m:sSubPr>
                      <m:e>
                        <m:r>
                          <a:rPr lang="en-US" i="1"/>
                          <m:t>𝑇</m:t>
                        </m:r>
                      </m:e>
                      <m:sub>
                        <m:r>
                          <a:rPr lang="en-US" i="1"/>
                          <m:t>𝑒</m:t>
                        </m:r>
                      </m:sub>
                    </m:sSub>
                    <m:d>
                      <m:dPr>
                        <m:ctrlPr>
                          <a:rPr lang="tr-TR" i="1"/>
                        </m:ctrlPr>
                      </m:dPr>
                      <m:e>
                        <m:r>
                          <a:rPr lang="en-US" i="1"/>
                          <m:t>𝑡</m:t>
                        </m:r>
                      </m:e>
                    </m:d>
                  </m:oMath>
                </a14:m>
                <a:endParaRPr lang="tr-TR" dirty="0"/>
              </a:p>
              <a:p>
                <a:r>
                  <a:rPr lang="en-US" b="1" dirty="0" err="1"/>
                  <a:t>Volan</a:t>
                </a:r>
                <a:r>
                  <a:rPr lang="en-US" b="1" dirty="0"/>
                  <a:t> </a:t>
                </a:r>
                <a14:m>
                  <m:oMath xmlns:m="http://schemas.openxmlformats.org/officeDocument/2006/math">
                    <m:sSub>
                      <m:sSubPr>
                        <m:ctrlPr>
                          <a:rPr lang="tr-TR" b="1" i="1"/>
                        </m:ctrlPr>
                      </m:sSubPr>
                      <m:e>
                        <m:r>
                          <a:rPr lang="en-US" b="1" i="1"/>
                          <m:t>𝑱</m:t>
                        </m:r>
                      </m:e>
                      <m:sub>
                        <m:r>
                          <a:rPr lang="en-US" b="1" i="1"/>
                          <m:t>𝟏</m:t>
                        </m:r>
                      </m:sub>
                    </m:sSub>
                  </m:oMath>
                </a14:m>
                <a:r>
                  <a:rPr lang="en-US" b="1" dirty="0"/>
                  <a:t>:</a:t>
                </a:r>
                <a:r>
                  <a:rPr lang="en-US" dirty="0"/>
                  <a:t> </a:t>
                </a:r>
                <a:r>
                  <a:rPr lang="en-US" dirty="0" err="1"/>
                  <a:t>Motorun</a:t>
                </a:r>
                <a:r>
                  <a:rPr lang="en-US" dirty="0"/>
                  <a:t> </a:t>
                </a:r>
                <a:r>
                  <a:rPr lang="en-US" dirty="0" err="1"/>
                  <a:t>hareketini</a:t>
                </a:r>
                <a:r>
                  <a:rPr lang="en-US" dirty="0"/>
                  <a:t> </a:t>
                </a:r>
                <a:r>
                  <a:rPr lang="en-US" dirty="0" err="1"/>
                  <a:t>bir</a:t>
                </a:r>
                <a:r>
                  <a:rPr lang="en-US" dirty="0"/>
                  <a:t> </a:t>
                </a:r>
                <a:r>
                  <a:rPr lang="en-US" dirty="0" err="1"/>
                  <a:t>düzeneğe</a:t>
                </a:r>
                <a:r>
                  <a:rPr lang="en-US" dirty="0"/>
                  <a:t> </a:t>
                </a:r>
                <a:r>
                  <a:rPr lang="en-US" dirty="0" err="1"/>
                  <a:t>aktarmak</a:t>
                </a:r>
                <a:r>
                  <a:rPr lang="en-US" dirty="0"/>
                  <a:t> </a:t>
                </a:r>
                <a:r>
                  <a:rPr lang="en-US" dirty="0" err="1"/>
                  <a:t>için</a:t>
                </a:r>
                <a:r>
                  <a:rPr lang="en-US" dirty="0"/>
                  <a:t> </a:t>
                </a:r>
                <a:r>
                  <a:rPr lang="en-US" dirty="0" err="1"/>
                  <a:t>kullanılan</a:t>
                </a:r>
                <a:r>
                  <a:rPr lang="en-US" dirty="0"/>
                  <a:t> </a:t>
                </a:r>
                <a:r>
                  <a:rPr lang="en-US" dirty="0" err="1"/>
                  <a:t>araç</a:t>
                </a:r>
                <a:r>
                  <a:rPr lang="en-US" dirty="0"/>
                  <a:t>; </a:t>
                </a:r>
                <a:r>
                  <a:rPr lang="en-US" dirty="0" err="1"/>
                  <a:t>nihayetinde</a:t>
                </a:r>
                <a:r>
                  <a:rPr lang="en-US" dirty="0"/>
                  <a:t> </a:t>
                </a:r>
                <a:r>
                  <a:rPr lang="en-US" dirty="0" err="1"/>
                  <a:t>dönen</a:t>
                </a:r>
                <a:r>
                  <a:rPr lang="en-US" dirty="0"/>
                  <a:t> </a:t>
                </a:r>
                <a:r>
                  <a:rPr lang="en-US" dirty="0" err="1"/>
                  <a:t>kütle</a:t>
                </a:r>
                <a:r>
                  <a:rPr lang="en-US" dirty="0"/>
                  <a:t>. </a:t>
                </a:r>
                <a:endParaRPr lang="tr-TR" dirty="0"/>
              </a:p>
            </p:txBody>
          </p:sp>
        </mc:Choice>
        <mc:Fallback>
          <p:sp>
            <p:nvSpPr>
              <p:cNvPr id="10" name="İçerik Yer Tutucusu 9"/>
              <p:cNvSpPr>
                <a:spLocks noGrp="1" noRot="1" noChangeAspect="1" noMove="1" noResize="1" noEditPoints="1" noAdjustHandles="1" noChangeArrowheads="1" noChangeShapeType="1" noTextEdit="1"/>
              </p:cNvSpPr>
              <p:nvPr>
                <p:ph sz="half" idx="2"/>
              </p:nvPr>
            </p:nvSpPr>
            <p:spPr>
              <a:xfrm>
                <a:off x="6191744" y="1424763"/>
                <a:ext cx="4963936" cy="4444332"/>
              </a:xfrm>
              <a:blipFill rotWithShape="0">
                <a:blip r:embed="rId3"/>
                <a:stretch>
                  <a:fillRect l="-1351" t="-1509" r="-1106"/>
                </a:stretch>
              </a:blipFill>
            </p:spPr>
            <p:txBody>
              <a:bodyPr/>
              <a:lstStyle/>
              <a:p>
                <a:r>
                  <a:rPr lang="tr-TR">
                    <a:noFill/>
                  </a:rPr>
                  <a:t> </a:t>
                </a:r>
              </a:p>
            </p:txBody>
          </p:sp>
        </mc:Fallback>
      </mc:AlternateContent>
    </p:spTree>
    <p:extLst>
      <p:ext uri="{BB962C8B-B14F-4D97-AF65-F5344CB8AC3E}">
        <p14:creationId xmlns:p14="http://schemas.microsoft.com/office/powerpoint/2010/main" val="4289891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1188720" y="454749"/>
            <a:ext cx="10058400" cy="723627"/>
          </a:xfrm>
        </p:spPr>
        <p:txBody>
          <a:bodyPr>
            <a:normAutofit/>
          </a:bodyPr>
          <a:lstStyle/>
          <a:p>
            <a:r>
              <a:rPr lang="tr-TR" dirty="0">
                <a:latin typeface="Cooper Std Black" panose="0208090304030B020404" pitchFamily="18" charset="0"/>
              </a:rPr>
              <a:t>Örnek 2: Dönel Mekanik </a:t>
            </a:r>
            <a:r>
              <a:rPr lang="tr-TR" dirty="0" smtClean="0">
                <a:latin typeface="Cooper Std Black" panose="0208090304030B020404" pitchFamily="18" charset="0"/>
              </a:rPr>
              <a:t>Sistem</a:t>
            </a:r>
            <a:endParaRPr lang="tr-TR" dirty="0"/>
          </a:p>
        </p:txBody>
      </p:sp>
      <p:pic>
        <p:nvPicPr>
          <p:cNvPr id="11" name="İçerik Yer Tutucusu 10"/>
          <p:cNvPicPr>
            <a:picLocks noGrp="1" noChangeAspect="1"/>
          </p:cNvPicPr>
          <p:nvPr>
            <p:ph sz="half" idx="1"/>
          </p:nvPr>
        </p:nvPicPr>
        <p:blipFill>
          <a:blip r:embed="rId2"/>
          <a:stretch>
            <a:fillRect/>
          </a:stretch>
        </p:blipFill>
        <p:spPr>
          <a:xfrm>
            <a:off x="1084411" y="1522980"/>
            <a:ext cx="4983162" cy="1204037"/>
          </a:xfrm>
          <a:prstGeom prst="rect">
            <a:avLst/>
          </a:prstGeom>
        </p:spPr>
      </p:pic>
      <p:pic>
        <p:nvPicPr>
          <p:cNvPr id="2" name="İçerik Yer Tutucusu 1"/>
          <p:cNvPicPr>
            <a:picLocks noGrp="1" noChangeAspect="1"/>
          </p:cNvPicPr>
          <p:nvPr>
            <p:ph sz="half" idx="2"/>
          </p:nvPr>
        </p:nvPicPr>
        <p:blipFill>
          <a:blip r:embed="rId3"/>
          <a:stretch>
            <a:fillRect/>
          </a:stretch>
        </p:blipFill>
        <p:spPr>
          <a:xfrm>
            <a:off x="695195" y="4807338"/>
            <a:ext cx="2414225" cy="1176630"/>
          </a:xfrm>
          <a:prstGeom prst="rect">
            <a:avLst/>
          </a:prstGeom>
        </p:spPr>
      </p:pic>
      <p:grpSp>
        <p:nvGrpSpPr>
          <p:cNvPr id="100" name="Group 200"/>
          <p:cNvGrpSpPr/>
          <p:nvPr/>
        </p:nvGrpSpPr>
        <p:grpSpPr>
          <a:xfrm>
            <a:off x="848253" y="3691365"/>
            <a:ext cx="3268980" cy="1364615"/>
            <a:chOff x="0" y="0"/>
            <a:chExt cx="3268980" cy="1364615"/>
          </a:xfrm>
        </p:grpSpPr>
        <p:sp>
          <p:nvSpPr>
            <p:cNvPr id="152" name="Rectangle 120"/>
            <p:cNvSpPr/>
            <p:nvPr/>
          </p:nvSpPr>
          <p:spPr>
            <a:xfrm>
              <a:off x="66675" y="609600"/>
              <a:ext cx="1490980" cy="107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a:p>
          </p:txBody>
        </p:sp>
        <p:sp>
          <p:nvSpPr>
            <p:cNvPr id="153" name="Arc 121"/>
            <p:cNvSpPr/>
            <p:nvPr/>
          </p:nvSpPr>
          <p:spPr>
            <a:xfrm rot="20444955" flipH="1">
              <a:off x="466725" y="352425"/>
              <a:ext cx="649605" cy="993140"/>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tr-TR"/>
            </a:p>
          </p:txBody>
        </p:sp>
        <mc:AlternateContent xmlns:mc="http://schemas.openxmlformats.org/markup-compatibility/2006">
          <mc:Choice xmlns:a14="http://schemas.microsoft.com/office/drawing/2010/main" Requires="a14">
            <p:sp>
              <p:nvSpPr>
                <p:cNvPr id="154" name="TextBox 128"/>
                <p:cNvSpPr txBox="1"/>
                <p:nvPr/>
              </p:nvSpPr>
              <p:spPr>
                <a:xfrm>
                  <a:off x="66675" y="9525"/>
                  <a:ext cx="662940" cy="359410"/>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𝑻</m:t>
                            </m:r>
                          </m:e>
                          <m:sub>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𝒎</m:t>
                            </m:r>
                          </m:sub>
                        </m:sSub>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𝒕</m:t>
                        </m:r>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tr-TR" sz="1200">
                    <a:effectLst/>
                    <a:latin typeface="Times New Roman" panose="02020603050405020304" pitchFamily="18" charset="0"/>
                    <a:ea typeface="Times New Roman" panose="02020603050405020304" pitchFamily="18" charset="0"/>
                  </a:endParaRPr>
                </a:p>
              </p:txBody>
            </p:sp>
          </mc:Choice>
          <mc:Fallback>
            <p:sp>
              <p:nvSpPr>
                <p:cNvPr id="154" name="TextBox 128"/>
                <p:cNvSpPr txBox="1">
                  <a:spLocks noRot="1" noChangeAspect="1" noMove="1" noResize="1" noEditPoints="1" noAdjustHandles="1" noChangeArrowheads="1" noChangeShapeType="1" noTextEdit="1"/>
                </p:cNvSpPr>
                <p:nvPr/>
              </p:nvSpPr>
              <p:spPr>
                <a:xfrm>
                  <a:off x="66675" y="9525"/>
                  <a:ext cx="662940" cy="359410"/>
                </a:xfrm>
                <a:prstGeom prst="rect">
                  <a:avLst/>
                </a:prstGeom>
                <a:blipFill rotWithShape="0">
                  <a:blip r:embed="rId4"/>
                  <a:stretch>
                    <a:fillRect r="-20183" b="-18644"/>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155" name="Rectangle 123"/>
                <p:cNvSpPr/>
                <p:nvPr/>
              </p:nvSpPr>
              <p:spPr>
                <a:xfrm>
                  <a:off x="923925" y="238125"/>
                  <a:ext cx="273685" cy="822325"/>
                </a:xfrm>
                <a:prstGeom prst="rect">
                  <a:avLst/>
                </a:prstGeom>
                <a:solidFill>
                  <a:schemeClr val="accent3"/>
                </a:solidFill>
                <a:ln w="38100"/>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14:m>
                    <m:oMathPara xmlns:m="http://schemas.openxmlformats.org/officeDocument/2006/math">
                      <m:oMathParaPr>
                        <m:jc m:val="centerGroup"/>
                      </m:oMathParaPr>
                      <m:oMath xmlns:m="http://schemas.openxmlformats.org/officeDocument/2006/math">
                        <m:sSub>
                          <m:sSubPr>
                            <m:ctrlPr>
                              <a:rPr lang="tr-TR" sz="1800"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1800"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𝐽</m:t>
                            </m:r>
                          </m:e>
                          <m:sub>
                            <m:r>
                              <a:rPr lang="tr-TR" sz="1800" i="1" kern="1200">
                                <a:solidFill>
                                  <a:srgbClr val="FFFFFF"/>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tr-TR" sz="1200">
                    <a:effectLst/>
                    <a:latin typeface="Times New Roman" panose="02020603050405020304" pitchFamily="18" charset="0"/>
                    <a:ea typeface="Times New Roman" panose="02020603050405020304" pitchFamily="18" charset="0"/>
                  </a:endParaRPr>
                </a:p>
              </p:txBody>
            </p:sp>
          </mc:Choice>
          <mc:Fallback>
            <p:sp>
              <p:nvSpPr>
                <p:cNvPr id="155" name="Rectangle 123"/>
                <p:cNvSpPr>
                  <a:spLocks noRot="1" noChangeAspect="1" noMove="1" noResize="1" noEditPoints="1" noAdjustHandles="1" noChangeArrowheads="1" noChangeShapeType="1" noTextEdit="1"/>
                </p:cNvSpPr>
                <p:nvPr/>
              </p:nvSpPr>
              <p:spPr>
                <a:xfrm>
                  <a:off x="923925" y="238125"/>
                  <a:ext cx="273685" cy="822325"/>
                </a:xfrm>
                <a:prstGeom prst="rect">
                  <a:avLst/>
                </a:prstGeom>
                <a:blipFill rotWithShape="0">
                  <a:blip r:embed="rId5"/>
                  <a:stretch>
                    <a:fillRect l="-21569"/>
                  </a:stretch>
                </a:blipFill>
                <a:ln w="38100"/>
              </p:spPr>
              <p:txBody>
                <a:bodyPr/>
                <a:lstStyle/>
                <a:p>
                  <a:r>
                    <a:rPr lang="tr-TR">
                      <a:noFill/>
                    </a:rPr>
                    <a:t> </a:t>
                  </a:r>
                </a:p>
              </p:txBody>
            </p:sp>
          </mc:Fallback>
        </mc:AlternateContent>
        <p:sp>
          <p:nvSpPr>
            <p:cNvPr id="156" name="Arc 124"/>
            <p:cNvSpPr/>
            <p:nvPr/>
          </p:nvSpPr>
          <p:spPr>
            <a:xfrm rot="20444955" flipH="1">
              <a:off x="1362075" y="371475"/>
              <a:ext cx="649605" cy="993140"/>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tr-TR"/>
            </a:p>
          </p:txBody>
        </p:sp>
        <p:cxnSp>
          <p:nvCxnSpPr>
            <p:cNvPr id="157" name="Straight Connector 125"/>
            <p:cNvCxnSpPr/>
            <p:nvPr/>
          </p:nvCxnSpPr>
          <p:spPr>
            <a:xfrm flipV="1">
              <a:off x="0" y="638175"/>
              <a:ext cx="1847850" cy="19050"/>
            </a:xfrm>
            <a:prstGeom prst="line">
              <a:avLst/>
            </a:prstGeom>
            <a:ln>
              <a:prstDash val="dash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58" name="TextBox 97"/>
                <p:cNvSpPr txBox="1"/>
                <p:nvPr/>
              </p:nvSpPr>
              <p:spPr>
                <a:xfrm>
                  <a:off x="1733550" y="285750"/>
                  <a:ext cx="377825" cy="358775"/>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18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𝜃</m:t>
                            </m:r>
                          </m:e>
                          <m:sub>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tr-TR" sz="1200">
                    <a:effectLst/>
                    <a:latin typeface="Times New Roman" panose="02020603050405020304" pitchFamily="18" charset="0"/>
                    <a:ea typeface="Times New Roman" panose="02020603050405020304" pitchFamily="18" charset="0"/>
                  </a:endParaRPr>
                </a:p>
              </p:txBody>
            </p:sp>
          </mc:Choice>
          <mc:Fallback>
            <p:sp>
              <p:nvSpPr>
                <p:cNvPr id="158" name="TextBox 97"/>
                <p:cNvSpPr txBox="1">
                  <a:spLocks noRot="1" noChangeAspect="1" noMove="1" noResize="1" noEditPoints="1" noAdjustHandles="1" noChangeArrowheads="1" noChangeShapeType="1" noTextEdit="1"/>
                </p:cNvSpPr>
                <p:nvPr/>
              </p:nvSpPr>
              <p:spPr>
                <a:xfrm>
                  <a:off x="1733550" y="285750"/>
                  <a:ext cx="377825" cy="358775"/>
                </a:xfrm>
                <a:prstGeom prst="rect">
                  <a:avLst/>
                </a:prstGeom>
                <a:blipFill rotWithShape="0">
                  <a:blip r:embed="rId6"/>
                  <a:stretch>
                    <a:fillRect b="-3390"/>
                  </a:stretch>
                </a:blipFill>
              </p:spPr>
              <p:txBody>
                <a:bodyPr/>
                <a:lstStyle/>
                <a:p>
                  <a:r>
                    <a:rPr lang="tr-TR">
                      <a:noFill/>
                    </a:rPr>
                    <a:t> </a:t>
                  </a:r>
                </a:p>
              </p:txBody>
            </p:sp>
          </mc:Fallback>
        </mc:AlternateContent>
        <p:sp>
          <p:nvSpPr>
            <p:cNvPr id="159" name="Arc 127"/>
            <p:cNvSpPr/>
            <p:nvPr/>
          </p:nvSpPr>
          <p:spPr>
            <a:xfrm rot="20444955" flipH="1">
              <a:off x="1657350" y="371475"/>
              <a:ext cx="649605" cy="993140"/>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tr-TR"/>
            </a:p>
          </p:txBody>
        </p:sp>
        <p:cxnSp>
          <p:nvCxnSpPr>
            <p:cNvPr id="160" name="Straight Arrow Connector 195"/>
            <p:cNvCxnSpPr/>
            <p:nvPr/>
          </p:nvCxnSpPr>
          <p:spPr>
            <a:xfrm flipV="1">
              <a:off x="2419350" y="638175"/>
              <a:ext cx="371475" cy="95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1" name="Arc 196"/>
            <p:cNvSpPr/>
            <p:nvPr/>
          </p:nvSpPr>
          <p:spPr>
            <a:xfrm rot="20444955" flipH="1">
              <a:off x="2619375" y="371475"/>
              <a:ext cx="649605" cy="993140"/>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tr-TR"/>
            </a:p>
          </p:txBody>
        </p:sp>
        <mc:AlternateContent xmlns:mc="http://schemas.openxmlformats.org/markup-compatibility/2006">
          <mc:Choice xmlns:a14="http://schemas.microsoft.com/office/drawing/2010/main" Requires="a14">
            <p:sp>
              <p:nvSpPr>
                <p:cNvPr id="162" name="TextBox 128"/>
                <p:cNvSpPr txBox="1"/>
                <p:nvPr/>
              </p:nvSpPr>
              <p:spPr>
                <a:xfrm>
                  <a:off x="1114425" y="0"/>
                  <a:ext cx="662940" cy="358775"/>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𝑻</m:t>
                            </m:r>
                          </m:e>
                          <m:sub>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𝒃</m:t>
                            </m:r>
                          </m:sub>
                        </m:sSub>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𝒕</m:t>
                        </m:r>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tr-TR" sz="1200">
                    <a:effectLst/>
                    <a:latin typeface="Times New Roman" panose="02020603050405020304" pitchFamily="18" charset="0"/>
                    <a:ea typeface="Times New Roman" panose="02020603050405020304" pitchFamily="18" charset="0"/>
                  </a:endParaRPr>
                </a:p>
              </p:txBody>
            </p:sp>
          </mc:Choice>
          <mc:Fallback>
            <p:sp>
              <p:nvSpPr>
                <p:cNvPr id="162" name="TextBox 128"/>
                <p:cNvSpPr txBox="1">
                  <a:spLocks noRot="1" noChangeAspect="1" noMove="1" noResize="1" noEditPoints="1" noAdjustHandles="1" noChangeArrowheads="1" noChangeShapeType="1" noTextEdit="1"/>
                </p:cNvSpPr>
                <p:nvPr/>
              </p:nvSpPr>
              <p:spPr>
                <a:xfrm>
                  <a:off x="1114425" y="0"/>
                  <a:ext cx="662940" cy="358775"/>
                </a:xfrm>
                <a:prstGeom prst="rect">
                  <a:avLst/>
                </a:prstGeom>
                <a:blipFill rotWithShape="0">
                  <a:blip r:embed="rId7"/>
                  <a:stretch>
                    <a:fillRect r="-12844" b="-18966"/>
                  </a:stretch>
                </a:blipFill>
              </p:spPr>
              <p:txBody>
                <a:bodyPr/>
                <a:lstStyle/>
                <a:p>
                  <a:r>
                    <a:rPr lang="tr-TR">
                      <a:noFill/>
                    </a:rPr>
                    <a:t> </a:t>
                  </a:r>
                </a:p>
              </p:txBody>
            </p:sp>
          </mc:Fallback>
        </mc:AlternateContent>
        <p:sp>
          <p:nvSpPr>
            <p:cNvPr id="163" name="TextBox 97"/>
            <p:cNvSpPr txBox="1"/>
            <p:nvPr/>
          </p:nvSpPr>
          <p:spPr>
            <a:xfrm>
              <a:off x="2867025" y="485775"/>
              <a:ext cx="377825" cy="266700"/>
            </a:xfrm>
            <a:prstGeom prst="rect">
              <a:avLst/>
            </a:prstGeom>
            <a:noFill/>
          </p:spPr>
          <p:txBody>
            <a:bodyPr wrap="square" rtlCol="0">
              <a:spAutoFit/>
            </a:bodyPr>
            <a:lstStyle/>
            <a:p>
              <a:pPr>
                <a:spcAft>
                  <a:spcPts val="0"/>
                </a:spcAft>
              </a:pPr>
              <a:r>
                <a:rPr lang="tr-TR" sz="1200">
                  <a:effectLst/>
                  <a:latin typeface="Times New Roman" panose="02020603050405020304" pitchFamily="18" charset="0"/>
                  <a:ea typeface="Times New Roman" panose="02020603050405020304" pitchFamily="18" charset="0"/>
                </a:rPr>
                <a:t>+</a:t>
              </a:r>
            </a:p>
          </p:txBody>
        </p:sp>
      </p:grpSp>
      <p:grpSp>
        <p:nvGrpSpPr>
          <p:cNvPr id="29" name="Group 357"/>
          <p:cNvGrpSpPr/>
          <p:nvPr/>
        </p:nvGrpSpPr>
        <p:grpSpPr>
          <a:xfrm>
            <a:off x="6886191" y="2193302"/>
            <a:ext cx="2459990" cy="1383665"/>
            <a:chOff x="0" y="0"/>
            <a:chExt cx="2459990" cy="1383668"/>
          </a:xfrm>
        </p:grpSpPr>
        <p:grpSp>
          <p:nvGrpSpPr>
            <p:cNvPr id="30" name="Group 327"/>
            <p:cNvGrpSpPr/>
            <p:nvPr/>
          </p:nvGrpSpPr>
          <p:grpSpPr>
            <a:xfrm>
              <a:off x="0" y="104776"/>
              <a:ext cx="2459990" cy="1278892"/>
              <a:chOff x="0" y="171450"/>
              <a:chExt cx="2460007" cy="1278968"/>
            </a:xfrm>
          </p:grpSpPr>
          <p:sp>
            <p:nvSpPr>
              <p:cNvPr id="34" name="Rectangle 328"/>
              <p:cNvSpPr/>
              <p:nvPr/>
            </p:nvSpPr>
            <p:spPr>
              <a:xfrm>
                <a:off x="133349" y="600047"/>
                <a:ext cx="1581151" cy="152428"/>
              </a:xfrm>
              <a:prstGeom prst="rect">
                <a:avLst/>
              </a:prstGeom>
              <a:solidFill>
                <a:schemeClr val="accent1"/>
              </a:solidFill>
            </p:spPr>
            <p:style>
              <a:lnRef idx="1">
                <a:schemeClr val="dk1"/>
              </a:lnRef>
              <a:fillRef idx="2">
                <a:schemeClr val="dk1"/>
              </a:fillRef>
              <a:effectRef idx="1">
                <a:schemeClr val="dk1"/>
              </a:effectRef>
              <a:fontRef idx="minor">
                <a:schemeClr val="dk1"/>
              </a:fontRef>
            </p:style>
            <p:txBody>
              <a:bodyPr rtlCol="0" anchor="ctr"/>
              <a:lstStyle/>
              <a:p>
                <a:endParaRPr lang="tr-TR"/>
              </a:p>
            </p:txBody>
          </p:sp>
          <mc:AlternateContent xmlns:mc="http://schemas.openxmlformats.org/markup-compatibility/2006">
            <mc:Choice xmlns:a14="http://schemas.microsoft.com/office/drawing/2010/main" Requires="a14">
              <p:sp>
                <p:nvSpPr>
                  <p:cNvPr id="35" name="TextBox 98"/>
                  <p:cNvSpPr txBox="1"/>
                  <p:nvPr/>
                </p:nvSpPr>
                <p:spPr>
                  <a:xfrm>
                    <a:off x="2028825" y="314325"/>
                    <a:ext cx="378460" cy="359410"/>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18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𝜃</m:t>
                              </m:r>
                            </m:e>
                            <m:sub>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oMath>
                      </m:oMathPara>
                    </a14:m>
                    <a:endParaRPr lang="tr-TR" sz="1200">
                      <a:effectLst/>
                      <a:latin typeface="Times New Roman" panose="02020603050405020304" pitchFamily="18" charset="0"/>
                      <a:ea typeface="Times New Roman" panose="02020603050405020304" pitchFamily="18" charset="0"/>
                    </a:endParaRPr>
                  </a:p>
                </p:txBody>
              </p:sp>
            </mc:Choice>
            <mc:Fallback>
              <p:sp>
                <p:nvSpPr>
                  <p:cNvPr id="35" name="TextBox 98"/>
                  <p:cNvSpPr txBox="1">
                    <a:spLocks noRot="1" noChangeAspect="1" noMove="1" noResize="1" noEditPoints="1" noAdjustHandles="1" noChangeArrowheads="1" noChangeShapeType="1" noTextEdit="1"/>
                  </p:cNvSpPr>
                  <p:nvPr/>
                </p:nvSpPr>
                <p:spPr>
                  <a:xfrm>
                    <a:off x="2028825" y="314325"/>
                    <a:ext cx="378460" cy="359410"/>
                  </a:xfrm>
                  <a:prstGeom prst="rect">
                    <a:avLst/>
                  </a:prstGeom>
                  <a:blipFill rotWithShape="0">
                    <a:blip r:embed="rId8"/>
                    <a:stretch>
                      <a:fillRect b="-3390"/>
                    </a:stretch>
                  </a:blipFill>
                </p:spPr>
                <p:txBody>
                  <a:bodyPr/>
                  <a:lstStyle/>
                  <a:p>
                    <a:r>
                      <a:rPr lang="tr-TR">
                        <a:noFill/>
                      </a:rPr>
                      <a:t> </a:t>
                    </a:r>
                  </a:p>
                </p:txBody>
              </p:sp>
            </mc:Fallback>
          </mc:AlternateContent>
          <p:sp>
            <p:nvSpPr>
              <p:cNvPr id="36" name="Arc 331"/>
              <p:cNvSpPr/>
              <p:nvPr/>
            </p:nvSpPr>
            <p:spPr>
              <a:xfrm rot="20444955" flipH="1">
                <a:off x="1809750" y="457200"/>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tr-TR"/>
              </a:p>
            </p:txBody>
          </p:sp>
          <mc:AlternateContent xmlns:mc="http://schemas.openxmlformats.org/markup-compatibility/2006">
            <mc:Choice xmlns:a14="http://schemas.microsoft.com/office/drawing/2010/main" Requires="a14">
              <p:sp>
                <p:nvSpPr>
                  <p:cNvPr id="37" name="TextBox 144"/>
                  <p:cNvSpPr txBox="1"/>
                  <p:nvPr/>
                </p:nvSpPr>
                <p:spPr>
                  <a:xfrm>
                    <a:off x="1127773" y="180979"/>
                    <a:ext cx="662940" cy="359410"/>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𝑻</m:t>
                              </m:r>
                            </m:e>
                            <m:sub>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𝒌</m:t>
                              </m:r>
                            </m:sub>
                          </m:sSub>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𝒕</m:t>
                          </m:r>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tr-TR" sz="1200">
                      <a:effectLst/>
                      <a:latin typeface="Times New Roman" panose="02020603050405020304" pitchFamily="18" charset="0"/>
                      <a:ea typeface="Times New Roman" panose="02020603050405020304" pitchFamily="18" charset="0"/>
                    </a:endParaRPr>
                  </a:p>
                </p:txBody>
              </p:sp>
            </mc:Choice>
            <mc:Fallback>
              <p:sp>
                <p:nvSpPr>
                  <p:cNvPr id="37" name="TextBox 144"/>
                  <p:cNvSpPr txBox="1">
                    <a:spLocks noRot="1" noChangeAspect="1" noMove="1" noResize="1" noEditPoints="1" noAdjustHandles="1" noChangeArrowheads="1" noChangeShapeType="1" noTextEdit="1"/>
                  </p:cNvSpPr>
                  <p:nvPr/>
                </p:nvSpPr>
                <p:spPr>
                  <a:xfrm>
                    <a:off x="1127773" y="180979"/>
                    <a:ext cx="662940" cy="359410"/>
                  </a:xfrm>
                  <a:prstGeom prst="rect">
                    <a:avLst/>
                  </a:prstGeom>
                  <a:blipFill rotWithShape="0">
                    <a:blip r:embed="rId9"/>
                    <a:stretch>
                      <a:fillRect r="-13889" b="-18966"/>
                    </a:stretch>
                  </a:blipFill>
                </p:spPr>
                <p:txBody>
                  <a:bodyPr/>
                  <a:lstStyle/>
                  <a:p>
                    <a:r>
                      <a:rPr lang="tr-TR">
                        <a:noFill/>
                      </a:rPr>
                      <a:t> </a:t>
                    </a:r>
                  </a:p>
                </p:txBody>
              </p:sp>
            </mc:Fallback>
          </mc:AlternateContent>
          <p:cxnSp>
            <p:nvCxnSpPr>
              <p:cNvPr id="38" name="Straight Connector 333"/>
              <p:cNvCxnSpPr/>
              <p:nvPr/>
            </p:nvCxnSpPr>
            <p:spPr>
              <a:xfrm flipV="1">
                <a:off x="0" y="657225"/>
                <a:ext cx="1847850" cy="19050"/>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39" name="Arc 334"/>
              <p:cNvSpPr/>
              <p:nvPr/>
            </p:nvSpPr>
            <p:spPr>
              <a:xfrm rot="20444955" flipH="1">
                <a:off x="1438274" y="438150"/>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tr-TR"/>
              </a:p>
            </p:txBody>
          </p:sp>
          <mc:AlternateContent xmlns:mc="http://schemas.openxmlformats.org/markup-compatibility/2006">
            <mc:Choice xmlns:a14="http://schemas.microsoft.com/office/drawing/2010/main" Requires="a14">
              <p:sp>
                <p:nvSpPr>
                  <p:cNvPr id="40" name="TextBox 144"/>
                  <p:cNvSpPr txBox="1"/>
                  <p:nvPr/>
                </p:nvSpPr>
                <p:spPr>
                  <a:xfrm>
                    <a:off x="400053" y="171450"/>
                    <a:ext cx="662940" cy="359410"/>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𝑻</m:t>
                              </m:r>
                            </m:e>
                            <m:sub>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𝒌</m:t>
                              </m:r>
                            </m:sub>
                          </m:sSub>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𝒕</m:t>
                          </m:r>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tr-TR" sz="1200" dirty="0">
                      <a:effectLst/>
                      <a:latin typeface="Times New Roman" panose="02020603050405020304" pitchFamily="18" charset="0"/>
                      <a:ea typeface="Times New Roman" panose="02020603050405020304" pitchFamily="18" charset="0"/>
                    </a:endParaRPr>
                  </a:p>
                </p:txBody>
              </p:sp>
            </mc:Choice>
            <mc:Fallback>
              <p:sp>
                <p:nvSpPr>
                  <p:cNvPr id="40" name="TextBox 144"/>
                  <p:cNvSpPr txBox="1">
                    <a:spLocks noRot="1" noChangeAspect="1" noMove="1" noResize="1" noEditPoints="1" noAdjustHandles="1" noChangeArrowheads="1" noChangeShapeType="1" noTextEdit="1"/>
                  </p:cNvSpPr>
                  <p:nvPr/>
                </p:nvSpPr>
                <p:spPr>
                  <a:xfrm>
                    <a:off x="400053" y="171450"/>
                    <a:ext cx="662940" cy="359410"/>
                  </a:xfrm>
                  <a:prstGeom prst="rect">
                    <a:avLst/>
                  </a:prstGeom>
                  <a:blipFill rotWithShape="0">
                    <a:blip r:embed="rId10"/>
                    <a:stretch>
                      <a:fillRect r="-12844" b="-16949"/>
                    </a:stretch>
                  </a:blipFill>
                </p:spPr>
                <p:txBody>
                  <a:bodyPr/>
                  <a:lstStyle/>
                  <a:p>
                    <a:r>
                      <a:rPr lang="tr-TR">
                        <a:noFill/>
                      </a:rPr>
                      <a:t> </a:t>
                    </a:r>
                  </a:p>
                </p:txBody>
              </p:sp>
            </mc:Fallback>
          </mc:AlternateContent>
        </p:grpSp>
        <mc:AlternateContent xmlns:mc="http://schemas.openxmlformats.org/markup-compatibility/2006">
          <mc:Choice xmlns:a14="http://schemas.microsoft.com/office/drawing/2010/main" Requires="a14">
            <p:sp>
              <p:nvSpPr>
                <p:cNvPr id="31" name="TextBox 98"/>
                <p:cNvSpPr txBox="1"/>
                <p:nvPr/>
              </p:nvSpPr>
              <p:spPr>
                <a:xfrm>
                  <a:off x="76200" y="76200"/>
                  <a:ext cx="378457" cy="359389"/>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18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𝜃</m:t>
                            </m:r>
                          </m:e>
                          <m:sub>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b>
                        </m:sSub>
                      </m:oMath>
                    </m:oMathPara>
                  </a14:m>
                  <a:endParaRPr lang="tr-TR" sz="1200">
                    <a:effectLst/>
                    <a:latin typeface="Times New Roman" panose="02020603050405020304" pitchFamily="18" charset="0"/>
                    <a:ea typeface="Times New Roman" panose="02020603050405020304" pitchFamily="18" charset="0"/>
                  </a:endParaRPr>
                </a:p>
              </p:txBody>
            </p:sp>
          </mc:Choice>
          <mc:Fallback>
            <p:sp>
              <p:nvSpPr>
                <p:cNvPr id="31" name="TextBox 98"/>
                <p:cNvSpPr txBox="1">
                  <a:spLocks noRot="1" noChangeAspect="1" noMove="1" noResize="1" noEditPoints="1" noAdjustHandles="1" noChangeArrowheads="1" noChangeShapeType="1" noTextEdit="1"/>
                </p:cNvSpPr>
                <p:nvPr/>
              </p:nvSpPr>
              <p:spPr>
                <a:xfrm>
                  <a:off x="76200" y="76200"/>
                  <a:ext cx="378457" cy="359389"/>
                </a:xfrm>
                <a:prstGeom prst="rect">
                  <a:avLst/>
                </a:prstGeom>
                <a:blipFill rotWithShape="0">
                  <a:blip r:embed="rId11"/>
                  <a:stretch>
                    <a:fillRect b="-3390"/>
                  </a:stretch>
                </a:blipFill>
              </p:spPr>
              <p:txBody>
                <a:bodyPr/>
                <a:lstStyle/>
                <a:p>
                  <a:r>
                    <a:rPr lang="tr-TR">
                      <a:noFill/>
                    </a:rPr>
                    <a:t> </a:t>
                  </a:r>
                </a:p>
              </p:txBody>
            </p:sp>
          </mc:Fallback>
        </mc:AlternateContent>
        <p:sp>
          <p:nvSpPr>
            <p:cNvPr id="32" name="Arc 338"/>
            <p:cNvSpPr/>
            <p:nvPr/>
          </p:nvSpPr>
          <p:spPr>
            <a:xfrm rot="20444955" flipH="1">
              <a:off x="76200" y="285750"/>
              <a:ext cx="650253" cy="993160"/>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tr-TR"/>
            </a:p>
          </p:txBody>
        </p:sp>
        <p:sp>
          <p:nvSpPr>
            <p:cNvPr id="33" name="Arc 339"/>
            <p:cNvSpPr/>
            <p:nvPr/>
          </p:nvSpPr>
          <p:spPr>
            <a:xfrm rot="1155045" flipH="1" flipV="1">
              <a:off x="457200" y="0"/>
              <a:ext cx="650253" cy="993160"/>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tr-TR"/>
            </a:p>
          </p:txBody>
        </p:sp>
      </p:grpSp>
      <mc:AlternateContent xmlns:mc="http://schemas.openxmlformats.org/markup-compatibility/2006">
        <mc:Choice xmlns:a14="http://schemas.microsoft.com/office/drawing/2010/main" Requires="a14">
          <p:sp>
            <p:nvSpPr>
              <p:cNvPr id="7" name="Dikdörtgen 6"/>
              <p:cNvSpPr/>
              <p:nvPr/>
            </p:nvSpPr>
            <p:spPr>
              <a:xfrm>
                <a:off x="616615" y="2716508"/>
                <a:ext cx="3952900" cy="685059"/>
              </a:xfrm>
              <a:prstGeom prst="rect">
                <a:avLst/>
              </a:prstGeom>
            </p:spPr>
            <p:txBody>
              <a:bodyPr wrap="square">
                <a:spAutoFit/>
              </a:bodyPr>
              <a:lstStyle/>
              <a:p>
                <a:pPr>
                  <a:lnSpc>
                    <a:spcPct val="107000"/>
                  </a:lnSpc>
                  <a:spcAft>
                    <a:spcPts val="800"/>
                  </a:spcAft>
                </a:pPr>
                <a:r>
                  <a:rPr lang="en-US" b="1" dirty="0" err="1">
                    <a:latin typeface="Times New Roman" panose="02020603050405020304" pitchFamily="18" charset="0"/>
                    <a:ea typeface="Calibri" panose="020F0502020204030204" pitchFamily="34" charset="0"/>
                    <a:cs typeface="Times New Roman" panose="02020603050405020304" pitchFamily="18" charset="0"/>
                  </a:rPr>
                  <a:t>Volan</a:t>
                </a:r>
                <a:r>
                  <a:rPr lang="en-US"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tr-TR"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b="1" i="1">
                            <a:effectLst/>
                            <a:latin typeface="Cambria Math" panose="02040503050406030204" pitchFamily="18" charset="0"/>
                            <a:ea typeface="Calibri" panose="020F0502020204030204" pitchFamily="34" charset="0"/>
                            <a:cs typeface="Times New Roman" panose="02020603050405020304" pitchFamily="18" charset="0"/>
                          </a:rPr>
                          <m:t>𝑱</m:t>
                        </m:r>
                      </m:e>
                      <m:sub>
                        <m:r>
                          <a:rPr lang="en-US" b="1" i="1">
                            <a:effectLst/>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Motorun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hareketini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bir</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düzeneğe</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aktarmak</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için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kullanılan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araç</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7" name="Dikdörtgen 6"/>
              <p:cNvSpPr>
                <a:spLocks noRot="1" noChangeAspect="1" noMove="1" noResize="1" noEditPoints="1" noAdjustHandles="1" noChangeArrowheads="1" noChangeShapeType="1" noTextEdit="1"/>
              </p:cNvSpPr>
              <p:nvPr/>
            </p:nvSpPr>
            <p:spPr>
              <a:xfrm>
                <a:off x="616615" y="2716508"/>
                <a:ext cx="3952900" cy="685059"/>
              </a:xfrm>
              <a:prstGeom prst="rect">
                <a:avLst/>
              </a:prstGeom>
              <a:blipFill rotWithShape="0">
                <a:blip r:embed="rId12"/>
                <a:stretch>
                  <a:fillRect l="-1233" t="-5357" b="-10714"/>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9" name="Dikdörtgen 8"/>
              <p:cNvSpPr/>
              <p:nvPr/>
            </p:nvSpPr>
            <p:spPr>
              <a:xfrm>
                <a:off x="637507" y="3291301"/>
                <a:ext cx="3223959" cy="402418"/>
              </a:xfrm>
              <a:prstGeom prst="rect">
                <a:avLst/>
              </a:prstGeom>
            </p:spPr>
            <p:txBody>
              <a:bodyPr wrap="none">
                <a:spAutoFit/>
              </a:bodyPr>
              <a:lstStyle/>
              <a:p>
                <a:pPr>
                  <a:lnSpc>
                    <a:spcPct val="107000"/>
                  </a:lnSpc>
                  <a:spcAft>
                    <a:spcPts val="800"/>
                  </a:spcAft>
                </a:pPr>
                <a14:m>
                  <m:oMath xmlns:m="http://schemas.openxmlformats.org/officeDocument/2006/math">
                    <m:sSub>
                      <m:sSubPr>
                        <m:ctrlPr>
                          <a:rPr lang="tr-TR"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𝐽</m:t>
                        </m:r>
                      </m:e>
                      <m:sub>
                        <m:r>
                          <a:rPr lang="en-US" i="1">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tr-TR"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tr-TR" i="1">
                                <a:latin typeface="Cambria Math" panose="02040503050406030204" pitchFamily="18" charset="0"/>
                                <a:ea typeface="Calibri" panose="020F0502020204030204" pitchFamily="34" charset="0"/>
                                <a:cs typeface="Times New Roman" panose="02020603050405020304" pitchFamily="18" charset="0"/>
                              </a:rPr>
                            </m:ctrlPr>
                          </m:accPr>
                          <m:e>
                            <m:r>
                              <a:rPr lang="en-US" i="1">
                                <a:latin typeface="Cambria Math" panose="02040503050406030204" pitchFamily="18" charset="0"/>
                                <a:ea typeface="Calibri" panose="020F0502020204030204" pitchFamily="34" charset="0"/>
                                <a:cs typeface="Times New Roman" panose="02020603050405020304" pitchFamily="18" charset="0"/>
                              </a:rPr>
                              <m:t>𝜃</m:t>
                            </m:r>
                          </m:e>
                        </m:acc>
                      </m:e>
                      <m:sub>
                        <m:r>
                          <a:rPr lang="en-US" i="1">
                            <a:latin typeface="Cambria Math" panose="02040503050406030204" pitchFamily="18" charset="0"/>
                            <a:ea typeface="Calibri" panose="020F0502020204030204" pitchFamily="34" charset="0"/>
                            <a:cs typeface="Times New Roman" panose="02020603050405020304" pitchFamily="18" charset="0"/>
                          </a:rPr>
                          <m:t>1</m:t>
                        </m:r>
                      </m:sub>
                    </m:sSub>
                    <m:d>
                      <m:dPr>
                        <m:ctrlPr>
                          <a:rPr lang="tr-TR"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𝑡</m:t>
                        </m:r>
                      </m:e>
                    </m:d>
                    <m:r>
                      <a:rPr lang="en-US" i="1">
                        <a:latin typeface="Cambria Math" panose="02040503050406030204" pitchFamily="18" charset="0"/>
                        <a:ea typeface="Calibri" panose="020F0502020204030204" pitchFamily="34" charset="0"/>
                        <a:cs typeface="Times New Roman" panose="02020603050405020304" pitchFamily="18" charset="0"/>
                      </a:rPr>
                      <m:t>=</m:t>
                    </m:r>
                    <m:sSub>
                      <m:sSubPr>
                        <m:ctrlPr>
                          <a:rPr lang="tr-TR"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𝑇</m:t>
                        </m:r>
                      </m:e>
                      <m:sub>
                        <m:r>
                          <a:rPr lang="en-US" i="1">
                            <a:latin typeface="Cambria Math" panose="02040503050406030204" pitchFamily="18" charset="0"/>
                            <a:ea typeface="Calibri" panose="020F0502020204030204" pitchFamily="34" charset="0"/>
                            <a:cs typeface="Times New Roman" panose="02020603050405020304" pitchFamily="18" charset="0"/>
                          </a:rPr>
                          <m:t>𝑚</m:t>
                        </m:r>
                      </m:sub>
                    </m:sSub>
                    <m:d>
                      <m:dPr>
                        <m:ctrlPr>
                          <a:rPr lang="tr-TR"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𝑡</m:t>
                        </m:r>
                      </m:e>
                    </m:d>
                    <m:r>
                      <a:rPr lang="en-US" i="1">
                        <a:latin typeface="Cambria Math" panose="02040503050406030204" pitchFamily="18" charset="0"/>
                        <a:ea typeface="Calibri" panose="020F0502020204030204" pitchFamily="34" charset="0"/>
                        <a:cs typeface="Times New Roman" panose="02020603050405020304" pitchFamily="18" charset="0"/>
                      </a:rPr>
                      <m:t>+</m:t>
                    </m:r>
                    <m:sSub>
                      <m:sSubPr>
                        <m:ctrlPr>
                          <a:rPr lang="tr-TR"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𝑇</m:t>
                        </m:r>
                      </m:e>
                      <m:sub>
                        <m:r>
                          <a:rPr lang="en-US" i="1">
                            <a:latin typeface="Cambria Math" panose="02040503050406030204" pitchFamily="18" charset="0"/>
                            <a:ea typeface="Calibri" panose="020F0502020204030204" pitchFamily="34" charset="0"/>
                            <a:cs typeface="Times New Roman" panose="02020603050405020304" pitchFamily="18" charset="0"/>
                          </a:rPr>
                          <m:t>𝑏</m:t>
                        </m:r>
                      </m:sub>
                    </m:sSub>
                    <m:d>
                      <m:dPr>
                        <m:ctrlPr>
                          <a:rPr lang="tr-TR" i="1">
                            <a:latin typeface="Cambria Math" panose="02040503050406030204" pitchFamily="18" charset="0"/>
                            <a:ea typeface="Calibri" panose="020F0502020204030204" pitchFamily="34" charset="0"/>
                            <a:cs typeface="Times New Roman" panose="02020603050405020304" pitchFamily="18" charset="0"/>
                          </a:rPr>
                        </m:ctrlPr>
                      </m:dPr>
                      <m:e>
                        <m:r>
                          <a:rPr lang="en-US" i="1">
                            <a:latin typeface="Cambria Math" panose="02040503050406030204" pitchFamily="18" charset="0"/>
                            <a:ea typeface="Calibri" panose="020F0502020204030204" pitchFamily="34" charset="0"/>
                            <a:cs typeface="Times New Roman" panose="02020603050405020304" pitchFamily="18" charset="0"/>
                          </a:rPr>
                          <m:t>𝑡</m:t>
                        </m:r>
                      </m:e>
                    </m:d>
                  </m:oMath>
                </a14:m>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dirty="0">
                    <a:latin typeface="Times New Roman" panose="02020603050405020304" pitchFamily="18" charset="0"/>
                    <a:ea typeface="Times New Roman" panose="02020603050405020304" pitchFamily="18" charset="0"/>
                    <a:cs typeface="Times New Roman" panose="02020603050405020304" pitchFamily="18" charset="0"/>
                  </a:rPr>
                  <a:t>1)</a:t>
                </a:r>
                <a:endParaRPr lang="tr-TR" sz="14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9" name="Dikdörtgen 8"/>
              <p:cNvSpPr>
                <a:spLocks noRot="1" noChangeAspect="1" noMove="1" noResize="1" noEditPoints="1" noAdjustHandles="1" noChangeArrowheads="1" noChangeShapeType="1" noTextEdit="1"/>
              </p:cNvSpPr>
              <p:nvPr/>
            </p:nvSpPr>
            <p:spPr>
              <a:xfrm>
                <a:off x="637507" y="3291301"/>
                <a:ext cx="3223959" cy="402418"/>
              </a:xfrm>
              <a:prstGeom prst="rect">
                <a:avLst/>
              </a:prstGeom>
              <a:blipFill rotWithShape="0">
                <a:blip r:embed="rId13"/>
                <a:stretch>
                  <a:fillRect l="-379" t="-6061" r="-947" b="-18182"/>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12" name="Dikdörtgen 11"/>
              <p:cNvSpPr/>
              <p:nvPr/>
            </p:nvSpPr>
            <p:spPr>
              <a:xfrm>
                <a:off x="3278862" y="5004266"/>
                <a:ext cx="3267740" cy="801373"/>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Rotor </a:t>
                </a:r>
                <a14:m>
                  <m:oMath xmlns:m="http://schemas.openxmlformats.org/officeDocument/2006/math">
                    <m:sSub>
                      <m:sSubPr>
                        <m:ctrlPr>
                          <a:rPr lang="tr-TR"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b="1" i="1">
                            <a:effectLst/>
                            <a:latin typeface="Cambria Math" panose="02040503050406030204" pitchFamily="18" charset="0"/>
                            <a:ea typeface="Calibri" panose="020F0502020204030204" pitchFamily="34" charset="0"/>
                            <a:cs typeface="Times New Roman" panose="02020603050405020304" pitchFamily="18" charset="0"/>
                          </a:rPr>
                          <m:t>𝑱</m:t>
                        </m:r>
                      </m:e>
                      <m:sub>
                        <m:r>
                          <a:rPr lang="en-US" b="1" i="1">
                            <a:effectLst/>
                            <a:latin typeface="Cambria Math" panose="02040503050406030204" pitchFamily="18" charset="0"/>
                            <a:ea typeface="Calibri" panose="020F0502020204030204" pitchFamily="34" charset="0"/>
                            <a:cs typeface="Times New Roman" panose="02020603050405020304" pitchFamily="18" charset="0"/>
                          </a:rPr>
                          <m:t>𝟐</m:t>
                        </m:r>
                      </m:sub>
                    </m:sSub>
                  </m:oMath>
                </a14:m>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Dönen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Kütle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𝐽</m:t>
                        </m:r>
                      </m:e>
                      <m:sub>
                        <m:r>
                          <a:rPr lang="en-US" i="1">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tr-TR"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i="1">
                                <a:effectLst/>
                                <a:latin typeface="Cambria Math" panose="02040503050406030204" pitchFamily="18" charset="0"/>
                                <a:ea typeface="Calibri" panose="020F0502020204030204" pitchFamily="34" charset="0"/>
                                <a:cs typeface="Times New Roman" panose="02020603050405020304" pitchFamily="18" charset="0"/>
                              </a:rPr>
                              <m:t>𝜃</m:t>
                            </m:r>
                          </m:e>
                        </m:acc>
                      </m:e>
                      <m:sub>
                        <m:r>
                          <a:rPr lang="en-US" i="1">
                            <a:effectLst/>
                            <a:latin typeface="Cambria Math" panose="02040503050406030204" pitchFamily="18" charset="0"/>
                            <a:ea typeface="Calibri" panose="020F0502020204030204" pitchFamily="34" charset="0"/>
                            <a:cs typeface="Times New Roman" panose="02020603050405020304" pitchFamily="18" charset="0"/>
                          </a:rPr>
                          <m:t>2</m:t>
                        </m:r>
                      </m:sub>
                    </m:sSub>
                    <m:d>
                      <m:dPr>
                        <m:ctrlPr>
                          <a:rPr lang="tr-TR"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𝑡</m:t>
                        </m:r>
                      </m:e>
                    </m:d>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𝑒</m:t>
                        </m:r>
                      </m:sub>
                    </m:sSub>
                    <m:d>
                      <m:dPr>
                        <m:ctrlPr>
                          <a:rPr lang="tr-TR"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𝑡</m:t>
                        </m:r>
                      </m:e>
                    </m:d>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𝑘</m:t>
                        </m:r>
                      </m:sub>
                    </m:sSub>
                    <m:d>
                      <m:dPr>
                        <m:ctrlPr>
                          <a:rPr lang="tr-TR"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𝑡</m:t>
                        </m:r>
                      </m:e>
                    </m:d>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2" name="Dikdörtgen 11"/>
              <p:cNvSpPr>
                <a:spLocks noRot="1" noChangeAspect="1" noMove="1" noResize="1" noEditPoints="1" noAdjustHandles="1" noChangeArrowheads="1" noChangeShapeType="1" noTextEdit="1"/>
              </p:cNvSpPr>
              <p:nvPr/>
            </p:nvSpPr>
            <p:spPr>
              <a:xfrm>
                <a:off x="3278862" y="5004266"/>
                <a:ext cx="3267740" cy="801373"/>
              </a:xfrm>
              <a:prstGeom prst="rect">
                <a:avLst/>
              </a:prstGeom>
              <a:blipFill rotWithShape="0">
                <a:blip r:embed="rId14"/>
                <a:stretch>
                  <a:fillRect l="-1679" t="-4580" b="-9160"/>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13" name="Dikdörtgen 12"/>
              <p:cNvSpPr/>
              <p:nvPr/>
            </p:nvSpPr>
            <p:spPr>
              <a:xfrm>
                <a:off x="6804404" y="1471403"/>
                <a:ext cx="3501656" cy="787652"/>
              </a:xfrm>
              <a:prstGeom prst="rect">
                <a:avLst/>
              </a:prstGeom>
            </p:spPr>
            <p:txBody>
              <a:bodyPr wrap="square">
                <a:spAutoFit/>
              </a:bodyPr>
              <a:lstStyle/>
              <a:p>
                <a:pPr>
                  <a:lnSpc>
                    <a:spcPct val="107000"/>
                  </a:lnSpc>
                  <a:spcAft>
                    <a:spcPts val="800"/>
                  </a:spcAft>
                </a:pPr>
                <a:r>
                  <a:rPr lang="en-US" b="1" dirty="0" err="1">
                    <a:latin typeface="Times New Roman" panose="02020603050405020304" pitchFamily="18" charset="0"/>
                    <a:ea typeface="Times New Roman" panose="02020603050405020304" pitchFamily="18" charset="0"/>
                    <a:cs typeface="Times New Roman" panose="02020603050405020304" pitchFamily="18" charset="0"/>
                  </a:rPr>
                  <a:t>Elastik</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Şaft</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𝑘</m:t>
                        </m:r>
                      </m:sub>
                    </m:sSub>
                    <m:d>
                      <m:dPr>
                        <m:ctrlPr>
                          <a:rPr lang="tr-TR"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𝑡</m:t>
                        </m:r>
                      </m:e>
                    </m:d>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𝑘</m:t>
                    </m:r>
                    <m:d>
                      <m:dPr>
                        <m:begChr m:val="["/>
                        <m:endChr m:val="]"/>
                        <m:ctrlPr>
                          <a:rPr lang="tr-TR"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i="1">
                                <a:effectLst/>
                                <a:latin typeface="Cambria Math" panose="02040503050406030204" pitchFamily="18" charset="0"/>
                                <a:ea typeface="Calibri" panose="020F0502020204030204" pitchFamily="34" charset="0"/>
                                <a:cs typeface="Times New Roman" panose="02020603050405020304" pitchFamily="18" charset="0"/>
                              </a:rPr>
                              <m:t>2</m:t>
                            </m:r>
                          </m:sub>
                        </m:sSub>
                        <m:d>
                          <m:dPr>
                            <m:ctrlPr>
                              <a:rPr lang="tr-TR"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𝑡</m:t>
                            </m:r>
                          </m:e>
                        </m:d>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i="1">
                                <a:effectLst/>
                                <a:latin typeface="Cambria Math" panose="02040503050406030204" pitchFamily="18" charset="0"/>
                                <a:ea typeface="Calibri" panose="020F0502020204030204" pitchFamily="34" charset="0"/>
                                <a:cs typeface="Times New Roman" panose="02020603050405020304" pitchFamily="18" charset="0"/>
                              </a:rPr>
                              <m:t>3</m:t>
                            </m:r>
                          </m:sub>
                        </m:sSub>
                        <m:d>
                          <m:dPr>
                            <m:ctrlPr>
                              <a:rPr lang="tr-TR"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𝑡</m:t>
                            </m:r>
                          </m:e>
                        </m:d>
                      </m:e>
                    </m:d>
                  </m:oMath>
                </a14:m>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3" name="Dikdörtgen 12"/>
              <p:cNvSpPr>
                <a:spLocks noRot="1" noChangeAspect="1" noMove="1" noResize="1" noEditPoints="1" noAdjustHandles="1" noChangeArrowheads="1" noChangeShapeType="1" noTextEdit="1"/>
              </p:cNvSpPr>
              <p:nvPr/>
            </p:nvSpPr>
            <p:spPr>
              <a:xfrm>
                <a:off x="6804404" y="1471403"/>
                <a:ext cx="3501656" cy="787652"/>
              </a:xfrm>
              <a:prstGeom prst="rect">
                <a:avLst/>
              </a:prstGeom>
              <a:blipFill rotWithShape="0">
                <a:blip r:embed="rId15"/>
                <a:stretch>
                  <a:fillRect l="-1391" t="-3846" b="-8462"/>
                </a:stretch>
              </a:blipFill>
            </p:spPr>
            <p:txBody>
              <a:bodyPr/>
              <a:lstStyle/>
              <a:p>
                <a:r>
                  <a:rPr lang="tr-TR">
                    <a:noFill/>
                  </a:rPr>
                  <a:t> </a:t>
                </a:r>
              </a:p>
            </p:txBody>
          </p:sp>
        </mc:Fallback>
      </mc:AlternateContent>
      <p:grpSp>
        <p:nvGrpSpPr>
          <p:cNvPr id="84" name="Group 371"/>
          <p:cNvGrpSpPr/>
          <p:nvPr/>
        </p:nvGrpSpPr>
        <p:grpSpPr>
          <a:xfrm>
            <a:off x="6962391" y="3492167"/>
            <a:ext cx="2459988" cy="1383664"/>
            <a:chOff x="0" y="0"/>
            <a:chExt cx="2459988" cy="1383664"/>
          </a:xfrm>
        </p:grpSpPr>
        <p:grpSp>
          <p:nvGrpSpPr>
            <p:cNvPr id="85" name="Group 344"/>
            <p:cNvGrpSpPr/>
            <p:nvPr/>
          </p:nvGrpSpPr>
          <p:grpSpPr>
            <a:xfrm>
              <a:off x="819150" y="180975"/>
              <a:ext cx="247490" cy="850231"/>
              <a:chOff x="3446814" y="568531"/>
              <a:chExt cx="247490" cy="850231"/>
            </a:xfrm>
          </p:grpSpPr>
          <p:sp>
            <p:nvSpPr>
              <p:cNvPr id="98" name="Rectangle 345"/>
              <p:cNvSpPr/>
              <p:nvPr/>
            </p:nvSpPr>
            <p:spPr>
              <a:xfrm>
                <a:off x="3477056" y="568531"/>
                <a:ext cx="217248" cy="85023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a:p>
            </p:txBody>
          </p:sp>
          <p:sp>
            <p:nvSpPr>
              <p:cNvPr id="99" name="Rectangle 346"/>
              <p:cNvSpPr/>
              <p:nvPr/>
            </p:nvSpPr>
            <p:spPr>
              <a:xfrm>
                <a:off x="3446814" y="672804"/>
                <a:ext cx="45719" cy="641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a:p>
            </p:txBody>
          </p:sp>
          <p:cxnSp>
            <p:nvCxnSpPr>
              <p:cNvPr id="101" name="Straight Connector 347"/>
              <p:cNvCxnSpPr/>
              <p:nvPr/>
            </p:nvCxnSpPr>
            <p:spPr>
              <a:xfrm>
                <a:off x="3577660" y="624679"/>
                <a:ext cx="0" cy="731520"/>
              </a:xfrm>
              <a:prstGeom prst="line">
                <a:avLst/>
              </a:prstGeom>
            </p:spPr>
            <p:style>
              <a:lnRef idx="3">
                <a:schemeClr val="dk1"/>
              </a:lnRef>
              <a:fillRef idx="0">
                <a:schemeClr val="dk1"/>
              </a:fillRef>
              <a:effectRef idx="2">
                <a:schemeClr val="dk1"/>
              </a:effectRef>
              <a:fontRef idx="minor">
                <a:schemeClr val="tx1"/>
              </a:fontRef>
            </p:style>
          </p:cxnSp>
        </p:grpSp>
        <p:grpSp>
          <p:nvGrpSpPr>
            <p:cNvPr id="86" name="Group 358"/>
            <p:cNvGrpSpPr/>
            <p:nvPr/>
          </p:nvGrpSpPr>
          <p:grpSpPr>
            <a:xfrm>
              <a:off x="0" y="0"/>
              <a:ext cx="2459988" cy="1383664"/>
              <a:chOff x="0" y="0"/>
              <a:chExt cx="2459988" cy="1383668"/>
            </a:xfrm>
          </p:grpSpPr>
          <p:grpSp>
            <p:nvGrpSpPr>
              <p:cNvPr id="87" name="Group 359"/>
              <p:cNvGrpSpPr/>
              <p:nvPr/>
            </p:nvGrpSpPr>
            <p:grpSpPr>
              <a:xfrm>
                <a:off x="0" y="114304"/>
                <a:ext cx="2459988" cy="1269364"/>
                <a:chOff x="0" y="180979"/>
                <a:chExt cx="2460007" cy="1269439"/>
              </a:xfrm>
            </p:grpSpPr>
            <p:sp>
              <p:nvSpPr>
                <p:cNvPr id="91" name="Rectangle 360"/>
                <p:cNvSpPr/>
                <p:nvPr/>
              </p:nvSpPr>
              <p:spPr>
                <a:xfrm>
                  <a:off x="133349" y="600047"/>
                  <a:ext cx="819491" cy="152428"/>
                </a:xfrm>
                <a:prstGeom prst="rect">
                  <a:avLst/>
                </a:prstGeom>
                <a:solidFill>
                  <a:schemeClr val="accent1"/>
                </a:solidFill>
              </p:spPr>
              <p:style>
                <a:lnRef idx="1">
                  <a:schemeClr val="dk1"/>
                </a:lnRef>
                <a:fillRef idx="2">
                  <a:schemeClr val="dk1"/>
                </a:fillRef>
                <a:effectRef idx="1">
                  <a:schemeClr val="dk1"/>
                </a:effectRef>
                <a:fontRef idx="minor">
                  <a:schemeClr val="dk1"/>
                </a:fontRef>
              </p:style>
              <p:txBody>
                <a:bodyPr rtlCol="0" anchor="ctr">
                  <a:noAutofit/>
                </a:bodyPr>
                <a:lstStyle/>
                <a:p>
                  <a:endParaRPr lang="tr-TR"/>
                </a:p>
              </p:txBody>
            </p:sp>
            <mc:AlternateContent xmlns:mc="http://schemas.openxmlformats.org/markup-compatibility/2006">
              <mc:Choice xmlns:a14="http://schemas.microsoft.com/office/drawing/2010/main" Requires="a14">
                <p:sp>
                  <p:nvSpPr>
                    <p:cNvPr id="92" name="TextBox 98"/>
                    <p:cNvSpPr txBox="1"/>
                    <p:nvPr/>
                  </p:nvSpPr>
                  <p:spPr>
                    <a:xfrm>
                      <a:off x="1741625" y="212085"/>
                      <a:ext cx="378463" cy="378483"/>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tr-TR" sz="18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tr-TR" sz="18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𝜃</m:t>
                                    </m:r>
                                  </m:e>
                                </m:acc>
                              </m:e>
                              <m:sub>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b>
                            </m:sSub>
                          </m:oMath>
                        </m:oMathPara>
                      </a14:m>
                      <a:endParaRPr lang="tr-TR" sz="1200">
                        <a:effectLst/>
                        <a:latin typeface="Times New Roman" panose="02020603050405020304" pitchFamily="18" charset="0"/>
                        <a:ea typeface="Times New Roman" panose="02020603050405020304" pitchFamily="18" charset="0"/>
                      </a:endParaRPr>
                    </a:p>
                  </p:txBody>
                </p:sp>
              </mc:Choice>
              <mc:Fallback>
                <p:sp>
                  <p:nvSpPr>
                    <p:cNvPr id="92" name="TextBox 98"/>
                    <p:cNvSpPr txBox="1">
                      <a:spLocks noRot="1" noChangeAspect="1" noMove="1" noResize="1" noEditPoints="1" noAdjustHandles="1" noChangeArrowheads="1" noChangeShapeType="1" noTextEdit="1"/>
                    </p:cNvSpPr>
                    <p:nvPr/>
                  </p:nvSpPr>
                  <p:spPr>
                    <a:xfrm>
                      <a:off x="1741625" y="212085"/>
                      <a:ext cx="378463" cy="378483"/>
                    </a:xfrm>
                    <a:prstGeom prst="rect">
                      <a:avLst/>
                    </a:prstGeom>
                    <a:blipFill rotWithShape="0">
                      <a:blip r:embed="rId16"/>
                      <a:stretch>
                        <a:fillRect b="-1613"/>
                      </a:stretch>
                    </a:blipFill>
                  </p:spPr>
                  <p:txBody>
                    <a:bodyPr/>
                    <a:lstStyle/>
                    <a:p>
                      <a:r>
                        <a:rPr lang="tr-TR">
                          <a:noFill/>
                        </a:rPr>
                        <a:t> </a:t>
                      </a:r>
                    </a:p>
                  </p:txBody>
                </p:sp>
              </mc:Fallback>
            </mc:AlternateContent>
            <p:sp>
              <p:nvSpPr>
                <p:cNvPr id="93" name="Arc 362"/>
                <p:cNvSpPr/>
                <p:nvPr/>
              </p:nvSpPr>
              <p:spPr>
                <a:xfrm rot="20444955" flipH="1">
                  <a:off x="1809750" y="457200"/>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tr-TR"/>
                </a:p>
              </p:txBody>
            </p:sp>
            <mc:AlternateContent xmlns:mc="http://schemas.openxmlformats.org/markup-compatibility/2006">
              <mc:Choice xmlns:a14="http://schemas.microsoft.com/office/drawing/2010/main" Requires="a14">
                <p:sp>
                  <p:nvSpPr>
                    <p:cNvPr id="94" name="TextBox 144"/>
                    <p:cNvSpPr txBox="1"/>
                    <p:nvPr/>
                  </p:nvSpPr>
                  <p:spPr>
                    <a:xfrm>
                      <a:off x="1127773" y="180979"/>
                      <a:ext cx="662940" cy="359410"/>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𝑻</m:t>
                                </m:r>
                              </m:e>
                              <m:sub>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𝒃</m:t>
                                </m:r>
                              </m:sub>
                            </m:sSub>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𝒕</m:t>
                            </m:r>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tr-TR" sz="1200">
                        <a:effectLst/>
                        <a:latin typeface="Times New Roman" panose="02020603050405020304" pitchFamily="18" charset="0"/>
                        <a:ea typeface="Times New Roman" panose="02020603050405020304" pitchFamily="18" charset="0"/>
                      </a:endParaRPr>
                    </a:p>
                  </p:txBody>
                </p:sp>
              </mc:Choice>
              <mc:Fallback>
                <p:sp>
                  <p:nvSpPr>
                    <p:cNvPr id="94" name="TextBox 144"/>
                    <p:cNvSpPr txBox="1">
                      <a:spLocks noRot="1" noChangeAspect="1" noMove="1" noResize="1" noEditPoints="1" noAdjustHandles="1" noChangeArrowheads="1" noChangeShapeType="1" noTextEdit="1"/>
                    </p:cNvSpPr>
                    <p:nvPr/>
                  </p:nvSpPr>
                  <p:spPr>
                    <a:xfrm>
                      <a:off x="1127773" y="180979"/>
                      <a:ext cx="662940" cy="359410"/>
                    </a:xfrm>
                    <a:prstGeom prst="rect">
                      <a:avLst/>
                    </a:prstGeom>
                    <a:blipFill rotWithShape="0">
                      <a:blip r:embed="rId17"/>
                      <a:stretch>
                        <a:fillRect r="-12844" b="-16949"/>
                      </a:stretch>
                    </a:blipFill>
                  </p:spPr>
                  <p:txBody>
                    <a:bodyPr/>
                    <a:lstStyle/>
                    <a:p>
                      <a:r>
                        <a:rPr lang="tr-TR">
                          <a:noFill/>
                        </a:rPr>
                        <a:t> </a:t>
                      </a:r>
                    </a:p>
                  </p:txBody>
                </p:sp>
              </mc:Fallback>
            </mc:AlternateContent>
            <p:cxnSp>
              <p:nvCxnSpPr>
                <p:cNvPr id="95" name="Straight Connector 364"/>
                <p:cNvCxnSpPr/>
                <p:nvPr/>
              </p:nvCxnSpPr>
              <p:spPr>
                <a:xfrm flipV="1">
                  <a:off x="0" y="657225"/>
                  <a:ext cx="1847850" cy="19050"/>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96" name="Arc 365"/>
                <p:cNvSpPr/>
                <p:nvPr/>
              </p:nvSpPr>
              <p:spPr>
                <a:xfrm rot="20444955" flipH="1">
                  <a:off x="1438274" y="438150"/>
                  <a:ext cx="650257" cy="993218"/>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tr-TR"/>
                </a:p>
              </p:txBody>
            </p:sp>
            <mc:AlternateContent xmlns:mc="http://schemas.openxmlformats.org/markup-compatibility/2006">
              <mc:Choice xmlns:a14="http://schemas.microsoft.com/office/drawing/2010/main" Requires="a14">
                <p:sp>
                  <p:nvSpPr>
                    <p:cNvPr id="97" name="TextBox 144"/>
                    <p:cNvSpPr txBox="1"/>
                    <p:nvPr/>
                  </p:nvSpPr>
                  <p:spPr>
                    <a:xfrm>
                      <a:off x="104776" y="895392"/>
                      <a:ext cx="662940" cy="359410"/>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bPr>
                              <m:e>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𝑻</m:t>
                                </m:r>
                              </m:e>
                              <m:sub>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𝒃</m:t>
                                </m:r>
                              </m:sub>
                            </m:sSub>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𝒕</m:t>
                            </m:r>
                            <m:r>
                              <a:rPr lang="tr-TR" sz="1800" b="1" i="1" kern="1200">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m:t>
                            </m:r>
                          </m:oMath>
                        </m:oMathPara>
                      </a14:m>
                      <a:endParaRPr lang="tr-TR" sz="1200">
                        <a:effectLst/>
                        <a:latin typeface="Times New Roman" panose="02020603050405020304" pitchFamily="18" charset="0"/>
                        <a:ea typeface="Times New Roman" panose="02020603050405020304" pitchFamily="18" charset="0"/>
                      </a:endParaRPr>
                    </a:p>
                  </p:txBody>
                </p:sp>
              </mc:Choice>
              <mc:Fallback>
                <p:sp>
                  <p:nvSpPr>
                    <p:cNvPr id="97" name="TextBox 144"/>
                    <p:cNvSpPr txBox="1">
                      <a:spLocks noRot="1" noChangeAspect="1" noMove="1" noResize="1" noEditPoints="1" noAdjustHandles="1" noChangeArrowheads="1" noChangeShapeType="1" noTextEdit="1"/>
                    </p:cNvSpPr>
                    <p:nvPr/>
                  </p:nvSpPr>
                  <p:spPr>
                    <a:xfrm>
                      <a:off x="104776" y="895392"/>
                      <a:ext cx="662940" cy="359410"/>
                    </a:xfrm>
                    <a:prstGeom prst="rect">
                      <a:avLst/>
                    </a:prstGeom>
                    <a:blipFill rotWithShape="0">
                      <a:blip r:embed="rId18"/>
                      <a:stretch>
                        <a:fillRect r="-12844" b="-16949"/>
                      </a:stretch>
                    </a:blipFill>
                  </p:spPr>
                  <p:txBody>
                    <a:bodyPr/>
                    <a:lstStyle/>
                    <a:p>
                      <a:r>
                        <a:rPr lang="tr-TR">
                          <a:noFill/>
                        </a:rPr>
                        <a:t> </a:t>
                      </a:r>
                    </a:p>
                  </p:txBody>
                </p:sp>
              </mc:Fallback>
            </mc:AlternateContent>
          </p:grpSp>
          <mc:AlternateContent xmlns:mc="http://schemas.openxmlformats.org/markup-compatibility/2006">
            <mc:Choice xmlns:a14="http://schemas.microsoft.com/office/drawing/2010/main" Requires="a14">
              <p:sp>
                <p:nvSpPr>
                  <p:cNvPr id="88" name="TextBox 98"/>
                  <p:cNvSpPr txBox="1"/>
                  <p:nvPr/>
                </p:nvSpPr>
                <p:spPr>
                  <a:xfrm>
                    <a:off x="76200" y="76200"/>
                    <a:ext cx="378460" cy="378461"/>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tr-TR" sz="18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a:rPr lang="tr-TR" sz="18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𝜃</m:t>
                                  </m:r>
                                </m:e>
                              </m:acc>
                            </m:e>
                            <m:sub>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tr-TR" sz="1200">
                      <a:effectLst/>
                      <a:latin typeface="Times New Roman" panose="02020603050405020304" pitchFamily="18" charset="0"/>
                      <a:ea typeface="Times New Roman" panose="02020603050405020304" pitchFamily="18" charset="0"/>
                    </a:endParaRPr>
                  </a:p>
                </p:txBody>
              </p:sp>
            </mc:Choice>
            <mc:Fallback>
              <p:sp>
                <p:nvSpPr>
                  <p:cNvPr id="88" name="TextBox 98"/>
                  <p:cNvSpPr txBox="1">
                    <a:spLocks noRot="1" noChangeAspect="1" noMove="1" noResize="1" noEditPoints="1" noAdjustHandles="1" noChangeArrowheads="1" noChangeShapeType="1" noTextEdit="1"/>
                  </p:cNvSpPr>
                  <p:nvPr/>
                </p:nvSpPr>
                <p:spPr>
                  <a:xfrm>
                    <a:off x="76200" y="76200"/>
                    <a:ext cx="378460" cy="378461"/>
                  </a:xfrm>
                  <a:prstGeom prst="rect">
                    <a:avLst/>
                  </a:prstGeom>
                  <a:blipFill rotWithShape="0">
                    <a:blip r:embed="rId19"/>
                    <a:stretch>
                      <a:fillRect b="-1613"/>
                    </a:stretch>
                  </a:blipFill>
                </p:spPr>
                <p:txBody>
                  <a:bodyPr/>
                  <a:lstStyle/>
                  <a:p>
                    <a:r>
                      <a:rPr lang="tr-TR">
                        <a:noFill/>
                      </a:rPr>
                      <a:t> </a:t>
                    </a:r>
                  </a:p>
                </p:txBody>
              </p:sp>
            </mc:Fallback>
          </mc:AlternateContent>
          <p:sp>
            <p:nvSpPr>
              <p:cNvPr id="89" name="Arc 368"/>
              <p:cNvSpPr/>
              <p:nvPr/>
            </p:nvSpPr>
            <p:spPr>
              <a:xfrm rot="20444955" flipH="1">
                <a:off x="76200" y="285750"/>
                <a:ext cx="650253" cy="993160"/>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tr-TR"/>
              </a:p>
            </p:txBody>
          </p:sp>
          <p:sp>
            <p:nvSpPr>
              <p:cNvPr id="90" name="Arc 369"/>
              <p:cNvSpPr/>
              <p:nvPr/>
            </p:nvSpPr>
            <p:spPr>
              <a:xfrm rot="1155045" flipH="1" flipV="1">
                <a:off x="457200" y="0"/>
                <a:ext cx="650253" cy="993160"/>
              </a:xfrm>
              <a:prstGeom prst="arc">
                <a:avLst>
                  <a:gd name="adj1" fmla="val 16893611"/>
                  <a:gd name="adj2" fmla="val 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endParaRPr lang="tr-TR"/>
              </a:p>
            </p:txBody>
          </p:sp>
        </p:grpSp>
      </p:grpSp>
      <mc:AlternateContent xmlns:mc="http://schemas.openxmlformats.org/markup-compatibility/2006">
        <mc:Choice xmlns:a14="http://schemas.microsoft.com/office/drawing/2010/main" Requires="a14">
          <p:sp>
            <p:nvSpPr>
              <p:cNvPr id="20" name="Dikdörtgen 19"/>
              <p:cNvSpPr/>
              <p:nvPr/>
            </p:nvSpPr>
            <p:spPr>
              <a:xfrm>
                <a:off x="6747016" y="4700613"/>
                <a:ext cx="4670894" cy="681982"/>
              </a:xfrm>
              <a:prstGeom prst="rect">
                <a:avLst/>
              </a:prstGeom>
            </p:spPr>
            <p:txBody>
              <a:bodyPr wrap="none">
                <a:spAutoFit/>
              </a:bodyPr>
              <a:lstStyle/>
              <a:p>
                <a:r>
                  <a:rPr lang="en-US" b="1" dirty="0" err="1">
                    <a:latin typeface="Times New Roman" panose="02020603050405020304" pitchFamily="18" charset="0"/>
                    <a:ea typeface="Times New Roman" panose="02020603050405020304" pitchFamily="18" charset="0"/>
                  </a:rPr>
                  <a:t>Vizkoz</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Kavrama</a:t>
                </a:r>
                <a:r>
                  <a:rPr lang="en-US" b="1"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t>
                </a:r>
                <a:r>
                  <a:rPr lang="en-US" dirty="0" err="1">
                    <a:latin typeface="Times New Roman" panose="02020603050405020304" pitchFamily="18" charset="0"/>
                    <a:ea typeface="Times New Roman" panose="02020603050405020304" pitchFamily="18" charset="0"/>
                  </a:rPr>
                  <a:t>Sürtünme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Elemanı</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Kütlesiz</a:t>
                </a:r>
                <a:r>
                  <a:rPr lang="en-US" dirty="0" smtClean="0">
                    <a:latin typeface="Times New Roman" panose="02020603050405020304" pitchFamily="18" charset="0"/>
                    <a:ea typeface="Times New Roman" panose="02020603050405020304" pitchFamily="18" charset="0"/>
                  </a:rPr>
                  <a:t>)</a:t>
                </a:r>
                <a:endParaRPr lang="tr-TR" dirty="0" smtClean="0">
                  <a:latin typeface="Times New Roman" panose="02020603050405020304" pitchFamily="18" charset="0"/>
                  <a:ea typeface="Times New Roman" panose="02020603050405020304" pitchFamily="18" charset="0"/>
                </a:endParaRPr>
              </a:p>
              <a:p>
                <a14:m>
                  <m:oMath xmlns:m="http://schemas.openxmlformats.org/officeDocument/2006/math">
                    <m:sSub>
                      <m:sSubPr>
                        <m:ctrlPr>
                          <a:rPr lang="tr-TR" i="1"/>
                        </m:ctrlPr>
                      </m:sSubPr>
                      <m:e>
                        <m:r>
                          <a:rPr lang="en-US" i="1"/>
                          <m:t>𝑇</m:t>
                        </m:r>
                      </m:e>
                      <m:sub>
                        <m:r>
                          <a:rPr lang="en-US" i="1"/>
                          <m:t>𝑏</m:t>
                        </m:r>
                      </m:sub>
                    </m:sSub>
                    <m:d>
                      <m:dPr>
                        <m:ctrlPr>
                          <a:rPr lang="tr-TR" i="1"/>
                        </m:ctrlPr>
                      </m:dPr>
                      <m:e>
                        <m:r>
                          <a:rPr lang="en-US" i="1"/>
                          <m:t>𝑡</m:t>
                        </m:r>
                      </m:e>
                    </m:d>
                    <m:r>
                      <a:rPr lang="en-US" i="1"/>
                      <m:t>=</m:t>
                    </m:r>
                    <m:r>
                      <a:rPr lang="en-US" i="1"/>
                      <m:t>𝑏</m:t>
                    </m:r>
                    <m:d>
                      <m:dPr>
                        <m:begChr m:val="["/>
                        <m:endChr m:val="]"/>
                        <m:ctrlPr>
                          <a:rPr lang="tr-TR" i="1"/>
                        </m:ctrlPr>
                      </m:dPr>
                      <m:e>
                        <m:sSub>
                          <m:sSubPr>
                            <m:ctrlPr>
                              <a:rPr lang="tr-TR" i="1"/>
                            </m:ctrlPr>
                          </m:sSubPr>
                          <m:e>
                            <m:acc>
                              <m:accPr>
                                <m:chr m:val="̇"/>
                                <m:ctrlPr>
                                  <a:rPr lang="tr-TR" i="1"/>
                                </m:ctrlPr>
                              </m:accPr>
                              <m:e>
                                <m:r>
                                  <a:rPr lang="en-US" i="1"/>
                                  <m:t>𝜃</m:t>
                                </m:r>
                              </m:e>
                            </m:acc>
                          </m:e>
                          <m:sub>
                            <m:r>
                              <a:rPr lang="en-US" i="1"/>
                              <m:t>3</m:t>
                            </m:r>
                          </m:sub>
                        </m:sSub>
                        <m:d>
                          <m:dPr>
                            <m:ctrlPr>
                              <a:rPr lang="tr-TR" i="1"/>
                            </m:ctrlPr>
                          </m:dPr>
                          <m:e>
                            <m:r>
                              <a:rPr lang="en-US" i="1"/>
                              <m:t>𝑡</m:t>
                            </m:r>
                          </m:e>
                        </m:d>
                        <m:r>
                          <a:rPr lang="en-US" i="1"/>
                          <m:t>−</m:t>
                        </m:r>
                        <m:sSub>
                          <m:sSubPr>
                            <m:ctrlPr>
                              <a:rPr lang="tr-TR" i="1"/>
                            </m:ctrlPr>
                          </m:sSubPr>
                          <m:e>
                            <m:acc>
                              <m:accPr>
                                <m:chr m:val="̇"/>
                                <m:ctrlPr>
                                  <a:rPr lang="tr-TR" i="1"/>
                                </m:ctrlPr>
                              </m:accPr>
                              <m:e>
                                <m:r>
                                  <a:rPr lang="en-US" i="1"/>
                                  <m:t>𝜃</m:t>
                                </m:r>
                              </m:e>
                            </m:acc>
                          </m:e>
                          <m:sub>
                            <m:r>
                              <a:rPr lang="en-US" i="1"/>
                              <m:t>1</m:t>
                            </m:r>
                          </m:sub>
                        </m:sSub>
                        <m:d>
                          <m:dPr>
                            <m:ctrlPr>
                              <a:rPr lang="tr-TR" i="1"/>
                            </m:ctrlPr>
                          </m:dPr>
                          <m:e>
                            <m:r>
                              <a:rPr lang="en-US" i="1"/>
                              <m:t>𝑡</m:t>
                            </m:r>
                          </m:e>
                        </m:d>
                      </m:e>
                    </m:d>
                  </m:oMath>
                </a14:m>
                <a:r>
                  <a:rPr lang="tr-TR" dirty="0" smtClean="0"/>
                  <a:t>    (4)</a:t>
                </a:r>
                <a:endParaRPr lang="tr-TR" dirty="0"/>
              </a:p>
            </p:txBody>
          </p:sp>
        </mc:Choice>
        <mc:Fallback>
          <p:sp>
            <p:nvSpPr>
              <p:cNvPr id="20" name="Dikdörtgen 19"/>
              <p:cNvSpPr>
                <a:spLocks noRot="1" noChangeAspect="1" noMove="1" noResize="1" noEditPoints="1" noAdjustHandles="1" noChangeArrowheads="1" noChangeShapeType="1" noTextEdit="1"/>
              </p:cNvSpPr>
              <p:nvPr/>
            </p:nvSpPr>
            <p:spPr>
              <a:xfrm>
                <a:off x="6747016" y="4700613"/>
                <a:ext cx="4670894" cy="681982"/>
              </a:xfrm>
              <a:prstGeom prst="rect">
                <a:avLst/>
              </a:prstGeom>
              <a:blipFill rotWithShape="0">
                <a:blip r:embed="rId20"/>
                <a:stretch>
                  <a:fillRect l="-1175" t="-4464" r="-392" b="-11607"/>
                </a:stretch>
              </a:blipFill>
            </p:spPr>
            <p:txBody>
              <a:bodyPr/>
              <a:lstStyle/>
              <a:p>
                <a:r>
                  <a:rPr lang="tr-TR">
                    <a:noFill/>
                  </a:rPr>
                  <a:t> </a:t>
                </a:r>
              </a:p>
            </p:txBody>
          </p:sp>
        </mc:Fallback>
      </mc:AlternateContent>
    </p:spTree>
    <p:extLst>
      <p:ext uri="{BB962C8B-B14F-4D97-AF65-F5344CB8AC3E}">
        <p14:creationId xmlns:p14="http://schemas.microsoft.com/office/powerpoint/2010/main" val="1911488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normAutofit/>
          </a:bodyPr>
          <a:lstStyle/>
          <a:p>
            <a:r>
              <a:rPr lang="tr-TR" dirty="0">
                <a:latin typeface="Cooper Std Black" panose="0208090304030B020404" pitchFamily="18" charset="0"/>
              </a:rPr>
              <a:t>Örnek 2: Dönel Mekanik </a:t>
            </a:r>
            <a:r>
              <a:rPr lang="tr-TR" dirty="0" smtClean="0">
                <a:latin typeface="Cooper Std Black" panose="0208090304030B020404" pitchFamily="18" charset="0"/>
              </a:rPr>
              <a:t>Sistem</a:t>
            </a:r>
            <a:endParaRPr lang="tr-TR" dirty="0"/>
          </a:p>
        </p:txBody>
      </p:sp>
      <mc:AlternateContent xmlns:mc="http://schemas.openxmlformats.org/markup-compatibility/2006">
        <mc:Choice xmlns:a14="http://schemas.microsoft.com/office/drawing/2010/main" Requires="a14">
          <p:sp>
            <p:nvSpPr>
              <p:cNvPr id="2" name="İçerik Yer Tutucusu 1"/>
              <p:cNvSpPr>
                <a:spLocks noGrp="1"/>
              </p:cNvSpPr>
              <p:nvPr>
                <p:ph idx="1"/>
              </p:nvPr>
            </p:nvSpPr>
            <p:spPr>
              <a:xfrm>
                <a:off x="1216562" y="1363665"/>
                <a:ext cx="10058400" cy="4937760"/>
              </a:xfrm>
            </p:spPr>
            <p:txBody>
              <a:bodyPr>
                <a:normAutofit/>
              </a:bodyPr>
              <a:lstStyle/>
              <a:p>
                <a:r>
                  <a:rPr lang="en-US" b="1" dirty="0" err="1"/>
                  <a:t>Bağlantı</a:t>
                </a:r>
                <a:r>
                  <a:rPr lang="en-US" b="1" dirty="0"/>
                  <a:t> </a:t>
                </a:r>
                <a:r>
                  <a:rPr lang="en-US" b="1" dirty="0" err="1"/>
                  <a:t>Denklemleri</a:t>
                </a:r>
                <a:r>
                  <a:rPr lang="en-US" b="1" dirty="0"/>
                  <a:t> (</a:t>
                </a:r>
                <a:r>
                  <a:rPr lang="en-US" b="1" dirty="0" err="1"/>
                  <a:t>Uyarlılık</a:t>
                </a:r>
                <a:r>
                  <a:rPr lang="en-US" b="1" dirty="0"/>
                  <a:t> </a:t>
                </a:r>
                <a:r>
                  <a:rPr lang="en-US" b="1" dirty="0" err="1"/>
                  <a:t>Denklemleri</a:t>
                </a:r>
                <a:r>
                  <a:rPr lang="en-US" b="1" dirty="0"/>
                  <a:t>)</a:t>
                </a:r>
                <a:endParaRPr lang="tr-TR" dirty="0"/>
              </a:p>
              <a:p>
                <a:r>
                  <a:rPr lang="en-US" dirty="0" err="1"/>
                  <a:t>Kütlesiz</a:t>
                </a:r>
                <a:r>
                  <a:rPr lang="en-US" dirty="0"/>
                  <a:t> </a:t>
                </a:r>
                <a:r>
                  <a:rPr lang="en-US" dirty="0" err="1"/>
                  <a:t>bir</a:t>
                </a:r>
                <a:r>
                  <a:rPr lang="en-US" dirty="0"/>
                  <a:t> </a:t>
                </a:r>
                <a:r>
                  <a:rPr lang="en-US" dirty="0" err="1"/>
                  <a:t>noktada</a:t>
                </a:r>
                <a:r>
                  <a:rPr lang="en-US" dirty="0"/>
                  <a:t>, </a:t>
                </a:r>
                <a14:m>
                  <m:oMath xmlns:m="http://schemas.openxmlformats.org/officeDocument/2006/math">
                    <m:nary>
                      <m:naryPr>
                        <m:chr m:val="∑"/>
                        <m:limLoc m:val="undOvr"/>
                        <m:subHide m:val="on"/>
                        <m:supHide m:val="on"/>
                        <m:ctrlPr>
                          <a:rPr lang="tr-TR" i="1"/>
                        </m:ctrlPr>
                      </m:naryPr>
                      <m:sub/>
                      <m:sup/>
                      <m:e>
                        <m:r>
                          <a:rPr lang="en-US" i="1"/>
                          <m:t>𝑓</m:t>
                        </m:r>
                      </m:e>
                    </m:nary>
                    <m:r>
                      <a:rPr lang="en-US" i="1"/>
                      <m:t>=0</m:t>
                    </m:r>
                  </m:oMath>
                </a14:m>
                <a:r>
                  <a:rPr lang="en-US" dirty="0"/>
                  <a:t> </a:t>
                </a:r>
                <a:r>
                  <a:rPr lang="en-US" dirty="0" err="1"/>
                  <a:t>ya</a:t>
                </a:r>
                <a:r>
                  <a:rPr lang="en-US" dirty="0"/>
                  <a:t> da </a:t>
                </a:r>
                <a14:m>
                  <m:oMath xmlns:m="http://schemas.openxmlformats.org/officeDocument/2006/math">
                    <m:nary>
                      <m:naryPr>
                        <m:chr m:val="∑"/>
                        <m:limLoc m:val="undOvr"/>
                        <m:subHide m:val="on"/>
                        <m:supHide m:val="on"/>
                        <m:ctrlPr>
                          <a:rPr lang="tr-TR" i="1"/>
                        </m:ctrlPr>
                      </m:naryPr>
                      <m:sub/>
                      <m:sup/>
                      <m:e>
                        <m:r>
                          <a:rPr lang="en-US" i="1"/>
                          <m:t>𝑇</m:t>
                        </m:r>
                      </m:e>
                    </m:nary>
                    <m:r>
                      <a:rPr lang="en-US" i="1"/>
                      <m:t>=0</m:t>
                    </m:r>
                  </m:oMath>
                </a14:m>
                <a:endParaRPr lang="tr-TR" dirty="0"/>
              </a:p>
              <a:p>
                <a:r>
                  <a:rPr lang="en-US" dirty="0" err="1"/>
                  <a:t>Kavrama</a:t>
                </a:r>
                <a:r>
                  <a:rPr lang="en-US" dirty="0"/>
                  <a:t> </a:t>
                </a:r>
                <a:r>
                  <a:rPr lang="en-US" dirty="0" err="1"/>
                  <a:t>ve</a:t>
                </a:r>
                <a:r>
                  <a:rPr lang="en-US" dirty="0"/>
                  <a:t> </a:t>
                </a:r>
                <a:r>
                  <a:rPr lang="en-US" dirty="0" err="1"/>
                  <a:t>Şaft</a:t>
                </a:r>
                <a:r>
                  <a:rPr lang="en-US" dirty="0"/>
                  <a:t> </a:t>
                </a:r>
                <a:r>
                  <a:rPr lang="en-US" dirty="0" err="1"/>
                  <a:t>arasındaki</a:t>
                </a:r>
                <a:r>
                  <a:rPr lang="en-US" dirty="0"/>
                  <a:t> </a:t>
                </a:r>
                <a:r>
                  <a:rPr lang="en-US" dirty="0" err="1"/>
                  <a:t>bağlantı</a:t>
                </a:r>
                <a:r>
                  <a:rPr lang="en-US" dirty="0"/>
                  <a:t> </a:t>
                </a:r>
                <a:r>
                  <a:rPr lang="en-US" dirty="0" err="1"/>
                  <a:t>eşitliği</a:t>
                </a:r>
                <a:endParaRPr lang="tr-TR" dirty="0"/>
              </a:p>
              <a:p>
                <a14:m>
                  <m:oMath xmlns:m="http://schemas.openxmlformats.org/officeDocument/2006/math">
                    <m:sSub>
                      <m:sSubPr>
                        <m:ctrlPr>
                          <a:rPr lang="tr-TR" i="1"/>
                        </m:ctrlPr>
                      </m:sSubPr>
                      <m:e>
                        <m:r>
                          <a:rPr lang="en-US" i="1"/>
                          <m:t>𝑇</m:t>
                        </m:r>
                      </m:e>
                      <m:sub>
                        <m:r>
                          <a:rPr lang="en-US" i="1"/>
                          <m:t>𝑘</m:t>
                        </m:r>
                      </m:sub>
                    </m:sSub>
                    <m:d>
                      <m:dPr>
                        <m:ctrlPr>
                          <a:rPr lang="tr-TR" i="1"/>
                        </m:ctrlPr>
                      </m:dPr>
                      <m:e>
                        <m:r>
                          <a:rPr lang="en-US" i="1"/>
                          <m:t>𝑡</m:t>
                        </m:r>
                      </m:e>
                    </m:d>
                    <m:r>
                      <a:rPr lang="en-US" i="1"/>
                      <m:t>=</m:t>
                    </m:r>
                    <m:sSub>
                      <m:sSubPr>
                        <m:ctrlPr>
                          <a:rPr lang="tr-TR" i="1"/>
                        </m:ctrlPr>
                      </m:sSubPr>
                      <m:e>
                        <m:r>
                          <a:rPr lang="en-US" i="1"/>
                          <m:t>𝑇</m:t>
                        </m:r>
                      </m:e>
                      <m:sub>
                        <m:r>
                          <a:rPr lang="en-US" i="1"/>
                          <m:t>𝑏</m:t>
                        </m:r>
                      </m:sub>
                    </m:sSub>
                    <m:d>
                      <m:dPr>
                        <m:ctrlPr>
                          <a:rPr lang="tr-TR" i="1"/>
                        </m:ctrlPr>
                      </m:dPr>
                      <m:e>
                        <m:r>
                          <a:rPr lang="en-US" i="1"/>
                          <m:t>𝑡</m:t>
                        </m:r>
                      </m:e>
                    </m:d>
                  </m:oMath>
                </a14:m>
                <a:r>
                  <a:rPr lang="en-US" dirty="0"/>
                  <a:t>				(5)</a:t>
                </a:r>
                <a:endParaRPr lang="tr-TR" dirty="0"/>
              </a:p>
              <a:p>
                <a:r>
                  <a:rPr lang="en-US" b="1" dirty="0" err="1"/>
                  <a:t>Bilinmeyenler</a:t>
                </a:r>
                <a:r>
                  <a:rPr lang="en-US" b="1" dirty="0"/>
                  <a:t> </a:t>
                </a:r>
                <a:r>
                  <a:rPr lang="en-US" b="1" dirty="0" err="1"/>
                  <a:t>ve</a:t>
                </a:r>
                <a:r>
                  <a:rPr lang="en-US" b="1" dirty="0"/>
                  <a:t> </a:t>
                </a:r>
                <a:r>
                  <a:rPr lang="en-US" b="1" dirty="0" err="1"/>
                  <a:t>Denklemler</a:t>
                </a:r>
                <a:r>
                  <a:rPr lang="en-US" b="1" dirty="0"/>
                  <a:t> </a:t>
                </a:r>
                <a:r>
                  <a:rPr lang="en-US" b="1" dirty="0" err="1"/>
                  <a:t>Arasındaki</a:t>
                </a:r>
                <a:r>
                  <a:rPr lang="en-US" b="1" dirty="0"/>
                  <a:t> </a:t>
                </a:r>
                <a:r>
                  <a:rPr lang="en-US" b="1" dirty="0" err="1"/>
                  <a:t>Denge</a:t>
                </a:r>
                <a:endParaRPr lang="tr-TR" dirty="0"/>
              </a:p>
              <a:p>
                <a:r>
                  <a:rPr lang="en-US" dirty="0" err="1"/>
                  <a:t>Bilinmeyenler</a:t>
                </a:r>
                <a:endParaRPr lang="tr-TR" dirty="0"/>
              </a:p>
              <a:p>
                <a14:m>
                  <m:oMath xmlns:m="http://schemas.openxmlformats.org/officeDocument/2006/math">
                    <m:sSub>
                      <m:sSubPr>
                        <m:ctrlPr>
                          <a:rPr lang="tr-TR" i="1"/>
                        </m:ctrlPr>
                      </m:sSubPr>
                      <m:e>
                        <m:r>
                          <a:rPr lang="en-US" i="1"/>
                          <m:t>𝜃</m:t>
                        </m:r>
                      </m:e>
                      <m:sub>
                        <m:r>
                          <a:rPr lang="en-US" i="1"/>
                          <m:t>1</m:t>
                        </m:r>
                      </m:sub>
                    </m:sSub>
                    <m:d>
                      <m:dPr>
                        <m:ctrlPr>
                          <a:rPr lang="tr-TR" i="1"/>
                        </m:ctrlPr>
                      </m:dPr>
                      <m:e>
                        <m:r>
                          <a:rPr lang="en-US" i="1"/>
                          <m:t>𝑡</m:t>
                        </m:r>
                      </m:e>
                    </m:d>
                    <m:r>
                      <a:rPr lang="en-US" i="1"/>
                      <m:t>, </m:t>
                    </m:r>
                    <m:sSub>
                      <m:sSubPr>
                        <m:ctrlPr>
                          <a:rPr lang="tr-TR" i="1"/>
                        </m:ctrlPr>
                      </m:sSubPr>
                      <m:e>
                        <m:r>
                          <a:rPr lang="en-US" i="1"/>
                          <m:t>𝜃</m:t>
                        </m:r>
                      </m:e>
                      <m:sub>
                        <m:r>
                          <a:rPr lang="en-US" i="1"/>
                          <m:t>2</m:t>
                        </m:r>
                      </m:sub>
                    </m:sSub>
                    <m:d>
                      <m:dPr>
                        <m:ctrlPr>
                          <a:rPr lang="tr-TR" i="1"/>
                        </m:ctrlPr>
                      </m:dPr>
                      <m:e>
                        <m:r>
                          <a:rPr lang="en-US" i="1"/>
                          <m:t>𝑡</m:t>
                        </m:r>
                      </m:e>
                    </m:d>
                    <m:r>
                      <a:rPr lang="en-US" i="1"/>
                      <m:t>,</m:t>
                    </m:r>
                    <m:sSub>
                      <m:sSubPr>
                        <m:ctrlPr>
                          <a:rPr lang="tr-TR" i="1"/>
                        </m:ctrlPr>
                      </m:sSubPr>
                      <m:e>
                        <m:r>
                          <a:rPr lang="en-US" i="1"/>
                          <m:t>𝜃</m:t>
                        </m:r>
                      </m:e>
                      <m:sub>
                        <m:r>
                          <a:rPr lang="en-US" i="1"/>
                          <m:t>3</m:t>
                        </m:r>
                      </m:sub>
                    </m:sSub>
                    <m:d>
                      <m:dPr>
                        <m:ctrlPr>
                          <a:rPr lang="tr-TR" i="1"/>
                        </m:ctrlPr>
                      </m:dPr>
                      <m:e>
                        <m:r>
                          <a:rPr lang="en-US" i="1"/>
                          <m:t>𝑡</m:t>
                        </m:r>
                      </m:e>
                    </m:d>
                    <m:r>
                      <a:rPr lang="en-US" i="1"/>
                      <m:t>, </m:t>
                    </m:r>
                    <m:sSub>
                      <m:sSubPr>
                        <m:ctrlPr>
                          <a:rPr lang="tr-TR" i="1"/>
                        </m:ctrlPr>
                      </m:sSubPr>
                      <m:e>
                        <m:r>
                          <a:rPr lang="en-US" i="1"/>
                          <m:t>𝑇</m:t>
                        </m:r>
                      </m:e>
                      <m:sub>
                        <m:r>
                          <a:rPr lang="en-US" i="1"/>
                          <m:t>𝑘</m:t>
                        </m:r>
                      </m:sub>
                    </m:sSub>
                    <m:d>
                      <m:dPr>
                        <m:ctrlPr>
                          <a:rPr lang="tr-TR" i="1"/>
                        </m:ctrlPr>
                      </m:dPr>
                      <m:e>
                        <m:r>
                          <a:rPr lang="en-US" i="1"/>
                          <m:t>𝑡</m:t>
                        </m:r>
                      </m:e>
                    </m:d>
                    <m:r>
                      <a:rPr lang="en-US" i="1"/>
                      <m:t> </m:t>
                    </m:r>
                    <m:r>
                      <a:rPr lang="en-US" i="1"/>
                      <m:t>𝑣𝑒</m:t>
                    </m:r>
                    <m:r>
                      <a:rPr lang="en-US" i="1"/>
                      <m:t> </m:t>
                    </m:r>
                    <m:sSub>
                      <m:sSubPr>
                        <m:ctrlPr>
                          <a:rPr lang="tr-TR" i="1"/>
                        </m:ctrlPr>
                      </m:sSubPr>
                      <m:e>
                        <m:r>
                          <a:rPr lang="en-US" i="1"/>
                          <m:t>𝑇</m:t>
                        </m:r>
                      </m:e>
                      <m:sub>
                        <m:r>
                          <a:rPr lang="en-US" i="1"/>
                          <m:t>𝑏</m:t>
                        </m:r>
                      </m:sub>
                    </m:sSub>
                    <m:d>
                      <m:dPr>
                        <m:ctrlPr>
                          <a:rPr lang="tr-TR" i="1"/>
                        </m:ctrlPr>
                      </m:dPr>
                      <m:e>
                        <m:r>
                          <a:rPr lang="en-US" i="1"/>
                          <m:t>𝑡</m:t>
                        </m:r>
                      </m:e>
                    </m:d>
                    <m:r>
                      <a:rPr lang="en-US" i="1"/>
                      <m:t> </m:t>
                    </m:r>
                  </m:oMath>
                </a14:m>
                <a:endParaRPr lang="tr-TR" dirty="0"/>
              </a:p>
              <a:p>
                <a:r>
                  <a:rPr lang="en-US" dirty="0"/>
                  <a:t>5 </a:t>
                </a:r>
                <a:r>
                  <a:rPr lang="en-US" dirty="0" err="1"/>
                  <a:t>bilinmeyen</a:t>
                </a:r>
                <a:r>
                  <a:rPr lang="en-US" dirty="0"/>
                  <a:t>, 5 </a:t>
                </a:r>
                <a:r>
                  <a:rPr lang="en-US" dirty="0" err="1"/>
                  <a:t>denklem</a:t>
                </a:r>
                <a:r>
                  <a:rPr lang="en-US" dirty="0"/>
                  <a:t>.</a:t>
                </a:r>
                <a:endParaRPr lang="tr-TR" dirty="0"/>
              </a:p>
              <a:p>
                <a:r>
                  <a:rPr lang="en-US" dirty="0" err="1"/>
                  <a:t>Girişler</a:t>
                </a:r>
                <a:r>
                  <a:rPr lang="en-US" dirty="0"/>
                  <a:t>:</a:t>
                </a:r>
                <a14:m>
                  <m:oMath xmlns:m="http://schemas.openxmlformats.org/officeDocument/2006/math">
                    <m:r>
                      <a:rPr lang="en-US" i="1"/>
                      <m:t> </m:t>
                    </m:r>
                    <m:sSub>
                      <m:sSubPr>
                        <m:ctrlPr>
                          <a:rPr lang="tr-TR" i="1"/>
                        </m:ctrlPr>
                      </m:sSubPr>
                      <m:e>
                        <m:r>
                          <a:rPr lang="en-US" i="1"/>
                          <m:t>𝑇</m:t>
                        </m:r>
                      </m:e>
                      <m:sub>
                        <m:r>
                          <a:rPr lang="en-US" i="1"/>
                          <m:t>𝑚</m:t>
                        </m:r>
                      </m:sub>
                    </m:sSub>
                    <m:d>
                      <m:dPr>
                        <m:ctrlPr>
                          <a:rPr lang="tr-TR" i="1"/>
                        </m:ctrlPr>
                      </m:dPr>
                      <m:e>
                        <m:r>
                          <a:rPr lang="en-US" i="1"/>
                          <m:t>𝑡</m:t>
                        </m:r>
                      </m:e>
                    </m:d>
                    <m:r>
                      <a:rPr lang="en-US" i="1"/>
                      <m:t> </m:t>
                    </m:r>
                    <m:r>
                      <a:rPr lang="en-US" i="1"/>
                      <m:t>𝑣𝑒</m:t>
                    </m:r>
                    <m:r>
                      <a:rPr lang="en-US" i="1"/>
                      <m:t> </m:t>
                    </m:r>
                    <m:sSub>
                      <m:sSubPr>
                        <m:ctrlPr>
                          <a:rPr lang="tr-TR" i="1"/>
                        </m:ctrlPr>
                      </m:sSubPr>
                      <m:e>
                        <m:r>
                          <a:rPr lang="en-US" i="1"/>
                          <m:t>𝑇</m:t>
                        </m:r>
                      </m:e>
                      <m:sub>
                        <m:r>
                          <a:rPr lang="en-US" i="1"/>
                          <m:t>𝑒</m:t>
                        </m:r>
                      </m:sub>
                    </m:sSub>
                    <m:d>
                      <m:dPr>
                        <m:ctrlPr>
                          <a:rPr lang="tr-TR" i="1"/>
                        </m:ctrlPr>
                      </m:dPr>
                      <m:e>
                        <m:r>
                          <a:rPr lang="en-US" i="1"/>
                          <m:t>𝑡</m:t>
                        </m:r>
                      </m:e>
                    </m:d>
                  </m:oMath>
                </a14:m>
                <a:endParaRPr lang="tr-TR" dirty="0"/>
              </a:p>
              <a:p>
                <a:r>
                  <a:rPr lang="en-US" dirty="0" err="1"/>
                  <a:t>Seçilen</a:t>
                </a:r>
                <a:r>
                  <a:rPr lang="en-US" dirty="0"/>
                  <a:t> </a:t>
                </a:r>
                <a:r>
                  <a:rPr lang="en-US" dirty="0" err="1"/>
                  <a:t>Çıkış</a:t>
                </a:r>
                <a:r>
                  <a:rPr lang="en-US" dirty="0"/>
                  <a:t> </a:t>
                </a:r>
                <a14:m>
                  <m:oMath xmlns:m="http://schemas.openxmlformats.org/officeDocument/2006/math">
                    <m:r>
                      <a:rPr lang="en-US" i="1"/>
                      <m:t> </m:t>
                    </m:r>
                    <m:sSub>
                      <m:sSubPr>
                        <m:ctrlPr>
                          <a:rPr lang="tr-TR" i="1"/>
                        </m:ctrlPr>
                      </m:sSubPr>
                      <m:e>
                        <m:r>
                          <a:rPr lang="en-US" i="1"/>
                          <m:t>𝜃</m:t>
                        </m:r>
                      </m:e>
                      <m:sub>
                        <m:r>
                          <a:rPr lang="en-US" i="1"/>
                          <m:t>2</m:t>
                        </m:r>
                      </m:sub>
                    </m:sSub>
                    <m:d>
                      <m:dPr>
                        <m:ctrlPr>
                          <a:rPr lang="tr-TR" i="1"/>
                        </m:ctrlPr>
                      </m:dPr>
                      <m:e>
                        <m:r>
                          <a:rPr lang="en-US" i="1"/>
                          <m:t>𝑡</m:t>
                        </m:r>
                      </m:e>
                    </m:d>
                  </m:oMath>
                </a14:m>
                <a:endParaRPr lang="tr-TR" dirty="0"/>
              </a:p>
              <a:p>
                <a:r>
                  <a:rPr lang="en-US" dirty="0"/>
                  <a:t>Yok </a:t>
                </a:r>
                <a:r>
                  <a:rPr lang="en-US" dirty="0" err="1"/>
                  <a:t>edilecek</a:t>
                </a:r>
                <a:r>
                  <a:rPr lang="en-US" dirty="0"/>
                  <a:t> </a:t>
                </a:r>
                <a:r>
                  <a:rPr lang="en-US" dirty="0" err="1"/>
                  <a:t>olan</a:t>
                </a:r>
                <a:r>
                  <a:rPr lang="en-US" dirty="0"/>
                  <a:t> </a:t>
                </a:r>
                <a:r>
                  <a:rPr lang="en-US" dirty="0" err="1"/>
                  <a:t>orta</a:t>
                </a:r>
                <a:r>
                  <a:rPr lang="en-US" dirty="0"/>
                  <a:t> </a:t>
                </a:r>
                <a:r>
                  <a:rPr lang="en-US" dirty="0" err="1"/>
                  <a:t>değişkenler</a:t>
                </a:r>
                <a:r>
                  <a:rPr lang="en-US" dirty="0"/>
                  <a:t> </a:t>
                </a:r>
                <a14:m>
                  <m:oMath xmlns:m="http://schemas.openxmlformats.org/officeDocument/2006/math">
                    <m:sSub>
                      <m:sSubPr>
                        <m:ctrlPr>
                          <a:rPr lang="tr-TR" i="1"/>
                        </m:ctrlPr>
                      </m:sSubPr>
                      <m:e>
                        <m:r>
                          <a:rPr lang="en-US" i="1"/>
                          <m:t>𝜃</m:t>
                        </m:r>
                      </m:e>
                      <m:sub>
                        <m:r>
                          <a:rPr lang="en-US" i="1"/>
                          <m:t>1</m:t>
                        </m:r>
                      </m:sub>
                    </m:sSub>
                    <m:d>
                      <m:dPr>
                        <m:ctrlPr>
                          <a:rPr lang="tr-TR" i="1"/>
                        </m:ctrlPr>
                      </m:dPr>
                      <m:e>
                        <m:r>
                          <a:rPr lang="en-US" i="1"/>
                          <m:t>𝑡</m:t>
                        </m:r>
                      </m:e>
                    </m:d>
                    <m:r>
                      <a:rPr lang="en-US" i="1"/>
                      <m:t>, </m:t>
                    </m:r>
                    <m:sSub>
                      <m:sSubPr>
                        <m:ctrlPr>
                          <a:rPr lang="tr-TR" i="1"/>
                        </m:ctrlPr>
                      </m:sSubPr>
                      <m:e>
                        <m:r>
                          <a:rPr lang="en-US" i="1"/>
                          <m:t>𝜃</m:t>
                        </m:r>
                      </m:e>
                      <m:sub>
                        <m:r>
                          <a:rPr lang="en-US" i="1"/>
                          <m:t>3</m:t>
                        </m:r>
                      </m:sub>
                    </m:sSub>
                    <m:d>
                      <m:dPr>
                        <m:ctrlPr>
                          <a:rPr lang="tr-TR" i="1"/>
                        </m:ctrlPr>
                      </m:dPr>
                      <m:e>
                        <m:r>
                          <a:rPr lang="en-US" i="1"/>
                          <m:t>𝑡</m:t>
                        </m:r>
                      </m:e>
                    </m:d>
                    <m:r>
                      <a:rPr lang="en-US" i="1"/>
                      <m:t>, </m:t>
                    </m:r>
                    <m:sSub>
                      <m:sSubPr>
                        <m:ctrlPr>
                          <a:rPr lang="tr-TR" i="1"/>
                        </m:ctrlPr>
                      </m:sSubPr>
                      <m:e>
                        <m:r>
                          <a:rPr lang="en-US" i="1"/>
                          <m:t>𝑇</m:t>
                        </m:r>
                      </m:e>
                      <m:sub>
                        <m:r>
                          <a:rPr lang="en-US" i="1"/>
                          <m:t>𝑘</m:t>
                        </m:r>
                      </m:sub>
                    </m:sSub>
                    <m:d>
                      <m:dPr>
                        <m:ctrlPr>
                          <a:rPr lang="tr-TR" i="1"/>
                        </m:ctrlPr>
                      </m:dPr>
                      <m:e>
                        <m:r>
                          <a:rPr lang="en-US" i="1"/>
                          <m:t>𝑡</m:t>
                        </m:r>
                      </m:e>
                    </m:d>
                    <m:r>
                      <a:rPr lang="en-US" i="1"/>
                      <m:t> </m:t>
                    </m:r>
                    <m:r>
                      <a:rPr lang="en-US" i="1"/>
                      <m:t>𝑣𝑒</m:t>
                    </m:r>
                    <m:r>
                      <a:rPr lang="en-US" i="1"/>
                      <m:t> </m:t>
                    </m:r>
                    <m:sSub>
                      <m:sSubPr>
                        <m:ctrlPr>
                          <a:rPr lang="tr-TR" i="1"/>
                        </m:ctrlPr>
                      </m:sSubPr>
                      <m:e>
                        <m:r>
                          <a:rPr lang="en-US" i="1"/>
                          <m:t>𝑇</m:t>
                        </m:r>
                      </m:e>
                      <m:sub>
                        <m:r>
                          <a:rPr lang="en-US" i="1"/>
                          <m:t>𝑏</m:t>
                        </m:r>
                      </m:sub>
                    </m:sSub>
                    <m:d>
                      <m:dPr>
                        <m:ctrlPr>
                          <a:rPr lang="tr-TR" i="1"/>
                        </m:ctrlPr>
                      </m:dPr>
                      <m:e>
                        <m:r>
                          <a:rPr lang="en-US" i="1"/>
                          <m:t>𝑡</m:t>
                        </m:r>
                      </m:e>
                    </m:d>
                  </m:oMath>
                </a14:m>
                <a:endParaRPr lang="tr-TR" dirty="0"/>
              </a:p>
              <a:p>
                <a:endParaRPr lang="tr-TR" dirty="0"/>
              </a:p>
            </p:txBody>
          </p:sp>
        </mc:Choice>
        <mc:Fallback>
          <p:sp>
            <p:nvSpPr>
              <p:cNvPr id="2" name="İçerik Yer Tutucusu 1"/>
              <p:cNvSpPr>
                <a:spLocks noGrp="1" noRot="1" noChangeAspect="1" noMove="1" noResize="1" noEditPoints="1" noAdjustHandles="1" noChangeArrowheads="1" noChangeShapeType="1" noTextEdit="1"/>
              </p:cNvSpPr>
              <p:nvPr>
                <p:ph idx="1"/>
              </p:nvPr>
            </p:nvSpPr>
            <p:spPr>
              <a:xfrm>
                <a:off x="1216562" y="1363665"/>
                <a:ext cx="10058400" cy="4937760"/>
              </a:xfrm>
              <a:blipFill rotWithShape="0">
                <a:blip r:embed="rId3"/>
                <a:stretch>
                  <a:fillRect l="-667" t="-1481" b="-1235"/>
                </a:stretch>
              </a:blipFill>
            </p:spPr>
            <p:txBody>
              <a:bodyPr/>
              <a:lstStyle/>
              <a:p>
                <a:r>
                  <a:rPr lang="tr-TR">
                    <a:noFill/>
                  </a:rPr>
                  <a:t> </a:t>
                </a:r>
              </a:p>
            </p:txBody>
          </p:sp>
        </mc:Fallback>
      </mc:AlternateContent>
    </p:spTree>
    <p:extLst>
      <p:ext uri="{BB962C8B-B14F-4D97-AF65-F5344CB8AC3E}">
        <p14:creationId xmlns:p14="http://schemas.microsoft.com/office/powerpoint/2010/main" val="104330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normAutofit/>
          </a:bodyPr>
          <a:lstStyle/>
          <a:p>
            <a:r>
              <a:rPr lang="tr-TR" dirty="0">
                <a:latin typeface="Cooper Std Black" panose="0208090304030B020404" pitchFamily="18" charset="0"/>
              </a:rPr>
              <a:t>Örnek 2: Dönel Mekanik </a:t>
            </a:r>
            <a:r>
              <a:rPr lang="tr-TR" dirty="0" smtClean="0">
                <a:latin typeface="Cooper Std Black" panose="0208090304030B020404" pitchFamily="18" charset="0"/>
              </a:rPr>
              <a:t>Sistem</a:t>
            </a:r>
            <a:endParaRPr lang="tr-TR" dirty="0"/>
          </a:p>
        </p:txBody>
      </p:sp>
      <mc:AlternateContent xmlns:mc="http://schemas.openxmlformats.org/markup-compatibility/2006">
        <mc:Choice xmlns:a14="http://schemas.microsoft.com/office/drawing/2010/main" Requires="a14">
          <p:sp>
            <p:nvSpPr>
              <p:cNvPr id="2" name="İçerik Yer Tutucusu 1"/>
              <p:cNvSpPr>
                <a:spLocks noGrp="1"/>
              </p:cNvSpPr>
              <p:nvPr>
                <p:ph idx="1"/>
              </p:nvPr>
            </p:nvSpPr>
            <p:spPr>
              <a:xfrm>
                <a:off x="1216562" y="1363665"/>
                <a:ext cx="10058400" cy="4937760"/>
              </a:xfrm>
            </p:spPr>
            <p:txBody>
              <a:bodyPr>
                <a:normAutofit/>
              </a:bodyPr>
              <a:lstStyle/>
              <a:p>
                <a:r>
                  <a:rPr lang="en-US" dirty="0" err="1"/>
                  <a:t>Beklentimiz</a:t>
                </a:r>
                <a:r>
                  <a:rPr lang="en-US" dirty="0"/>
                  <a:t>, transfer </a:t>
                </a:r>
                <a:r>
                  <a:rPr lang="en-US" dirty="0" err="1"/>
                  <a:t>fonksiyonunun</a:t>
                </a:r>
                <a:r>
                  <a:rPr lang="en-US" dirty="0"/>
                  <a:t>, s </a:t>
                </a:r>
                <a:r>
                  <a:rPr lang="en-US" dirty="0" err="1"/>
                  <a:t>tanım</a:t>
                </a:r>
                <a:r>
                  <a:rPr lang="en-US" dirty="0"/>
                  <a:t> </a:t>
                </a:r>
                <a:r>
                  <a:rPr lang="en-US" dirty="0" err="1"/>
                  <a:t>kümesinde</a:t>
                </a:r>
                <a:r>
                  <a:rPr lang="en-US" dirty="0"/>
                  <a:t> </a:t>
                </a:r>
                <a:r>
                  <a:rPr lang="en-US" dirty="0" err="1"/>
                  <a:t>kapalı</a:t>
                </a:r>
                <a:r>
                  <a:rPr lang="en-US" dirty="0"/>
                  <a:t> </a:t>
                </a:r>
                <a:r>
                  <a:rPr lang="en-US" dirty="0" err="1"/>
                  <a:t>formunun</a:t>
                </a:r>
                <a:endParaRPr lang="tr-TR" dirty="0"/>
              </a:p>
              <a:p>
                <a14:m>
                  <m:oMath xmlns:m="http://schemas.openxmlformats.org/officeDocument/2006/math">
                    <m:sSub>
                      <m:sSubPr>
                        <m:ctrlPr>
                          <a:rPr lang="tr-TR" i="1"/>
                        </m:ctrlPr>
                      </m:sSubPr>
                      <m:e>
                        <m:r>
                          <a:rPr lang="en-US" i="1"/>
                          <m:t>𝜃</m:t>
                        </m:r>
                      </m:e>
                      <m:sub>
                        <m:r>
                          <a:rPr lang="en-US" i="1"/>
                          <m:t>2</m:t>
                        </m:r>
                      </m:sub>
                    </m:sSub>
                    <m:d>
                      <m:dPr>
                        <m:ctrlPr>
                          <a:rPr lang="tr-TR" i="1"/>
                        </m:ctrlPr>
                      </m:dPr>
                      <m:e>
                        <m:r>
                          <a:rPr lang="en-US" i="1"/>
                          <m:t>𝑠</m:t>
                        </m:r>
                      </m:e>
                    </m:d>
                    <m:r>
                      <a:rPr lang="en-US" i="1"/>
                      <m:t>=</m:t>
                    </m:r>
                    <m:sSub>
                      <m:sSubPr>
                        <m:ctrlPr>
                          <a:rPr lang="tr-TR" i="1"/>
                        </m:ctrlPr>
                      </m:sSubPr>
                      <m:e>
                        <m:r>
                          <a:rPr lang="en-US" i="1"/>
                          <m:t>𝐺</m:t>
                        </m:r>
                      </m:e>
                      <m:sub>
                        <m:r>
                          <a:rPr lang="en-US" i="1"/>
                          <m:t>𝑚</m:t>
                        </m:r>
                      </m:sub>
                    </m:sSub>
                    <m:d>
                      <m:dPr>
                        <m:ctrlPr>
                          <a:rPr lang="tr-TR" i="1"/>
                        </m:ctrlPr>
                      </m:dPr>
                      <m:e>
                        <m:r>
                          <a:rPr lang="en-US" i="1"/>
                          <m:t>𝑠</m:t>
                        </m:r>
                      </m:e>
                    </m:d>
                    <m:sSub>
                      <m:sSubPr>
                        <m:ctrlPr>
                          <a:rPr lang="tr-TR" i="1"/>
                        </m:ctrlPr>
                      </m:sSubPr>
                      <m:e>
                        <m:r>
                          <a:rPr lang="en-US" i="1"/>
                          <m:t>𝑇</m:t>
                        </m:r>
                      </m:e>
                      <m:sub>
                        <m:r>
                          <a:rPr lang="en-US" i="1"/>
                          <m:t>𝑚</m:t>
                        </m:r>
                      </m:sub>
                    </m:sSub>
                    <m:d>
                      <m:dPr>
                        <m:ctrlPr>
                          <a:rPr lang="tr-TR" i="1"/>
                        </m:ctrlPr>
                      </m:dPr>
                      <m:e>
                        <m:r>
                          <a:rPr lang="en-US" i="1"/>
                          <m:t>𝑠</m:t>
                        </m:r>
                      </m:e>
                    </m:d>
                    <m:r>
                      <a:rPr lang="en-US" i="1"/>
                      <m:t>+</m:t>
                    </m:r>
                    <m:sSub>
                      <m:sSubPr>
                        <m:ctrlPr>
                          <a:rPr lang="tr-TR" i="1"/>
                        </m:ctrlPr>
                      </m:sSubPr>
                      <m:e>
                        <m:r>
                          <a:rPr lang="en-US" i="1"/>
                          <m:t>𝐺</m:t>
                        </m:r>
                      </m:e>
                      <m:sub>
                        <m:r>
                          <a:rPr lang="en-US" i="1"/>
                          <m:t>𝑒</m:t>
                        </m:r>
                      </m:sub>
                    </m:sSub>
                    <m:r>
                      <a:rPr lang="en-US" i="1"/>
                      <m:t>(</m:t>
                    </m:r>
                    <m:r>
                      <a:rPr lang="en-US" i="1"/>
                      <m:t>𝑠</m:t>
                    </m:r>
                    <m:r>
                      <a:rPr lang="en-US" i="1"/>
                      <m:t>)</m:t>
                    </m:r>
                    <m:sSub>
                      <m:sSubPr>
                        <m:ctrlPr>
                          <a:rPr lang="tr-TR" i="1"/>
                        </m:ctrlPr>
                      </m:sSubPr>
                      <m:e>
                        <m:r>
                          <a:rPr lang="en-US" i="1"/>
                          <m:t>𝑇</m:t>
                        </m:r>
                      </m:e>
                      <m:sub>
                        <m:r>
                          <a:rPr lang="en-US" i="1"/>
                          <m:t>𝑒</m:t>
                        </m:r>
                      </m:sub>
                    </m:sSub>
                    <m:r>
                      <a:rPr lang="en-US" i="1"/>
                      <m:t>(</m:t>
                    </m:r>
                    <m:r>
                      <a:rPr lang="en-US" i="1"/>
                      <m:t>𝑠</m:t>
                    </m:r>
                    <m:r>
                      <a:rPr lang="en-US" i="1"/>
                      <m:t>)</m:t>
                    </m:r>
                  </m:oMath>
                </a14:m>
                <a:r>
                  <a:rPr lang="en-US" dirty="0"/>
                  <a:t> </a:t>
                </a:r>
                <a:r>
                  <a:rPr lang="en-US" dirty="0" err="1"/>
                  <a:t>şeklinde</a:t>
                </a:r>
                <a:r>
                  <a:rPr lang="en-US" dirty="0"/>
                  <a:t> </a:t>
                </a:r>
                <a:r>
                  <a:rPr lang="en-US" dirty="0" err="1"/>
                  <a:t>olacağı</a:t>
                </a:r>
                <a:r>
                  <a:rPr lang="en-US" dirty="0"/>
                  <a:t> </a:t>
                </a:r>
                <a:r>
                  <a:rPr lang="en-US" dirty="0" err="1"/>
                  <a:t>yönündedir</a:t>
                </a:r>
                <a:r>
                  <a:rPr lang="en-US" dirty="0"/>
                  <a:t>.</a:t>
                </a:r>
                <a:endParaRPr lang="tr-TR" dirty="0"/>
              </a:p>
              <a:p>
                <a14:m>
                  <m:oMath xmlns:m="http://schemas.openxmlformats.org/officeDocument/2006/math">
                    <m:sSub>
                      <m:sSubPr>
                        <m:ctrlPr>
                          <a:rPr lang="tr-TR" i="1"/>
                        </m:ctrlPr>
                      </m:sSubPr>
                      <m:e>
                        <m:r>
                          <a:rPr lang="en-US" i="1"/>
                          <m:t>𝐺</m:t>
                        </m:r>
                      </m:e>
                      <m:sub>
                        <m:r>
                          <a:rPr lang="en-US" i="1"/>
                          <m:t>𝑚</m:t>
                        </m:r>
                      </m:sub>
                    </m:sSub>
                    <m:d>
                      <m:dPr>
                        <m:ctrlPr>
                          <a:rPr lang="tr-TR" i="1"/>
                        </m:ctrlPr>
                      </m:dPr>
                      <m:e>
                        <m:r>
                          <a:rPr lang="en-US" i="1"/>
                          <m:t>𝑠</m:t>
                        </m:r>
                      </m:e>
                    </m:d>
                    <m:r>
                      <a:rPr lang="en-US" i="1"/>
                      <m:t>=</m:t>
                    </m:r>
                    <m:f>
                      <m:fPr>
                        <m:ctrlPr>
                          <a:rPr lang="tr-TR" i="1"/>
                        </m:ctrlPr>
                      </m:fPr>
                      <m:num>
                        <m:r>
                          <a:rPr lang="en-US" i="1"/>
                          <m:t>𝑏𝑘</m:t>
                        </m:r>
                      </m:num>
                      <m:den>
                        <m:sSup>
                          <m:sSupPr>
                            <m:ctrlPr>
                              <a:rPr lang="tr-TR" i="1"/>
                            </m:ctrlPr>
                          </m:sSupPr>
                          <m:e>
                            <m:r>
                              <a:rPr lang="en-US" i="1"/>
                              <m:t>𝑠</m:t>
                            </m:r>
                          </m:e>
                          <m:sup>
                            <m:r>
                              <a:rPr lang="en-US" i="1"/>
                              <m:t>2</m:t>
                            </m:r>
                          </m:sup>
                        </m:sSup>
                        <m:d>
                          <m:dPr>
                            <m:begChr m:val="["/>
                            <m:endChr m:val="]"/>
                            <m:ctrlPr>
                              <a:rPr lang="tr-TR" i="1"/>
                            </m:ctrlPr>
                          </m:dPr>
                          <m:e>
                            <m:sSub>
                              <m:sSubPr>
                                <m:ctrlPr>
                                  <a:rPr lang="tr-TR" i="1"/>
                                </m:ctrlPr>
                              </m:sSubPr>
                              <m:e>
                                <m:r>
                                  <a:rPr lang="en-US" i="1"/>
                                  <m:t>𝐽</m:t>
                                </m:r>
                              </m:e>
                              <m:sub>
                                <m:r>
                                  <a:rPr lang="en-US" i="1"/>
                                  <m:t>1</m:t>
                                </m:r>
                              </m:sub>
                            </m:sSub>
                            <m:sSub>
                              <m:sSubPr>
                                <m:ctrlPr>
                                  <a:rPr lang="tr-TR" i="1"/>
                                </m:ctrlPr>
                              </m:sSubPr>
                              <m:e>
                                <m:r>
                                  <a:rPr lang="en-US" i="1"/>
                                  <m:t>𝐽</m:t>
                                </m:r>
                              </m:e>
                              <m:sub>
                                <m:r>
                                  <a:rPr lang="en-US" i="1"/>
                                  <m:t>2</m:t>
                                </m:r>
                              </m:sub>
                            </m:sSub>
                            <m:r>
                              <a:rPr lang="en-US" i="1"/>
                              <m:t>𝑏</m:t>
                            </m:r>
                            <m:sSup>
                              <m:sSupPr>
                                <m:ctrlPr>
                                  <a:rPr lang="tr-TR" i="1"/>
                                </m:ctrlPr>
                              </m:sSupPr>
                              <m:e>
                                <m:r>
                                  <a:rPr lang="en-US" i="1"/>
                                  <m:t>𝑠</m:t>
                                </m:r>
                              </m:e>
                              <m:sup>
                                <m:r>
                                  <a:rPr lang="en-US" i="1"/>
                                  <m:t>2</m:t>
                                </m:r>
                              </m:sup>
                            </m:sSup>
                            <m:r>
                              <a:rPr lang="en-US" i="1"/>
                              <m:t>+</m:t>
                            </m:r>
                            <m:sSub>
                              <m:sSubPr>
                                <m:ctrlPr>
                                  <a:rPr lang="tr-TR" i="1"/>
                                </m:ctrlPr>
                              </m:sSubPr>
                              <m:e>
                                <m:r>
                                  <a:rPr lang="en-US" i="1"/>
                                  <m:t>𝐽</m:t>
                                </m:r>
                              </m:e>
                              <m:sub>
                                <m:r>
                                  <a:rPr lang="en-US" i="1"/>
                                  <m:t>1</m:t>
                                </m:r>
                              </m:sub>
                            </m:sSub>
                            <m:sSub>
                              <m:sSubPr>
                                <m:ctrlPr>
                                  <a:rPr lang="tr-TR" i="1"/>
                                </m:ctrlPr>
                              </m:sSubPr>
                              <m:e>
                                <m:r>
                                  <a:rPr lang="en-US" i="1"/>
                                  <m:t>𝐽</m:t>
                                </m:r>
                              </m:e>
                              <m:sub>
                                <m:r>
                                  <a:rPr lang="en-US" i="1"/>
                                  <m:t>2</m:t>
                                </m:r>
                              </m:sub>
                            </m:sSub>
                            <m:r>
                              <a:rPr lang="en-US" i="1"/>
                              <m:t>𝑘𝑠</m:t>
                            </m:r>
                            <m:r>
                              <a:rPr lang="en-US" i="1"/>
                              <m:t>+</m:t>
                            </m:r>
                            <m:d>
                              <m:dPr>
                                <m:ctrlPr>
                                  <a:rPr lang="tr-TR" i="1"/>
                                </m:ctrlPr>
                              </m:dPr>
                              <m:e>
                                <m:sSub>
                                  <m:sSubPr>
                                    <m:ctrlPr>
                                      <a:rPr lang="tr-TR" i="1"/>
                                    </m:ctrlPr>
                                  </m:sSubPr>
                                  <m:e>
                                    <m:r>
                                      <a:rPr lang="en-US" i="1"/>
                                      <m:t>𝐽</m:t>
                                    </m:r>
                                  </m:e>
                                  <m:sub>
                                    <m:r>
                                      <a:rPr lang="en-US" i="1"/>
                                      <m:t>1</m:t>
                                    </m:r>
                                  </m:sub>
                                </m:sSub>
                                <m:r>
                                  <a:rPr lang="en-US" i="1"/>
                                  <m:t>+</m:t>
                                </m:r>
                                <m:sSub>
                                  <m:sSubPr>
                                    <m:ctrlPr>
                                      <a:rPr lang="tr-TR" i="1"/>
                                    </m:ctrlPr>
                                  </m:sSubPr>
                                  <m:e>
                                    <m:r>
                                      <a:rPr lang="en-US" i="1"/>
                                      <m:t>𝐽</m:t>
                                    </m:r>
                                  </m:e>
                                  <m:sub>
                                    <m:r>
                                      <a:rPr lang="en-US" i="1"/>
                                      <m:t>2</m:t>
                                    </m:r>
                                  </m:sub>
                                </m:sSub>
                              </m:e>
                            </m:d>
                            <m:r>
                              <a:rPr lang="en-US" i="1"/>
                              <m:t>𝑏𝑘</m:t>
                            </m:r>
                          </m:e>
                        </m:d>
                      </m:den>
                    </m:f>
                  </m:oMath>
                </a14:m>
                <a:endParaRPr lang="tr-TR" dirty="0"/>
              </a:p>
              <a:p>
                <a14:m>
                  <m:oMath xmlns:m="http://schemas.openxmlformats.org/officeDocument/2006/math">
                    <m:sSub>
                      <m:sSubPr>
                        <m:ctrlPr>
                          <a:rPr lang="tr-TR" i="1"/>
                        </m:ctrlPr>
                      </m:sSubPr>
                      <m:e>
                        <m:r>
                          <a:rPr lang="en-US" i="1"/>
                          <m:t>𝐺</m:t>
                        </m:r>
                      </m:e>
                      <m:sub>
                        <m:r>
                          <a:rPr lang="en-US" i="1"/>
                          <m:t>𝑒</m:t>
                        </m:r>
                      </m:sub>
                    </m:sSub>
                    <m:d>
                      <m:dPr>
                        <m:ctrlPr>
                          <a:rPr lang="tr-TR" i="1"/>
                        </m:ctrlPr>
                      </m:dPr>
                      <m:e>
                        <m:r>
                          <a:rPr lang="en-US" i="1"/>
                          <m:t>𝑠</m:t>
                        </m:r>
                      </m:e>
                    </m:d>
                    <m:r>
                      <a:rPr lang="en-US" i="1"/>
                      <m:t>=</m:t>
                    </m:r>
                    <m:f>
                      <m:fPr>
                        <m:ctrlPr>
                          <a:rPr lang="tr-TR" i="1"/>
                        </m:ctrlPr>
                      </m:fPr>
                      <m:num>
                        <m:sSub>
                          <m:sSubPr>
                            <m:ctrlPr>
                              <a:rPr lang="tr-TR" i="1"/>
                            </m:ctrlPr>
                          </m:sSubPr>
                          <m:e>
                            <m:r>
                              <a:rPr lang="en-US" i="1"/>
                              <m:t>𝐽</m:t>
                            </m:r>
                          </m:e>
                          <m:sub>
                            <m:r>
                              <a:rPr lang="en-US" i="1"/>
                              <m:t>1</m:t>
                            </m:r>
                          </m:sub>
                        </m:sSub>
                        <m:r>
                          <a:rPr lang="en-US" i="1"/>
                          <m:t>𝑏</m:t>
                        </m:r>
                        <m:sSup>
                          <m:sSupPr>
                            <m:ctrlPr>
                              <a:rPr lang="tr-TR" i="1"/>
                            </m:ctrlPr>
                          </m:sSupPr>
                          <m:e>
                            <m:r>
                              <a:rPr lang="en-US" i="1"/>
                              <m:t>𝑠</m:t>
                            </m:r>
                          </m:e>
                          <m:sup>
                            <m:r>
                              <a:rPr lang="en-US" i="1"/>
                              <m:t>2</m:t>
                            </m:r>
                          </m:sup>
                        </m:sSup>
                        <m:r>
                          <a:rPr lang="en-US" i="1"/>
                          <m:t>+</m:t>
                        </m:r>
                        <m:sSub>
                          <m:sSubPr>
                            <m:ctrlPr>
                              <a:rPr lang="tr-TR" i="1"/>
                            </m:ctrlPr>
                          </m:sSubPr>
                          <m:e>
                            <m:r>
                              <a:rPr lang="en-US" i="1"/>
                              <m:t>𝐽</m:t>
                            </m:r>
                          </m:e>
                          <m:sub>
                            <m:r>
                              <a:rPr lang="en-US" i="1"/>
                              <m:t>1</m:t>
                            </m:r>
                          </m:sub>
                        </m:sSub>
                        <m:r>
                          <a:rPr lang="en-US" i="1"/>
                          <m:t>𝑘𝑠</m:t>
                        </m:r>
                        <m:r>
                          <a:rPr lang="en-US" i="1"/>
                          <m:t>+</m:t>
                        </m:r>
                        <m:sSub>
                          <m:sSubPr>
                            <m:ctrlPr>
                              <a:rPr lang="tr-TR" i="1"/>
                            </m:ctrlPr>
                          </m:sSubPr>
                          <m:e>
                            <m:r>
                              <a:rPr lang="en-US" i="1"/>
                              <m:t>𝐽</m:t>
                            </m:r>
                          </m:e>
                          <m:sub>
                            <m:r>
                              <a:rPr lang="en-US" i="1"/>
                              <m:t>1</m:t>
                            </m:r>
                          </m:sub>
                        </m:sSub>
                        <m:r>
                          <a:rPr lang="en-US" i="1"/>
                          <m:t>𝑏𝑘</m:t>
                        </m:r>
                      </m:num>
                      <m:den>
                        <m:sSup>
                          <m:sSupPr>
                            <m:ctrlPr>
                              <a:rPr lang="tr-TR" i="1"/>
                            </m:ctrlPr>
                          </m:sSupPr>
                          <m:e>
                            <m:r>
                              <a:rPr lang="en-US" i="1"/>
                              <m:t>𝑠</m:t>
                            </m:r>
                          </m:e>
                          <m:sup>
                            <m:r>
                              <a:rPr lang="en-US" i="1"/>
                              <m:t>2</m:t>
                            </m:r>
                          </m:sup>
                        </m:sSup>
                        <m:d>
                          <m:dPr>
                            <m:begChr m:val="["/>
                            <m:endChr m:val="]"/>
                            <m:ctrlPr>
                              <a:rPr lang="tr-TR" i="1"/>
                            </m:ctrlPr>
                          </m:dPr>
                          <m:e>
                            <m:sSub>
                              <m:sSubPr>
                                <m:ctrlPr>
                                  <a:rPr lang="tr-TR" i="1"/>
                                </m:ctrlPr>
                              </m:sSubPr>
                              <m:e>
                                <m:r>
                                  <a:rPr lang="en-US" i="1"/>
                                  <m:t>𝐽</m:t>
                                </m:r>
                              </m:e>
                              <m:sub>
                                <m:r>
                                  <a:rPr lang="en-US" i="1"/>
                                  <m:t>1</m:t>
                                </m:r>
                              </m:sub>
                            </m:sSub>
                            <m:sSub>
                              <m:sSubPr>
                                <m:ctrlPr>
                                  <a:rPr lang="tr-TR" i="1"/>
                                </m:ctrlPr>
                              </m:sSubPr>
                              <m:e>
                                <m:r>
                                  <a:rPr lang="en-US" i="1"/>
                                  <m:t>𝐽</m:t>
                                </m:r>
                              </m:e>
                              <m:sub>
                                <m:r>
                                  <a:rPr lang="en-US" i="1"/>
                                  <m:t>2</m:t>
                                </m:r>
                              </m:sub>
                            </m:sSub>
                            <m:r>
                              <a:rPr lang="en-US" i="1"/>
                              <m:t>𝑏</m:t>
                            </m:r>
                            <m:sSup>
                              <m:sSupPr>
                                <m:ctrlPr>
                                  <a:rPr lang="tr-TR" i="1"/>
                                </m:ctrlPr>
                              </m:sSupPr>
                              <m:e>
                                <m:r>
                                  <a:rPr lang="en-US" i="1"/>
                                  <m:t>𝑠</m:t>
                                </m:r>
                              </m:e>
                              <m:sup>
                                <m:r>
                                  <a:rPr lang="en-US" i="1"/>
                                  <m:t>2</m:t>
                                </m:r>
                              </m:sup>
                            </m:sSup>
                            <m:r>
                              <a:rPr lang="en-US" i="1"/>
                              <m:t>+</m:t>
                            </m:r>
                            <m:sSub>
                              <m:sSubPr>
                                <m:ctrlPr>
                                  <a:rPr lang="tr-TR" i="1"/>
                                </m:ctrlPr>
                              </m:sSubPr>
                              <m:e>
                                <m:r>
                                  <a:rPr lang="en-US" i="1"/>
                                  <m:t>𝐽</m:t>
                                </m:r>
                              </m:e>
                              <m:sub>
                                <m:r>
                                  <a:rPr lang="en-US" i="1"/>
                                  <m:t>1</m:t>
                                </m:r>
                              </m:sub>
                            </m:sSub>
                            <m:sSub>
                              <m:sSubPr>
                                <m:ctrlPr>
                                  <a:rPr lang="tr-TR" i="1"/>
                                </m:ctrlPr>
                              </m:sSubPr>
                              <m:e>
                                <m:r>
                                  <a:rPr lang="en-US" i="1"/>
                                  <m:t>𝐽</m:t>
                                </m:r>
                              </m:e>
                              <m:sub>
                                <m:r>
                                  <a:rPr lang="en-US" i="1"/>
                                  <m:t>2</m:t>
                                </m:r>
                              </m:sub>
                            </m:sSub>
                            <m:r>
                              <a:rPr lang="en-US" i="1"/>
                              <m:t>𝑘𝑠</m:t>
                            </m:r>
                            <m:r>
                              <a:rPr lang="en-US" i="1"/>
                              <m:t>+</m:t>
                            </m:r>
                            <m:d>
                              <m:dPr>
                                <m:ctrlPr>
                                  <a:rPr lang="tr-TR" i="1"/>
                                </m:ctrlPr>
                              </m:dPr>
                              <m:e>
                                <m:sSub>
                                  <m:sSubPr>
                                    <m:ctrlPr>
                                      <a:rPr lang="tr-TR" i="1"/>
                                    </m:ctrlPr>
                                  </m:sSubPr>
                                  <m:e>
                                    <m:r>
                                      <a:rPr lang="en-US" i="1"/>
                                      <m:t>𝐽</m:t>
                                    </m:r>
                                  </m:e>
                                  <m:sub>
                                    <m:r>
                                      <a:rPr lang="en-US" i="1"/>
                                      <m:t>1</m:t>
                                    </m:r>
                                  </m:sub>
                                </m:sSub>
                                <m:r>
                                  <a:rPr lang="en-US" i="1"/>
                                  <m:t>+</m:t>
                                </m:r>
                                <m:sSub>
                                  <m:sSubPr>
                                    <m:ctrlPr>
                                      <a:rPr lang="tr-TR" i="1"/>
                                    </m:ctrlPr>
                                  </m:sSubPr>
                                  <m:e>
                                    <m:r>
                                      <a:rPr lang="en-US" i="1"/>
                                      <m:t>𝐽</m:t>
                                    </m:r>
                                  </m:e>
                                  <m:sub>
                                    <m:r>
                                      <a:rPr lang="en-US" i="1"/>
                                      <m:t>2</m:t>
                                    </m:r>
                                  </m:sub>
                                </m:sSub>
                              </m:e>
                            </m:d>
                            <m:r>
                              <a:rPr lang="en-US" i="1"/>
                              <m:t>𝑏𝑘</m:t>
                            </m:r>
                          </m:e>
                        </m:d>
                      </m:den>
                    </m:f>
                  </m:oMath>
                </a14:m>
                <a:endParaRPr lang="tr-TR" dirty="0"/>
              </a:p>
            </p:txBody>
          </p:sp>
        </mc:Choice>
        <mc:Fallback>
          <p:sp>
            <p:nvSpPr>
              <p:cNvPr id="2" name="İçerik Yer Tutucusu 1"/>
              <p:cNvSpPr>
                <a:spLocks noGrp="1" noRot="1" noChangeAspect="1" noMove="1" noResize="1" noEditPoints="1" noAdjustHandles="1" noChangeArrowheads="1" noChangeShapeType="1" noTextEdit="1"/>
              </p:cNvSpPr>
              <p:nvPr>
                <p:ph idx="1"/>
              </p:nvPr>
            </p:nvSpPr>
            <p:spPr>
              <a:xfrm>
                <a:off x="1216562" y="1363665"/>
                <a:ext cx="10058400" cy="4937760"/>
              </a:xfrm>
              <a:blipFill rotWithShape="0">
                <a:blip r:embed="rId3"/>
                <a:stretch>
                  <a:fillRect l="-667" t="-1358"/>
                </a:stretch>
              </a:blipFill>
            </p:spPr>
            <p:txBody>
              <a:bodyPr/>
              <a:lstStyle/>
              <a:p>
                <a:r>
                  <a:rPr lang="tr-TR">
                    <a:noFill/>
                  </a:rPr>
                  <a:t> </a:t>
                </a:r>
              </a:p>
            </p:txBody>
          </p:sp>
        </mc:Fallback>
      </mc:AlternateContent>
    </p:spTree>
    <p:extLst>
      <p:ext uri="{BB962C8B-B14F-4D97-AF65-F5344CB8AC3E}">
        <p14:creationId xmlns:p14="http://schemas.microsoft.com/office/powerpoint/2010/main" val="1755492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p:txBody>
          <a:bodyPr>
            <a:normAutofit/>
          </a:bodyPr>
          <a:lstStyle/>
          <a:p>
            <a:r>
              <a:rPr lang="tr-TR" dirty="0">
                <a:latin typeface="Cooper Std Black" panose="0208090304030B020404" pitchFamily="18" charset="0"/>
              </a:rPr>
              <a:t>Örnek 2: Dönel Mekanik </a:t>
            </a:r>
            <a:r>
              <a:rPr lang="tr-TR" dirty="0" smtClean="0">
                <a:latin typeface="Cooper Std Black" panose="0208090304030B020404" pitchFamily="18" charset="0"/>
              </a:rPr>
              <a:t>Sistem</a:t>
            </a:r>
            <a:endParaRPr lang="tr-TR" dirty="0"/>
          </a:p>
        </p:txBody>
      </p:sp>
      <mc:AlternateContent xmlns:mc="http://schemas.openxmlformats.org/markup-compatibility/2006">
        <mc:Choice xmlns:a14="http://schemas.microsoft.com/office/drawing/2010/main" Requires="a14">
          <p:sp>
            <p:nvSpPr>
              <p:cNvPr id="2" name="İçerik Yer Tutucusu 1"/>
              <p:cNvSpPr>
                <a:spLocks noGrp="1"/>
              </p:cNvSpPr>
              <p:nvPr>
                <p:ph idx="1"/>
              </p:nvPr>
            </p:nvSpPr>
            <p:spPr>
              <a:xfrm>
                <a:off x="1216562" y="1363665"/>
                <a:ext cx="10058400" cy="4937760"/>
              </a:xfrm>
            </p:spPr>
            <p:txBody>
              <a:bodyPr>
                <a:normAutofit fontScale="92500" lnSpcReduction="20000"/>
              </a:bodyPr>
              <a:lstStyle/>
              <a:p>
                <a:r>
                  <a:rPr lang="tr-TR" dirty="0" smtClean="0"/>
                  <a:t>SCD çizerek</a:t>
                </a:r>
                <a:r>
                  <a:rPr lang="en-US" dirty="0" smtClean="0"/>
                  <a:t> </a:t>
                </a:r>
                <a:r>
                  <a:rPr lang="en-US" dirty="0"/>
                  <a:t>t-</a:t>
                </a:r>
                <a:r>
                  <a:rPr lang="en-US" dirty="0" err="1"/>
                  <a:t>tanım</a:t>
                </a:r>
                <a:r>
                  <a:rPr lang="en-US" dirty="0"/>
                  <a:t> </a:t>
                </a:r>
                <a:r>
                  <a:rPr lang="en-US" dirty="0" err="1"/>
                  <a:t>kümesinde</a:t>
                </a:r>
                <a:r>
                  <a:rPr lang="en-US" dirty="0"/>
                  <a:t> </a:t>
                </a:r>
                <a:r>
                  <a:rPr lang="en-US" dirty="0" err="1"/>
                  <a:t>bulduğumuz</a:t>
                </a:r>
                <a:r>
                  <a:rPr lang="en-US" dirty="0"/>
                  <a:t> </a:t>
                </a:r>
                <a:r>
                  <a:rPr lang="en-US" dirty="0" err="1"/>
                  <a:t>dinamik</a:t>
                </a:r>
                <a:r>
                  <a:rPr lang="en-US" dirty="0"/>
                  <a:t> </a:t>
                </a:r>
                <a:r>
                  <a:rPr lang="en-US" dirty="0" err="1"/>
                  <a:t>denklemleri</a:t>
                </a:r>
                <a:r>
                  <a:rPr lang="en-US" dirty="0"/>
                  <a:t> </a:t>
                </a:r>
                <a:r>
                  <a:rPr lang="en-US" dirty="0" err="1"/>
                  <a:t>yeniden</a:t>
                </a:r>
                <a:r>
                  <a:rPr lang="en-US" dirty="0"/>
                  <a:t> </a:t>
                </a:r>
                <a:r>
                  <a:rPr lang="en-US" dirty="0" err="1"/>
                  <a:t>yazalım</a:t>
                </a:r>
                <a:r>
                  <a:rPr lang="en-US" dirty="0"/>
                  <a:t>, </a:t>
                </a:r>
                <a:r>
                  <a:rPr lang="en-US" dirty="0" err="1"/>
                  <a:t>ardından</a:t>
                </a:r>
                <a:r>
                  <a:rPr lang="en-US" dirty="0"/>
                  <a:t> </a:t>
                </a:r>
                <a:r>
                  <a:rPr lang="en-US" dirty="0" err="1"/>
                  <a:t>laplace</a:t>
                </a:r>
                <a:r>
                  <a:rPr lang="en-US" dirty="0"/>
                  <a:t> </a:t>
                </a:r>
                <a:r>
                  <a:rPr lang="en-US" dirty="0" err="1"/>
                  <a:t>dönüşümlerini</a:t>
                </a:r>
                <a:r>
                  <a:rPr lang="en-US" dirty="0"/>
                  <a:t> </a:t>
                </a:r>
                <a:r>
                  <a:rPr lang="en-US" dirty="0" err="1"/>
                  <a:t>yapalım</a:t>
                </a:r>
                <a:r>
                  <a:rPr lang="en-US" dirty="0"/>
                  <a:t>.</a:t>
                </a:r>
                <a:endParaRPr lang="tr-TR" dirty="0"/>
              </a:p>
              <a:p>
                <a:r>
                  <a:rPr lang="en-US" b="1" dirty="0"/>
                  <a:t> </a:t>
                </a:r>
                <a14:m>
                  <m:oMath xmlns:m="http://schemas.openxmlformats.org/officeDocument/2006/math">
                    <m:sSub>
                      <m:sSubPr>
                        <m:ctrlPr>
                          <a:rPr lang="tr-TR" i="1"/>
                        </m:ctrlPr>
                      </m:sSubPr>
                      <m:e>
                        <m:r>
                          <a:rPr lang="en-US" i="1"/>
                          <m:t>𝐽</m:t>
                        </m:r>
                      </m:e>
                      <m:sub>
                        <m:r>
                          <a:rPr lang="en-US" i="1"/>
                          <m:t>1</m:t>
                        </m:r>
                      </m:sub>
                    </m:sSub>
                    <m:sSub>
                      <m:sSubPr>
                        <m:ctrlPr>
                          <a:rPr lang="tr-TR" i="1"/>
                        </m:ctrlPr>
                      </m:sSubPr>
                      <m:e>
                        <m:acc>
                          <m:accPr>
                            <m:chr m:val="̈"/>
                            <m:ctrlPr>
                              <a:rPr lang="tr-TR" i="1"/>
                            </m:ctrlPr>
                          </m:accPr>
                          <m:e>
                            <m:r>
                              <a:rPr lang="en-US" i="1"/>
                              <m:t>𝜃</m:t>
                            </m:r>
                          </m:e>
                        </m:acc>
                      </m:e>
                      <m:sub>
                        <m:r>
                          <a:rPr lang="en-US" i="1"/>
                          <m:t>1</m:t>
                        </m:r>
                      </m:sub>
                    </m:sSub>
                    <m:d>
                      <m:dPr>
                        <m:ctrlPr>
                          <a:rPr lang="tr-TR" i="1"/>
                        </m:ctrlPr>
                      </m:dPr>
                      <m:e>
                        <m:r>
                          <a:rPr lang="en-US" i="1"/>
                          <m:t>𝑡</m:t>
                        </m:r>
                      </m:e>
                    </m:d>
                    <m:r>
                      <a:rPr lang="en-US" i="1"/>
                      <m:t>=</m:t>
                    </m:r>
                    <m:sSub>
                      <m:sSubPr>
                        <m:ctrlPr>
                          <a:rPr lang="tr-TR" i="1"/>
                        </m:ctrlPr>
                      </m:sSubPr>
                      <m:e>
                        <m:r>
                          <a:rPr lang="en-US" i="1"/>
                          <m:t>𝑇</m:t>
                        </m:r>
                      </m:e>
                      <m:sub>
                        <m:r>
                          <a:rPr lang="en-US" i="1"/>
                          <m:t>𝑚</m:t>
                        </m:r>
                      </m:sub>
                    </m:sSub>
                    <m:d>
                      <m:dPr>
                        <m:ctrlPr>
                          <a:rPr lang="tr-TR" i="1"/>
                        </m:ctrlPr>
                      </m:dPr>
                      <m:e>
                        <m:r>
                          <a:rPr lang="en-US" i="1"/>
                          <m:t>𝑡</m:t>
                        </m:r>
                      </m:e>
                    </m:d>
                    <m:r>
                      <a:rPr lang="en-US" i="1"/>
                      <m:t>+</m:t>
                    </m:r>
                    <m:sSub>
                      <m:sSubPr>
                        <m:ctrlPr>
                          <a:rPr lang="tr-TR" i="1"/>
                        </m:ctrlPr>
                      </m:sSubPr>
                      <m:e>
                        <m:r>
                          <a:rPr lang="en-US" i="1"/>
                          <m:t>𝑇</m:t>
                        </m:r>
                      </m:e>
                      <m:sub>
                        <m:r>
                          <a:rPr lang="en-US" i="1"/>
                          <m:t>𝑏</m:t>
                        </m:r>
                      </m:sub>
                    </m:sSub>
                    <m:d>
                      <m:dPr>
                        <m:ctrlPr>
                          <a:rPr lang="tr-TR" i="1"/>
                        </m:ctrlPr>
                      </m:dPr>
                      <m:e>
                        <m:r>
                          <a:rPr lang="en-US" i="1"/>
                          <m:t>𝑡</m:t>
                        </m:r>
                      </m:e>
                    </m:d>
                  </m:oMath>
                </a14:m>
                <a:r>
                  <a:rPr lang="en-US" dirty="0"/>
                  <a:t>			(1)</a:t>
                </a:r>
                <a:endParaRPr lang="tr-TR" dirty="0"/>
              </a:p>
              <a:p>
                <a14:m>
                  <m:oMath xmlns:m="http://schemas.openxmlformats.org/officeDocument/2006/math">
                    <m:sSub>
                      <m:sSubPr>
                        <m:ctrlPr>
                          <a:rPr lang="tr-TR" i="1"/>
                        </m:ctrlPr>
                      </m:sSubPr>
                      <m:e>
                        <m:r>
                          <a:rPr lang="en-US" i="1"/>
                          <m:t>𝐽</m:t>
                        </m:r>
                      </m:e>
                      <m:sub>
                        <m:r>
                          <a:rPr lang="en-US" i="1"/>
                          <m:t>2</m:t>
                        </m:r>
                      </m:sub>
                    </m:sSub>
                    <m:sSub>
                      <m:sSubPr>
                        <m:ctrlPr>
                          <a:rPr lang="tr-TR" i="1"/>
                        </m:ctrlPr>
                      </m:sSubPr>
                      <m:e>
                        <m:acc>
                          <m:accPr>
                            <m:chr m:val="̈"/>
                            <m:ctrlPr>
                              <a:rPr lang="tr-TR" i="1"/>
                            </m:ctrlPr>
                          </m:accPr>
                          <m:e>
                            <m:r>
                              <a:rPr lang="en-US" i="1"/>
                              <m:t>𝜃</m:t>
                            </m:r>
                          </m:e>
                        </m:acc>
                      </m:e>
                      <m:sub>
                        <m:r>
                          <a:rPr lang="en-US" i="1"/>
                          <m:t>2</m:t>
                        </m:r>
                      </m:sub>
                    </m:sSub>
                    <m:d>
                      <m:dPr>
                        <m:ctrlPr>
                          <a:rPr lang="tr-TR" i="1"/>
                        </m:ctrlPr>
                      </m:dPr>
                      <m:e>
                        <m:r>
                          <a:rPr lang="en-US" i="1"/>
                          <m:t>𝑡</m:t>
                        </m:r>
                      </m:e>
                    </m:d>
                    <m:r>
                      <a:rPr lang="en-US" i="1"/>
                      <m:t>=</m:t>
                    </m:r>
                    <m:sSub>
                      <m:sSubPr>
                        <m:ctrlPr>
                          <a:rPr lang="tr-TR" i="1"/>
                        </m:ctrlPr>
                      </m:sSubPr>
                      <m:e>
                        <m:r>
                          <a:rPr lang="en-US" i="1"/>
                          <m:t>𝑇</m:t>
                        </m:r>
                      </m:e>
                      <m:sub>
                        <m:r>
                          <a:rPr lang="en-US" i="1"/>
                          <m:t>𝑒</m:t>
                        </m:r>
                      </m:sub>
                    </m:sSub>
                    <m:d>
                      <m:dPr>
                        <m:ctrlPr>
                          <a:rPr lang="tr-TR" i="1"/>
                        </m:ctrlPr>
                      </m:dPr>
                      <m:e>
                        <m:r>
                          <a:rPr lang="en-US" i="1"/>
                          <m:t>𝑡</m:t>
                        </m:r>
                      </m:e>
                    </m:d>
                    <m:r>
                      <a:rPr lang="en-US" i="1"/>
                      <m:t>−</m:t>
                    </m:r>
                    <m:sSub>
                      <m:sSubPr>
                        <m:ctrlPr>
                          <a:rPr lang="tr-TR" i="1"/>
                        </m:ctrlPr>
                      </m:sSubPr>
                      <m:e>
                        <m:r>
                          <a:rPr lang="en-US" i="1"/>
                          <m:t>𝑇</m:t>
                        </m:r>
                      </m:e>
                      <m:sub>
                        <m:r>
                          <a:rPr lang="en-US" i="1"/>
                          <m:t>𝑘</m:t>
                        </m:r>
                      </m:sub>
                    </m:sSub>
                    <m:d>
                      <m:dPr>
                        <m:ctrlPr>
                          <a:rPr lang="tr-TR" i="1"/>
                        </m:ctrlPr>
                      </m:dPr>
                      <m:e>
                        <m:r>
                          <a:rPr lang="en-US" i="1"/>
                          <m:t>𝑡</m:t>
                        </m:r>
                      </m:e>
                    </m:d>
                  </m:oMath>
                </a14:m>
                <a:r>
                  <a:rPr lang="en-US" dirty="0"/>
                  <a:t>			(2)</a:t>
                </a:r>
                <a:endParaRPr lang="tr-TR" dirty="0"/>
              </a:p>
              <a:p>
                <a14:m>
                  <m:oMath xmlns:m="http://schemas.openxmlformats.org/officeDocument/2006/math">
                    <m:sSub>
                      <m:sSubPr>
                        <m:ctrlPr>
                          <a:rPr lang="tr-TR" i="1"/>
                        </m:ctrlPr>
                      </m:sSubPr>
                      <m:e>
                        <m:r>
                          <a:rPr lang="en-US" i="1"/>
                          <m:t>𝑇</m:t>
                        </m:r>
                      </m:e>
                      <m:sub>
                        <m:r>
                          <a:rPr lang="en-US" i="1"/>
                          <m:t>𝑘</m:t>
                        </m:r>
                      </m:sub>
                    </m:sSub>
                    <m:d>
                      <m:dPr>
                        <m:ctrlPr>
                          <a:rPr lang="tr-TR" i="1"/>
                        </m:ctrlPr>
                      </m:dPr>
                      <m:e>
                        <m:r>
                          <a:rPr lang="en-US" i="1"/>
                          <m:t>𝑡</m:t>
                        </m:r>
                      </m:e>
                    </m:d>
                    <m:r>
                      <a:rPr lang="en-US" i="1"/>
                      <m:t>=</m:t>
                    </m:r>
                    <m:r>
                      <a:rPr lang="en-US" i="1"/>
                      <m:t>𝑘</m:t>
                    </m:r>
                    <m:d>
                      <m:dPr>
                        <m:begChr m:val="["/>
                        <m:endChr m:val="]"/>
                        <m:ctrlPr>
                          <a:rPr lang="tr-TR" i="1"/>
                        </m:ctrlPr>
                      </m:dPr>
                      <m:e>
                        <m:sSub>
                          <m:sSubPr>
                            <m:ctrlPr>
                              <a:rPr lang="tr-TR" i="1"/>
                            </m:ctrlPr>
                          </m:sSubPr>
                          <m:e>
                            <m:r>
                              <a:rPr lang="en-US" i="1"/>
                              <m:t>𝜃</m:t>
                            </m:r>
                          </m:e>
                          <m:sub>
                            <m:r>
                              <a:rPr lang="en-US" i="1"/>
                              <m:t>2</m:t>
                            </m:r>
                          </m:sub>
                        </m:sSub>
                        <m:d>
                          <m:dPr>
                            <m:ctrlPr>
                              <a:rPr lang="tr-TR" i="1"/>
                            </m:ctrlPr>
                          </m:dPr>
                          <m:e>
                            <m:r>
                              <a:rPr lang="en-US" i="1"/>
                              <m:t>𝑡</m:t>
                            </m:r>
                          </m:e>
                        </m:d>
                        <m:r>
                          <a:rPr lang="en-US" i="1"/>
                          <m:t>−</m:t>
                        </m:r>
                        <m:sSub>
                          <m:sSubPr>
                            <m:ctrlPr>
                              <a:rPr lang="tr-TR" i="1"/>
                            </m:ctrlPr>
                          </m:sSubPr>
                          <m:e>
                            <m:r>
                              <a:rPr lang="en-US" i="1"/>
                              <m:t>𝜃</m:t>
                            </m:r>
                          </m:e>
                          <m:sub>
                            <m:r>
                              <a:rPr lang="en-US" i="1"/>
                              <m:t>3</m:t>
                            </m:r>
                          </m:sub>
                        </m:sSub>
                        <m:d>
                          <m:dPr>
                            <m:ctrlPr>
                              <a:rPr lang="tr-TR" i="1"/>
                            </m:ctrlPr>
                          </m:dPr>
                          <m:e>
                            <m:r>
                              <a:rPr lang="en-US" i="1"/>
                              <m:t>𝑡</m:t>
                            </m:r>
                          </m:e>
                        </m:d>
                      </m:e>
                    </m:d>
                  </m:oMath>
                </a14:m>
                <a:r>
                  <a:rPr lang="en-US" dirty="0"/>
                  <a:t>		</a:t>
                </a:r>
                <a:r>
                  <a:rPr lang="tr-TR" dirty="0" smtClean="0"/>
                  <a:t>	</a:t>
                </a:r>
                <a:r>
                  <a:rPr lang="en-US" dirty="0" smtClean="0"/>
                  <a:t>(</a:t>
                </a:r>
                <a:r>
                  <a:rPr lang="en-US" dirty="0"/>
                  <a:t>3)</a:t>
                </a:r>
                <a:endParaRPr lang="tr-TR" dirty="0"/>
              </a:p>
              <a:p>
                <a14:m>
                  <m:oMath xmlns:m="http://schemas.openxmlformats.org/officeDocument/2006/math">
                    <m:sSub>
                      <m:sSubPr>
                        <m:ctrlPr>
                          <a:rPr lang="tr-TR" i="1"/>
                        </m:ctrlPr>
                      </m:sSubPr>
                      <m:e>
                        <m:r>
                          <a:rPr lang="en-US" i="1"/>
                          <m:t>𝑇</m:t>
                        </m:r>
                      </m:e>
                      <m:sub>
                        <m:r>
                          <a:rPr lang="en-US" i="1"/>
                          <m:t>𝑏</m:t>
                        </m:r>
                      </m:sub>
                    </m:sSub>
                    <m:d>
                      <m:dPr>
                        <m:ctrlPr>
                          <a:rPr lang="tr-TR" i="1"/>
                        </m:ctrlPr>
                      </m:dPr>
                      <m:e>
                        <m:r>
                          <a:rPr lang="en-US" i="1"/>
                          <m:t>𝑡</m:t>
                        </m:r>
                      </m:e>
                    </m:d>
                    <m:r>
                      <a:rPr lang="en-US" i="1"/>
                      <m:t>=</m:t>
                    </m:r>
                    <m:r>
                      <a:rPr lang="en-US" i="1"/>
                      <m:t>𝑏</m:t>
                    </m:r>
                    <m:d>
                      <m:dPr>
                        <m:begChr m:val="["/>
                        <m:endChr m:val="]"/>
                        <m:ctrlPr>
                          <a:rPr lang="tr-TR" i="1"/>
                        </m:ctrlPr>
                      </m:dPr>
                      <m:e>
                        <m:sSub>
                          <m:sSubPr>
                            <m:ctrlPr>
                              <a:rPr lang="tr-TR" i="1"/>
                            </m:ctrlPr>
                          </m:sSubPr>
                          <m:e>
                            <m:acc>
                              <m:accPr>
                                <m:chr m:val="̇"/>
                                <m:ctrlPr>
                                  <a:rPr lang="tr-TR" i="1"/>
                                </m:ctrlPr>
                              </m:accPr>
                              <m:e>
                                <m:r>
                                  <a:rPr lang="en-US" i="1"/>
                                  <m:t>𝜃</m:t>
                                </m:r>
                              </m:e>
                            </m:acc>
                          </m:e>
                          <m:sub>
                            <m:r>
                              <a:rPr lang="en-US" i="1"/>
                              <m:t>3</m:t>
                            </m:r>
                          </m:sub>
                        </m:sSub>
                        <m:d>
                          <m:dPr>
                            <m:ctrlPr>
                              <a:rPr lang="tr-TR" i="1"/>
                            </m:ctrlPr>
                          </m:dPr>
                          <m:e>
                            <m:r>
                              <a:rPr lang="en-US" i="1"/>
                              <m:t>𝑡</m:t>
                            </m:r>
                          </m:e>
                        </m:d>
                        <m:r>
                          <a:rPr lang="en-US" i="1"/>
                          <m:t>−</m:t>
                        </m:r>
                        <m:sSub>
                          <m:sSubPr>
                            <m:ctrlPr>
                              <a:rPr lang="tr-TR" i="1"/>
                            </m:ctrlPr>
                          </m:sSubPr>
                          <m:e>
                            <m:acc>
                              <m:accPr>
                                <m:chr m:val="̇"/>
                                <m:ctrlPr>
                                  <a:rPr lang="tr-TR" i="1"/>
                                </m:ctrlPr>
                              </m:accPr>
                              <m:e>
                                <m:r>
                                  <a:rPr lang="en-US" i="1"/>
                                  <m:t>𝜃</m:t>
                                </m:r>
                              </m:e>
                            </m:acc>
                          </m:e>
                          <m:sub>
                            <m:r>
                              <a:rPr lang="en-US" i="1"/>
                              <m:t>1</m:t>
                            </m:r>
                          </m:sub>
                        </m:sSub>
                        <m:d>
                          <m:dPr>
                            <m:ctrlPr>
                              <a:rPr lang="tr-TR" i="1"/>
                            </m:ctrlPr>
                          </m:dPr>
                          <m:e>
                            <m:r>
                              <a:rPr lang="en-US" i="1"/>
                              <m:t>𝑡</m:t>
                            </m:r>
                          </m:e>
                        </m:d>
                      </m:e>
                    </m:d>
                  </m:oMath>
                </a14:m>
                <a:r>
                  <a:rPr lang="en-US" dirty="0"/>
                  <a:t>		</a:t>
                </a:r>
                <a:r>
                  <a:rPr lang="tr-TR" dirty="0" smtClean="0"/>
                  <a:t>	</a:t>
                </a:r>
                <a:r>
                  <a:rPr lang="en-US" dirty="0" smtClean="0"/>
                  <a:t>(</a:t>
                </a:r>
                <a:r>
                  <a:rPr lang="en-US" dirty="0"/>
                  <a:t>4)</a:t>
                </a:r>
                <a:endParaRPr lang="tr-TR" dirty="0"/>
              </a:p>
              <a:p>
                <a14:m>
                  <m:oMath xmlns:m="http://schemas.openxmlformats.org/officeDocument/2006/math">
                    <m:sSub>
                      <m:sSubPr>
                        <m:ctrlPr>
                          <a:rPr lang="tr-TR" i="1"/>
                        </m:ctrlPr>
                      </m:sSubPr>
                      <m:e>
                        <m:r>
                          <a:rPr lang="en-US" i="1"/>
                          <m:t>𝑇</m:t>
                        </m:r>
                      </m:e>
                      <m:sub>
                        <m:r>
                          <a:rPr lang="en-US" i="1"/>
                          <m:t>𝑘</m:t>
                        </m:r>
                      </m:sub>
                    </m:sSub>
                    <m:d>
                      <m:dPr>
                        <m:ctrlPr>
                          <a:rPr lang="tr-TR" i="1"/>
                        </m:ctrlPr>
                      </m:dPr>
                      <m:e>
                        <m:r>
                          <a:rPr lang="en-US" i="1"/>
                          <m:t>𝑡</m:t>
                        </m:r>
                      </m:e>
                    </m:d>
                    <m:r>
                      <a:rPr lang="en-US" i="1"/>
                      <m:t>=</m:t>
                    </m:r>
                    <m:sSub>
                      <m:sSubPr>
                        <m:ctrlPr>
                          <a:rPr lang="tr-TR" i="1"/>
                        </m:ctrlPr>
                      </m:sSubPr>
                      <m:e>
                        <m:r>
                          <a:rPr lang="en-US" i="1"/>
                          <m:t>𝑇</m:t>
                        </m:r>
                      </m:e>
                      <m:sub>
                        <m:r>
                          <a:rPr lang="en-US" i="1"/>
                          <m:t>𝑏</m:t>
                        </m:r>
                      </m:sub>
                    </m:sSub>
                    <m:d>
                      <m:dPr>
                        <m:ctrlPr>
                          <a:rPr lang="tr-TR" i="1"/>
                        </m:ctrlPr>
                      </m:dPr>
                      <m:e>
                        <m:r>
                          <a:rPr lang="en-US" i="1"/>
                          <m:t>𝑡</m:t>
                        </m:r>
                      </m:e>
                    </m:d>
                  </m:oMath>
                </a14:m>
                <a:r>
                  <a:rPr lang="en-US" dirty="0"/>
                  <a:t>				(5)</a:t>
                </a:r>
                <a:endParaRPr lang="tr-TR" dirty="0"/>
              </a:p>
              <a:p>
                <a:r>
                  <a:rPr lang="en-US" dirty="0" err="1"/>
                  <a:t>Denklemleri</a:t>
                </a:r>
                <a:r>
                  <a:rPr lang="en-US" dirty="0"/>
                  <a:t> s-</a:t>
                </a:r>
                <a:r>
                  <a:rPr lang="en-US" dirty="0" err="1"/>
                  <a:t>tanım</a:t>
                </a:r>
                <a:r>
                  <a:rPr lang="en-US" dirty="0"/>
                  <a:t> </a:t>
                </a:r>
                <a:r>
                  <a:rPr lang="en-US" dirty="0" err="1"/>
                  <a:t>kümesine</a:t>
                </a:r>
                <a:r>
                  <a:rPr lang="en-US" dirty="0"/>
                  <a:t> </a:t>
                </a:r>
                <a:r>
                  <a:rPr lang="en-US" dirty="0" err="1"/>
                  <a:t>dönüştürelim</a:t>
                </a:r>
                <a:r>
                  <a:rPr lang="en-US" dirty="0"/>
                  <a:t>.</a:t>
                </a:r>
                <a:endParaRPr lang="tr-TR" dirty="0"/>
              </a:p>
              <a:p>
                <a14:m>
                  <m:oMath xmlns:m="http://schemas.openxmlformats.org/officeDocument/2006/math">
                    <m:sSub>
                      <m:sSubPr>
                        <m:ctrlPr>
                          <a:rPr lang="tr-TR" i="1"/>
                        </m:ctrlPr>
                      </m:sSubPr>
                      <m:e>
                        <m:r>
                          <a:rPr lang="en-US" i="1"/>
                          <m:t>𝐽</m:t>
                        </m:r>
                      </m:e>
                      <m:sub>
                        <m:r>
                          <a:rPr lang="en-US" i="1"/>
                          <m:t>1</m:t>
                        </m:r>
                      </m:sub>
                    </m:sSub>
                    <m:sSup>
                      <m:sSupPr>
                        <m:ctrlPr>
                          <a:rPr lang="tr-TR" i="1"/>
                        </m:ctrlPr>
                      </m:sSupPr>
                      <m:e>
                        <m:r>
                          <a:rPr lang="en-US" i="1"/>
                          <m:t>𝑠</m:t>
                        </m:r>
                      </m:e>
                      <m:sup>
                        <m:r>
                          <a:rPr lang="en-US" i="1"/>
                          <m:t>2</m:t>
                        </m:r>
                      </m:sup>
                    </m:sSup>
                    <m:sSub>
                      <m:sSubPr>
                        <m:ctrlPr>
                          <a:rPr lang="tr-TR" i="1"/>
                        </m:ctrlPr>
                      </m:sSubPr>
                      <m:e>
                        <m:r>
                          <a:rPr lang="en-US" i="1"/>
                          <m:t>𝜃</m:t>
                        </m:r>
                      </m:e>
                      <m:sub>
                        <m:r>
                          <a:rPr lang="en-US" i="1"/>
                          <m:t>1</m:t>
                        </m:r>
                      </m:sub>
                    </m:sSub>
                    <m:d>
                      <m:dPr>
                        <m:ctrlPr>
                          <a:rPr lang="tr-TR" i="1"/>
                        </m:ctrlPr>
                      </m:dPr>
                      <m:e>
                        <m:r>
                          <a:rPr lang="en-US" i="1"/>
                          <m:t>𝑠</m:t>
                        </m:r>
                      </m:e>
                    </m:d>
                    <m:r>
                      <a:rPr lang="en-US" i="1"/>
                      <m:t>=</m:t>
                    </m:r>
                    <m:sSub>
                      <m:sSubPr>
                        <m:ctrlPr>
                          <a:rPr lang="tr-TR" i="1"/>
                        </m:ctrlPr>
                      </m:sSubPr>
                      <m:e>
                        <m:r>
                          <a:rPr lang="en-US" i="1"/>
                          <m:t>𝑇</m:t>
                        </m:r>
                      </m:e>
                      <m:sub>
                        <m:r>
                          <a:rPr lang="en-US" i="1"/>
                          <m:t>𝑚</m:t>
                        </m:r>
                      </m:sub>
                    </m:sSub>
                    <m:d>
                      <m:dPr>
                        <m:ctrlPr>
                          <a:rPr lang="tr-TR" i="1"/>
                        </m:ctrlPr>
                      </m:dPr>
                      <m:e>
                        <m:r>
                          <a:rPr lang="en-US" i="1"/>
                          <m:t>𝑠</m:t>
                        </m:r>
                      </m:e>
                    </m:d>
                    <m:r>
                      <a:rPr lang="en-US" i="1"/>
                      <m:t>+</m:t>
                    </m:r>
                    <m:sSub>
                      <m:sSubPr>
                        <m:ctrlPr>
                          <a:rPr lang="tr-TR" i="1"/>
                        </m:ctrlPr>
                      </m:sSubPr>
                      <m:e>
                        <m:r>
                          <a:rPr lang="en-US" i="1"/>
                          <m:t>𝑇</m:t>
                        </m:r>
                      </m:e>
                      <m:sub>
                        <m:r>
                          <a:rPr lang="en-US" i="1"/>
                          <m:t>𝑏</m:t>
                        </m:r>
                      </m:sub>
                    </m:sSub>
                    <m:d>
                      <m:dPr>
                        <m:ctrlPr>
                          <a:rPr lang="tr-TR" i="1"/>
                        </m:ctrlPr>
                      </m:dPr>
                      <m:e>
                        <m:r>
                          <a:rPr lang="en-US" i="1"/>
                          <m:t>𝑠</m:t>
                        </m:r>
                      </m:e>
                    </m:d>
                  </m:oMath>
                </a14:m>
                <a:r>
                  <a:rPr lang="en-US" dirty="0"/>
                  <a:t>		(1a)</a:t>
                </a:r>
                <a:endParaRPr lang="tr-TR" dirty="0"/>
              </a:p>
              <a:p>
                <a14:m>
                  <m:oMath xmlns:m="http://schemas.openxmlformats.org/officeDocument/2006/math">
                    <m:sSub>
                      <m:sSubPr>
                        <m:ctrlPr>
                          <a:rPr lang="tr-TR" i="1"/>
                        </m:ctrlPr>
                      </m:sSubPr>
                      <m:e>
                        <m:r>
                          <a:rPr lang="en-US" i="1"/>
                          <m:t>𝐽</m:t>
                        </m:r>
                      </m:e>
                      <m:sub>
                        <m:r>
                          <a:rPr lang="en-US" i="1"/>
                          <m:t>2</m:t>
                        </m:r>
                      </m:sub>
                    </m:sSub>
                    <m:sSub>
                      <m:sSubPr>
                        <m:ctrlPr>
                          <a:rPr lang="tr-TR" i="1"/>
                        </m:ctrlPr>
                      </m:sSubPr>
                      <m:e>
                        <m:sSup>
                          <m:sSupPr>
                            <m:ctrlPr>
                              <a:rPr lang="tr-TR" i="1"/>
                            </m:ctrlPr>
                          </m:sSupPr>
                          <m:e>
                            <m:r>
                              <a:rPr lang="en-US" i="1"/>
                              <m:t>𝑠</m:t>
                            </m:r>
                          </m:e>
                          <m:sup>
                            <m:r>
                              <a:rPr lang="en-US" i="1"/>
                              <m:t>2</m:t>
                            </m:r>
                          </m:sup>
                        </m:sSup>
                        <m:r>
                          <a:rPr lang="en-US" i="1"/>
                          <m:t>𝜃</m:t>
                        </m:r>
                      </m:e>
                      <m:sub>
                        <m:r>
                          <a:rPr lang="en-US" i="1"/>
                          <m:t>2</m:t>
                        </m:r>
                      </m:sub>
                    </m:sSub>
                    <m:d>
                      <m:dPr>
                        <m:ctrlPr>
                          <a:rPr lang="tr-TR" i="1"/>
                        </m:ctrlPr>
                      </m:dPr>
                      <m:e>
                        <m:r>
                          <a:rPr lang="en-US" i="1"/>
                          <m:t>𝑠</m:t>
                        </m:r>
                      </m:e>
                    </m:d>
                    <m:r>
                      <a:rPr lang="en-US" i="1"/>
                      <m:t>=</m:t>
                    </m:r>
                    <m:sSub>
                      <m:sSubPr>
                        <m:ctrlPr>
                          <a:rPr lang="tr-TR" i="1"/>
                        </m:ctrlPr>
                      </m:sSubPr>
                      <m:e>
                        <m:r>
                          <a:rPr lang="en-US" i="1"/>
                          <m:t>𝑇</m:t>
                        </m:r>
                      </m:e>
                      <m:sub>
                        <m:r>
                          <a:rPr lang="en-US" i="1"/>
                          <m:t>𝑒</m:t>
                        </m:r>
                      </m:sub>
                    </m:sSub>
                    <m:d>
                      <m:dPr>
                        <m:ctrlPr>
                          <a:rPr lang="tr-TR" i="1"/>
                        </m:ctrlPr>
                      </m:dPr>
                      <m:e>
                        <m:r>
                          <a:rPr lang="en-US" i="1"/>
                          <m:t>𝑠</m:t>
                        </m:r>
                      </m:e>
                    </m:d>
                    <m:r>
                      <a:rPr lang="en-US" i="1"/>
                      <m:t>−</m:t>
                    </m:r>
                    <m:sSub>
                      <m:sSubPr>
                        <m:ctrlPr>
                          <a:rPr lang="tr-TR" i="1"/>
                        </m:ctrlPr>
                      </m:sSubPr>
                      <m:e>
                        <m:r>
                          <a:rPr lang="en-US" i="1"/>
                          <m:t>𝑇</m:t>
                        </m:r>
                      </m:e>
                      <m:sub>
                        <m:r>
                          <a:rPr lang="en-US" i="1"/>
                          <m:t>𝑘</m:t>
                        </m:r>
                      </m:sub>
                    </m:sSub>
                    <m:d>
                      <m:dPr>
                        <m:ctrlPr>
                          <a:rPr lang="tr-TR" i="1"/>
                        </m:ctrlPr>
                      </m:dPr>
                      <m:e>
                        <m:r>
                          <a:rPr lang="en-US" i="1"/>
                          <m:t>𝑠</m:t>
                        </m:r>
                      </m:e>
                    </m:d>
                  </m:oMath>
                </a14:m>
                <a:r>
                  <a:rPr lang="en-US" dirty="0"/>
                  <a:t>		(2a)</a:t>
                </a:r>
                <a:endParaRPr lang="tr-TR" dirty="0"/>
              </a:p>
              <a:p>
                <a14:m>
                  <m:oMath xmlns:m="http://schemas.openxmlformats.org/officeDocument/2006/math">
                    <m:sSub>
                      <m:sSubPr>
                        <m:ctrlPr>
                          <a:rPr lang="tr-TR" i="1"/>
                        </m:ctrlPr>
                      </m:sSubPr>
                      <m:e>
                        <m:r>
                          <a:rPr lang="en-US" i="1"/>
                          <m:t>𝑇</m:t>
                        </m:r>
                      </m:e>
                      <m:sub>
                        <m:r>
                          <a:rPr lang="en-US" i="1"/>
                          <m:t>𝑘</m:t>
                        </m:r>
                      </m:sub>
                    </m:sSub>
                    <m:d>
                      <m:dPr>
                        <m:ctrlPr>
                          <a:rPr lang="tr-TR" i="1"/>
                        </m:ctrlPr>
                      </m:dPr>
                      <m:e>
                        <m:r>
                          <a:rPr lang="en-US" i="1"/>
                          <m:t>𝑠</m:t>
                        </m:r>
                      </m:e>
                    </m:d>
                    <m:r>
                      <a:rPr lang="en-US" i="1"/>
                      <m:t>=</m:t>
                    </m:r>
                    <m:r>
                      <a:rPr lang="en-US" i="1"/>
                      <m:t>𝑘</m:t>
                    </m:r>
                    <m:d>
                      <m:dPr>
                        <m:begChr m:val="["/>
                        <m:endChr m:val="]"/>
                        <m:ctrlPr>
                          <a:rPr lang="tr-TR" i="1"/>
                        </m:ctrlPr>
                      </m:dPr>
                      <m:e>
                        <m:sSub>
                          <m:sSubPr>
                            <m:ctrlPr>
                              <a:rPr lang="tr-TR" i="1"/>
                            </m:ctrlPr>
                          </m:sSubPr>
                          <m:e>
                            <m:r>
                              <a:rPr lang="en-US" i="1"/>
                              <m:t>𝜃</m:t>
                            </m:r>
                          </m:e>
                          <m:sub>
                            <m:r>
                              <a:rPr lang="en-US" i="1"/>
                              <m:t>2</m:t>
                            </m:r>
                          </m:sub>
                        </m:sSub>
                        <m:d>
                          <m:dPr>
                            <m:ctrlPr>
                              <a:rPr lang="tr-TR" i="1"/>
                            </m:ctrlPr>
                          </m:dPr>
                          <m:e>
                            <m:r>
                              <a:rPr lang="en-US" i="1"/>
                              <m:t>𝑠</m:t>
                            </m:r>
                          </m:e>
                        </m:d>
                        <m:r>
                          <a:rPr lang="en-US" i="1"/>
                          <m:t>−</m:t>
                        </m:r>
                        <m:sSub>
                          <m:sSubPr>
                            <m:ctrlPr>
                              <a:rPr lang="tr-TR" i="1"/>
                            </m:ctrlPr>
                          </m:sSubPr>
                          <m:e>
                            <m:r>
                              <a:rPr lang="en-US" i="1"/>
                              <m:t>𝜃</m:t>
                            </m:r>
                          </m:e>
                          <m:sub>
                            <m:r>
                              <a:rPr lang="en-US" i="1"/>
                              <m:t>3</m:t>
                            </m:r>
                          </m:sub>
                        </m:sSub>
                        <m:d>
                          <m:dPr>
                            <m:ctrlPr>
                              <a:rPr lang="tr-TR" i="1"/>
                            </m:ctrlPr>
                          </m:dPr>
                          <m:e>
                            <m:r>
                              <a:rPr lang="en-US" i="1"/>
                              <m:t>𝑠</m:t>
                            </m:r>
                          </m:e>
                        </m:d>
                      </m:e>
                    </m:d>
                  </m:oMath>
                </a14:m>
                <a:r>
                  <a:rPr lang="en-US" dirty="0"/>
                  <a:t>		</a:t>
                </a:r>
                <a:r>
                  <a:rPr lang="tr-TR" dirty="0" smtClean="0"/>
                  <a:t>	</a:t>
                </a:r>
                <a:r>
                  <a:rPr lang="en-US" dirty="0" smtClean="0"/>
                  <a:t>(</a:t>
                </a:r>
                <a:r>
                  <a:rPr lang="en-US" dirty="0"/>
                  <a:t>3a)</a:t>
                </a:r>
                <a:endParaRPr lang="tr-TR" dirty="0"/>
              </a:p>
              <a:p>
                <a14:m>
                  <m:oMath xmlns:m="http://schemas.openxmlformats.org/officeDocument/2006/math">
                    <m:sSub>
                      <m:sSubPr>
                        <m:ctrlPr>
                          <a:rPr lang="tr-TR" i="1"/>
                        </m:ctrlPr>
                      </m:sSubPr>
                      <m:e>
                        <m:r>
                          <a:rPr lang="en-US" i="1"/>
                          <m:t>𝑇</m:t>
                        </m:r>
                      </m:e>
                      <m:sub>
                        <m:r>
                          <a:rPr lang="en-US" i="1"/>
                          <m:t>𝑏</m:t>
                        </m:r>
                      </m:sub>
                    </m:sSub>
                    <m:d>
                      <m:dPr>
                        <m:ctrlPr>
                          <a:rPr lang="tr-TR" i="1"/>
                        </m:ctrlPr>
                      </m:dPr>
                      <m:e>
                        <m:r>
                          <a:rPr lang="en-US" i="1"/>
                          <m:t>𝑠</m:t>
                        </m:r>
                      </m:e>
                    </m:d>
                    <m:r>
                      <a:rPr lang="en-US" i="1"/>
                      <m:t>=</m:t>
                    </m:r>
                    <m:r>
                      <a:rPr lang="en-US" i="1"/>
                      <m:t>𝑏𝑠</m:t>
                    </m:r>
                    <m:d>
                      <m:dPr>
                        <m:begChr m:val="["/>
                        <m:endChr m:val="]"/>
                        <m:ctrlPr>
                          <a:rPr lang="tr-TR" i="1"/>
                        </m:ctrlPr>
                      </m:dPr>
                      <m:e>
                        <m:sSub>
                          <m:sSubPr>
                            <m:ctrlPr>
                              <a:rPr lang="tr-TR" i="1"/>
                            </m:ctrlPr>
                          </m:sSubPr>
                          <m:e>
                            <m:r>
                              <a:rPr lang="en-US" i="1"/>
                              <m:t>𝜃</m:t>
                            </m:r>
                          </m:e>
                          <m:sub>
                            <m:r>
                              <a:rPr lang="en-US" i="1"/>
                              <m:t>3</m:t>
                            </m:r>
                          </m:sub>
                        </m:sSub>
                        <m:d>
                          <m:dPr>
                            <m:ctrlPr>
                              <a:rPr lang="tr-TR" i="1"/>
                            </m:ctrlPr>
                          </m:dPr>
                          <m:e>
                            <m:r>
                              <a:rPr lang="en-US" i="1"/>
                              <m:t>𝑠</m:t>
                            </m:r>
                          </m:e>
                        </m:d>
                        <m:r>
                          <a:rPr lang="en-US" i="1"/>
                          <m:t>−</m:t>
                        </m:r>
                        <m:sSub>
                          <m:sSubPr>
                            <m:ctrlPr>
                              <a:rPr lang="tr-TR" i="1"/>
                            </m:ctrlPr>
                          </m:sSubPr>
                          <m:e>
                            <m:r>
                              <a:rPr lang="en-US" i="1"/>
                              <m:t>𝜃</m:t>
                            </m:r>
                          </m:e>
                          <m:sub>
                            <m:r>
                              <a:rPr lang="en-US" i="1"/>
                              <m:t>1</m:t>
                            </m:r>
                          </m:sub>
                        </m:sSub>
                        <m:d>
                          <m:dPr>
                            <m:ctrlPr>
                              <a:rPr lang="tr-TR" i="1"/>
                            </m:ctrlPr>
                          </m:dPr>
                          <m:e>
                            <m:r>
                              <a:rPr lang="en-US" i="1"/>
                              <m:t>𝑠</m:t>
                            </m:r>
                          </m:e>
                        </m:d>
                      </m:e>
                    </m:d>
                  </m:oMath>
                </a14:m>
                <a:r>
                  <a:rPr lang="en-US" dirty="0"/>
                  <a:t>		(4a)</a:t>
                </a:r>
                <a:endParaRPr lang="tr-TR" dirty="0"/>
              </a:p>
              <a:p>
                <a14:m>
                  <m:oMath xmlns:m="http://schemas.openxmlformats.org/officeDocument/2006/math">
                    <m:sSub>
                      <m:sSubPr>
                        <m:ctrlPr>
                          <a:rPr lang="tr-TR" i="1"/>
                        </m:ctrlPr>
                      </m:sSubPr>
                      <m:e>
                        <m:r>
                          <a:rPr lang="en-US" i="1"/>
                          <m:t>𝑇</m:t>
                        </m:r>
                      </m:e>
                      <m:sub>
                        <m:r>
                          <a:rPr lang="en-US" i="1"/>
                          <m:t>𝑘</m:t>
                        </m:r>
                      </m:sub>
                    </m:sSub>
                    <m:d>
                      <m:dPr>
                        <m:ctrlPr>
                          <a:rPr lang="tr-TR" i="1"/>
                        </m:ctrlPr>
                      </m:dPr>
                      <m:e>
                        <m:r>
                          <a:rPr lang="en-US" i="1"/>
                          <m:t>𝑠</m:t>
                        </m:r>
                      </m:e>
                    </m:d>
                    <m:r>
                      <a:rPr lang="en-US" i="1"/>
                      <m:t>=</m:t>
                    </m:r>
                    <m:sSub>
                      <m:sSubPr>
                        <m:ctrlPr>
                          <a:rPr lang="tr-TR" i="1"/>
                        </m:ctrlPr>
                      </m:sSubPr>
                      <m:e>
                        <m:r>
                          <a:rPr lang="en-US" i="1"/>
                          <m:t>𝑇</m:t>
                        </m:r>
                      </m:e>
                      <m:sub>
                        <m:r>
                          <a:rPr lang="en-US" i="1"/>
                          <m:t>𝑏</m:t>
                        </m:r>
                      </m:sub>
                    </m:sSub>
                    <m:d>
                      <m:dPr>
                        <m:ctrlPr>
                          <a:rPr lang="tr-TR" i="1"/>
                        </m:ctrlPr>
                      </m:dPr>
                      <m:e>
                        <m:r>
                          <a:rPr lang="en-US" i="1"/>
                          <m:t>𝑠</m:t>
                        </m:r>
                      </m:e>
                    </m:d>
                  </m:oMath>
                </a14:m>
                <a:r>
                  <a:rPr lang="en-US" dirty="0"/>
                  <a:t>				(5a)</a:t>
                </a:r>
                <a:endParaRPr lang="tr-TR" dirty="0"/>
              </a:p>
              <a:p>
                <a:endParaRPr lang="tr-TR" dirty="0"/>
              </a:p>
            </p:txBody>
          </p:sp>
        </mc:Choice>
        <mc:Fallback>
          <p:sp>
            <p:nvSpPr>
              <p:cNvPr id="2" name="İçerik Yer Tutucusu 1"/>
              <p:cNvSpPr>
                <a:spLocks noGrp="1" noRot="1" noChangeAspect="1" noMove="1" noResize="1" noEditPoints="1" noAdjustHandles="1" noChangeArrowheads="1" noChangeShapeType="1" noTextEdit="1"/>
              </p:cNvSpPr>
              <p:nvPr>
                <p:ph idx="1"/>
              </p:nvPr>
            </p:nvSpPr>
            <p:spPr>
              <a:xfrm>
                <a:off x="1216562" y="1363665"/>
                <a:ext cx="10058400" cy="4937760"/>
              </a:xfrm>
              <a:blipFill rotWithShape="0">
                <a:blip r:embed="rId3"/>
                <a:stretch>
                  <a:fillRect l="-606" t="-2099"/>
                </a:stretch>
              </a:blipFill>
            </p:spPr>
            <p:txBody>
              <a:bodyPr/>
              <a:lstStyle/>
              <a:p>
                <a:r>
                  <a:rPr lang="tr-TR">
                    <a:noFill/>
                  </a:rPr>
                  <a:t> </a:t>
                </a:r>
              </a:p>
            </p:txBody>
          </p:sp>
        </mc:Fallback>
      </mc:AlternateContent>
    </p:spTree>
    <p:extLst>
      <p:ext uri="{BB962C8B-B14F-4D97-AF65-F5344CB8AC3E}">
        <p14:creationId xmlns:p14="http://schemas.microsoft.com/office/powerpoint/2010/main" val="3147395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1" dirty="0">
                <a:solidFill>
                  <a:schemeClr val="accent2"/>
                </a:solidFill>
              </a:rPr>
              <a:t>Fiziksel Sistemlerin Matematiksel </a:t>
            </a:r>
            <a:r>
              <a:rPr lang="tr-TR" b="1" dirty="0" smtClean="0">
                <a:solidFill>
                  <a:schemeClr val="accent2"/>
                </a:solidFill>
              </a:rPr>
              <a:t>Modellenmesi</a:t>
            </a:r>
            <a:endParaRPr lang="tr-TR" dirty="0"/>
          </a:p>
        </p:txBody>
      </p:sp>
      <p:sp>
        <p:nvSpPr>
          <p:cNvPr id="3" name="Content Placeholder 2"/>
          <p:cNvSpPr>
            <a:spLocks noGrp="1"/>
          </p:cNvSpPr>
          <p:nvPr>
            <p:ph idx="1"/>
          </p:nvPr>
        </p:nvSpPr>
        <p:spPr/>
        <p:txBody>
          <a:bodyPr>
            <a:normAutofit lnSpcReduction="10000"/>
          </a:bodyPr>
          <a:lstStyle/>
          <a:p>
            <a:r>
              <a:rPr lang="tr-TR" dirty="0" smtClean="0"/>
              <a:t>Matematik Model: Bir dinamik sistemin matematik modeli, sistemin davranışını doğru veya doğruya olabildiğince yakın şekilde ifade eden denklemler kümesi olarak ifade edilebilir.</a:t>
            </a:r>
          </a:p>
          <a:p>
            <a:endParaRPr lang="tr-TR" dirty="0"/>
          </a:p>
          <a:p>
            <a:r>
              <a:rPr lang="tr-TR" dirty="0" smtClean="0"/>
              <a:t>Bir takım kabuller ve basitleştirmeler yapılarak gerçek sistemlerin modelleri çıkarılmaya çalışıldığından, farklı bakış açılarına göre aynı sistemin farklı modellerine ulaşmak mümkündür. Modellemenin temel amacı gerçek sistemin davranışını en doğru veya gerektiğince doğru  şekilde ifade edebilmektir.</a:t>
            </a:r>
          </a:p>
          <a:p>
            <a:r>
              <a:rPr lang="tr-TR" dirty="0" smtClean="0"/>
              <a:t>Bu ders kapsamında;</a:t>
            </a:r>
          </a:p>
          <a:p>
            <a:pPr>
              <a:buFont typeface="Wingdings" panose="05000000000000000000" pitchFamily="2" charset="2"/>
              <a:buChar char="§"/>
            </a:pPr>
            <a:r>
              <a:rPr lang="tr-TR" dirty="0"/>
              <a:t> </a:t>
            </a:r>
            <a:r>
              <a:rPr lang="tr-TR" dirty="0" smtClean="0"/>
              <a:t>Mekanik Sistemleri</a:t>
            </a:r>
          </a:p>
          <a:p>
            <a:pPr>
              <a:buFont typeface="Wingdings" panose="05000000000000000000" pitchFamily="2" charset="2"/>
              <a:buChar char="§"/>
            </a:pPr>
            <a:r>
              <a:rPr lang="tr-TR" dirty="0"/>
              <a:t> </a:t>
            </a:r>
            <a:r>
              <a:rPr lang="tr-TR" dirty="0" smtClean="0"/>
              <a:t>Elektrik Sistemleri</a:t>
            </a:r>
          </a:p>
          <a:p>
            <a:pPr>
              <a:buFont typeface="Wingdings" panose="05000000000000000000" pitchFamily="2" charset="2"/>
              <a:buChar char="§"/>
            </a:pPr>
            <a:r>
              <a:rPr lang="tr-TR" dirty="0"/>
              <a:t> </a:t>
            </a:r>
            <a:r>
              <a:rPr lang="tr-TR" dirty="0" smtClean="0"/>
              <a:t>Akışkan Sistemleri</a:t>
            </a:r>
          </a:p>
          <a:p>
            <a:pPr>
              <a:buFont typeface="Wingdings" panose="05000000000000000000" pitchFamily="2" charset="2"/>
              <a:buChar char="§"/>
            </a:pPr>
            <a:r>
              <a:rPr lang="tr-TR" dirty="0" smtClean="0"/>
              <a:t>Termal Sistemleri ve</a:t>
            </a:r>
          </a:p>
          <a:p>
            <a:pPr>
              <a:buFont typeface="Wingdings" panose="05000000000000000000" pitchFamily="2" charset="2"/>
              <a:buChar char="§"/>
            </a:pPr>
            <a:r>
              <a:rPr lang="tr-TR" dirty="0"/>
              <a:t> </a:t>
            </a:r>
            <a:r>
              <a:rPr lang="tr-TR" dirty="0" smtClean="0"/>
              <a:t>Yukarıda sayılan sistemlerin bileşimlerini çalışacağız.</a:t>
            </a:r>
            <a:endParaRPr lang="tr-TR" dirty="0"/>
          </a:p>
        </p:txBody>
      </p:sp>
    </p:spTree>
    <p:extLst>
      <p:ext uri="{BB962C8B-B14F-4D97-AF65-F5344CB8AC3E}">
        <p14:creationId xmlns:p14="http://schemas.microsoft.com/office/powerpoint/2010/main" val="3611553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1097280" y="286604"/>
            <a:ext cx="10058400" cy="946774"/>
          </a:xfrm>
        </p:spPr>
        <p:txBody>
          <a:bodyPr>
            <a:normAutofit/>
          </a:bodyPr>
          <a:lstStyle/>
          <a:p>
            <a:r>
              <a:rPr lang="tr-TR" dirty="0">
                <a:latin typeface="Cooper Std Black" panose="0208090304030B020404" pitchFamily="18" charset="0"/>
              </a:rPr>
              <a:t>Örnek 2: Dönel Mekanik </a:t>
            </a:r>
            <a:r>
              <a:rPr lang="tr-TR" dirty="0" smtClean="0">
                <a:latin typeface="Cooper Std Black" panose="0208090304030B020404" pitchFamily="18" charset="0"/>
              </a:rPr>
              <a:t>Sistem</a:t>
            </a:r>
            <a:endParaRPr lang="tr-TR" dirty="0"/>
          </a:p>
        </p:txBody>
      </p:sp>
      <mc:AlternateContent xmlns:mc="http://schemas.openxmlformats.org/markup-compatibility/2006">
        <mc:Choice xmlns:a14="http://schemas.microsoft.com/office/drawing/2010/main" Requires="a14">
          <p:sp>
            <p:nvSpPr>
              <p:cNvPr id="2" name="İçerik Yer Tutucusu 1"/>
              <p:cNvSpPr>
                <a:spLocks noGrp="1"/>
              </p:cNvSpPr>
              <p:nvPr>
                <p:ph sz="half" idx="1"/>
              </p:nvPr>
            </p:nvSpPr>
            <p:spPr>
              <a:xfrm>
                <a:off x="1097279" y="1403498"/>
                <a:ext cx="4272163" cy="4465596"/>
              </a:xfrm>
            </p:spPr>
            <p:txBody>
              <a:bodyPr>
                <a:normAutofit fontScale="92500"/>
              </a:bodyPr>
              <a:lstStyle/>
              <a:p>
                <a14:m>
                  <m:oMath xmlns:m="http://schemas.openxmlformats.org/officeDocument/2006/math">
                    <m:sSub>
                      <m:sSubPr>
                        <m:ctrlPr>
                          <a:rPr lang="tr-TR" i="1"/>
                        </m:ctrlPr>
                      </m:sSubPr>
                      <m:e>
                        <m:r>
                          <a:rPr lang="en-US" i="1"/>
                          <m:t>𝐽</m:t>
                        </m:r>
                      </m:e>
                      <m:sub>
                        <m:r>
                          <a:rPr lang="en-US" i="1"/>
                          <m:t>1</m:t>
                        </m:r>
                      </m:sub>
                    </m:sSub>
                    <m:sSup>
                      <m:sSupPr>
                        <m:ctrlPr>
                          <a:rPr lang="tr-TR" i="1"/>
                        </m:ctrlPr>
                      </m:sSupPr>
                      <m:e>
                        <m:r>
                          <a:rPr lang="en-US" i="1"/>
                          <m:t>𝑠</m:t>
                        </m:r>
                      </m:e>
                      <m:sup>
                        <m:r>
                          <a:rPr lang="en-US" i="1"/>
                          <m:t>2</m:t>
                        </m:r>
                      </m:sup>
                    </m:sSup>
                    <m:sSub>
                      <m:sSubPr>
                        <m:ctrlPr>
                          <a:rPr lang="tr-TR" i="1"/>
                        </m:ctrlPr>
                      </m:sSubPr>
                      <m:e>
                        <m:r>
                          <a:rPr lang="en-US" i="1"/>
                          <m:t>𝜃</m:t>
                        </m:r>
                      </m:e>
                      <m:sub>
                        <m:r>
                          <a:rPr lang="en-US" i="1"/>
                          <m:t>1</m:t>
                        </m:r>
                      </m:sub>
                    </m:sSub>
                    <m:d>
                      <m:dPr>
                        <m:ctrlPr>
                          <a:rPr lang="tr-TR" i="1"/>
                        </m:ctrlPr>
                      </m:dPr>
                      <m:e>
                        <m:r>
                          <a:rPr lang="en-US" i="1"/>
                          <m:t>𝑠</m:t>
                        </m:r>
                      </m:e>
                    </m:d>
                    <m:r>
                      <a:rPr lang="en-US" i="1"/>
                      <m:t>=</m:t>
                    </m:r>
                    <m:sSub>
                      <m:sSubPr>
                        <m:ctrlPr>
                          <a:rPr lang="tr-TR" i="1"/>
                        </m:ctrlPr>
                      </m:sSubPr>
                      <m:e>
                        <m:r>
                          <a:rPr lang="en-US" i="1"/>
                          <m:t>𝑇</m:t>
                        </m:r>
                      </m:e>
                      <m:sub>
                        <m:r>
                          <a:rPr lang="en-US" i="1"/>
                          <m:t>𝑚</m:t>
                        </m:r>
                      </m:sub>
                    </m:sSub>
                    <m:d>
                      <m:dPr>
                        <m:ctrlPr>
                          <a:rPr lang="tr-TR" i="1"/>
                        </m:ctrlPr>
                      </m:dPr>
                      <m:e>
                        <m:r>
                          <a:rPr lang="en-US" i="1"/>
                          <m:t>𝑠</m:t>
                        </m:r>
                      </m:e>
                    </m:d>
                    <m:r>
                      <a:rPr lang="en-US" i="1"/>
                      <m:t>+</m:t>
                    </m:r>
                    <m:sSub>
                      <m:sSubPr>
                        <m:ctrlPr>
                          <a:rPr lang="tr-TR" i="1"/>
                        </m:ctrlPr>
                      </m:sSubPr>
                      <m:e>
                        <m:r>
                          <a:rPr lang="en-US" i="1"/>
                          <m:t>𝑇</m:t>
                        </m:r>
                      </m:e>
                      <m:sub>
                        <m:r>
                          <a:rPr lang="en-US" i="1"/>
                          <m:t>𝑏</m:t>
                        </m:r>
                      </m:sub>
                    </m:sSub>
                    <m:d>
                      <m:dPr>
                        <m:ctrlPr>
                          <a:rPr lang="tr-TR" i="1"/>
                        </m:ctrlPr>
                      </m:dPr>
                      <m:e>
                        <m:r>
                          <a:rPr lang="en-US" i="1"/>
                          <m:t>𝑠</m:t>
                        </m:r>
                      </m:e>
                    </m:d>
                  </m:oMath>
                </a14:m>
                <a:r>
                  <a:rPr lang="en-US" dirty="0"/>
                  <a:t>	(1a)</a:t>
                </a:r>
                <a:endParaRPr lang="tr-TR" dirty="0"/>
              </a:p>
              <a:p>
                <a14:m>
                  <m:oMath xmlns:m="http://schemas.openxmlformats.org/officeDocument/2006/math">
                    <m:sSub>
                      <m:sSubPr>
                        <m:ctrlPr>
                          <a:rPr lang="tr-TR" i="1"/>
                        </m:ctrlPr>
                      </m:sSubPr>
                      <m:e>
                        <m:r>
                          <a:rPr lang="en-US" i="1"/>
                          <m:t>𝐽</m:t>
                        </m:r>
                      </m:e>
                      <m:sub>
                        <m:r>
                          <a:rPr lang="en-US" i="1"/>
                          <m:t>2</m:t>
                        </m:r>
                      </m:sub>
                    </m:sSub>
                    <m:sSub>
                      <m:sSubPr>
                        <m:ctrlPr>
                          <a:rPr lang="tr-TR" i="1"/>
                        </m:ctrlPr>
                      </m:sSubPr>
                      <m:e>
                        <m:sSup>
                          <m:sSupPr>
                            <m:ctrlPr>
                              <a:rPr lang="tr-TR" i="1"/>
                            </m:ctrlPr>
                          </m:sSupPr>
                          <m:e>
                            <m:r>
                              <a:rPr lang="en-US" i="1"/>
                              <m:t>𝑠</m:t>
                            </m:r>
                          </m:e>
                          <m:sup>
                            <m:r>
                              <a:rPr lang="en-US" i="1"/>
                              <m:t>2</m:t>
                            </m:r>
                          </m:sup>
                        </m:sSup>
                        <m:r>
                          <a:rPr lang="en-US" i="1"/>
                          <m:t>𝜃</m:t>
                        </m:r>
                      </m:e>
                      <m:sub>
                        <m:r>
                          <a:rPr lang="en-US" i="1"/>
                          <m:t>2</m:t>
                        </m:r>
                      </m:sub>
                    </m:sSub>
                    <m:d>
                      <m:dPr>
                        <m:ctrlPr>
                          <a:rPr lang="tr-TR" i="1"/>
                        </m:ctrlPr>
                      </m:dPr>
                      <m:e>
                        <m:r>
                          <a:rPr lang="en-US" i="1"/>
                          <m:t>𝑠</m:t>
                        </m:r>
                      </m:e>
                    </m:d>
                    <m:r>
                      <a:rPr lang="en-US" i="1"/>
                      <m:t>=</m:t>
                    </m:r>
                    <m:sSub>
                      <m:sSubPr>
                        <m:ctrlPr>
                          <a:rPr lang="tr-TR" i="1"/>
                        </m:ctrlPr>
                      </m:sSubPr>
                      <m:e>
                        <m:r>
                          <a:rPr lang="en-US" i="1"/>
                          <m:t>𝑇</m:t>
                        </m:r>
                      </m:e>
                      <m:sub>
                        <m:r>
                          <a:rPr lang="en-US" i="1"/>
                          <m:t>𝑒</m:t>
                        </m:r>
                      </m:sub>
                    </m:sSub>
                    <m:d>
                      <m:dPr>
                        <m:ctrlPr>
                          <a:rPr lang="tr-TR" i="1"/>
                        </m:ctrlPr>
                      </m:dPr>
                      <m:e>
                        <m:r>
                          <a:rPr lang="en-US" i="1"/>
                          <m:t>𝑠</m:t>
                        </m:r>
                      </m:e>
                    </m:d>
                    <m:r>
                      <a:rPr lang="en-US" i="1"/>
                      <m:t>−</m:t>
                    </m:r>
                    <m:sSub>
                      <m:sSubPr>
                        <m:ctrlPr>
                          <a:rPr lang="tr-TR" i="1"/>
                        </m:ctrlPr>
                      </m:sSubPr>
                      <m:e>
                        <m:r>
                          <a:rPr lang="en-US" i="1"/>
                          <m:t>𝑇</m:t>
                        </m:r>
                      </m:e>
                      <m:sub>
                        <m:r>
                          <a:rPr lang="en-US" i="1"/>
                          <m:t>𝑘</m:t>
                        </m:r>
                      </m:sub>
                    </m:sSub>
                    <m:d>
                      <m:dPr>
                        <m:ctrlPr>
                          <a:rPr lang="tr-TR" i="1"/>
                        </m:ctrlPr>
                      </m:dPr>
                      <m:e>
                        <m:r>
                          <a:rPr lang="en-US" i="1"/>
                          <m:t>𝑠</m:t>
                        </m:r>
                      </m:e>
                    </m:d>
                  </m:oMath>
                </a14:m>
                <a:r>
                  <a:rPr lang="en-US" dirty="0"/>
                  <a:t>	</a:t>
                </a:r>
                <a:r>
                  <a:rPr lang="en-US" dirty="0" smtClean="0"/>
                  <a:t>(</a:t>
                </a:r>
                <a:r>
                  <a:rPr lang="en-US" dirty="0"/>
                  <a:t>2a)</a:t>
                </a:r>
                <a:endParaRPr lang="tr-TR" dirty="0"/>
              </a:p>
              <a:p>
                <a14:m>
                  <m:oMath xmlns:m="http://schemas.openxmlformats.org/officeDocument/2006/math">
                    <m:sSub>
                      <m:sSubPr>
                        <m:ctrlPr>
                          <a:rPr lang="tr-TR" i="1"/>
                        </m:ctrlPr>
                      </m:sSubPr>
                      <m:e>
                        <m:r>
                          <a:rPr lang="en-US" i="1"/>
                          <m:t>𝑇</m:t>
                        </m:r>
                      </m:e>
                      <m:sub>
                        <m:r>
                          <a:rPr lang="en-US" i="1"/>
                          <m:t>𝑘</m:t>
                        </m:r>
                      </m:sub>
                    </m:sSub>
                    <m:d>
                      <m:dPr>
                        <m:ctrlPr>
                          <a:rPr lang="tr-TR" i="1"/>
                        </m:ctrlPr>
                      </m:dPr>
                      <m:e>
                        <m:r>
                          <a:rPr lang="en-US" i="1"/>
                          <m:t>𝑠</m:t>
                        </m:r>
                      </m:e>
                    </m:d>
                    <m:r>
                      <a:rPr lang="en-US" i="1"/>
                      <m:t>=</m:t>
                    </m:r>
                    <m:r>
                      <a:rPr lang="en-US" i="1"/>
                      <m:t>𝑘</m:t>
                    </m:r>
                    <m:d>
                      <m:dPr>
                        <m:begChr m:val="["/>
                        <m:endChr m:val="]"/>
                        <m:ctrlPr>
                          <a:rPr lang="tr-TR" i="1"/>
                        </m:ctrlPr>
                      </m:dPr>
                      <m:e>
                        <m:sSub>
                          <m:sSubPr>
                            <m:ctrlPr>
                              <a:rPr lang="tr-TR" i="1"/>
                            </m:ctrlPr>
                          </m:sSubPr>
                          <m:e>
                            <m:r>
                              <a:rPr lang="en-US" i="1"/>
                              <m:t>𝜃</m:t>
                            </m:r>
                          </m:e>
                          <m:sub>
                            <m:r>
                              <a:rPr lang="en-US" i="1"/>
                              <m:t>2</m:t>
                            </m:r>
                          </m:sub>
                        </m:sSub>
                        <m:d>
                          <m:dPr>
                            <m:ctrlPr>
                              <a:rPr lang="tr-TR" i="1"/>
                            </m:ctrlPr>
                          </m:dPr>
                          <m:e>
                            <m:r>
                              <a:rPr lang="en-US" i="1"/>
                              <m:t>𝑠</m:t>
                            </m:r>
                          </m:e>
                        </m:d>
                        <m:r>
                          <a:rPr lang="en-US" i="1"/>
                          <m:t>−</m:t>
                        </m:r>
                        <m:sSub>
                          <m:sSubPr>
                            <m:ctrlPr>
                              <a:rPr lang="tr-TR" i="1"/>
                            </m:ctrlPr>
                          </m:sSubPr>
                          <m:e>
                            <m:r>
                              <a:rPr lang="en-US" i="1"/>
                              <m:t>𝜃</m:t>
                            </m:r>
                          </m:e>
                          <m:sub>
                            <m:r>
                              <a:rPr lang="en-US" i="1"/>
                              <m:t>3</m:t>
                            </m:r>
                          </m:sub>
                        </m:sSub>
                        <m:d>
                          <m:dPr>
                            <m:ctrlPr>
                              <a:rPr lang="tr-TR" i="1"/>
                            </m:ctrlPr>
                          </m:dPr>
                          <m:e>
                            <m:r>
                              <a:rPr lang="en-US" i="1"/>
                              <m:t>𝑠</m:t>
                            </m:r>
                          </m:e>
                        </m:d>
                      </m:e>
                    </m:d>
                  </m:oMath>
                </a14:m>
                <a:r>
                  <a:rPr lang="tr-TR" dirty="0" smtClean="0"/>
                  <a:t>	</a:t>
                </a:r>
                <a:r>
                  <a:rPr lang="en-US" dirty="0" smtClean="0"/>
                  <a:t>(</a:t>
                </a:r>
                <a:r>
                  <a:rPr lang="en-US" dirty="0"/>
                  <a:t>3a)</a:t>
                </a:r>
                <a:endParaRPr lang="tr-TR" dirty="0"/>
              </a:p>
              <a:p>
                <a14:m>
                  <m:oMath xmlns:m="http://schemas.openxmlformats.org/officeDocument/2006/math">
                    <m:sSub>
                      <m:sSubPr>
                        <m:ctrlPr>
                          <a:rPr lang="tr-TR" i="1"/>
                        </m:ctrlPr>
                      </m:sSubPr>
                      <m:e>
                        <m:r>
                          <a:rPr lang="en-US" i="1"/>
                          <m:t>𝑇</m:t>
                        </m:r>
                      </m:e>
                      <m:sub>
                        <m:r>
                          <a:rPr lang="en-US" i="1"/>
                          <m:t>𝑏</m:t>
                        </m:r>
                      </m:sub>
                    </m:sSub>
                    <m:d>
                      <m:dPr>
                        <m:ctrlPr>
                          <a:rPr lang="tr-TR" i="1"/>
                        </m:ctrlPr>
                      </m:dPr>
                      <m:e>
                        <m:r>
                          <a:rPr lang="en-US" i="1"/>
                          <m:t>𝑠</m:t>
                        </m:r>
                      </m:e>
                    </m:d>
                    <m:r>
                      <a:rPr lang="en-US" i="1"/>
                      <m:t>=</m:t>
                    </m:r>
                    <m:r>
                      <a:rPr lang="en-US" i="1"/>
                      <m:t>𝑏𝑠</m:t>
                    </m:r>
                    <m:d>
                      <m:dPr>
                        <m:begChr m:val="["/>
                        <m:endChr m:val="]"/>
                        <m:ctrlPr>
                          <a:rPr lang="tr-TR" i="1"/>
                        </m:ctrlPr>
                      </m:dPr>
                      <m:e>
                        <m:sSub>
                          <m:sSubPr>
                            <m:ctrlPr>
                              <a:rPr lang="tr-TR" i="1"/>
                            </m:ctrlPr>
                          </m:sSubPr>
                          <m:e>
                            <m:r>
                              <a:rPr lang="en-US" i="1"/>
                              <m:t>𝜃</m:t>
                            </m:r>
                          </m:e>
                          <m:sub>
                            <m:r>
                              <a:rPr lang="en-US" i="1"/>
                              <m:t>3</m:t>
                            </m:r>
                          </m:sub>
                        </m:sSub>
                        <m:d>
                          <m:dPr>
                            <m:ctrlPr>
                              <a:rPr lang="tr-TR" i="1"/>
                            </m:ctrlPr>
                          </m:dPr>
                          <m:e>
                            <m:r>
                              <a:rPr lang="en-US" i="1"/>
                              <m:t>𝑠</m:t>
                            </m:r>
                          </m:e>
                        </m:d>
                        <m:r>
                          <a:rPr lang="en-US" i="1"/>
                          <m:t>−</m:t>
                        </m:r>
                        <m:sSub>
                          <m:sSubPr>
                            <m:ctrlPr>
                              <a:rPr lang="tr-TR" i="1"/>
                            </m:ctrlPr>
                          </m:sSubPr>
                          <m:e>
                            <m:r>
                              <a:rPr lang="en-US" i="1"/>
                              <m:t>𝜃</m:t>
                            </m:r>
                          </m:e>
                          <m:sub>
                            <m:r>
                              <a:rPr lang="en-US" i="1"/>
                              <m:t>1</m:t>
                            </m:r>
                          </m:sub>
                        </m:sSub>
                        <m:d>
                          <m:dPr>
                            <m:ctrlPr>
                              <a:rPr lang="tr-TR" i="1"/>
                            </m:ctrlPr>
                          </m:dPr>
                          <m:e>
                            <m:r>
                              <a:rPr lang="en-US" i="1"/>
                              <m:t>𝑠</m:t>
                            </m:r>
                          </m:e>
                        </m:d>
                      </m:e>
                    </m:d>
                  </m:oMath>
                </a14:m>
                <a:r>
                  <a:rPr lang="en-US" dirty="0"/>
                  <a:t>	(4a)</a:t>
                </a:r>
                <a:endParaRPr lang="tr-TR" dirty="0"/>
              </a:p>
              <a:p>
                <a14:m>
                  <m:oMath xmlns:m="http://schemas.openxmlformats.org/officeDocument/2006/math">
                    <m:sSub>
                      <m:sSubPr>
                        <m:ctrlPr>
                          <a:rPr lang="tr-TR" i="1"/>
                        </m:ctrlPr>
                      </m:sSubPr>
                      <m:e>
                        <m:r>
                          <a:rPr lang="en-US" i="1"/>
                          <m:t>𝑇</m:t>
                        </m:r>
                      </m:e>
                      <m:sub>
                        <m:r>
                          <a:rPr lang="en-US" i="1"/>
                          <m:t>𝑘</m:t>
                        </m:r>
                      </m:sub>
                    </m:sSub>
                    <m:d>
                      <m:dPr>
                        <m:ctrlPr>
                          <a:rPr lang="tr-TR" i="1"/>
                        </m:ctrlPr>
                      </m:dPr>
                      <m:e>
                        <m:r>
                          <a:rPr lang="en-US" i="1"/>
                          <m:t>𝑠</m:t>
                        </m:r>
                      </m:e>
                    </m:d>
                    <m:r>
                      <a:rPr lang="en-US" i="1"/>
                      <m:t>=</m:t>
                    </m:r>
                    <m:sSub>
                      <m:sSubPr>
                        <m:ctrlPr>
                          <a:rPr lang="tr-TR" i="1"/>
                        </m:ctrlPr>
                      </m:sSubPr>
                      <m:e>
                        <m:r>
                          <a:rPr lang="en-US" i="1"/>
                          <m:t>𝑇</m:t>
                        </m:r>
                      </m:e>
                      <m:sub>
                        <m:r>
                          <a:rPr lang="en-US" i="1"/>
                          <m:t>𝑏</m:t>
                        </m:r>
                      </m:sub>
                    </m:sSub>
                    <m:d>
                      <m:dPr>
                        <m:ctrlPr>
                          <a:rPr lang="tr-TR" i="1"/>
                        </m:ctrlPr>
                      </m:dPr>
                      <m:e>
                        <m:r>
                          <a:rPr lang="en-US" i="1"/>
                          <m:t>𝑠</m:t>
                        </m:r>
                      </m:e>
                    </m:d>
                  </m:oMath>
                </a14:m>
                <a:r>
                  <a:rPr lang="en-US" dirty="0"/>
                  <a:t>			(5a)</a:t>
                </a:r>
                <a:endParaRPr lang="tr-TR" dirty="0"/>
              </a:p>
              <a:p>
                <a:endParaRPr lang="tr-TR" dirty="0"/>
              </a:p>
            </p:txBody>
          </p:sp>
        </mc:Choice>
        <mc:Fallback>
          <p:sp>
            <p:nvSpPr>
              <p:cNvPr id="2" name="İçerik Yer Tutucusu 1"/>
              <p:cNvSpPr>
                <a:spLocks noGrp="1" noRot="1" noChangeAspect="1" noMove="1" noResize="1" noEditPoints="1" noAdjustHandles="1" noChangeArrowheads="1" noChangeShapeType="1" noTextEdit="1"/>
              </p:cNvSpPr>
              <p:nvPr>
                <p:ph sz="half" idx="1"/>
              </p:nvPr>
            </p:nvSpPr>
            <p:spPr>
              <a:xfrm>
                <a:off x="1097279" y="1403498"/>
                <a:ext cx="4272163" cy="4465596"/>
              </a:xfrm>
              <a:blipFill rotWithShape="0">
                <a:blip r:embed="rId3"/>
                <a:stretch>
                  <a:fillRect l="-285" t="-819"/>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3" name="İçerik Yer Tutucusu 2"/>
              <p:cNvSpPr>
                <a:spLocks noGrp="1"/>
              </p:cNvSpPr>
              <p:nvPr>
                <p:ph sz="half" idx="2"/>
              </p:nvPr>
            </p:nvSpPr>
            <p:spPr>
              <a:xfrm>
                <a:off x="5571460" y="1403498"/>
                <a:ext cx="5584220" cy="4465597"/>
              </a:xfrm>
            </p:spPr>
            <p:txBody>
              <a:bodyPr>
                <a:normAutofit fontScale="92500"/>
              </a:bodyPr>
              <a:lstStyle/>
              <a:p>
                <a:r>
                  <a:rPr lang="en-US" dirty="0"/>
                  <a:t>(1a) </a:t>
                </a:r>
                <a:r>
                  <a:rPr lang="en-US" dirty="0" err="1"/>
                  <a:t>ve</a:t>
                </a:r>
                <a:r>
                  <a:rPr lang="en-US" dirty="0"/>
                  <a:t> (4a)’</a:t>
                </a:r>
                <a:r>
                  <a:rPr lang="en-US" dirty="0" err="1"/>
                  <a:t>dan</a:t>
                </a:r>
                <a:endParaRPr lang="tr-TR" dirty="0"/>
              </a:p>
              <a:p>
                <a14:m>
                  <m:oMath xmlns:m="http://schemas.openxmlformats.org/officeDocument/2006/math">
                    <m:sSub>
                      <m:sSubPr>
                        <m:ctrlPr>
                          <a:rPr lang="tr-TR" i="1"/>
                        </m:ctrlPr>
                      </m:sSubPr>
                      <m:e>
                        <m:r>
                          <a:rPr lang="en-US" i="1"/>
                          <m:t>𝐽</m:t>
                        </m:r>
                      </m:e>
                      <m:sub>
                        <m:r>
                          <a:rPr lang="en-US" i="1"/>
                          <m:t>1</m:t>
                        </m:r>
                      </m:sub>
                    </m:sSub>
                    <m:sSup>
                      <m:sSupPr>
                        <m:ctrlPr>
                          <a:rPr lang="tr-TR" i="1"/>
                        </m:ctrlPr>
                      </m:sSupPr>
                      <m:e>
                        <m:r>
                          <a:rPr lang="en-US" i="1"/>
                          <m:t>𝑠</m:t>
                        </m:r>
                      </m:e>
                      <m:sup>
                        <m:r>
                          <a:rPr lang="en-US" i="1"/>
                          <m:t>2</m:t>
                        </m:r>
                      </m:sup>
                    </m:sSup>
                    <m:sSub>
                      <m:sSubPr>
                        <m:ctrlPr>
                          <a:rPr lang="tr-TR" i="1"/>
                        </m:ctrlPr>
                      </m:sSubPr>
                      <m:e>
                        <m:r>
                          <a:rPr lang="en-US" i="1"/>
                          <m:t>𝜃</m:t>
                        </m:r>
                      </m:e>
                      <m:sub>
                        <m:r>
                          <a:rPr lang="en-US" i="1"/>
                          <m:t>1</m:t>
                        </m:r>
                      </m:sub>
                    </m:sSub>
                    <m:d>
                      <m:dPr>
                        <m:ctrlPr>
                          <a:rPr lang="tr-TR" i="1"/>
                        </m:ctrlPr>
                      </m:dPr>
                      <m:e>
                        <m:r>
                          <a:rPr lang="en-US" i="1"/>
                          <m:t>𝑠</m:t>
                        </m:r>
                      </m:e>
                    </m:d>
                    <m:r>
                      <a:rPr lang="en-US" i="1"/>
                      <m:t>=</m:t>
                    </m:r>
                    <m:sSub>
                      <m:sSubPr>
                        <m:ctrlPr>
                          <a:rPr lang="tr-TR" i="1"/>
                        </m:ctrlPr>
                      </m:sSubPr>
                      <m:e>
                        <m:r>
                          <a:rPr lang="en-US" i="1"/>
                          <m:t>𝑇</m:t>
                        </m:r>
                      </m:e>
                      <m:sub>
                        <m:r>
                          <a:rPr lang="en-US" i="1"/>
                          <m:t>𝑚</m:t>
                        </m:r>
                      </m:sub>
                    </m:sSub>
                    <m:d>
                      <m:dPr>
                        <m:ctrlPr>
                          <a:rPr lang="tr-TR" i="1"/>
                        </m:ctrlPr>
                      </m:dPr>
                      <m:e>
                        <m:r>
                          <a:rPr lang="en-US" i="1"/>
                          <m:t>𝑠</m:t>
                        </m:r>
                      </m:e>
                    </m:d>
                    <m:r>
                      <a:rPr lang="en-US" i="1"/>
                      <m:t>+</m:t>
                    </m:r>
                    <m:sSub>
                      <m:sSubPr>
                        <m:ctrlPr>
                          <a:rPr lang="tr-TR" i="1"/>
                        </m:ctrlPr>
                      </m:sSubPr>
                      <m:e>
                        <m:r>
                          <a:rPr lang="en-US" i="1"/>
                          <m:t>𝑇</m:t>
                        </m:r>
                      </m:e>
                      <m:sub>
                        <m:r>
                          <a:rPr lang="en-US" i="1"/>
                          <m:t>𝑏</m:t>
                        </m:r>
                      </m:sub>
                    </m:sSub>
                    <m:d>
                      <m:dPr>
                        <m:ctrlPr>
                          <a:rPr lang="tr-TR" i="1"/>
                        </m:ctrlPr>
                      </m:dPr>
                      <m:e>
                        <m:r>
                          <a:rPr lang="en-US" i="1"/>
                          <m:t>𝑠</m:t>
                        </m:r>
                      </m:e>
                    </m:d>
                  </m:oMath>
                </a14:m>
                <a:endParaRPr lang="tr-TR" dirty="0"/>
              </a:p>
              <a:p>
                <a14:m>
                  <m:oMath xmlns:m="http://schemas.openxmlformats.org/officeDocument/2006/math">
                    <m:sSub>
                      <m:sSubPr>
                        <m:ctrlPr>
                          <a:rPr lang="tr-TR" i="1"/>
                        </m:ctrlPr>
                      </m:sSubPr>
                      <m:e>
                        <m:r>
                          <a:rPr lang="en-US" i="1"/>
                          <m:t>𝐽</m:t>
                        </m:r>
                      </m:e>
                      <m:sub>
                        <m:r>
                          <a:rPr lang="en-US" i="1"/>
                          <m:t>1</m:t>
                        </m:r>
                      </m:sub>
                    </m:sSub>
                    <m:sSup>
                      <m:sSupPr>
                        <m:ctrlPr>
                          <a:rPr lang="tr-TR" i="1"/>
                        </m:ctrlPr>
                      </m:sSupPr>
                      <m:e>
                        <m:r>
                          <a:rPr lang="en-US" i="1"/>
                          <m:t>𝑠</m:t>
                        </m:r>
                      </m:e>
                      <m:sup>
                        <m:r>
                          <a:rPr lang="en-US" i="1"/>
                          <m:t>2</m:t>
                        </m:r>
                      </m:sup>
                    </m:sSup>
                    <m:sSub>
                      <m:sSubPr>
                        <m:ctrlPr>
                          <a:rPr lang="tr-TR" i="1"/>
                        </m:ctrlPr>
                      </m:sSubPr>
                      <m:e>
                        <m:r>
                          <a:rPr lang="en-US" i="1"/>
                          <m:t>𝜃</m:t>
                        </m:r>
                      </m:e>
                      <m:sub>
                        <m:r>
                          <a:rPr lang="en-US" i="1"/>
                          <m:t>1</m:t>
                        </m:r>
                      </m:sub>
                    </m:sSub>
                    <m:d>
                      <m:dPr>
                        <m:ctrlPr>
                          <a:rPr lang="tr-TR" i="1"/>
                        </m:ctrlPr>
                      </m:dPr>
                      <m:e>
                        <m:r>
                          <a:rPr lang="en-US" i="1"/>
                          <m:t>𝑠</m:t>
                        </m:r>
                      </m:e>
                    </m:d>
                    <m:r>
                      <a:rPr lang="en-US" i="1"/>
                      <m:t>=</m:t>
                    </m:r>
                    <m:sSub>
                      <m:sSubPr>
                        <m:ctrlPr>
                          <a:rPr lang="tr-TR" i="1"/>
                        </m:ctrlPr>
                      </m:sSubPr>
                      <m:e>
                        <m:r>
                          <a:rPr lang="en-US" i="1"/>
                          <m:t>𝑇</m:t>
                        </m:r>
                      </m:e>
                      <m:sub>
                        <m:r>
                          <a:rPr lang="en-US" i="1"/>
                          <m:t>𝑚</m:t>
                        </m:r>
                      </m:sub>
                    </m:sSub>
                    <m:d>
                      <m:dPr>
                        <m:ctrlPr>
                          <a:rPr lang="tr-TR" i="1"/>
                        </m:ctrlPr>
                      </m:dPr>
                      <m:e>
                        <m:r>
                          <a:rPr lang="en-US" i="1"/>
                          <m:t>𝑠</m:t>
                        </m:r>
                      </m:e>
                    </m:d>
                    <m:r>
                      <a:rPr lang="en-US" i="1"/>
                      <m:t>+</m:t>
                    </m:r>
                    <m:r>
                      <a:rPr lang="en-US" i="1"/>
                      <m:t>𝑏𝑠</m:t>
                    </m:r>
                    <m:d>
                      <m:dPr>
                        <m:begChr m:val="["/>
                        <m:endChr m:val="]"/>
                        <m:ctrlPr>
                          <a:rPr lang="tr-TR" i="1"/>
                        </m:ctrlPr>
                      </m:dPr>
                      <m:e>
                        <m:sSub>
                          <m:sSubPr>
                            <m:ctrlPr>
                              <a:rPr lang="tr-TR" i="1"/>
                            </m:ctrlPr>
                          </m:sSubPr>
                          <m:e>
                            <m:r>
                              <a:rPr lang="en-US" i="1"/>
                              <m:t>𝜃</m:t>
                            </m:r>
                          </m:e>
                          <m:sub>
                            <m:r>
                              <a:rPr lang="en-US" i="1"/>
                              <m:t>3</m:t>
                            </m:r>
                          </m:sub>
                        </m:sSub>
                        <m:d>
                          <m:dPr>
                            <m:ctrlPr>
                              <a:rPr lang="tr-TR" i="1"/>
                            </m:ctrlPr>
                          </m:dPr>
                          <m:e>
                            <m:r>
                              <a:rPr lang="en-US" i="1"/>
                              <m:t>𝑠</m:t>
                            </m:r>
                          </m:e>
                        </m:d>
                        <m:r>
                          <a:rPr lang="en-US" i="1"/>
                          <m:t>−</m:t>
                        </m:r>
                        <m:sSub>
                          <m:sSubPr>
                            <m:ctrlPr>
                              <a:rPr lang="tr-TR" i="1"/>
                            </m:ctrlPr>
                          </m:sSubPr>
                          <m:e>
                            <m:r>
                              <a:rPr lang="en-US" i="1"/>
                              <m:t>𝜃</m:t>
                            </m:r>
                          </m:e>
                          <m:sub>
                            <m:r>
                              <a:rPr lang="en-US" i="1"/>
                              <m:t>1</m:t>
                            </m:r>
                          </m:sub>
                        </m:sSub>
                        <m:d>
                          <m:dPr>
                            <m:ctrlPr>
                              <a:rPr lang="tr-TR" i="1"/>
                            </m:ctrlPr>
                          </m:dPr>
                          <m:e>
                            <m:r>
                              <a:rPr lang="en-US" i="1"/>
                              <m:t>𝑠</m:t>
                            </m:r>
                          </m:e>
                        </m:d>
                      </m:e>
                    </m:d>
                  </m:oMath>
                </a14:m>
                <a:endParaRPr lang="tr-TR" dirty="0"/>
              </a:p>
              <a:p>
                <a14:m>
                  <m:oMath xmlns:m="http://schemas.openxmlformats.org/officeDocument/2006/math">
                    <m:d>
                      <m:dPr>
                        <m:ctrlPr>
                          <a:rPr lang="tr-TR" i="1"/>
                        </m:ctrlPr>
                      </m:dPr>
                      <m:e>
                        <m:sSub>
                          <m:sSubPr>
                            <m:ctrlPr>
                              <a:rPr lang="tr-TR" i="1"/>
                            </m:ctrlPr>
                          </m:sSubPr>
                          <m:e>
                            <m:r>
                              <a:rPr lang="en-US" i="1"/>
                              <m:t>𝐽</m:t>
                            </m:r>
                          </m:e>
                          <m:sub>
                            <m:r>
                              <a:rPr lang="en-US" i="1"/>
                              <m:t>1</m:t>
                            </m:r>
                          </m:sub>
                        </m:sSub>
                        <m:sSup>
                          <m:sSupPr>
                            <m:ctrlPr>
                              <a:rPr lang="tr-TR" i="1"/>
                            </m:ctrlPr>
                          </m:sSupPr>
                          <m:e>
                            <m:r>
                              <a:rPr lang="en-US" i="1"/>
                              <m:t>𝑠</m:t>
                            </m:r>
                          </m:e>
                          <m:sup>
                            <m:r>
                              <a:rPr lang="en-US" i="1"/>
                              <m:t>2</m:t>
                            </m:r>
                          </m:sup>
                        </m:sSup>
                        <m:r>
                          <a:rPr lang="en-US" i="1"/>
                          <m:t>+</m:t>
                        </m:r>
                        <m:r>
                          <a:rPr lang="en-US" i="1"/>
                          <m:t>𝑏𝑠</m:t>
                        </m:r>
                      </m:e>
                    </m:d>
                    <m:sSub>
                      <m:sSubPr>
                        <m:ctrlPr>
                          <a:rPr lang="tr-TR" i="1"/>
                        </m:ctrlPr>
                      </m:sSubPr>
                      <m:e>
                        <m:r>
                          <a:rPr lang="en-US" i="1"/>
                          <m:t>𝜃</m:t>
                        </m:r>
                      </m:e>
                      <m:sub>
                        <m:r>
                          <a:rPr lang="en-US" i="1"/>
                          <m:t>1</m:t>
                        </m:r>
                      </m:sub>
                    </m:sSub>
                    <m:d>
                      <m:dPr>
                        <m:ctrlPr>
                          <a:rPr lang="tr-TR" i="1"/>
                        </m:ctrlPr>
                      </m:dPr>
                      <m:e>
                        <m:r>
                          <a:rPr lang="en-US" i="1"/>
                          <m:t>𝑠</m:t>
                        </m:r>
                      </m:e>
                    </m:d>
                    <m:r>
                      <a:rPr lang="en-US" i="1"/>
                      <m:t>=</m:t>
                    </m:r>
                    <m:sSub>
                      <m:sSubPr>
                        <m:ctrlPr>
                          <a:rPr lang="tr-TR" i="1"/>
                        </m:ctrlPr>
                      </m:sSubPr>
                      <m:e>
                        <m:r>
                          <a:rPr lang="en-US" i="1"/>
                          <m:t>𝑇</m:t>
                        </m:r>
                      </m:e>
                      <m:sub>
                        <m:r>
                          <a:rPr lang="en-US" i="1"/>
                          <m:t>𝑚</m:t>
                        </m:r>
                      </m:sub>
                    </m:sSub>
                    <m:d>
                      <m:dPr>
                        <m:ctrlPr>
                          <a:rPr lang="tr-TR" i="1"/>
                        </m:ctrlPr>
                      </m:dPr>
                      <m:e>
                        <m:r>
                          <a:rPr lang="en-US" i="1"/>
                          <m:t>𝑠</m:t>
                        </m:r>
                      </m:e>
                    </m:d>
                    <m:r>
                      <a:rPr lang="en-US" i="1"/>
                      <m:t>+</m:t>
                    </m:r>
                    <m:r>
                      <a:rPr lang="en-US" i="1"/>
                      <m:t>𝑏𝑠</m:t>
                    </m:r>
                    <m:sSub>
                      <m:sSubPr>
                        <m:ctrlPr>
                          <a:rPr lang="tr-TR" i="1"/>
                        </m:ctrlPr>
                      </m:sSubPr>
                      <m:e>
                        <m:r>
                          <a:rPr lang="en-US" i="1"/>
                          <m:t>𝜃</m:t>
                        </m:r>
                      </m:e>
                      <m:sub>
                        <m:r>
                          <a:rPr lang="en-US" i="1"/>
                          <m:t>3</m:t>
                        </m:r>
                      </m:sub>
                    </m:sSub>
                    <m:d>
                      <m:dPr>
                        <m:ctrlPr>
                          <a:rPr lang="tr-TR" i="1"/>
                        </m:ctrlPr>
                      </m:dPr>
                      <m:e>
                        <m:r>
                          <a:rPr lang="en-US" i="1"/>
                          <m:t>𝑠</m:t>
                        </m:r>
                      </m:e>
                    </m:d>
                  </m:oMath>
                </a14:m>
                <a:endParaRPr lang="tr-TR" dirty="0"/>
              </a:p>
              <a:p>
                <a14:m>
                  <m:oMath xmlns:m="http://schemas.openxmlformats.org/officeDocument/2006/math">
                    <m:sSub>
                      <m:sSubPr>
                        <m:ctrlPr>
                          <a:rPr lang="tr-TR" i="1"/>
                        </m:ctrlPr>
                      </m:sSubPr>
                      <m:e>
                        <m:r>
                          <a:rPr lang="en-US" i="1"/>
                          <m:t>𝜃</m:t>
                        </m:r>
                      </m:e>
                      <m:sub>
                        <m:r>
                          <a:rPr lang="en-US" i="1"/>
                          <m:t>1</m:t>
                        </m:r>
                      </m:sub>
                    </m:sSub>
                    <m:d>
                      <m:dPr>
                        <m:ctrlPr>
                          <a:rPr lang="tr-TR" i="1"/>
                        </m:ctrlPr>
                      </m:dPr>
                      <m:e>
                        <m:r>
                          <a:rPr lang="en-US" i="1"/>
                          <m:t>𝑠</m:t>
                        </m:r>
                      </m:e>
                    </m:d>
                    <m:r>
                      <a:rPr lang="en-US" i="1"/>
                      <m:t>=</m:t>
                    </m:r>
                    <m:f>
                      <m:fPr>
                        <m:ctrlPr>
                          <a:rPr lang="tr-TR" i="1"/>
                        </m:ctrlPr>
                      </m:fPr>
                      <m:num>
                        <m:r>
                          <a:rPr lang="en-US" i="1"/>
                          <m:t>1</m:t>
                        </m:r>
                      </m:num>
                      <m:den>
                        <m:sSub>
                          <m:sSubPr>
                            <m:ctrlPr>
                              <a:rPr lang="tr-TR" i="1"/>
                            </m:ctrlPr>
                          </m:sSubPr>
                          <m:e>
                            <m:r>
                              <a:rPr lang="en-US" i="1"/>
                              <m:t>𝐽</m:t>
                            </m:r>
                          </m:e>
                          <m:sub>
                            <m:r>
                              <a:rPr lang="en-US" i="1"/>
                              <m:t>1</m:t>
                            </m:r>
                          </m:sub>
                        </m:sSub>
                        <m:sSup>
                          <m:sSupPr>
                            <m:ctrlPr>
                              <a:rPr lang="tr-TR" i="1"/>
                            </m:ctrlPr>
                          </m:sSupPr>
                          <m:e>
                            <m:r>
                              <a:rPr lang="en-US" i="1"/>
                              <m:t>𝑠</m:t>
                            </m:r>
                          </m:e>
                          <m:sup>
                            <m:r>
                              <a:rPr lang="en-US" i="1"/>
                              <m:t>2</m:t>
                            </m:r>
                          </m:sup>
                        </m:sSup>
                        <m:r>
                          <a:rPr lang="en-US" i="1"/>
                          <m:t>+</m:t>
                        </m:r>
                        <m:r>
                          <a:rPr lang="en-US" i="1"/>
                          <m:t>𝑏𝑠</m:t>
                        </m:r>
                      </m:den>
                    </m:f>
                    <m:sSub>
                      <m:sSubPr>
                        <m:ctrlPr>
                          <a:rPr lang="tr-TR" i="1"/>
                        </m:ctrlPr>
                      </m:sSubPr>
                      <m:e>
                        <m:r>
                          <a:rPr lang="en-US" i="1"/>
                          <m:t>𝑇</m:t>
                        </m:r>
                      </m:e>
                      <m:sub>
                        <m:r>
                          <a:rPr lang="en-US" i="1"/>
                          <m:t>𝑚</m:t>
                        </m:r>
                      </m:sub>
                    </m:sSub>
                    <m:d>
                      <m:dPr>
                        <m:ctrlPr>
                          <a:rPr lang="tr-TR" i="1"/>
                        </m:ctrlPr>
                      </m:dPr>
                      <m:e>
                        <m:r>
                          <a:rPr lang="en-US" i="1"/>
                          <m:t>𝑠</m:t>
                        </m:r>
                      </m:e>
                    </m:d>
                    <m:r>
                      <a:rPr lang="en-US" i="1"/>
                      <m:t>+</m:t>
                    </m:r>
                    <m:f>
                      <m:fPr>
                        <m:ctrlPr>
                          <a:rPr lang="tr-TR" i="1"/>
                        </m:ctrlPr>
                      </m:fPr>
                      <m:num>
                        <m:r>
                          <a:rPr lang="en-US" i="1"/>
                          <m:t>𝑏𝑠</m:t>
                        </m:r>
                      </m:num>
                      <m:den>
                        <m:sSub>
                          <m:sSubPr>
                            <m:ctrlPr>
                              <a:rPr lang="tr-TR" i="1"/>
                            </m:ctrlPr>
                          </m:sSubPr>
                          <m:e>
                            <m:r>
                              <a:rPr lang="en-US" i="1"/>
                              <m:t>𝐽</m:t>
                            </m:r>
                          </m:e>
                          <m:sub>
                            <m:r>
                              <a:rPr lang="en-US" i="1"/>
                              <m:t>1</m:t>
                            </m:r>
                          </m:sub>
                        </m:sSub>
                        <m:sSup>
                          <m:sSupPr>
                            <m:ctrlPr>
                              <a:rPr lang="tr-TR" i="1"/>
                            </m:ctrlPr>
                          </m:sSupPr>
                          <m:e>
                            <m:r>
                              <a:rPr lang="en-US" i="1"/>
                              <m:t>𝑠</m:t>
                            </m:r>
                          </m:e>
                          <m:sup>
                            <m:r>
                              <a:rPr lang="en-US" i="1"/>
                              <m:t>2</m:t>
                            </m:r>
                          </m:sup>
                        </m:sSup>
                        <m:r>
                          <a:rPr lang="en-US" i="1"/>
                          <m:t>+</m:t>
                        </m:r>
                        <m:r>
                          <a:rPr lang="en-US" i="1"/>
                          <m:t>𝑏𝑠</m:t>
                        </m:r>
                      </m:den>
                    </m:f>
                    <m:sSub>
                      <m:sSubPr>
                        <m:ctrlPr>
                          <a:rPr lang="tr-TR" i="1"/>
                        </m:ctrlPr>
                      </m:sSubPr>
                      <m:e>
                        <m:r>
                          <a:rPr lang="en-US" i="1"/>
                          <m:t>𝜃</m:t>
                        </m:r>
                      </m:e>
                      <m:sub>
                        <m:r>
                          <a:rPr lang="en-US" i="1"/>
                          <m:t>3</m:t>
                        </m:r>
                      </m:sub>
                    </m:sSub>
                    <m:d>
                      <m:dPr>
                        <m:ctrlPr>
                          <a:rPr lang="tr-TR" i="1"/>
                        </m:ctrlPr>
                      </m:dPr>
                      <m:e>
                        <m:r>
                          <a:rPr lang="en-US" i="1"/>
                          <m:t>𝑠</m:t>
                        </m:r>
                      </m:e>
                    </m:d>
                    <m:r>
                      <a:rPr lang="en-US" i="1"/>
                      <m:t>                      (</m:t>
                    </m:r>
                    <m:sSup>
                      <m:sSupPr>
                        <m:ctrlPr>
                          <a:rPr lang="tr-TR" i="1"/>
                        </m:ctrlPr>
                      </m:sSupPr>
                      <m:e>
                        <m:r>
                          <a:rPr lang="en-US" i="1"/>
                          <m:t>1</m:t>
                        </m:r>
                      </m:e>
                      <m:sup>
                        <m:r>
                          <a:rPr lang="en-US" i="1"/>
                          <m:t>′</m:t>
                        </m:r>
                      </m:sup>
                    </m:sSup>
                    <m:r>
                      <a:rPr lang="en-US" i="1"/>
                      <m:t>)</m:t>
                    </m:r>
                  </m:oMath>
                </a14:m>
                <a:endParaRPr lang="tr-TR" dirty="0"/>
              </a:p>
              <a:p>
                <a:r>
                  <a:rPr lang="en-US" dirty="0"/>
                  <a:t>(3a), (4a) </a:t>
                </a:r>
                <a:r>
                  <a:rPr lang="en-US" dirty="0" err="1"/>
                  <a:t>ve</a:t>
                </a:r>
                <a:r>
                  <a:rPr lang="en-US" dirty="0"/>
                  <a:t> (5a)’</a:t>
                </a:r>
                <a:r>
                  <a:rPr lang="en-US" dirty="0" err="1"/>
                  <a:t>dan</a:t>
                </a:r>
                <a:endParaRPr lang="tr-TR" dirty="0"/>
              </a:p>
              <a:p>
                <a14:m>
                  <m:oMath xmlns:m="http://schemas.openxmlformats.org/officeDocument/2006/math">
                    <m:sSub>
                      <m:sSubPr>
                        <m:ctrlPr>
                          <a:rPr lang="tr-TR" i="1"/>
                        </m:ctrlPr>
                      </m:sSubPr>
                      <m:e>
                        <m:r>
                          <a:rPr lang="en-US" i="1"/>
                          <m:t>𝑇</m:t>
                        </m:r>
                      </m:e>
                      <m:sub>
                        <m:r>
                          <a:rPr lang="en-US" i="1"/>
                          <m:t>𝑘</m:t>
                        </m:r>
                      </m:sub>
                    </m:sSub>
                    <m:d>
                      <m:dPr>
                        <m:ctrlPr>
                          <a:rPr lang="tr-TR" i="1"/>
                        </m:ctrlPr>
                      </m:dPr>
                      <m:e>
                        <m:r>
                          <a:rPr lang="en-US" i="1"/>
                          <m:t>𝑠</m:t>
                        </m:r>
                      </m:e>
                    </m:d>
                    <m:r>
                      <a:rPr lang="en-US" i="1"/>
                      <m:t>=</m:t>
                    </m:r>
                    <m:sSub>
                      <m:sSubPr>
                        <m:ctrlPr>
                          <a:rPr lang="tr-TR" i="1"/>
                        </m:ctrlPr>
                      </m:sSubPr>
                      <m:e>
                        <m:r>
                          <a:rPr lang="en-US" i="1"/>
                          <m:t>𝑇</m:t>
                        </m:r>
                      </m:e>
                      <m:sub>
                        <m:r>
                          <a:rPr lang="en-US" i="1"/>
                          <m:t>𝑏</m:t>
                        </m:r>
                      </m:sub>
                    </m:sSub>
                    <m:d>
                      <m:dPr>
                        <m:ctrlPr>
                          <a:rPr lang="tr-TR" i="1"/>
                        </m:ctrlPr>
                      </m:dPr>
                      <m:e>
                        <m:r>
                          <a:rPr lang="en-US" i="1"/>
                          <m:t>𝑠</m:t>
                        </m:r>
                      </m:e>
                    </m:d>
                  </m:oMath>
                </a14:m>
                <a:endParaRPr lang="tr-TR" dirty="0"/>
              </a:p>
              <a:p>
                <a14:m>
                  <m:oMath xmlns:m="http://schemas.openxmlformats.org/officeDocument/2006/math">
                    <m:r>
                      <a:rPr lang="en-US" i="1"/>
                      <m:t>𝑘</m:t>
                    </m:r>
                    <m:d>
                      <m:dPr>
                        <m:begChr m:val="["/>
                        <m:endChr m:val="]"/>
                        <m:ctrlPr>
                          <a:rPr lang="tr-TR" i="1"/>
                        </m:ctrlPr>
                      </m:dPr>
                      <m:e>
                        <m:sSub>
                          <m:sSubPr>
                            <m:ctrlPr>
                              <a:rPr lang="tr-TR" i="1"/>
                            </m:ctrlPr>
                          </m:sSubPr>
                          <m:e>
                            <m:r>
                              <a:rPr lang="en-US" i="1"/>
                              <m:t>𝜃</m:t>
                            </m:r>
                          </m:e>
                          <m:sub>
                            <m:r>
                              <a:rPr lang="en-US" i="1"/>
                              <m:t>2</m:t>
                            </m:r>
                          </m:sub>
                        </m:sSub>
                        <m:d>
                          <m:dPr>
                            <m:ctrlPr>
                              <a:rPr lang="tr-TR" i="1"/>
                            </m:ctrlPr>
                          </m:dPr>
                          <m:e>
                            <m:r>
                              <a:rPr lang="en-US" i="1"/>
                              <m:t>𝑠</m:t>
                            </m:r>
                          </m:e>
                        </m:d>
                        <m:r>
                          <a:rPr lang="en-US" i="1"/>
                          <m:t>−</m:t>
                        </m:r>
                        <m:sSub>
                          <m:sSubPr>
                            <m:ctrlPr>
                              <a:rPr lang="tr-TR" i="1"/>
                            </m:ctrlPr>
                          </m:sSubPr>
                          <m:e>
                            <m:r>
                              <a:rPr lang="en-US" i="1"/>
                              <m:t>𝜃</m:t>
                            </m:r>
                          </m:e>
                          <m:sub>
                            <m:r>
                              <a:rPr lang="en-US" i="1"/>
                              <m:t>3</m:t>
                            </m:r>
                          </m:sub>
                        </m:sSub>
                        <m:d>
                          <m:dPr>
                            <m:ctrlPr>
                              <a:rPr lang="tr-TR" i="1"/>
                            </m:ctrlPr>
                          </m:dPr>
                          <m:e>
                            <m:r>
                              <a:rPr lang="en-US" i="1"/>
                              <m:t>𝑠</m:t>
                            </m:r>
                          </m:e>
                        </m:d>
                      </m:e>
                    </m:d>
                    <m:r>
                      <a:rPr lang="en-US" i="1"/>
                      <m:t>=</m:t>
                    </m:r>
                    <m:r>
                      <a:rPr lang="en-US" i="1"/>
                      <m:t>𝑏𝑠</m:t>
                    </m:r>
                    <m:d>
                      <m:dPr>
                        <m:begChr m:val="["/>
                        <m:endChr m:val="]"/>
                        <m:ctrlPr>
                          <a:rPr lang="tr-TR" i="1"/>
                        </m:ctrlPr>
                      </m:dPr>
                      <m:e>
                        <m:sSub>
                          <m:sSubPr>
                            <m:ctrlPr>
                              <a:rPr lang="tr-TR" i="1"/>
                            </m:ctrlPr>
                          </m:sSubPr>
                          <m:e>
                            <m:r>
                              <a:rPr lang="en-US" i="1"/>
                              <m:t>𝜃</m:t>
                            </m:r>
                          </m:e>
                          <m:sub>
                            <m:r>
                              <a:rPr lang="en-US" i="1"/>
                              <m:t>3</m:t>
                            </m:r>
                          </m:sub>
                        </m:sSub>
                        <m:d>
                          <m:dPr>
                            <m:ctrlPr>
                              <a:rPr lang="tr-TR" i="1"/>
                            </m:ctrlPr>
                          </m:dPr>
                          <m:e>
                            <m:r>
                              <a:rPr lang="en-US" i="1"/>
                              <m:t>𝑠</m:t>
                            </m:r>
                          </m:e>
                        </m:d>
                        <m:r>
                          <a:rPr lang="en-US" i="1"/>
                          <m:t>−</m:t>
                        </m:r>
                        <m:sSub>
                          <m:sSubPr>
                            <m:ctrlPr>
                              <a:rPr lang="tr-TR" i="1"/>
                            </m:ctrlPr>
                          </m:sSubPr>
                          <m:e>
                            <m:r>
                              <a:rPr lang="en-US" i="1"/>
                              <m:t>𝜃</m:t>
                            </m:r>
                          </m:e>
                          <m:sub>
                            <m:r>
                              <a:rPr lang="en-US" i="1"/>
                              <m:t>1</m:t>
                            </m:r>
                          </m:sub>
                        </m:sSub>
                        <m:d>
                          <m:dPr>
                            <m:ctrlPr>
                              <a:rPr lang="tr-TR" i="1"/>
                            </m:ctrlPr>
                          </m:dPr>
                          <m:e>
                            <m:r>
                              <a:rPr lang="en-US" i="1"/>
                              <m:t>𝑠</m:t>
                            </m:r>
                          </m:e>
                        </m:d>
                      </m:e>
                    </m:d>
                  </m:oMath>
                </a14:m>
                <a:endParaRPr lang="tr-TR" dirty="0"/>
              </a:p>
              <a:p>
                <a14:m>
                  <m:oMath xmlns:m="http://schemas.openxmlformats.org/officeDocument/2006/math">
                    <m:r>
                      <a:rPr lang="en-US" i="1"/>
                      <m:t>𝑘</m:t>
                    </m:r>
                    <m:sSub>
                      <m:sSubPr>
                        <m:ctrlPr>
                          <a:rPr lang="tr-TR" i="1"/>
                        </m:ctrlPr>
                      </m:sSubPr>
                      <m:e>
                        <m:r>
                          <a:rPr lang="en-US" i="1"/>
                          <m:t>𝜃</m:t>
                        </m:r>
                      </m:e>
                      <m:sub>
                        <m:r>
                          <a:rPr lang="en-US" i="1"/>
                          <m:t>2</m:t>
                        </m:r>
                      </m:sub>
                    </m:sSub>
                    <m:d>
                      <m:dPr>
                        <m:ctrlPr>
                          <a:rPr lang="tr-TR" i="1"/>
                        </m:ctrlPr>
                      </m:dPr>
                      <m:e>
                        <m:r>
                          <a:rPr lang="en-US" i="1"/>
                          <m:t>𝑠</m:t>
                        </m:r>
                      </m:e>
                    </m:d>
                    <m:r>
                      <a:rPr lang="en-US" i="1"/>
                      <m:t>=</m:t>
                    </m:r>
                    <m:d>
                      <m:dPr>
                        <m:ctrlPr>
                          <a:rPr lang="tr-TR" i="1"/>
                        </m:ctrlPr>
                      </m:dPr>
                      <m:e>
                        <m:r>
                          <a:rPr lang="en-US" i="1"/>
                          <m:t>𝑏𝑠</m:t>
                        </m:r>
                        <m:r>
                          <a:rPr lang="en-US" i="1"/>
                          <m:t>+</m:t>
                        </m:r>
                        <m:r>
                          <a:rPr lang="en-US" i="1"/>
                          <m:t>𝑘</m:t>
                        </m:r>
                      </m:e>
                    </m:d>
                    <m:sSub>
                      <m:sSubPr>
                        <m:ctrlPr>
                          <a:rPr lang="tr-TR" i="1"/>
                        </m:ctrlPr>
                      </m:sSubPr>
                      <m:e>
                        <m:r>
                          <a:rPr lang="en-US" i="1"/>
                          <m:t>𝜃</m:t>
                        </m:r>
                      </m:e>
                      <m:sub>
                        <m:r>
                          <a:rPr lang="en-US" i="1"/>
                          <m:t>3</m:t>
                        </m:r>
                      </m:sub>
                    </m:sSub>
                    <m:d>
                      <m:dPr>
                        <m:ctrlPr>
                          <a:rPr lang="tr-TR" i="1"/>
                        </m:ctrlPr>
                      </m:dPr>
                      <m:e>
                        <m:r>
                          <a:rPr lang="en-US" i="1"/>
                          <m:t>𝑠</m:t>
                        </m:r>
                      </m:e>
                    </m:d>
                    <m:r>
                      <a:rPr lang="en-US" i="1"/>
                      <m:t>−</m:t>
                    </m:r>
                    <m:r>
                      <a:rPr lang="en-US" i="1"/>
                      <m:t>𝑏𝑠</m:t>
                    </m:r>
                    <m:sSub>
                      <m:sSubPr>
                        <m:ctrlPr>
                          <a:rPr lang="tr-TR" i="1"/>
                        </m:ctrlPr>
                      </m:sSubPr>
                      <m:e>
                        <m:r>
                          <a:rPr lang="en-US" i="1"/>
                          <m:t>𝜃</m:t>
                        </m:r>
                      </m:e>
                      <m:sub>
                        <m:r>
                          <a:rPr lang="en-US" i="1"/>
                          <m:t>1</m:t>
                        </m:r>
                      </m:sub>
                    </m:sSub>
                    <m:d>
                      <m:dPr>
                        <m:ctrlPr>
                          <a:rPr lang="tr-TR" i="1"/>
                        </m:ctrlPr>
                      </m:dPr>
                      <m:e>
                        <m:r>
                          <a:rPr lang="en-US" i="1"/>
                          <m:t>𝑠</m:t>
                        </m:r>
                      </m:e>
                    </m:d>
                    <m:r>
                      <a:rPr lang="en-US" i="1"/>
                      <m:t>                         (</m:t>
                    </m:r>
                    <m:sSup>
                      <m:sSupPr>
                        <m:ctrlPr>
                          <a:rPr lang="tr-TR" i="1"/>
                        </m:ctrlPr>
                      </m:sSupPr>
                      <m:e>
                        <m:r>
                          <a:rPr lang="en-US" i="1"/>
                          <m:t>2</m:t>
                        </m:r>
                      </m:e>
                      <m:sup>
                        <m:r>
                          <a:rPr lang="en-US" i="1"/>
                          <m:t>′</m:t>
                        </m:r>
                      </m:sup>
                    </m:sSup>
                    <m:r>
                      <a:rPr lang="en-US" i="1"/>
                      <m:t>)</m:t>
                    </m:r>
                  </m:oMath>
                </a14:m>
                <a:endParaRPr lang="tr-TR" dirty="0"/>
              </a:p>
              <a:p>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sz="half" idx="2"/>
              </p:nvPr>
            </p:nvSpPr>
            <p:spPr>
              <a:xfrm>
                <a:off x="5571460" y="1403498"/>
                <a:ext cx="5584220" cy="4465597"/>
              </a:xfrm>
              <a:blipFill rotWithShape="0">
                <a:blip r:embed="rId4"/>
                <a:stretch>
                  <a:fillRect l="-2729" t="-1364"/>
                </a:stretch>
              </a:blipFill>
            </p:spPr>
            <p:txBody>
              <a:bodyPr/>
              <a:lstStyle/>
              <a:p>
                <a:r>
                  <a:rPr lang="tr-TR">
                    <a:noFill/>
                  </a:rPr>
                  <a:t> </a:t>
                </a:r>
              </a:p>
            </p:txBody>
          </p:sp>
        </mc:Fallback>
      </mc:AlternateContent>
    </p:spTree>
    <p:extLst>
      <p:ext uri="{BB962C8B-B14F-4D97-AF65-F5344CB8AC3E}">
        <p14:creationId xmlns:p14="http://schemas.microsoft.com/office/powerpoint/2010/main" val="4129603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1097280" y="286604"/>
            <a:ext cx="10058400" cy="946774"/>
          </a:xfrm>
        </p:spPr>
        <p:txBody>
          <a:bodyPr>
            <a:normAutofit/>
          </a:bodyPr>
          <a:lstStyle/>
          <a:p>
            <a:r>
              <a:rPr lang="tr-TR" dirty="0">
                <a:latin typeface="Cooper Std Black" panose="0208090304030B020404" pitchFamily="18" charset="0"/>
              </a:rPr>
              <a:t>Örnek 2: Dönel Mekanik </a:t>
            </a:r>
            <a:r>
              <a:rPr lang="tr-TR" dirty="0" smtClean="0">
                <a:latin typeface="Cooper Std Black" panose="0208090304030B020404" pitchFamily="18" charset="0"/>
              </a:rPr>
              <a:t>Sistem</a:t>
            </a:r>
            <a:endParaRPr lang="tr-TR" dirty="0"/>
          </a:p>
        </p:txBody>
      </p:sp>
      <mc:AlternateContent xmlns:mc="http://schemas.openxmlformats.org/markup-compatibility/2006">
        <mc:Choice xmlns:a14="http://schemas.microsoft.com/office/drawing/2010/main" Requires="a14">
          <p:sp>
            <p:nvSpPr>
              <p:cNvPr id="2" name="İçerik Yer Tutucusu 1"/>
              <p:cNvSpPr>
                <a:spLocks noGrp="1"/>
              </p:cNvSpPr>
              <p:nvPr>
                <p:ph sz="half" idx="1"/>
              </p:nvPr>
            </p:nvSpPr>
            <p:spPr>
              <a:xfrm>
                <a:off x="326065" y="1382232"/>
                <a:ext cx="5356683" cy="2998381"/>
              </a:xfrm>
            </p:spPr>
            <p:txBody>
              <a:bodyPr>
                <a:normAutofit fontScale="70000" lnSpcReduction="20000"/>
              </a:bodyPr>
              <a:lstStyle/>
              <a:p>
                <a14:m>
                  <m:oMath xmlns:m="http://schemas.openxmlformats.org/officeDocument/2006/math">
                    <m:sSub>
                      <m:sSubPr>
                        <m:ctrlPr>
                          <a:rPr lang="tr-TR" sz="2900" i="1" smtClean="0">
                            <a:latin typeface="Cambria Math" panose="02040503050406030204" pitchFamily="18" charset="0"/>
                          </a:rPr>
                        </m:ctrlPr>
                      </m:sSubPr>
                      <m:e>
                        <m:r>
                          <a:rPr lang="en-US" sz="2900" i="1">
                            <a:latin typeface="Cambria Math" panose="02040503050406030204" pitchFamily="18" charset="0"/>
                          </a:rPr>
                          <m:t>𝜃</m:t>
                        </m:r>
                      </m:e>
                      <m:sub>
                        <m:r>
                          <a:rPr lang="en-US" sz="2900" i="1">
                            <a:latin typeface="Cambria Math" panose="02040503050406030204" pitchFamily="18" charset="0"/>
                          </a:rPr>
                          <m:t>1</m:t>
                        </m:r>
                      </m:sub>
                    </m:sSub>
                    <m:d>
                      <m:dPr>
                        <m:ctrlPr>
                          <a:rPr lang="tr-TR" sz="2900" i="1">
                            <a:latin typeface="Cambria Math" panose="02040503050406030204" pitchFamily="18" charset="0"/>
                          </a:rPr>
                        </m:ctrlPr>
                      </m:dPr>
                      <m:e>
                        <m:r>
                          <a:rPr lang="en-US" sz="2900" i="1">
                            <a:latin typeface="Cambria Math" panose="02040503050406030204" pitchFamily="18" charset="0"/>
                          </a:rPr>
                          <m:t>𝑠</m:t>
                        </m:r>
                      </m:e>
                    </m:d>
                    <m:r>
                      <a:rPr lang="en-US" sz="2900" i="1">
                        <a:latin typeface="Cambria Math" panose="02040503050406030204" pitchFamily="18" charset="0"/>
                      </a:rPr>
                      <m:t>=</m:t>
                    </m:r>
                    <m:f>
                      <m:fPr>
                        <m:ctrlPr>
                          <a:rPr lang="tr-TR" sz="2900" i="1">
                            <a:latin typeface="Cambria Math" panose="02040503050406030204" pitchFamily="18" charset="0"/>
                          </a:rPr>
                        </m:ctrlPr>
                      </m:fPr>
                      <m:num>
                        <m:r>
                          <a:rPr lang="en-US" sz="2900" i="1">
                            <a:latin typeface="Cambria Math" panose="02040503050406030204" pitchFamily="18" charset="0"/>
                          </a:rPr>
                          <m:t>1</m:t>
                        </m:r>
                      </m:num>
                      <m:den>
                        <m:sSub>
                          <m:sSubPr>
                            <m:ctrlPr>
                              <a:rPr lang="tr-TR" sz="2900" i="1">
                                <a:latin typeface="Cambria Math" panose="02040503050406030204" pitchFamily="18" charset="0"/>
                              </a:rPr>
                            </m:ctrlPr>
                          </m:sSubPr>
                          <m:e>
                            <m:r>
                              <a:rPr lang="en-US" sz="2900" i="1">
                                <a:latin typeface="Cambria Math" panose="02040503050406030204" pitchFamily="18" charset="0"/>
                              </a:rPr>
                              <m:t>𝐽</m:t>
                            </m:r>
                          </m:e>
                          <m:sub>
                            <m:r>
                              <a:rPr lang="en-US" sz="2900" i="1">
                                <a:latin typeface="Cambria Math" panose="02040503050406030204" pitchFamily="18" charset="0"/>
                              </a:rPr>
                              <m:t>1</m:t>
                            </m:r>
                          </m:sub>
                        </m:sSub>
                        <m:sSup>
                          <m:sSupPr>
                            <m:ctrlPr>
                              <a:rPr lang="tr-TR" sz="2900" i="1">
                                <a:latin typeface="Cambria Math" panose="02040503050406030204" pitchFamily="18" charset="0"/>
                              </a:rPr>
                            </m:ctrlPr>
                          </m:sSupPr>
                          <m:e>
                            <m:r>
                              <a:rPr lang="en-US" sz="2900" i="1">
                                <a:latin typeface="Cambria Math" panose="02040503050406030204" pitchFamily="18" charset="0"/>
                              </a:rPr>
                              <m:t>𝑠</m:t>
                            </m:r>
                          </m:e>
                          <m:sup>
                            <m:r>
                              <a:rPr lang="en-US" sz="2900" i="1">
                                <a:latin typeface="Cambria Math" panose="02040503050406030204" pitchFamily="18" charset="0"/>
                              </a:rPr>
                              <m:t>2</m:t>
                            </m:r>
                          </m:sup>
                        </m:sSup>
                        <m:r>
                          <a:rPr lang="en-US" sz="2900" i="1">
                            <a:latin typeface="Cambria Math" panose="02040503050406030204" pitchFamily="18" charset="0"/>
                          </a:rPr>
                          <m:t>+</m:t>
                        </m:r>
                        <m:r>
                          <a:rPr lang="en-US" sz="2900" i="1">
                            <a:latin typeface="Cambria Math" panose="02040503050406030204" pitchFamily="18" charset="0"/>
                          </a:rPr>
                          <m:t>𝑏𝑠</m:t>
                        </m:r>
                      </m:den>
                    </m:f>
                    <m:sSub>
                      <m:sSubPr>
                        <m:ctrlPr>
                          <a:rPr lang="tr-TR" sz="2900" i="1">
                            <a:latin typeface="Cambria Math" panose="02040503050406030204" pitchFamily="18" charset="0"/>
                          </a:rPr>
                        </m:ctrlPr>
                      </m:sSubPr>
                      <m:e>
                        <m:r>
                          <a:rPr lang="en-US" sz="2900" i="1">
                            <a:latin typeface="Cambria Math" panose="02040503050406030204" pitchFamily="18" charset="0"/>
                          </a:rPr>
                          <m:t>𝑇</m:t>
                        </m:r>
                      </m:e>
                      <m:sub>
                        <m:r>
                          <a:rPr lang="en-US" sz="2900" i="1">
                            <a:latin typeface="Cambria Math" panose="02040503050406030204" pitchFamily="18" charset="0"/>
                          </a:rPr>
                          <m:t>𝑚</m:t>
                        </m:r>
                      </m:sub>
                    </m:sSub>
                    <m:d>
                      <m:dPr>
                        <m:ctrlPr>
                          <a:rPr lang="tr-TR" sz="2900" i="1">
                            <a:latin typeface="Cambria Math" panose="02040503050406030204" pitchFamily="18" charset="0"/>
                          </a:rPr>
                        </m:ctrlPr>
                      </m:dPr>
                      <m:e>
                        <m:r>
                          <a:rPr lang="en-US" sz="2900" i="1">
                            <a:latin typeface="Cambria Math" panose="02040503050406030204" pitchFamily="18" charset="0"/>
                          </a:rPr>
                          <m:t>𝑠</m:t>
                        </m:r>
                      </m:e>
                    </m:d>
                    <m:r>
                      <a:rPr lang="en-US" sz="2900" i="1">
                        <a:latin typeface="Cambria Math" panose="02040503050406030204" pitchFamily="18" charset="0"/>
                      </a:rPr>
                      <m:t>+</m:t>
                    </m:r>
                    <m:f>
                      <m:fPr>
                        <m:ctrlPr>
                          <a:rPr lang="tr-TR" sz="2900" i="1">
                            <a:latin typeface="Cambria Math" panose="02040503050406030204" pitchFamily="18" charset="0"/>
                          </a:rPr>
                        </m:ctrlPr>
                      </m:fPr>
                      <m:num>
                        <m:r>
                          <a:rPr lang="en-US" sz="2900" i="1">
                            <a:latin typeface="Cambria Math" panose="02040503050406030204" pitchFamily="18" charset="0"/>
                          </a:rPr>
                          <m:t>𝑏𝑠</m:t>
                        </m:r>
                      </m:num>
                      <m:den>
                        <m:sSub>
                          <m:sSubPr>
                            <m:ctrlPr>
                              <a:rPr lang="tr-TR" sz="2900" i="1">
                                <a:latin typeface="Cambria Math" panose="02040503050406030204" pitchFamily="18" charset="0"/>
                              </a:rPr>
                            </m:ctrlPr>
                          </m:sSubPr>
                          <m:e>
                            <m:r>
                              <a:rPr lang="en-US" sz="2900" i="1">
                                <a:latin typeface="Cambria Math" panose="02040503050406030204" pitchFamily="18" charset="0"/>
                              </a:rPr>
                              <m:t>𝐽</m:t>
                            </m:r>
                          </m:e>
                          <m:sub>
                            <m:r>
                              <a:rPr lang="en-US" sz="2900" i="1">
                                <a:latin typeface="Cambria Math" panose="02040503050406030204" pitchFamily="18" charset="0"/>
                              </a:rPr>
                              <m:t>1</m:t>
                            </m:r>
                          </m:sub>
                        </m:sSub>
                        <m:sSup>
                          <m:sSupPr>
                            <m:ctrlPr>
                              <a:rPr lang="tr-TR" sz="2900" i="1">
                                <a:latin typeface="Cambria Math" panose="02040503050406030204" pitchFamily="18" charset="0"/>
                              </a:rPr>
                            </m:ctrlPr>
                          </m:sSupPr>
                          <m:e>
                            <m:r>
                              <a:rPr lang="en-US" sz="2900" i="1">
                                <a:latin typeface="Cambria Math" panose="02040503050406030204" pitchFamily="18" charset="0"/>
                              </a:rPr>
                              <m:t>𝑠</m:t>
                            </m:r>
                          </m:e>
                          <m:sup>
                            <m:r>
                              <a:rPr lang="en-US" sz="2900" i="1">
                                <a:latin typeface="Cambria Math" panose="02040503050406030204" pitchFamily="18" charset="0"/>
                              </a:rPr>
                              <m:t>2</m:t>
                            </m:r>
                          </m:sup>
                        </m:sSup>
                        <m:r>
                          <a:rPr lang="en-US" sz="2900" i="1">
                            <a:latin typeface="Cambria Math" panose="02040503050406030204" pitchFamily="18" charset="0"/>
                          </a:rPr>
                          <m:t>+</m:t>
                        </m:r>
                        <m:r>
                          <a:rPr lang="en-US" sz="2900" i="1">
                            <a:latin typeface="Cambria Math" panose="02040503050406030204" pitchFamily="18" charset="0"/>
                          </a:rPr>
                          <m:t>𝑏𝑠</m:t>
                        </m:r>
                      </m:den>
                    </m:f>
                    <m:sSub>
                      <m:sSubPr>
                        <m:ctrlPr>
                          <a:rPr lang="tr-TR" sz="2900" i="1">
                            <a:latin typeface="Cambria Math" panose="02040503050406030204" pitchFamily="18" charset="0"/>
                          </a:rPr>
                        </m:ctrlPr>
                      </m:sSubPr>
                      <m:e>
                        <m:r>
                          <a:rPr lang="en-US" sz="2900" i="1">
                            <a:latin typeface="Cambria Math" panose="02040503050406030204" pitchFamily="18" charset="0"/>
                          </a:rPr>
                          <m:t>𝜃</m:t>
                        </m:r>
                      </m:e>
                      <m:sub>
                        <m:r>
                          <a:rPr lang="en-US" sz="2900" i="1">
                            <a:latin typeface="Cambria Math" panose="02040503050406030204" pitchFamily="18" charset="0"/>
                          </a:rPr>
                          <m:t>3</m:t>
                        </m:r>
                      </m:sub>
                    </m:sSub>
                    <m:d>
                      <m:dPr>
                        <m:ctrlPr>
                          <a:rPr lang="tr-TR" sz="2900" i="1">
                            <a:latin typeface="Cambria Math" panose="02040503050406030204" pitchFamily="18" charset="0"/>
                          </a:rPr>
                        </m:ctrlPr>
                      </m:dPr>
                      <m:e>
                        <m:r>
                          <a:rPr lang="en-US" sz="2900" i="1">
                            <a:latin typeface="Cambria Math" panose="02040503050406030204" pitchFamily="18" charset="0"/>
                          </a:rPr>
                          <m:t>𝑠</m:t>
                        </m:r>
                      </m:e>
                    </m:d>
                    <m:r>
                      <a:rPr lang="en-US" sz="2900" i="1">
                        <a:latin typeface="Cambria Math" panose="02040503050406030204" pitchFamily="18" charset="0"/>
                      </a:rPr>
                      <m:t> (</m:t>
                    </m:r>
                    <m:sSup>
                      <m:sSupPr>
                        <m:ctrlPr>
                          <a:rPr lang="tr-TR" sz="2900" i="1">
                            <a:latin typeface="Cambria Math" panose="02040503050406030204" pitchFamily="18" charset="0"/>
                          </a:rPr>
                        </m:ctrlPr>
                      </m:sSupPr>
                      <m:e>
                        <m:r>
                          <a:rPr lang="en-US" sz="2900" i="1">
                            <a:latin typeface="Cambria Math" panose="02040503050406030204" pitchFamily="18" charset="0"/>
                          </a:rPr>
                          <m:t>1</m:t>
                        </m:r>
                      </m:e>
                      <m:sup>
                        <m:r>
                          <a:rPr lang="en-US" sz="2900" i="1">
                            <a:latin typeface="Cambria Math" panose="02040503050406030204" pitchFamily="18" charset="0"/>
                          </a:rPr>
                          <m:t>′</m:t>
                        </m:r>
                      </m:sup>
                    </m:sSup>
                    <m:r>
                      <a:rPr lang="en-US" sz="2900" i="1">
                        <a:latin typeface="Cambria Math" panose="02040503050406030204" pitchFamily="18" charset="0"/>
                      </a:rPr>
                      <m:t>)</m:t>
                    </m:r>
                  </m:oMath>
                </a14:m>
                <a:endParaRPr lang="tr-TR" sz="2900" dirty="0"/>
              </a:p>
              <a:p>
                <a14:m>
                  <m:oMath xmlns:m="http://schemas.openxmlformats.org/officeDocument/2006/math">
                    <m:r>
                      <a:rPr lang="en-US" sz="2900" i="1">
                        <a:latin typeface="Cambria Math" panose="02040503050406030204" pitchFamily="18" charset="0"/>
                      </a:rPr>
                      <m:t>𝑘</m:t>
                    </m:r>
                    <m:sSub>
                      <m:sSubPr>
                        <m:ctrlPr>
                          <a:rPr lang="tr-TR" sz="2900" i="1">
                            <a:latin typeface="Cambria Math" panose="02040503050406030204" pitchFamily="18" charset="0"/>
                          </a:rPr>
                        </m:ctrlPr>
                      </m:sSubPr>
                      <m:e>
                        <m:r>
                          <a:rPr lang="en-US" sz="2900" i="1">
                            <a:latin typeface="Cambria Math" panose="02040503050406030204" pitchFamily="18" charset="0"/>
                          </a:rPr>
                          <m:t>𝜃</m:t>
                        </m:r>
                      </m:e>
                      <m:sub>
                        <m:r>
                          <a:rPr lang="en-US" sz="2900" i="1">
                            <a:latin typeface="Cambria Math" panose="02040503050406030204" pitchFamily="18" charset="0"/>
                          </a:rPr>
                          <m:t>2</m:t>
                        </m:r>
                      </m:sub>
                    </m:sSub>
                    <m:d>
                      <m:dPr>
                        <m:ctrlPr>
                          <a:rPr lang="tr-TR" sz="2900" i="1">
                            <a:latin typeface="Cambria Math" panose="02040503050406030204" pitchFamily="18" charset="0"/>
                          </a:rPr>
                        </m:ctrlPr>
                      </m:dPr>
                      <m:e>
                        <m:r>
                          <a:rPr lang="en-US" sz="2900" i="1">
                            <a:latin typeface="Cambria Math" panose="02040503050406030204" pitchFamily="18" charset="0"/>
                          </a:rPr>
                          <m:t>𝑠</m:t>
                        </m:r>
                      </m:e>
                    </m:d>
                    <m:r>
                      <a:rPr lang="en-US" sz="2900" i="1">
                        <a:latin typeface="Cambria Math" panose="02040503050406030204" pitchFamily="18" charset="0"/>
                      </a:rPr>
                      <m:t>=</m:t>
                    </m:r>
                    <m:d>
                      <m:dPr>
                        <m:ctrlPr>
                          <a:rPr lang="tr-TR" sz="2900" i="1">
                            <a:latin typeface="Cambria Math" panose="02040503050406030204" pitchFamily="18" charset="0"/>
                          </a:rPr>
                        </m:ctrlPr>
                      </m:dPr>
                      <m:e>
                        <m:r>
                          <a:rPr lang="en-US" sz="2900" i="1">
                            <a:latin typeface="Cambria Math" panose="02040503050406030204" pitchFamily="18" charset="0"/>
                          </a:rPr>
                          <m:t>𝑏𝑠</m:t>
                        </m:r>
                        <m:r>
                          <a:rPr lang="en-US" sz="2900" i="1">
                            <a:latin typeface="Cambria Math" panose="02040503050406030204" pitchFamily="18" charset="0"/>
                          </a:rPr>
                          <m:t>+</m:t>
                        </m:r>
                        <m:r>
                          <a:rPr lang="en-US" sz="2900" i="1">
                            <a:latin typeface="Cambria Math" panose="02040503050406030204" pitchFamily="18" charset="0"/>
                          </a:rPr>
                          <m:t>𝑘</m:t>
                        </m:r>
                      </m:e>
                    </m:d>
                    <m:sSub>
                      <m:sSubPr>
                        <m:ctrlPr>
                          <a:rPr lang="tr-TR" sz="2900" i="1">
                            <a:latin typeface="Cambria Math" panose="02040503050406030204" pitchFamily="18" charset="0"/>
                          </a:rPr>
                        </m:ctrlPr>
                      </m:sSubPr>
                      <m:e>
                        <m:r>
                          <a:rPr lang="en-US" sz="2900" i="1">
                            <a:latin typeface="Cambria Math" panose="02040503050406030204" pitchFamily="18" charset="0"/>
                          </a:rPr>
                          <m:t>𝜃</m:t>
                        </m:r>
                      </m:e>
                      <m:sub>
                        <m:r>
                          <a:rPr lang="en-US" sz="2900" i="1">
                            <a:latin typeface="Cambria Math" panose="02040503050406030204" pitchFamily="18" charset="0"/>
                          </a:rPr>
                          <m:t>3</m:t>
                        </m:r>
                      </m:sub>
                    </m:sSub>
                    <m:d>
                      <m:dPr>
                        <m:ctrlPr>
                          <a:rPr lang="tr-TR" sz="2900" i="1">
                            <a:latin typeface="Cambria Math" panose="02040503050406030204" pitchFamily="18" charset="0"/>
                          </a:rPr>
                        </m:ctrlPr>
                      </m:dPr>
                      <m:e>
                        <m:r>
                          <a:rPr lang="en-US" sz="2900" i="1">
                            <a:latin typeface="Cambria Math" panose="02040503050406030204" pitchFamily="18" charset="0"/>
                          </a:rPr>
                          <m:t>𝑠</m:t>
                        </m:r>
                      </m:e>
                    </m:d>
                    <m:r>
                      <a:rPr lang="en-US" sz="2900" i="1">
                        <a:latin typeface="Cambria Math" panose="02040503050406030204" pitchFamily="18" charset="0"/>
                      </a:rPr>
                      <m:t>−</m:t>
                    </m:r>
                    <m:r>
                      <a:rPr lang="en-US" sz="2900" i="1">
                        <a:latin typeface="Cambria Math" panose="02040503050406030204" pitchFamily="18" charset="0"/>
                      </a:rPr>
                      <m:t>𝑏𝑠</m:t>
                    </m:r>
                    <m:sSub>
                      <m:sSubPr>
                        <m:ctrlPr>
                          <a:rPr lang="tr-TR" sz="2900" i="1">
                            <a:latin typeface="Cambria Math" panose="02040503050406030204" pitchFamily="18" charset="0"/>
                          </a:rPr>
                        </m:ctrlPr>
                      </m:sSubPr>
                      <m:e>
                        <m:r>
                          <a:rPr lang="en-US" sz="2900" i="1">
                            <a:latin typeface="Cambria Math" panose="02040503050406030204" pitchFamily="18" charset="0"/>
                          </a:rPr>
                          <m:t>𝜃</m:t>
                        </m:r>
                      </m:e>
                      <m:sub>
                        <m:r>
                          <a:rPr lang="en-US" sz="2900" i="1">
                            <a:latin typeface="Cambria Math" panose="02040503050406030204" pitchFamily="18" charset="0"/>
                          </a:rPr>
                          <m:t>1</m:t>
                        </m:r>
                      </m:sub>
                    </m:sSub>
                    <m:d>
                      <m:dPr>
                        <m:ctrlPr>
                          <a:rPr lang="tr-TR" sz="2900" i="1">
                            <a:latin typeface="Cambria Math" panose="02040503050406030204" pitchFamily="18" charset="0"/>
                          </a:rPr>
                        </m:ctrlPr>
                      </m:dPr>
                      <m:e>
                        <m:r>
                          <a:rPr lang="en-US" sz="2900" i="1">
                            <a:latin typeface="Cambria Math" panose="02040503050406030204" pitchFamily="18" charset="0"/>
                          </a:rPr>
                          <m:t>𝑠</m:t>
                        </m:r>
                      </m:e>
                    </m:d>
                    <m:r>
                      <a:rPr lang="en-US" sz="2900" i="1">
                        <a:latin typeface="Cambria Math" panose="02040503050406030204" pitchFamily="18" charset="0"/>
                      </a:rPr>
                      <m:t> </m:t>
                    </m:r>
                    <m:r>
                      <a:rPr lang="tr-TR" sz="2900" b="0" i="1" smtClean="0">
                        <a:latin typeface="Cambria Math" panose="02040503050406030204" pitchFamily="18" charset="0"/>
                      </a:rPr>
                      <m:t>   </m:t>
                    </m:r>
                    <m:r>
                      <a:rPr lang="en-US" sz="2900" i="1">
                        <a:latin typeface="Cambria Math" panose="02040503050406030204" pitchFamily="18" charset="0"/>
                      </a:rPr>
                      <m:t>(</m:t>
                    </m:r>
                    <m:sSup>
                      <m:sSupPr>
                        <m:ctrlPr>
                          <a:rPr lang="tr-TR" sz="2900" i="1">
                            <a:latin typeface="Cambria Math" panose="02040503050406030204" pitchFamily="18" charset="0"/>
                          </a:rPr>
                        </m:ctrlPr>
                      </m:sSupPr>
                      <m:e>
                        <m:r>
                          <a:rPr lang="en-US" sz="2900" i="1">
                            <a:latin typeface="Cambria Math" panose="02040503050406030204" pitchFamily="18" charset="0"/>
                          </a:rPr>
                          <m:t>2</m:t>
                        </m:r>
                      </m:e>
                      <m:sup>
                        <m:r>
                          <a:rPr lang="en-US" sz="2900" i="1">
                            <a:latin typeface="Cambria Math" panose="02040503050406030204" pitchFamily="18" charset="0"/>
                          </a:rPr>
                          <m:t>′</m:t>
                        </m:r>
                      </m:sup>
                    </m:sSup>
                    <m:r>
                      <a:rPr lang="en-US" sz="2900" i="1">
                        <a:latin typeface="Cambria Math" panose="02040503050406030204" pitchFamily="18" charset="0"/>
                      </a:rPr>
                      <m:t>)</m:t>
                    </m:r>
                  </m:oMath>
                </a14:m>
                <a:endParaRPr lang="tr-TR" sz="2900" dirty="0"/>
              </a:p>
              <a:p>
                <a:endParaRPr lang="tr-TR" dirty="0"/>
              </a:p>
            </p:txBody>
          </p:sp>
        </mc:Choice>
        <mc:Fallback>
          <p:sp>
            <p:nvSpPr>
              <p:cNvPr id="2" name="İçerik Yer Tutucusu 1"/>
              <p:cNvSpPr>
                <a:spLocks noGrp="1" noRot="1" noChangeAspect="1" noMove="1" noResize="1" noEditPoints="1" noAdjustHandles="1" noChangeArrowheads="1" noChangeShapeType="1" noTextEdit="1"/>
              </p:cNvSpPr>
              <p:nvPr>
                <p:ph sz="half" idx="1"/>
              </p:nvPr>
            </p:nvSpPr>
            <p:spPr>
              <a:xfrm>
                <a:off x="326065" y="1382232"/>
                <a:ext cx="5356683" cy="2998381"/>
              </a:xfrm>
              <a:blipFill rotWithShape="0">
                <a:blip r:embed="rId3"/>
                <a:stretch>
                  <a:fillRect l="-2844"/>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3" name="İçerik Yer Tutucusu 2"/>
              <p:cNvSpPr>
                <a:spLocks noGrp="1"/>
              </p:cNvSpPr>
              <p:nvPr>
                <p:ph sz="half" idx="2"/>
              </p:nvPr>
            </p:nvSpPr>
            <p:spPr>
              <a:xfrm>
                <a:off x="5682748" y="1382232"/>
                <a:ext cx="6509252" cy="2998381"/>
              </a:xfrm>
            </p:spPr>
            <p:txBody>
              <a:bodyPr>
                <a:noAutofit/>
              </a:bodyPr>
              <a:lstStyle/>
              <a:p>
                <a:pPr>
                  <a:lnSpc>
                    <a:spcPct val="107000"/>
                  </a:lnSpc>
                  <a:spcBef>
                    <a:spcPts val="600"/>
                  </a:spcBef>
                  <a:spcAft>
                    <a:spcPts val="60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(1’)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ve</a:t>
                </a:r>
                <a:r>
                  <a:rPr lang="en-US" dirty="0">
                    <a:latin typeface="Times New Roman" panose="02020603050405020304" pitchFamily="18" charset="0"/>
                    <a:ea typeface="Times New Roman" panose="02020603050405020304" pitchFamily="18" charset="0"/>
                    <a:cs typeface="Times New Roman" panose="02020603050405020304" pitchFamily="18" charset="0"/>
                  </a:rPr>
                  <a:t> (2’)’</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dan</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𝑘</m:t>
                    </m:r>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i="1">
                            <a:effectLst/>
                            <a:latin typeface="Cambria Math" panose="02040503050406030204" pitchFamily="18" charset="0"/>
                            <a:ea typeface="Calibri" panose="020F0502020204030204" pitchFamily="34" charset="0"/>
                            <a:cs typeface="Times New Roman" panose="02020603050405020304" pitchFamily="18" charset="0"/>
                          </a:rPr>
                          <m:t>2</m:t>
                        </m:r>
                      </m:sub>
                    </m:sSub>
                    <m:d>
                      <m:dPr>
                        <m:ctrlPr>
                          <a:rPr lang="tr-TR"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d>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ctrlPr>
                          <a:rPr lang="tr-TR"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𝑏𝑠</m:t>
                        </m:r>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𝑘</m:t>
                        </m:r>
                      </m:e>
                    </m:d>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i="1">
                            <a:effectLst/>
                            <a:latin typeface="Cambria Math" panose="02040503050406030204" pitchFamily="18" charset="0"/>
                            <a:ea typeface="Calibri" panose="020F0502020204030204" pitchFamily="34" charset="0"/>
                            <a:cs typeface="Times New Roman" panose="02020603050405020304" pitchFamily="18" charset="0"/>
                          </a:rPr>
                          <m:t>3</m:t>
                        </m:r>
                      </m:sub>
                    </m:sSub>
                    <m:d>
                      <m:dPr>
                        <m:ctrlPr>
                          <a:rPr lang="tr-TR"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d>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𝑏𝑠</m:t>
                    </m:r>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i="1">
                            <a:effectLst/>
                            <a:latin typeface="Cambria Math" panose="02040503050406030204" pitchFamily="18" charset="0"/>
                            <a:ea typeface="Calibri" panose="020F0502020204030204" pitchFamily="34" charset="0"/>
                            <a:cs typeface="Times New Roman" panose="02020603050405020304" pitchFamily="18" charset="0"/>
                          </a:rPr>
                          <m:t>1</m:t>
                        </m:r>
                      </m:sub>
                    </m:sSub>
                    <m:d>
                      <m:dPr>
                        <m:ctrlPr>
                          <a:rPr lang="tr-TR"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d>
                    <m:r>
                      <a:rPr lang="en-US" i="1">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𝑘</m:t>
                    </m:r>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i="1">
                            <a:effectLst/>
                            <a:latin typeface="Cambria Math" panose="02040503050406030204" pitchFamily="18" charset="0"/>
                            <a:ea typeface="Calibri" panose="020F0502020204030204" pitchFamily="34" charset="0"/>
                            <a:cs typeface="Times New Roman" panose="02020603050405020304" pitchFamily="18" charset="0"/>
                          </a:rPr>
                          <m:t>2</m:t>
                        </m:r>
                      </m:sub>
                    </m:sSub>
                    <m:d>
                      <m:dPr>
                        <m:ctrlPr>
                          <a:rPr lang="tr-TR"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d>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ctrlPr>
                          <a:rPr lang="tr-TR"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𝑏𝑠</m:t>
                        </m:r>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𝑘</m:t>
                        </m:r>
                      </m:e>
                    </m:d>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i="1">
                            <a:effectLst/>
                            <a:latin typeface="Cambria Math" panose="02040503050406030204" pitchFamily="18" charset="0"/>
                            <a:ea typeface="Calibri" panose="020F0502020204030204" pitchFamily="34" charset="0"/>
                            <a:cs typeface="Times New Roman" panose="02020603050405020304" pitchFamily="18" charset="0"/>
                          </a:rPr>
                          <m:t>3</m:t>
                        </m:r>
                      </m:sub>
                    </m:sSub>
                    <m:d>
                      <m:dPr>
                        <m:ctrlPr>
                          <a:rPr lang="tr-TR"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d>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tr-TR"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𝑏𝑠</m:t>
                        </m:r>
                      </m:num>
                      <m:den>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𝐽</m:t>
                            </m:r>
                          </m:e>
                          <m:sub>
                            <m:r>
                              <a:rPr lang="en-US" i="1">
                                <a:effectLst/>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𝑏𝑠</m:t>
                        </m:r>
                      </m:den>
                    </m:f>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𝑚</m:t>
                        </m:r>
                      </m:sub>
                    </m:sSub>
                    <m:d>
                      <m:dPr>
                        <m:ctrlPr>
                          <a:rPr lang="tr-TR"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d>
                    <m:r>
                      <a:rPr lang="en-U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tr-TR"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tr-TR"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𝑏𝑠</m:t>
                                </m:r>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𝐽</m:t>
                            </m:r>
                          </m:e>
                          <m:sub>
                            <m:r>
                              <a:rPr lang="en-US" i="1">
                                <a:effectLst/>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𝑏𝑠</m:t>
                        </m:r>
                      </m:den>
                    </m:f>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i="1">
                            <a:effectLst/>
                            <a:latin typeface="Cambria Math" panose="02040503050406030204" pitchFamily="18" charset="0"/>
                            <a:ea typeface="Calibri" panose="020F0502020204030204" pitchFamily="34" charset="0"/>
                            <a:cs typeface="Times New Roman" panose="02020603050405020304" pitchFamily="18" charset="0"/>
                          </a:rPr>
                          <m:t>3</m:t>
                        </m:r>
                      </m:sub>
                    </m:sSub>
                    <m:d>
                      <m:dPr>
                        <m:ctrlPr>
                          <a:rPr lang="tr-TR"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d>
                    <m:r>
                      <a:rPr lang="en-US" i="1">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𝑘</m:t>
                    </m:r>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i="1">
                            <a:effectLst/>
                            <a:latin typeface="Cambria Math" panose="02040503050406030204" pitchFamily="18" charset="0"/>
                            <a:ea typeface="Calibri" panose="020F0502020204030204" pitchFamily="34" charset="0"/>
                            <a:cs typeface="Times New Roman" panose="02020603050405020304" pitchFamily="18" charset="0"/>
                          </a:rPr>
                          <m:t>2</m:t>
                        </m:r>
                      </m:sub>
                    </m:sSub>
                    <m:d>
                      <m:dPr>
                        <m:ctrlPr>
                          <a:rPr lang="tr-TR"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d>
                    <m:r>
                      <a:rPr lang="en-U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tr-TR"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𝑏𝑠</m:t>
                        </m:r>
                      </m:num>
                      <m:den>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𝐽</m:t>
                            </m:r>
                          </m:e>
                          <m:sub>
                            <m:r>
                              <a:rPr lang="en-US" i="1">
                                <a:effectLst/>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𝑏𝑠</m:t>
                        </m:r>
                      </m:den>
                    </m:f>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𝑚</m:t>
                        </m:r>
                      </m:sub>
                    </m:sSub>
                    <m:d>
                      <m:dPr>
                        <m:ctrlPr>
                          <a:rPr lang="tr-TR"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d>
                    <m:r>
                      <a:rPr lang="en-US" i="1">
                        <a:effectLst/>
                        <a:latin typeface="Cambria Math" panose="02040503050406030204" pitchFamily="18" charset="0"/>
                        <a:ea typeface="Calibri" panose="020F0502020204030204" pitchFamily="34" charset="0"/>
                        <a:cs typeface="Times New Roman" panose="02020603050405020304" pitchFamily="18" charset="0"/>
                      </a:rPr>
                      <m:t>=</m:t>
                    </m:r>
                    <m:d>
                      <m:dPr>
                        <m:ctrlPr>
                          <a:rPr lang="tr-TR"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𝑏𝑠</m:t>
                        </m:r>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𝑘</m:t>
                        </m:r>
                      </m:e>
                    </m:d>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i="1">
                            <a:effectLst/>
                            <a:latin typeface="Cambria Math" panose="02040503050406030204" pitchFamily="18" charset="0"/>
                            <a:ea typeface="Calibri" panose="020F0502020204030204" pitchFamily="34" charset="0"/>
                            <a:cs typeface="Times New Roman" panose="02020603050405020304" pitchFamily="18" charset="0"/>
                          </a:rPr>
                          <m:t>3</m:t>
                        </m:r>
                      </m:sub>
                    </m:sSub>
                    <m:d>
                      <m:dPr>
                        <m:ctrlPr>
                          <a:rPr lang="tr-TR"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d>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tr-TR"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tr-TR"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𝑏𝑠</m:t>
                                </m:r>
                              </m:e>
                            </m:d>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num>
                      <m:den>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𝐽</m:t>
                            </m:r>
                          </m:e>
                          <m:sub>
                            <m:r>
                              <a:rPr lang="en-US" i="1">
                                <a:effectLst/>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𝑏𝑠</m:t>
                        </m:r>
                      </m:den>
                    </m:f>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i="1">
                            <a:effectLst/>
                            <a:latin typeface="Cambria Math" panose="02040503050406030204" pitchFamily="18" charset="0"/>
                            <a:ea typeface="Calibri" panose="020F0502020204030204" pitchFamily="34" charset="0"/>
                            <a:cs typeface="Times New Roman" panose="02020603050405020304" pitchFamily="18" charset="0"/>
                          </a:rPr>
                          <m:t>3</m:t>
                        </m:r>
                      </m:sub>
                    </m:sSub>
                    <m:d>
                      <m:dPr>
                        <m:ctrlPr>
                          <a:rPr lang="tr-TR"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d>
                  </m:oMath>
                </a14:m>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𝑘</m:t>
                    </m:r>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i="1">
                            <a:effectLst/>
                            <a:latin typeface="Cambria Math" panose="02040503050406030204" pitchFamily="18" charset="0"/>
                            <a:ea typeface="Calibri" panose="020F0502020204030204" pitchFamily="34" charset="0"/>
                            <a:cs typeface="Times New Roman" panose="02020603050405020304" pitchFamily="18" charset="0"/>
                          </a:rPr>
                          <m:t>2</m:t>
                        </m:r>
                      </m:sub>
                    </m:sSub>
                    <m:d>
                      <m:dPr>
                        <m:ctrlPr>
                          <a:rPr lang="tr-TR"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d>
                    <m:r>
                      <a:rPr lang="en-U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tr-TR"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i="1">
                            <a:effectLst/>
                            <a:latin typeface="Cambria Math" panose="02040503050406030204" pitchFamily="18" charset="0"/>
                            <a:ea typeface="Calibri" panose="020F0502020204030204" pitchFamily="34" charset="0"/>
                            <a:cs typeface="Times New Roman" panose="02020603050405020304" pitchFamily="18" charset="0"/>
                          </a:rPr>
                          <m:t>𝑏𝑠</m:t>
                        </m:r>
                      </m:num>
                      <m:den>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𝐽</m:t>
                            </m:r>
                          </m:e>
                          <m:sub>
                            <m:r>
                              <a:rPr lang="en-US" i="1">
                                <a:effectLst/>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𝑏𝑠</m:t>
                        </m:r>
                      </m:den>
                    </m:f>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𝑚</m:t>
                        </m:r>
                      </m:sub>
                    </m:sSub>
                    <m:d>
                      <m:dPr>
                        <m:ctrlPr>
                          <a:rPr lang="tr-TR"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d>
                    <m:r>
                      <a:rPr lang="en-US" i="1">
                        <a:effectLst/>
                        <a:latin typeface="Cambria Math" panose="02040503050406030204" pitchFamily="18" charset="0"/>
                        <a:ea typeface="Calibri" panose="020F0502020204030204" pitchFamily="34" charset="0"/>
                        <a:cs typeface="Times New Roman" panose="02020603050405020304" pitchFamily="18" charset="0"/>
                      </a:rPr>
                      <m:t>=</m:t>
                    </m:r>
                    <m:f>
                      <m:fPr>
                        <m:ctrlPr>
                          <a:rPr lang="tr-TR"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𝐽</m:t>
                            </m:r>
                          </m:e>
                          <m:sub>
                            <m:r>
                              <a:rPr lang="en-US"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i="1">
                            <a:effectLst/>
                            <a:latin typeface="Cambria Math" panose="02040503050406030204" pitchFamily="18" charset="0"/>
                            <a:ea typeface="Calibri" panose="020F0502020204030204" pitchFamily="34" charset="0"/>
                            <a:cs typeface="Times New Roman" panose="02020603050405020304" pitchFamily="18" charset="0"/>
                          </a:rPr>
                          <m:t>𝑏</m:t>
                        </m:r>
                        <m:sSup>
                          <m:sSup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sup>
                            <m:r>
                              <a:rPr lang="en-US" i="1">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𝐽</m:t>
                            </m:r>
                          </m:e>
                          <m:sub>
                            <m:r>
                              <a:rPr lang="en-US" i="1">
                                <a:effectLst/>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𝑘𝑠</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𝑏𝑘𝑠</m:t>
                        </m:r>
                      </m:num>
                      <m:den>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𝐽</m:t>
                            </m:r>
                          </m:e>
                          <m:sub>
                            <m:r>
                              <a:rPr lang="en-US" i="1">
                                <a:effectLst/>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sup>
                            <m:r>
                              <a:rPr lang="en-US"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𝑏𝑠</m:t>
                        </m:r>
                      </m:den>
                    </m:f>
                    <m:sSub>
                      <m:sSubPr>
                        <m:ctrlPr>
                          <a:rPr lang="tr-TR"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𝜃</m:t>
                        </m:r>
                      </m:e>
                      <m:sub>
                        <m:r>
                          <a:rPr lang="en-US" i="1">
                            <a:effectLst/>
                            <a:latin typeface="Cambria Math" panose="02040503050406030204" pitchFamily="18" charset="0"/>
                            <a:ea typeface="Calibri" panose="020F0502020204030204" pitchFamily="34" charset="0"/>
                            <a:cs typeface="Times New Roman" panose="02020603050405020304" pitchFamily="18" charset="0"/>
                          </a:rPr>
                          <m:t>3</m:t>
                        </m:r>
                      </m:sub>
                    </m:sSub>
                    <m:d>
                      <m:dPr>
                        <m:ctrlPr>
                          <a:rPr lang="tr-TR" i="1">
                            <a:effectLst/>
                            <a:latin typeface="Cambria Math" panose="02040503050406030204" pitchFamily="18" charset="0"/>
                            <a:ea typeface="Calibri" panose="020F0502020204030204" pitchFamily="34" charset="0"/>
                            <a:cs typeface="Times New Roman" panose="02020603050405020304" pitchFamily="18" charset="0"/>
                          </a:rPr>
                        </m:ctrlPr>
                      </m:dPr>
                      <m:e>
                        <m:r>
                          <a:rPr lang="en-US" i="1">
                            <a:effectLst/>
                            <a:latin typeface="Cambria Math" panose="02040503050406030204" pitchFamily="18" charset="0"/>
                            <a:ea typeface="Calibri" panose="020F0502020204030204" pitchFamily="34" charset="0"/>
                            <a:cs typeface="Times New Roman" panose="02020603050405020304" pitchFamily="18" charset="0"/>
                          </a:rPr>
                          <m:t>𝑠</m:t>
                        </m:r>
                      </m:e>
                    </m:d>
                  </m:oMath>
                </a14:m>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sz="half" idx="2"/>
              </p:nvPr>
            </p:nvSpPr>
            <p:spPr>
              <a:xfrm>
                <a:off x="5682748" y="1382232"/>
                <a:ext cx="6509252" cy="2998381"/>
              </a:xfrm>
              <a:blipFill rotWithShape="0">
                <a:blip r:embed="rId4"/>
                <a:stretch>
                  <a:fillRect l="-2341" t="-1220"/>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4" name="Dikdörtgen 3"/>
              <p:cNvSpPr/>
              <p:nvPr/>
            </p:nvSpPr>
            <p:spPr>
              <a:xfrm>
                <a:off x="946299" y="4625160"/>
                <a:ext cx="9789042" cy="1026948"/>
              </a:xfrm>
              <a:prstGeom prst="rect">
                <a:avLst/>
              </a:prstGeom>
            </p:spPr>
            <p:txBody>
              <a:bodyPr wrap="square">
                <a:spAutoFit/>
              </a:bodyPr>
              <a:lstStyle/>
              <a:p>
                <a:pPr>
                  <a:lnSpc>
                    <a:spcPct val="107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tr-TR" sz="2400" i="1">
                              <a:latin typeface="Cambria Math" panose="02040503050406030204" pitchFamily="18" charset="0"/>
                              <a:ea typeface="Calibri" panose="020F0502020204030204" pitchFamily="34" charset="0"/>
                              <a:cs typeface="Times New Roman" panose="02020603050405020304" pitchFamily="18" charset="0"/>
                            </a:rPr>
                          </m:ctrlPr>
                        </m:fPr>
                        <m:num>
                          <m:d>
                            <m:dPr>
                              <m:ctrlPr>
                                <a:rPr lang="tr-TR" sz="24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tr-TR"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𝐽</m:t>
                                  </m:r>
                                </m:e>
                                <m:sub>
                                  <m:r>
                                    <a:rPr lang="en-US" sz="2400" i="1">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latin typeface="Cambria Math" panose="02040503050406030204" pitchFamily="18" charset="0"/>
                                  <a:ea typeface="Calibri" panose="020F0502020204030204" pitchFamily="34" charset="0"/>
                                  <a:cs typeface="Times New Roman" panose="02020603050405020304" pitchFamily="18" charset="0"/>
                                </a:rPr>
                                <m:t>𝑘</m:t>
                              </m:r>
                              <m:sSup>
                                <m:sSupPr>
                                  <m:ctrlPr>
                                    <a:rPr lang="tr-TR"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𝑠</m:t>
                                  </m:r>
                                </m:e>
                                <m:sup>
                                  <m:r>
                                    <a:rPr lang="en-US" sz="2400" i="1">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𝑏𝑘𝑠</m:t>
                              </m:r>
                            </m:e>
                          </m:d>
                        </m:num>
                        <m:den>
                          <m:sSub>
                            <m:sSubPr>
                              <m:ctrlPr>
                                <a:rPr lang="tr-TR"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𝐽</m:t>
                              </m:r>
                            </m:e>
                            <m:sub>
                              <m:r>
                                <a:rPr lang="en-US" sz="2400" i="1">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latin typeface="Cambria Math" panose="02040503050406030204" pitchFamily="18" charset="0"/>
                              <a:ea typeface="Calibri" panose="020F0502020204030204" pitchFamily="34" charset="0"/>
                              <a:cs typeface="Times New Roman" panose="02020603050405020304" pitchFamily="18" charset="0"/>
                            </a:rPr>
                            <m:t>𝑏</m:t>
                          </m:r>
                          <m:sSup>
                            <m:sSupPr>
                              <m:ctrlPr>
                                <a:rPr lang="tr-TR"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𝑠</m:t>
                              </m:r>
                            </m:e>
                            <m:sup>
                              <m:r>
                                <a:rPr lang="en-US" sz="2400" i="1">
                                  <a:latin typeface="Cambria Math" panose="02040503050406030204" pitchFamily="18" charset="0"/>
                                  <a:ea typeface="Calibri" panose="020F0502020204030204" pitchFamily="34" charset="0"/>
                                  <a:cs typeface="Times New Roman" panose="02020603050405020304" pitchFamily="18" charset="0"/>
                                </a:rPr>
                                <m:t>3</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tr-TR"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𝐽</m:t>
                              </m:r>
                            </m:e>
                            <m:sub>
                              <m:r>
                                <a:rPr lang="en-US" sz="2400" i="1">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tr-TR"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𝑘𝑠</m:t>
                              </m:r>
                            </m:e>
                            <m:sup>
                              <m:r>
                                <a:rPr lang="en-US" sz="2400" i="1">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𝑏𝑘𝑠</m:t>
                          </m:r>
                        </m:den>
                      </m:f>
                      <m:sSub>
                        <m:sSubPr>
                          <m:ctrlPr>
                            <a:rPr lang="tr-TR"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𝜃</m:t>
                          </m:r>
                        </m:e>
                        <m:sub>
                          <m:r>
                            <a:rPr lang="en-US" sz="2400" i="1">
                              <a:latin typeface="Cambria Math" panose="02040503050406030204" pitchFamily="18" charset="0"/>
                              <a:ea typeface="Calibri" panose="020F0502020204030204" pitchFamily="34" charset="0"/>
                              <a:cs typeface="Times New Roman" panose="02020603050405020304" pitchFamily="18" charset="0"/>
                            </a:rPr>
                            <m:t>2</m:t>
                          </m:r>
                        </m:sub>
                      </m:sSub>
                      <m:d>
                        <m:dPr>
                          <m:ctrlPr>
                            <a:rPr lang="tr-TR"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𝑠</m:t>
                          </m:r>
                        </m:e>
                      </m:d>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tr-TR"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𝑏𝑠</m:t>
                          </m:r>
                        </m:num>
                        <m:den>
                          <m:sSub>
                            <m:sSubPr>
                              <m:ctrlPr>
                                <a:rPr lang="tr-TR"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𝐽</m:t>
                              </m:r>
                            </m:e>
                            <m:sub>
                              <m:r>
                                <a:rPr lang="en-US" sz="2400" i="1">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latin typeface="Cambria Math" panose="02040503050406030204" pitchFamily="18" charset="0"/>
                              <a:ea typeface="Calibri" panose="020F0502020204030204" pitchFamily="34" charset="0"/>
                              <a:cs typeface="Times New Roman" panose="02020603050405020304" pitchFamily="18" charset="0"/>
                            </a:rPr>
                            <m:t>𝑏</m:t>
                          </m:r>
                          <m:sSup>
                            <m:sSupPr>
                              <m:ctrlPr>
                                <a:rPr lang="tr-TR"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𝑠</m:t>
                              </m:r>
                            </m:e>
                            <m:sup>
                              <m:r>
                                <a:rPr lang="en-US" sz="2400" i="1">
                                  <a:latin typeface="Cambria Math" panose="02040503050406030204" pitchFamily="18" charset="0"/>
                                  <a:ea typeface="Calibri" panose="020F0502020204030204" pitchFamily="34" charset="0"/>
                                  <a:cs typeface="Times New Roman" panose="02020603050405020304" pitchFamily="18" charset="0"/>
                                </a:rPr>
                                <m:t>3</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tr-TR"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𝐽</m:t>
                              </m:r>
                            </m:e>
                            <m:sub>
                              <m:r>
                                <a:rPr lang="en-US" sz="2400" i="1">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tr-TR"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𝑘𝑠</m:t>
                              </m:r>
                            </m:e>
                            <m:sup>
                              <m:r>
                                <a:rPr lang="en-US" sz="2400" i="1">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𝑏𝑘𝑠</m:t>
                          </m:r>
                        </m:den>
                      </m:f>
                      <m:sSub>
                        <m:sSubPr>
                          <m:ctrlPr>
                            <a:rPr lang="tr-TR"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𝑇</m:t>
                          </m:r>
                        </m:e>
                        <m:sub>
                          <m:r>
                            <a:rPr lang="en-US" sz="2400" i="1">
                              <a:latin typeface="Cambria Math" panose="02040503050406030204" pitchFamily="18" charset="0"/>
                              <a:ea typeface="Calibri" panose="020F0502020204030204" pitchFamily="34" charset="0"/>
                              <a:cs typeface="Times New Roman" panose="02020603050405020304" pitchFamily="18" charset="0"/>
                            </a:rPr>
                            <m:t>𝑚</m:t>
                          </m:r>
                        </m:sub>
                      </m:sSub>
                      <m:d>
                        <m:dPr>
                          <m:ctrlPr>
                            <a:rPr lang="tr-TR"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𝑠</m:t>
                          </m:r>
                        </m:e>
                      </m:d>
                      <m:r>
                        <a:rPr lang="en-US" sz="2400" i="1">
                          <a:latin typeface="Cambria Math" panose="02040503050406030204" pitchFamily="18" charset="0"/>
                          <a:ea typeface="Calibri" panose="020F0502020204030204" pitchFamily="34" charset="0"/>
                          <a:cs typeface="Times New Roman" panose="02020603050405020304" pitchFamily="18" charset="0"/>
                        </a:rPr>
                        <m:t>=</m:t>
                      </m:r>
                      <m:sSub>
                        <m:sSubPr>
                          <m:ctrlPr>
                            <a:rPr lang="tr-TR" sz="2400" i="1">
                              <a:latin typeface="Cambria Math" panose="02040503050406030204" pitchFamily="18" charset="0"/>
                              <a:ea typeface="Calibri" panose="020F0502020204030204" pitchFamily="34" charset="0"/>
                              <a:cs typeface="Times New Roman" panose="02020603050405020304" pitchFamily="18" charset="0"/>
                            </a:rPr>
                          </m:ctrlPr>
                        </m:sSubPr>
                        <m:e>
                          <m:r>
                            <a:rPr lang="en-US" sz="2400" i="1">
                              <a:latin typeface="Cambria Math" panose="02040503050406030204" pitchFamily="18" charset="0"/>
                              <a:ea typeface="Calibri" panose="020F0502020204030204" pitchFamily="34" charset="0"/>
                              <a:cs typeface="Times New Roman" panose="02020603050405020304" pitchFamily="18" charset="0"/>
                            </a:rPr>
                            <m:t>𝜃</m:t>
                          </m:r>
                        </m:e>
                        <m:sub>
                          <m:r>
                            <a:rPr lang="en-US" sz="2400" i="1">
                              <a:latin typeface="Cambria Math" panose="02040503050406030204" pitchFamily="18" charset="0"/>
                              <a:ea typeface="Calibri" panose="020F0502020204030204" pitchFamily="34" charset="0"/>
                              <a:cs typeface="Times New Roman" panose="02020603050405020304" pitchFamily="18" charset="0"/>
                            </a:rPr>
                            <m:t>3</m:t>
                          </m:r>
                        </m:sub>
                      </m:sSub>
                      <m:d>
                        <m:dPr>
                          <m:ctrlPr>
                            <a:rPr lang="tr-TR"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𝑠</m:t>
                          </m:r>
                        </m:e>
                      </m:d>
                      <m:r>
                        <a:rPr lang="en-US" sz="2400"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tr-TR"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atin typeface="Cambria Math" panose="02040503050406030204" pitchFamily="18" charset="0"/>
                              <a:ea typeface="Times New Roman" panose="02020603050405020304" pitchFamily="18" charset="0"/>
                              <a:cs typeface="Times New Roman" panose="02020603050405020304" pitchFamily="18" charset="0"/>
                            </a:rPr>
                            <m:t>3</m:t>
                          </m:r>
                        </m:e>
                        <m:sup>
                          <m:r>
                            <a:rPr lang="en-US" sz="2400"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Dikdörtgen 3"/>
              <p:cNvSpPr>
                <a:spLocks noRot="1" noChangeAspect="1" noMove="1" noResize="1" noEditPoints="1" noAdjustHandles="1" noChangeArrowheads="1" noChangeShapeType="1" noTextEdit="1"/>
              </p:cNvSpPr>
              <p:nvPr/>
            </p:nvSpPr>
            <p:spPr>
              <a:xfrm>
                <a:off x="946299" y="4625160"/>
                <a:ext cx="9789042" cy="1026948"/>
              </a:xfrm>
              <a:prstGeom prst="rect">
                <a:avLst/>
              </a:prstGeom>
              <a:blipFill rotWithShape="0">
                <a:blip r:embed="rId5"/>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088636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1097280" y="286604"/>
            <a:ext cx="10058400" cy="946774"/>
          </a:xfrm>
        </p:spPr>
        <p:txBody>
          <a:bodyPr>
            <a:normAutofit/>
          </a:bodyPr>
          <a:lstStyle/>
          <a:p>
            <a:r>
              <a:rPr lang="tr-TR" dirty="0">
                <a:latin typeface="Cooper Std Black" panose="0208090304030B020404" pitchFamily="18" charset="0"/>
              </a:rPr>
              <a:t>Örnek 2: Dönel Mekanik </a:t>
            </a:r>
            <a:r>
              <a:rPr lang="tr-TR" dirty="0" smtClean="0">
                <a:latin typeface="Cooper Std Black" panose="0208090304030B020404" pitchFamily="18" charset="0"/>
              </a:rPr>
              <a:t>Sistem</a:t>
            </a:r>
            <a:endParaRPr lang="tr-TR" dirty="0"/>
          </a:p>
        </p:txBody>
      </p:sp>
      <mc:AlternateContent xmlns:mc="http://schemas.openxmlformats.org/markup-compatibility/2006">
        <mc:Choice xmlns:a14="http://schemas.microsoft.com/office/drawing/2010/main" Requires="a14">
          <p:sp>
            <p:nvSpPr>
              <p:cNvPr id="2" name="İçerik Yer Tutucusu 1"/>
              <p:cNvSpPr>
                <a:spLocks noGrp="1"/>
              </p:cNvSpPr>
              <p:nvPr>
                <p:ph sz="half" idx="1"/>
              </p:nvPr>
            </p:nvSpPr>
            <p:spPr>
              <a:xfrm>
                <a:off x="1097279" y="1403498"/>
                <a:ext cx="4272163" cy="4465596"/>
              </a:xfrm>
            </p:spPr>
            <p:txBody>
              <a:bodyPr>
                <a:normAutofit/>
              </a:bodyPr>
              <a:lstStyle/>
              <a:p>
                <a14:m>
                  <m:oMath xmlns:m="http://schemas.openxmlformats.org/officeDocument/2006/math">
                    <m:sSub>
                      <m:sSubPr>
                        <m:ctrlPr>
                          <a:rPr lang="tr-TR" i="1"/>
                        </m:ctrlPr>
                      </m:sSubPr>
                      <m:e>
                        <m:r>
                          <a:rPr lang="en-US" i="1"/>
                          <m:t>𝐽</m:t>
                        </m:r>
                      </m:e>
                      <m:sub>
                        <m:r>
                          <a:rPr lang="en-US" i="1"/>
                          <m:t>1</m:t>
                        </m:r>
                      </m:sub>
                    </m:sSub>
                    <m:sSup>
                      <m:sSupPr>
                        <m:ctrlPr>
                          <a:rPr lang="tr-TR" i="1"/>
                        </m:ctrlPr>
                      </m:sSupPr>
                      <m:e>
                        <m:r>
                          <a:rPr lang="en-US" i="1"/>
                          <m:t>𝑠</m:t>
                        </m:r>
                      </m:e>
                      <m:sup>
                        <m:r>
                          <a:rPr lang="en-US" i="1"/>
                          <m:t>2</m:t>
                        </m:r>
                      </m:sup>
                    </m:sSup>
                    <m:sSub>
                      <m:sSubPr>
                        <m:ctrlPr>
                          <a:rPr lang="tr-TR" i="1"/>
                        </m:ctrlPr>
                      </m:sSubPr>
                      <m:e>
                        <m:r>
                          <a:rPr lang="en-US" i="1"/>
                          <m:t>𝜃</m:t>
                        </m:r>
                      </m:e>
                      <m:sub>
                        <m:r>
                          <a:rPr lang="en-US" i="1"/>
                          <m:t>1</m:t>
                        </m:r>
                      </m:sub>
                    </m:sSub>
                    <m:d>
                      <m:dPr>
                        <m:ctrlPr>
                          <a:rPr lang="tr-TR" i="1"/>
                        </m:ctrlPr>
                      </m:dPr>
                      <m:e>
                        <m:r>
                          <a:rPr lang="en-US" i="1"/>
                          <m:t>𝑠</m:t>
                        </m:r>
                      </m:e>
                    </m:d>
                    <m:r>
                      <a:rPr lang="en-US" i="1"/>
                      <m:t>=</m:t>
                    </m:r>
                    <m:sSub>
                      <m:sSubPr>
                        <m:ctrlPr>
                          <a:rPr lang="tr-TR" i="1"/>
                        </m:ctrlPr>
                      </m:sSubPr>
                      <m:e>
                        <m:r>
                          <a:rPr lang="en-US" i="1"/>
                          <m:t>𝑇</m:t>
                        </m:r>
                      </m:e>
                      <m:sub>
                        <m:r>
                          <a:rPr lang="en-US" i="1"/>
                          <m:t>𝑚</m:t>
                        </m:r>
                      </m:sub>
                    </m:sSub>
                    <m:d>
                      <m:dPr>
                        <m:ctrlPr>
                          <a:rPr lang="tr-TR" i="1"/>
                        </m:ctrlPr>
                      </m:dPr>
                      <m:e>
                        <m:r>
                          <a:rPr lang="en-US" i="1"/>
                          <m:t>𝑠</m:t>
                        </m:r>
                      </m:e>
                    </m:d>
                    <m:r>
                      <a:rPr lang="en-US" i="1"/>
                      <m:t>+</m:t>
                    </m:r>
                    <m:sSub>
                      <m:sSubPr>
                        <m:ctrlPr>
                          <a:rPr lang="tr-TR" i="1"/>
                        </m:ctrlPr>
                      </m:sSubPr>
                      <m:e>
                        <m:r>
                          <a:rPr lang="en-US" i="1"/>
                          <m:t>𝑇</m:t>
                        </m:r>
                      </m:e>
                      <m:sub>
                        <m:r>
                          <a:rPr lang="en-US" i="1"/>
                          <m:t>𝑏</m:t>
                        </m:r>
                      </m:sub>
                    </m:sSub>
                    <m:d>
                      <m:dPr>
                        <m:ctrlPr>
                          <a:rPr lang="tr-TR" i="1"/>
                        </m:ctrlPr>
                      </m:dPr>
                      <m:e>
                        <m:r>
                          <a:rPr lang="en-US" i="1"/>
                          <m:t>𝑠</m:t>
                        </m:r>
                      </m:e>
                    </m:d>
                  </m:oMath>
                </a14:m>
                <a:r>
                  <a:rPr lang="en-US" dirty="0"/>
                  <a:t>	(1a)</a:t>
                </a:r>
                <a:endParaRPr lang="tr-TR" dirty="0"/>
              </a:p>
              <a:p>
                <a14:m>
                  <m:oMath xmlns:m="http://schemas.openxmlformats.org/officeDocument/2006/math">
                    <m:sSub>
                      <m:sSubPr>
                        <m:ctrlPr>
                          <a:rPr lang="tr-TR" i="1"/>
                        </m:ctrlPr>
                      </m:sSubPr>
                      <m:e>
                        <m:r>
                          <a:rPr lang="en-US" i="1"/>
                          <m:t>𝐽</m:t>
                        </m:r>
                      </m:e>
                      <m:sub>
                        <m:r>
                          <a:rPr lang="en-US" i="1"/>
                          <m:t>2</m:t>
                        </m:r>
                      </m:sub>
                    </m:sSub>
                    <m:sSub>
                      <m:sSubPr>
                        <m:ctrlPr>
                          <a:rPr lang="tr-TR" i="1"/>
                        </m:ctrlPr>
                      </m:sSubPr>
                      <m:e>
                        <m:sSup>
                          <m:sSupPr>
                            <m:ctrlPr>
                              <a:rPr lang="tr-TR" i="1"/>
                            </m:ctrlPr>
                          </m:sSupPr>
                          <m:e>
                            <m:r>
                              <a:rPr lang="en-US" i="1"/>
                              <m:t>𝑠</m:t>
                            </m:r>
                          </m:e>
                          <m:sup>
                            <m:r>
                              <a:rPr lang="en-US" i="1"/>
                              <m:t>2</m:t>
                            </m:r>
                          </m:sup>
                        </m:sSup>
                        <m:r>
                          <a:rPr lang="en-US" i="1"/>
                          <m:t>𝜃</m:t>
                        </m:r>
                      </m:e>
                      <m:sub>
                        <m:r>
                          <a:rPr lang="en-US" i="1"/>
                          <m:t>2</m:t>
                        </m:r>
                      </m:sub>
                    </m:sSub>
                    <m:d>
                      <m:dPr>
                        <m:ctrlPr>
                          <a:rPr lang="tr-TR" i="1"/>
                        </m:ctrlPr>
                      </m:dPr>
                      <m:e>
                        <m:r>
                          <a:rPr lang="en-US" i="1"/>
                          <m:t>𝑠</m:t>
                        </m:r>
                      </m:e>
                    </m:d>
                    <m:r>
                      <a:rPr lang="en-US" i="1"/>
                      <m:t>=</m:t>
                    </m:r>
                    <m:sSub>
                      <m:sSubPr>
                        <m:ctrlPr>
                          <a:rPr lang="tr-TR" i="1"/>
                        </m:ctrlPr>
                      </m:sSubPr>
                      <m:e>
                        <m:r>
                          <a:rPr lang="en-US" i="1"/>
                          <m:t>𝑇</m:t>
                        </m:r>
                      </m:e>
                      <m:sub>
                        <m:r>
                          <a:rPr lang="en-US" i="1"/>
                          <m:t>𝑒</m:t>
                        </m:r>
                      </m:sub>
                    </m:sSub>
                    <m:d>
                      <m:dPr>
                        <m:ctrlPr>
                          <a:rPr lang="tr-TR" i="1"/>
                        </m:ctrlPr>
                      </m:dPr>
                      <m:e>
                        <m:r>
                          <a:rPr lang="en-US" i="1"/>
                          <m:t>𝑠</m:t>
                        </m:r>
                      </m:e>
                    </m:d>
                    <m:r>
                      <a:rPr lang="en-US" i="1"/>
                      <m:t>−</m:t>
                    </m:r>
                    <m:sSub>
                      <m:sSubPr>
                        <m:ctrlPr>
                          <a:rPr lang="tr-TR" i="1"/>
                        </m:ctrlPr>
                      </m:sSubPr>
                      <m:e>
                        <m:r>
                          <a:rPr lang="en-US" i="1"/>
                          <m:t>𝑇</m:t>
                        </m:r>
                      </m:e>
                      <m:sub>
                        <m:r>
                          <a:rPr lang="en-US" i="1"/>
                          <m:t>𝑘</m:t>
                        </m:r>
                      </m:sub>
                    </m:sSub>
                    <m:d>
                      <m:dPr>
                        <m:ctrlPr>
                          <a:rPr lang="tr-TR" i="1"/>
                        </m:ctrlPr>
                      </m:dPr>
                      <m:e>
                        <m:r>
                          <a:rPr lang="en-US" i="1"/>
                          <m:t>𝑠</m:t>
                        </m:r>
                      </m:e>
                    </m:d>
                  </m:oMath>
                </a14:m>
                <a:r>
                  <a:rPr lang="en-US" dirty="0"/>
                  <a:t>	</a:t>
                </a:r>
                <a:r>
                  <a:rPr lang="en-US" dirty="0" smtClean="0"/>
                  <a:t>(</a:t>
                </a:r>
                <a:r>
                  <a:rPr lang="en-US" dirty="0"/>
                  <a:t>2a)</a:t>
                </a:r>
                <a:endParaRPr lang="tr-TR" dirty="0"/>
              </a:p>
              <a:p>
                <a14:m>
                  <m:oMath xmlns:m="http://schemas.openxmlformats.org/officeDocument/2006/math">
                    <m:sSub>
                      <m:sSubPr>
                        <m:ctrlPr>
                          <a:rPr lang="tr-TR" i="1"/>
                        </m:ctrlPr>
                      </m:sSubPr>
                      <m:e>
                        <m:r>
                          <a:rPr lang="en-US" i="1"/>
                          <m:t>𝑇</m:t>
                        </m:r>
                      </m:e>
                      <m:sub>
                        <m:r>
                          <a:rPr lang="en-US" i="1"/>
                          <m:t>𝑘</m:t>
                        </m:r>
                      </m:sub>
                    </m:sSub>
                    <m:d>
                      <m:dPr>
                        <m:ctrlPr>
                          <a:rPr lang="tr-TR" i="1"/>
                        </m:ctrlPr>
                      </m:dPr>
                      <m:e>
                        <m:r>
                          <a:rPr lang="en-US" i="1"/>
                          <m:t>𝑠</m:t>
                        </m:r>
                      </m:e>
                    </m:d>
                    <m:r>
                      <a:rPr lang="en-US" i="1"/>
                      <m:t>=</m:t>
                    </m:r>
                    <m:r>
                      <a:rPr lang="en-US" i="1"/>
                      <m:t>𝑘</m:t>
                    </m:r>
                    <m:d>
                      <m:dPr>
                        <m:begChr m:val="["/>
                        <m:endChr m:val="]"/>
                        <m:ctrlPr>
                          <a:rPr lang="tr-TR" i="1"/>
                        </m:ctrlPr>
                      </m:dPr>
                      <m:e>
                        <m:sSub>
                          <m:sSubPr>
                            <m:ctrlPr>
                              <a:rPr lang="tr-TR" i="1"/>
                            </m:ctrlPr>
                          </m:sSubPr>
                          <m:e>
                            <m:r>
                              <a:rPr lang="en-US" i="1"/>
                              <m:t>𝜃</m:t>
                            </m:r>
                          </m:e>
                          <m:sub>
                            <m:r>
                              <a:rPr lang="en-US" i="1"/>
                              <m:t>2</m:t>
                            </m:r>
                          </m:sub>
                        </m:sSub>
                        <m:d>
                          <m:dPr>
                            <m:ctrlPr>
                              <a:rPr lang="tr-TR" i="1"/>
                            </m:ctrlPr>
                          </m:dPr>
                          <m:e>
                            <m:r>
                              <a:rPr lang="en-US" i="1"/>
                              <m:t>𝑠</m:t>
                            </m:r>
                          </m:e>
                        </m:d>
                        <m:r>
                          <a:rPr lang="en-US" i="1"/>
                          <m:t>−</m:t>
                        </m:r>
                        <m:sSub>
                          <m:sSubPr>
                            <m:ctrlPr>
                              <a:rPr lang="tr-TR" i="1"/>
                            </m:ctrlPr>
                          </m:sSubPr>
                          <m:e>
                            <m:r>
                              <a:rPr lang="en-US" i="1"/>
                              <m:t>𝜃</m:t>
                            </m:r>
                          </m:e>
                          <m:sub>
                            <m:r>
                              <a:rPr lang="en-US" i="1"/>
                              <m:t>3</m:t>
                            </m:r>
                          </m:sub>
                        </m:sSub>
                        <m:d>
                          <m:dPr>
                            <m:ctrlPr>
                              <a:rPr lang="tr-TR" i="1"/>
                            </m:ctrlPr>
                          </m:dPr>
                          <m:e>
                            <m:r>
                              <a:rPr lang="en-US" i="1"/>
                              <m:t>𝑠</m:t>
                            </m:r>
                          </m:e>
                        </m:d>
                      </m:e>
                    </m:d>
                  </m:oMath>
                </a14:m>
                <a:r>
                  <a:rPr lang="tr-TR" dirty="0" smtClean="0"/>
                  <a:t>	</a:t>
                </a:r>
                <a:r>
                  <a:rPr lang="en-US" dirty="0" smtClean="0"/>
                  <a:t>(</a:t>
                </a:r>
                <a:r>
                  <a:rPr lang="en-US" dirty="0"/>
                  <a:t>3a)</a:t>
                </a:r>
                <a:endParaRPr lang="tr-TR" dirty="0"/>
              </a:p>
              <a:p>
                <a14:m>
                  <m:oMath xmlns:m="http://schemas.openxmlformats.org/officeDocument/2006/math">
                    <m:sSub>
                      <m:sSubPr>
                        <m:ctrlPr>
                          <a:rPr lang="tr-TR" i="1"/>
                        </m:ctrlPr>
                      </m:sSubPr>
                      <m:e>
                        <m:r>
                          <a:rPr lang="en-US" i="1"/>
                          <m:t>𝑇</m:t>
                        </m:r>
                      </m:e>
                      <m:sub>
                        <m:r>
                          <a:rPr lang="en-US" i="1"/>
                          <m:t>𝑏</m:t>
                        </m:r>
                      </m:sub>
                    </m:sSub>
                    <m:d>
                      <m:dPr>
                        <m:ctrlPr>
                          <a:rPr lang="tr-TR" i="1"/>
                        </m:ctrlPr>
                      </m:dPr>
                      <m:e>
                        <m:r>
                          <a:rPr lang="en-US" i="1"/>
                          <m:t>𝑠</m:t>
                        </m:r>
                      </m:e>
                    </m:d>
                    <m:r>
                      <a:rPr lang="en-US" i="1"/>
                      <m:t>=</m:t>
                    </m:r>
                    <m:r>
                      <a:rPr lang="en-US" i="1"/>
                      <m:t>𝑏𝑠</m:t>
                    </m:r>
                    <m:d>
                      <m:dPr>
                        <m:begChr m:val="["/>
                        <m:endChr m:val="]"/>
                        <m:ctrlPr>
                          <a:rPr lang="tr-TR" i="1"/>
                        </m:ctrlPr>
                      </m:dPr>
                      <m:e>
                        <m:sSub>
                          <m:sSubPr>
                            <m:ctrlPr>
                              <a:rPr lang="tr-TR" i="1"/>
                            </m:ctrlPr>
                          </m:sSubPr>
                          <m:e>
                            <m:r>
                              <a:rPr lang="en-US" i="1"/>
                              <m:t>𝜃</m:t>
                            </m:r>
                          </m:e>
                          <m:sub>
                            <m:r>
                              <a:rPr lang="en-US" i="1"/>
                              <m:t>3</m:t>
                            </m:r>
                          </m:sub>
                        </m:sSub>
                        <m:d>
                          <m:dPr>
                            <m:ctrlPr>
                              <a:rPr lang="tr-TR" i="1"/>
                            </m:ctrlPr>
                          </m:dPr>
                          <m:e>
                            <m:r>
                              <a:rPr lang="en-US" i="1"/>
                              <m:t>𝑠</m:t>
                            </m:r>
                          </m:e>
                        </m:d>
                        <m:r>
                          <a:rPr lang="en-US" i="1"/>
                          <m:t>−</m:t>
                        </m:r>
                        <m:sSub>
                          <m:sSubPr>
                            <m:ctrlPr>
                              <a:rPr lang="tr-TR" i="1"/>
                            </m:ctrlPr>
                          </m:sSubPr>
                          <m:e>
                            <m:r>
                              <a:rPr lang="en-US" i="1"/>
                              <m:t>𝜃</m:t>
                            </m:r>
                          </m:e>
                          <m:sub>
                            <m:r>
                              <a:rPr lang="en-US" i="1"/>
                              <m:t>1</m:t>
                            </m:r>
                          </m:sub>
                        </m:sSub>
                        <m:d>
                          <m:dPr>
                            <m:ctrlPr>
                              <a:rPr lang="tr-TR" i="1"/>
                            </m:ctrlPr>
                          </m:dPr>
                          <m:e>
                            <m:r>
                              <a:rPr lang="en-US" i="1"/>
                              <m:t>𝑠</m:t>
                            </m:r>
                          </m:e>
                        </m:d>
                      </m:e>
                    </m:d>
                  </m:oMath>
                </a14:m>
                <a:r>
                  <a:rPr lang="en-US" dirty="0"/>
                  <a:t>	(4a)</a:t>
                </a:r>
                <a:endParaRPr lang="tr-TR" dirty="0"/>
              </a:p>
              <a:p>
                <a14:m>
                  <m:oMath xmlns:m="http://schemas.openxmlformats.org/officeDocument/2006/math">
                    <m:sSub>
                      <m:sSubPr>
                        <m:ctrlPr>
                          <a:rPr lang="tr-TR" i="1"/>
                        </m:ctrlPr>
                      </m:sSubPr>
                      <m:e>
                        <m:r>
                          <a:rPr lang="en-US" i="1"/>
                          <m:t>𝑇</m:t>
                        </m:r>
                      </m:e>
                      <m:sub>
                        <m:r>
                          <a:rPr lang="en-US" i="1"/>
                          <m:t>𝑘</m:t>
                        </m:r>
                      </m:sub>
                    </m:sSub>
                    <m:d>
                      <m:dPr>
                        <m:ctrlPr>
                          <a:rPr lang="tr-TR" i="1"/>
                        </m:ctrlPr>
                      </m:dPr>
                      <m:e>
                        <m:r>
                          <a:rPr lang="en-US" i="1"/>
                          <m:t>𝑠</m:t>
                        </m:r>
                      </m:e>
                    </m:d>
                    <m:r>
                      <a:rPr lang="en-US" i="1"/>
                      <m:t>=</m:t>
                    </m:r>
                    <m:sSub>
                      <m:sSubPr>
                        <m:ctrlPr>
                          <a:rPr lang="tr-TR" i="1"/>
                        </m:ctrlPr>
                      </m:sSubPr>
                      <m:e>
                        <m:r>
                          <a:rPr lang="en-US" i="1"/>
                          <m:t>𝑇</m:t>
                        </m:r>
                      </m:e>
                      <m:sub>
                        <m:r>
                          <a:rPr lang="en-US" i="1"/>
                          <m:t>𝑏</m:t>
                        </m:r>
                      </m:sub>
                    </m:sSub>
                    <m:d>
                      <m:dPr>
                        <m:ctrlPr>
                          <a:rPr lang="tr-TR" i="1"/>
                        </m:ctrlPr>
                      </m:dPr>
                      <m:e>
                        <m:r>
                          <a:rPr lang="en-US" i="1"/>
                          <m:t>𝑠</m:t>
                        </m:r>
                      </m:e>
                    </m:d>
                  </m:oMath>
                </a14:m>
                <a:r>
                  <a:rPr lang="en-US" dirty="0"/>
                  <a:t>			(5a)</a:t>
                </a:r>
                <a:endParaRPr lang="tr-TR" dirty="0"/>
              </a:p>
              <a:p>
                <a:endParaRPr lang="tr-TR" dirty="0"/>
              </a:p>
            </p:txBody>
          </p:sp>
        </mc:Choice>
        <mc:Fallback>
          <p:sp>
            <p:nvSpPr>
              <p:cNvPr id="2" name="İçerik Yer Tutucusu 1"/>
              <p:cNvSpPr>
                <a:spLocks noGrp="1" noRot="1" noChangeAspect="1" noMove="1" noResize="1" noEditPoints="1" noAdjustHandles="1" noChangeArrowheads="1" noChangeShapeType="1" noTextEdit="1"/>
              </p:cNvSpPr>
              <p:nvPr>
                <p:ph sz="half" idx="1"/>
              </p:nvPr>
            </p:nvSpPr>
            <p:spPr>
              <a:xfrm>
                <a:off x="1097279" y="1403498"/>
                <a:ext cx="4272163" cy="4465596"/>
              </a:xfrm>
              <a:blipFill rotWithShape="0">
                <a:blip r:embed="rId3"/>
                <a:stretch>
                  <a:fillRect l="-428" t="-819"/>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3" name="İçerik Yer Tutucusu 2"/>
              <p:cNvSpPr>
                <a:spLocks noGrp="1"/>
              </p:cNvSpPr>
              <p:nvPr>
                <p:ph sz="half" idx="2"/>
              </p:nvPr>
            </p:nvSpPr>
            <p:spPr>
              <a:xfrm>
                <a:off x="5571460" y="1403498"/>
                <a:ext cx="5584220" cy="4465597"/>
              </a:xfrm>
            </p:spPr>
            <p:txBody>
              <a:bodyPr>
                <a:normAutofit/>
              </a:bodyPr>
              <a:lstStyle/>
              <a:p>
                <a:r>
                  <a:rPr lang="en-US" dirty="0"/>
                  <a:t>(2a) </a:t>
                </a:r>
                <a:r>
                  <a:rPr lang="en-US" dirty="0" err="1"/>
                  <a:t>ve</a:t>
                </a:r>
                <a:r>
                  <a:rPr lang="en-US" dirty="0"/>
                  <a:t> (3a)’</a:t>
                </a:r>
                <a:r>
                  <a:rPr lang="en-US" dirty="0" err="1"/>
                  <a:t>dan</a:t>
                </a:r>
                <a:endParaRPr lang="tr-TR" dirty="0"/>
              </a:p>
              <a:p>
                <a14:m>
                  <m:oMath xmlns:m="http://schemas.openxmlformats.org/officeDocument/2006/math">
                    <m:sSub>
                      <m:sSubPr>
                        <m:ctrlPr>
                          <a:rPr lang="tr-TR" i="1"/>
                        </m:ctrlPr>
                      </m:sSubPr>
                      <m:e>
                        <m:r>
                          <a:rPr lang="en-US" i="1"/>
                          <m:t>𝐽</m:t>
                        </m:r>
                      </m:e>
                      <m:sub>
                        <m:r>
                          <a:rPr lang="en-US" i="1"/>
                          <m:t>2</m:t>
                        </m:r>
                      </m:sub>
                    </m:sSub>
                    <m:sSub>
                      <m:sSubPr>
                        <m:ctrlPr>
                          <a:rPr lang="tr-TR" i="1"/>
                        </m:ctrlPr>
                      </m:sSubPr>
                      <m:e>
                        <m:sSup>
                          <m:sSupPr>
                            <m:ctrlPr>
                              <a:rPr lang="tr-TR" i="1"/>
                            </m:ctrlPr>
                          </m:sSupPr>
                          <m:e>
                            <m:r>
                              <a:rPr lang="en-US" i="1"/>
                              <m:t>𝑠</m:t>
                            </m:r>
                          </m:e>
                          <m:sup>
                            <m:r>
                              <a:rPr lang="en-US" i="1"/>
                              <m:t>2</m:t>
                            </m:r>
                          </m:sup>
                        </m:sSup>
                        <m:r>
                          <a:rPr lang="en-US" i="1"/>
                          <m:t>𝜃</m:t>
                        </m:r>
                      </m:e>
                      <m:sub>
                        <m:r>
                          <a:rPr lang="en-US" i="1"/>
                          <m:t>2</m:t>
                        </m:r>
                      </m:sub>
                    </m:sSub>
                    <m:d>
                      <m:dPr>
                        <m:ctrlPr>
                          <a:rPr lang="tr-TR" i="1"/>
                        </m:ctrlPr>
                      </m:dPr>
                      <m:e>
                        <m:r>
                          <a:rPr lang="en-US" i="1"/>
                          <m:t>𝑠</m:t>
                        </m:r>
                      </m:e>
                    </m:d>
                    <m:r>
                      <a:rPr lang="en-US" i="1"/>
                      <m:t>=</m:t>
                    </m:r>
                    <m:sSub>
                      <m:sSubPr>
                        <m:ctrlPr>
                          <a:rPr lang="tr-TR" i="1"/>
                        </m:ctrlPr>
                      </m:sSubPr>
                      <m:e>
                        <m:r>
                          <a:rPr lang="en-US" i="1"/>
                          <m:t>𝑇</m:t>
                        </m:r>
                      </m:e>
                      <m:sub>
                        <m:r>
                          <a:rPr lang="en-US" i="1"/>
                          <m:t>𝑒</m:t>
                        </m:r>
                      </m:sub>
                    </m:sSub>
                    <m:d>
                      <m:dPr>
                        <m:ctrlPr>
                          <a:rPr lang="tr-TR" i="1"/>
                        </m:ctrlPr>
                      </m:dPr>
                      <m:e>
                        <m:r>
                          <a:rPr lang="en-US" i="1"/>
                          <m:t>𝑠</m:t>
                        </m:r>
                      </m:e>
                    </m:d>
                    <m:r>
                      <a:rPr lang="en-US" i="1"/>
                      <m:t>−</m:t>
                    </m:r>
                    <m:sSub>
                      <m:sSubPr>
                        <m:ctrlPr>
                          <a:rPr lang="tr-TR" i="1"/>
                        </m:ctrlPr>
                      </m:sSubPr>
                      <m:e>
                        <m:r>
                          <a:rPr lang="en-US" i="1"/>
                          <m:t>𝑇</m:t>
                        </m:r>
                      </m:e>
                      <m:sub>
                        <m:r>
                          <a:rPr lang="en-US" i="1"/>
                          <m:t>𝑘</m:t>
                        </m:r>
                      </m:sub>
                    </m:sSub>
                    <m:d>
                      <m:dPr>
                        <m:ctrlPr>
                          <a:rPr lang="tr-TR" i="1"/>
                        </m:ctrlPr>
                      </m:dPr>
                      <m:e>
                        <m:r>
                          <a:rPr lang="en-US" i="1"/>
                          <m:t>𝑠</m:t>
                        </m:r>
                      </m:e>
                    </m:d>
                  </m:oMath>
                </a14:m>
                <a:endParaRPr lang="tr-TR" dirty="0"/>
              </a:p>
              <a:p>
                <a14:m>
                  <m:oMath xmlns:m="http://schemas.openxmlformats.org/officeDocument/2006/math">
                    <m:sSub>
                      <m:sSubPr>
                        <m:ctrlPr>
                          <a:rPr lang="tr-TR" i="1"/>
                        </m:ctrlPr>
                      </m:sSubPr>
                      <m:e>
                        <m:r>
                          <a:rPr lang="en-US" i="1"/>
                          <m:t>𝐽</m:t>
                        </m:r>
                      </m:e>
                      <m:sub>
                        <m:r>
                          <a:rPr lang="en-US" i="1"/>
                          <m:t>2</m:t>
                        </m:r>
                      </m:sub>
                    </m:sSub>
                    <m:sSub>
                      <m:sSubPr>
                        <m:ctrlPr>
                          <a:rPr lang="tr-TR" i="1"/>
                        </m:ctrlPr>
                      </m:sSubPr>
                      <m:e>
                        <m:sSup>
                          <m:sSupPr>
                            <m:ctrlPr>
                              <a:rPr lang="tr-TR" i="1"/>
                            </m:ctrlPr>
                          </m:sSupPr>
                          <m:e>
                            <m:r>
                              <a:rPr lang="en-US" i="1"/>
                              <m:t>𝑠</m:t>
                            </m:r>
                          </m:e>
                          <m:sup>
                            <m:r>
                              <a:rPr lang="en-US" i="1"/>
                              <m:t>2</m:t>
                            </m:r>
                          </m:sup>
                        </m:sSup>
                        <m:r>
                          <a:rPr lang="en-US" i="1"/>
                          <m:t>𝜃</m:t>
                        </m:r>
                      </m:e>
                      <m:sub>
                        <m:r>
                          <a:rPr lang="en-US" i="1"/>
                          <m:t>2</m:t>
                        </m:r>
                      </m:sub>
                    </m:sSub>
                    <m:d>
                      <m:dPr>
                        <m:ctrlPr>
                          <a:rPr lang="tr-TR" i="1"/>
                        </m:ctrlPr>
                      </m:dPr>
                      <m:e>
                        <m:r>
                          <a:rPr lang="en-US" i="1"/>
                          <m:t>𝑠</m:t>
                        </m:r>
                      </m:e>
                    </m:d>
                    <m:r>
                      <a:rPr lang="en-US" i="1"/>
                      <m:t>=</m:t>
                    </m:r>
                    <m:sSub>
                      <m:sSubPr>
                        <m:ctrlPr>
                          <a:rPr lang="tr-TR" i="1"/>
                        </m:ctrlPr>
                      </m:sSubPr>
                      <m:e>
                        <m:r>
                          <a:rPr lang="en-US" i="1"/>
                          <m:t>𝑇</m:t>
                        </m:r>
                      </m:e>
                      <m:sub>
                        <m:r>
                          <a:rPr lang="en-US" i="1"/>
                          <m:t>𝑒</m:t>
                        </m:r>
                      </m:sub>
                    </m:sSub>
                    <m:d>
                      <m:dPr>
                        <m:ctrlPr>
                          <a:rPr lang="tr-TR" i="1"/>
                        </m:ctrlPr>
                      </m:dPr>
                      <m:e>
                        <m:r>
                          <a:rPr lang="en-US" i="1"/>
                          <m:t>𝑠</m:t>
                        </m:r>
                      </m:e>
                    </m:d>
                    <m:r>
                      <a:rPr lang="en-US" i="1"/>
                      <m:t>−</m:t>
                    </m:r>
                    <m:r>
                      <a:rPr lang="en-US" i="1"/>
                      <m:t>𝑘</m:t>
                    </m:r>
                    <m:d>
                      <m:dPr>
                        <m:begChr m:val="["/>
                        <m:endChr m:val="]"/>
                        <m:ctrlPr>
                          <a:rPr lang="tr-TR" i="1"/>
                        </m:ctrlPr>
                      </m:dPr>
                      <m:e>
                        <m:sSub>
                          <m:sSubPr>
                            <m:ctrlPr>
                              <a:rPr lang="tr-TR" i="1"/>
                            </m:ctrlPr>
                          </m:sSubPr>
                          <m:e>
                            <m:r>
                              <a:rPr lang="en-US" i="1"/>
                              <m:t>𝜃</m:t>
                            </m:r>
                          </m:e>
                          <m:sub>
                            <m:r>
                              <a:rPr lang="en-US" i="1"/>
                              <m:t>2</m:t>
                            </m:r>
                          </m:sub>
                        </m:sSub>
                        <m:d>
                          <m:dPr>
                            <m:ctrlPr>
                              <a:rPr lang="tr-TR" i="1"/>
                            </m:ctrlPr>
                          </m:dPr>
                          <m:e>
                            <m:r>
                              <a:rPr lang="en-US" i="1"/>
                              <m:t>𝑠</m:t>
                            </m:r>
                          </m:e>
                        </m:d>
                        <m:r>
                          <a:rPr lang="en-US" i="1"/>
                          <m:t>−</m:t>
                        </m:r>
                        <m:sSub>
                          <m:sSubPr>
                            <m:ctrlPr>
                              <a:rPr lang="tr-TR" i="1"/>
                            </m:ctrlPr>
                          </m:sSubPr>
                          <m:e>
                            <m:r>
                              <a:rPr lang="en-US" i="1"/>
                              <m:t>𝜃</m:t>
                            </m:r>
                          </m:e>
                          <m:sub>
                            <m:r>
                              <a:rPr lang="en-US" i="1"/>
                              <m:t>3</m:t>
                            </m:r>
                          </m:sub>
                        </m:sSub>
                        <m:d>
                          <m:dPr>
                            <m:ctrlPr>
                              <a:rPr lang="tr-TR" i="1"/>
                            </m:ctrlPr>
                          </m:dPr>
                          <m:e>
                            <m:r>
                              <a:rPr lang="en-US" i="1"/>
                              <m:t>𝑠</m:t>
                            </m:r>
                          </m:e>
                        </m:d>
                      </m:e>
                    </m:d>
                  </m:oMath>
                </a14:m>
                <a:endParaRPr lang="tr-TR" dirty="0"/>
              </a:p>
              <a:p>
                <a14:m>
                  <m:oMath xmlns:m="http://schemas.openxmlformats.org/officeDocument/2006/math">
                    <m:d>
                      <m:dPr>
                        <m:ctrlPr>
                          <a:rPr lang="tr-TR" i="1"/>
                        </m:ctrlPr>
                      </m:dPr>
                      <m:e>
                        <m:sSub>
                          <m:sSubPr>
                            <m:ctrlPr>
                              <a:rPr lang="tr-TR" i="1"/>
                            </m:ctrlPr>
                          </m:sSubPr>
                          <m:e>
                            <m:r>
                              <a:rPr lang="en-US" i="1"/>
                              <m:t>𝐽</m:t>
                            </m:r>
                          </m:e>
                          <m:sub>
                            <m:r>
                              <a:rPr lang="en-US" i="1"/>
                              <m:t>2</m:t>
                            </m:r>
                          </m:sub>
                        </m:sSub>
                        <m:sSup>
                          <m:sSupPr>
                            <m:ctrlPr>
                              <a:rPr lang="tr-TR" i="1"/>
                            </m:ctrlPr>
                          </m:sSupPr>
                          <m:e>
                            <m:r>
                              <a:rPr lang="en-US" i="1"/>
                              <m:t>𝑠</m:t>
                            </m:r>
                          </m:e>
                          <m:sup>
                            <m:r>
                              <a:rPr lang="en-US" i="1"/>
                              <m:t>2</m:t>
                            </m:r>
                          </m:sup>
                        </m:sSup>
                        <m:r>
                          <a:rPr lang="en-US" i="1"/>
                          <m:t>+</m:t>
                        </m:r>
                        <m:r>
                          <a:rPr lang="en-US" i="1"/>
                          <m:t>𝑘</m:t>
                        </m:r>
                      </m:e>
                    </m:d>
                    <m:sSub>
                      <m:sSubPr>
                        <m:ctrlPr>
                          <a:rPr lang="tr-TR" i="1"/>
                        </m:ctrlPr>
                      </m:sSubPr>
                      <m:e>
                        <m:r>
                          <a:rPr lang="en-US" i="1"/>
                          <m:t>𝜃</m:t>
                        </m:r>
                      </m:e>
                      <m:sub>
                        <m:r>
                          <a:rPr lang="en-US" i="1"/>
                          <m:t>2</m:t>
                        </m:r>
                      </m:sub>
                    </m:sSub>
                    <m:d>
                      <m:dPr>
                        <m:ctrlPr>
                          <a:rPr lang="tr-TR" i="1"/>
                        </m:ctrlPr>
                      </m:dPr>
                      <m:e>
                        <m:r>
                          <a:rPr lang="en-US" i="1"/>
                          <m:t>𝑠</m:t>
                        </m:r>
                      </m:e>
                    </m:d>
                    <m:r>
                      <a:rPr lang="en-US" i="1"/>
                      <m:t>=</m:t>
                    </m:r>
                    <m:sSub>
                      <m:sSubPr>
                        <m:ctrlPr>
                          <a:rPr lang="tr-TR" i="1"/>
                        </m:ctrlPr>
                      </m:sSubPr>
                      <m:e>
                        <m:r>
                          <a:rPr lang="en-US" i="1"/>
                          <m:t>𝑇</m:t>
                        </m:r>
                      </m:e>
                      <m:sub>
                        <m:r>
                          <a:rPr lang="en-US" i="1"/>
                          <m:t>𝑒</m:t>
                        </m:r>
                      </m:sub>
                    </m:sSub>
                    <m:d>
                      <m:dPr>
                        <m:ctrlPr>
                          <a:rPr lang="tr-TR" i="1"/>
                        </m:ctrlPr>
                      </m:dPr>
                      <m:e>
                        <m:r>
                          <a:rPr lang="en-US" i="1"/>
                          <m:t>𝑠</m:t>
                        </m:r>
                      </m:e>
                    </m:d>
                    <m:r>
                      <a:rPr lang="en-US" i="1"/>
                      <m:t>+</m:t>
                    </m:r>
                    <m:r>
                      <a:rPr lang="en-US" i="1"/>
                      <m:t>𝑘</m:t>
                    </m:r>
                    <m:sSub>
                      <m:sSubPr>
                        <m:ctrlPr>
                          <a:rPr lang="tr-TR" i="1"/>
                        </m:ctrlPr>
                      </m:sSubPr>
                      <m:e>
                        <m:r>
                          <a:rPr lang="en-US" i="1"/>
                          <m:t>𝜃</m:t>
                        </m:r>
                      </m:e>
                      <m:sub>
                        <m:r>
                          <a:rPr lang="en-US" i="1"/>
                          <m:t>3</m:t>
                        </m:r>
                      </m:sub>
                    </m:sSub>
                    <m:d>
                      <m:dPr>
                        <m:ctrlPr>
                          <a:rPr lang="tr-TR" i="1"/>
                        </m:ctrlPr>
                      </m:dPr>
                      <m:e>
                        <m:r>
                          <a:rPr lang="en-US" i="1"/>
                          <m:t>𝑠</m:t>
                        </m:r>
                      </m:e>
                    </m:d>
                    <m:r>
                      <a:rPr lang="en-US" i="1"/>
                      <m:t> (</m:t>
                    </m:r>
                    <m:sSup>
                      <m:sSupPr>
                        <m:ctrlPr>
                          <a:rPr lang="tr-TR" i="1"/>
                        </m:ctrlPr>
                      </m:sSupPr>
                      <m:e>
                        <m:r>
                          <a:rPr lang="en-US" i="1"/>
                          <m:t>4</m:t>
                        </m:r>
                      </m:e>
                      <m:sup>
                        <m:r>
                          <a:rPr lang="en-US" i="1"/>
                          <m:t>′</m:t>
                        </m:r>
                      </m:sup>
                    </m:sSup>
                    <m:r>
                      <a:rPr lang="en-US" i="1"/>
                      <m:t>)</m:t>
                    </m:r>
                  </m:oMath>
                </a14:m>
                <a:endParaRPr lang="tr-TR" dirty="0"/>
              </a:p>
              <a:p>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sz="half" idx="2"/>
              </p:nvPr>
            </p:nvSpPr>
            <p:spPr>
              <a:xfrm>
                <a:off x="5571460" y="1403498"/>
                <a:ext cx="5584220" cy="4465597"/>
              </a:xfrm>
              <a:blipFill rotWithShape="0">
                <a:blip r:embed="rId4"/>
                <a:stretch>
                  <a:fillRect l="-1201" t="-1364"/>
                </a:stretch>
              </a:blipFill>
            </p:spPr>
            <p:txBody>
              <a:bodyPr/>
              <a:lstStyle/>
              <a:p>
                <a:r>
                  <a:rPr lang="tr-TR">
                    <a:noFill/>
                  </a:rPr>
                  <a:t> </a:t>
                </a:r>
              </a:p>
            </p:txBody>
          </p:sp>
        </mc:Fallback>
      </mc:AlternateContent>
    </p:spTree>
    <p:extLst>
      <p:ext uri="{BB962C8B-B14F-4D97-AF65-F5344CB8AC3E}">
        <p14:creationId xmlns:p14="http://schemas.microsoft.com/office/powerpoint/2010/main" val="3102732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1097280" y="286604"/>
            <a:ext cx="10058400" cy="946774"/>
          </a:xfrm>
        </p:spPr>
        <p:txBody>
          <a:bodyPr>
            <a:normAutofit/>
          </a:bodyPr>
          <a:lstStyle/>
          <a:p>
            <a:r>
              <a:rPr lang="tr-TR" dirty="0">
                <a:latin typeface="Cooper Std Black" panose="0208090304030B020404" pitchFamily="18" charset="0"/>
              </a:rPr>
              <a:t>Örnek 2: Dönel Mekanik </a:t>
            </a:r>
            <a:r>
              <a:rPr lang="tr-TR" dirty="0" smtClean="0">
                <a:latin typeface="Cooper Std Black" panose="0208090304030B020404" pitchFamily="18" charset="0"/>
              </a:rPr>
              <a:t>Sistem</a:t>
            </a:r>
            <a:endParaRPr lang="tr-TR" dirty="0"/>
          </a:p>
        </p:txBody>
      </p:sp>
      <mc:AlternateContent xmlns:mc="http://schemas.openxmlformats.org/markup-compatibility/2006">
        <mc:Choice xmlns:a14="http://schemas.microsoft.com/office/drawing/2010/main" Requires="a14">
          <p:sp>
            <p:nvSpPr>
              <p:cNvPr id="2" name="İçerik Yer Tutucusu 1"/>
              <p:cNvSpPr>
                <a:spLocks noGrp="1"/>
              </p:cNvSpPr>
              <p:nvPr>
                <p:ph sz="half" idx="1"/>
              </p:nvPr>
            </p:nvSpPr>
            <p:spPr>
              <a:xfrm>
                <a:off x="1097279" y="1403498"/>
                <a:ext cx="4272163" cy="4465596"/>
              </a:xfrm>
            </p:spPr>
            <p:txBody>
              <a:bodyPr>
                <a:normAutofit/>
              </a:bodyPr>
              <a:lstStyle/>
              <a:p>
                <a14:m>
                  <m:oMath xmlns:m="http://schemas.openxmlformats.org/officeDocument/2006/math">
                    <m:sSub>
                      <m:sSubPr>
                        <m:ctrlPr>
                          <a:rPr lang="tr-TR" i="1"/>
                        </m:ctrlPr>
                      </m:sSubPr>
                      <m:e>
                        <m:r>
                          <a:rPr lang="en-US" i="1"/>
                          <m:t>𝐽</m:t>
                        </m:r>
                      </m:e>
                      <m:sub>
                        <m:r>
                          <a:rPr lang="en-US" i="1"/>
                          <m:t>1</m:t>
                        </m:r>
                      </m:sub>
                    </m:sSub>
                    <m:sSup>
                      <m:sSupPr>
                        <m:ctrlPr>
                          <a:rPr lang="tr-TR" i="1"/>
                        </m:ctrlPr>
                      </m:sSupPr>
                      <m:e>
                        <m:r>
                          <a:rPr lang="en-US" i="1"/>
                          <m:t>𝑠</m:t>
                        </m:r>
                      </m:e>
                      <m:sup>
                        <m:r>
                          <a:rPr lang="en-US" i="1"/>
                          <m:t>2</m:t>
                        </m:r>
                      </m:sup>
                    </m:sSup>
                    <m:sSub>
                      <m:sSubPr>
                        <m:ctrlPr>
                          <a:rPr lang="tr-TR" i="1"/>
                        </m:ctrlPr>
                      </m:sSubPr>
                      <m:e>
                        <m:r>
                          <a:rPr lang="en-US" i="1"/>
                          <m:t>𝜃</m:t>
                        </m:r>
                      </m:e>
                      <m:sub>
                        <m:r>
                          <a:rPr lang="en-US" i="1"/>
                          <m:t>1</m:t>
                        </m:r>
                      </m:sub>
                    </m:sSub>
                    <m:d>
                      <m:dPr>
                        <m:ctrlPr>
                          <a:rPr lang="tr-TR" i="1"/>
                        </m:ctrlPr>
                      </m:dPr>
                      <m:e>
                        <m:r>
                          <a:rPr lang="en-US" i="1"/>
                          <m:t>𝑠</m:t>
                        </m:r>
                      </m:e>
                    </m:d>
                    <m:r>
                      <a:rPr lang="en-US" i="1"/>
                      <m:t>=</m:t>
                    </m:r>
                    <m:sSub>
                      <m:sSubPr>
                        <m:ctrlPr>
                          <a:rPr lang="tr-TR" i="1"/>
                        </m:ctrlPr>
                      </m:sSubPr>
                      <m:e>
                        <m:r>
                          <a:rPr lang="en-US" i="1"/>
                          <m:t>𝑇</m:t>
                        </m:r>
                      </m:e>
                      <m:sub>
                        <m:r>
                          <a:rPr lang="en-US" i="1"/>
                          <m:t>𝑚</m:t>
                        </m:r>
                      </m:sub>
                    </m:sSub>
                    <m:d>
                      <m:dPr>
                        <m:ctrlPr>
                          <a:rPr lang="tr-TR" i="1"/>
                        </m:ctrlPr>
                      </m:dPr>
                      <m:e>
                        <m:r>
                          <a:rPr lang="en-US" i="1"/>
                          <m:t>𝑠</m:t>
                        </m:r>
                      </m:e>
                    </m:d>
                    <m:r>
                      <a:rPr lang="en-US" i="1"/>
                      <m:t>+</m:t>
                    </m:r>
                    <m:sSub>
                      <m:sSubPr>
                        <m:ctrlPr>
                          <a:rPr lang="tr-TR" i="1"/>
                        </m:ctrlPr>
                      </m:sSubPr>
                      <m:e>
                        <m:r>
                          <a:rPr lang="en-US" i="1"/>
                          <m:t>𝑇</m:t>
                        </m:r>
                      </m:e>
                      <m:sub>
                        <m:r>
                          <a:rPr lang="en-US" i="1"/>
                          <m:t>𝑏</m:t>
                        </m:r>
                      </m:sub>
                    </m:sSub>
                    <m:d>
                      <m:dPr>
                        <m:ctrlPr>
                          <a:rPr lang="tr-TR" i="1"/>
                        </m:ctrlPr>
                      </m:dPr>
                      <m:e>
                        <m:r>
                          <a:rPr lang="en-US" i="1"/>
                          <m:t>𝑠</m:t>
                        </m:r>
                      </m:e>
                    </m:d>
                  </m:oMath>
                </a14:m>
                <a:r>
                  <a:rPr lang="en-US" dirty="0"/>
                  <a:t>	(1a)</a:t>
                </a:r>
                <a:endParaRPr lang="tr-TR" dirty="0"/>
              </a:p>
              <a:p>
                <a14:m>
                  <m:oMath xmlns:m="http://schemas.openxmlformats.org/officeDocument/2006/math">
                    <m:sSub>
                      <m:sSubPr>
                        <m:ctrlPr>
                          <a:rPr lang="tr-TR" i="1"/>
                        </m:ctrlPr>
                      </m:sSubPr>
                      <m:e>
                        <m:r>
                          <a:rPr lang="en-US" i="1"/>
                          <m:t>𝐽</m:t>
                        </m:r>
                      </m:e>
                      <m:sub>
                        <m:r>
                          <a:rPr lang="en-US" i="1"/>
                          <m:t>2</m:t>
                        </m:r>
                      </m:sub>
                    </m:sSub>
                    <m:sSub>
                      <m:sSubPr>
                        <m:ctrlPr>
                          <a:rPr lang="tr-TR" i="1"/>
                        </m:ctrlPr>
                      </m:sSubPr>
                      <m:e>
                        <m:sSup>
                          <m:sSupPr>
                            <m:ctrlPr>
                              <a:rPr lang="tr-TR" i="1"/>
                            </m:ctrlPr>
                          </m:sSupPr>
                          <m:e>
                            <m:r>
                              <a:rPr lang="en-US" i="1"/>
                              <m:t>𝑠</m:t>
                            </m:r>
                          </m:e>
                          <m:sup>
                            <m:r>
                              <a:rPr lang="en-US" i="1"/>
                              <m:t>2</m:t>
                            </m:r>
                          </m:sup>
                        </m:sSup>
                        <m:r>
                          <a:rPr lang="en-US" i="1"/>
                          <m:t>𝜃</m:t>
                        </m:r>
                      </m:e>
                      <m:sub>
                        <m:r>
                          <a:rPr lang="en-US" i="1"/>
                          <m:t>2</m:t>
                        </m:r>
                      </m:sub>
                    </m:sSub>
                    <m:d>
                      <m:dPr>
                        <m:ctrlPr>
                          <a:rPr lang="tr-TR" i="1"/>
                        </m:ctrlPr>
                      </m:dPr>
                      <m:e>
                        <m:r>
                          <a:rPr lang="en-US" i="1"/>
                          <m:t>𝑠</m:t>
                        </m:r>
                      </m:e>
                    </m:d>
                    <m:r>
                      <a:rPr lang="en-US" i="1"/>
                      <m:t>=</m:t>
                    </m:r>
                    <m:sSub>
                      <m:sSubPr>
                        <m:ctrlPr>
                          <a:rPr lang="tr-TR" i="1"/>
                        </m:ctrlPr>
                      </m:sSubPr>
                      <m:e>
                        <m:r>
                          <a:rPr lang="en-US" i="1"/>
                          <m:t>𝑇</m:t>
                        </m:r>
                      </m:e>
                      <m:sub>
                        <m:r>
                          <a:rPr lang="en-US" i="1"/>
                          <m:t>𝑒</m:t>
                        </m:r>
                      </m:sub>
                    </m:sSub>
                    <m:d>
                      <m:dPr>
                        <m:ctrlPr>
                          <a:rPr lang="tr-TR" i="1"/>
                        </m:ctrlPr>
                      </m:dPr>
                      <m:e>
                        <m:r>
                          <a:rPr lang="en-US" i="1"/>
                          <m:t>𝑠</m:t>
                        </m:r>
                      </m:e>
                    </m:d>
                    <m:r>
                      <a:rPr lang="en-US" i="1"/>
                      <m:t>−</m:t>
                    </m:r>
                    <m:sSub>
                      <m:sSubPr>
                        <m:ctrlPr>
                          <a:rPr lang="tr-TR" i="1"/>
                        </m:ctrlPr>
                      </m:sSubPr>
                      <m:e>
                        <m:r>
                          <a:rPr lang="en-US" i="1"/>
                          <m:t>𝑇</m:t>
                        </m:r>
                      </m:e>
                      <m:sub>
                        <m:r>
                          <a:rPr lang="en-US" i="1"/>
                          <m:t>𝑘</m:t>
                        </m:r>
                      </m:sub>
                    </m:sSub>
                    <m:d>
                      <m:dPr>
                        <m:ctrlPr>
                          <a:rPr lang="tr-TR" i="1"/>
                        </m:ctrlPr>
                      </m:dPr>
                      <m:e>
                        <m:r>
                          <a:rPr lang="en-US" i="1"/>
                          <m:t>𝑠</m:t>
                        </m:r>
                      </m:e>
                    </m:d>
                  </m:oMath>
                </a14:m>
                <a:r>
                  <a:rPr lang="en-US" dirty="0"/>
                  <a:t>	</a:t>
                </a:r>
                <a:r>
                  <a:rPr lang="en-US" dirty="0" smtClean="0"/>
                  <a:t>(</a:t>
                </a:r>
                <a:r>
                  <a:rPr lang="en-US" dirty="0"/>
                  <a:t>2a)</a:t>
                </a:r>
                <a:endParaRPr lang="tr-TR" dirty="0"/>
              </a:p>
              <a:p>
                <a14:m>
                  <m:oMath xmlns:m="http://schemas.openxmlformats.org/officeDocument/2006/math">
                    <m:sSub>
                      <m:sSubPr>
                        <m:ctrlPr>
                          <a:rPr lang="tr-TR" i="1"/>
                        </m:ctrlPr>
                      </m:sSubPr>
                      <m:e>
                        <m:r>
                          <a:rPr lang="en-US" i="1"/>
                          <m:t>𝑇</m:t>
                        </m:r>
                      </m:e>
                      <m:sub>
                        <m:r>
                          <a:rPr lang="en-US" i="1"/>
                          <m:t>𝑘</m:t>
                        </m:r>
                      </m:sub>
                    </m:sSub>
                    <m:d>
                      <m:dPr>
                        <m:ctrlPr>
                          <a:rPr lang="tr-TR" i="1"/>
                        </m:ctrlPr>
                      </m:dPr>
                      <m:e>
                        <m:r>
                          <a:rPr lang="en-US" i="1"/>
                          <m:t>𝑠</m:t>
                        </m:r>
                      </m:e>
                    </m:d>
                    <m:r>
                      <a:rPr lang="en-US" i="1"/>
                      <m:t>=</m:t>
                    </m:r>
                    <m:r>
                      <a:rPr lang="en-US" i="1"/>
                      <m:t>𝑘</m:t>
                    </m:r>
                    <m:d>
                      <m:dPr>
                        <m:begChr m:val="["/>
                        <m:endChr m:val="]"/>
                        <m:ctrlPr>
                          <a:rPr lang="tr-TR" i="1"/>
                        </m:ctrlPr>
                      </m:dPr>
                      <m:e>
                        <m:sSub>
                          <m:sSubPr>
                            <m:ctrlPr>
                              <a:rPr lang="tr-TR" i="1"/>
                            </m:ctrlPr>
                          </m:sSubPr>
                          <m:e>
                            <m:r>
                              <a:rPr lang="en-US" i="1"/>
                              <m:t>𝜃</m:t>
                            </m:r>
                          </m:e>
                          <m:sub>
                            <m:r>
                              <a:rPr lang="en-US" i="1"/>
                              <m:t>2</m:t>
                            </m:r>
                          </m:sub>
                        </m:sSub>
                        <m:d>
                          <m:dPr>
                            <m:ctrlPr>
                              <a:rPr lang="tr-TR" i="1"/>
                            </m:ctrlPr>
                          </m:dPr>
                          <m:e>
                            <m:r>
                              <a:rPr lang="en-US" i="1"/>
                              <m:t>𝑠</m:t>
                            </m:r>
                          </m:e>
                        </m:d>
                        <m:r>
                          <a:rPr lang="en-US" i="1"/>
                          <m:t>−</m:t>
                        </m:r>
                        <m:sSub>
                          <m:sSubPr>
                            <m:ctrlPr>
                              <a:rPr lang="tr-TR" i="1"/>
                            </m:ctrlPr>
                          </m:sSubPr>
                          <m:e>
                            <m:r>
                              <a:rPr lang="en-US" i="1"/>
                              <m:t>𝜃</m:t>
                            </m:r>
                          </m:e>
                          <m:sub>
                            <m:r>
                              <a:rPr lang="en-US" i="1"/>
                              <m:t>3</m:t>
                            </m:r>
                          </m:sub>
                        </m:sSub>
                        <m:d>
                          <m:dPr>
                            <m:ctrlPr>
                              <a:rPr lang="tr-TR" i="1"/>
                            </m:ctrlPr>
                          </m:dPr>
                          <m:e>
                            <m:r>
                              <a:rPr lang="en-US" i="1"/>
                              <m:t>𝑠</m:t>
                            </m:r>
                          </m:e>
                        </m:d>
                      </m:e>
                    </m:d>
                  </m:oMath>
                </a14:m>
                <a:r>
                  <a:rPr lang="tr-TR" dirty="0" smtClean="0"/>
                  <a:t>	</a:t>
                </a:r>
                <a:r>
                  <a:rPr lang="en-US" dirty="0" smtClean="0"/>
                  <a:t>(</a:t>
                </a:r>
                <a:r>
                  <a:rPr lang="en-US" dirty="0"/>
                  <a:t>3a)</a:t>
                </a:r>
                <a:endParaRPr lang="tr-TR" dirty="0"/>
              </a:p>
              <a:p>
                <a14:m>
                  <m:oMath xmlns:m="http://schemas.openxmlformats.org/officeDocument/2006/math">
                    <m:sSub>
                      <m:sSubPr>
                        <m:ctrlPr>
                          <a:rPr lang="tr-TR" i="1"/>
                        </m:ctrlPr>
                      </m:sSubPr>
                      <m:e>
                        <m:r>
                          <a:rPr lang="en-US" i="1"/>
                          <m:t>𝑇</m:t>
                        </m:r>
                      </m:e>
                      <m:sub>
                        <m:r>
                          <a:rPr lang="en-US" i="1"/>
                          <m:t>𝑏</m:t>
                        </m:r>
                      </m:sub>
                    </m:sSub>
                    <m:d>
                      <m:dPr>
                        <m:ctrlPr>
                          <a:rPr lang="tr-TR" i="1"/>
                        </m:ctrlPr>
                      </m:dPr>
                      <m:e>
                        <m:r>
                          <a:rPr lang="en-US" i="1"/>
                          <m:t>𝑠</m:t>
                        </m:r>
                      </m:e>
                    </m:d>
                    <m:r>
                      <a:rPr lang="en-US" i="1"/>
                      <m:t>=</m:t>
                    </m:r>
                    <m:r>
                      <a:rPr lang="en-US" i="1"/>
                      <m:t>𝑏𝑠</m:t>
                    </m:r>
                    <m:d>
                      <m:dPr>
                        <m:begChr m:val="["/>
                        <m:endChr m:val="]"/>
                        <m:ctrlPr>
                          <a:rPr lang="tr-TR" i="1"/>
                        </m:ctrlPr>
                      </m:dPr>
                      <m:e>
                        <m:sSub>
                          <m:sSubPr>
                            <m:ctrlPr>
                              <a:rPr lang="tr-TR" i="1"/>
                            </m:ctrlPr>
                          </m:sSubPr>
                          <m:e>
                            <m:r>
                              <a:rPr lang="en-US" i="1"/>
                              <m:t>𝜃</m:t>
                            </m:r>
                          </m:e>
                          <m:sub>
                            <m:r>
                              <a:rPr lang="en-US" i="1"/>
                              <m:t>3</m:t>
                            </m:r>
                          </m:sub>
                        </m:sSub>
                        <m:d>
                          <m:dPr>
                            <m:ctrlPr>
                              <a:rPr lang="tr-TR" i="1"/>
                            </m:ctrlPr>
                          </m:dPr>
                          <m:e>
                            <m:r>
                              <a:rPr lang="en-US" i="1"/>
                              <m:t>𝑠</m:t>
                            </m:r>
                          </m:e>
                        </m:d>
                        <m:r>
                          <a:rPr lang="en-US" i="1"/>
                          <m:t>−</m:t>
                        </m:r>
                        <m:sSub>
                          <m:sSubPr>
                            <m:ctrlPr>
                              <a:rPr lang="tr-TR" i="1"/>
                            </m:ctrlPr>
                          </m:sSubPr>
                          <m:e>
                            <m:r>
                              <a:rPr lang="en-US" i="1"/>
                              <m:t>𝜃</m:t>
                            </m:r>
                          </m:e>
                          <m:sub>
                            <m:r>
                              <a:rPr lang="en-US" i="1"/>
                              <m:t>1</m:t>
                            </m:r>
                          </m:sub>
                        </m:sSub>
                        <m:d>
                          <m:dPr>
                            <m:ctrlPr>
                              <a:rPr lang="tr-TR" i="1"/>
                            </m:ctrlPr>
                          </m:dPr>
                          <m:e>
                            <m:r>
                              <a:rPr lang="en-US" i="1"/>
                              <m:t>𝑠</m:t>
                            </m:r>
                          </m:e>
                        </m:d>
                      </m:e>
                    </m:d>
                  </m:oMath>
                </a14:m>
                <a:r>
                  <a:rPr lang="en-US" dirty="0"/>
                  <a:t>	(4a)</a:t>
                </a:r>
                <a:endParaRPr lang="tr-TR" dirty="0"/>
              </a:p>
              <a:p>
                <a14:m>
                  <m:oMath xmlns:m="http://schemas.openxmlformats.org/officeDocument/2006/math">
                    <m:sSub>
                      <m:sSubPr>
                        <m:ctrlPr>
                          <a:rPr lang="tr-TR" i="1"/>
                        </m:ctrlPr>
                      </m:sSubPr>
                      <m:e>
                        <m:r>
                          <a:rPr lang="en-US" i="1"/>
                          <m:t>𝑇</m:t>
                        </m:r>
                      </m:e>
                      <m:sub>
                        <m:r>
                          <a:rPr lang="en-US" i="1"/>
                          <m:t>𝑘</m:t>
                        </m:r>
                      </m:sub>
                    </m:sSub>
                    <m:d>
                      <m:dPr>
                        <m:ctrlPr>
                          <a:rPr lang="tr-TR" i="1"/>
                        </m:ctrlPr>
                      </m:dPr>
                      <m:e>
                        <m:r>
                          <a:rPr lang="en-US" i="1"/>
                          <m:t>𝑠</m:t>
                        </m:r>
                      </m:e>
                    </m:d>
                    <m:r>
                      <a:rPr lang="en-US" i="1"/>
                      <m:t>=</m:t>
                    </m:r>
                    <m:sSub>
                      <m:sSubPr>
                        <m:ctrlPr>
                          <a:rPr lang="tr-TR" i="1"/>
                        </m:ctrlPr>
                      </m:sSubPr>
                      <m:e>
                        <m:r>
                          <a:rPr lang="en-US" i="1"/>
                          <m:t>𝑇</m:t>
                        </m:r>
                      </m:e>
                      <m:sub>
                        <m:r>
                          <a:rPr lang="en-US" i="1"/>
                          <m:t>𝑏</m:t>
                        </m:r>
                      </m:sub>
                    </m:sSub>
                    <m:d>
                      <m:dPr>
                        <m:ctrlPr>
                          <a:rPr lang="tr-TR" i="1"/>
                        </m:ctrlPr>
                      </m:dPr>
                      <m:e>
                        <m:r>
                          <a:rPr lang="en-US" i="1"/>
                          <m:t>𝑠</m:t>
                        </m:r>
                      </m:e>
                    </m:d>
                  </m:oMath>
                </a14:m>
                <a:r>
                  <a:rPr lang="en-US" dirty="0"/>
                  <a:t>			(5a)</a:t>
                </a:r>
                <a:endParaRPr lang="tr-TR" dirty="0"/>
              </a:p>
              <a:p>
                <a:endParaRPr lang="tr-TR" dirty="0"/>
              </a:p>
            </p:txBody>
          </p:sp>
        </mc:Choice>
        <mc:Fallback>
          <p:sp>
            <p:nvSpPr>
              <p:cNvPr id="2" name="İçerik Yer Tutucusu 1"/>
              <p:cNvSpPr>
                <a:spLocks noGrp="1" noRot="1" noChangeAspect="1" noMove="1" noResize="1" noEditPoints="1" noAdjustHandles="1" noChangeArrowheads="1" noChangeShapeType="1" noTextEdit="1"/>
              </p:cNvSpPr>
              <p:nvPr>
                <p:ph sz="half" idx="1"/>
              </p:nvPr>
            </p:nvSpPr>
            <p:spPr>
              <a:xfrm>
                <a:off x="1097279" y="1403498"/>
                <a:ext cx="4272163" cy="4465596"/>
              </a:xfrm>
              <a:blipFill rotWithShape="0">
                <a:blip r:embed="rId3"/>
                <a:stretch>
                  <a:fillRect l="-428" t="-819"/>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3" name="İçerik Yer Tutucusu 2"/>
              <p:cNvSpPr>
                <a:spLocks noGrp="1"/>
              </p:cNvSpPr>
              <p:nvPr>
                <p:ph sz="half" idx="2"/>
              </p:nvPr>
            </p:nvSpPr>
            <p:spPr>
              <a:xfrm>
                <a:off x="5571460" y="1403498"/>
                <a:ext cx="5584220" cy="4465597"/>
              </a:xfrm>
            </p:spPr>
            <p:txBody>
              <a:bodyPr>
                <a:normAutofit/>
              </a:bodyPr>
              <a:lstStyle/>
              <a:p>
                <a:r>
                  <a:rPr lang="en-US" dirty="0"/>
                  <a:t>(2a) </a:t>
                </a:r>
                <a:r>
                  <a:rPr lang="en-US" dirty="0" err="1"/>
                  <a:t>ve</a:t>
                </a:r>
                <a:r>
                  <a:rPr lang="en-US" dirty="0"/>
                  <a:t> (3a)’</a:t>
                </a:r>
                <a:r>
                  <a:rPr lang="en-US" dirty="0" err="1"/>
                  <a:t>dan</a:t>
                </a:r>
                <a:endParaRPr lang="tr-TR" dirty="0"/>
              </a:p>
              <a:p>
                <a14:m>
                  <m:oMath xmlns:m="http://schemas.openxmlformats.org/officeDocument/2006/math">
                    <m:sSub>
                      <m:sSubPr>
                        <m:ctrlPr>
                          <a:rPr lang="tr-TR" i="1"/>
                        </m:ctrlPr>
                      </m:sSubPr>
                      <m:e>
                        <m:r>
                          <a:rPr lang="en-US" i="1"/>
                          <m:t>𝐽</m:t>
                        </m:r>
                      </m:e>
                      <m:sub>
                        <m:r>
                          <a:rPr lang="en-US" i="1"/>
                          <m:t>2</m:t>
                        </m:r>
                      </m:sub>
                    </m:sSub>
                    <m:sSub>
                      <m:sSubPr>
                        <m:ctrlPr>
                          <a:rPr lang="tr-TR" i="1"/>
                        </m:ctrlPr>
                      </m:sSubPr>
                      <m:e>
                        <m:sSup>
                          <m:sSupPr>
                            <m:ctrlPr>
                              <a:rPr lang="tr-TR" i="1"/>
                            </m:ctrlPr>
                          </m:sSupPr>
                          <m:e>
                            <m:r>
                              <a:rPr lang="en-US" i="1"/>
                              <m:t>𝑠</m:t>
                            </m:r>
                          </m:e>
                          <m:sup>
                            <m:r>
                              <a:rPr lang="en-US" i="1"/>
                              <m:t>2</m:t>
                            </m:r>
                          </m:sup>
                        </m:sSup>
                        <m:r>
                          <a:rPr lang="en-US" i="1"/>
                          <m:t>𝜃</m:t>
                        </m:r>
                      </m:e>
                      <m:sub>
                        <m:r>
                          <a:rPr lang="en-US" i="1"/>
                          <m:t>2</m:t>
                        </m:r>
                      </m:sub>
                    </m:sSub>
                    <m:d>
                      <m:dPr>
                        <m:ctrlPr>
                          <a:rPr lang="tr-TR" i="1"/>
                        </m:ctrlPr>
                      </m:dPr>
                      <m:e>
                        <m:r>
                          <a:rPr lang="en-US" i="1"/>
                          <m:t>𝑠</m:t>
                        </m:r>
                      </m:e>
                    </m:d>
                    <m:r>
                      <a:rPr lang="en-US" i="1"/>
                      <m:t>=</m:t>
                    </m:r>
                    <m:sSub>
                      <m:sSubPr>
                        <m:ctrlPr>
                          <a:rPr lang="tr-TR" i="1"/>
                        </m:ctrlPr>
                      </m:sSubPr>
                      <m:e>
                        <m:r>
                          <a:rPr lang="en-US" i="1"/>
                          <m:t>𝑇</m:t>
                        </m:r>
                      </m:e>
                      <m:sub>
                        <m:r>
                          <a:rPr lang="en-US" i="1"/>
                          <m:t>𝑒</m:t>
                        </m:r>
                      </m:sub>
                    </m:sSub>
                    <m:d>
                      <m:dPr>
                        <m:ctrlPr>
                          <a:rPr lang="tr-TR" i="1"/>
                        </m:ctrlPr>
                      </m:dPr>
                      <m:e>
                        <m:r>
                          <a:rPr lang="en-US" i="1"/>
                          <m:t>𝑠</m:t>
                        </m:r>
                      </m:e>
                    </m:d>
                    <m:r>
                      <a:rPr lang="en-US" i="1"/>
                      <m:t>−</m:t>
                    </m:r>
                    <m:sSub>
                      <m:sSubPr>
                        <m:ctrlPr>
                          <a:rPr lang="tr-TR" i="1"/>
                        </m:ctrlPr>
                      </m:sSubPr>
                      <m:e>
                        <m:r>
                          <a:rPr lang="en-US" i="1"/>
                          <m:t>𝑇</m:t>
                        </m:r>
                      </m:e>
                      <m:sub>
                        <m:r>
                          <a:rPr lang="en-US" i="1"/>
                          <m:t>𝑘</m:t>
                        </m:r>
                      </m:sub>
                    </m:sSub>
                    <m:d>
                      <m:dPr>
                        <m:ctrlPr>
                          <a:rPr lang="tr-TR" i="1"/>
                        </m:ctrlPr>
                      </m:dPr>
                      <m:e>
                        <m:r>
                          <a:rPr lang="en-US" i="1"/>
                          <m:t>𝑠</m:t>
                        </m:r>
                      </m:e>
                    </m:d>
                  </m:oMath>
                </a14:m>
                <a:endParaRPr lang="tr-TR" dirty="0"/>
              </a:p>
              <a:p>
                <a14:m>
                  <m:oMath xmlns:m="http://schemas.openxmlformats.org/officeDocument/2006/math">
                    <m:sSub>
                      <m:sSubPr>
                        <m:ctrlPr>
                          <a:rPr lang="tr-TR" i="1"/>
                        </m:ctrlPr>
                      </m:sSubPr>
                      <m:e>
                        <m:r>
                          <a:rPr lang="en-US" i="1"/>
                          <m:t>𝐽</m:t>
                        </m:r>
                      </m:e>
                      <m:sub>
                        <m:r>
                          <a:rPr lang="en-US" i="1"/>
                          <m:t>2</m:t>
                        </m:r>
                      </m:sub>
                    </m:sSub>
                    <m:sSub>
                      <m:sSubPr>
                        <m:ctrlPr>
                          <a:rPr lang="tr-TR" i="1"/>
                        </m:ctrlPr>
                      </m:sSubPr>
                      <m:e>
                        <m:sSup>
                          <m:sSupPr>
                            <m:ctrlPr>
                              <a:rPr lang="tr-TR" i="1"/>
                            </m:ctrlPr>
                          </m:sSupPr>
                          <m:e>
                            <m:r>
                              <a:rPr lang="en-US" i="1"/>
                              <m:t>𝑠</m:t>
                            </m:r>
                          </m:e>
                          <m:sup>
                            <m:r>
                              <a:rPr lang="en-US" i="1"/>
                              <m:t>2</m:t>
                            </m:r>
                          </m:sup>
                        </m:sSup>
                        <m:r>
                          <a:rPr lang="en-US" i="1"/>
                          <m:t>𝜃</m:t>
                        </m:r>
                      </m:e>
                      <m:sub>
                        <m:r>
                          <a:rPr lang="en-US" i="1"/>
                          <m:t>2</m:t>
                        </m:r>
                      </m:sub>
                    </m:sSub>
                    <m:d>
                      <m:dPr>
                        <m:ctrlPr>
                          <a:rPr lang="tr-TR" i="1"/>
                        </m:ctrlPr>
                      </m:dPr>
                      <m:e>
                        <m:r>
                          <a:rPr lang="en-US" i="1"/>
                          <m:t>𝑠</m:t>
                        </m:r>
                      </m:e>
                    </m:d>
                    <m:r>
                      <a:rPr lang="en-US" i="1"/>
                      <m:t>=</m:t>
                    </m:r>
                    <m:sSub>
                      <m:sSubPr>
                        <m:ctrlPr>
                          <a:rPr lang="tr-TR" i="1"/>
                        </m:ctrlPr>
                      </m:sSubPr>
                      <m:e>
                        <m:r>
                          <a:rPr lang="en-US" i="1"/>
                          <m:t>𝑇</m:t>
                        </m:r>
                      </m:e>
                      <m:sub>
                        <m:r>
                          <a:rPr lang="en-US" i="1"/>
                          <m:t>𝑒</m:t>
                        </m:r>
                      </m:sub>
                    </m:sSub>
                    <m:d>
                      <m:dPr>
                        <m:ctrlPr>
                          <a:rPr lang="tr-TR" i="1"/>
                        </m:ctrlPr>
                      </m:dPr>
                      <m:e>
                        <m:r>
                          <a:rPr lang="en-US" i="1"/>
                          <m:t>𝑠</m:t>
                        </m:r>
                      </m:e>
                    </m:d>
                    <m:r>
                      <a:rPr lang="en-US" i="1"/>
                      <m:t>−</m:t>
                    </m:r>
                    <m:r>
                      <a:rPr lang="en-US" i="1"/>
                      <m:t>𝑘</m:t>
                    </m:r>
                    <m:d>
                      <m:dPr>
                        <m:begChr m:val="["/>
                        <m:endChr m:val="]"/>
                        <m:ctrlPr>
                          <a:rPr lang="tr-TR" i="1"/>
                        </m:ctrlPr>
                      </m:dPr>
                      <m:e>
                        <m:sSub>
                          <m:sSubPr>
                            <m:ctrlPr>
                              <a:rPr lang="tr-TR" i="1"/>
                            </m:ctrlPr>
                          </m:sSubPr>
                          <m:e>
                            <m:r>
                              <a:rPr lang="en-US" i="1"/>
                              <m:t>𝜃</m:t>
                            </m:r>
                          </m:e>
                          <m:sub>
                            <m:r>
                              <a:rPr lang="en-US" i="1"/>
                              <m:t>2</m:t>
                            </m:r>
                          </m:sub>
                        </m:sSub>
                        <m:d>
                          <m:dPr>
                            <m:ctrlPr>
                              <a:rPr lang="tr-TR" i="1"/>
                            </m:ctrlPr>
                          </m:dPr>
                          <m:e>
                            <m:r>
                              <a:rPr lang="en-US" i="1"/>
                              <m:t>𝑠</m:t>
                            </m:r>
                          </m:e>
                        </m:d>
                        <m:r>
                          <a:rPr lang="en-US" i="1"/>
                          <m:t>−</m:t>
                        </m:r>
                        <m:sSub>
                          <m:sSubPr>
                            <m:ctrlPr>
                              <a:rPr lang="tr-TR" i="1"/>
                            </m:ctrlPr>
                          </m:sSubPr>
                          <m:e>
                            <m:r>
                              <a:rPr lang="en-US" i="1"/>
                              <m:t>𝜃</m:t>
                            </m:r>
                          </m:e>
                          <m:sub>
                            <m:r>
                              <a:rPr lang="en-US" i="1"/>
                              <m:t>3</m:t>
                            </m:r>
                          </m:sub>
                        </m:sSub>
                        <m:d>
                          <m:dPr>
                            <m:ctrlPr>
                              <a:rPr lang="tr-TR" i="1"/>
                            </m:ctrlPr>
                          </m:dPr>
                          <m:e>
                            <m:r>
                              <a:rPr lang="en-US" i="1"/>
                              <m:t>𝑠</m:t>
                            </m:r>
                          </m:e>
                        </m:d>
                      </m:e>
                    </m:d>
                  </m:oMath>
                </a14:m>
                <a:endParaRPr lang="tr-TR" dirty="0"/>
              </a:p>
              <a:p>
                <a14:m>
                  <m:oMath xmlns:m="http://schemas.openxmlformats.org/officeDocument/2006/math">
                    <m:d>
                      <m:dPr>
                        <m:ctrlPr>
                          <a:rPr lang="tr-TR" i="1"/>
                        </m:ctrlPr>
                      </m:dPr>
                      <m:e>
                        <m:sSub>
                          <m:sSubPr>
                            <m:ctrlPr>
                              <a:rPr lang="tr-TR" i="1"/>
                            </m:ctrlPr>
                          </m:sSubPr>
                          <m:e>
                            <m:r>
                              <a:rPr lang="en-US" i="1"/>
                              <m:t>𝐽</m:t>
                            </m:r>
                          </m:e>
                          <m:sub>
                            <m:r>
                              <a:rPr lang="en-US" i="1"/>
                              <m:t>2</m:t>
                            </m:r>
                          </m:sub>
                        </m:sSub>
                        <m:sSup>
                          <m:sSupPr>
                            <m:ctrlPr>
                              <a:rPr lang="tr-TR" i="1"/>
                            </m:ctrlPr>
                          </m:sSupPr>
                          <m:e>
                            <m:r>
                              <a:rPr lang="en-US" i="1"/>
                              <m:t>𝑠</m:t>
                            </m:r>
                          </m:e>
                          <m:sup>
                            <m:r>
                              <a:rPr lang="en-US" i="1"/>
                              <m:t>2</m:t>
                            </m:r>
                          </m:sup>
                        </m:sSup>
                        <m:r>
                          <a:rPr lang="en-US" i="1"/>
                          <m:t>+</m:t>
                        </m:r>
                        <m:r>
                          <a:rPr lang="en-US" i="1"/>
                          <m:t>𝑘</m:t>
                        </m:r>
                      </m:e>
                    </m:d>
                    <m:sSub>
                      <m:sSubPr>
                        <m:ctrlPr>
                          <a:rPr lang="tr-TR" i="1"/>
                        </m:ctrlPr>
                      </m:sSubPr>
                      <m:e>
                        <m:r>
                          <a:rPr lang="en-US" i="1"/>
                          <m:t>𝜃</m:t>
                        </m:r>
                      </m:e>
                      <m:sub>
                        <m:r>
                          <a:rPr lang="en-US" i="1"/>
                          <m:t>2</m:t>
                        </m:r>
                      </m:sub>
                    </m:sSub>
                    <m:d>
                      <m:dPr>
                        <m:ctrlPr>
                          <a:rPr lang="tr-TR" i="1"/>
                        </m:ctrlPr>
                      </m:dPr>
                      <m:e>
                        <m:r>
                          <a:rPr lang="en-US" i="1"/>
                          <m:t>𝑠</m:t>
                        </m:r>
                      </m:e>
                    </m:d>
                    <m:r>
                      <a:rPr lang="en-US" i="1"/>
                      <m:t>=</m:t>
                    </m:r>
                    <m:sSub>
                      <m:sSubPr>
                        <m:ctrlPr>
                          <a:rPr lang="tr-TR" i="1"/>
                        </m:ctrlPr>
                      </m:sSubPr>
                      <m:e>
                        <m:r>
                          <a:rPr lang="en-US" i="1"/>
                          <m:t>𝑇</m:t>
                        </m:r>
                      </m:e>
                      <m:sub>
                        <m:r>
                          <a:rPr lang="en-US" i="1"/>
                          <m:t>𝑒</m:t>
                        </m:r>
                      </m:sub>
                    </m:sSub>
                    <m:d>
                      <m:dPr>
                        <m:ctrlPr>
                          <a:rPr lang="tr-TR" i="1"/>
                        </m:ctrlPr>
                      </m:dPr>
                      <m:e>
                        <m:r>
                          <a:rPr lang="en-US" i="1"/>
                          <m:t>𝑠</m:t>
                        </m:r>
                      </m:e>
                    </m:d>
                    <m:r>
                      <a:rPr lang="en-US" i="1"/>
                      <m:t>+</m:t>
                    </m:r>
                    <m:r>
                      <a:rPr lang="en-US" i="1"/>
                      <m:t>𝑘</m:t>
                    </m:r>
                    <m:sSub>
                      <m:sSubPr>
                        <m:ctrlPr>
                          <a:rPr lang="tr-TR" i="1"/>
                        </m:ctrlPr>
                      </m:sSubPr>
                      <m:e>
                        <m:r>
                          <a:rPr lang="en-US" i="1"/>
                          <m:t>𝜃</m:t>
                        </m:r>
                      </m:e>
                      <m:sub>
                        <m:r>
                          <a:rPr lang="en-US" i="1"/>
                          <m:t>3</m:t>
                        </m:r>
                      </m:sub>
                    </m:sSub>
                    <m:d>
                      <m:dPr>
                        <m:ctrlPr>
                          <a:rPr lang="tr-TR" i="1"/>
                        </m:ctrlPr>
                      </m:dPr>
                      <m:e>
                        <m:r>
                          <a:rPr lang="en-US" i="1"/>
                          <m:t>𝑠</m:t>
                        </m:r>
                      </m:e>
                    </m:d>
                    <m:r>
                      <a:rPr lang="en-US" i="1"/>
                      <m:t> (</m:t>
                    </m:r>
                    <m:sSup>
                      <m:sSupPr>
                        <m:ctrlPr>
                          <a:rPr lang="tr-TR" i="1"/>
                        </m:ctrlPr>
                      </m:sSupPr>
                      <m:e>
                        <m:r>
                          <a:rPr lang="en-US" i="1"/>
                          <m:t>4</m:t>
                        </m:r>
                      </m:e>
                      <m:sup>
                        <m:r>
                          <a:rPr lang="en-US" i="1"/>
                          <m:t>′</m:t>
                        </m:r>
                      </m:sup>
                    </m:sSup>
                    <m:r>
                      <a:rPr lang="en-US" i="1"/>
                      <m:t>)</m:t>
                    </m:r>
                  </m:oMath>
                </a14:m>
                <a:endParaRPr lang="tr-TR" dirty="0"/>
              </a:p>
              <a:p>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sz="half" idx="2"/>
              </p:nvPr>
            </p:nvSpPr>
            <p:spPr>
              <a:xfrm>
                <a:off x="5571460" y="1403498"/>
                <a:ext cx="5584220" cy="4465597"/>
              </a:xfrm>
              <a:blipFill rotWithShape="0">
                <a:blip r:embed="rId4"/>
                <a:stretch>
                  <a:fillRect l="-1201" t="-1364"/>
                </a:stretch>
              </a:blipFill>
            </p:spPr>
            <p:txBody>
              <a:bodyPr/>
              <a:lstStyle/>
              <a:p>
                <a:r>
                  <a:rPr lang="tr-TR">
                    <a:noFill/>
                  </a:rPr>
                  <a:t> </a:t>
                </a:r>
              </a:p>
            </p:txBody>
          </p:sp>
        </mc:Fallback>
      </mc:AlternateContent>
    </p:spTree>
    <p:extLst>
      <p:ext uri="{BB962C8B-B14F-4D97-AF65-F5344CB8AC3E}">
        <p14:creationId xmlns:p14="http://schemas.microsoft.com/office/powerpoint/2010/main" val="3119219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solidFill>
                  <a:srgbClr val="000000">
                    <a:lumMod val="75000"/>
                    <a:lumOff val="25000"/>
                  </a:srgbClr>
                </a:solidFill>
                <a:latin typeface="Cooper Std Black" panose="0208090304030B020404" pitchFamily="18" charset="0"/>
              </a:rPr>
              <a:t>Örnek 2: Dönel Mekanik Sistem</a:t>
            </a:r>
            <a:endParaRPr lang="tr-TR" dirty="0"/>
          </a:p>
        </p:txBody>
      </p:sp>
      <mc:AlternateContent xmlns:mc="http://schemas.openxmlformats.org/markup-compatibility/2006">
        <mc:Choice xmlns:a14="http://schemas.microsoft.com/office/drawing/2010/main" Requires="a14">
          <p:sp>
            <p:nvSpPr>
              <p:cNvPr id="6" name="İçerik Yer Tutucusu 5"/>
              <p:cNvSpPr>
                <a:spLocks noGrp="1"/>
              </p:cNvSpPr>
              <p:nvPr>
                <p:ph idx="1"/>
              </p:nvPr>
            </p:nvSpPr>
            <p:spPr/>
            <p:txBody>
              <a:bodyPr/>
              <a:lstStyle/>
              <a:p>
                <a:r>
                  <a:rPr lang="en-US" dirty="0"/>
                  <a:t>(3’) </a:t>
                </a:r>
                <a:r>
                  <a:rPr lang="en-US" dirty="0" err="1"/>
                  <a:t>ve</a:t>
                </a:r>
                <a:r>
                  <a:rPr lang="en-US" dirty="0"/>
                  <a:t> (4’)’</a:t>
                </a:r>
                <a:r>
                  <a:rPr lang="en-US" dirty="0" err="1"/>
                  <a:t>dan</a:t>
                </a:r>
                <a:endParaRPr lang="tr-TR" dirty="0"/>
              </a:p>
              <a:p>
                <a14:m>
                  <m:oMath xmlns:m="http://schemas.openxmlformats.org/officeDocument/2006/math">
                    <m:d>
                      <m:dPr>
                        <m:ctrlPr>
                          <a:rPr lang="tr-TR" i="1"/>
                        </m:ctrlPr>
                      </m:dPr>
                      <m:e>
                        <m:sSub>
                          <m:sSubPr>
                            <m:ctrlPr>
                              <a:rPr lang="tr-TR" i="1"/>
                            </m:ctrlPr>
                          </m:sSubPr>
                          <m:e>
                            <m:r>
                              <a:rPr lang="en-US" i="1"/>
                              <m:t>𝐽</m:t>
                            </m:r>
                          </m:e>
                          <m:sub>
                            <m:r>
                              <a:rPr lang="en-US" i="1"/>
                              <m:t>2</m:t>
                            </m:r>
                          </m:sub>
                        </m:sSub>
                        <m:sSup>
                          <m:sSupPr>
                            <m:ctrlPr>
                              <a:rPr lang="tr-TR" i="1"/>
                            </m:ctrlPr>
                          </m:sSupPr>
                          <m:e>
                            <m:r>
                              <a:rPr lang="en-US" i="1"/>
                              <m:t>𝑠</m:t>
                            </m:r>
                          </m:e>
                          <m:sup>
                            <m:r>
                              <a:rPr lang="en-US" i="1"/>
                              <m:t>2</m:t>
                            </m:r>
                          </m:sup>
                        </m:sSup>
                        <m:r>
                          <a:rPr lang="en-US" i="1"/>
                          <m:t>+</m:t>
                        </m:r>
                        <m:r>
                          <a:rPr lang="en-US" i="1"/>
                          <m:t>𝑘</m:t>
                        </m:r>
                      </m:e>
                    </m:d>
                    <m:sSub>
                      <m:sSubPr>
                        <m:ctrlPr>
                          <a:rPr lang="tr-TR" i="1"/>
                        </m:ctrlPr>
                      </m:sSubPr>
                      <m:e>
                        <m:r>
                          <a:rPr lang="en-US" i="1"/>
                          <m:t>𝜃</m:t>
                        </m:r>
                      </m:e>
                      <m:sub>
                        <m:r>
                          <a:rPr lang="en-US" i="1"/>
                          <m:t>2</m:t>
                        </m:r>
                      </m:sub>
                    </m:sSub>
                    <m:d>
                      <m:dPr>
                        <m:ctrlPr>
                          <a:rPr lang="tr-TR" i="1"/>
                        </m:ctrlPr>
                      </m:dPr>
                      <m:e>
                        <m:r>
                          <a:rPr lang="en-US" i="1"/>
                          <m:t>𝑠</m:t>
                        </m:r>
                      </m:e>
                    </m:d>
                    <m:r>
                      <a:rPr lang="en-US" i="1"/>
                      <m:t>=</m:t>
                    </m:r>
                    <m:sSub>
                      <m:sSubPr>
                        <m:ctrlPr>
                          <a:rPr lang="tr-TR" i="1"/>
                        </m:ctrlPr>
                      </m:sSubPr>
                      <m:e>
                        <m:r>
                          <a:rPr lang="en-US" i="1"/>
                          <m:t>𝑇</m:t>
                        </m:r>
                      </m:e>
                      <m:sub>
                        <m:r>
                          <a:rPr lang="en-US" i="1"/>
                          <m:t>𝑒</m:t>
                        </m:r>
                      </m:sub>
                    </m:sSub>
                    <m:d>
                      <m:dPr>
                        <m:ctrlPr>
                          <a:rPr lang="tr-TR" i="1"/>
                        </m:ctrlPr>
                      </m:dPr>
                      <m:e>
                        <m:r>
                          <a:rPr lang="en-US" i="1"/>
                          <m:t>𝑠</m:t>
                        </m:r>
                      </m:e>
                    </m:d>
                    <m:r>
                      <a:rPr lang="en-US" i="1"/>
                      <m:t>+</m:t>
                    </m:r>
                    <m:r>
                      <a:rPr lang="en-US" i="1"/>
                      <m:t>𝑘</m:t>
                    </m:r>
                    <m:sSub>
                      <m:sSubPr>
                        <m:ctrlPr>
                          <a:rPr lang="tr-TR" i="1"/>
                        </m:ctrlPr>
                      </m:sSubPr>
                      <m:e>
                        <m:r>
                          <a:rPr lang="en-US" i="1"/>
                          <m:t>𝜃</m:t>
                        </m:r>
                      </m:e>
                      <m:sub>
                        <m:r>
                          <a:rPr lang="en-US" i="1"/>
                          <m:t>3</m:t>
                        </m:r>
                      </m:sub>
                    </m:sSub>
                    <m:d>
                      <m:dPr>
                        <m:ctrlPr>
                          <a:rPr lang="tr-TR" i="1"/>
                        </m:ctrlPr>
                      </m:dPr>
                      <m:e>
                        <m:r>
                          <a:rPr lang="en-US" i="1"/>
                          <m:t>𝑠</m:t>
                        </m:r>
                      </m:e>
                    </m:d>
                  </m:oMath>
                </a14:m>
                <a:endParaRPr lang="tr-TR" dirty="0"/>
              </a:p>
              <a:p>
                <a14:m>
                  <m:oMath xmlns:m="http://schemas.openxmlformats.org/officeDocument/2006/math">
                    <m:d>
                      <m:dPr>
                        <m:ctrlPr>
                          <a:rPr lang="tr-TR" i="1"/>
                        </m:ctrlPr>
                      </m:dPr>
                      <m:e>
                        <m:sSub>
                          <m:sSubPr>
                            <m:ctrlPr>
                              <a:rPr lang="tr-TR" i="1"/>
                            </m:ctrlPr>
                          </m:sSubPr>
                          <m:e>
                            <m:r>
                              <a:rPr lang="en-US" i="1"/>
                              <m:t>𝐽</m:t>
                            </m:r>
                          </m:e>
                          <m:sub>
                            <m:r>
                              <a:rPr lang="en-US" i="1"/>
                              <m:t>2</m:t>
                            </m:r>
                          </m:sub>
                        </m:sSub>
                        <m:sSup>
                          <m:sSupPr>
                            <m:ctrlPr>
                              <a:rPr lang="tr-TR" i="1"/>
                            </m:ctrlPr>
                          </m:sSupPr>
                          <m:e>
                            <m:r>
                              <a:rPr lang="en-US" i="1"/>
                              <m:t>𝑠</m:t>
                            </m:r>
                          </m:e>
                          <m:sup>
                            <m:r>
                              <a:rPr lang="en-US" i="1"/>
                              <m:t>2</m:t>
                            </m:r>
                          </m:sup>
                        </m:sSup>
                        <m:r>
                          <a:rPr lang="en-US" i="1"/>
                          <m:t>+</m:t>
                        </m:r>
                        <m:r>
                          <a:rPr lang="en-US" i="1"/>
                          <m:t>𝑘</m:t>
                        </m:r>
                      </m:e>
                    </m:d>
                    <m:sSub>
                      <m:sSubPr>
                        <m:ctrlPr>
                          <a:rPr lang="tr-TR" i="1"/>
                        </m:ctrlPr>
                      </m:sSubPr>
                      <m:e>
                        <m:r>
                          <a:rPr lang="en-US" i="1"/>
                          <m:t>𝜃</m:t>
                        </m:r>
                      </m:e>
                      <m:sub>
                        <m:r>
                          <a:rPr lang="en-US" i="1"/>
                          <m:t>2</m:t>
                        </m:r>
                      </m:sub>
                    </m:sSub>
                    <m:d>
                      <m:dPr>
                        <m:ctrlPr>
                          <a:rPr lang="tr-TR" i="1"/>
                        </m:ctrlPr>
                      </m:dPr>
                      <m:e>
                        <m:r>
                          <a:rPr lang="en-US" i="1"/>
                          <m:t>𝑠</m:t>
                        </m:r>
                      </m:e>
                    </m:d>
                    <m:r>
                      <a:rPr lang="en-US" i="1"/>
                      <m:t>=</m:t>
                    </m:r>
                    <m:sSub>
                      <m:sSubPr>
                        <m:ctrlPr>
                          <a:rPr lang="tr-TR" i="1"/>
                        </m:ctrlPr>
                      </m:sSubPr>
                      <m:e>
                        <m:r>
                          <a:rPr lang="en-US" i="1"/>
                          <m:t>𝑇</m:t>
                        </m:r>
                      </m:e>
                      <m:sub>
                        <m:r>
                          <a:rPr lang="en-US" i="1"/>
                          <m:t>𝑒</m:t>
                        </m:r>
                      </m:sub>
                    </m:sSub>
                    <m:d>
                      <m:dPr>
                        <m:ctrlPr>
                          <a:rPr lang="tr-TR" i="1"/>
                        </m:ctrlPr>
                      </m:dPr>
                      <m:e>
                        <m:r>
                          <a:rPr lang="en-US" i="1"/>
                          <m:t>𝑠</m:t>
                        </m:r>
                      </m:e>
                    </m:d>
                    <m:r>
                      <a:rPr lang="en-US" i="1"/>
                      <m:t>+</m:t>
                    </m:r>
                    <m:f>
                      <m:fPr>
                        <m:ctrlPr>
                          <a:rPr lang="tr-TR" i="1"/>
                        </m:ctrlPr>
                      </m:fPr>
                      <m:num>
                        <m:d>
                          <m:dPr>
                            <m:ctrlPr>
                              <a:rPr lang="tr-TR" i="1"/>
                            </m:ctrlPr>
                          </m:dPr>
                          <m:e>
                            <m:sSub>
                              <m:sSubPr>
                                <m:ctrlPr>
                                  <a:rPr lang="tr-TR" i="1"/>
                                </m:ctrlPr>
                              </m:sSubPr>
                              <m:e>
                                <m:r>
                                  <a:rPr lang="en-US" i="1"/>
                                  <m:t>𝐽</m:t>
                                </m:r>
                              </m:e>
                              <m:sub>
                                <m:r>
                                  <a:rPr lang="en-US" i="1"/>
                                  <m:t>1</m:t>
                                </m:r>
                              </m:sub>
                            </m:sSub>
                            <m:sSup>
                              <m:sSupPr>
                                <m:ctrlPr>
                                  <a:rPr lang="tr-TR" i="1"/>
                                </m:ctrlPr>
                              </m:sSupPr>
                              <m:e>
                                <m:r>
                                  <a:rPr lang="en-US" i="1"/>
                                  <m:t>𝑘</m:t>
                                </m:r>
                              </m:e>
                              <m:sup>
                                <m:r>
                                  <a:rPr lang="en-US" i="1"/>
                                  <m:t>2</m:t>
                                </m:r>
                              </m:sup>
                            </m:sSup>
                            <m:sSup>
                              <m:sSupPr>
                                <m:ctrlPr>
                                  <a:rPr lang="tr-TR" i="1"/>
                                </m:ctrlPr>
                              </m:sSupPr>
                              <m:e>
                                <m:r>
                                  <a:rPr lang="en-US" i="1"/>
                                  <m:t>𝑠</m:t>
                                </m:r>
                              </m:e>
                              <m:sup>
                                <m:r>
                                  <a:rPr lang="en-US" i="1"/>
                                  <m:t>2</m:t>
                                </m:r>
                              </m:sup>
                            </m:sSup>
                            <m:r>
                              <a:rPr lang="en-US" i="1"/>
                              <m:t>+</m:t>
                            </m:r>
                            <m:r>
                              <a:rPr lang="en-US" i="1"/>
                              <m:t>𝑏</m:t>
                            </m:r>
                            <m:sSup>
                              <m:sSupPr>
                                <m:ctrlPr>
                                  <a:rPr lang="tr-TR" i="1"/>
                                </m:ctrlPr>
                              </m:sSupPr>
                              <m:e>
                                <m:r>
                                  <a:rPr lang="en-US" i="1"/>
                                  <m:t>𝑘</m:t>
                                </m:r>
                              </m:e>
                              <m:sup>
                                <m:r>
                                  <a:rPr lang="en-US" i="1"/>
                                  <m:t>2</m:t>
                                </m:r>
                              </m:sup>
                            </m:sSup>
                            <m:r>
                              <a:rPr lang="en-US" i="1"/>
                              <m:t>𝑠</m:t>
                            </m:r>
                          </m:e>
                        </m:d>
                      </m:num>
                      <m:den>
                        <m:sSub>
                          <m:sSubPr>
                            <m:ctrlPr>
                              <a:rPr lang="tr-TR" i="1"/>
                            </m:ctrlPr>
                          </m:sSubPr>
                          <m:e>
                            <m:r>
                              <a:rPr lang="en-US" i="1"/>
                              <m:t>𝐽</m:t>
                            </m:r>
                          </m:e>
                          <m:sub>
                            <m:r>
                              <a:rPr lang="en-US" i="1"/>
                              <m:t>1</m:t>
                            </m:r>
                          </m:sub>
                        </m:sSub>
                        <m:r>
                          <a:rPr lang="en-US" i="1"/>
                          <m:t>𝑏</m:t>
                        </m:r>
                        <m:sSup>
                          <m:sSupPr>
                            <m:ctrlPr>
                              <a:rPr lang="tr-TR" i="1"/>
                            </m:ctrlPr>
                          </m:sSupPr>
                          <m:e>
                            <m:r>
                              <a:rPr lang="en-US" i="1"/>
                              <m:t>𝑠</m:t>
                            </m:r>
                          </m:e>
                          <m:sup>
                            <m:r>
                              <a:rPr lang="en-US" i="1"/>
                              <m:t>3</m:t>
                            </m:r>
                          </m:sup>
                        </m:sSup>
                        <m:r>
                          <a:rPr lang="en-US" i="1"/>
                          <m:t>+</m:t>
                        </m:r>
                        <m:sSub>
                          <m:sSubPr>
                            <m:ctrlPr>
                              <a:rPr lang="tr-TR" i="1"/>
                            </m:ctrlPr>
                          </m:sSubPr>
                          <m:e>
                            <m:r>
                              <a:rPr lang="en-US" i="1"/>
                              <m:t>𝐽</m:t>
                            </m:r>
                          </m:e>
                          <m:sub>
                            <m:r>
                              <a:rPr lang="en-US" i="1"/>
                              <m:t>1</m:t>
                            </m:r>
                          </m:sub>
                        </m:sSub>
                        <m:sSup>
                          <m:sSupPr>
                            <m:ctrlPr>
                              <a:rPr lang="tr-TR" i="1"/>
                            </m:ctrlPr>
                          </m:sSupPr>
                          <m:e>
                            <m:r>
                              <a:rPr lang="en-US" i="1"/>
                              <m:t>𝑘𝑠</m:t>
                            </m:r>
                          </m:e>
                          <m:sup>
                            <m:r>
                              <a:rPr lang="en-US" i="1"/>
                              <m:t>2</m:t>
                            </m:r>
                          </m:sup>
                        </m:sSup>
                        <m:r>
                          <a:rPr lang="en-US" i="1"/>
                          <m:t>+</m:t>
                        </m:r>
                        <m:r>
                          <a:rPr lang="en-US" i="1"/>
                          <m:t>𝑏𝑘𝑠</m:t>
                        </m:r>
                      </m:den>
                    </m:f>
                    <m:sSub>
                      <m:sSubPr>
                        <m:ctrlPr>
                          <a:rPr lang="tr-TR" i="1"/>
                        </m:ctrlPr>
                      </m:sSubPr>
                      <m:e>
                        <m:r>
                          <a:rPr lang="en-US" i="1"/>
                          <m:t>𝜃</m:t>
                        </m:r>
                      </m:e>
                      <m:sub>
                        <m:r>
                          <a:rPr lang="en-US" i="1"/>
                          <m:t>2</m:t>
                        </m:r>
                      </m:sub>
                    </m:sSub>
                    <m:d>
                      <m:dPr>
                        <m:ctrlPr>
                          <a:rPr lang="tr-TR" i="1"/>
                        </m:ctrlPr>
                      </m:dPr>
                      <m:e>
                        <m:r>
                          <a:rPr lang="en-US" i="1"/>
                          <m:t>𝑠</m:t>
                        </m:r>
                      </m:e>
                    </m:d>
                    <m:r>
                      <a:rPr lang="en-US" i="1"/>
                      <m:t>+</m:t>
                    </m:r>
                    <m:f>
                      <m:fPr>
                        <m:ctrlPr>
                          <a:rPr lang="tr-TR" i="1"/>
                        </m:ctrlPr>
                      </m:fPr>
                      <m:num>
                        <m:r>
                          <a:rPr lang="en-US" i="1"/>
                          <m:t>𝑏𝑘𝑠</m:t>
                        </m:r>
                      </m:num>
                      <m:den>
                        <m:sSub>
                          <m:sSubPr>
                            <m:ctrlPr>
                              <a:rPr lang="tr-TR" i="1"/>
                            </m:ctrlPr>
                          </m:sSubPr>
                          <m:e>
                            <m:r>
                              <a:rPr lang="en-US" i="1"/>
                              <m:t>𝐽</m:t>
                            </m:r>
                          </m:e>
                          <m:sub>
                            <m:r>
                              <a:rPr lang="en-US" i="1"/>
                              <m:t>1</m:t>
                            </m:r>
                          </m:sub>
                        </m:sSub>
                        <m:r>
                          <a:rPr lang="en-US" i="1"/>
                          <m:t>𝑏</m:t>
                        </m:r>
                        <m:sSup>
                          <m:sSupPr>
                            <m:ctrlPr>
                              <a:rPr lang="tr-TR" i="1"/>
                            </m:ctrlPr>
                          </m:sSupPr>
                          <m:e>
                            <m:r>
                              <a:rPr lang="en-US" i="1"/>
                              <m:t>𝑠</m:t>
                            </m:r>
                          </m:e>
                          <m:sup>
                            <m:r>
                              <a:rPr lang="en-US" i="1"/>
                              <m:t>3</m:t>
                            </m:r>
                          </m:sup>
                        </m:sSup>
                        <m:r>
                          <a:rPr lang="en-US" i="1"/>
                          <m:t>+</m:t>
                        </m:r>
                        <m:sSub>
                          <m:sSubPr>
                            <m:ctrlPr>
                              <a:rPr lang="tr-TR" i="1"/>
                            </m:ctrlPr>
                          </m:sSubPr>
                          <m:e>
                            <m:r>
                              <a:rPr lang="en-US" i="1"/>
                              <m:t>𝐽</m:t>
                            </m:r>
                          </m:e>
                          <m:sub>
                            <m:r>
                              <a:rPr lang="en-US" i="1"/>
                              <m:t>1</m:t>
                            </m:r>
                          </m:sub>
                        </m:sSub>
                        <m:sSup>
                          <m:sSupPr>
                            <m:ctrlPr>
                              <a:rPr lang="tr-TR" i="1"/>
                            </m:ctrlPr>
                          </m:sSupPr>
                          <m:e>
                            <m:r>
                              <a:rPr lang="en-US" i="1"/>
                              <m:t>𝑘𝑠</m:t>
                            </m:r>
                          </m:e>
                          <m:sup>
                            <m:r>
                              <a:rPr lang="en-US" i="1"/>
                              <m:t>2</m:t>
                            </m:r>
                          </m:sup>
                        </m:sSup>
                        <m:r>
                          <a:rPr lang="en-US" i="1"/>
                          <m:t>+</m:t>
                        </m:r>
                        <m:r>
                          <a:rPr lang="en-US" i="1"/>
                          <m:t>𝑏𝑘𝑠</m:t>
                        </m:r>
                      </m:den>
                    </m:f>
                    <m:sSub>
                      <m:sSubPr>
                        <m:ctrlPr>
                          <a:rPr lang="tr-TR" i="1"/>
                        </m:ctrlPr>
                      </m:sSubPr>
                      <m:e>
                        <m:r>
                          <a:rPr lang="en-US" i="1"/>
                          <m:t>𝑇</m:t>
                        </m:r>
                      </m:e>
                      <m:sub>
                        <m:r>
                          <a:rPr lang="en-US" i="1"/>
                          <m:t>𝑚</m:t>
                        </m:r>
                      </m:sub>
                    </m:sSub>
                    <m:d>
                      <m:dPr>
                        <m:ctrlPr>
                          <a:rPr lang="tr-TR" i="1"/>
                        </m:ctrlPr>
                      </m:dPr>
                      <m:e>
                        <m:r>
                          <a:rPr lang="en-US" i="1"/>
                          <m:t>𝑠</m:t>
                        </m:r>
                      </m:e>
                    </m:d>
                  </m:oMath>
                </a14:m>
                <a:endParaRPr lang="tr-TR" dirty="0"/>
              </a:p>
              <a:p>
                <a14:m>
                  <m:oMath xmlns:m="http://schemas.openxmlformats.org/officeDocument/2006/math">
                    <m:f>
                      <m:fPr>
                        <m:ctrlPr>
                          <a:rPr lang="tr-TR" i="1"/>
                        </m:ctrlPr>
                      </m:fPr>
                      <m:num>
                        <m:sSub>
                          <m:sSubPr>
                            <m:ctrlPr>
                              <a:rPr lang="tr-TR" i="1"/>
                            </m:ctrlPr>
                          </m:sSubPr>
                          <m:e>
                            <m:r>
                              <a:rPr lang="en-US" i="1"/>
                              <m:t>𝐽</m:t>
                            </m:r>
                          </m:e>
                          <m:sub>
                            <m:r>
                              <a:rPr lang="en-US" i="1"/>
                              <m:t>1</m:t>
                            </m:r>
                          </m:sub>
                        </m:sSub>
                        <m:sSub>
                          <m:sSubPr>
                            <m:ctrlPr>
                              <a:rPr lang="tr-TR" i="1"/>
                            </m:ctrlPr>
                          </m:sSubPr>
                          <m:e>
                            <m:r>
                              <a:rPr lang="en-US" i="1"/>
                              <m:t>𝐽</m:t>
                            </m:r>
                          </m:e>
                          <m:sub>
                            <m:r>
                              <a:rPr lang="en-US" i="1"/>
                              <m:t>2</m:t>
                            </m:r>
                          </m:sub>
                        </m:sSub>
                        <m:r>
                          <a:rPr lang="en-US" i="1"/>
                          <m:t>𝑏</m:t>
                        </m:r>
                        <m:sSup>
                          <m:sSupPr>
                            <m:ctrlPr>
                              <a:rPr lang="tr-TR" i="1"/>
                            </m:ctrlPr>
                          </m:sSupPr>
                          <m:e>
                            <m:r>
                              <a:rPr lang="en-US" i="1"/>
                              <m:t>𝑠</m:t>
                            </m:r>
                          </m:e>
                          <m:sup>
                            <m:r>
                              <a:rPr lang="en-US" i="1"/>
                              <m:t>5</m:t>
                            </m:r>
                          </m:sup>
                        </m:sSup>
                        <m:r>
                          <a:rPr lang="en-US" i="1"/>
                          <m:t>+</m:t>
                        </m:r>
                        <m:sSub>
                          <m:sSubPr>
                            <m:ctrlPr>
                              <a:rPr lang="tr-TR" i="1"/>
                            </m:ctrlPr>
                          </m:sSubPr>
                          <m:e>
                            <m:r>
                              <a:rPr lang="en-US" i="1"/>
                              <m:t>𝐽</m:t>
                            </m:r>
                          </m:e>
                          <m:sub>
                            <m:r>
                              <a:rPr lang="en-US" i="1"/>
                              <m:t>1</m:t>
                            </m:r>
                          </m:sub>
                        </m:sSub>
                        <m:sSup>
                          <m:sSupPr>
                            <m:ctrlPr>
                              <a:rPr lang="tr-TR" i="1"/>
                            </m:ctrlPr>
                          </m:sSupPr>
                          <m:e>
                            <m:sSub>
                              <m:sSubPr>
                                <m:ctrlPr>
                                  <a:rPr lang="tr-TR" i="1"/>
                                </m:ctrlPr>
                              </m:sSubPr>
                              <m:e>
                                <m:r>
                                  <a:rPr lang="en-US" i="1"/>
                                  <m:t>𝐽</m:t>
                                </m:r>
                              </m:e>
                              <m:sub>
                                <m:r>
                                  <a:rPr lang="en-US" i="1"/>
                                  <m:t>2</m:t>
                                </m:r>
                              </m:sub>
                            </m:sSub>
                            <m:r>
                              <a:rPr lang="en-US" i="1"/>
                              <m:t>𝑘𝑠</m:t>
                            </m:r>
                          </m:e>
                          <m:sup>
                            <m:r>
                              <a:rPr lang="en-US" i="1"/>
                              <m:t>4</m:t>
                            </m:r>
                          </m:sup>
                        </m:sSup>
                        <m:r>
                          <a:rPr lang="en-US" i="1"/>
                          <m:t>+</m:t>
                        </m:r>
                        <m:sSub>
                          <m:sSubPr>
                            <m:ctrlPr>
                              <a:rPr lang="tr-TR" i="1"/>
                            </m:ctrlPr>
                          </m:sSubPr>
                          <m:e>
                            <m:r>
                              <a:rPr lang="en-US" i="1"/>
                              <m:t>𝐽</m:t>
                            </m:r>
                          </m:e>
                          <m:sub>
                            <m:r>
                              <a:rPr lang="en-US" i="1"/>
                              <m:t>2</m:t>
                            </m:r>
                          </m:sub>
                        </m:sSub>
                        <m:r>
                          <a:rPr lang="en-US" i="1"/>
                          <m:t>𝑏𝑘</m:t>
                        </m:r>
                        <m:sSup>
                          <m:sSupPr>
                            <m:ctrlPr>
                              <a:rPr lang="tr-TR" i="1"/>
                            </m:ctrlPr>
                          </m:sSupPr>
                          <m:e>
                            <m:r>
                              <a:rPr lang="en-US" i="1"/>
                              <m:t>𝑠</m:t>
                            </m:r>
                          </m:e>
                          <m:sup>
                            <m:r>
                              <a:rPr lang="en-US" i="1"/>
                              <m:t>3</m:t>
                            </m:r>
                          </m:sup>
                        </m:sSup>
                        <m:r>
                          <a:rPr lang="en-US" i="1"/>
                          <m:t>+</m:t>
                        </m:r>
                        <m:sSub>
                          <m:sSubPr>
                            <m:ctrlPr>
                              <a:rPr lang="tr-TR" i="1"/>
                            </m:ctrlPr>
                          </m:sSubPr>
                          <m:e>
                            <m:r>
                              <a:rPr lang="en-US" i="1"/>
                              <m:t>𝐽</m:t>
                            </m:r>
                          </m:e>
                          <m:sub>
                            <m:r>
                              <a:rPr lang="en-US" i="1"/>
                              <m:t>1</m:t>
                            </m:r>
                          </m:sub>
                        </m:sSub>
                        <m:r>
                          <a:rPr lang="en-US" i="1"/>
                          <m:t>𝑏𝑘</m:t>
                        </m:r>
                        <m:sSup>
                          <m:sSupPr>
                            <m:ctrlPr>
                              <a:rPr lang="tr-TR" i="1"/>
                            </m:ctrlPr>
                          </m:sSupPr>
                          <m:e>
                            <m:r>
                              <a:rPr lang="en-US" i="1"/>
                              <m:t>𝑠</m:t>
                            </m:r>
                          </m:e>
                          <m:sup>
                            <m:r>
                              <a:rPr lang="en-US" i="1"/>
                              <m:t>3</m:t>
                            </m:r>
                          </m:sup>
                        </m:sSup>
                      </m:num>
                      <m:den>
                        <m:sSub>
                          <m:sSubPr>
                            <m:ctrlPr>
                              <a:rPr lang="tr-TR" i="1"/>
                            </m:ctrlPr>
                          </m:sSubPr>
                          <m:e>
                            <m:r>
                              <a:rPr lang="en-US" i="1"/>
                              <m:t>𝐽</m:t>
                            </m:r>
                          </m:e>
                          <m:sub>
                            <m:r>
                              <a:rPr lang="en-US" i="1"/>
                              <m:t>1</m:t>
                            </m:r>
                          </m:sub>
                        </m:sSub>
                        <m:r>
                          <a:rPr lang="en-US" i="1"/>
                          <m:t>𝑏</m:t>
                        </m:r>
                        <m:sSup>
                          <m:sSupPr>
                            <m:ctrlPr>
                              <a:rPr lang="tr-TR" i="1"/>
                            </m:ctrlPr>
                          </m:sSupPr>
                          <m:e>
                            <m:r>
                              <a:rPr lang="en-US" i="1"/>
                              <m:t>𝑠</m:t>
                            </m:r>
                          </m:e>
                          <m:sup>
                            <m:r>
                              <a:rPr lang="en-US" i="1"/>
                              <m:t>3</m:t>
                            </m:r>
                          </m:sup>
                        </m:sSup>
                        <m:r>
                          <a:rPr lang="en-US" i="1"/>
                          <m:t>+</m:t>
                        </m:r>
                        <m:sSub>
                          <m:sSubPr>
                            <m:ctrlPr>
                              <a:rPr lang="tr-TR" i="1"/>
                            </m:ctrlPr>
                          </m:sSubPr>
                          <m:e>
                            <m:r>
                              <a:rPr lang="en-US" i="1"/>
                              <m:t>𝐽</m:t>
                            </m:r>
                          </m:e>
                          <m:sub>
                            <m:r>
                              <a:rPr lang="en-US" i="1"/>
                              <m:t>1</m:t>
                            </m:r>
                          </m:sub>
                        </m:sSub>
                        <m:sSup>
                          <m:sSupPr>
                            <m:ctrlPr>
                              <a:rPr lang="tr-TR" i="1"/>
                            </m:ctrlPr>
                          </m:sSupPr>
                          <m:e>
                            <m:r>
                              <a:rPr lang="en-US" i="1"/>
                              <m:t>𝑘𝑠</m:t>
                            </m:r>
                          </m:e>
                          <m:sup>
                            <m:r>
                              <a:rPr lang="en-US" i="1"/>
                              <m:t>2</m:t>
                            </m:r>
                          </m:sup>
                        </m:sSup>
                        <m:r>
                          <a:rPr lang="en-US" i="1"/>
                          <m:t>+</m:t>
                        </m:r>
                        <m:r>
                          <a:rPr lang="en-US" i="1"/>
                          <m:t>𝑏𝑘𝑠</m:t>
                        </m:r>
                      </m:den>
                    </m:f>
                    <m:sSub>
                      <m:sSubPr>
                        <m:ctrlPr>
                          <a:rPr lang="tr-TR" i="1"/>
                        </m:ctrlPr>
                      </m:sSubPr>
                      <m:e>
                        <m:r>
                          <a:rPr lang="en-US" i="1"/>
                          <m:t>𝜃</m:t>
                        </m:r>
                      </m:e>
                      <m:sub>
                        <m:r>
                          <a:rPr lang="en-US" i="1"/>
                          <m:t>2</m:t>
                        </m:r>
                      </m:sub>
                    </m:sSub>
                    <m:d>
                      <m:dPr>
                        <m:ctrlPr>
                          <a:rPr lang="tr-TR" i="1"/>
                        </m:ctrlPr>
                      </m:dPr>
                      <m:e>
                        <m:r>
                          <a:rPr lang="en-US" i="1"/>
                          <m:t>𝑠</m:t>
                        </m:r>
                      </m:e>
                    </m:d>
                    <m:r>
                      <a:rPr lang="en-US" i="1"/>
                      <m:t>=</m:t>
                    </m:r>
                    <m:sSub>
                      <m:sSubPr>
                        <m:ctrlPr>
                          <a:rPr lang="tr-TR" i="1"/>
                        </m:ctrlPr>
                      </m:sSubPr>
                      <m:e>
                        <m:r>
                          <a:rPr lang="en-US" i="1"/>
                          <m:t>𝑇</m:t>
                        </m:r>
                      </m:e>
                      <m:sub>
                        <m:r>
                          <a:rPr lang="en-US" i="1"/>
                          <m:t>𝑒</m:t>
                        </m:r>
                      </m:sub>
                    </m:sSub>
                    <m:d>
                      <m:dPr>
                        <m:ctrlPr>
                          <a:rPr lang="tr-TR" i="1"/>
                        </m:ctrlPr>
                      </m:dPr>
                      <m:e>
                        <m:r>
                          <a:rPr lang="en-US" i="1"/>
                          <m:t>𝑠</m:t>
                        </m:r>
                      </m:e>
                    </m:d>
                    <m:r>
                      <a:rPr lang="en-US" i="1"/>
                      <m:t>+</m:t>
                    </m:r>
                    <m:f>
                      <m:fPr>
                        <m:ctrlPr>
                          <a:rPr lang="tr-TR" i="1"/>
                        </m:ctrlPr>
                      </m:fPr>
                      <m:num>
                        <m:r>
                          <a:rPr lang="en-US" i="1"/>
                          <m:t>𝑏𝑘𝑠</m:t>
                        </m:r>
                      </m:num>
                      <m:den>
                        <m:sSub>
                          <m:sSubPr>
                            <m:ctrlPr>
                              <a:rPr lang="tr-TR" i="1"/>
                            </m:ctrlPr>
                          </m:sSubPr>
                          <m:e>
                            <m:r>
                              <a:rPr lang="en-US" i="1"/>
                              <m:t>𝐽</m:t>
                            </m:r>
                          </m:e>
                          <m:sub>
                            <m:r>
                              <a:rPr lang="en-US" i="1"/>
                              <m:t>1</m:t>
                            </m:r>
                          </m:sub>
                        </m:sSub>
                        <m:r>
                          <a:rPr lang="en-US" i="1"/>
                          <m:t>𝑏</m:t>
                        </m:r>
                        <m:sSup>
                          <m:sSupPr>
                            <m:ctrlPr>
                              <a:rPr lang="tr-TR" i="1"/>
                            </m:ctrlPr>
                          </m:sSupPr>
                          <m:e>
                            <m:r>
                              <a:rPr lang="en-US" i="1"/>
                              <m:t>𝑠</m:t>
                            </m:r>
                          </m:e>
                          <m:sup>
                            <m:r>
                              <a:rPr lang="en-US" i="1"/>
                              <m:t>3</m:t>
                            </m:r>
                          </m:sup>
                        </m:sSup>
                        <m:r>
                          <a:rPr lang="en-US" i="1"/>
                          <m:t>+</m:t>
                        </m:r>
                        <m:sSub>
                          <m:sSubPr>
                            <m:ctrlPr>
                              <a:rPr lang="tr-TR" i="1"/>
                            </m:ctrlPr>
                          </m:sSubPr>
                          <m:e>
                            <m:r>
                              <a:rPr lang="en-US" i="1"/>
                              <m:t>𝐽</m:t>
                            </m:r>
                          </m:e>
                          <m:sub>
                            <m:r>
                              <a:rPr lang="en-US" i="1"/>
                              <m:t>1</m:t>
                            </m:r>
                          </m:sub>
                        </m:sSub>
                        <m:sSup>
                          <m:sSupPr>
                            <m:ctrlPr>
                              <a:rPr lang="tr-TR" i="1"/>
                            </m:ctrlPr>
                          </m:sSupPr>
                          <m:e>
                            <m:r>
                              <a:rPr lang="en-US" i="1"/>
                              <m:t>𝑘𝑠</m:t>
                            </m:r>
                          </m:e>
                          <m:sup>
                            <m:r>
                              <a:rPr lang="en-US" i="1"/>
                              <m:t>2</m:t>
                            </m:r>
                          </m:sup>
                        </m:sSup>
                        <m:r>
                          <a:rPr lang="en-US" i="1"/>
                          <m:t>+</m:t>
                        </m:r>
                        <m:r>
                          <a:rPr lang="en-US" i="1"/>
                          <m:t>𝑏𝑘𝑠</m:t>
                        </m:r>
                      </m:den>
                    </m:f>
                    <m:sSub>
                      <m:sSubPr>
                        <m:ctrlPr>
                          <a:rPr lang="tr-TR" i="1"/>
                        </m:ctrlPr>
                      </m:sSubPr>
                      <m:e>
                        <m:r>
                          <a:rPr lang="en-US" i="1"/>
                          <m:t>𝑇</m:t>
                        </m:r>
                      </m:e>
                      <m:sub>
                        <m:r>
                          <a:rPr lang="en-US" i="1"/>
                          <m:t>𝑚</m:t>
                        </m:r>
                      </m:sub>
                    </m:sSub>
                    <m:d>
                      <m:dPr>
                        <m:ctrlPr>
                          <a:rPr lang="tr-TR" i="1"/>
                        </m:ctrlPr>
                      </m:dPr>
                      <m:e>
                        <m:r>
                          <a:rPr lang="en-US" i="1"/>
                          <m:t>𝑠</m:t>
                        </m:r>
                      </m:e>
                    </m:d>
                  </m:oMath>
                </a14:m>
                <a:endParaRPr lang="tr-TR" dirty="0"/>
              </a:p>
              <a:p>
                <a14:m>
                  <m:oMath xmlns:m="http://schemas.openxmlformats.org/officeDocument/2006/math">
                    <m:f>
                      <m:fPr>
                        <m:ctrlPr>
                          <a:rPr lang="tr-TR" i="1"/>
                        </m:ctrlPr>
                      </m:fPr>
                      <m:num>
                        <m:d>
                          <m:dPr>
                            <m:begChr m:val="["/>
                            <m:endChr m:val="]"/>
                            <m:ctrlPr>
                              <a:rPr lang="tr-TR" i="1"/>
                            </m:ctrlPr>
                          </m:dPr>
                          <m:e>
                            <m:sSub>
                              <m:sSubPr>
                                <m:ctrlPr>
                                  <a:rPr lang="tr-TR" i="1"/>
                                </m:ctrlPr>
                              </m:sSubPr>
                              <m:e>
                                <m:r>
                                  <a:rPr lang="en-US" i="1"/>
                                  <m:t>𝐽</m:t>
                                </m:r>
                              </m:e>
                              <m:sub>
                                <m:r>
                                  <a:rPr lang="en-US" i="1"/>
                                  <m:t>1</m:t>
                                </m:r>
                              </m:sub>
                            </m:sSub>
                            <m:sSub>
                              <m:sSubPr>
                                <m:ctrlPr>
                                  <a:rPr lang="tr-TR" i="1"/>
                                </m:ctrlPr>
                              </m:sSubPr>
                              <m:e>
                                <m:r>
                                  <a:rPr lang="en-US" i="1"/>
                                  <m:t>𝐽</m:t>
                                </m:r>
                              </m:e>
                              <m:sub>
                                <m:r>
                                  <a:rPr lang="en-US" i="1"/>
                                  <m:t>2</m:t>
                                </m:r>
                              </m:sub>
                            </m:sSub>
                            <m:r>
                              <a:rPr lang="en-US" i="1"/>
                              <m:t>𝑏</m:t>
                            </m:r>
                            <m:sSup>
                              <m:sSupPr>
                                <m:ctrlPr>
                                  <a:rPr lang="tr-TR" i="1"/>
                                </m:ctrlPr>
                              </m:sSupPr>
                              <m:e>
                                <m:r>
                                  <a:rPr lang="en-US" i="1"/>
                                  <m:t>𝑠</m:t>
                                </m:r>
                              </m:e>
                              <m:sup>
                                <m:r>
                                  <a:rPr lang="en-US" i="1"/>
                                  <m:t>2</m:t>
                                </m:r>
                              </m:sup>
                            </m:sSup>
                            <m:r>
                              <a:rPr lang="en-US" i="1"/>
                              <m:t>+</m:t>
                            </m:r>
                            <m:sSub>
                              <m:sSubPr>
                                <m:ctrlPr>
                                  <a:rPr lang="tr-TR" i="1"/>
                                </m:ctrlPr>
                              </m:sSubPr>
                              <m:e>
                                <m:r>
                                  <a:rPr lang="en-US" i="1"/>
                                  <m:t>𝐽</m:t>
                                </m:r>
                              </m:e>
                              <m:sub>
                                <m:r>
                                  <a:rPr lang="en-US" i="1"/>
                                  <m:t>1</m:t>
                                </m:r>
                              </m:sub>
                            </m:sSub>
                            <m:sSub>
                              <m:sSubPr>
                                <m:ctrlPr>
                                  <a:rPr lang="tr-TR" i="1"/>
                                </m:ctrlPr>
                              </m:sSubPr>
                              <m:e>
                                <m:r>
                                  <a:rPr lang="en-US" i="1"/>
                                  <m:t>𝐽</m:t>
                                </m:r>
                              </m:e>
                              <m:sub>
                                <m:r>
                                  <a:rPr lang="en-US" i="1"/>
                                  <m:t>2</m:t>
                                </m:r>
                              </m:sub>
                            </m:sSub>
                            <m:r>
                              <a:rPr lang="en-US" i="1"/>
                              <m:t>𝑘𝑠</m:t>
                            </m:r>
                            <m:r>
                              <a:rPr lang="en-US" i="1"/>
                              <m:t>+</m:t>
                            </m:r>
                            <m:d>
                              <m:dPr>
                                <m:ctrlPr>
                                  <a:rPr lang="tr-TR" i="1"/>
                                </m:ctrlPr>
                              </m:dPr>
                              <m:e>
                                <m:sSub>
                                  <m:sSubPr>
                                    <m:ctrlPr>
                                      <a:rPr lang="tr-TR" i="1"/>
                                    </m:ctrlPr>
                                  </m:sSubPr>
                                  <m:e>
                                    <m:r>
                                      <a:rPr lang="en-US" i="1"/>
                                      <m:t>𝐽</m:t>
                                    </m:r>
                                  </m:e>
                                  <m:sub>
                                    <m:r>
                                      <a:rPr lang="en-US" i="1"/>
                                      <m:t>1</m:t>
                                    </m:r>
                                  </m:sub>
                                </m:sSub>
                                <m:r>
                                  <a:rPr lang="en-US" i="1"/>
                                  <m:t>+</m:t>
                                </m:r>
                                <m:sSub>
                                  <m:sSubPr>
                                    <m:ctrlPr>
                                      <a:rPr lang="tr-TR" i="1"/>
                                    </m:ctrlPr>
                                  </m:sSubPr>
                                  <m:e>
                                    <m:r>
                                      <a:rPr lang="en-US" i="1"/>
                                      <m:t>𝐽</m:t>
                                    </m:r>
                                  </m:e>
                                  <m:sub>
                                    <m:r>
                                      <a:rPr lang="en-US" i="1"/>
                                      <m:t>2</m:t>
                                    </m:r>
                                  </m:sub>
                                </m:sSub>
                              </m:e>
                            </m:d>
                            <m:r>
                              <a:rPr lang="en-US" i="1"/>
                              <m:t>𝑏𝑘</m:t>
                            </m:r>
                          </m:e>
                        </m:d>
                        <m:sSup>
                          <m:sSupPr>
                            <m:ctrlPr>
                              <a:rPr lang="tr-TR" i="1"/>
                            </m:ctrlPr>
                          </m:sSupPr>
                          <m:e>
                            <m:r>
                              <a:rPr lang="en-US" i="1"/>
                              <m:t>𝑠</m:t>
                            </m:r>
                          </m:e>
                          <m:sup>
                            <m:r>
                              <a:rPr lang="en-US" i="1"/>
                              <m:t>2</m:t>
                            </m:r>
                          </m:sup>
                        </m:sSup>
                      </m:num>
                      <m:den>
                        <m:sSub>
                          <m:sSubPr>
                            <m:ctrlPr>
                              <a:rPr lang="tr-TR" i="1"/>
                            </m:ctrlPr>
                          </m:sSubPr>
                          <m:e>
                            <m:r>
                              <a:rPr lang="en-US" i="1"/>
                              <m:t>𝐽</m:t>
                            </m:r>
                          </m:e>
                          <m:sub>
                            <m:r>
                              <a:rPr lang="en-US" i="1"/>
                              <m:t>1</m:t>
                            </m:r>
                          </m:sub>
                        </m:sSub>
                        <m:r>
                          <a:rPr lang="en-US" i="1"/>
                          <m:t>𝑏</m:t>
                        </m:r>
                        <m:sSup>
                          <m:sSupPr>
                            <m:ctrlPr>
                              <a:rPr lang="tr-TR" i="1"/>
                            </m:ctrlPr>
                          </m:sSupPr>
                          <m:e>
                            <m:r>
                              <a:rPr lang="en-US" i="1"/>
                              <m:t>𝑠</m:t>
                            </m:r>
                          </m:e>
                          <m:sup>
                            <m:r>
                              <a:rPr lang="en-US" i="1"/>
                              <m:t>2</m:t>
                            </m:r>
                          </m:sup>
                        </m:sSup>
                        <m:r>
                          <a:rPr lang="en-US" i="1"/>
                          <m:t>+</m:t>
                        </m:r>
                        <m:sSub>
                          <m:sSubPr>
                            <m:ctrlPr>
                              <a:rPr lang="tr-TR" i="1"/>
                            </m:ctrlPr>
                          </m:sSubPr>
                          <m:e>
                            <m:r>
                              <a:rPr lang="en-US" i="1"/>
                              <m:t>𝐽</m:t>
                            </m:r>
                          </m:e>
                          <m:sub>
                            <m:r>
                              <a:rPr lang="en-US" i="1"/>
                              <m:t>1</m:t>
                            </m:r>
                          </m:sub>
                        </m:sSub>
                        <m:r>
                          <a:rPr lang="en-US" i="1"/>
                          <m:t>𝑘𝑠</m:t>
                        </m:r>
                        <m:r>
                          <a:rPr lang="en-US" i="1"/>
                          <m:t>+</m:t>
                        </m:r>
                        <m:r>
                          <a:rPr lang="en-US" i="1"/>
                          <m:t>𝑏𝑘</m:t>
                        </m:r>
                      </m:den>
                    </m:f>
                    <m:sSub>
                      <m:sSubPr>
                        <m:ctrlPr>
                          <a:rPr lang="tr-TR" i="1"/>
                        </m:ctrlPr>
                      </m:sSubPr>
                      <m:e>
                        <m:r>
                          <a:rPr lang="en-US" i="1"/>
                          <m:t>𝜃</m:t>
                        </m:r>
                      </m:e>
                      <m:sub>
                        <m:r>
                          <a:rPr lang="en-US" i="1"/>
                          <m:t>2</m:t>
                        </m:r>
                      </m:sub>
                    </m:sSub>
                    <m:d>
                      <m:dPr>
                        <m:ctrlPr>
                          <a:rPr lang="tr-TR" i="1"/>
                        </m:ctrlPr>
                      </m:dPr>
                      <m:e>
                        <m:r>
                          <a:rPr lang="en-US" i="1"/>
                          <m:t>𝑠</m:t>
                        </m:r>
                      </m:e>
                    </m:d>
                    <m:r>
                      <a:rPr lang="en-US" i="1"/>
                      <m:t>=</m:t>
                    </m:r>
                    <m:sSub>
                      <m:sSubPr>
                        <m:ctrlPr>
                          <a:rPr lang="tr-TR" i="1"/>
                        </m:ctrlPr>
                      </m:sSubPr>
                      <m:e>
                        <m:r>
                          <a:rPr lang="en-US" i="1"/>
                          <m:t>𝑇</m:t>
                        </m:r>
                      </m:e>
                      <m:sub>
                        <m:r>
                          <a:rPr lang="en-US" i="1"/>
                          <m:t>𝑒</m:t>
                        </m:r>
                      </m:sub>
                    </m:sSub>
                    <m:d>
                      <m:dPr>
                        <m:ctrlPr>
                          <a:rPr lang="tr-TR" i="1"/>
                        </m:ctrlPr>
                      </m:dPr>
                      <m:e>
                        <m:r>
                          <a:rPr lang="en-US" i="1"/>
                          <m:t>𝑠</m:t>
                        </m:r>
                      </m:e>
                    </m:d>
                    <m:r>
                      <a:rPr lang="en-US" i="1"/>
                      <m:t>+</m:t>
                    </m:r>
                    <m:f>
                      <m:fPr>
                        <m:ctrlPr>
                          <a:rPr lang="tr-TR" i="1"/>
                        </m:ctrlPr>
                      </m:fPr>
                      <m:num>
                        <m:r>
                          <a:rPr lang="en-US" i="1"/>
                          <m:t>𝑏𝑘</m:t>
                        </m:r>
                      </m:num>
                      <m:den>
                        <m:sSub>
                          <m:sSubPr>
                            <m:ctrlPr>
                              <a:rPr lang="tr-TR" i="1"/>
                            </m:ctrlPr>
                          </m:sSubPr>
                          <m:e>
                            <m:r>
                              <a:rPr lang="en-US" i="1"/>
                              <m:t>𝐽</m:t>
                            </m:r>
                          </m:e>
                          <m:sub>
                            <m:r>
                              <a:rPr lang="en-US" i="1"/>
                              <m:t>1</m:t>
                            </m:r>
                          </m:sub>
                        </m:sSub>
                        <m:r>
                          <a:rPr lang="en-US" i="1"/>
                          <m:t>𝑏</m:t>
                        </m:r>
                        <m:sSup>
                          <m:sSupPr>
                            <m:ctrlPr>
                              <a:rPr lang="tr-TR" i="1"/>
                            </m:ctrlPr>
                          </m:sSupPr>
                          <m:e>
                            <m:r>
                              <a:rPr lang="en-US" i="1"/>
                              <m:t>𝑠</m:t>
                            </m:r>
                          </m:e>
                          <m:sup>
                            <m:r>
                              <a:rPr lang="en-US" i="1"/>
                              <m:t>2</m:t>
                            </m:r>
                          </m:sup>
                        </m:sSup>
                        <m:r>
                          <a:rPr lang="en-US" i="1"/>
                          <m:t>+</m:t>
                        </m:r>
                        <m:sSub>
                          <m:sSubPr>
                            <m:ctrlPr>
                              <a:rPr lang="tr-TR" i="1"/>
                            </m:ctrlPr>
                          </m:sSubPr>
                          <m:e>
                            <m:r>
                              <a:rPr lang="en-US" i="1"/>
                              <m:t>𝐽</m:t>
                            </m:r>
                          </m:e>
                          <m:sub>
                            <m:r>
                              <a:rPr lang="en-US" i="1"/>
                              <m:t>1</m:t>
                            </m:r>
                          </m:sub>
                        </m:sSub>
                        <m:r>
                          <a:rPr lang="en-US" i="1"/>
                          <m:t>𝑘𝑠</m:t>
                        </m:r>
                        <m:r>
                          <a:rPr lang="en-US" i="1"/>
                          <m:t>+</m:t>
                        </m:r>
                        <m:r>
                          <a:rPr lang="en-US" i="1"/>
                          <m:t>𝑏𝑘</m:t>
                        </m:r>
                      </m:den>
                    </m:f>
                    <m:sSub>
                      <m:sSubPr>
                        <m:ctrlPr>
                          <a:rPr lang="tr-TR" i="1"/>
                        </m:ctrlPr>
                      </m:sSubPr>
                      <m:e>
                        <m:r>
                          <a:rPr lang="en-US" i="1"/>
                          <m:t>𝑇</m:t>
                        </m:r>
                      </m:e>
                      <m:sub>
                        <m:r>
                          <a:rPr lang="en-US" i="1"/>
                          <m:t>𝑚</m:t>
                        </m:r>
                      </m:sub>
                    </m:sSub>
                    <m:d>
                      <m:dPr>
                        <m:ctrlPr>
                          <a:rPr lang="tr-TR" i="1"/>
                        </m:ctrlPr>
                      </m:dPr>
                      <m:e>
                        <m:r>
                          <a:rPr lang="en-US" i="1"/>
                          <m:t>𝑠</m:t>
                        </m:r>
                      </m:e>
                    </m:d>
                  </m:oMath>
                </a14:m>
                <a:endParaRPr lang="tr-TR" dirty="0"/>
              </a:p>
              <a:p>
                <a14:m>
                  <m:oMath xmlns:m="http://schemas.openxmlformats.org/officeDocument/2006/math">
                    <m:sSub>
                      <m:sSubPr>
                        <m:ctrlPr>
                          <a:rPr lang="tr-TR" i="1"/>
                        </m:ctrlPr>
                      </m:sSubPr>
                      <m:e>
                        <m:r>
                          <a:rPr lang="en-US" i="1"/>
                          <m:t>𝜃</m:t>
                        </m:r>
                      </m:e>
                      <m:sub>
                        <m:r>
                          <a:rPr lang="en-US" i="1"/>
                          <m:t>2</m:t>
                        </m:r>
                      </m:sub>
                    </m:sSub>
                    <m:d>
                      <m:dPr>
                        <m:ctrlPr>
                          <a:rPr lang="tr-TR" i="1"/>
                        </m:ctrlPr>
                      </m:dPr>
                      <m:e>
                        <m:r>
                          <a:rPr lang="en-US" i="1"/>
                          <m:t>𝑠</m:t>
                        </m:r>
                      </m:e>
                    </m:d>
                    <m:r>
                      <a:rPr lang="en-US" i="1"/>
                      <m:t>=</m:t>
                    </m:r>
                    <m:f>
                      <m:fPr>
                        <m:ctrlPr>
                          <a:rPr lang="tr-TR" i="1"/>
                        </m:ctrlPr>
                      </m:fPr>
                      <m:num>
                        <m:r>
                          <a:rPr lang="en-US" i="1"/>
                          <m:t>1</m:t>
                        </m:r>
                      </m:num>
                      <m:den>
                        <m:d>
                          <m:dPr>
                            <m:begChr m:val="["/>
                            <m:endChr m:val="]"/>
                            <m:ctrlPr>
                              <a:rPr lang="tr-TR" i="1"/>
                            </m:ctrlPr>
                          </m:dPr>
                          <m:e>
                            <m:sSub>
                              <m:sSubPr>
                                <m:ctrlPr>
                                  <a:rPr lang="tr-TR" i="1"/>
                                </m:ctrlPr>
                              </m:sSubPr>
                              <m:e>
                                <m:r>
                                  <a:rPr lang="en-US" i="1"/>
                                  <m:t>𝐽</m:t>
                                </m:r>
                              </m:e>
                              <m:sub>
                                <m:r>
                                  <a:rPr lang="en-US" i="1"/>
                                  <m:t>1</m:t>
                                </m:r>
                              </m:sub>
                            </m:sSub>
                            <m:sSub>
                              <m:sSubPr>
                                <m:ctrlPr>
                                  <a:rPr lang="tr-TR" i="1"/>
                                </m:ctrlPr>
                              </m:sSubPr>
                              <m:e>
                                <m:r>
                                  <a:rPr lang="en-US" i="1"/>
                                  <m:t>𝐽</m:t>
                                </m:r>
                              </m:e>
                              <m:sub>
                                <m:r>
                                  <a:rPr lang="en-US" i="1"/>
                                  <m:t>2</m:t>
                                </m:r>
                              </m:sub>
                            </m:sSub>
                            <m:r>
                              <a:rPr lang="en-US" i="1"/>
                              <m:t>𝑏</m:t>
                            </m:r>
                            <m:sSup>
                              <m:sSupPr>
                                <m:ctrlPr>
                                  <a:rPr lang="tr-TR" i="1"/>
                                </m:ctrlPr>
                              </m:sSupPr>
                              <m:e>
                                <m:r>
                                  <a:rPr lang="en-US" i="1"/>
                                  <m:t>𝑠</m:t>
                                </m:r>
                              </m:e>
                              <m:sup>
                                <m:r>
                                  <a:rPr lang="en-US" i="1"/>
                                  <m:t>2</m:t>
                                </m:r>
                              </m:sup>
                            </m:sSup>
                            <m:r>
                              <a:rPr lang="en-US" i="1"/>
                              <m:t>+</m:t>
                            </m:r>
                            <m:sSub>
                              <m:sSubPr>
                                <m:ctrlPr>
                                  <a:rPr lang="tr-TR" i="1"/>
                                </m:ctrlPr>
                              </m:sSubPr>
                              <m:e>
                                <m:r>
                                  <a:rPr lang="en-US" i="1"/>
                                  <m:t>𝐽</m:t>
                                </m:r>
                              </m:e>
                              <m:sub>
                                <m:r>
                                  <a:rPr lang="en-US" i="1"/>
                                  <m:t>1</m:t>
                                </m:r>
                              </m:sub>
                            </m:sSub>
                            <m:sSub>
                              <m:sSubPr>
                                <m:ctrlPr>
                                  <a:rPr lang="tr-TR" i="1"/>
                                </m:ctrlPr>
                              </m:sSubPr>
                              <m:e>
                                <m:r>
                                  <a:rPr lang="en-US" i="1"/>
                                  <m:t>𝐽</m:t>
                                </m:r>
                              </m:e>
                              <m:sub>
                                <m:r>
                                  <a:rPr lang="en-US" i="1"/>
                                  <m:t>2</m:t>
                                </m:r>
                              </m:sub>
                            </m:sSub>
                            <m:r>
                              <a:rPr lang="en-US" i="1"/>
                              <m:t>𝑘𝑠</m:t>
                            </m:r>
                            <m:r>
                              <a:rPr lang="en-US" i="1"/>
                              <m:t>+</m:t>
                            </m:r>
                            <m:d>
                              <m:dPr>
                                <m:ctrlPr>
                                  <a:rPr lang="tr-TR" i="1"/>
                                </m:ctrlPr>
                              </m:dPr>
                              <m:e>
                                <m:sSub>
                                  <m:sSubPr>
                                    <m:ctrlPr>
                                      <a:rPr lang="tr-TR" i="1"/>
                                    </m:ctrlPr>
                                  </m:sSubPr>
                                  <m:e>
                                    <m:r>
                                      <a:rPr lang="en-US" i="1"/>
                                      <m:t>𝐽</m:t>
                                    </m:r>
                                  </m:e>
                                  <m:sub>
                                    <m:r>
                                      <a:rPr lang="en-US" i="1"/>
                                      <m:t>1</m:t>
                                    </m:r>
                                  </m:sub>
                                </m:sSub>
                                <m:r>
                                  <a:rPr lang="en-US" i="1"/>
                                  <m:t>+</m:t>
                                </m:r>
                                <m:sSub>
                                  <m:sSubPr>
                                    <m:ctrlPr>
                                      <a:rPr lang="tr-TR" i="1"/>
                                    </m:ctrlPr>
                                  </m:sSubPr>
                                  <m:e>
                                    <m:r>
                                      <a:rPr lang="en-US" i="1"/>
                                      <m:t>𝐽</m:t>
                                    </m:r>
                                  </m:e>
                                  <m:sub>
                                    <m:r>
                                      <a:rPr lang="en-US" i="1"/>
                                      <m:t>2</m:t>
                                    </m:r>
                                  </m:sub>
                                </m:sSub>
                              </m:e>
                            </m:d>
                            <m:r>
                              <a:rPr lang="en-US" i="1"/>
                              <m:t>𝑏𝑘</m:t>
                            </m:r>
                          </m:e>
                        </m:d>
                        <m:sSup>
                          <m:sSupPr>
                            <m:ctrlPr>
                              <a:rPr lang="tr-TR" i="1"/>
                            </m:ctrlPr>
                          </m:sSupPr>
                          <m:e>
                            <m:r>
                              <a:rPr lang="en-US" i="1"/>
                              <m:t>𝑠</m:t>
                            </m:r>
                          </m:e>
                          <m:sup>
                            <m:r>
                              <a:rPr lang="en-US" i="1"/>
                              <m:t>2</m:t>
                            </m:r>
                          </m:sup>
                        </m:sSup>
                      </m:den>
                    </m:f>
                    <m:d>
                      <m:dPr>
                        <m:begChr m:val="["/>
                        <m:endChr m:val="]"/>
                        <m:ctrlPr>
                          <a:rPr lang="tr-TR" i="1"/>
                        </m:ctrlPr>
                      </m:dPr>
                      <m:e>
                        <m:d>
                          <m:dPr>
                            <m:ctrlPr>
                              <a:rPr lang="tr-TR" i="1"/>
                            </m:ctrlPr>
                          </m:dPr>
                          <m:e>
                            <m:sSub>
                              <m:sSubPr>
                                <m:ctrlPr>
                                  <a:rPr lang="tr-TR" i="1"/>
                                </m:ctrlPr>
                              </m:sSubPr>
                              <m:e>
                                <m:r>
                                  <a:rPr lang="en-US" i="1"/>
                                  <m:t>𝐽</m:t>
                                </m:r>
                              </m:e>
                              <m:sub>
                                <m:r>
                                  <a:rPr lang="en-US" i="1"/>
                                  <m:t>1</m:t>
                                </m:r>
                              </m:sub>
                            </m:sSub>
                            <m:r>
                              <a:rPr lang="en-US" i="1"/>
                              <m:t>𝑏</m:t>
                            </m:r>
                            <m:sSup>
                              <m:sSupPr>
                                <m:ctrlPr>
                                  <a:rPr lang="tr-TR" i="1"/>
                                </m:ctrlPr>
                              </m:sSupPr>
                              <m:e>
                                <m:r>
                                  <a:rPr lang="en-US" i="1"/>
                                  <m:t>𝑠</m:t>
                                </m:r>
                              </m:e>
                              <m:sup>
                                <m:r>
                                  <a:rPr lang="en-US" i="1"/>
                                  <m:t>2</m:t>
                                </m:r>
                              </m:sup>
                            </m:sSup>
                            <m:r>
                              <a:rPr lang="en-US" i="1"/>
                              <m:t>+</m:t>
                            </m:r>
                            <m:sSub>
                              <m:sSubPr>
                                <m:ctrlPr>
                                  <a:rPr lang="tr-TR" i="1"/>
                                </m:ctrlPr>
                              </m:sSubPr>
                              <m:e>
                                <m:r>
                                  <a:rPr lang="en-US" i="1"/>
                                  <m:t>𝐽</m:t>
                                </m:r>
                              </m:e>
                              <m:sub>
                                <m:r>
                                  <a:rPr lang="en-US" i="1"/>
                                  <m:t>1</m:t>
                                </m:r>
                              </m:sub>
                            </m:sSub>
                            <m:r>
                              <a:rPr lang="en-US" i="1"/>
                              <m:t>𝑘𝑠</m:t>
                            </m:r>
                            <m:r>
                              <a:rPr lang="en-US" i="1"/>
                              <m:t>+</m:t>
                            </m:r>
                            <m:r>
                              <a:rPr lang="en-US" i="1"/>
                              <m:t>𝑏𝑘</m:t>
                            </m:r>
                          </m:e>
                        </m:d>
                        <m:sSub>
                          <m:sSubPr>
                            <m:ctrlPr>
                              <a:rPr lang="tr-TR" i="1"/>
                            </m:ctrlPr>
                          </m:sSubPr>
                          <m:e>
                            <m:r>
                              <a:rPr lang="en-US" i="1"/>
                              <m:t>𝑇</m:t>
                            </m:r>
                          </m:e>
                          <m:sub>
                            <m:r>
                              <a:rPr lang="en-US" i="1"/>
                              <m:t>𝑒</m:t>
                            </m:r>
                          </m:sub>
                        </m:sSub>
                        <m:d>
                          <m:dPr>
                            <m:ctrlPr>
                              <a:rPr lang="tr-TR" i="1"/>
                            </m:ctrlPr>
                          </m:dPr>
                          <m:e>
                            <m:r>
                              <a:rPr lang="en-US" i="1"/>
                              <m:t>𝑠</m:t>
                            </m:r>
                          </m:e>
                        </m:d>
                        <m:r>
                          <a:rPr lang="en-US" i="1"/>
                          <m:t>+</m:t>
                        </m:r>
                        <m:d>
                          <m:dPr>
                            <m:ctrlPr>
                              <a:rPr lang="tr-TR" i="1"/>
                            </m:ctrlPr>
                          </m:dPr>
                          <m:e>
                            <m:r>
                              <a:rPr lang="en-US" i="1"/>
                              <m:t>𝑏𝑘</m:t>
                            </m:r>
                          </m:e>
                        </m:d>
                        <m:sSub>
                          <m:sSubPr>
                            <m:ctrlPr>
                              <a:rPr lang="tr-TR" i="1"/>
                            </m:ctrlPr>
                          </m:sSubPr>
                          <m:e>
                            <m:r>
                              <a:rPr lang="en-US" i="1"/>
                              <m:t>𝑇</m:t>
                            </m:r>
                          </m:e>
                          <m:sub>
                            <m:r>
                              <a:rPr lang="en-US" i="1"/>
                              <m:t>𝑚</m:t>
                            </m:r>
                          </m:sub>
                        </m:sSub>
                        <m:d>
                          <m:dPr>
                            <m:ctrlPr>
                              <a:rPr lang="tr-TR" i="1"/>
                            </m:ctrlPr>
                          </m:dPr>
                          <m:e>
                            <m:r>
                              <a:rPr lang="en-US" i="1"/>
                              <m:t>𝑠</m:t>
                            </m:r>
                          </m:e>
                        </m:d>
                      </m:e>
                    </m:d>
                  </m:oMath>
                </a14:m>
                <a:endParaRPr lang="tr-TR" dirty="0"/>
              </a:p>
            </p:txBody>
          </p:sp>
        </mc:Choice>
        <mc:Fallback>
          <p:sp>
            <p:nvSpPr>
              <p:cNvPr id="6" name="İçerik Yer Tutucusu 5"/>
              <p:cNvSpPr>
                <a:spLocks noGrp="1" noRot="1" noChangeAspect="1" noMove="1" noResize="1" noEditPoints="1" noAdjustHandles="1" noChangeArrowheads="1" noChangeShapeType="1" noTextEdit="1"/>
              </p:cNvSpPr>
              <p:nvPr>
                <p:ph idx="1"/>
              </p:nvPr>
            </p:nvSpPr>
            <p:spPr>
              <a:blipFill rotWithShape="0">
                <a:blip r:embed="rId2"/>
                <a:stretch>
                  <a:fillRect l="-606" t="-1358"/>
                </a:stretch>
              </a:blipFill>
            </p:spPr>
            <p:txBody>
              <a:bodyPr/>
              <a:lstStyle/>
              <a:p>
                <a:r>
                  <a:rPr lang="tr-TR">
                    <a:noFill/>
                  </a:rPr>
                  <a:t> </a:t>
                </a:r>
              </a:p>
            </p:txBody>
          </p:sp>
        </mc:Fallback>
      </mc:AlternateContent>
    </p:spTree>
    <p:extLst>
      <p:ext uri="{BB962C8B-B14F-4D97-AF65-F5344CB8AC3E}">
        <p14:creationId xmlns:p14="http://schemas.microsoft.com/office/powerpoint/2010/main" val="2702361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0000">
                    <a:lumMod val="75000"/>
                    <a:lumOff val="25000"/>
                  </a:srgbClr>
                </a:solidFill>
                <a:latin typeface="Cooper Std Black" panose="0208090304030B020404" pitchFamily="18" charset="0"/>
              </a:rPr>
              <a:t>Örnek 2: Dönel Mekanik Sistem</a:t>
            </a:r>
            <a:endParaRPr lang="tr-TR" dirty="0"/>
          </a:p>
        </p:txBody>
      </p:sp>
      <mc:AlternateContent xmlns:mc="http://schemas.openxmlformats.org/markup-compatibility/2006">
        <mc:Choice xmlns:a14="http://schemas.microsoft.com/office/drawing/2010/main" Requires="a14">
          <p:sp>
            <p:nvSpPr>
              <p:cNvPr id="3" name="İçerik Yer Tutucusu 2"/>
              <p:cNvSpPr>
                <a:spLocks noGrp="1"/>
              </p:cNvSpPr>
              <p:nvPr>
                <p:ph idx="1"/>
              </p:nvPr>
            </p:nvSpPr>
            <p:spPr>
              <a:xfrm>
                <a:off x="7615038" y="1375653"/>
                <a:ext cx="4144571" cy="2219507"/>
              </a:xfrm>
            </p:spPr>
            <p:txBody>
              <a:bodyPr/>
              <a:lstStyle/>
              <a:p>
                <a14:m>
                  <m:oMath xmlns:m="http://schemas.openxmlformats.org/officeDocument/2006/math">
                    <m:sSub>
                      <m:sSubPr>
                        <m:ctrlPr>
                          <a:rPr lang="tr-TR"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𝐽</m:t>
                        </m:r>
                      </m:e>
                      <m:sub>
                        <m:r>
                          <a:rPr lang="en-US" i="1">
                            <a:solidFill>
                              <a:srgbClr val="FF0000"/>
                            </a:solidFill>
                            <a:latin typeface="Cambria Math" panose="02040503050406030204" pitchFamily="18" charset="0"/>
                          </a:rPr>
                          <m:t>1</m:t>
                        </m:r>
                      </m:sub>
                    </m:sSub>
                    <m:sSup>
                      <m:sSupPr>
                        <m:ctrlPr>
                          <a:rPr lang="tr-TR"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𝑠</m:t>
                        </m:r>
                      </m:e>
                      <m:sup>
                        <m:r>
                          <a:rPr lang="en-US" i="1">
                            <a:solidFill>
                              <a:srgbClr val="FF0000"/>
                            </a:solidFill>
                            <a:latin typeface="Cambria Math" panose="02040503050406030204" pitchFamily="18" charset="0"/>
                          </a:rPr>
                          <m:t>2</m:t>
                        </m:r>
                      </m:sup>
                    </m:sSup>
                    <m:sSub>
                      <m:sSubPr>
                        <m:ctrlPr>
                          <a:rPr lang="tr-TR"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𝜃</m:t>
                        </m:r>
                      </m:e>
                      <m:sub>
                        <m:r>
                          <a:rPr lang="en-US" i="1">
                            <a:solidFill>
                              <a:srgbClr val="FF0000"/>
                            </a:solidFill>
                            <a:latin typeface="Cambria Math" panose="02040503050406030204" pitchFamily="18" charset="0"/>
                          </a:rPr>
                          <m:t>1</m:t>
                        </m:r>
                      </m:sub>
                    </m:sSub>
                    <m:d>
                      <m:dPr>
                        <m:ctrlPr>
                          <a:rPr lang="tr-TR"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𝑠</m:t>
                        </m:r>
                      </m:e>
                    </m:d>
                    <m:r>
                      <a:rPr lang="en-US" i="1">
                        <a:solidFill>
                          <a:srgbClr val="FF0000"/>
                        </a:solidFill>
                        <a:latin typeface="Cambria Math" panose="02040503050406030204" pitchFamily="18" charset="0"/>
                      </a:rPr>
                      <m:t>=</m:t>
                    </m:r>
                    <m:sSub>
                      <m:sSubPr>
                        <m:ctrlPr>
                          <a:rPr lang="tr-TR"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𝑇</m:t>
                        </m:r>
                      </m:e>
                      <m:sub>
                        <m:r>
                          <a:rPr lang="en-US" i="1">
                            <a:solidFill>
                              <a:srgbClr val="FF0000"/>
                            </a:solidFill>
                            <a:latin typeface="Cambria Math" panose="02040503050406030204" pitchFamily="18" charset="0"/>
                          </a:rPr>
                          <m:t>𝑚</m:t>
                        </m:r>
                      </m:sub>
                    </m:sSub>
                    <m:d>
                      <m:dPr>
                        <m:ctrlPr>
                          <a:rPr lang="tr-TR"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𝑠</m:t>
                        </m:r>
                      </m:e>
                    </m:d>
                    <m:r>
                      <a:rPr lang="en-US" i="1">
                        <a:solidFill>
                          <a:srgbClr val="FF0000"/>
                        </a:solidFill>
                        <a:latin typeface="Cambria Math" panose="02040503050406030204" pitchFamily="18" charset="0"/>
                      </a:rPr>
                      <m:t>+</m:t>
                    </m:r>
                    <m:sSub>
                      <m:sSubPr>
                        <m:ctrlPr>
                          <a:rPr lang="tr-TR"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𝑇</m:t>
                        </m:r>
                      </m:e>
                      <m:sub>
                        <m:r>
                          <a:rPr lang="en-US" i="1">
                            <a:solidFill>
                              <a:srgbClr val="FF0000"/>
                            </a:solidFill>
                            <a:latin typeface="Cambria Math" panose="02040503050406030204" pitchFamily="18" charset="0"/>
                          </a:rPr>
                          <m:t>𝑏</m:t>
                        </m:r>
                      </m:sub>
                    </m:sSub>
                    <m:d>
                      <m:dPr>
                        <m:ctrlPr>
                          <a:rPr lang="tr-TR"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𝑠</m:t>
                        </m:r>
                      </m:e>
                    </m:d>
                  </m:oMath>
                </a14:m>
                <a:r>
                  <a:rPr lang="en-US" dirty="0">
                    <a:solidFill>
                      <a:srgbClr val="FF0000"/>
                    </a:solidFill>
                  </a:rPr>
                  <a:t>	(1a)</a:t>
                </a:r>
                <a:endParaRPr lang="tr-TR" dirty="0">
                  <a:solidFill>
                    <a:srgbClr val="FF0000"/>
                  </a:solidFill>
                </a:endParaRPr>
              </a:p>
              <a:p>
                <a14:m>
                  <m:oMath xmlns:m="http://schemas.openxmlformats.org/officeDocument/2006/math">
                    <m:sSub>
                      <m:sSubPr>
                        <m:ctrlPr>
                          <a:rPr lang="tr-TR"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𝐽</m:t>
                        </m:r>
                      </m:e>
                      <m:sub>
                        <m:r>
                          <a:rPr lang="en-US" i="1">
                            <a:solidFill>
                              <a:srgbClr val="FF0000"/>
                            </a:solidFill>
                            <a:latin typeface="Cambria Math" panose="02040503050406030204" pitchFamily="18" charset="0"/>
                          </a:rPr>
                          <m:t>2</m:t>
                        </m:r>
                      </m:sub>
                    </m:sSub>
                    <m:sSub>
                      <m:sSubPr>
                        <m:ctrlPr>
                          <a:rPr lang="tr-TR" i="1">
                            <a:solidFill>
                              <a:srgbClr val="FF0000"/>
                            </a:solidFill>
                            <a:latin typeface="Cambria Math" panose="02040503050406030204" pitchFamily="18" charset="0"/>
                          </a:rPr>
                        </m:ctrlPr>
                      </m:sSubPr>
                      <m:e>
                        <m:sSup>
                          <m:sSupPr>
                            <m:ctrlPr>
                              <a:rPr lang="tr-TR"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𝑠</m:t>
                            </m:r>
                          </m:e>
                          <m:sup>
                            <m:r>
                              <a:rPr lang="en-US" i="1">
                                <a:solidFill>
                                  <a:srgbClr val="FF0000"/>
                                </a:solidFill>
                                <a:latin typeface="Cambria Math" panose="02040503050406030204" pitchFamily="18" charset="0"/>
                              </a:rPr>
                              <m:t>2</m:t>
                            </m:r>
                          </m:sup>
                        </m:sSup>
                        <m:r>
                          <a:rPr lang="en-US" i="1">
                            <a:solidFill>
                              <a:srgbClr val="FF0000"/>
                            </a:solidFill>
                            <a:latin typeface="Cambria Math" panose="02040503050406030204" pitchFamily="18" charset="0"/>
                          </a:rPr>
                          <m:t>𝜃</m:t>
                        </m:r>
                      </m:e>
                      <m:sub>
                        <m:r>
                          <a:rPr lang="en-US" i="1">
                            <a:solidFill>
                              <a:srgbClr val="FF0000"/>
                            </a:solidFill>
                            <a:latin typeface="Cambria Math" panose="02040503050406030204" pitchFamily="18" charset="0"/>
                          </a:rPr>
                          <m:t>2</m:t>
                        </m:r>
                      </m:sub>
                    </m:sSub>
                    <m:d>
                      <m:dPr>
                        <m:ctrlPr>
                          <a:rPr lang="tr-TR"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𝑠</m:t>
                        </m:r>
                      </m:e>
                    </m:d>
                    <m:r>
                      <a:rPr lang="en-US" i="1">
                        <a:solidFill>
                          <a:srgbClr val="FF0000"/>
                        </a:solidFill>
                        <a:latin typeface="Cambria Math" panose="02040503050406030204" pitchFamily="18" charset="0"/>
                      </a:rPr>
                      <m:t>=</m:t>
                    </m:r>
                    <m:sSub>
                      <m:sSubPr>
                        <m:ctrlPr>
                          <a:rPr lang="tr-TR"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𝑇</m:t>
                        </m:r>
                      </m:e>
                      <m:sub>
                        <m:r>
                          <a:rPr lang="en-US" i="1">
                            <a:solidFill>
                              <a:srgbClr val="FF0000"/>
                            </a:solidFill>
                            <a:latin typeface="Cambria Math" panose="02040503050406030204" pitchFamily="18" charset="0"/>
                          </a:rPr>
                          <m:t>𝑒</m:t>
                        </m:r>
                      </m:sub>
                    </m:sSub>
                    <m:d>
                      <m:dPr>
                        <m:ctrlPr>
                          <a:rPr lang="tr-TR"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𝑠</m:t>
                        </m:r>
                      </m:e>
                    </m:d>
                    <m:r>
                      <a:rPr lang="en-US" i="1">
                        <a:solidFill>
                          <a:srgbClr val="FF0000"/>
                        </a:solidFill>
                        <a:latin typeface="Cambria Math" panose="02040503050406030204" pitchFamily="18" charset="0"/>
                      </a:rPr>
                      <m:t>−</m:t>
                    </m:r>
                    <m:sSub>
                      <m:sSubPr>
                        <m:ctrlPr>
                          <a:rPr lang="tr-TR"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𝑇</m:t>
                        </m:r>
                      </m:e>
                      <m:sub>
                        <m:r>
                          <a:rPr lang="en-US" i="1">
                            <a:solidFill>
                              <a:srgbClr val="FF0000"/>
                            </a:solidFill>
                            <a:latin typeface="Cambria Math" panose="02040503050406030204" pitchFamily="18" charset="0"/>
                          </a:rPr>
                          <m:t>𝑘</m:t>
                        </m:r>
                      </m:sub>
                    </m:sSub>
                    <m:d>
                      <m:dPr>
                        <m:ctrlPr>
                          <a:rPr lang="tr-TR"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𝑠</m:t>
                        </m:r>
                      </m:e>
                    </m:d>
                  </m:oMath>
                </a14:m>
                <a:r>
                  <a:rPr lang="en-US" dirty="0">
                    <a:solidFill>
                      <a:srgbClr val="FF0000"/>
                    </a:solidFill>
                  </a:rPr>
                  <a:t>	</a:t>
                </a:r>
                <a:r>
                  <a:rPr lang="en-US" dirty="0">
                    <a:solidFill>
                      <a:srgbClr val="FF0000"/>
                    </a:solidFill>
                  </a:rPr>
                  <a:t>(</a:t>
                </a:r>
                <a:r>
                  <a:rPr lang="en-US" dirty="0">
                    <a:solidFill>
                      <a:srgbClr val="FF0000"/>
                    </a:solidFill>
                  </a:rPr>
                  <a:t>2a)</a:t>
                </a:r>
                <a:endParaRPr lang="tr-TR" dirty="0">
                  <a:solidFill>
                    <a:srgbClr val="FF0000"/>
                  </a:solidFill>
                </a:endParaRPr>
              </a:p>
              <a:p>
                <a14:m>
                  <m:oMath xmlns:m="http://schemas.openxmlformats.org/officeDocument/2006/math">
                    <m:sSub>
                      <m:sSubPr>
                        <m:ctrlPr>
                          <a:rPr lang="tr-TR"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𝑇</m:t>
                        </m:r>
                      </m:e>
                      <m:sub>
                        <m:r>
                          <a:rPr lang="en-US" i="1">
                            <a:solidFill>
                              <a:srgbClr val="FF0000"/>
                            </a:solidFill>
                            <a:latin typeface="Cambria Math" panose="02040503050406030204" pitchFamily="18" charset="0"/>
                          </a:rPr>
                          <m:t>𝑘</m:t>
                        </m:r>
                      </m:sub>
                    </m:sSub>
                    <m:d>
                      <m:dPr>
                        <m:ctrlPr>
                          <a:rPr lang="tr-TR"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𝑠</m:t>
                        </m:r>
                      </m:e>
                    </m:d>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𝑘</m:t>
                    </m:r>
                    <m:d>
                      <m:dPr>
                        <m:begChr m:val="["/>
                        <m:endChr m:val="]"/>
                        <m:ctrlPr>
                          <a:rPr lang="tr-TR" i="1">
                            <a:solidFill>
                              <a:srgbClr val="FF0000"/>
                            </a:solidFill>
                            <a:latin typeface="Cambria Math" panose="02040503050406030204" pitchFamily="18" charset="0"/>
                          </a:rPr>
                        </m:ctrlPr>
                      </m:dPr>
                      <m:e>
                        <m:sSub>
                          <m:sSubPr>
                            <m:ctrlPr>
                              <a:rPr lang="tr-TR"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𝜃</m:t>
                            </m:r>
                          </m:e>
                          <m:sub>
                            <m:r>
                              <a:rPr lang="en-US" i="1">
                                <a:solidFill>
                                  <a:srgbClr val="FF0000"/>
                                </a:solidFill>
                                <a:latin typeface="Cambria Math" panose="02040503050406030204" pitchFamily="18" charset="0"/>
                              </a:rPr>
                              <m:t>2</m:t>
                            </m:r>
                          </m:sub>
                        </m:sSub>
                        <m:d>
                          <m:dPr>
                            <m:ctrlPr>
                              <a:rPr lang="tr-TR"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𝑠</m:t>
                            </m:r>
                          </m:e>
                        </m:d>
                        <m:r>
                          <a:rPr lang="en-US" i="1">
                            <a:solidFill>
                              <a:srgbClr val="FF0000"/>
                            </a:solidFill>
                            <a:latin typeface="Cambria Math" panose="02040503050406030204" pitchFamily="18" charset="0"/>
                          </a:rPr>
                          <m:t>−</m:t>
                        </m:r>
                        <m:sSub>
                          <m:sSubPr>
                            <m:ctrlPr>
                              <a:rPr lang="tr-TR"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𝜃</m:t>
                            </m:r>
                          </m:e>
                          <m:sub>
                            <m:r>
                              <a:rPr lang="en-US" i="1">
                                <a:solidFill>
                                  <a:srgbClr val="FF0000"/>
                                </a:solidFill>
                                <a:latin typeface="Cambria Math" panose="02040503050406030204" pitchFamily="18" charset="0"/>
                              </a:rPr>
                              <m:t>3</m:t>
                            </m:r>
                          </m:sub>
                        </m:sSub>
                        <m:d>
                          <m:dPr>
                            <m:ctrlPr>
                              <a:rPr lang="tr-TR"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𝑠</m:t>
                            </m:r>
                          </m:e>
                        </m:d>
                      </m:e>
                    </m:d>
                  </m:oMath>
                </a14:m>
                <a:r>
                  <a:rPr lang="tr-TR" dirty="0">
                    <a:solidFill>
                      <a:srgbClr val="FF0000"/>
                    </a:solidFill>
                  </a:rPr>
                  <a:t>	</a:t>
                </a:r>
                <a:r>
                  <a:rPr lang="en-US" dirty="0">
                    <a:solidFill>
                      <a:srgbClr val="FF0000"/>
                    </a:solidFill>
                  </a:rPr>
                  <a:t>(</a:t>
                </a:r>
                <a:r>
                  <a:rPr lang="en-US" dirty="0">
                    <a:solidFill>
                      <a:srgbClr val="FF0000"/>
                    </a:solidFill>
                  </a:rPr>
                  <a:t>3a)</a:t>
                </a:r>
                <a:endParaRPr lang="tr-TR" dirty="0">
                  <a:solidFill>
                    <a:srgbClr val="FF0000"/>
                  </a:solidFill>
                </a:endParaRPr>
              </a:p>
              <a:p>
                <a14:m>
                  <m:oMath xmlns:m="http://schemas.openxmlformats.org/officeDocument/2006/math">
                    <m:sSub>
                      <m:sSubPr>
                        <m:ctrlPr>
                          <a:rPr lang="tr-TR"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𝑇</m:t>
                        </m:r>
                      </m:e>
                      <m:sub>
                        <m:r>
                          <a:rPr lang="en-US" i="1">
                            <a:solidFill>
                              <a:srgbClr val="FF0000"/>
                            </a:solidFill>
                            <a:latin typeface="Cambria Math" panose="02040503050406030204" pitchFamily="18" charset="0"/>
                          </a:rPr>
                          <m:t>𝑏</m:t>
                        </m:r>
                      </m:sub>
                    </m:sSub>
                    <m:d>
                      <m:dPr>
                        <m:ctrlPr>
                          <a:rPr lang="tr-TR"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𝑠</m:t>
                        </m:r>
                      </m:e>
                    </m:d>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𝑏𝑠</m:t>
                    </m:r>
                    <m:d>
                      <m:dPr>
                        <m:begChr m:val="["/>
                        <m:endChr m:val="]"/>
                        <m:ctrlPr>
                          <a:rPr lang="tr-TR" i="1">
                            <a:solidFill>
                              <a:srgbClr val="FF0000"/>
                            </a:solidFill>
                            <a:latin typeface="Cambria Math" panose="02040503050406030204" pitchFamily="18" charset="0"/>
                          </a:rPr>
                        </m:ctrlPr>
                      </m:dPr>
                      <m:e>
                        <m:sSub>
                          <m:sSubPr>
                            <m:ctrlPr>
                              <a:rPr lang="tr-TR"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𝜃</m:t>
                            </m:r>
                          </m:e>
                          <m:sub>
                            <m:r>
                              <a:rPr lang="en-US" i="1">
                                <a:solidFill>
                                  <a:srgbClr val="FF0000"/>
                                </a:solidFill>
                                <a:latin typeface="Cambria Math" panose="02040503050406030204" pitchFamily="18" charset="0"/>
                              </a:rPr>
                              <m:t>3</m:t>
                            </m:r>
                          </m:sub>
                        </m:sSub>
                        <m:d>
                          <m:dPr>
                            <m:ctrlPr>
                              <a:rPr lang="tr-TR"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𝑠</m:t>
                            </m:r>
                          </m:e>
                        </m:d>
                        <m:r>
                          <a:rPr lang="en-US" i="1">
                            <a:solidFill>
                              <a:srgbClr val="FF0000"/>
                            </a:solidFill>
                            <a:latin typeface="Cambria Math" panose="02040503050406030204" pitchFamily="18" charset="0"/>
                          </a:rPr>
                          <m:t>−</m:t>
                        </m:r>
                        <m:sSub>
                          <m:sSubPr>
                            <m:ctrlPr>
                              <a:rPr lang="tr-TR"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𝜃</m:t>
                            </m:r>
                          </m:e>
                          <m:sub>
                            <m:r>
                              <a:rPr lang="en-US" i="1">
                                <a:solidFill>
                                  <a:srgbClr val="FF0000"/>
                                </a:solidFill>
                                <a:latin typeface="Cambria Math" panose="02040503050406030204" pitchFamily="18" charset="0"/>
                              </a:rPr>
                              <m:t>1</m:t>
                            </m:r>
                          </m:sub>
                        </m:sSub>
                        <m:d>
                          <m:dPr>
                            <m:ctrlPr>
                              <a:rPr lang="tr-TR"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𝑠</m:t>
                            </m:r>
                          </m:e>
                        </m:d>
                      </m:e>
                    </m:d>
                  </m:oMath>
                </a14:m>
                <a:r>
                  <a:rPr lang="en-US" dirty="0">
                    <a:solidFill>
                      <a:srgbClr val="FF0000"/>
                    </a:solidFill>
                  </a:rPr>
                  <a:t>	(4a)</a:t>
                </a:r>
                <a:endParaRPr lang="tr-TR" dirty="0">
                  <a:solidFill>
                    <a:srgbClr val="FF0000"/>
                  </a:solidFill>
                </a:endParaRPr>
              </a:p>
              <a:p>
                <a14:m>
                  <m:oMath xmlns:m="http://schemas.openxmlformats.org/officeDocument/2006/math">
                    <m:sSub>
                      <m:sSubPr>
                        <m:ctrlPr>
                          <a:rPr lang="tr-TR"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𝑇</m:t>
                        </m:r>
                      </m:e>
                      <m:sub>
                        <m:r>
                          <a:rPr lang="en-US" i="1">
                            <a:solidFill>
                              <a:srgbClr val="FF0000"/>
                            </a:solidFill>
                            <a:latin typeface="Cambria Math" panose="02040503050406030204" pitchFamily="18" charset="0"/>
                          </a:rPr>
                          <m:t>𝑘</m:t>
                        </m:r>
                      </m:sub>
                    </m:sSub>
                    <m:d>
                      <m:dPr>
                        <m:ctrlPr>
                          <a:rPr lang="tr-TR"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𝑠</m:t>
                        </m:r>
                      </m:e>
                    </m:d>
                    <m:r>
                      <a:rPr lang="en-US" i="1">
                        <a:solidFill>
                          <a:srgbClr val="FF0000"/>
                        </a:solidFill>
                        <a:latin typeface="Cambria Math" panose="02040503050406030204" pitchFamily="18" charset="0"/>
                      </a:rPr>
                      <m:t>=</m:t>
                    </m:r>
                    <m:sSub>
                      <m:sSubPr>
                        <m:ctrlPr>
                          <a:rPr lang="tr-TR"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𝑇</m:t>
                        </m:r>
                      </m:e>
                      <m:sub>
                        <m:r>
                          <a:rPr lang="en-US" i="1">
                            <a:solidFill>
                              <a:srgbClr val="FF0000"/>
                            </a:solidFill>
                            <a:latin typeface="Cambria Math" panose="02040503050406030204" pitchFamily="18" charset="0"/>
                          </a:rPr>
                          <m:t>𝑏</m:t>
                        </m:r>
                      </m:sub>
                    </m:sSub>
                    <m:d>
                      <m:dPr>
                        <m:ctrlPr>
                          <a:rPr lang="tr-TR"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𝑠</m:t>
                        </m:r>
                      </m:e>
                    </m:d>
                  </m:oMath>
                </a14:m>
                <a:r>
                  <a:rPr lang="tr-TR" dirty="0" smtClean="0">
                    <a:solidFill>
                      <a:srgbClr val="FF0000"/>
                    </a:solidFill>
                  </a:rPr>
                  <a:t> 			(5a)</a:t>
                </a:r>
                <a:endParaRPr lang="tr-TR" dirty="0">
                  <a:solidFill>
                    <a:srgbClr val="FF0000"/>
                  </a:solidFill>
                </a:endParaRPr>
              </a:p>
            </p:txBody>
          </p:sp>
        </mc:Choice>
        <mc:Fallback>
          <p:sp>
            <p:nvSpPr>
              <p:cNvPr id="3" name="İçerik Yer Tutucusu 2"/>
              <p:cNvSpPr>
                <a:spLocks noGrp="1" noRot="1" noChangeAspect="1" noMove="1" noResize="1" noEditPoints="1" noAdjustHandles="1" noChangeArrowheads="1" noChangeShapeType="1" noTextEdit="1"/>
              </p:cNvSpPr>
              <p:nvPr>
                <p:ph idx="1"/>
              </p:nvPr>
            </p:nvSpPr>
            <p:spPr>
              <a:xfrm>
                <a:off x="7615038" y="1375653"/>
                <a:ext cx="4144571" cy="2219507"/>
              </a:xfrm>
              <a:blipFill rotWithShape="0">
                <a:blip r:embed="rId2"/>
                <a:stretch>
                  <a:fillRect l="-441" t="-3022" r="-1912" b="-3022"/>
                </a:stretch>
              </a:blipFill>
            </p:spPr>
            <p:txBody>
              <a:bodyPr/>
              <a:lstStyle/>
              <a:p>
                <a:r>
                  <a:rPr lang="tr-TR">
                    <a:noFill/>
                  </a:rPr>
                  <a:t> </a:t>
                </a:r>
              </a:p>
            </p:txBody>
          </p:sp>
        </mc:Fallback>
      </mc:AlternateContent>
      <p:grpSp>
        <p:nvGrpSpPr>
          <p:cNvPr id="80" name="Grup 79"/>
          <p:cNvGrpSpPr/>
          <p:nvPr/>
        </p:nvGrpSpPr>
        <p:grpSpPr>
          <a:xfrm>
            <a:off x="882498" y="2617972"/>
            <a:ext cx="8575430" cy="3587597"/>
            <a:chOff x="1446024" y="3085805"/>
            <a:chExt cx="8575430" cy="3587597"/>
          </a:xfrm>
        </p:grpSpPr>
        <p:cxnSp>
          <p:nvCxnSpPr>
            <p:cNvPr id="5" name="Düz Ok Bağlayıcısı 4"/>
            <p:cNvCxnSpPr/>
            <p:nvPr/>
          </p:nvCxnSpPr>
          <p:spPr>
            <a:xfrm>
              <a:off x="1446024" y="4458899"/>
              <a:ext cx="108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Düz Ok Bağlayıcısı 6"/>
            <p:cNvCxnSpPr/>
            <p:nvPr/>
          </p:nvCxnSpPr>
          <p:spPr>
            <a:xfrm>
              <a:off x="8941454" y="4434395"/>
              <a:ext cx="108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 name="Dikdörtgen 7"/>
                <p:cNvSpPr/>
                <p:nvPr/>
              </p:nvSpPr>
              <p:spPr>
                <a:xfrm>
                  <a:off x="9004866" y="4102103"/>
                  <a:ext cx="770339"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2</m:t>
                            </m:r>
                          </m:sub>
                        </m:sSub>
                        <m:d>
                          <m:dPr>
                            <m:ctrlPr>
                              <a:rPr lang="tr-TR" i="1">
                                <a:latin typeface="Cambria Math" panose="02040503050406030204" pitchFamily="18" charset="0"/>
                              </a:rPr>
                            </m:ctrlPr>
                          </m:dPr>
                          <m:e>
                            <m:r>
                              <a:rPr lang="en-US" i="1">
                                <a:latin typeface="Cambria Math" panose="02040503050406030204" pitchFamily="18" charset="0"/>
                              </a:rPr>
                              <m:t>𝑠</m:t>
                            </m:r>
                          </m:e>
                        </m:d>
                      </m:oMath>
                    </m:oMathPara>
                  </a14:m>
                  <a:endParaRPr lang="tr-TR" dirty="0"/>
                </a:p>
              </p:txBody>
            </p:sp>
          </mc:Choice>
          <mc:Fallback>
            <p:sp>
              <p:nvSpPr>
                <p:cNvPr id="8" name="Dikdörtgen 7"/>
                <p:cNvSpPr>
                  <a:spLocks noRot="1" noChangeAspect="1" noMove="1" noResize="1" noEditPoints="1" noAdjustHandles="1" noChangeArrowheads="1" noChangeShapeType="1" noTextEdit="1"/>
                </p:cNvSpPr>
                <p:nvPr/>
              </p:nvSpPr>
              <p:spPr>
                <a:xfrm>
                  <a:off x="9004866" y="4102103"/>
                  <a:ext cx="770339" cy="369332"/>
                </a:xfrm>
                <a:prstGeom prst="rect">
                  <a:avLst/>
                </a:prstGeom>
                <a:blipFill rotWithShape="0">
                  <a:blip r:embed="rId3"/>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9" name="Dikdörtgen 8"/>
                <p:cNvSpPr/>
                <p:nvPr/>
              </p:nvSpPr>
              <p:spPr>
                <a:xfrm>
                  <a:off x="1446024" y="4089567"/>
                  <a:ext cx="817147"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𝑚</m:t>
                            </m:r>
                          </m:sub>
                        </m:sSub>
                        <m:d>
                          <m:dPr>
                            <m:ctrlPr>
                              <a:rPr lang="tr-TR" i="1">
                                <a:latin typeface="Cambria Math" panose="02040503050406030204" pitchFamily="18" charset="0"/>
                              </a:rPr>
                            </m:ctrlPr>
                          </m:dPr>
                          <m:e>
                            <m:r>
                              <a:rPr lang="en-US" i="1">
                                <a:latin typeface="Cambria Math" panose="02040503050406030204" pitchFamily="18" charset="0"/>
                              </a:rPr>
                              <m:t>𝑠</m:t>
                            </m:r>
                          </m:e>
                        </m:d>
                      </m:oMath>
                    </m:oMathPara>
                  </a14:m>
                  <a:endParaRPr lang="tr-TR" dirty="0"/>
                </a:p>
              </p:txBody>
            </p:sp>
          </mc:Choice>
          <mc:Fallback>
            <p:sp>
              <p:nvSpPr>
                <p:cNvPr id="9" name="Dikdörtgen 8"/>
                <p:cNvSpPr>
                  <a:spLocks noRot="1" noChangeAspect="1" noMove="1" noResize="1" noEditPoints="1" noAdjustHandles="1" noChangeArrowheads="1" noChangeShapeType="1" noTextEdit="1"/>
                </p:cNvSpPr>
                <p:nvPr/>
              </p:nvSpPr>
              <p:spPr>
                <a:xfrm>
                  <a:off x="1446024" y="4089567"/>
                  <a:ext cx="817147" cy="369332"/>
                </a:xfrm>
                <a:prstGeom prst="rect">
                  <a:avLst/>
                </a:prstGeom>
                <a:blipFill rotWithShape="0">
                  <a:blip r:embed="rId4"/>
                  <a:stretch>
                    <a:fillRect/>
                  </a:stretch>
                </a:blipFill>
              </p:spPr>
              <p:txBody>
                <a:bodyPr/>
                <a:lstStyle/>
                <a:p>
                  <a:r>
                    <a:rPr lang="tr-TR">
                      <a:noFill/>
                    </a:rPr>
                    <a:t> </a:t>
                  </a:r>
                </a:p>
              </p:txBody>
            </p:sp>
          </mc:Fallback>
        </mc:AlternateContent>
        <p:cxnSp>
          <p:nvCxnSpPr>
            <p:cNvPr id="11" name="Düz Ok Bağlayıcısı 10"/>
            <p:cNvCxnSpPr/>
            <p:nvPr/>
          </p:nvCxnSpPr>
          <p:spPr>
            <a:xfrm>
              <a:off x="7123358" y="3085805"/>
              <a:ext cx="0" cy="1080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Dikdörtgen 11"/>
                <p:cNvSpPr/>
                <p:nvPr/>
              </p:nvSpPr>
              <p:spPr>
                <a:xfrm>
                  <a:off x="6490517" y="3313259"/>
                  <a:ext cx="753604" cy="369332"/>
                </a:xfrm>
                <a:prstGeom prst="rect">
                  <a:avLst/>
                </a:prstGeom>
                <a:ln w="38100">
                  <a:noFill/>
                </a:ln>
              </p:spPr>
              <p:txBody>
                <a:bodyPr wrap="none">
                  <a:spAutoFit/>
                </a:bodyPr>
                <a:lstStyle/>
                <a:p>
                  <a14:m>
                    <m:oMathPara xmlns:m="http://schemas.openxmlformats.org/officeDocument/2006/math">
                      <m:oMathParaPr>
                        <m:jc m:val="centerGroup"/>
                      </m:oMathParaPr>
                      <m:oMath xmlns:m="http://schemas.openxmlformats.org/officeDocument/2006/math">
                        <m:sSub>
                          <m:sSubPr>
                            <m:ctrlPr>
                              <a:rPr lang="tr-TR"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𝑇</m:t>
                            </m:r>
                          </m:e>
                          <m:sub>
                            <m:r>
                              <a:rPr lang="en-US" i="1">
                                <a:solidFill>
                                  <a:schemeClr val="tx1"/>
                                </a:solidFill>
                                <a:latin typeface="Cambria Math" panose="02040503050406030204" pitchFamily="18" charset="0"/>
                              </a:rPr>
                              <m:t>𝑒</m:t>
                            </m:r>
                          </m:sub>
                        </m:sSub>
                        <m:d>
                          <m:dPr>
                            <m:ctrlPr>
                              <a:rPr lang="tr-TR"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oMath>
                    </m:oMathPara>
                  </a14:m>
                  <a:endParaRPr lang="tr-TR" dirty="0">
                    <a:solidFill>
                      <a:schemeClr val="tx1"/>
                    </a:solidFill>
                  </a:endParaRPr>
                </a:p>
              </p:txBody>
            </p:sp>
          </mc:Choice>
          <mc:Fallback>
            <p:sp>
              <p:nvSpPr>
                <p:cNvPr id="12" name="Dikdörtgen 11"/>
                <p:cNvSpPr>
                  <a:spLocks noRot="1" noChangeAspect="1" noMove="1" noResize="1" noEditPoints="1" noAdjustHandles="1" noChangeArrowheads="1" noChangeShapeType="1" noTextEdit="1"/>
                </p:cNvSpPr>
                <p:nvPr/>
              </p:nvSpPr>
              <p:spPr>
                <a:xfrm>
                  <a:off x="6490517" y="3313259"/>
                  <a:ext cx="753604" cy="369332"/>
                </a:xfrm>
                <a:prstGeom prst="rect">
                  <a:avLst/>
                </a:prstGeom>
                <a:blipFill rotWithShape="0">
                  <a:blip r:embed="rId5"/>
                  <a:stretch>
                    <a:fillRect/>
                  </a:stretch>
                </a:blipFill>
                <a:ln w="38100">
                  <a:noFill/>
                </a:ln>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13" name="Oval 12"/>
                <p:cNvSpPr/>
                <p:nvPr/>
              </p:nvSpPr>
              <p:spPr>
                <a:xfrm>
                  <a:off x="6885382" y="4165805"/>
                  <a:ext cx="539750" cy="539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en-US"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tr-TR" sz="1100">
                    <a:effectLst/>
                    <a:ea typeface="Calibri" panose="020F0502020204030204" pitchFamily="34" charset="0"/>
                    <a:cs typeface="Times New Roman" panose="02020603050405020304" pitchFamily="18" charset="0"/>
                  </a:endParaRPr>
                </a:p>
              </p:txBody>
            </p:sp>
          </mc:Choice>
          <mc:Fallback>
            <p:sp>
              <p:nvSpPr>
                <p:cNvPr id="13" name="Oval 12"/>
                <p:cNvSpPr>
                  <a:spLocks noRot="1" noChangeAspect="1" noMove="1" noResize="1" noEditPoints="1" noAdjustHandles="1" noChangeArrowheads="1" noChangeShapeType="1" noTextEdit="1"/>
                </p:cNvSpPr>
                <p:nvPr/>
              </p:nvSpPr>
              <p:spPr>
                <a:xfrm>
                  <a:off x="6885382" y="4165805"/>
                  <a:ext cx="539750" cy="539750"/>
                </a:xfrm>
                <a:prstGeom prst="ellipse">
                  <a:avLst/>
                </a:prstGeom>
                <a:blipFill rotWithShape="0">
                  <a:blip r:embed="rId6"/>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14" name="Metin kutusu 13"/>
                <p:cNvSpPr txBox="1"/>
                <p:nvPr/>
              </p:nvSpPr>
              <p:spPr>
                <a:xfrm>
                  <a:off x="6539781" y="4470411"/>
                  <a:ext cx="5570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m:t>
                        </m:r>
                      </m:oMath>
                    </m:oMathPara>
                  </a14:m>
                  <a:endParaRPr lang="tr-TR" dirty="0"/>
                </a:p>
              </p:txBody>
            </p:sp>
          </mc:Choice>
          <mc:Fallback>
            <p:sp>
              <p:nvSpPr>
                <p:cNvPr id="14" name="Metin kutusu 13"/>
                <p:cNvSpPr txBox="1">
                  <a:spLocks noRot="1" noChangeAspect="1" noMove="1" noResize="1" noEditPoints="1" noAdjustHandles="1" noChangeArrowheads="1" noChangeShapeType="1" noTextEdit="1"/>
                </p:cNvSpPr>
                <p:nvPr/>
              </p:nvSpPr>
              <p:spPr>
                <a:xfrm>
                  <a:off x="6539781" y="4470411"/>
                  <a:ext cx="557048" cy="369332"/>
                </a:xfrm>
                <a:prstGeom prst="rect">
                  <a:avLst/>
                </a:prstGeom>
                <a:blipFill rotWithShape="0">
                  <a:blip r:embed="rId7"/>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15" name="Metin kutusu 14"/>
                <p:cNvSpPr txBox="1"/>
                <p:nvPr/>
              </p:nvSpPr>
              <p:spPr>
                <a:xfrm>
                  <a:off x="6490517" y="3917437"/>
                  <a:ext cx="5570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m:t>
                        </m:r>
                      </m:oMath>
                    </m:oMathPara>
                  </a14:m>
                  <a:endParaRPr lang="tr-TR" dirty="0"/>
                </a:p>
              </p:txBody>
            </p:sp>
          </mc:Choice>
          <mc:Fallback>
            <p:sp>
              <p:nvSpPr>
                <p:cNvPr id="15" name="Metin kutusu 14"/>
                <p:cNvSpPr txBox="1">
                  <a:spLocks noRot="1" noChangeAspect="1" noMove="1" noResize="1" noEditPoints="1" noAdjustHandles="1" noChangeArrowheads="1" noChangeShapeType="1" noTextEdit="1"/>
                </p:cNvSpPr>
                <p:nvPr/>
              </p:nvSpPr>
              <p:spPr>
                <a:xfrm>
                  <a:off x="6490517" y="3917437"/>
                  <a:ext cx="557048" cy="369332"/>
                </a:xfrm>
                <a:prstGeom prst="rect">
                  <a:avLst/>
                </a:prstGeom>
                <a:blipFill rotWithShape="0">
                  <a:blip r:embed="rId8"/>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16" name="Dikdörtgen 15"/>
                <p:cNvSpPr/>
                <p:nvPr/>
              </p:nvSpPr>
              <p:spPr>
                <a:xfrm>
                  <a:off x="8401454" y="4036401"/>
                  <a:ext cx="540000" cy="7959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tr-TR" b="0" i="1" smtClean="0">
                                <a:solidFill>
                                  <a:schemeClr val="tx1"/>
                                </a:solidFill>
                                <a:latin typeface="Cambria Math" panose="02040503050406030204" pitchFamily="18" charset="0"/>
                              </a:rPr>
                            </m:ctrlPr>
                          </m:fPr>
                          <m:num>
                            <m:r>
                              <a:rPr lang="tr-TR" b="0" i="1" smtClean="0">
                                <a:solidFill>
                                  <a:schemeClr val="tx1"/>
                                </a:solidFill>
                                <a:latin typeface="Cambria Math" panose="02040503050406030204" pitchFamily="18" charset="0"/>
                              </a:rPr>
                              <m:t>1</m:t>
                            </m:r>
                          </m:num>
                          <m:den>
                            <m:sSub>
                              <m:sSubPr>
                                <m:ctrlPr>
                                  <a:rPr lang="tr-TR" b="0" i="1" smtClean="0">
                                    <a:solidFill>
                                      <a:schemeClr val="tx1"/>
                                    </a:solidFill>
                                    <a:latin typeface="Cambria Math" panose="02040503050406030204" pitchFamily="18" charset="0"/>
                                  </a:rPr>
                                </m:ctrlPr>
                              </m:sSubPr>
                              <m:e>
                                <m:r>
                                  <a:rPr lang="tr-TR" b="0" i="1" smtClean="0">
                                    <a:solidFill>
                                      <a:schemeClr val="tx1"/>
                                    </a:solidFill>
                                    <a:latin typeface="Cambria Math" panose="02040503050406030204" pitchFamily="18" charset="0"/>
                                  </a:rPr>
                                  <m:t>𝐽</m:t>
                                </m:r>
                              </m:e>
                              <m:sub>
                                <m:r>
                                  <a:rPr lang="tr-TR" b="0" i="1" smtClean="0">
                                    <a:solidFill>
                                      <a:schemeClr val="tx1"/>
                                    </a:solidFill>
                                    <a:latin typeface="Cambria Math" panose="02040503050406030204" pitchFamily="18" charset="0"/>
                                  </a:rPr>
                                  <m:t>2</m:t>
                                </m:r>
                              </m:sub>
                            </m:sSub>
                            <m:sSup>
                              <m:sSupPr>
                                <m:ctrlPr>
                                  <a:rPr lang="tr-TR" b="0" i="1" smtClean="0">
                                    <a:solidFill>
                                      <a:schemeClr val="tx1"/>
                                    </a:solidFill>
                                    <a:latin typeface="Cambria Math" panose="02040503050406030204" pitchFamily="18" charset="0"/>
                                  </a:rPr>
                                </m:ctrlPr>
                              </m:sSupPr>
                              <m:e>
                                <m:r>
                                  <a:rPr lang="tr-TR" b="0" i="1" smtClean="0">
                                    <a:solidFill>
                                      <a:schemeClr val="tx1"/>
                                    </a:solidFill>
                                    <a:latin typeface="Cambria Math" panose="02040503050406030204" pitchFamily="18" charset="0"/>
                                  </a:rPr>
                                  <m:t>𝑠</m:t>
                                </m:r>
                              </m:e>
                              <m:sup>
                                <m:r>
                                  <a:rPr lang="tr-TR" b="0" i="1" smtClean="0">
                                    <a:solidFill>
                                      <a:schemeClr val="tx1"/>
                                    </a:solidFill>
                                    <a:latin typeface="Cambria Math" panose="02040503050406030204" pitchFamily="18" charset="0"/>
                                  </a:rPr>
                                  <m:t>2</m:t>
                                </m:r>
                              </m:sup>
                            </m:sSup>
                          </m:den>
                        </m:f>
                      </m:oMath>
                    </m:oMathPara>
                  </a14:m>
                  <a:endParaRPr lang="tr-TR" i="1" dirty="0">
                    <a:solidFill>
                      <a:schemeClr val="tx1"/>
                    </a:solidFill>
                  </a:endParaRPr>
                </a:p>
              </p:txBody>
            </p:sp>
          </mc:Choice>
          <mc:Fallback>
            <p:sp>
              <p:nvSpPr>
                <p:cNvPr id="16" name="Dikdörtgen 15"/>
                <p:cNvSpPr>
                  <a:spLocks noRot="1" noChangeAspect="1" noMove="1" noResize="1" noEditPoints="1" noAdjustHandles="1" noChangeArrowheads="1" noChangeShapeType="1" noTextEdit="1"/>
                </p:cNvSpPr>
                <p:nvPr/>
              </p:nvSpPr>
              <p:spPr>
                <a:xfrm>
                  <a:off x="8401454" y="4036401"/>
                  <a:ext cx="540000" cy="795989"/>
                </a:xfrm>
                <a:prstGeom prst="rect">
                  <a:avLst/>
                </a:prstGeom>
                <a:blipFill rotWithShape="0">
                  <a:blip r:embed="rId9"/>
                  <a:stretch>
                    <a:fillRect/>
                  </a:stretch>
                </a:blipFill>
                <a:ln w="19050">
                  <a:solidFill>
                    <a:schemeClr val="tx1"/>
                  </a:solidFill>
                </a:ln>
              </p:spPr>
              <p:txBody>
                <a:bodyPr/>
                <a:lstStyle/>
                <a:p>
                  <a:r>
                    <a:rPr lang="tr-TR">
                      <a:noFill/>
                    </a:rPr>
                    <a:t> </a:t>
                  </a:r>
                </a:p>
              </p:txBody>
            </p:sp>
          </mc:Fallback>
        </mc:AlternateContent>
        <p:cxnSp>
          <p:nvCxnSpPr>
            <p:cNvPr id="17" name="Düz Ok Bağlayıcısı 16"/>
            <p:cNvCxnSpPr>
              <a:stCxn id="23" idx="0"/>
              <a:endCxn id="27" idx="2"/>
            </p:cNvCxnSpPr>
            <p:nvPr/>
          </p:nvCxnSpPr>
          <p:spPr>
            <a:xfrm flipV="1">
              <a:off x="7145541" y="5747810"/>
              <a:ext cx="125" cy="3858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Dikdörtgen 17"/>
                <p:cNvSpPr/>
                <p:nvPr/>
              </p:nvSpPr>
              <p:spPr>
                <a:xfrm>
                  <a:off x="7121197" y="4708638"/>
                  <a:ext cx="771430" cy="369332"/>
                </a:xfrm>
                <a:prstGeom prst="rect">
                  <a:avLst/>
                </a:prstGeom>
                <a:ln w="38100">
                  <a:noFill/>
                </a:ln>
              </p:spPr>
              <p:txBody>
                <a:bodyPr wrap="none">
                  <a:spAutoFit/>
                </a:bodyPr>
                <a:lstStyle/>
                <a:p>
                  <a14:m>
                    <m:oMathPara xmlns:m="http://schemas.openxmlformats.org/officeDocument/2006/math">
                      <m:oMathParaPr>
                        <m:jc m:val="centerGroup"/>
                      </m:oMathParaPr>
                      <m:oMath xmlns:m="http://schemas.openxmlformats.org/officeDocument/2006/math">
                        <m:sSub>
                          <m:sSubPr>
                            <m:ctrlPr>
                              <a:rPr lang="tr-TR"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𝑇</m:t>
                            </m:r>
                          </m:e>
                          <m:sub>
                            <m:r>
                              <a:rPr lang="tr-TR" b="0" i="1" smtClean="0">
                                <a:solidFill>
                                  <a:schemeClr val="tx1"/>
                                </a:solidFill>
                                <a:latin typeface="Cambria Math" panose="02040503050406030204" pitchFamily="18" charset="0"/>
                              </a:rPr>
                              <m:t>𝑘</m:t>
                            </m:r>
                          </m:sub>
                        </m:sSub>
                        <m:d>
                          <m:dPr>
                            <m:ctrlPr>
                              <a:rPr lang="tr-TR"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oMath>
                    </m:oMathPara>
                  </a14:m>
                  <a:endParaRPr lang="tr-TR" dirty="0">
                    <a:solidFill>
                      <a:schemeClr val="tx1"/>
                    </a:solidFill>
                  </a:endParaRPr>
                </a:p>
              </p:txBody>
            </p:sp>
          </mc:Choice>
          <mc:Fallback>
            <p:sp>
              <p:nvSpPr>
                <p:cNvPr id="18" name="Dikdörtgen 17"/>
                <p:cNvSpPr>
                  <a:spLocks noRot="1" noChangeAspect="1" noMove="1" noResize="1" noEditPoints="1" noAdjustHandles="1" noChangeArrowheads="1" noChangeShapeType="1" noTextEdit="1"/>
                </p:cNvSpPr>
                <p:nvPr/>
              </p:nvSpPr>
              <p:spPr>
                <a:xfrm>
                  <a:off x="7121197" y="4708638"/>
                  <a:ext cx="771430" cy="369332"/>
                </a:xfrm>
                <a:prstGeom prst="rect">
                  <a:avLst/>
                </a:prstGeom>
                <a:blipFill rotWithShape="0">
                  <a:blip r:embed="rId10"/>
                  <a:stretch>
                    <a:fillRect/>
                  </a:stretch>
                </a:blipFill>
                <a:ln w="38100">
                  <a:noFill/>
                </a:ln>
              </p:spPr>
              <p:txBody>
                <a:bodyPr/>
                <a:lstStyle/>
                <a:p>
                  <a:r>
                    <a:rPr lang="tr-TR">
                      <a:noFill/>
                    </a:rPr>
                    <a:t> </a:t>
                  </a:r>
                </a:p>
              </p:txBody>
            </p:sp>
          </mc:Fallback>
        </mc:AlternateContent>
        <p:cxnSp>
          <p:nvCxnSpPr>
            <p:cNvPr id="20" name="Düz Ok Bağlayıcısı 19"/>
            <p:cNvCxnSpPr>
              <a:stCxn id="13" idx="6"/>
              <a:endCxn id="16" idx="1"/>
            </p:cNvCxnSpPr>
            <p:nvPr/>
          </p:nvCxnSpPr>
          <p:spPr>
            <a:xfrm flipV="1">
              <a:off x="7425132" y="4434396"/>
              <a:ext cx="976322" cy="12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3" name="Oval 22"/>
                <p:cNvSpPr/>
                <p:nvPr/>
              </p:nvSpPr>
              <p:spPr>
                <a:xfrm>
                  <a:off x="6875666" y="6133652"/>
                  <a:ext cx="539750" cy="539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en-US"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tr-TR" sz="1100">
                    <a:effectLst/>
                    <a:ea typeface="Calibri" panose="020F0502020204030204" pitchFamily="34" charset="0"/>
                    <a:cs typeface="Times New Roman" panose="02020603050405020304" pitchFamily="18" charset="0"/>
                  </a:endParaRPr>
                </a:p>
              </p:txBody>
            </p:sp>
          </mc:Choice>
          <mc:Fallback>
            <p:sp>
              <p:nvSpPr>
                <p:cNvPr id="23" name="Oval 22"/>
                <p:cNvSpPr>
                  <a:spLocks noRot="1" noChangeAspect="1" noMove="1" noResize="1" noEditPoints="1" noAdjustHandles="1" noChangeArrowheads="1" noChangeShapeType="1" noTextEdit="1"/>
                </p:cNvSpPr>
                <p:nvPr/>
              </p:nvSpPr>
              <p:spPr>
                <a:xfrm>
                  <a:off x="6875666" y="6133652"/>
                  <a:ext cx="539750" cy="539750"/>
                </a:xfrm>
                <a:prstGeom prst="ellipse">
                  <a:avLst/>
                </a:prstGeom>
                <a:blipFill rotWithShape="0">
                  <a:blip r:embed="rId11"/>
                  <a:stretch>
                    <a:fillRect/>
                  </a:stretch>
                </a:blipFill>
                <a:ln>
                  <a:solidFill>
                    <a:schemeClr val="tx1"/>
                  </a:solidFill>
                </a:ln>
              </p:spPr>
              <p:txBody>
                <a:bodyPr/>
                <a:lstStyle/>
                <a:p>
                  <a:r>
                    <a:rPr lang="tr-TR">
                      <a:noFill/>
                    </a:rPr>
                    <a:t> </a:t>
                  </a:r>
                </a:p>
              </p:txBody>
            </p:sp>
          </mc:Fallback>
        </mc:AlternateContent>
        <p:sp>
          <p:nvSpPr>
            <p:cNvPr id="27" name="Dikdörtgen 26"/>
            <p:cNvSpPr/>
            <p:nvPr/>
          </p:nvSpPr>
          <p:spPr>
            <a:xfrm>
              <a:off x="6875666" y="5207810"/>
              <a:ext cx="540000" cy="54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i="1" dirty="0" smtClean="0">
                  <a:solidFill>
                    <a:schemeClr val="tx1"/>
                  </a:solidFill>
                </a:rPr>
                <a:t>k</a:t>
              </a:r>
              <a:endParaRPr lang="tr-TR" i="1" dirty="0">
                <a:solidFill>
                  <a:schemeClr val="tx1"/>
                </a:solidFill>
              </a:endParaRPr>
            </a:p>
          </p:txBody>
        </p:sp>
        <p:cxnSp>
          <p:nvCxnSpPr>
            <p:cNvPr id="36" name="Dirsek Bağlayıcısı 35"/>
            <p:cNvCxnSpPr>
              <a:stCxn id="8" idx="2"/>
              <a:endCxn id="23" idx="6"/>
            </p:cNvCxnSpPr>
            <p:nvPr/>
          </p:nvCxnSpPr>
          <p:spPr>
            <a:xfrm rot="5400000">
              <a:off x="7436680" y="4450171"/>
              <a:ext cx="1932092" cy="1974620"/>
            </a:xfrm>
            <a:prstGeom prst="bentConnector2">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8" name="Düz Ok Bağlayıcısı 37"/>
            <p:cNvCxnSpPr>
              <a:stCxn id="27" idx="0"/>
              <a:endCxn id="13" idx="4"/>
            </p:cNvCxnSpPr>
            <p:nvPr/>
          </p:nvCxnSpPr>
          <p:spPr>
            <a:xfrm flipV="1">
              <a:off x="7145666" y="4705555"/>
              <a:ext cx="9591" cy="50225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Dirsek Bağlayıcısı 39"/>
            <p:cNvCxnSpPr>
              <a:endCxn id="23" idx="2"/>
            </p:cNvCxnSpPr>
            <p:nvPr/>
          </p:nvCxnSpPr>
          <p:spPr>
            <a:xfrm>
              <a:off x="5365998" y="5963219"/>
              <a:ext cx="1509668" cy="440308"/>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1" name="Metin kutusu 40"/>
                <p:cNvSpPr txBox="1"/>
                <p:nvPr/>
              </p:nvSpPr>
              <p:spPr>
                <a:xfrm>
                  <a:off x="6544543" y="6034195"/>
                  <a:ext cx="5570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m:t>
                        </m:r>
                      </m:oMath>
                    </m:oMathPara>
                  </a14:m>
                  <a:endParaRPr lang="tr-TR" dirty="0"/>
                </a:p>
              </p:txBody>
            </p:sp>
          </mc:Choice>
          <mc:Fallback>
            <p:sp>
              <p:nvSpPr>
                <p:cNvPr id="41" name="Metin kutusu 40"/>
                <p:cNvSpPr txBox="1">
                  <a:spLocks noRot="1" noChangeAspect="1" noMove="1" noResize="1" noEditPoints="1" noAdjustHandles="1" noChangeArrowheads="1" noChangeShapeType="1" noTextEdit="1"/>
                </p:cNvSpPr>
                <p:nvPr/>
              </p:nvSpPr>
              <p:spPr>
                <a:xfrm>
                  <a:off x="6544543" y="6034195"/>
                  <a:ext cx="557048" cy="369332"/>
                </a:xfrm>
                <a:prstGeom prst="rect">
                  <a:avLst/>
                </a:prstGeom>
                <a:blipFill rotWithShape="0">
                  <a:blip r:embed="rId12"/>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42" name="Metin kutusu 41"/>
                <p:cNvSpPr txBox="1"/>
                <p:nvPr/>
              </p:nvSpPr>
              <p:spPr>
                <a:xfrm>
                  <a:off x="7161236" y="6029833"/>
                  <a:ext cx="5570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m:t>
                        </m:r>
                      </m:oMath>
                    </m:oMathPara>
                  </a14:m>
                  <a:endParaRPr lang="tr-TR" dirty="0"/>
                </a:p>
              </p:txBody>
            </p:sp>
          </mc:Choice>
          <mc:Fallback>
            <p:sp>
              <p:nvSpPr>
                <p:cNvPr id="42" name="Metin kutusu 41"/>
                <p:cNvSpPr txBox="1">
                  <a:spLocks noRot="1" noChangeAspect="1" noMove="1" noResize="1" noEditPoints="1" noAdjustHandles="1" noChangeArrowheads="1" noChangeShapeType="1" noTextEdit="1"/>
                </p:cNvSpPr>
                <p:nvPr/>
              </p:nvSpPr>
              <p:spPr>
                <a:xfrm>
                  <a:off x="7161236" y="6029833"/>
                  <a:ext cx="557048" cy="369332"/>
                </a:xfrm>
                <a:prstGeom prst="rect">
                  <a:avLst/>
                </a:prstGeom>
                <a:blipFill rotWithShape="0">
                  <a:blip r:embed="rId13"/>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45" name="Dikdörtgen 44"/>
                <p:cNvSpPr/>
                <p:nvPr/>
              </p:nvSpPr>
              <p:spPr>
                <a:xfrm>
                  <a:off x="5407175" y="5463340"/>
                  <a:ext cx="770339"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en-US" i="1">
                                <a:latin typeface="Cambria Math" panose="02040503050406030204" pitchFamily="18" charset="0"/>
                              </a:rPr>
                              <m:t>𝜃</m:t>
                            </m:r>
                          </m:e>
                          <m:sub>
                            <m:r>
                              <a:rPr lang="tr-TR" b="0" i="1" smtClean="0">
                                <a:latin typeface="Cambria Math" panose="02040503050406030204" pitchFamily="18" charset="0"/>
                              </a:rPr>
                              <m:t>3</m:t>
                            </m:r>
                          </m:sub>
                        </m:sSub>
                        <m:d>
                          <m:dPr>
                            <m:ctrlPr>
                              <a:rPr lang="tr-TR" i="1">
                                <a:latin typeface="Cambria Math" panose="02040503050406030204" pitchFamily="18" charset="0"/>
                              </a:rPr>
                            </m:ctrlPr>
                          </m:dPr>
                          <m:e>
                            <m:r>
                              <a:rPr lang="en-US" i="1">
                                <a:latin typeface="Cambria Math" panose="02040503050406030204" pitchFamily="18" charset="0"/>
                              </a:rPr>
                              <m:t>𝑠</m:t>
                            </m:r>
                          </m:e>
                        </m:d>
                      </m:oMath>
                    </m:oMathPara>
                  </a14:m>
                  <a:endParaRPr lang="tr-TR" dirty="0"/>
                </a:p>
              </p:txBody>
            </p:sp>
          </mc:Choice>
          <mc:Fallback>
            <p:sp>
              <p:nvSpPr>
                <p:cNvPr id="45" name="Dikdörtgen 44"/>
                <p:cNvSpPr>
                  <a:spLocks noRot="1" noChangeAspect="1" noMove="1" noResize="1" noEditPoints="1" noAdjustHandles="1" noChangeArrowheads="1" noChangeShapeType="1" noTextEdit="1"/>
                </p:cNvSpPr>
                <p:nvPr/>
              </p:nvSpPr>
              <p:spPr>
                <a:xfrm>
                  <a:off x="5407175" y="5463340"/>
                  <a:ext cx="770339" cy="369332"/>
                </a:xfrm>
                <a:prstGeom prst="rect">
                  <a:avLst/>
                </a:prstGeom>
                <a:blipFill rotWithShape="0">
                  <a:blip r:embed="rId14"/>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46" name="Oval 45"/>
                <p:cNvSpPr/>
                <p:nvPr/>
              </p:nvSpPr>
              <p:spPr>
                <a:xfrm>
                  <a:off x="2508108" y="4189024"/>
                  <a:ext cx="539750" cy="539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en-US"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tr-TR" sz="1100">
                    <a:effectLst/>
                    <a:ea typeface="Calibri" panose="020F0502020204030204" pitchFamily="34" charset="0"/>
                    <a:cs typeface="Times New Roman" panose="02020603050405020304" pitchFamily="18" charset="0"/>
                  </a:endParaRPr>
                </a:p>
              </p:txBody>
            </p:sp>
          </mc:Choice>
          <mc:Fallback>
            <p:sp>
              <p:nvSpPr>
                <p:cNvPr id="46" name="Oval 45"/>
                <p:cNvSpPr>
                  <a:spLocks noRot="1" noChangeAspect="1" noMove="1" noResize="1" noEditPoints="1" noAdjustHandles="1" noChangeArrowheads="1" noChangeShapeType="1" noTextEdit="1"/>
                </p:cNvSpPr>
                <p:nvPr/>
              </p:nvSpPr>
              <p:spPr>
                <a:xfrm>
                  <a:off x="2508108" y="4189024"/>
                  <a:ext cx="539750" cy="539750"/>
                </a:xfrm>
                <a:prstGeom prst="ellipse">
                  <a:avLst/>
                </a:prstGeom>
                <a:blipFill rotWithShape="0">
                  <a:blip r:embed="rId15"/>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47" name="Metin kutusu 46"/>
                <p:cNvSpPr txBox="1"/>
                <p:nvPr/>
              </p:nvSpPr>
              <p:spPr>
                <a:xfrm>
                  <a:off x="2113243" y="3940656"/>
                  <a:ext cx="5570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m:t>
                        </m:r>
                      </m:oMath>
                    </m:oMathPara>
                  </a14:m>
                  <a:endParaRPr lang="tr-TR" dirty="0"/>
                </a:p>
              </p:txBody>
            </p:sp>
          </mc:Choice>
          <mc:Fallback>
            <p:sp>
              <p:nvSpPr>
                <p:cNvPr id="47" name="Metin kutusu 46"/>
                <p:cNvSpPr txBox="1">
                  <a:spLocks noRot="1" noChangeAspect="1" noMove="1" noResize="1" noEditPoints="1" noAdjustHandles="1" noChangeArrowheads="1" noChangeShapeType="1" noTextEdit="1"/>
                </p:cNvSpPr>
                <p:nvPr/>
              </p:nvSpPr>
              <p:spPr>
                <a:xfrm>
                  <a:off x="2113243" y="3940656"/>
                  <a:ext cx="557048" cy="369332"/>
                </a:xfrm>
                <a:prstGeom prst="rect">
                  <a:avLst/>
                </a:prstGeom>
                <a:blipFill rotWithShape="0">
                  <a:blip r:embed="rId16"/>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48" name="Dikdörtgen 47"/>
                <p:cNvSpPr/>
                <p:nvPr/>
              </p:nvSpPr>
              <p:spPr>
                <a:xfrm>
                  <a:off x="2754760" y="4745457"/>
                  <a:ext cx="771430" cy="369332"/>
                </a:xfrm>
                <a:prstGeom prst="rect">
                  <a:avLst/>
                </a:prstGeom>
                <a:ln w="38100">
                  <a:noFill/>
                </a:ln>
              </p:spPr>
              <p:txBody>
                <a:bodyPr wrap="none">
                  <a:spAutoFit/>
                </a:bodyPr>
                <a:lstStyle/>
                <a:p>
                  <a14:m>
                    <m:oMathPara xmlns:m="http://schemas.openxmlformats.org/officeDocument/2006/math">
                      <m:oMathParaPr>
                        <m:jc m:val="centerGroup"/>
                      </m:oMathParaPr>
                      <m:oMath xmlns:m="http://schemas.openxmlformats.org/officeDocument/2006/math">
                        <m:sSub>
                          <m:sSubPr>
                            <m:ctrlPr>
                              <a:rPr lang="tr-TR"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𝑇</m:t>
                            </m:r>
                          </m:e>
                          <m:sub>
                            <m:r>
                              <a:rPr lang="tr-TR" b="0" i="1" smtClean="0">
                                <a:solidFill>
                                  <a:schemeClr val="tx1"/>
                                </a:solidFill>
                                <a:latin typeface="Cambria Math" panose="02040503050406030204" pitchFamily="18" charset="0"/>
                              </a:rPr>
                              <m:t>𝑏</m:t>
                            </m:r>
                          </m:sub>
                        </m:sSub>
                        <m:d>
                          <m:dPr>
                            <m:ctrlPr>
                              <a:rPr lang="tr-TR"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oMath>
                    </m:oMathPara>
                  </a14:m>
                  <a:endParaRPr lang="tr-TR" dirty="0">
                    <a:solidFill>
                      <a:schemeClr val="tx1"/>
                    </a:solidFill>
                  </a:endParaRPr>
                </a:p>
              </p:txBody>
            </p:sp>
          </mc:Choice>
          <mc:Fallback>
            <p:sp>
              <p:nvSpPr>
                <p:cNvPr id="48" name="Dikdörtgen 47"/>
                <p:cNvSpPr>
                  <a:spLocks noRot="1" noChangeAspect="1" noMove="1" noResize="1" noEditPoints="1" noAdjustHandles="1" noChangeArrowheads="1" noChangeShapeType="1" noTextEdit="1"/>
                </p:cNvSpPr>
                <p:nvPr/>
              </p:nvSpPr>
              <p:spPr>
                <a:xfrm>
                  <a:off x="2754760" y="4745457"/>
                  <a:ext cx="771430" cy="369332"/>
                </a:xfrm>
                <a:prstGeom prst="rect">
                  <a:avLst/>
                </a:prstGeom>
                <a:blipFill rotWithShape="0">
                  <a:blip r:embed="rId17"/>
                  <a:stretch>
                    <a:fillRect/>
                  </a:stretch>
                </a:blipFill>
                <a:ln w="38100">
                  <a:noFill/>
                </a:ln>
              </p:spPr>
              <p:txBody>
                <a:bodyPr/>
                <a:lstStyle/>
                <a:p>
                  <a:r>
                    <a:rPr lang="tr-TR">
                      <a:noFill/>
                    </a:rPr>
                    <a:t> </a:t>
                  </a:r>
                </a:p>
              </p:txBody>
            </p:sp>
          </mc:Fallback>
        </mc:AlternateContent>
        <p:cxnSp>
          <p:nvCxnSpPr>
            <p:cNvPr id="49" name="Düz Ok Bağlayıcısı 48"/>
            <p:cNvCxnSpPr/>
            <p:nvPr/>
          </p:nvCxnSpPr>
          <p:spPr>
            <a:xfrm flipV="1">
              <a:off x="2779229" y="4742374"/>
              <a:ext cx="9591" cy="35339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0" name="Düz Ok Bağlayıcısı 49"/>
            <p:cNvCxnSpPr/>
            <p:nvPr/>
          </p:nvCxnSpPr>
          <p:spPr>
            <a:xfrm>
              <a:off x="4223389" y="4434394"/>
              <a:ext cx="916781" cy="1"/>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1" name="Dikdörtgen 50"/>
                <p:cNvSpPr/>
                <p:nvPr/>
              </p:nvSpPr>
              <p:spPr>
                <a:xfrm>
                  <a:off x="4286801" y="3989471"/>
                  <a:ext cx="76501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en-US" i="1">
                                <a:latin typeface="Cambria Math" panose="02040503050406030204" pitchFamily="18" charset="0"/>
                              </a:rPr>
                              <m:t>𝜃</m:t>
                            </m:r>
                          </m:e>
                          <m:sub>
                            <m:r>
                              <a:rPr lang="tr-TR" b="0" i="1" smtClean="0">
                                <a:latin typeface="Cambria Math" panose="02040503050406030204" pitchFamily="18" charset="0"/>
                              </a:rPr>
                              <m:t>1</m:t>
                            </m:r>
                          </m:sub>
                        </m:sSub>
                        <m:d>
                          <m:dPr>
                            <m:ctrlPr>
                              <a:rPr lang="tr-TR" i="1">
                                <a:latin typeface="Cambria Math" panose="02040503050406030204" pitchFamily="18" charset="0"/>
                              </a:rPr>
                            </m:ctrlPr>
                          </m:dPr>
                          <m:e>
                            <m:r>
                              <a:rPr lang="en-US" i="1">
                                <a:latin typeface="Cambria Math" panose="02040503050406030204" pitchFamily="18" charset="0"/>
                              </a:rPr>
                              <m:t>𝑠</m:t>
                            </m:r>
                          </m:e>
                        </m:d>
                      </m:oMath>
                    </m:oMathPara>
                  </a14:m>
                  <a:endParaRPr lang="tr-TR" dirty="0"/>
                </a:p>
              </p:txBody>
            </p:sp>
          </mc:Choice>
          <mc:Fallback>
            <p:sp>
              <p:nvSpPr>
                <p:cNvPr id="51" name="Dikdörtgen 50"/>
                <p:cNvSpPr>
                  <a:spLocks noRot="1" noChangeAspect="1" noMove="1" noResize="1" noEditPoints="1" noAdjustHandles="1" noChangeArrowheads="1" noChangeShapeType="1" noTextEdit="1"/>
                </p:cNvSpPr>
                <p:nvPr/>
              </p:nvSpPr>
              <p:spPr>
                <a:xfrm>
                  <a:off x="4286801" y="3989471"/>
                  <a:ext cx="765018" cy="369332"/>
                </a:xfrm>
                <a:prstGeom prst="rect">
                  <a:avLst/>
                </a:prstGeom>
                <a:blipFill rotWithShape="0">
                  <a:blip r:embed="rId18"/>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52" name="Dikdörtgen 51"/>
                <p:cNvSpPr/>
                <p:nvPr/>
              </p:nvSpPr>
              <p:spPr>
                <a:xfrm>
                  <a:off x="3683389" y="4057666"/>
                  <a:ext cx="540000" cy="7959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tr-TR" b="0" i="1" smtClean="0">
                                <a:solidFill>
                                  <a:schemeClr val="tx1"/>
                                </a:solidFill>
                                <a:latin typeface="Cambria Math" panose="02040503050406030204" pitchFamily="18" charset="0"/>
                              </a:rPr>
                            </m:ctrlPr>
                          </m:fPr>
                          <m:num>
                            <m:r>
                              <a:rPr lang="tr-TR" b="0" i="1" smtClean="0">
                                <a:solidFill>
                                  <a:schemeClr val="tx1"/>
                                </a:solidFill>
                                <a:latin typeface="Cambria Math" panose="02040503050406030204" pitchFamily="18" charset="0"/>
                              </a:rPr>
                              <m:t>1</m:t>
                            </m:r>
                          </m:num>
                          <m:den>
                            <m:sSub>
                              <m:sSubPr>
                                <m:ctrlPr>
                                  <a:rPr lang="tr-TR" b="0" i="1" smtClean="0">
                                    <a:solidFill>
                                      <a:schemeClr val="tx1"/>
                                    </a:solidFill>
                                    <a:latin typeface="Cambria Math" panose="02040503050406030204" pitchFamily="18" charset="0"/>
                                  </a:rPr>
                                </m:ctrlPr>
                              </m:sSubPr>
                              <m:e>
                                <m:r>
                                  <a:rPr lang="tr-TR" b="0" i="1" smtClean="0">
                                    <a:solidFill>
                                      <a:schemeClr val="tx1"/>
                                    </a:solidFill>
                                    <a:latin typeface="Cambria Math" panose="02040503050406030204" pitchFamily="18" charset="0"/>
                                  </a:rPr>
                                  <m:t>𝐽</m:t>
                                </m:r>
                              </m:e>
                              <m:sub>
                                <m:r>
                                  <a:rPr lang="tr-TR" b="0" i="1" smtClean="0">
                                    <a:solidFill>
                                      <a:schemeClr val="tx1"/>
                                    </a:solidFill>
                                    <a:latin typeface="Cambria Math" panose="02040503050406030204" pitchFamily="18" charset="0"/>
                                  </a:rPr>
                                  <m:t>1</m:t>
                                </m:r>
                              </m:sub>
                            </m:sSub>
                            <m:sSup>
                              <m:sSupPr>
                                <m:ctrlPr>
                                  <a:rPr lang="tr-TR" b="0" i="1" smtClean="0">
                                    <a:solidFill>
                                      <a:schemeClr val="tx1"/>
                                    </a:solidFill>
                                    <a:latin typeface="Cambria Math" panose="02040503050406030204" pitchFamily="18" charset="0"/>
                                  </a:rPr>
                                </m:ctrlPr>
                              </m:sSupPr>
                              <m:e>
                                <m:r>
                                  <a:rPr lang="tr-TR" b="0" i="1" smtClean="0">
                                    <a:solidFill>
                                      <a:schemeClr val="tx1"/>
                                    </a:solidFill>
                                    <a:latin typeface="Cambria Math" panose="02040503050406030204" pitchFamily="18" charset="0"/>
                                  </a:rPr>
                                  <m:t>𝑠</m:t>
                                </m:r>
                              </m:e>
                              <m:sup>
                                <m:r>
                                  <a:rPr lang="tr-TR" b="0" i="1" smtClean="0">
                                    <a:solidFill>
                                      <a:schemeClr val="tx1"/>
                                    </a:solidFill>
                                    <a:latin typeface="Cambria Math" panose="02040503050406030204" pitchFamily="18" charset="0"/>
                                  </a:rPr>
                                  <m:t>2</m:t>
                                </m:r>
                              </m:sup>
                            </m:sSup>
                          </m:den>
                        </m:f>
                      </m:oMath>
                    </m:oMathPara>
                  </a14:m>
                  <a:endParaRPr lang="tr-TR" i="1" dirty="0">
                    <a:solidFill>
                      <a:schemeClr val="tx1"/>
                    </a:solidFill>
                  </a:endParaRPr>
                </a:p>
              </p:txBody>
            </p:sp>
          </mc:Choice>
          <mc:Fallback>
            <p:sp>
              <p:nvSpPr>
                <p:cNvPr id="52" name="Dikdörtgen 51"/>
                <p:cNvSpPr>
                  <a:spLocks noRot="1" noChangeAspect="1" noMove="1" noResize="1" noEditPoints="1" noAdjustHandles="1" noChangeArrowheads="1" noChangeShapeType="1" noTextEdit="1"/>
                </p:cNvSpPr>
                <p:nvPr/>
              </p:nvSpPr>
              <p:spPr>
                <a:xfrm>
                  <a:off x="3683389" y="4057666"/>
                  <a:ext cx="540000" cy="795989"/>
                </a:xfrm>
                <a:prstGeom prst="rect">
                  <a:avLst/>
                </a:prstGeom>
                <a:blipFill rotWithShape="0">
                  <a:blip r:embed="rId19"/>
                  <a:stretch>
                    <a:fillRect/>
                  </a:stretch>
                </a:blipFill>
                <a:ln w="19050">
                  <a:solidFill>
                    <a:schemeClr val="tx1"/>
                  </a:solidFill>
                </a:ln>
              </p:spPr>
              <p:txBody>
                <a:bodyPr/>
                <a:lstStyle/>
                <a:p>
                  <a:r>
                    <a:rPr lang="tr-TR">
                      <a:noFill/>
                    </a:rPr>
                    <a:t> </a:t>
                  </a:r>
                </a:p>
              </p:txBody>
            </p:sp>
          </mc:Fallback>
        </mc:AlternateContent>
        <p:cxnSp>
          <p:nvCxnSpPr>
            <p:cNvPr id="53" name="Düz Ok Bağlayıcısı 52"/>
            <p:cNvCxnSpPr>
              <a:stCxn id="46" idx="6"/>
              <a:endCxn id="52" idx="1"/>
            </p:cNvCxnSpPr>
            <p:nvPr/>
          </p:nvCxnSpPr>
          <p:spPr>
            <a:xfrm flipV="1">
              <a:off x="3047858" y="4455661"/>
              <a:ext cx="635531" cy="32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Düz Bağlayıcı 57"/>
            <p:cNvCxnSpPr/>
            <p:nvPr/>
          </p:nvCxnSpPr>
          <p:spPr>
            <a:xfrm>
              <a:off x="2779229" y="5077970"/>
              <a:ext cx="4376028" cy="0"/>
            </a:xfrm>
            <a:prstGeom prst="line">
              <a:avLst/>
            </a:prstGeom>
            <a:ln w="38100"/>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59" name="Metin kutusu 58"/>
                <p:cNvSpPr txBox="1"/>
                <p:nvPr/>
              </p:nvSpPr>
              <p:spPr>
                <a:xfrm>
                  <a:off x="2303501" y="4640436"/>
                  <a:ext cx="5570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m:t>
                        </m:r>
                      </m:oMath>
                    </m:oMathPara>
                  </a14:m>
                  <a:endParaRPr lang="tr-TR" dirty="0"/>
                </a:p>
              </p:txBody>
            </p:sp>
          </mc:Choice>
          <mc:Fallback>
            <p:sp>
              <p:nvSpPr>
                <p:cNvPr id="59" name="Metin kutusu 58"/>
                <p:cNvSpPr txBox="1">
                  <a:spLocks noRot="1" noChangeAspect="1" noMove="1" noResize="1" noEditPoints="1" noAdjustHandles="1" noChangeArrowheads="1" noChangeShapeType="1" noTextEdit="1"/>
                </p:cNvSpPr>
                <p:nvPr/>
              </p:nvSpPr>
              <p:spPr>
                <a:xfrm>
                  <a:off x="2303501" y="4640436"/>
                  <a:ext cx="557048" cy="369332"/>
                </a:xfrm>
                <a:prstGeom prst="rect">
                  <a:avLst/>
                </a:prstGeom>
                <a:blipFill rotWithShape="0">
                  <a:blip r:embed="rId20"/>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60" name="Oval 59"/>
                <p:cNvSpPr/>
                <p:nvPr/>
              </p:nvSpPr>
              <p:spPr>
                <a:xfrm>
                  <a:off x="4841637" y="5683550"/>
                  <a:ext cx="539750" cy="5397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en-US"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tr-TR" sz="1100">
                    <a:effectLst/>
                    <a:ea typeface="Calibri" panose="020F0502020204030204" pitchFamily="34" charset="0"/>
                    <a:cs typeface="Times New Roman" panose="02020603050405020304" pitchFamily="18" charset="0"/>
                  </a:endParaRPr>
                </a:p>
              </p:txBody>
            </p:sp>
          </mc:Choice>
          <mc:Fallback>
            <p:sp>
              <p:nvSpPr>
                <p:cNvPr id="60" name="Oval 59"/>
                <p:cNvSpPr>
                  <a:spLocks noRot="1" noChangeAspect="1" noMove="1" noResize="1" noEditPoints="1" noAdjustHandles="1" noChangeArrowheads="1" noChangeShapeType="1" noTextEdit="1"/>
                </p:cNvSpPr>
                <p:nvPr/>
              </p:nvSpPr>
              <p:spPr>
                <a:xfrm>
                  <a:off x="4841637" y="5683550"/>
                  <a:ext cx="539750" cy="539750"/>
                </a:xfrm>
                <a:prstGeom prst="ellipse">
                  <a:avLst/>
                </a:prstGeom>
                <a:blipFill rotWithShape="0">
                  <a:blip r:embed="rId21"/>
                  <a:stretch>
                    <a:fillRect/>
                  </a:stretch>
                </a:blipFill>
                <a:ln>
                  <a:solidFill>
                    <a:schemeClr val="tx1"/>
                  </a:solidFill>
                </a:ln>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61" name="Metin kutusu 60"/>
                <p:cNvSpPr txBox="1"/>
                <p:nvPr/>
              </p:nvSpPr>
              <p:spPr>
                <a:xfrm>
                  <a:off x="4664249" y="5327710"/>
                  <a:ext cx="5570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m:t>
                        </m:r>
                      </m:oMath>
                    </m:oMathPara>
                  </a14:m>
                  <a:endParaRPr lang="tr-TR" dirty="0"/>
                </a:p>
              </p:txBody>
            </p:sp>
          </mc:Choice>
          <mc:Fallback>
            <p:sp>
              <p:nvSpPr>
                <p:cNvPr id="61" name="Metin kutusu 60"/>
                <p:cNvSpPr txBox="1">
                  <a:spLocks noRot="1" noChangeAspect="1" noMove="1" noResize="1" noEditPoints="1" noAdjustHandles="1" noChangeArrowheads="1" noChangeShapeType="1" noTextEdit="1"/>
                </p:cNvSpPr>
                <p:nvPr/>
              </p:nvSpPr>
              <p:spPr>
                <a:xfrm>
                  <a:off x="4664249" y="5327710"/>
                  <a:ext cx="557048" cy="369332"/>
                </a:xfrm>
                <a:prstGeom prst="rect">
                  <a:avLst/>
                </a:prstGeom>
                <a:blipFill rotWithShape="0">
                  <a:blip r:embed="rId22"/>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62" name="Metin kutusu 61"/>
                <p:cNvSpPr txBox="1"/>
                <p:nvPr/>
              </p:nvSpPr>
              <p:spPr>
                <a:xfrm>
                  <a:off x="4530297" y="5980581"/>
                  <a:ext cx="557048"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m:t>
                        </m:r>
                      </m:oMath>
                    </m:oMathPara>
                  </a14:m>
                  <a:endParaRPr lang="tr-TR" dirty="0"/>
                </a:p>
              </p:txBody>
            </p:sp>
          </mc:Choice>
          <mc:Fallback>
            <p:sp>
              <p:nvSpPr>
                <p:cNvPr id="62" name="Metin kutusu 61"/>
                <p:cNvSpPr txBox="1">
                  <a:spLocks noRot="1" noChangeAspect="1" noMove="1" noResize="1" noEditPoints="1" noAdjustHandles="1" noChangeArrowheads="1" noChangeShapeType="1" noTextEdit="1"/>
                </p:cNvSpPr>
                <p:nvPr/>
              </p:nvSpPr>
              <p:spPr>
                <a:xfrm>
                  <a:off x="4530297" y="5980581"/>
                  <a:ext cx="557048" cy="369332"/>
                </a:xfrm>
                <a:prstGeom prst="rect">
                  <a:avLst/>
                </a:prstGeom>
                <a:blipFill rotWithShape="0">
                  <a:blip r:embed="rId23"/>
                  <a:stretch>
                    <a:fillRect/>
                  </a:stretch>
                </a:blipFill>
              </p:spPr>
              <p:txBody>
                <a:bodyPr/>
                <a:lstStyle/>
                <a:p>
                  <a:r>
                    <a:rPr lang="tr-TR">
                      <a:noFill/>
                    </a:rPr>
                    <a:t> </a:t>
                  </a:r>
                </a:p>
              </p:txBody>
            </p:sp>
          </mc:Fallback>
        </mc:AlternateContent>
        <p:cxnSp>
          <p:nvCxnSpPr>
            <p:cNvPr id="67" name="Düz Bağlayıcı 66"/>
            <p:cNvCxnSpPr/>
            <p:nvPr/>
          </p:nvCxnSpPr>
          <p:spPr>
            <a:xfrm>
              <a:off x="5111512" y="4434394"/>
              <a:ext cx="24681" cy="1262648"/>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70" name="Dikdörtgen 69"/>
                <p:cNvSpPr/>
                <p:nvPr/>
              </p:nvSpPr>
              <p:spPr>
                <a:xfrm>
                  <a:off x="3788448" y="5593652"/>
                  <a:ext cx="540000" cy="720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tr-TR" b="0" i="1" smtClean="0">
                                <a:solidFill>
                                  <a:schemeClr val="tx1"/>
                                </a:solidFill>
                                <a:latin typeface="Cambria Math" panose="02040503050406030204" pitchFamily="18" charset="0"/>
                              </a:rPr>
                            </m:ctrlPr>
                          </m:fPr>
                          <m:num>
                            <m:r>
                              <a:rPr lang="tr-TR" b="0" i="1" smtClean="0">
                                <a:solidFill>
                                  <a:schemeClr val="tx1"/>
                                </a:solidFill>
                                <a:latin typeface="Cambria Math" panose="02040503050406030204" pitchFamily="18" charset="0"/>
                              </a:rPr>
                              <m:t>1</m:t>
                            </m:r>
                          </m:num>
                          <m:den>
                            <m:r>
                              <a:rPr lang="tr-TR" b="0" i="1" smtClean="0">
                                <a:solidFill>
                                  <a:schemeClr val="tx1"/>
                                </a:solidFill>
                                <a:latin typeface="Cambria Math" panose="02040503050406030204" pitchFamily="18" charset="0"/>
                              </a:rPr>
                              <m:t>𝑏𝑠</m:t>
                            </m:r>
                          </m:den>
                        </m:f>
                      </m:oMath>
                    </m:oMathPara>
                  </a14:m>
                  <a:endParaRPr lang="tr-TR" i="1" dirty="0">
                    <a:solidFill>
                      <a:schemeClr val="tx1"/>
                    </a:solidFill>
                  </a:endParaRPr>
                </a:p>
              </p:txBody>
            </p:sp>
          </mc:Choice>
          <mc:Fallback>
            <p:sp>
              <p:nvSpPr>
                <p:cNvPr id="70" name="Dikdörtgen 69"/>
                <p:cNvSpPr>
                  <a:spLocks noRot="1" noChangeAspect="1" noMove="1" noResize="1" noEditPoints="1" noAdjustHandles="1" noChangeArrowheads="1" noChangeShapeType="1" noTextEdit="1"/>
                </p:cNvSpPr>
                <p:nvPr/>
              </p:nvSpPr>
              <p:spPr>
                <a:xfrm>
                  <a:off x="3788448" y="5593652"/>
                  <a:ext cx="540000" cy="720000"/>
                </a:xfrm>
                <a:prstGeom prst="rect">
                  <a:avLst/>
                </a:prstGeom>
                <a:blipFill rotWithShape="0">
                  <a:blip r:embed="rId24"/>
                  <a:stretch>
                    <a:fillRect/>
                  </a:stretch>
                </a:blipFill>
                <a:ln w="19050">
                  <a:solidFill>
                    <a:schemeClr val="tx1"/>
                  </a:solidFill>
                </a:ln>
              </p:spPr>
              <p:txBody>
                <a:bodyPr/>
                <a:lstStyle/>
                <a:p>
                  <a:r>
                    <a:rPr lang="tr-TR">
                      <a:noFill/>
                    </a:rPr>
                    <a:t> </a:t>
                  </a:r>
                </a:p>
              </p:txBody>
            </p:sp>
          </mc:Fallback>
        </mc:AlternateContent>
        <p:cxnSp>
          <p:nvCxnSpPr>
            <p:cNvPr id="74" name="Dirsek Bağlayıcısı 73"/>
            <p:cNvCxnSpPr>
              <a:stCxn id="48" idx="2"/>
              <a:endCxn id="70" idx="1"/>
            </p:cNvCxnSpPr>
            <p:nvPr/>
          </p:nvCxnSpPr>
          <p:spPr>
            <a:xfrm rot="16200000" flipH="1">
              <a:off x="3045030" y="5210233"/>
              <a:ext cx="838863" cy="64797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Düz Ok Bağlayıcısı 76"/>
            <p:cNvCxnSpPr>
              <a:stCxn id="70" idx="3"/>
              <a:endCxn id="60" idx="2"/>
            </p:cNvCxnSpPr>
            <p:nvPr/>
          </p:nvCxnSpPr>
          <p:spPr>
            <a:xfrm flipV="1">
              <a:off x="4328448" y="5953425"/>
              <a:ext cx="513189" cy="2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77256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6350"/>
            <a:ext cx="12192000" cy="43881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kern="1200" spc="-50" baseline="0">
                <a:solidFill>
                  <a:schemeClr val="tx1">
                    <a:lumMod val="75000"/>
                    <a:lumOff val="25000"/>
                  </a:schemeClr>
                </a:solidFill>
                <a:latin typeface="+mj-lt"/>
                <a:ea typeface="+mj-ea"/>
                <a:cs typeface="+mj-cs"/>
              </a:defRPr>
            </a:lvl1pPr>
          </a:lstStyle>
          <a:p>
            <a:r>
              <a:rPr lang="tr-TR" sz="2000" b="1" dirty="0" smtClean="0"/>
              <a:t>Dönüştürücü Mekanik Elemanlar</a:t>
            </a:r>
            <a:endParaRPr lang="en-US" sz="2000" b="1" dirty="0"/>
          </a:p>
        </p:txBody>
      </p:sp>
      <p:sp>
        <p:nvSpPr>
          <p:cNvPr id="4" name="Content Placeholder 2"/>
          <p:cNvSpPr txBox="1">
            <a:spLocks/>
          </p:cNvSpPr>
          <p:nvPr/>
        </p:nvSpPr>
        <p:spPr>
          <a:xfrm>
            <a:off x="-96537" y="348852"/>
            <a:ext cx="2985107" cy="41952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82880" lvl="2" indent="0">
              <a:spcBef>
                <a:spcPts val="400"/>
              </a:spcBef>
              <a:spcAft>
                <a:spcPts val="200"/>
              </a:spcAft>
              <a:buSzPct val="100000"/>
              <a:buFont typeface="Calibri" pitchFamily="34" charset="0"/>
              <a:buNone/>
            </a:pPr>
            <a:r>
              <a:rPr lang="tr-TR" sz="2000" b="1" u="sng" dirty="0" smtClean="0"/>
              <a:t>Kaldıraç (manivela)</a:t>
            </a:r>
            <a:endParaRPr lang="tr-TR" sz="1500" dirty="0" smtClean="0"/>
          </a:p>
        </p:txBody>
      </p:sp>
      <p:grpSp>
        <p:nvGrpSpPr>
          <p:cNvPr id="131" name="Group 130"/>
          <p:cNvGrpSpPr/>
          <p:nvPr/>
        </p:nvGrpSpPr>
        <p:grpSpPr>
          <a:xfrm>
            <a:off x="289196" y="303128"/>
            <a:ext cx="4946354" cy="3248344"/>
            <a:chOff x="289196" y="303128"/>
            <a:chExt cx="4946354" cy="3248344"/>
          </a:xfrm>
        </p:grpSpPr>
        <p:grpSp>
          <p:nvGrpSpPr>
            <p:cNvPr id="81" name="Group 80"/>
            <p:cNvGrpSpPr/>
            <p:nvPr/>
          </p:nvGrpSpPr>
          <p:grpSpPr>
            <a:xfrm>
              <a:off x="289196" y="303128"/>
              <a:ext cx="4946354" cy="3248344"/>
              <a:chOff x="4705523" y="1674547"/>
              <a:chExt cx="4946354" cy="3248344"/>
            </a:xfrm>
          </p:grpSpPr>
          <p:grpSp>
            <p:nvGrpSpPr>
              <p:cNvPr id="82" name="Group 81"/>
              <p:cNvGrpSpPr/>
              <p:nvPr/>
            </p:nvGrpSpPr>
            <p:grpSpPr>
              <a:xfrm rot="-1800000">
                <a:off x="5125923" y="3275059"/>
                <a:ext cx="3781854" cy="137160"/>
                <a:chOff x="2783779" y="2117558"/>
                <a:chExt cx="3781854" cy="137160"/>
              </a:xfrm>
            </p:grpSpPr>
            <p:sp>
              <p:nvSpPr>
                <p:cNvPr id="120" name="Freeform 119"/>
                <p:cNvSpPr/>
                <p:nvPr/>
              </p:nvSpPr>
              <p:spPr>
                <a:xfrm>
                  <a:off x="2783779" y="2117558"/>
                  <a:ext cx="3781854" cy="137160"/>
                </a:xfrm>
                <a:custGeom>
                  <a:avLst/>
                  <a:gdLst>
                    <a:gd name="connsiteX0" fmla="*/ 55674 w 3781854"/>
                    <a:gd name="connsiteY0" fmla="*/ 0 h 137160"/>
                    <a:gd name="connsiteX1" fmla="*/ 68580 w 3781854"/>
                    <a:gd name="connsiteY1" fmla="*/ 0 h 137160"/>
                    <a:gd name="connsiteX2" fmla="*/ 3713274 w 3781854"/>
                    <a:gd name="connsiteY2" fmla="*/ 0 h 137160"/>
                    <a:gd name="connsiteX3" fmla="*/ 3781854 w 3781854"/>
                    <a:gd name="connsiteY3" fmla="*/ 68580 h 137160"/>
                    <a:gd name="connsiteX4" fmla="*/ 3713274 w 3781854"/>
                    <a:gd name="connsiteY4" fmla="*/ 137160 h 137160"/>
                    <a:gd name="connsiteX5" fmla="*/ 68580 w 3781854"/>
                    <a:gd name="connsiteY5" fmla="*/ 137160 h 137160"/>
                    <a:gd name="connsiteX6" fmla="*/ 55674 w 3781854"/>
                    <a:gd name="connsiteY6" fmla="*/ 137160 h 137160"/>
                    <a:gd name="connsiteX7" fmla="*/ 55674 w 3781854"/>
                    <a:gd name="connsiteY7" fmla="*/ 134555 h 137160"/>
                    <a:gd name="connsiteX8" fmla="*/ 41885 w 3781854"/>
                    <a:gd name="connsiteY8" fmla="*/ 131771 h 137160"/>
                    <a:gd name="connsiteX9" fmla="*/ 0 w 3781854"/>
                    <a:gd name="connsiteY9" fmla="*/ 68580 h 137160"/>
                    <a:gd name="connsiteX10" fmla="*/ 41885 w 3781854"/>
                    <a:gd name="connsiteY10" fmla="*/ 5389 h 137160"/>
                    <a:gd name="connsiteX11" fmla="*/ 55674 w 3781854"/>
                    <a:gd name="connsiteY11" fmla="*/ 2606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81854" h="137160">
                      <a:moveTo>
                        <a:pt x="55674" y="0"/>
                      </a:moveTo>
                      <a:lnTo>
                        <a:pt x="68580" y="0"/>
                      </a:lnTo>
                      <a:lnTo>
                        <a:pt x="3713274" y="0"/>
                      </a:lnTo>
                      <a:cubicBezTo>
                        <a:pt x="3751150" y="0"/>
                        <a:pt x="3781854" y="30704"/>
                        <a:pt x="3781854" y="68580"/>
                      </a:cubicBezTo>
                      <a:cubicBezTo>
                        <a:pt x="3781854" y="106456"/>
                        <a:pt x="3751150" y="137160"/>
                        <a:pt x="3713274" y="137160"/>
                      </a:cubicBezTo>
                      <a:lnTo>
                        <a:pt x="68580" y="137160"/>
                      </a:lnTo>
                      <a:lnTo>
                        <a:pt x="55674" y="137160"/>
                      </a:lnTo>
                      <a:lnTo>
                        <a:pt x="55674" y="134555"/>
                      </a:lnTo>
                      <a:lnTo>
                        <a:pt x="41885" y="131771"/>
                      </a:lnTo>
                      <a:cubicBezTo>
                        <a:pt x="17271" y="121360"/>
                        <a:pt x="0" y="96987"/>
                        <a:pt x="0" y="68580"/>
                      </a:cubicBezTo>
                      <a:cubicBezTo>
                        <a:pt x="0" y="40173"/>
                        <a:pt x="17271" y="15800"/>
                        <a:pt x="41885" y="5389"/>
                      </a:cubicBezTo>
                      <a:lnTo>
                        <a:pt x="55674" y="260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1" name="Oval 120"/>
                <p:cNvSpPr/>
                <p:nvPr/>
              </p:nvSpPr>
              <p:spPr>
                <a:xfrm>
                  <a:off x="2847947" y="2170096"/>
                  <a:ext cx="45720" cy="45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22" name="Oval 121"/>
                <p:cNvSpPr/>
                <p:nvPr/>
              </p:nvSpPr>
              <p:spPr>
                <a:xfrm>
                  <a:off x="6458223" y="2163278"/>
                  <a:ext cx="45720" cy="45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grpSp>
          <p:grpSp>
            <p:nvGrpSpPr>
              <p:cNvPr id="83" name="Group 82"/>
              <p:cNvGrpSpPr/>
              <p:nvPr/>
            </p:nvGrpSpPr>
            <p:grpSpPr>
              <a:xfrm>
                <a:off x="6719385" y="2984916"/>
                <a:ext cx="182880" cy="464132"/>
                <a:chOff x="1922800" y="1188205"/>
                <a:chExt cx="182880" cy="464132"/>
              </a:xfrm>
            </p:grpSpPr>
            <mc:AlternateContent xmlns:mc="http://schemas.openxmlformats.org/markup-compatibility/2006" xmlns:a14="http://schemas.microsoft.com/office/drawing/2010/main">
              <mc:Choice Requires="a14">
                <p:sp>
                  <p:nvSpPr>
                    <p:cNvPr id="118" name="Freeform 117"/>
                    <p:cNvSpPr/>
                    <p:nvPr/>
                  </p:nvSpPr>
                  <p:spPr>
                    <a:xfrm>
                      <a:off x="1922800" y="1188205"/>
                      <a:ext cx="182880" cy="464132"/>
                    </a:xfrm>
                    <a:custGeom>
                      <a:avLst/>
                      <a:gdLst>
                        <a:gd name="connsiteX0" fmla="*/ 4812 w 187692"/>
                        <a:gd name="connsiteY0" fmla="*/ 0 h 566804"/>
                        <a:gd name="connsiteX1" fmla="*/ 187692 w 187692"/>
                        <a:gd name="connsiteY1" fmla="*/ 0 h 566804"/>
                        <a:gd name="connsiteX2" fmla="*/ 187692 w 187692"/>
                        <a:gd name="connsiteY2" fmla="*/ 457200 h 566804"/>
                        <a:gd name="connsiteX3" fmla="*/ 179213 w 187692"/>
                        <a:gd name="connsiteY3" fmla="*/ 457200 h 566804"/>
                        <a:gd name="connsiteX4" fmla="*/ 182880 w 187692"/>
                        <a:gd name="connsiteY4" fmla="*/ 475364 h 566804"/>
                        <a:gd name="connsiteX5" fmla="*/ 91440 w 187692"/>
                        <a:gd name="connsiteY5" fmla="*/ 566804 h 566804"/>
                        <a:gd name="connsiteX6" fmla="*/ 0 w 187692"/>
                        <a:gd name="connsiteY6" fmla="*/ 475364 h 566804"/>
                        <a:gd name="connsiteX7" fmla="*/ 4812 w 187692"/>
                        <a:gd name="connsiteY7" fmla="*/ 451529 h 56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92" h="566804">
                          <a:moveTo>
                            <a:pt x="4812" y="0"/>
                          </a:moveTo>
                          <a:lnTo>
                            <a:pt x="187692" y="0"/>
                          </a:lnTo>
                          <a:lnTo>
                            <a:pt x="187692" y="457200"/>
                          </a:lnTo>
                          <a:lnTo>
                            <a:pt x="179213" y="457200"/>
                          </a:lnTo>
                          <a:lnTo>
                            <a:pt x="182880" y="475364"/>
                          </a:lnTo>
                          <a:cubicBezTo>
                            <a:pt x="182880" y="525865"/>
                            <a:pt x="141941" y="566804"/>
                            <a:pt x="91440" y="566804"/>
                          </a:cubicBezTo>
                          <a:cubicBezTo>
                            <a:pt x="40939" y="566804"/>
                            <a:pt x="0" y="525865"/>
                            <a:pt x="0" y="475364"/>
                          </a:cubicBezTo>
                          <a:lnTo>
                            <a:pt x="4812" y="451529"/>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a:p>
                  </p:txBody>
                </p:sp>
              </mc:Choice>
              <mc:Fallback xmlns="">
                <p:sp>
                  <p:nvSpPr>
                    <p:cNvPr id="118" name="Freeform 117"/>
                    <p:cNvSpPr>
                      <a:spLocks noRot="1" noChangeAspect="1" noMove="1" noResize="1" noEditPoints="1" noAdjustHandles="1" noChangeArrowheads="1" noChangeShapeType="1" noTextEdit="1"/>
                    </p:cNvSpPr>
                    <p:nvPr/>
                  </p:nvSpPr>
                  <p:spPr>
                    <a:xfrm>
                      <a:off x="1922800" y="1188205"/>
                      <a:ext cx="182880" cy="464132"/>
                    </a:xfrm>
                    <a:custGeom>
                      <a:avLst/>
                      <a:gdLst>
                        <a:gd name="connsiteX0" fmla="*/ 4812 w 187692"/>
                        <a:gd name="connsiteY0" fmla="*/ 0 h 566804"/>
                        <a:gd name="connsiteX1" fmla="*/ 187692 w 187692"/>
                        <a:gd name="connsiteY1" fmla="*/ 0 h 566804"/>
                        <a:gd name="connsiteX2" fmla="*/ 187692 w 187692"/>
                        <a:gd name="connsiteY2" fmla="*/ 457200 h 566804"/>
                        <a:gd name="connsiteX3" fmla="*/ 179213 w 187692"/>
                        <a:gd name="connsiteY3" fmla="*/ 457200 h 566804"/>
                        <a:gd name="connsiteX4" fmla="*/ 182880 w 187692"/>
                        <a:gd name="connsiteY4" fmla="*/ 475364 h 566804"/>
                        <a:gd name="connsiteX5" fmla="*/ 91440 w 187692"/>
                        <a:gd name="connsiteY5" fmla="*/ 566804 h 566804"/>
                        <a:gd name="connsiteX6" fmla="*/ 0 w 187692"/>
                        <a:gd name="connsiteY6" fmla="*/ 475364 h 566804"/>
                        <a:gd name="connsiteX7" fmla="*/ 4812 w 187692"/>
                        <a:gd name="connsiteY7" fmla="*/ 451529 h 56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92" h="566804">
                          <a:moveTo>
                            <a:pt x="4812" y="0"/>
                          </a:moveTo>
                          <a:lnTo>
                            <a:pt x="187692" y="0"/>
                          </a:lnTo>
                          <a:lnTo>
                            <a:pt x="187692" y="457200"/>
                          </a:lnTo>
                          <a:lnTo>
                            <a:pt x="179213" y="457200"/>
                          </a:lnTo>
                          <a:lnTo>
                            <a:pt x="182880" y="475364"/>
                          </a:lnTo>
                          <a:cubicBezTo>
                            <a:pt x="182880" y="525865"/>
                            <a:pt x="141941" y="566804"/>
                            <a:pt x="91440" y="566804"/>
                          </a:cubicBezTo>
                          <a:cubicBezTo>
                            <a:pt x="40939" y="566804"/>
                            <a:pt x="0" y="525865"/>
                            <a:pt x="0" y="475364"/>
                          </a:cubicBezTo>
                          <a:lnTo>
                            <a:pt x="4812" y="451529"/>
                          </a:lnTo>
                          <a:close/>
                        </a:path>
                      </a:pathLst>
                    </a:custGeom>
                    <a:blipFill rotWithShape="0">
                      <a:blip r:embed="rId2"/>
                      <a:stretch>
                        <a:fillRect/>
                      </a:stretch>
                    </a:blipFill>
                  </p:spPr>
                  <p:txBody>
                    <a:bodyPr/>
                    <a:lstStyle/>
                    <a:p>
                      <a:r>
                        <a:rPr lang="tr-TR">
                          <a:noFill/>
                        </a:rPr>
                        <a:t> </a:t>
                      </a:r>
                    </a:p>
                  </p:txBody>
                </p:sp>
              </mc:Fallback>
            </mc:AlternateContent>
            <p:sp>
              <p:nvSpPr>
                <p:cNvPr id="119" name="Oval 118"/>
                <p:cNvSpPr/>
                <p:nvPr/>
              </p:nvSpPr>
              <p:spPr>
                <a:xfrm>
                  <a:off x="1991380" y="1532565"/>
                  <a:ext cx="45720" cy="45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grpSp>
          <p:grpSp>
            <p:nvGrpSpPr>
              <p:cNvPr id="84" name="Group 83"/>
              <p:cNvGrpSpPr/>
              <p:nvPr/>
            </p:nvGrpSpPr>
            <p:grpSpPr>
              <a:xfrm flipV="1">
                <a:off x="6557258" y="2843780"/>
                <a:ext cx="552853" cy="225896"/>
                <a:chOff x="4588042" y="1442483"/>
                <a:chExt cx="552853" cy="225896"/>
              </a:xfrm>
            </p:grpSpPr>
            <p:sp>
              <p:nvSpPr>
                <p:cNvPr id="116" name="Rectangle 115"/>
                <p:cNvSpPr/>
                <p:nvPr/>
              </p:nvSpPr>
              <p:spPr>
                <a:xfrm>
                  <a:off x="4588042" y="1442483"/>
                  <a:ext cx="552853" cy="225896"/>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7" name="Straight Connector 116"/>
                <p:cNvCxnSpPr/>
                <p:nvPr/>
              </p:nvCxnSpPr>
              <p:spPr>
                <a:xfrm>
                  <a:off x="4623838" y="1442483"/>
                  <a:ext cx="445616" cy="0"/>
                </a:xfrm>
                <a:prstGeom prst="line">
                  <a:avLst/>
                </a:prstGeom>
              </p:spPr>
              <p:style>
                <a:lnRef idx="1">
                  <a:schemeClr val="dk1"/>
                </a:lnRef>
                <a:fillRef idx="0">
                  <a:schemeClr val="dk1"/>
                </a:fillRef>
                <a:effectRef idx="0">
                  <a:schemeClr val="dk1"/>
                </a:effectRef>
                <a:fontRef idx="minor">
                  <a:schemeClr val="tx1"/>
                </a:fontRef>
              </p:style>
            </p:cxnSp>
          </p:grpSp>
          <p:cxnSp>
            <p:nvCxnSpPr>
              <p:cNvPr id="85" name="Straight Connector 84"/>
              <p:cNvCxnSpPr/>
              <p:nvPr/>
            </p:nvCxnSpPr>
            <p:spPr>
              <a:xfrm flipV="1">
                <a:off x="5507019" y="3392891"/>
                <a:ext cx="1143000" cy="22860"/>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rot="3600000" flipV="1">
                <a:off x="5386576" y="4523106"/>
                <a:ext cx="457200" cy="22860"/>
              </a:xfrm>
              <a:prstGeom prst="line">
                <a:avLst/>
              </a:prstGeom>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flipV="1">
                <a:off x="4932579" y="3165121"/>
                <a:ext cx="398505" cy="158878"/>
                <a:chOff x="4588042" y="1442483"/>
                <a:chExt cx="552853" cy="225896"/>
              </a:xfrm>
            </p:grpSpPr>
            <p:sp>
              <p:nvSpPr>
                <p:cNvPr id="114" name="Rectangle 113"/>
                <p:cNvSpPr/>
                <p:nvPr/>
              </p:nvSpPr>
              <p:spPr>
                <a:xfrm>
                  <a:off x="4588042" y="1442483"/>
                  <a:ext cx="552853" cy="225896"/>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5" name="Straight Connector 114"/>
                <p:cNvCxnSpPr/>
                <p:nvPr/>
              </p:nvCxnSpPr>
              <p:spPr>
                <a:xfrm>
                  <a:off x="4623838" y="1442483"/>
                  <a:ext cx="445616" cy="0"/>
                </a:xfrm>
                <a:prstGeom prst="line">
                  <a:avLst/>
                </a:prstGeom>
              </p:spPr>
              <p:style>
                <a:lnRef idx="1">
                  <a:schemeClr val="dk1"/>
                </a:lnRef>
                <a:fillRef idx="0">
                  <a:schemeClr val="dk1"/>
                </a:fillRef>
                <a:effectRef idx="0">
                  <a:schemeClr val="dk1"/>
                </a:effectRef>
                <a:fontRef idx="minor">
                  <a:schemeClr val="tx1"/>
                </a:fontRef>
              </p:style>
            </p:cxnSp>
          </p:grpSp>
          <p:cxnSp>
            <p:nvCxnSpPr>
              <p:cNvPr id="88" name="Straight Arrow Connector 87"/>
              <p:cNvCxnSpPr>
                <a:stCxn id="114" idx="0"/>
              </p:cNvCxnSpPr>
              <p:nvPr/>
            </p:nvCxnSpPr>
            <p:spPr>
              <a:xfrm flipH="1">
                <a:off x="5118984" y="3323999"/>
                <a:ext cx="12848" cy="9274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89" name="Group 88"/>
              <p:cNvGrpSpPr/>
              <p:nvPr/>
            </p:nvGrpSpPr>
            <p:grpSpPr>
              <a:xfrm flipV="1">
                <a:off x="9053904" y="2476837"/>
                <a:ext cx="398505" cy="1086372"/>
                <a:chOff x="6277406" y="2852304"/>
                <a:chExt cx="398505" cy="1086372"/>
              </a:xfrm>
            </p:grpSpPr>
            <p:grpSp>
              <p:nvGrpSpPr>
                <p:cNvPr id="110" name="Group 109"/>
                <p:cNvGrpSpPr/>
                <p:nvPr/>
              </p:nvGrpSpPr>
              <p:grpSpPr>
                <a:xfrm flipV="1">
                  <a:off x="6277406" y="2852304"/>
                  <a:ext cx="398505" cy="158878"/>
                  <a:chOff x="4588042" y="1442483"/>
                  <a:chExt cx="552853" cy="225896"/>
                </a:xfrm>
              </p:grpSpPr>
              <p:sp>
                <p:nvSpPr>
                  <p:cNvPr id="112" name="Rectangle 111"/>
                  <p:cNvSpPr/>
                  <p:nvPr/>
                </p:nvSpPr>
                <p:spPr>
                  <a:xfrm>
                    <a:off x="4588042" y="1442483"/>
                    <a:ext cx="552853" cy="225896"/>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3" name="Straight Connector 112"/>
                  <p:cNvCxnSpPr/>
                  <p:nvPr/>
                </p:nvCxnSpPr>
                <p:spPr>
                  <a:xfrm>
                    <a:off x="4623838" y="1442483"/>
                    <a:ext cx="445616" cy="0"/>
                  </a:xfrm>
                  <a:prstGeom prst="line">
                    <a:avLst/>
                  </a:prstGeom>
                </p:spPr>
                <p:style>
                  <a:lnRef idx="1">
                    <a:schemeClr val="dk1"/>
                  </a:lnRef>
                  <a:fillRef idx="0">
                    <a:schemeClr val="dk1"/>
                  </a:fillRef>
                  <a:effectRef idx="0">
                    <a:schemeClr val="dk1"/>
                  </a:effectRef>
                  <a:fontRef idx="minor">
                    <a:schemeClr val="tx1"/>
                  </a:fontRef>
                </p:style>
              </p:cxnSp>
            </p:grpSp>
            <p:cxnSp>
              <p:nvCxnSpPr>
                <p:cNvPr id="111" name="Straight Arrow Connector 110"/>
                <p:cNvCxnSpPr>
                  <a:stCxn id="112" idx="0"/>
                </p:cNvCxnSpPr>
                <p:nvPr/>
              </p:nvCxnSpPr>
              <p:spPr>
                <a:xfrm flipH="1">
                  <a:off x="6463811" y="3011182"/>
                  <a:ext cx="12848" cy="9274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90" name="TextBox 89"/>
                  <p:cNvSpPr txBox="1"/>
                  <p:nvPr/>
                </p:nvSpPr>
                <p:spPr>
                  <a:xfrm>
                    <a:off x="4705523" y="3886221"/>
                    <a:ext cx="3331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𝑦</m:t>
                              </m:r>
                            </m:e>
                            <m:sub>
                              <m:r>
                                <a:rPr lang="tr-TR" b="0" i="1" smtClean="0">
                                  <a:latin typeface="Cambria Math" panose="02040503050406030204" pitchFamily="18" charset="0"/>
                                </a:rPr>
                                <m:t>𝐵</m:t>
                              </m:r>
                            </m:sub>
                          </m:sSub>
                        </m:oMath>
                      </m:oMathPara>
                    </a14:m>
                    <a:endParaRPr lang="tr-TR" dirty="0"/>
                  </a:p>
                </p:txBody>
              </p:sp>
            </mc:Choice>
            <mc:Fallback xmlns="">
              <p:sp>
                <p:nvSpPr>
                  <p:cNvPr id="90" name="TextBox 89"/>
                  <p:cNvSpPr txBox="1">
                    <a:spLocks noRot="1" noChangeAspect="1" noMove="1" noResize="1" noEditPoints="1" noAdjustHandles="1" noChangeArrowheads="1" noChangeShapeType="1" noTextEdit="1"/>
                  </p:cNvSpPr>
                  <p:nvPr/>
                </p:nvSpPr>
                <p:spPr>
                  <a:xfrm>
                    <a:off x="4705523" y="3886221"/>
                    <a:ext cx="333159" cy="369332"/>
                  </a:xfrm>
                  <a:prstGeom prst="rect">
                    <a:avLst/>
                  </a:prstGeom>
                  <a:blipFill rotWithShape="0">
                    <a:blip r:embed="rId3"/>
                    <a:stretch>
                      <a:fillRect r="-16364" b="-666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9318718" y="2798290"/>
                    <a:ext cx="3331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𝑦</m:t>
                              </m:r>
                            </m:e>
                            <m:sub>
                              <m:r>
                                <a:rPr lang="tr-TR" b="0" i="1" smtClean="0">
                                  <a:latin typeface="Cambria Math" panose="02040503050406030204" pitchFamily="18" charset="0"/>
                                </a:rPr>
                                <m:t>𝐴</m:t>
                              </m:r>
                            </m:sub>
                          </m:sSub>
                        </m:oMath>
                      </m:oMathPara>
                    </a14:m>
                    <a:endParaRPr lang="tr-TR" dirty="0"/>
                  </a:p>
                </p:txBody>
              </p:sp>
            </mc:Choice>
            <mc:Fallback xmlns="">
              <p:sp>
                <p:nvSpPr>
                  <p:cNvPr id="91" name="TextBox 90"/>
                  <p:cNvSpPr txBox="1">
                    <a:spLocks noRot="1" noChangeAspect="1" noMove="1" noResize="1" noEditPoints="1" noAdjustHandles="1" noChangeArrowheads="1" noChangeShapeType="1" noTextEdit="1"/>
                  </p:cNvSpPr>
                  <p:nvPr/>
                </p:nvSpPr>
                <p:spPr>
                  <a:xfrm>
                    <a:off x="9318718" y="2798290"/>
                    <a:ext cx="333159" cy="369332"/>
                  </a:xfrm>
                  <a:prstGeom prst="rect">
                    <a:avLst/>
                  </a:prstGeom>
                  <a:blipFill rotWithShape="0">
                    <a:blip r:embed="rId4"/>
                    <a:stretch>
                      <a:fillRect r="-12727" b="-655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8602762" y="2124555"/>
                    <a:ext cx="349974" cy="3689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dirty="0" smtClean="0">
                              <a:latin typeface="Cambria Math" panose="02040503050406030204" pitchFamily="18" charset="0"/>
                            </a:rPr>
                            <m:t>𝐴</m:t>
                          </m:r>
                        </m:oMath>
                      </m:oMathPara>
                    </a14:m>
                    <a:endParaRPr lang="tr-TR" dirty="0"/>
                  </a:p>
                </p:txBody>
              </p:sp>
            </mc:Choice>
            <mc:Fallback xmlns="">
              <p:sp>
                <p:nvSpPr>
                  <p:cNvPr id="92" name="TextBox 91"/>
                  <p:cNvSpPr txBox="1">
                    <a:spLocks noRot="1" noChangeAspect="1" noMove="1" noResize="1" noEditPoints="1" noAdjustHandles="1" noChangeArrowheads="1" noChangeShapeType="1" noTextEdit="1"/>
                  </p:cNvSpPr>
                  <p:nvPr/>
                </p:nvSpPr>
                <p:spPr>
                  <a:xfrm>
                    <a:off x="8602762" y="2124555"/>
                    <a:ext cx="349974" cy="368968"/>
                  </a:xfrm>
                  <a:prstGeom prst="rect">
                    <a:avLst/>
                  </a:prstGeom>
                  <a:blipFill rotWithShape="0">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4992402" y="4265873"/>
                    <a:ext cx="349974" cy="3689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i="1" dirty="0" smtClean="0">
                              <a:latin typeface="Cambria Math" panose="02040503050406030204" pitchFamily="18" charset="0"/>
                            </a:rPr>
                            <m:t>𝐵</m:t>
                          </m:r>
                        </m:oMath>
                      </m:oMathPara>
                    </a14:m>
                    <a:endParaRPr lang="tr-TR" dirty="0"/>
                  </a:p>
                </p:txBody>
              </p:sp>
            </mc:Choice>
            <mc:Fallback xmlns="">
              <p:sp>
                <p:nvSpPr>
                  <p:cNvPr id="93" name="TextBox 92"/>
                  <p:cNvSpPr txBox="1">
                    <a:spLocks noRot="1" noChangeAspect="1" noMove="1" noResize="1" noEditPoints="1" noAdjustHandles="1" noChangeArrowheads="1" noChangeShapeType="1" noTextEdit="1"/>
                  </p:cNvSpPr>
                  <p:nvPr/>
                </p:nvSpPr>
                <p:spPr>
                  <a:xfrm>
                    <a:off x="4992402" y="4265873"/>
                    <a:ext cx="349974" cy="368968"/>
                  </a:xfrm>
                  <a:prstGeom prst="rect">
                    <a:avLst/>
                  </a:prstGeom>
                  <a:blipFill rotWithShape="0">
                    <a:blip r:embed="rId6"/>
                    <a:stretch>
                      <a:fillRect/>
                    </a:stretch>
                  </a:blipFill>
                </p:spPr>
                <p:txBody>
                  <a:bodyPr/>
                  <a:lstStyle/>
                  <a:p>
                    <a:r>
                      <a:rPr lang="tr-TR">
                        <a:noFill/>
                      </a:rPr>
                      <a:t> </a:t>
                    </a:r>
                  </a:p>
                </p:txBody>
              </p:sp>
            </mc:Fallback>
          </mc:AlternateContent>
          <p:sp>
            <p:nvSpPr>
              <p:cNvPr id="94" name="Arc 93"/>
              <p:cNvSpPr/>
              <p:nvPr/>
            </p:nvSpPr>
            <p:spPr>
              <a:xfrm rot="11601237">
                <a:off x="5839322" y="3137731"/>
                <a:ext cx="449816" cy="748490"/>
              </a:xfrm>
              <a:prstGeom prst="arc">
                <a:avLst>
                  <a:gd name="adj1" fmla="val 16200000"/>
                  <a:gd name="adj2" fmla="val 860360"/>
                </a:avLst>
              </a:prstGeom>
              <a:ln>
                <a:headEnd type="triangle"/>
                <a:tailEnd type="none"/>
              </a:ln>
            </p:spPr>
            <p:style>
              <a:lnRef idx="2">
                <a:schemeClr val="dk1"/>
              </a:lnRef>
              <a:fillRef idx="0">
                <a:schemeClr val="dk1"/>
              </a:fillRef>
              <a:effectRef idx="1">
                <a:schemeClr val="dk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95" name="TextBox 94"/>
                  <p:cNvSpPr txBox="1"/>
                  <p:nvPr/>
                </p:nvSpPr>
                <p:spPr>
                  <a:xfrm>
                    <a:off x="5861696" y="3434847"/>
                    <a:ext cx="4297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𝜃</m:t>
                          </m:r>
                        </m:oMath>
                      </m:oMathPara>
                    </a14:m>
                    <a:endParaRPr lang="tr-TR" dirty="0"/>
                  </a:p>
                </p:txBody>
              </p:sp>
            </mc:Choice>
            <mc:Fallback xmlns="">
              <p:sp>
                <p:nvSpPr>
                  <p:cNvPr id="95" name="TextBox 94"/>
                  <p:cNvSpPr txBox="1">
                    <a:spLocks noRot="1" noChangeAspect="1" noMove="1" noResize="1" noEditPoints="1" noAdjustHandles="1" noChangeArrowheads="1" noChangeShapeType="1" noTextEdit="1"/>
                  </p:cNvSpPr>
                  <p:nvPr/>
                </p:nvSpPr>
                <p:spPr>
                  <a:xfrm>
                    <a:off x="5861696" y="3434847"/>
                    <a:ext cx="429754" cy="369332"/>
                  </a:xfrm>
                  <a:prstGeom prst="rect">
                    <a:avLst/>
                  </a:prstGeom>
                  <a:blipFill rotWithShape="0">
                    <a:blip r:embed="rId7"/>
                    <a:stretch>
                      <a:fillRect/>
                    </a:stretch>
                  </a:blipFill>
                </p:spPr>
                <p:txBody>
                  <a:bodyPr/>
                  <a:lstStyle/>
                  <a:p>
                    <a:r>
                      <a:rPr lang="tr-TR">
                        <a:noFill/>
                      </a:rPr>
                      <a:t> </a:t>
                    </a:r>
                  </a:p>
                </p:txBody>
              </p:sp>
            </mc:Fallback>
          </mc:AlternateContent>
          <p:cxnSp>
            <p:nvCxnSpPr>
              <p:cNvPr id="96" name="Straight Connector 95"/>
              <p:cNvCxnSpPr/>
              <p:nvPr/>
            </p:nvCxnSpPr>
            <p:spPr>
              <a:xfrm rot="3600000" flipV="1">
                <a:off x="6829520" y="3692859"/>
                <a:ext cx="457200" cy="2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3600000" flipV="1">
                <a:off x="8564226" y="2663623"/>
                <a:ext cx="457200" cy="2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5594997" y="3677675"/>
                <a:ext cx="1442944" cy="852004"/>
              </a:xfrm>
              <a:prstGeom prst="straightConnector1">
                <a:avLst/>
              </a:prstGeom>
              <a:ln>
                <a:headEnd type="triangle"/>
                <a:tailEnd type="triangle"/>
              </a:ln>
            </p:spPr>
            <p:style>
              <a:lnRef idx="2">
                <a:schemeClr val="accent6"/>
              </a:lnRef>
              <a:fillRef idx="0">
                <a:schemeClr val="accent6"/>
              </a:fillRef>
              <a:effectRef idx="1">
                <a:schemeClr val="accent6"/>
              </a:effectRef>
              <a:fontRef idx="minor">
                <a:schemeClr val="tx1"/>
              </a:fontRef>
            </p:style>
          </p:cxnSp>
          <p:cxnSp>
            <p:nvCxnSpPr>
              <p:cNvPr id="99" name="Straight Arrow Connector 98"/>
              <p:cNvCxnSpPr/>
              <p:nvPr/>
            </p:nvCxnSpPr>
            <p:spPr>
              <a:xfrm flipH="1">
                <a:off x="7037941" y="2686238"/>
                <a:ext cx="1734706" cy="1007479"/>
              </a:xfrm>
              <a:prstGeom prst="straightConnector1">
                <a:avLst/>
              </a:prstGeom>
              <a:ln>
                <a:headEnd type="triangle"/>
                <a:tailEnd type="triangle"/>
              </a:ln>
            </p:spPr>
            <p:style>
              <a:lnRef idx="2">
                <a:schemeClr val="accent6"/>
              </a:lnRef>
              <a:fillRef idx="0">
                <a:schemeClr val="accent6"/>
              </a:fillRef>
              <a:effectRef idx="1">
                <a:schemeClr val="accent6"/>
              </a:effectRef>
              <a:fontRef idx="minor">
                <a:schemeClr val="tx1"/>
              </a:fontRef>
            </p:style>
          </p:cxnSp>
          <mc:AlternateContent xmlns:mc="http://schemas.openxmlformats.org/markup-compatibility/2006" xmlns:a14="http://schemas.microsoft.com/office/drawing/2010/main">
            <mc:Choice Requires="a14">
              <p:sp>
                <p:nvSpPr>
                  <p:cNvPr id="100" name="TextBox 99"/>
                  <p:cNvSpPr txBox="1"/>
                  <p:nvPr/>
                </p:nvSpPr>
                <p:spPr>
                  <a:xfrm>
                    <a:off x="7849448" y="3120374"/>
                    <a:ext cx="349974" cy="3689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dirty="0" smtClean="0">
                              <a:latin typeface="Cambria Math" panose="02040503050406030204" pitchFamily="18" charset="0"/>
                            </a:rPr>
                            <m:t>𝑎</m:t>
                          </m:r>
                        </m:oMath>
                      </m:oMathPara>
                    </a14:m>
                    <a:endParaRPr lang="tr-TR" dirty="0"/>
                  </a:p>
                </p:txBody>
              </p:sp>
            </mc:Choice>
            <mc:Fallback xmlns="">
              <p:sp>
                <p:nvSpPr>
                  <p:cNvPr id="100" name="TextBox 99"/>
                  <p:cNvSpPr txBox="1">
                    <a:spLocks noRot="1" noChangeAspect="1" noMove="1" noResize="1" noEditPoints="1" noAdjustHandles="1" noChangeArrowheads="1" noChangeShapeType="1" noTextEdit="1"/>
                  </p:cNvSpPr>
                  <p:nvPr/>
                </p:nvSpPr>
                <p:spPr>
                  <a:xfrm>
                    <a:off x="7849448" y="3120374"/>
                    <a:ext cx="349974" cy="368968"/>
                  </a:xfrm>
                  <a:prstGeom prst="rect">
                    <a:avLst/>
                  </a:prstGeom>
                  <a:blipFill rotWithShape="0">
                    <a:blip r:embed="rId8"/>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1" name="TextBox 100"/>
                  <p:cNvSpPr txBox="1"/>
                  <p:nvPr/>
                </p:nvSpPr>
                <p:spPr>
                  <a:xfrm>
                    <a:off x="6382271" y="4004765"/>
                    <a:ext cx="349974" cy="3689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dirty="0" smtClean="0">
                              <a:latin typeface="Cambria Math" panose="02040503050406030204" pitchFamily="18" charset="0"/>
                            </a:rPr>
                            <m:t>𝑏</m:t>
                          </m:r>
                        </m:oMath>
                      </m:oMathPara>
                    </a14:m>
                    <a:endParaRPr lang="tr-TR" dirty="0"/>
                  </a:p>
                </p:txBody>
              </p:sp>
            </mc:Choice>
            <mc:Fallback xmlns="">
              <p:sp>
                <p:nvSpPr>
                  <p:cNvPr id="101" name="TextBox 100"/>
                  <p:cNvSpPr txBox="1">
                    <a:spLocks noRot="1" noChangeAspect="1" noMove="1" noResize="1" noEditPoints="1" noAdjustHandles="1" noChangeArrowheads="1" noChangeShapeType="1" noTextEdit="1"/>
                  </p:cNvSpPr>
                  <p:nvPr/>
                </p:nvSpPr>
                <p:spPr>
                  <a:xfrm>
                    <a:off x="6382271" y="4004765"/>
                    <a:ext cx="349974" cy="368968"/>
                  </a:xfrm>
                  <a:prstGeom prst="rect">
                    <a:avLst/>
                  </a:prstGeom>
                  <a:blipFill rotWithShape="0">
                    <a:blip r:embed="rId9"/>
                    <a:stretch>
                      <a:fillRect/>
                    </a:stretch>
                  </a:blipFill>
                </p:spPr>
                <p:txBody>
                  <a:bodyPr/>
                  <a:lstStyle/>
                  <a:p>
                    <a:r>
                      <a:rPr lang="tr-TR">
                        <a:noFill/>
                      </a:rPr>
                      <a:t> </a:t>
                    </a:r>
                  </a:p>
                </p:txBody>
              </p:sp>
            </mc:Fallback>
          </mc:AlternateContent>
          <p:cxnSp>
            <p:nvCxnSpPr>
              <p:cNvPr id="102" name="Straight Arrow Connector 101"/>
              <p:cNvCxnSpPr/>
              <p:nvPr/>
            </p:nvCxnSpPr>
            <p:spPr>
              <a:xfrm flipH="1" flipV="1">
                <a:off x="8560941" y="2420505"/>
                <a:ext cx="12848" cy="685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3" name="TextBox 102"/>
                  <p:cNvSpPr txBox="1"/>
                  <p:nvPr/>
                </p:nvSpPr>
                <p:spPr>
                  <a:xfrm>
                    <a:off x="8639350" y="2741959"/>
                    <a:ext cx="3331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𝑓</m:t>
                              </m:r>
                            </m:e>
                            <m:sub>
                              <m:r>
                                <a:rPr lang="tr-TR" b="0" i="1" smtClean="0">
                                  <a:latin typeface="Cambria Math" panose="02040503050406030204" pitchFamily="18" charset="0"/>
                                </a:rPr>
                                <m:t>𝐴</m:t>
                              </m:r>
                            </m:sub>
                          </m:sSub>
                        </m:oMath>
                      </m:oMathPara>
                    </a14:m>
                    <a:endParaRPr lang="tr-TR" dirty="0"/>
                  </a:p>
                </p:txBody>
              </p:sp>
            </mc:Choice>
            <mc:Fallback xmlns="">
              <p:sp>
                <p:nvSpPr>
                  <p:cNvPr id="103" name="TextBox 102"/>
                  <p:cNvSpPr txBox="1">
                    <a:spLocks noRot="1" noChangeAspect="1" noMove="1" noResize="1" noEditPoints="1" noAdjustHandles="1" noChangeArrowheads="1" noChangeShapeType="1" noTextEdit="1"/>
                  </p:cNvSpPr>
                  <p:nvPr/>
                </p:nvSpPr>
                <p:spPr>
                  <a:xfrm>
                    <a:off x="8639350" y="2741959"/>
                    <a:ext cx="333159" cy="369332"/>
                  </a:xfrm>
                  <a:prstGeom prst="rect">
                    <a:avLst/>
                  </a:prstGeom>
                  <a:blipFill rotWithShape="0">
                    <a:blip r:embed="rId10"/>
                    <a:stretch>
                      <a:fillRect l="-5556" r="-3704" b="-13333"/>
                    </a:stretch>
                  </a:blipFill>
                </p:spPr>
                <p:txBody>
                  <a:bodyPr/>
                  <a:lstStyle/>
                  <a:p>
                    <a:r>
                      <a:rPr lang="tr-TR">
                        <a:noFill/>
                      </a:rPr>
                      <a:t> </a:t>
                    </a:r>
                  </a:p>
                </p:txBody>
              </p:sp>
            </mc:Fallback>
          </mc:AlternateContent>
          <p:cxnSp>
            <p:nvCxnSpPr>
              <p:cNvPr id="104" name="Straight Arrow Connector 103"/>
              <p:cNvCxnSpPr/>
              <p:nvPr/>
            </p:nvCxnSpPr>
            <p:spPr>
              <a:xfrm flipH="1" flipV="1">
                <a:off x="5440221" y="4232105"/>
                <a:ext cx="12848" cy="685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5" name="TextBox 104"/>
                  <p:cNvSpPr txBox="1"/>
                  <p:nvPr/>
                </p:nvSpPr>
                <p:spPr>
                  <a:xfrm>
                    <a:off x="5518630" y="4553559"/>
                    <a:ext cx="3331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𝑓</m:t>
                              </m:r>
                            </m:e>
                            <m:sub>
                              <m:r>
                                <a:rPr lang="tr-TR" b="0" i="1" smtClean="0">
                                  <a:latin typeface="Cambria Math" panose="02040503050406030204" pitchFamily="18" charset="0"/>
                                </a:rPr>
                                <m:t>𝐵</m:t>
                              </m:r>
                            </m:sub>
                          </m:sSub>
                        </m:oMath>
                      </m:oMathPara>
                    </a14:m>
                    <a:endParaRPr lang="tr-TR" dirty="0"/>
                  </a:p>
                </p:txBody>
              </p:sp>
            </mc:Choice>
            <mc:Fallback xmlns="">
              <p:sp>
                <p:nvSpPr>
                  <p:cNvPr id="105" name="TextBox 104"/>
                  <p:cNvSpPr txBox="1">
                    <a:spLocks noRot="1" noChangeAspect="1" noMove="1" noResize="1" noEditPoints="1" noAdjustHandles="1" noChangeArrowheads="1" noChangeShapeType="1" noTextEdit="1"/>
                  </p:cNvSpPr>
                  <p:nvPr/>
                </p:nvSpPr>
                <p:spPr>
                  <a:xfrm>
                    <a:off x="5518630" y="4553559"/>
                    <a:ext cx="333159" cy="369332"/>
                  </a:xfrm>
                  <a:prstGeom prst="rect">
                    <a:avLst/>
                  </a:prstGeom>
                  <a:blipFill rotWithShape="0">
                    <a:blip r:embed="rId11"/>
                    <a:stretch>
                      <a:fillRect l="-5556" r="-7407" b="-13115"/>
                    </a:stretch>
                  </a:blipFill>
                </p:spPr>
                <p:txBody>
                  <a:bodyPr/>
                  <a:lstStyle/>
                  <a:p>
                    <a:r>
                      <a:rPr lang="tr-TR">
                        <a:noFill/>
                      </a:rPr>
                      <a:t> </a:t>
                    </a:r>
                  </a:p>
                </p:txBody>
              </p:sp>
            </mc:Fallback>
          </mc:AlternateContent>
          <p:cxnSp>
            <p:nvCxnSpPr>
              <p:cNvPr id="106" name="Straight Arrow Connector 105"/>
              <p:cNvCxnSpPr/>
              <p:nvPr/>
            </p:nvCxnSpPr>
            <p:spPr>
              <a:xfrm flipH="1" flipV="1">
                <a:off x="8568963" y="1674547"/>
                <a:ext cx="12848" cy="685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7" name="Straight Arrow Connector 106"/>
              <p:cNvCxnSpPr/>
              <p:nvPr/>
            </p:nvCxnSpPr>
            <p:spPr>
              <a:xfrm flipH="1">
                <a:off x="5433797" y="3527613"/>
                <a:ext cx="12848" cy="685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8" name="TextBox 107"/>
                  <p:cNvSpPr txBox="1"/>
                  <p:nvPr/>
                </p:nvSpPr>
                <p:spPr>
                  <a:xfrm>
                    <a:off x="8606067" y="1709471"/>
                    <a:ext cx="3331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𝑣</m:t>
                              </m:r>
                            </m:e>
                            <m:sub>
                              <m:r>
                                <a:rPr lang="tr-TR" b="0" i="1" smtClean="0">
                                  <a:latin typeface="Cambria Math" panose="02040503050406030204" pitchFamily="18" charset="0"/>
                                </a:rPr>
                                <m:t>𝐴</m:t>
                              </m:r>
                            </m:sub>
                          </m:sSub>
                        </m:oMath>
                      </m:oMathPara>
                    </a14:m>
                    <a:endParaRPr lang="tr-TR" dirty="0"/>
                  </a:p>
                </p:txBody>
              </p:sp>
            </mc:Choice>
            <mc:Fallback xmlns="">
              <p:sp>
                <p:nvSpPr>
                  <p:cNvPr id="108" name="TextBox 107"/>
                  <p:cNvSpPr txBox="1">
                    <a:spLocks noRot="1" noChangeAspect="1" noMove="1" noResize="1" noEditPoints="1" noAdjustHandles="1" noChangeArrowheads="1" noChangeShapeType="1" noTextEdit="1"/>
                  </p:cNvSpPr>
                  <p:nvPr/>
                </p:nvSpPr>
                <p:spPr>
                  <a:xfrm>
                    <a:off x="8606067" y="1709471"/>
                    <a:ext cx="333159" cy="369332"/>
                  </a:xfrm>
                  <a:prstGeom prst="rect">
                    <a:avLst/>
                  </a:prstGeom>
                  <a:blipFill rotWithShape="0">
                    <a:blip r:embed="rId12"/>
                    <a:stretch>
                      <a:fillRect r="-1272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9" name="TextBox 108"/>
                  <p:cNvSpPr txBox="1"/>
                  <p:nvPr/>
                </p:nvSpPr>
                <p:spPr>
                  <a:xfrm>
                    <a:off x="5421968" y="3529606"/>
                    <a:ext cx="3331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𝑣</m:t>
                              </m:r>
                            </m:e>
                            <m:sub>
                              <m:r>
                                <a:rPr lang="tr-TR" b="0" i="1" smtClean="0">
                                  <a:latin typeface="Cambria Math" panose="02040503050406030204" pitchFamily="18" charset="0"/>
                                </a:rPr>
                                <m:t>𝐵</m:t>
                              </m:r>
                            </m:sub>
                          </m:sSub>
                        </m:oMath>
                      </m:oMathPara>
                    </a14:m>
                    <a:endParaRPr lang="tr-TR" dirty="0"/>
                  </a:p>
                </p:txBody>
              </p:sp>
            </mc:Choice>
            <mc:Fallback xmlns="">
              <p:sp>
                <p:nvSpPr>
                  <p:cNvPr id="109" name="TextBox 108"/>
                  <p:cNvSpPr txBox="1">
                    <a:spLocks noRot="1" noChangeAspect="1" noMove="1" noResize="1" noEditPoints="1" noAdjustHandles="1" noChangeArrowheads="1" noChangeShapeType="1" noTextEdit="1"/>
                  </p:cNvSpPr>
                  <p:nvPr/>
                </p:nvSpPr>
                <p:spPr>
                  <a:xfrm>
                    <a:off x="5421968" y="3529606"/>
                    <a:ext cx="333159" cy="369332"/>
                  </a:xfrm>
                  <a:prstGeom prst="rect">
                    <a:avLst/>
                  </a:prstGeom>
                  <a:blipFill rotWithShape="0">
                    <a:blip r:embed="rId13"/>
                    <a:stretch>
                      <a:fillRect r="-14545"/>
                    </a:stretch>
                  </a:blipFill>
                </p:spPr>
                <p:txBody>
                  <a:bodyPr/>
                  <a:lstStyle/>
                  <a:p>
                    <a:r>
                      <a:rPr lang="tr-TR">
                        <a:noFill/>
                      </a:rPr>
                      <a:t> </a:t>
                    </a:r>
                  </a:p>
                </p:txBody>
              </p:sp>
            </mc:Fallback>
          </mc:AlternateContent>
        </p:grpSp>
        <mc:AlternateContent xmlns:mc="http://schemas.openxmlformats.org/markup-compatibility/2006" xmlns:a14="http://schemas.microsoft.com/office/drawing/2010/main">
          <mc:Choice Requires="a14">
            <p:sp>
              <p:nvSpPr>
                <p:cNvPr id="130" name="TextBox 129"/>
                <p:cNvSpPr txBox="1"/>
                <p:nvPr/>
              </p:nvSpPr>
              <p:spPr>
                <a:xfrm>
                  <a:off x="1974511" y="1688475"/>
                  <a:ext cx="3499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𝑂</m:t>
                        </m:r>
                      </m:oMath>
                    </m:oMathPara>
                  </a14:m>
                  <a:endParaRPr lang="tr-TR" dirty="0"/>
                </a:p>
              </p:txBody>
            </p:sp>
          </mc:Choice>
          <mc:Fallback xmlns="">
            <p:sp>
              <p:nvSpPr>
                <p:cNvPr id="130" name="TextBox 129"/>
                <p:cNvSpPr txBox="1">
                  <a:spLocks noRot="1" noChangeAspect="1" noMove="1" noResize="1" noEditPoints="1" noAdjustHandles="1" noChangeArrowheads="1" noChangeShapeType="1" noTextEdit="1"/>
                </p:cNvSpPr>
                <p:nvPr/>
              </p:nvSpPr>
              <p:spPr>
                <a:xfrm>
                  <a:off x="1974511" y="1688475"/>
                  <a:ext cx="349974" cy="369332"/>
                </a:xfrm>
                <a:prstGeom prst="rect">
                  <a:avLst/>
                </a:prstGeom>
                <a:blipFill rotWithShape="0">
                  <a:blip r:embed="rId14"/>
                  <a:stretch>
                    <a:fillRect/>
                  </a:stretch>
                </a:blipFill>
              </p:spPr>
              <p:txBody>
                <a:bodyPr/>
                <a:lstStyle/>
                <a:p>
                  <a:r>
                    <a:rPr lang="tr-TR">
                      <a:noFill/>
                    </a:rPr>
                    <a:t> </a:t>
                  </a:r>
                </a:p>
              </p:txBody>
            </p:sp>
          </mc:Fallback>
        </mc:AlternateContent>
      </p:grpSp>
      <p:grpSp>
        <p:nvGrpSpPr>
          <p:cNvPr id="134" name="Group 133"/>
          <p:cNvGrpSpPr/>
          <p:nvPr/>
        </p:nvGrpSpPr>
        <p:grpSpPr>
          <a:xfrm>
            <a:off x="5719610" y="410236"/>
            <a:ext cx="4507837" cy="2416450"/>
            <a:chOff x="5719610" y="410236"/>
            <a:chExt cx="4507837" cy="2416450"/>
          </a:xfrm>
        </p:grpSpPr>
        <p:grpSp>
          <p:nvGrpSpPr>
            <p:cNvPr id="23" name="Group 22"/>
            <p:cNvGrpSpPr/>
            <p:nvPr/>
          </p:nvGrpSpPr>
          <p:grpSpPr>
            <a:xfrm>
              <a:off x="6111821" y="1099687"/>
              <a:ext cx="3781854" cy="137160"/>
              <a:chOff x="2783779" y="2117558"/>
              <a:chExt cx="3781854" cy="137160"/>
            </a:xfrm>
          </p:grpSpPr>
          <p:sp>
            <p:nvSpPr>
              <p:cNvPr id="20" name="Freeform 19"/>
              <p:cNvSpPr/>
              <p:nvPr/>
            </p:nvSpPr>
            <p:spPr>
              <a:xfrm>
                <a:off x="2783779" y="2117558"/>
                <a:ext cx="3781854" cy="137160"/>
              </a:xfrm>
              <a:custGeom>
                <a:avLst/>
                <a:gdLst>
                  <a:gd name="connsiteX0" fmla="*/ 55674 w 3781854"/>
                  <a:gd name="connsiteY0" fmla="*/ 0 h 137160"/>
                  <a:gd name="connsiteX1" fmla="*/ 68580 w 3781854"/>
                  <a:gd name="connsiteY1" fmla="*/ 0 h 137160"/>
                  <a:gd name="connsiteX2" fmla="*/ 3713274 w 3781854"/>
                  <a:gd name="connsiteY2" fmla="*/ 0 h 137160"/>
                  <a:gd name="connsiteX3" fmla="*/ 3781854 w 3781854"/>
                  <a:gd name="connsiteY3" fmla="*/ 68580 h 137160"/>
                  <a:gd name="connsiteX4" fmla="*/ 3713274 w 3781854"/>
                  <a:gd name="connsiteY4" fmla="*/ 137160 h 137160"/>
                  <a:gd name="connsiteX5" fmla="*/ 68580 w 3781854"/>
                  <a:gd name="connsiteY5" fmla="*/ 137160 h 137160"/>
                  <a:gd name="connsiteX6" fmla="*/ 55674 w 3781854"/>
                  <a:gd name="connsiteY6" fmla="*/ 137160 h 137160"/>
                  <a:gd name="connsiteX7" fmla="*/ 55674 w 3781854"/>
                  <a:gd name="connsiteY7" fmla="*/ 134555 h 137160"/>
                  <a:gd name="connsiteX8" fmla="*/ 41885 w 3781854"/>
                  <a:gd name="connsiteY8" fmla="*/ 131771 h 137160"/>
                  <a:gd name="connsiteX9" fmla="*/ 0 w 3781854"/>
                  <a:gd name="connsiteY9" fmla="*/ 68580 h 137160"/>
                  <a:gd name="connsiteX10" fmla="*/ 41885 w 3781854"/>
                  <a:gd name="connsiteY10" fmla="*/ 5389 h 137160"/>
                  <a:gd name="connsiteX11" fmla="*/ 55674 w 3781854"/>
                  <a:gd name="connsiteY11" fmla="*/ 2606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81854" h="137160">
                    <a:moveTo>
                      <a:pt x="55674" y="0"/>
                    </a:moveTo>
                    <a:lnTo>
                      <a:pt x="68580" y="0"/>
                    </a:lnTo>
                    <a:lnTo>
                      <a:pt x="3713274" y="0"/>
                    </a:lnTo>
                    <a:cubicBezTo>
                      <a:pt x="3751150" y="0"/>
                      <a:pt x="3781854" y="30704"/>
                      <a:pt x="3781854" y="68580"/>
                    </a:cubicBezTo>
                    <a:cubicBezTo>
                      <a:pt x="3781854" y="106456"/>
                      <a:pt x="3751150" y="137160"/>
                      <a:pt x="3713274" y="137160"/>
                    </a:cubicBezTo>
                    <a:lnTo>
                      <a:pt x="68580" y="137160"/>
                    </a:lnTo>
                    <a:lnTo>
                      <a:pt x="55674" y="137160"/>
                    </a:lnTo>
                    <a:lnTo>
                      <a:pt x="55674" y="134555"/>
                    </a:lnTo>
                    <a:lnTo>
                      <a:pt x="41885" y="131771"/>
                    </a:lnTo>
                    <a:cubicBezTo>
                      <a:pt x="17271" y="121360"/>
                      <a:pt x="0" y="96987"/>
                      <a:pt x="0" y="68580"/>
                    </a:cubicBezTo>
                    <a:cubicBezTo>
                      <a:pt x="0" y="40173"/>
                      <a:pt x="17271" y="15800"/>
                      <a:pt x="41885" y="5389"/>
                    </a:cubicBezTo>
                    <a:lnTo>
                      <a:pt x="55674" y="260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2847947" y="2170096"/>
                <a:ext cx="45720" cy="45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2" name="Oval 21"/>
              <p:cNvSpPr/>
              <p:nvPr/>
            </p:nvSpPr>
            <p:spPr>
              <a:xfrm>
                <a:off x="6458223" y="2163278"/>
                <a:ext cx="45720" cy="45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grpSp>
        <p:grpSp>
          <p:nvGrpSpPr>
            <p:cNvPr id="123" name="Group 122"/>
            <p:cNvGrpSpPr/>
            <p:nvPr/>
          </p:nvGrpSpPr>
          <p:grpSpPr>
            <a:xfrm rot="16200000">
              <a:off x="5745817" y="847810"/>
              <a:ext cx="552853" cy="605268"/>
              <a:chOff x="7757245" y="848220"/>
              <a:chExt cx="552853" cy="605268"/>
            </a:xfrm>
          </p:grpSpPr>
          <p:grpSp>
            <p:nvGrpSpPr>
              <p:cNvPr id="15" name="Group 14"/>
              <p:cNvGrpSpPr/>
              <p:nvPr/>
            </p:nvGrpSpPr>
            <p:grpSpPr>
              <a:xfrm>
                <a:off x="7919372" y="989356"/>
                <a:ext cx="182880" cy="464132"/>
                <a:chOff x="1922800" y="1188205"/>
                <a:chExt cx="182880" cy="464132"/>
              </a:xfrm>
            </p:grpSpPr>
            <mc:AlternateContent xmlns:mc="http://schemas.openxmlformats.org/markup-compatibility/2006" xmlns:a14="http://schemas.microsoft.com/office/drawing/2010/main">
              <mc:Choice Requires="a14">
                <p:sp>
                  <p:nvSpPr>
                    <p:cNvPr id="12" name="Freeform 11"/>
                    <p:cNvSpPr/>
                    <p:nvPr/>
                  </p:nvSpPr>
                  <p:spPr>
                    <a:xfrm>
                      <a:off x="1922800" y="1188205"/>
                      <a:ext cx="182880" cy="464132"/>
                    </a:xfrm>
                    <a:custGeom>
                      <a:avLst/>
                      <a:gdLst>
                        <a:gd name="connsiteX0" fmla="*/ 4812 w 187692"/>
                        <a:gd name="connsiteY0" fmla="*/ 0 h 566804"/>
                        <a:gd name="connsiteX1" fmla="*/ 187692 w 187692"/>
                        <a:gd name="connsiteY1" fmla="*/ 0 h 566804"/>
                        <a:gd name="connsiteX2" fmla="*/ 187692 w 187692"/>
                        <a:gd name="connsiteY2" fmla="*/ 457200 h 566804"/>
                        <a:gd name="connsiteX3" fmla="*/ 179213 w 187692"/>
                        <a:gd name="connsiteY3" fmla="*/ 457200 h 566804"/>
                        <a:gd name="connsiteX4" fmla="*/ 182880 w 187692"/>
                        <a:gd name="connsiteY4" fmla="*/ 475364 h 566804"/>
                        <a:gd name="connsiteX5" fmla="*/ 91440 w 187692"/>
                        <a:gd name="connsiteY5" fmla="*/ 566804 h 566804"/>
                        <a:gd name="connsiteX6" fmla="*/ 0 w 187692"/>
                        <a:gd name="connsiteY6" fmla="*/ 475364 h 566804"/>
                        <a:gd name="connsiteX7" fmla="*/ 4812 w 187692"/>
                        <a:gd name="connsiteY7" fmla="*/ 451529 h 56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92" h="566804">
                          <a:moveTo>
                            <a:pt x="4812" y="0"/>
                          </a:moveTo>
                          <a:lnTo>
                            <a:pt x="187692" y="0"/>
                          </a:lnTo>
                          <a:lnTo>
                            <a:pt x="187692" y="457200"/>
                          </a:lnTo>
                          <a:lnTo>
                            <a:pt x="179213" y="457200"/>
                          </a:lnTo>
                          <a:lnTo>
                            <a:pt x="182880" y="475364"/>
                          </a:lnTo>
                          <a:cubicBezTo>
                            <a:pt x="182880" y="525865"/>
                            <a:pt x="141941" y="566804"/>
                            <a:pt x="91440" y="566804"/>
                          </a:cubicBezTo>
                          <a:cubicBezTo>
                            <a:pt x="40939" y="566804"/>
                            <a:pt x="0" y="525865"/>
                            <a:pt x="0" y="475364"/>
                          </a:cubicBezTo>
                          <a:lnTo>
                            <a:pt x="4812" y="451529"/>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a:p>
                  </p:txBody>
                </p:sp>
              </mc:Choice>
              <mc:Fallback xmlns="">
                <p:sp>
                  <p:nvSpPr>
                    <p:cNvPr id="12" name="Freeform 11"/>
                    <p:cNvSpPr>
                      <a:spLocks noRot="1" noChangeAspect="1" noMove="1" noResize="1" noEditPoints="1" noAdjustHandles="1" noChangeArrowheads="1" noChangeShapeType="1" noTextEdit="1"/>
                    </p:cNvSpPr>
                    <p:nvPr/>
                  </p:nvSpPr>
                  <p:spPr>
                    <a:xfrm>
                      <a:off x="1922800" y="1188205"/>
                      <a:ext cx="182880" cy="464132"/>
                    </a:xfrm>
                    <a:custGeom>
                      <a:avLst/>
                      <a:gdLst>
                        <a:gd name="connsiteX0" fmla="*/ 4812 w 187692"/>
                        <a:gd name="connsiteY0" fmla="*/ 0 h 566804"/>
                        <a:gd name="connsiteX1" fmla="*/ 187692 w 187692"/>
                        <a:gd name="connsiteY1" fmla="*/ 0 h 566804"/>
                        <a:gd name="connsiteX2" fmla="*/ 187692 w 187692"/>
                        <a:gd name="connsiteY2" fmla="*/ 457200 h 566804"/>
                        <a:gd name="connsiteX3" fmla="*/ 179213 w 187692"/>
                        <a:gd name="connsiteY3" fmla="*/ 457200 h 566804"/>
                        <a:gd name="connsiteX4" fmla="*/ 182880 w 187692"/>
                        <a:gd name="connsiteY4" fmla="*/ 475364 h 566804"/>
                        <a:gd name="connsiteX5" fmla="*/ 91440 w 187692"/>
                        <a:gd name="connsiteY5" fmla="*/ 566804 h 566804"/>
                        <a:gd name="connsiteX6" fmla="*/ 0 w 187692"/>
                        <a:gd name="connsiteY6" fmla="*/ 475364 h 566804"/>
                        <a:gd name="connsiteX7" fmla="*/ 4812 w 187692"/>
                        <a:gd name="connsiteY7" fmla="*/ 451529 h 56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92" h="566804">
                          <a:moveTo>
                            <a:pt x="4812" y="0"/>
                          </a:moveTo>
                          <a:lnTo>
                            <a:pt x="187692" y="0"/>
                          </a:lnTo>
                          <a:lnTo>
                            <a:pt x="187692" y="457200"/>
                          </a:lnTo>
                          <a:lnTo>
                            <a:pt x="179213" y="457200"/>
                          </a:lnTo>
                          <a:lnTo>
                            <a:pt x="182880" y="475364"/>
                          </a:lnTo>
                          <a:cubicBezTo>
                            <a:pt x="182880" y="525865"/>
                            <a:pt x="141941" y="566804"/>
                            <a:pt x="91440" y="566804"/>
                          </a:cubicBezTo>
                          <a:cubicBezTo>
                            <a:pt x="40939" y="566804"/>
                            <a:pt x="0" y="525865"/>
                            <a:pt x="0" y="475364"/>
                          </a:cubicBezTo>
                          <a:lnTo>
                            <a:pt x="4812" y="451529"/>
                          </a:lnTo>
                          <a:close/>
                        </a:path>
                      </a:pathLst>
                    </a:custGeom>
                    <a:blipFill rotWithShape="0">
                      <a:blip r:embed="rId15"/>
                      <a:stretch>
                        <a:fillRect/>
                      </a:stretch>
                    </a:blipFill>
                  </p:spPr>
                  <p:txBody>
                    <a:bodyPr/>
                    <a:lstStyle/>
                    <a:p>
                      <a:r>
                        <a:rPr lang="tr-TR">
                          <a:noFill/>
                        </a:rPr>
                        <a:t> </a:t>
                      </a:r>
                    </a:p>
                  </p:txBody>
                </p:sp>
              </mc:Fallback>
            </mc:AlternateContent>
            <p:sp>
              <p:nvSpPr>
                <p:cNvPr id="13" name="Oval 12"/>
                <p:cNvSpPr/>
                <p:nvPr/>
              </p:nvSpPr>
              <p:spPr>
                <a:xfrm>
                  <a:off x="1991380" y="1532565"/>
                  <a:ext cx="45720" cy="45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grpSp>
          <p:grpSp>
            <p:nvGrpSpPr>
              <p:cNvPr id="5" name="Group 4"/>
              <p:cNvGrpSpPr/>
              <p:nvPr/>
            </p:nvGrpSpPr>
            <p:grpSpPr>
              <a:xfrm flipV="1">
                <a:off x="7757245" y="848220"/>
                <a:ext cx="552853" cy="225896"/>
                <a:chOff x="4588042" y="1442483"/>
                <a:chExt cx="552853" cy="225896"/>
              </a:xfrm>
            </p:grpSpPr>
            <p:sp>
              <p:nvSpPr>
                <p:cNvPr id="6" name="Rectangle 5"/>
                <p:cNvSpPr/>
                <p:nvPr/>
              </p:nvSpPr>
              <p:spPr>
                <a:xfrm>
                  <a:off x="4588042" y="1442483"/>
                  <a:ext cx="552853" cy="225896"/>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 name="Straight Connector 6"/>
                <p:cNvCxnSpPr/>
                <p:nvPr/>
              </p:nvCxnSpPr>
              <p:spPr>
                <a:xfrm>
                  <a:off x="4623838" y="1442483"/>
                  <a:ext cx="445616" cy="0"/>
                </a:xfrm>
                <a:prstGeom prst="line">
                  <a:avLst/>
                </a:prstGeom>
              </p:spPr>
              <p:style>
                <a:lnRef idx="1">
                  <a:schemeClr val="dk1"/>
                </a:lnRef>
                <a:fillRef idx="0">
                  <a:schemeClr val="dk1"/>
                </a:fillRef>
                <a:effectRef idx="0">
                  <a:schemeClr val="dk1"/>
                </a:effectRef>
                <a:fontRef idx="minor">
                  <a:schemeClr val="tx1"/>
                </a:fontRef>
              </p:style>
            </p:cxnSp>
          </p:grpSp>
        </p:grpSp>
        <p:cxnSp>
          <p:nvCxnSpPr>
            <p:cNvPr id="27" name="Straight Connector 26"/>
            <p:cNvCxnSpPr/>
            <p:nvPr/>
          </p:nvCxnSpPr>
          <p:spPr>
            <a:xfrm>
              <a:off x="6259768" y="1889323"/>
              <a:ext cx="22216" cy="87532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p:cNvSpPr txBox="1"/>
                <p:nvPr/>
              </p:nvSpPr>
              <p:spPr>
                <a:xfrm>
                  <a:off x="9874307" y="859604"/>
                  <a:ext cx="349974" cy="3689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dirty="0" smtClean="0">
                            <a:latin typeface="Cambria Math" panose="02040503050406030204" pitchFamily="18" charset="0"/>
                          </a:rPr>
                          <m:t>𝐴</m:t>
                        </m:r>
                      </m:oMath>
                    </m:oMathPara>
                  </a14:m>
                  <a:endParaRPr lang="tr-TR" dirty="0"/>
                </a:p>
              </p:txBody>
            </p:sp>
          </mc:Choice>
          <mc:Fallback xmlns="">
            <p:sp>
              <p:nvSpPr>
                <p:cNvPr id="50" name="TextBox 49"/>
                <p:cNvSpPr txBox="1">
                  <a:spLocks noRot="1" noChangeAspect="1" noMove="1" noResize="1" noEditPoints="1" noAdjustHandles="1" noChangeArrowheads="1" noChangeShapeType="1" noTextEdit="1"/>
                </p:cNvSpPr>
                <p:nvPr/>
              </p:nvSpPr>
              <p:spPr>
                <a:xfrm>
                  <a:off x="9874307" y="859604"/>
                  <a:ext cx="349974" cy="368968"/>
                </a:xfrm>
                <a:prstGeom prst="rect">
                  <a:avLst/>
                </a:prstGeom>
                <a:blipFill rotWithShape="0">
                  <a:blip r:embed="rId16"/>
                  <a:stretch>
                    <a:fillRect/>
                  </a:stretch>
                </a:blipFill>
              </p:spPr>
              <p:txBody>
                <a:bodyPr/>
                <a:lstStyle/>
                <a:p>
                  <a:r>
                    <a:rPr lang="tr-TR">
                      <a:noFill/>
                    </a:rPr>
                    <a:t> </a:t>
                  </a:r>
                </a:p>
              </p:txBody>
            </p:sp>
          </mc:Fallback>
        </mc:AlternateContent>
        <p:sp>
          <p:nvSpPr>
            <p:cNvPr id="54" name="Arc 53"/>
            <p:cNvSpPr/>
            <p:nvPr/>
          </p:nvSpPr>
          <p:spPr>
            <a:xfrm rot="11601237" flipH="1" flipV="1">
              <a:off x="6159412" y="915844"/>
              <a:ext cx="449816" cy="748490"/>
            </a:xfrm>
            <a:prstGeom prst="arc">
              <a:avLst>
                <a:gd name="adj1" fmla="val 16200000"/>
                <a:gd name="adj2" fmla="val 860360"/>
              </a:avLst>
            </a:prstGeom>
            <a:ln>
              <a:headEnd type="triangle"/>
              <a:tailEnd type="none"/>
            </a:ln>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55" name="TextBox 54"/>
                <p:cNvSpPr txBox="1"/>
                <p:nvPr/>
              </p:nvSpPr>
              <p:spPr>
                <a:xfrm>
                  <a:off x="6612582" y="761031"/>
                  <a:ext cx="4297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𝜃</m:t>
                        </m:r>
                      </m:oMath>
                    </m:oMathPara>
                  </a14:m>
                  <a:endParaRPr lang="tr-TR" dirty="0"/>
                </a:p>
              </p:txBody>
            </p:sp>
          </mc:Choice>
          <mc:Fallback xmlns="">
            <p:sp>
              <p:nvSpPr>
                <p:cNvPr id="55" name="TextBox 54"/>
                <p:cNvSpPr txBox="1">
                  <a:spLocks noRot="1" noChangeAspect="1" noMove="1" noResize="1" noEditPoints="1" noAdjustHandles="1" noChangeArrowheads="1" noChangeShapeType="1" noTextEdit="1"/>
                </p:cNvSpPr>
                <p:nvPr/>
              </p:nvSpPr>
              <p:spPr>
                <a:xfrm>
                  <a:off x="6612582" y="761031"/>
                  <a:ext cx="429754" cy="369332"/>
                </a:xfrm>
                <a:prstGeom prst="rect">
                  <a:avLst/>
                </a:prstGeom>
                <a:blipFill rotWithShape="0">
                  <a:blip r:embed="rId17"/>
                  <a:stretch>
                    <a:fillRect/>
                  </a:stretch>
                </a:blipFill>
              </p:spPr>
              <p:txBody>
                <a:bodyPr/>
                <a:lstStyle/>
                <a:p>
                  <a:r>
                    <a:rPr lang="tr-TR">
                      <a:noFill/>
                    </a:rPr>
                    <a:t> </a:t>
                  </a:r>
                </a:p>
              </p:txBody>
            </p:sp>
          </mc:Fallback>
        </mc:AlternateContent>
        <p:cxnSp>
          <p:nvCxnSpPr>
            <p:cNvPr id="56" name="Straight Connector 55"/>
            <p:cNvCxnSpPr/>
            <p:nvPr/>
          </p:nvCxnSpPr>
          <p:spPr>
            <a:xfrm rot="5400000" flipV="1">
              <a:off x="7762718" y="2524620"/>
              <a:ext cx="457200" cy="2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flipV="1">
              <a:off x="9640298" y="2222387"/>
              <a:ext cx="457200" cy="2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6296237" y="2556630"/>
              <a:ext cx="1677631" cy="8193"/>
            </a:xfrm>
            <a:prstGeom prst="straightConnector1">
              <a:avLst/>
            </a:prstGeom>
            <a:ln>
              <a:headEnd type="triangle"/>
              <a:tailEnd type="triangle"/>
            </a:ln>
          </p:spPr>
          <p:style>
            <a:lnRef idx="2">
              <a:schemeClr val="accent6"/>
            </a:lnRef>
            <a:fillRef idx="0">
              <a:schemeClr val="accent6"/>
            </a:fillRef>
            <a:effectRef idx="1">
              <a:schemeClr val="accent6"/>
            </a:effectRef>
            <a:fontRef idx="minor">
              <a:schemeClr val="tx1"/>
            </a:fontRef>
          </p:style>
        </p:cxnSp>
        <p:cxnSp>
          <p:nvCxnSpPr>
            <p:cNvPr id="61" name="Straight Arrow Connector 60"/>
            <p:cNvCxnSpPr/>
            <p:nvPr/>
          </p:nvCxnSpPr>
          <p:spPr>
            <a:xfrm flipH="1">
              <a:off x="6282628" y="2186254"/>
              <a:ext cx="3591680" cy="5536"/>
            </a:xfrm>
            <a:prstGeom prst="straightConnector1">
              <a:avLst/>
            </a:prstGeom>
            <a:ln>
              <a:headEnd type="triangle"/>
              <a:tailEnd type="triangle"/>
            </a:ln>
          </p:spPr>
          <p:style>
            <a:lnRef idx="2">
              <a:schemeClr val="accent6"/>
            </a:lnRef>
            <a:fillRef idx="0">
              <a:schemeClr val="accent6"/>
            </a:fillRef>
            <a:effectRef idx="1">
              <a:schemeClr val="accent6"/>
            </a:effectRef>
            <a:fontRef idx="minor">
              <a:schemeClr val="tx1"/>
            </a:fontRef>
          </p:style>
        </p:cxnSp>
        <mc:AlternateContent xmlns:mc="http://schemas.openxmlformats.org/markup-compatibility/2006" xmlns:a14="http://schemas.microsoft.com/office/drawing/2010/main">
          <mc:Choice Requires="a14">
            <p:sp>
              <p:nvSpPr>
                <p:cNvPr id="62" name="TextBox 61"/>
                <p:cNvSpPr txBox="1"/>
                <p:nvPr/>
              </p:nvSpPr>
              <p:spPr>
                <a:xfrm>
                  <a:off x="8815442" y="2119225"/>
                  <a:ext cx="349974" cy="3689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dirty="0" smtClean="0">
                            <a:latin typeface="Cambria Math" panose="02040503050406030204" pitchFamily="18" charset="0"/>
                          </a:rPr>
                          <m:t>𝑎</m:t>
                        </m:r>
                      </m:oMath>
                    </m:oMathPara>
                  </a14:m>
                  <a:endParaRPr lang="tr-TR" dirty="0"/>
                </a:p>
              </p:txBody>
            </p:sp>
          </mc:Choice>
          <mc:Fallback xmlns="">
            <p:sp>
              <p:nvSpPr>
                <p:cNvPr id="62" name="TextBox 61"/>
                <p:cNvSpPr txBox="1">
                  <a:spLocks noRot="1" noChangeAspect="1" noMove="1" noResize="1" noEditPoints="1" noAdjustHandles="1" noChangeArrowheads="1" noChangeShapeType="1" noTextEdit="1"/>
                </p:cNvSpPr>
                <p:nvPr/>
              </p:nvSpPr>
              <p:spPr>
                <a:xfrm>
                  <a:off x="8815442" y="2119225"/>
                  <a:ext cx="349974" cy="368968"/>
                </a:xfrm>
                <a:prstGeom prst="rect">
                  <a:avLst/>
                </a:prstGeom>
                <a:blipFill rotWithShape="0">
                  <a:blip r:embed="rId18"/>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7199853" y="2457718"/>
                  <a:ext cx="349974" cy="3689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dirty="0" smtClean="0">
                            <a:latin typeface="Cambria Math" panose="02040503050406030204" pitchFamily="18" charset="0"/>
                          </a:rPr>
                          <m:t>𝑏</m:t>
                        </m:r>
                      </m:oMath>
                    </m:oMathPara>
                  </a14:m>
                  <a:endParaRPr lang="tr-TR" dirty="0"/>
                </a:p>
              </p:txBody>
            </p:sp>
          </mc:Choice>
          <mc:Fallback xmlns="">
            <p:sp>
              <p:nvSpPr>
                <p:cNvPr id="63" name="TextBox 62"/>
                <p:cNvSpPr txBox="1">
                  <a:spLocks noRot="1" noChangeAspect="1" noMove="1" noResize="1" noEditPoints="1" noAdjustHandles="1" noChangeArrowheads="1" noChangeShapeType="1" noTextEdit="1"/>
                </p:cNvSpPr>
                <p:nvPr/>
              </p:nvSpPr>
              <p:spPr>
                <a:xfrm>
                  <a:off x="7199853" y="2457718"/>
                  <a:ext cx="349974" cy="368968"/>
                </a:xfrm>
                <a:prstGeom prst="rect">
                  <a:avLst/>
                </a:prstGeom>
                <a:blipFill rotWithShape="0">
                  <a:blip r:embed="rId19"/>
                  <a:stretch>
                    <a:fillRect/>
                  </a:stretch>
                </a:blipFill>
              </p:spPr>
              <p:txBody>
                <a:bodyPr/>
                <a:lstStyle/>
                <a:p>
                  <a:r>
                    <a:rPr lang="tr-TR">
                      <a:noFill/>
                    </a:rPr>
                    <a:t> </a:t>
                  </a:r>
                </a:p>
              </p:txBody>
            </p:sp>
          </mc:Fallback>
        </mc:AlternateContent>
        <p:cxnSp>
          <p:nvCxnSpPr>
            <p:cNvPr id="66" name="Straight Arrow Connector 65"/>
            <p:cNvCxnSpPr/>
            <p:nvPr/>
          </p:nvCxnSpPr>
          <p:spPr>
            <a:xfrm flipH="1" flipV="1">
              <a:off x="9815879" y="1156194"/>
              <a:ext cx="12848" cy="685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9" name="TextBox 68"/>
                <p:cNvSpPr txBox="1"/>
                <p:nvPr/>
              </p:nvSpPr>
              <p:spPr>
                <a:xfrm>
                  <a:off x="9894288" y="1477648"/>
                  <a:ext cx="3331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𝑓</m:t>
                            </m:r>
                          </m:e>
                          <m:sub>
                            <m:r>
                              <a:rPr lang="tr-TR" b="0" i="1" smtClean="0">
                                <a:latin typeface="Cambria Math" panose="02040503050406030204" pitchFamily="18" charset="0"/>
                              </a:rPr>
                              <m:t>𝐴</m:t>
                            </m:r>
                          </m:sub>
                        </m:sSub>
                      </m:oMath>
                    </m:oMathPara>
                  </a14:m>
                  <a:endParaRPr lang="tr-TR" dirty="0"/>
                </a:p>
              </p:txBody>
            </p:sp>
          </mc:Choice>
          <mc:Fallback xmlns="">
            <p:sp>
              <p:nvSpPr>
                <p:cNvPr id="69" name="TextBox 68"/>
                <p:cNvSpPr txBox="1">
                  <a:spLocks noRot="1" noChangeAspect="1" noMove="1" noResize="1" noEditPoints="1" noAdjustHandles="1" noChangeArrowheads="1" noChangeShapeType="1" noTextEdit="1"/>
                </p:cNvSpPr>
                <p:nvPr/>
              </p:nvSpPr>
              <p:spPr>
                <a:xfrm>
                  <a:off x="9894288" y="1477648"/>
                  <a:ext cx="333159" cy="369332"/>
                </a:xfrm>
                <a:prstGeom prst="rect">
                  <a:avLst/>
                </a:prstGeom>
                <a:blipFill rotWithShape="0">
                  <a:blip r:embed="rId20"/>
                  <a:stretch>
                    <a:fillRect l="-5455" r="-3636" b="-13115"/>
                  </a:stretch>
                </a:blipFill>
              </p:spPr>
              <p:txBody>
                <a:bodyPr/>
                <a:lstStyle/>
                <a:p>
                  <a:r>
                    <a:rPr lang="tr-TR">
                      <a:noFill/>
                    </a:rPr>
                    <a:t> </a:t>
                  </a:r>
                </a:p>
              </p:txBody>
            </p:sp>
          </mc:Fallback>
        </mc:AlternateContent>
        <p:cxnSp>
          <p:nvCxnSpPr>
            <p:cNvPr id="70" name="Straight Arrow Connector 69"/>
            <p:cNvCxnSpPr/>
            <p:nvPr/>
          </p:nvCxnSpPr>
          <p:spPr>
            <a:xfrm flipH="1">
              <a:off x="7926236" y="1147659"/>
              <a:ext cx="12848" cy="685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1" name="TextBox 70"/>
                <p:cNvSpPr txBox="1"/>
                <p:nvPr/>
              </p:nvSpPr>
              <p:spPr>
                <a:xfrm>
                  <a:off x="8004645" y="1469113"/>
                  <a:ext cx="3331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𝑓</m:t>
                            </m:r>
                          </m:e>
                          <m:sub>
                            <m:r>
                              <a:rPr lang="tr-TR" b="0" i="1" smtClean="0">
                                <a:latin typeface="Cambria Math" panose="02040503050406030204" pitchFamily="18" charset="0"/>
                              </a:rPr>
                              <m:t>𝐵</m:t>
                            </m:r>
                          </m:sub>
                        </m:sSub>
                      </m:oMath>
                    </m:oMathPara>
                  </a14:m>
                  <a:endParaRPr lang="tr-TR" dirty="0"/>
                </a:p>
              </p:txBody>
            </p:sp>
          </mc:Choice>
          <mc:Fallback xmlns="">
            <p:sp>
              <p:nvSpPr>
                <p:cNvPr id="71" name="TextBox 70"/>
                <p:cNvSpPr txBox="1">
                  <a:spLocks noRot="1" noChangeAspect="1" noMove="1" noResize="1" noEditPoints="1" noAdjustHandles="1" noChangeArrowheads="1" noChangeShapeType="1" noTextEdit="1"/>
                </p:cNvSpPr>
                <p:nvPr/>
              </p:nvSpPr>
              <p:spPr>
                <a:xfrm>
                  <a:off x="8004645" y="1469113"/>
                  <a:ext cx="333159" cy="369332"/>
                </a:xfrm>
                <a:prstGeom prst="rect">
                  <a:avLst/>
                </a:prstGeom>
                <a:blipFill rotWithShape="0">
                  <a:blip r:embed="rId21"/>
                  <a:stretch>
                    <a:fillRect l="-5455" r="-7273" b="-11475"/>
                  </a:stretch>
                </a:blipFill>
              </p:spPr>
              <p:txBody>
                <a:bodyPr/>
                <a:lstStyle/>
                <a:p>
                  <a:r>
                    <a:rPr lang="tr-TR">
                      <a:noFill/>
                    </a:rPr>
                    <a:t> </a:t>
                  </a:r>
                </a:p>
              </p:txBody>
            </p:sp>
          </mc:Fallback>
        </mc:AlternateContent>
        <p:cxnSp>
          <p:nvCxnSpPr>
            <p:cNvPr id="72" name="Straight Arrow Connector 71"/>
            <p:cNvCxnSpPr/>
            <p:nvPr/>
          </p:nvCxnSpPr>
          <p:spPr>
            <a:xfrm flipH="1" flipV="1">
              <a:off x="9823901" y="410236"/>
              <a:ext cx="12848" cy="685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3" name="Straight Arrow Connector 72"/>
            <p:cNvCxnSpPr/>
            <p:nvPr/>
          </p:nvCxnSpPr>
          <p:spPr>
            <a:xfrm flipH="1" flipV="1">
              <a:off x="7919812" y="443167"/>
              <a:ext cx="12848" cy="685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4" name="TextBox 73"/>
                <p:cNvSpPr txBox="1"/>
                <p:nvPr/>
              </p:nvSpPr>
              <p:spPr>
                <a:xfrm>
                  <a:off x="9861005" y="445160"/>
                  <a:ext cx="3331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𝑣</m:t>
                            </m:r>
                          </m:e>
                          <m:sub>
                            <m:r>
                              <a:rPr lang="tr-TR" b="0" i="1" smtClean="0">
                                <a:latin typeface="Cambria Math" panose="02040503050406030204" pitchFamily="18" charset="0"/>
                              </a:rPr>
                              <m:t>𝐴</m:t>
                            </m:r>
                          </m:sub>
                        </m:sSub>
                      </m:oMath>
                    </m:oMathPara>
                  </a14:m>
                  <a:endParaRPr lang="tr-TR" dirty="0"/>
                </a:p>
              </p:txBody>
            </p:sp>
          </mc:Choice>
          <mc:Fallback xmlns="">
            <p:sp>
              <p:nvSpPr>
                <p:cNvPr id="74" name="TextBox 73"/>
                <p:cNvSpPr txBox="1">
                  <a:spLocks noRot="1" noChangeAspect="1" noMove="1" noResize="1" noEditPoints="1" noAdjustHandles="1" noChangeArrowheads="1" noChangeShapeType="1" noTextEdit="1"/>
                </p:cNvSpPr>
                <p:nvPr/>
              </p:nvSpPr>
              <p:spPr>
                <a:xfrm>
                  <a:off x="9861005" y="445160"/>
                  <a:ext cx="333159" cy="369332"/>
                </a:xfrm>
                <a:prstGeom prst="rect">
                  <a:avLst/>
                </a:prstGeom>
                <a:blipFill rotWithShape="0">
                  <a:blip r:embed="rId22"/>
                  <a:stretch>
                    <a:fillRect r="-1296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7907983" y="445160"/>
                  <a:ext cx="3331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𝑣</m:t>
                            </m:r>
                          </m:e>
                          <m:sub>
                            <m:r>
                              <a:rPr lang="tr-TR" b="0" i="1" smtClean="0">
                                <a:latin typeface="Cambria Math" panose="02040503050406030204" pitchFamily="18" charset="0"/>
                              </a:rPr>
                              <m:t>𝐵</m:t>
                            </m:r>
                          </m:sub>
                        </m:sSub>
                      </m:oMath>
                    </m:oMathPara>
                  </a14:m>
                  <a:endParaRPr lang="tr-TR" dirty="0"/>
                </a:p>
              </p:txBody>
            </p:sp>
          </mc:Choice>
          <mc:Fallback xmlns="">
            <p:sp>
              <p:nvSpPr>
                <p:cNvPr id="75" name="TextBox 74"/>
                <p:cNvSpPr txBox="1">
                  <a:spLocks noRot="1" noChangeAspect="1" noMove="1" noResize="1" noEditPoints="1" noAdjustHandles="1" noChangeArrowheads="1" noChangeShapeType="1" noTextEdit="1"/>
                </p:cNvSpPr>
                <p:nvPr/>
              </p:nvSpPr>
              <p:spPr>
                <a:xfrm>
                  <a:off x="7907983" y="445160"/>
                  <a:ext cx="333159" cy="369332"/>
                </a:xfrm>
                <a:prstGeom prst="rect">
                  <a:avLst/>
                </a:prstGeom>
                <a:blipFill rotWithShape="0">
                  <a:blip r:embed="rId23"/>
                  <a:stretch>
                    <a:fillRect r="-16364"/>
                  </a:stretch>
                </a:blipFill>
              </p:spPr>
              <p:txBody>
                <a:bodyPr/>
                <a:lstStyle/>
                <a:p>
                  <a:r>
                    <a:rPr lang="tr-TR">
                      <a:noFill/>
                    </a:rPr>
                    <a:t> </a:t>
                  </a:r>
                </a:p>
              </p:txBody>
            </p:sp>
          </mc:Fallback>
        </mc:AlternateContent>
        <p:sp>
          <p:nvSpPr>
            <p:cNvPr id="124" name="Oval 123"/>
            <p:cNvSpPr/>
            <p:nvPr/>
          </p:nvSpPr>
          <p:spPr>
            <a:xfrm>
              <a:off x="7916365" y="1151266"/>
              <a:ext cx="45720" cy="45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29" name="TextBox 128"/>
                <p:cNvSpPr txBox="1"/>
                <p:nvPr/>
              </p:nvSpPr>
              <p:spPr>
                <a:xfrm>
                  <a:off x="6009639" y="714778"/>
                  <a:ext cx="3499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𝑂</m:t>
                        </m:r>
                      </m:oMath>
                    </m:oMathPara>
                  </a14:m>
                  <a:endParaRPr lang="tr-TR" dirty="0"/>
                </a:p>
              </p:txBody>
            </p:sp>
          </mc:Choice>
          <mc:Fallback xmlns="">
            <p:sp>
              <p:nvSpPr>
                <p:cNvPr id="129" name="TextBox 128"/>
                <p:cNvSpPr txBox="1">
                  <a:spLocks noRot="1" noChangeAspect="1" noMove="1" noResize="1" noEditPoints="1" noAdjustHandles="1" noChangeArrowheads="1" noChangeShapeType="1" noTextEdit="1"/>
                </p:cNvSpPr>
                <p:nvPr/>
              </p:nvSpPr>
              <p:spPr>
                <a:xfrm>
                  <a:off x="6009639" y="714778"/>
                  <a:ext cx="349974" cy="369332"/>
                </a:xfrm>
                <a:prstGeom prst="rect">
                  <a:avLst/>
                </a:prstGeom>
                <a:blipFill rotWithShape="0">
                  <a:blip r:embed="rId2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33" name="TextBox 132"/>
                <p:cNvSpPr txBox="1"/>
                <p:nvPr/>
              </p:nvSpPr>
              <p:spPr>
                <a:xfrm>
                  <a:off x="7578024" y="833759"/>
                  <a:ext cx="349974" cy="3689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i="1" dirty="0" smtClean="0">
                            <a:latin typeface="Cambria Math" panose="02040503050406030204" pitchFamily="18" charset="0"/>
                          </a:rPr>
                          <m:t>𝐵</m:t>
                        </m:r>
                      </m:oMath>
                    </m:oMathPara>
                  </a14:m>
                  <a:endParaRPr lang="tr-TR" dirty="0"/>
                </a:p>
              </p:txBody>
            </p:sp>
          </mc:Choice>
          <mc:Fallback xmlns="">
            <p:sp>
              <p:nvSpPr>
                <p:cNvPr id="133" name="TextBox 132"/>
                <p:cNvSpPr txBox="1">
                  <a:spLocks noRot="1" noChangeAspect="1" noMove="1" noResize="1" noEditPoints="1" noAdjustHandles="1" noChangeArrowheads="1" noChangeShapeType="1" noTextEdit="1"/>
                </p:cNvSpPr>
                <p:nvPr/>
              </p:nvSpPr>
              <p:spPr>
                <a:xfrm>
                  <a:off x="7578024" y="833759"/>
                  <a:ext cx="349974" cy="368968"/>
                </a:xfrm>
                <a:prstGeom prst="rect">
                  <a:avLst/>
                </a:prstGeom>
                <a:blipFill rotWithShape="0">
                  <a:blip r:embed="rId25"/>
                  <a:stretch>
                    <a:fillRect/>
                  </a:stretch>
                </a:blipFill>
              </p:spPr>
              <p:txBody>
                <a:bodyPr/>
                <a:lstStyle/>
                <a:p>
                  <a:r>
                    <a:rPr lang="tr-TR">
                      <a:noFill/>
                    </a:rPr>
                    <a:t> </a:t>
                  </a:r>
                </a:p>
              </p:txBody>
            </p:sp>
          </mc:Fallback>
        </mc:AlternateContent>
      </p:grpSp>
      <p:grpSp>
        <p:nvGrpSpPr>
          <p:cNvPr id="136" name="Group 135"/>
          <p:cNvGrpSpPr/>
          <p:nvPr/>
        </p:nvGrpSpPr>
        <p:grpSpPr>
          <a:xfrm>
            <a:off x="6212854" y="4034246"/>
            <a:ext cx="3781854" cy="137160"/>
            <a:chOff x="2783779" y="2117558"/>
            <a:chExt cx="3781854" cy="137160"/>
          </a:xfrm>
        </p:grpSpPr>
        <p:sp>
          <p:nvSpPr>
            <p:cNvPr id="166" name="Freeform 165"/>
            <p:cNvSpPr/>
            <p:nvPr/>
          </p:nvSpPr>
          <p:spPr>
            <a:xfrm>
              <a:off x="2783779" y="2117558"/>
              <a:ext cx="3781854" cy="137160"/>
            </a:xfrm>
            <a:custGeom>
              <a:avLst/>
              <a:gdLst>
                <a:gd name="connsiteX0" fmla="*/ 55674 w 3781854"/>
                <a:gd name="connsiteY0" fmla="*/ 0 h 137160"/>
                <a:gd name="connsiteX1" fmla="*/ 68580 w 3781854"/>
                <a:gd name="connsiteY1" fmla="*/ 0 h 137160"/>
                <a:gd name="connsiteX2" fmla="*/ 3713274 w 3781854"/>
                <a:gd name="connsiteY2" fmla="*/ 0 h 137160"/>
                <a:gd name="connsiteX3" fmla="*/ 3781854 w 3781854"/>
                <a:gd name="connsiteY3" fmla="*/ 68580 h 137160"/>
                <a:gd name="connsiteX4" fmla="*/ 3713274 w 3781854"/>
                <a:gd name="connsiteY4" fmla="*/ 137160 h 137160"/>
                <a:gd name="connsiteX5" fmla="*/ 68580 w 3781854"/>
                <a:gd name="connsiteY5" fmla="*/ 137160 h 137160"/>
                <a:gd name="connsiteX6" fmla="*/ 55674 w 3781854"/>
                <a:gd name="connsiteY6" fmla="*/ 137160 h 137160"/>
                <a:gd name="connsiteX7" fmla="*/ 55674 w 3781854"/>
                <a:gd name="connsiteY7" fmla="*/ 134555 h 137160"/>
                <a:gd name="connsiteX8" fmla="*/ 41885 w 3781854"/>
                <a:gd name="connsiteY8" fmla="*/ 131771 h 137160"/>
                <a:gd name="connsiteX9" fmla="*/ 0 w 3781854"/>
                <a:gd name="connsiteY9" fmla="*/ 68580 h 137160"/>
                <a:gd name="connsiteX10" fmla="*/ 41885 w 3781854"/>
                <a:gd name="connsiteY10" fmla="*/ 5389 h 137160"/>
                <a:gd name="connsiteX11" fmla="*/ 55674 w 3781854"/>
                <a:gd name="connsiteY11" fmla="*/ 2606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81854" h="137160">
                  <a:moveTo>
                    <a:pt x="55674" y="0"/>
                  </a:moveTo>
                  <a:lnTo>
                    <a:pt x="68580" y="0"/>
                  </a:lnTo>
                  <a:lnTo>
                    <a:pt x="3713274" y="0"/>
                  </a:lnTo>
                  <a:cubicBezTo>
                    <a:pt x="3751150" y="0"/>
                    <a:pt x="3781854" y="30704"/>
                    <a:pt x="3781854" y="68580"/>
                  </a:cubicBezTo>
                  <a:cubicBezTo>
                    <a:pt x="3781854" y="106456"/>
                    <a:pt x="3751150" y="137160"/>
                    <a:pt x="3713274" y="137160"/>
                  </a:cubicBezTo>
                  <a:lnTo>
                    <a:pt x="68580" y="137160"/>
                  </a:lnTo>
                  <a:lnTo>
                    <a:pt x="55674" y="137160"/>
                  </a:lnTo>
                  <a:lnTo>
                    <a:pt x="55674" y="134555"/>
                  </a:lnTo>
                  <a:lnTo>
                    <a:pt x="41885" y="131771"/>
                  </a:lnTo>
                  <a:cubicBezTo>
                    <a:pt x="17271" y="121360"/>
                    <a:pt x="0" y="96987"/>
                    <a:pt x="0" y="68580"/>
                  </a:cubicBezTo>
                  <a:cubicBezTo>
                    <a:pt x="0" y="40173"/>
                    <a:pt x="17271" y="15800"/>
                    <a:pt x="41885" y="5389"/>
                  </a:cubicBezTo>
                  <a:lnTo>
                    <a:pt x="55674" y="260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7" name="Oval 166"/>
            <p:cNvSpPr/>
            <p:nvPr/>
          </p:nvSpPr>
          <p:spPr>
            <a:xfrm>
              <a:off x="2847947" y="2170096"/>
              <a:ext cx="45720" cy="45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68" name="Oval 167"/>
            <p:cNvSpPr/>
            <p:nvPr/>
          </p:nvSpPr>
          <p:spPr>
            <a:xfrm>
              <a:off x="6458223" y="2163278"/>
              <a:ext cx="45720" cy="45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grpSp>
      <p:grpSp>
        <p:nvGrpSpPr>
          <p:cNvPr id="137" name="Group 136"/>
          <p:cNvGrpSpPr/>
          <p:nvPr/>
        </p:nvGrpSpPr>
        <p:grpSpPr>
          <a:xfrm rot="16200000">
            <a:off x="5846850" y="3782369"/>
            <a:ext cx="552853" cy="605268"/>
            <a:chOff x="7757245" y="848220"/>
            <a:chExt cx="552853" cy="605268"/>
          </a:xfrm>
        </p:grpSpPr>
        <p:grpSp>
          <p:nvGrpSpPr>
            <p:cNvPr id="160" name="Group 159"/>
            <p:cNvGrpSpPr/>
            <p:nvPr/>
          </p:nvGrpSpPr>
          <p:grpSpPr>
            <a:xfrm>
              <a:off x="7919372" y="989356"/>
              <a:ext cx="182880" cy="464132"/>
              <a:chOff x="1922800" y="1188205"/>
              <a:chExt cx="182880" cy="464132"/>
            </a:xfrm>
          </p:grpSpPr>
          <mc:AlternateContent xmlns:mc="http://schemas.openxmlformats.org/markup-compatibility/2006" xmlns:a14="http://schemas.microsoft.com/office/drawing/2010/main">
            <mc:Choice Requires="a14">
              <p:sp>
                <p:nvSpPr>
                  <p:cNvPr id="164" name="Freeform 163"/>
                  <p:cNvSpPr/>
                  <p:nvPr/>
                </p:nvSpPr>
                <p:spPr>
                  <a:xfrm>
                    <a:off x="1922800" y="1188205"/>
                    <a:ext cx="182880" cy="464132"/>
                  </a:xfrm>
                  <a:custGeom>
                    <a:avLst/>
                    <a:gdLst>
                      <a:gd name="connsiteX0" fmla="*/ 4812 w 187692"/>
                      <a:gd name="connsiteY0" fmla="*/ 0 h 566804"/>
                      <a:gd name="connsiteX1" fmla="*/ 187692 w 187692"/>
                      <a:gd name="connsiteY1" fmla="*/ 0 h 566804"/>
                      <a:gd name="connsiteX2" fmla="*/ 187692 w 187692"/>
                      <a:gd name="connsiteY2" fmla="*/ 457200 h 566804"/>
                      <a:gd name="connsiteX3" fmla="*/ 179213 w 187692"/>
                      <a:gd name="connsiteY3" fmla="*/ 457200 h 566804"/>
                      <a:gd name="connsiteX4" fmla="*/ 182880 w 187692"/>
                      <a:gd name="connsiteY4" fmla="*/ 475364 h 566804"/>
                      <a:gd name="connsiteX5" fmla="*/ 91440 w 187692"/>
                      <a:gd name="connsiteY5" fmla="*/ 566804 h 566804"/>
                      <a:gd name="connsiteX6" fmla="*/ 0 w 187692"/>
                      <a:gd name="connsiteY6" fmla="*/ 475364 h 566804"/>
                      <a:gd name="connsiteX7" fmla="*/ 4812 w 187692"/>
                      <a:gd name="connsiteY7" fmla="*/ 451529 h 56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92" h="566804">
                        <a:moveTo>
                          <a:pt x="4812" y="0"/>
                        </a:moveTo>
                        <a:lnTo>
                          <a:pt x="187692" y="0"/>
                        </a:lnTo>
                        <a:lnTo>
                          <a:pt x="187692" y="457200"/>
                        </a:lnTo>
                        <a:lnTo>
                          <a:pt x="179213" y="457200"/>
                        </a:lnTo>
                        <a:lnTo>
                          <a:pt x="182880" y="475364"/>
                        </a:lnTo>
                        <a:cubicBezTo>
                          <a:pt x="182880" y="525865"/>
                          <a:pt x="141941" y="566804"/>
                          <a:pt x="91440" y="566804"/>
                        </a:cubicBezTo>
                        <a:cubicBezTo>
                          <a:pt x="40939" y="566804"/>
                          <a:pt x="0" y="525865"/>
                          <a:pt x="0" y="475364"/>
                        </a:cubicBezTo>
                        <a:lnTo>
                          <a:pt x="4812" y="451529"/>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a:p>
                </p:txBody>
              </p:sp>
            </mc:Choice>
            <mc:Fallback xmlns="">
              <p:sp>
                <p:nvSpPr>
                  <p:cNvPr id="164" name="Freeform 163"/>
                  <p:cNvSpPr>
                    <a:spLocks noRot="1" noChangeAspect="1" noMove="1" noResize="1" noEditPoints="1" noAdjustHandles="1" noChangeArrowheads="1" noChangeShapeType="1" noTextEdit="1"/>
                  </p:cNvSpPr>
                  <p:nvPr/>
                </p:nvSpPr>
                <p:spPr>
                  <a:xfrm>
                    <a:off x="1922800" y="1188205"/>
                    <a:ext cx="182880" cy="464132"/>
                  </a:xfrm>
                  <a:custGeom>
                    <a:avLst/>
                    <a:gdLst>
                      <a:gd name="connsiteX0" fmla="*/ 4812 w 187692"/>
                      <a:gd name="connsiteY0" fmla="*/ 0 h 566804"/>
                      <a:gd name="connsiteX1" fmla="*/ 187692 w 187692"/>
                      <a:gd name="connsiteY1" fmla="*/ 0 h 566804"/>
                      <a:gd name="connsiteX2" fmla="*/ 187692 w 187692"/>
                      <a:gd name="connsiteY2" fmla="*/ 457200 h 566804"/>
                      <a:gd name="connsiteX3" fmla="*/ 179213 w 187692"/>
                      <a:gd name="connsiteY3" fmla="*/ 457200 h 566804"/>
                      <a:gd name="connsiteX4" fmla="*/ 182880 w 187692"/>
                      <a:gd name="connsiteY4" fmla="*/ 475364 h 566804"/>
                      <a:gd name="connsiteX5" fmla="*/ 91440 w 187692"/>
                      <a:gd name="connsiteY5" fmla="*/ 566804 h 566804"/>
                      <a:gd name="connsiteX6" fmla="*/ 0 w 187692"/>
                      <a:gd name="connsiteY6" fmla="*/ 475364 h 566804"/>
                      <a:gd name="connsiteX7" fmla="*/ 4812 w 187692"/>
                      <a:gd name="connsiteY7" fmla="*/ 451529 h 56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92" h="566804">
                        <a:moveTo>
                          <a:pt x="4812" y="0"/>
                        </a:moveTo>
                        <a:lnTo>
                          <a:pt x="187692" y="0"/>
                        </a:lnTo>
                        <a:lnTo>
                          <a:pt x="187692" y="457200"/>
                        </a:lnTo>
                        <a:lnTo>
                          <a:pt x="179213" y="457200"/>
                        </a:lnTo>
                        <a:lnTo>
                          <a:pt x="182880" y="475364"/>
                        </a:lnTo>
                        <a:cubicBezTo>
                          <a:pt x="182880" y="525865"/>
                          <a:pt x="141941" y="566804"/>
                          <a:pt x="91440" y="566804"/>
                        </a:cubicBezTo>
                        <a:cubicBezTo>
                          <a:pt x="40939" y="566804"/>
                          <a:pt x="0" y="525865"/>
                          <a:pt x="0" y="475364"/>
                        </a:cubicBezTo>
                        <a:lnTo>
                          <a:pt x="4812" y="451529"/>
                        </a:lnTo>
                        <a:close/>
                      </a:path>
                    </a:pathLst>
                  </a:custGeom>
                  <a:blipFill rotWithShape="0">
                    <a:blip r:embed="rId26"/>
                    <a:stretch>
                      <a:fillRect/>
                    </a:stretch>
                  </a:blipFill>
                </p:spPr>
                <p:txBody>
                  <a:bodyPr/>
                  <a:lstStyle/>
                  <a:p>
                    <a:r>
                      <a:rPr lang="tr-TR">
                        <a:noFill/>
                      </a:rPr>
                      <a:t> </a:t>
                    </a:r>
                  </a:p>
                </p:txBody>
              </p:sp>
            </mc:Fallback>
          </mc:AlternateContent>
          <p:sp>
            <p:nvSpPr>
              <p:cNvPr id="165" name="Oval 164"/>
              <p:cNvSpPr/>
              <p:nvPr/>
            </p:nvSpPr>
            <p:spPr>
              <a:xfrm>
                <a:off x="1991380" y="1532565"/>
                <a:ext cx="45720" cy="45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grpSp>
        <p:grpSp>
          <p:nvGrpSpPr>
            <p:cNvPr id="161" name="Group 160"/>
            <p:cNvGrpSpPr/>
            <p:nvPr/>
          </p:nvGrpSpPr>
          <p:grpSpPr>
            <a:xfrm flipV="1">
              <a:off x="7757245" y="848220"/>
              <a:ext cx="552853" cy="225896"/>
              <a:chOff x="4588042" y="1442483"/>
              <a:chExt cx="552853" cy="225896"/>
            </a:xfrm>
          </p:grpSpPr>
          <p:sp>
            <p:nvSpPr>
              <p:cNvPr id="162" name="Rectangle 161"/>
              <p:cNvSpPr/>
              <p:nvPr/>
            </p:nvSpPr>
            <p:spPr>
              <a:xfrm>
                <a:off x="4588042" y="1442483"/>
                <a:ext cx="552853" cy="225896"/>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63" name="Straight Connector 162"/>
              <p:cNvCxnSpPr/>
              <p:nvPr/>
            </p:nvCxnSpPr>
            <p:spPr>
              <a:xfrm>
                <a:off x="4623838" y="1442483"/>
                <a:ext cx="445616" cy="0"/>
              </a:xfrm>
              <a:prstGeom prst="line">
                <a:avLst/>
              </a:prstGeom>
            </p:spPr>
            <p:style>
              <a:lnRef idx="1">
                <a:schemeClr val="dk1"/>
              </a:lnRef>
              <a:fillRef idx="0">
                <a:schemeClr val="dk1"/>
              </a:fillRef>
              <a:effectRef idx="0">
                <a:schemeClr val="dk1"/>
              </a:effectRef>
              <a:fontRef idx="minor">
                <a:schemeClr val="tx1"/>
              </a:fontRef>
            </p:style>
          </p:cxnSp>
        </p:grpSp>
      </p:grpSp>
      <p:cxnSp>
        <p:nvCxnSpPr>
          <p:cNvPr id="138" name="Straight Connector 137"/>
          <p:cNvCxnSpPr/>
          <p:nvPr/>
        </p:nvCxnSpPr>
        <p:spPr>
          <a:xfrm>
            <a:off x="6360801" y="4952218"/>
            <a:ext cx="23519" cy="57309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9" name="TextBox 138"/>
              <p:cNvSpPr txBox="1"/>
              <p:nvPr/>
            </p:nvSpPr>
            <p:spPr>
              <a:xfrm>
                <a:off x="9975340" y="3794163"/>
                <a:ext cx="349974" cy="3689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dirty="0" smtClean="0">
                          <a:latin typeface="Cambria Math" panose="02040503050406030204" pitchFamily="18" charset="0"/>
                        </a:rPr>
                        <m:t>𝐴</m:t>
                      </m:r>
                    </m:oMath>
                  </m:oMathPara>
                </a14:m>
                <a:endParaRPr lang="tr-TR" dirty="0"/>
              </a:p>
            </p:txBody>
          </p:sp>
        </mc:Choice>
        <mc:Fallback xmlns="">
          <p:sp>
            <p:nvSpPr>
              <p:cNvPr id="139" name="TextBox 138"/>
              <p:cNvSpPr txBox="1">
                <a:spLocks noRot="1" noChangeAspect="1" noMove="1" noResize="1" noEditPoints="1" noAdjustHandles="1" noChangeArrowheads="1" noChangeShapeType="1" noTextEdit="1"/>
              </p:cNvSpPr>
              <p:nvPr/>
            </p:nvSpPr>
            <p:spPr>
              <a:xfrm>
                <a:off x="9975340" y="3794163"/>
                <a:ext cx="349974" cy="368968"/>
              </a:xfrm>
              <a:prstGeom prst="rect">
                <a:avLst/>
              </a:prstGeom>
              <a:blipFill rotWithShape="0">
                <a:blip r:embed="rId27"/>
                <a:stretch>
                  <a:fillRect/>
                </a:stretch>
              </a:blipFill>
            </p:spPr>
            <p:txBody>
              <a:bodyPr/>
              <a:lstStyle/>
              <a:p>
                <a:r>
                  <a:rPr lang="tr-TR">
                    <a:noFill/>
                  </a:rPr>
                  <a:t> </a:t>
                </a:r>
              </a:p>
            </p:txBody>
          </p:sp>
        </mc:Fallback>
      </mc:AlternateContent>
      <p:sp>
        <p:nvSpPr>
          <p:cNvPr id="140" name="Arc 139"/>
          <p:cNvSpPr/>
          <p:nvPr/>
        </p:nvSpPr>
        <p:spPr>
          <a:xfrm rot="11601237" flipH="1" flipV="1">
            <a:off x="7124769" y="3883643"/>
            <a:ext cx="449816" cy="748490"/>
          </a:xfrm>
          <a:prstGeom prst="arc">
            <a:avLst>
              <a:gd name="adj1" fmla="val 16200000"/>
              <a:gd name="adj2" fmla="val 860360"/>
            </a:avLst>
          </a:prstGeom>
          <a:ln>
            <a:headEnd type="triangle"/>
            <a:tailEnd type="none"/>
          </a:ln>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41" name="TextBox 140"/>
              <p:cNvSpPr txBox="1"/>
              <p:nvPr/>
            </p:nvSpPr>
            <p:spPr>
              <a:xfrm>
                <a:off x="7464448" y="3663089"/>
                <a:ext cx="4297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𝜃</m:t>
                      </m:r>
                    </m:oMath>
                  </m:oMathPara>
                </a14:m>
                <a:endParaRPr lang="tr-TR" dirty="0"/>
              </a:p>
            </p:txBody>
          </p:sp>
        </mc:Choice>
        <mc:Fallback xmlns="">
          <p:sp>
            <p:nvSpPr>
              <p:cNvPr id="141" name="TextBox 140"/>
              <p:cNvSpPr txBox="1">
                <a:spLocks noRot="1" noChangeAspect="1" noMove="1" noResize="1" noEditPoints="1" noAdjustHandles="1" noChangeArrowheads="1" noChangeShapeType="1" noTextEdit="1"/>
              </p:cNvSpPr>
              <p:nvPr/>
            </p:nvSpPr>
            <p:spPr>
              <a:xfrm>
                <a:off x="7464448" y="3663089"/>
                <a:ext cx="429754" cy="369332"/>
              </a:xfrm>
              <a:prstGeom prst="rect">
                <a:avLst/>
              </a:prstGeom>
              <a:blipFill rotWithShape="0">
                <a:blip r:embed="rId28"/>
                <a:stretch>
                  <a:fillRect/>
                </a:stretch>
              </a:blipFill>
            </p:spPr>
            <p:txBody>
              <a:bodyPr/>
              <a:lstStyle/>
              <a:p>
                <a:r>
                  <a:rPr lang="tr-TR">
                    <a:noFill/>
                  </a:rPr>
                  <a:t> </a:t>
                </a:r>
              </a:p>
            </p:txBody>
          </p:sp>
        </mc:Fallback>
      </mc:AlternateContent>
      <p:cxnSp>
        <p:nvCxnSpPr>
          <p:cNvPr id="143" name="Straight Connector 142"/>
          <p:cNvCxnSpPr/>
          <p:nvPr/>
        </p:nvCxnSpPr>
        <p:spPr>
          <a:xfrm rot="5400000" flipV="1">
            <a:off x="9741331" y="5156946"/>
            <a:ext cx="457200" cy="22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H="1">
            <a:off x="6383661" y="5120813"/>
            <a:ext cx="3591680" cy="5536"/>
          </a:xfrm>
          <a:prstGeom prst="straightConnector1">
            <a:avLst/>
          </a:prstGeom>
          <a:ln>
            <a:headEnd type="triangle"/>
            <a:tailEnd type="triangle"/>
          </a:ln>
        </p:spPr>
        <p:style>
          <a:lnRef idx="2">
            <a:schemeClr val="accent6"/>
          </a:lnRef>
          <a:fillRef idx="0">
            <a:schemeClr val="accent6"/>
          </a:fillRef>
          <a:effectRef idx="1">
            <a:schemeClr val="accent6"/>
          </a:effectRef>
          <a:fontRef idx="minor">
            <a:schemeClr val="tx1"/>
          </a:fontRef>
        </p:style>
      </p:cxnSp>
      <mc:AlternateContent xmlns:mc="http://schemas.openxmlformats.org/markup-compatibility/2006" xmlns:a14="http://schemas.microsoft.com/office/drawing/2010/main">
        <mc:Choice Requires="a14">
          <p:sp>
            <p:nvSpPr>
              <p:cNvPr id="146" name="TextBox 145"/>
              <p:cNvSpPr txBox="1"/>
              <p:nvPr/>
            </p:nvSpPr>
            <p:spPr>
              <a:xfrm>
                <a:off x="7827761" y="5078863"/>
                <a:ext cx="349974" cy="3689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dirty="0" smtClean="0">
                          <a:latin typeface="Cambria Math" panose="02040503050406030204" pitchFamily="18" charset="0"/>
                        </a:rPr>
                        <m:t>𝑎</m:t>
                      </m:r>
                    </m:oMath>
                  </m:oMathPara>
                </a14:m>
                <a:endParaRPr lang="tr-TR" dirty="0"/>
              </a:p>
            </p:txBody>
          </p:sp>
        </mc:Choice>
        <mc:Fallback xmlns="">
          <p:sp>
            <p:nvSpPr>
              <p:cNvPr id="146" name="TextBox 145"/>
              <p:cNvSpPr txBox="1">
                <a:spLocks noRot="1" noChangeAspect="1" noMove="1" noResize="1" noEditPoints="1" noAdjustHandles="1" noChangeArrowheads="1" noChangeShapeType="1" noTextEdit="1"/>
              </p:cNvSpPr>
              <p:nvPr/>
            </p:nvSpPr>
            <p:spPr>
              <a:xfrm>
                <a:off x="7827761" y="5078863"/>
                <a:ext cx="349974" cy="368968"/>
              </a:xfrm>
              <a:prstGeom prst="rect">
                <a:avLst/>
              </a:prstGeom>
              <a:blipFill rotWithShape="0">
                <a:blip r:embed="rId29"/>
                <a:stretch>
                  <a:fillRect/>
                </a:stretch>
              </a:blipFill>
            </p:spPr>
            <p:txBody>
              <a:bodyPr/>
              <a:lstStyle/>
              <a:p>
                <a:r>
                  <a:rPr lang="tr-TR">
                    <a:noFill/>
                  </a:rPr>
                  <a:t> </a:t>
                </a:r>
              </a:p>
            </p:txBody>
          </p:sp>
        </mc:Fallback>
      </mc:AlternateContent>
      <p:cxnSp>
        <p:nvCxnSpPr>
          <p:cNvPr id="148" name="Straight Arrow Connector 147"/>
          <p:cNvCxnSpPr/>
          <p:nvPr/>
        </p:nvCxnSpPr>
        <p:spPr>
          <a:xfrm flipH="1" flipV="1">
            <a:off x="9916912" y="4090753"/>
            <a:ext cx="12848" cy="685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49" name="TextBox 148"/>
              <p:cNvSpPr txBox="1"/>
              <p:nvPr/>
            </p:nvSpPr>
            <p:spPr>
              <a:xfrm>
                <a:off x="9995321" y="4412207"/>
                <a:ext cx="3331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rPr>
                        <m:t>𝑓</m:t>
                      </m:r>
                    </m:oMath>
                  </m:oMathPara>
                </a14:m>
                <a:endParaRPr lang="tr-TR" dirty="0"/>
              </a:p>
            </p:txBody>
          </p:sp>
        </mc:Choice>
        <mc:Fallback xmlns="">
          <p:sp>
            <p:nvSpPr>
              <p:cNvPr id="149" name="TextBox 148"/>
              <p:cNvSpPr txBox="1">
                <a:spLocks noRot="1" noChangeAspect="1" noMove="1" noResize="1" noEditPoints="1" noAdjustHandles="1" noChangeArrowheads="1" noChangeShapeType="1" noTextEdit="1"/>
              </p:cNvSpPr>
              <p:nvPr/>
            </p:nvSpPr>
            <p:spPr>
              <a:xfrm>
                <a:off x="9995321" y="4412207"/>
                <a:ext cx="333159" cy="369332"/>
              </a:xfrm>
              <a:prstGeom prst="rect">
                <a:avLst/>
              </a:prstGeom>
              <a:blipFill rotWithShape="0">
                <a:blip r:embed="rId30"/>
                <a:stretch>
                  <a:fillRect l="-3704" r="-1852" b="-13333"/>
                </a:stretch>
              </a:blipFill>
            </p:spPr>
            <p:txBody>
              <a:bodyPr/>
              <a:lstStyle/>
              <a:p>
                <a:r>
                  <a:rPr lang="tr-TR">
                    <a:noFill/>
                  </a:rPr>
                  <a:t> </a:t>
                </a:r>
              </a:p>
            </p:txBody>
          </p:sp>
        </mc:Fallback>
      </mc:AlternateContent>
      <p:cxnSp>
        <p:nvCxnSpPr>
          <p:cNvPr id="152" name="Straight Arrow Connector 151"/>
          <p:cNvCxnSpPr/>
          <p:nvPr/>
        </p:nvCxnSpPr>
        <p:spPr>
          <a:xfrm flipH="1" flipV="1">
            <a:off x="9924934" y="3344795"/>
            <a:ext cx="12848" cy="685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54" name="TextBox 153"/>
              <p:cNvSpPr txBox="1"/>
              <p:nvPr/>
            </p:nvSpPr>
            <p:spPr>
              <a:xfrm>
                <a:off x="9962038" y="3379719"/>
                <a:ext cx="3331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rPr>
                        <m:t>𝑣</m:t>
                      </m:r>
                    </m:oMath>
                  </m:oMathPara>
                </a14:m>
                <a:endParaRPr lang="tr-TR" dirty="0"/>
              </a:p>
            </p:txBody>
          </p:sp>
        </mc:Choice>
        <mc:Fallback xmlns="">
          <p:sp>
            <p:nvSpPr>
              <p:cNvPr id="154" name="TextBox 153"/>
              <p:cNvSpPr txBox="1">
                <a:spLocks noRot="1" noChangeAspect="1" noMove="1" noResize="1" noEditPoints="1" noAdjustHandles="1" noChangeArrowheads="1" noChangeShapeType="1" noTextEdit="1"/>
              </p:cNvSpPr>
              <p:nvPr/>
            </p:nvSpPr>
            <p:spPr>
              <a:xfrm>
                <a:off x="9962038" y="3379719"/>
                <a:ext cx="333159" cy="369332"/>
              </a:xfrm>
              <a:prstGeom prst="rect">
                <a:avLst/>
              </a:prstGeom>
              <a:blipFill rotWithShape="0">
                <a:blip r:embed="rId31"/>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57" name="TextBox 156"/>
              <p:cNvSpPr txBox="1"/>
              <p:nvPr/>
            </p:nvSpPr>
            <p:spPr>
              <a:xfrm>
                <a:off x="5484175" y="3956302"/>
                <a:ext cx="3499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𝑂</m:t>
                      </m:r>
                    </m:oMath>
                  </m:oMathPara>
                </a14:m>
                <a:endParaRPr lang="tr-TR" dirty="0"/>
              </a:p>
            </p:txBody>
          </p:sp>
        </mc:Choice>
        <mc:Fallback xmlns="">
          <p:sp>
            <p:nvSpPr>
              <p:cNvPr id="157" name="TextBox 156"/>
              <p:cNvSpPr txBox="1">
                <a:spLocks noRot="1" noChangeAspect="1" noMove="1" noResize="1" noEditPoints="1" noAdjustHandles="1" noChangeArrowheads="1" noChangeShapeType="1" noTextEdit="1"/>
              </p:cNvSpPr>
              <p:nvPr/>
            </p:nvSpPr>
            <p:spPr>
              <a:xfrm>
                <a:off x="5484175" y="3956302"/>
                <a:ext cx="349974" cy="369332"/>
              </a:xfrm>
              <a:prstGeom prst="rect">
                <a:avLst/>
              </a:prstGeom>
              <a:blipFill rotWithShape="0">
                <a:blip r:embed="rId32"/>
                <a:stretch>
                  <a:fillRect/>
                </a:stretch>
              </a:blipFill>
            </p:spPr>
            <p:txBody>
              <a:bodyPr/>
              <a:lstStyle/>
              <a:p>
                <a:r>
                  <a:rPr lang="tr-TR">
                    <a:noFill/>
                  </a:rPr>
                  <a:t> </a:t>
                </a:r>
              </a:p>
            </p:txBody>
          </p:sp>
        </mc:Fallback>
      </mc:AlternateContent>
      <p:sp>
        <p:nvSpPr>
          <p:cNvPr id="171" name="Arc 170"/>
          <p:cNvSpPr/>
          <p:nvPr/>
        </p:nvSpPr>
        <p:spPr>
          <a:xfrm>
            <a:off x="6352356" y="3482103"/>
            <a:ext cx="662513" cy="1019331"/>
          </a:xfrm>
          <a:prstGeom prst="arc">
            <a:avLst>
              <a:gd name="adj1" fmla="val 11454191"/>
              <a:gd name="adj2" fmla="val 20926180"/>
            </a:avLst>
          </a:prstGeom>
          <a:ln>
            <a:head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
        <p:nvSpPr>
          <p:cNvPr id="172" name="Arc 171"/>
          <p:cNvSpPr/>
          <p:nvPr/>
        </p:nvSpPr>
        <p:spPr>
          <a:xfrm flipV="1">
            <a:off x="6360378" y="3634503"/>
            <a:ext cx="662513" cy="1019331"/>
          </a:xfrm>
          <a:prstGeom prst="arc">
            <a:avLst>
              <a:gd name="adj1" fmla="val 11454191"/>
              <a:gd name="adj2" fmla="val 20926180"/>
            </a:avLst>
          </a:prstGeom>
          <a:ln>
            <a:head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73" name="TextBox 172"/>
              <p:cNvSpPr txBox="1"/>
              <p:nvPr/>
            </p:nvSpPr>
            <p:spPr>
              <a:xfrm>
                <a:off x="6519142" y="3590008"/>
                <a:ext cx="3331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𝜔</m:t>
                      </m:r>
                    </m:oMath>
                  </m:oMathPara>
                </a14:m>
                <a:endParaRPr lang="tr-TR" dirty="0"/>
              </a:p>
            </p:txBody>
          </p:sp>
        </mc:Choice>
        <mc:Fallback xmlns="">
          <p:sp>
            <p:nvSpPr>
              <p:cNvPr id="173" name="TextBox 172"/>
              <p:cNvSpPr txBox="1">
                <a:spLocks noRot="1" noChangeAspect="1" noMove="1" noResize="1" noEditPoints="1" noAdjustHandles="1" noChangeArrowheads="1" noChangeShapeType="1" noTextEdit="1"/>
              </p:cNvSpPr>
              <p:nvPr/>
            </p:nvSpPr>
            <p:spPr>
              <a:xfrm>
                <a:off x="6519142" y="3590008"/>
                <a:ext cx="333159" cy="369332"/>
              </a:xfrm>
              <a:prstGeom prst="rect">
                <a:avLst/>
              </a:prstGeom>
              <a:blipFill rotWithShape="0">
                <a:blip r:embed="rId33"/>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74" name="TextBox 173"/>
              <p:cNvSpPr txBox="1"/>
              <p:nvPr/>
            </p:nvSpPr>
            <p:spPr>
              <a:xfrm>
                <a:off x="6525891" y="4255802"/>
                <a:ext cx="3331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ea typeface="Cambria Math" panose="02040503050406030204" pitchFamily="18" charset="0"/>
                        </a:rPr>
                        <m:t>𝑇</m:t>
                      </m:r>
                    </m:oMath>
                  </m:oMathPara>
                </a14:m>
                <a:endParaRPr lang="tr-TR" dirty="0"/>
              </a:p>
            </p:txBody>
          </p:sp>
        </mc:Choice>
        <mc:Fallback xmlns="">
          <p:sp>
            <p:nvSpPr>
              <p:cNvPr id="174" name="TextBox 173"/>
              <p:cNvSpPr txBox="1">
                <a:spLocks noRot="1" noChangeAspect="1" noMove="1" noResize="1" noEditPoints="1" noAdjustHandles="1" noChangeArrowheads="1" noChangeShapeType="1" noTextEdit="1"/>
              </p:cNvSpPr>
              <p:nvPr/>
            </p:nvSpPr>
            <p:spPr>
              <a:xfrm>
                <a:off x="6525891" y="4255802"/>
                <a:ext cx="333159" cy="369332"/>
              </a:xfrm>
              <a:prstGeom prst="rect">
                <a:avLst/>
              </a:prstGeom>
              <a:blipFill rotWithShape="0">
                <a:blip r:embed="rId3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75" name="TextBox 174"/>
              <p:cNvSpPr txBox="1"/>
              <p:nvPr/>
            </p:nvSpPr>
            <p:spPr>
              <a:xfrm>
                <a:off x="516252" y="3727845"/>
                <a:ext cx="18837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𝑂𝐵</m:t>
                      </m:r>
                      <m:r>
                        <a:rPr lang="tr-TR" b="0" i="1" smtClean="0">
                          <a:latin typeface="Cambria Math" panose="02040503050406030204" pitchFamily="18" charset="0"/>
                        </a:rPr>
                        <m:t>=</m:t>
                      </m:r>
                      <m:r>
                        <a:rPr lang="tr-TR" b="0" i="1" smtClean="0">
                          <a:latin typeface="Cambria Math" panose="02040503050406030204" pitchFamily="18" charset="0"/>
                        </a:rPr>
                        <m:t>𝑏</m:t>
                      </m:r>
                      <m:r>
                        <a:rPr lang="tr-TR" b="0" i="1" smtClean="0">
                          <a:latin typeface="Cambria Math" panose="02040503050406030204" pitchFamily="18" charset="0"/>
                        </a:rPr>
                        <m:t> </m:t>
                      </m:r>
                      <m:r>
                        <a:rPr lang="tr-TR" b="0" i="1" smtClean="0">
                          <a:latin typeface="Cambria Math" panose="02040503050406030204" pitchFamily="18" charset="0"/>
                        </a:rPr>
                        <m:t>𝑣𝑒</m:t>
                      </m:r>
                      <m:r>
                        <a:rPr lang="tr-TR" b="0" i="1" smtClean="0">
                          <a:latin typeface="Cambria Math" panose="02040503050406030204" pitchFamily="18" charset="0"/>
                        </a:rPr>
                        <m:t> </m:t>
                      </m:r>
                      <m:r>
                        <a:rPr lang="tr-TR" b="0" i="1" smtClean="0">
                          <a:latin typeface="Cambria Math" panose="02040503050406030204" pitchFamily="18" charset="0"/>
                        </a:rPr>
                        <m:t>𝑂𝐴</m:t>
                      </m:r>
                      <m:r>
                        <a:rPr lang="tr-TR" b="0" i="1" smtClean="0">
                          <a:latin typeface="Cambria Math" panose="02040503050406030204" pitchFamily="18" charset="0"/>
                        </a:rPr>
                        <m:t>=</m:t>
                      </m:r>
                      <m:r>
                        <a:rPr lang="tr-TR" b="0" i="1" smtClean="0">
                          <a:latin typeface="Cambria Math" panose="02040503050406030204" pitchFamily="18" charset="0"/>
                        </a:rPr>
                        <m:t>𝑎</m:t>
                      </m:r>
                    </m:oMath>
                  </m:oMathPara>
                </a14:m>
                <a:endParaRPr lang="tr-TR" dirty="0"/>
              </a:p>
            </p:txBody>
          </p:sp>
        </mc:Choice>
        <mc:Fallback xmlns="">
          <p:sp>
            <p:nvSpPr>
              <p:cNvPr id="175" name="TextBox 174"/>
              <p:cNvSpPr txBox="1">
                <a:spLocks noRot="1" noChangeAspect="1" noMove="1" noResize="1" noEditPoints="1" noAdjustHandles="1" noChangeArrowheads="1" noChangeShapeType="1" noTextEdit="1"/>
              </p:cNvSpPr>
              <p:nvPr/>
            </p:nvSpPr>
            <p:spPr>
              <a:xfrm>
                <a:off x="516252" y="3727845"/>
                <a:ext cx="1883721" cy="276999"/>
              </a:xfrm>
              <a:prstGeom prst="rect">
                <a:avLst/>
              </a:prstGeom>
              <a:blipFill rotWithShape="0">
                <a:blip r:embed="rId35"/>
                <a:stretch>
                  <a:fillRect l="-2589" r="-971" b="-888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76" name="Rectangle 175"/>
              <p:cNvSpPr/>
              <p:nvPr/>
            </p:nvSpPr>
            <p:spPr>
              <a:xfrm>
                <a:off x="450691" y="3990023"/>
                <a:ext cx="1475532" cy="6144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𝑣</m:t>
                              </m:r>
                            </m:e>
                            <m:sub>
                              <m:r>
                                <a:rPr lang="tr-TR" i="1">
                                  <a:latin typeface="Cambria Math" panose="02040503050406030204" pitchFamily="18" charset="0"/>
                                </a:rPr>
                                <m:t>𝐴</m:t>
                              </m:r>
                            </m:sub>
                          </m:sSub>
                        </m:num>
                        <m:den>
                          <m:sSub>
                            <m:sSubPr>
                              <m:ctrlPr>
                                <a:rPr lang="tr-TR" i="1">
                                  <a:latin typeface="Cambria Math" panose="02040503050406030204" pitchFamily="18" charset="0"/>
                                </a:rPr>
                              </m:ctrlPr>
                            </m:sSubPr>
                            <m:e>
                              <m:r>
                                <a:rPr lang="tr-TR" i="1">
                                  <a:latin typeface="Cambria Math" panose="02040503050406030204" pitchFamily="18" charset="0"/>
                                </a:rPr>
                                <m:t>𝑣</m:t>
                              </m:r>
                            </m:e>
                            <m:sub>
                              <m:r>
                                <a:rPr lang="tr-TR" i="1">
                                  <a:latin typeface="Cambria Math" panose="02040503050406030204" pitchFamily="18" charset="0"/>
                                </a:rPr>
                                <m:t>𝐵</m:t>
                              </m:r>
                            </m:sub>
                          </m:sSub>
                        </m:den>
                      </m:f>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𝑎</m:t>
                          </m:r>
                        </m:num>
                        <m:den>
                          <m:r>
                            <a:rPr lang="tr-TR" i="1">
                              <a:latin typeface="Cambria Math" panose="02040503050406030204" pitchFamily="18" charset="0"/>
                            </a:rPr>
                            <m:t>𝑏</m:t>
                          </m:r>
                        </m:den>
                      </m:f>
                      <m:r>
                        <a:rPr lang="tr-TR" i="1">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𝐴</m:t>
                              </m:r>
                            </m:sub>
                          </m:sSub>
                        </m:num>
                        <m:den>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𝐵</m:t>
                              </m:r>
                            </m:sub>
                          </m:sSub>
                        </m:den>
                      </m:f>
                    </m:oMath>
                  </m:oMathPara>
                </a14:m>
                <a:endParaRPr lang="tr-TR" dirty="0"/>
              </a:p>
            </p:txBody>
          </p:sp>
        </mc:Choice>
        <mc:Fallback xmlns="">
          <p:sp>
            <p:nvSpPr>
              <p:cNvPr id="176" name="Rectangle 175"/>
              <p:cNvSpPr>
                <a:spLocks noRot="1" noChangeAspect="1" noMove="1" noResize="1" noEditPoints="1" noAdjustHandles="1" noChangeArrowheads="1" noChangeShapeType="1" noTextEdit="1"/>
              </p:cNvSpPr>
              <p:nvPr/>
            </p:nvSpPr>
            <p:spPr>
              <a:xfrm>
                <a:off x="450691" y="3990023"/>
                <a:ext cx="1475532" cy="614464"/>
              </a:xfrm>
              <a:prstGeom prst="rect">
                <a:avLst/>
              </a:prstGeom>
              <a:blipFill rotWithShape="0">
                <a:blip r:embed="rId36"/>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77" name="Rectangle 176"/>
              <p:cNvSpPr/>
              <p:nvPr/>
            </p:nvSpPr>
            <p:spPr>
              <a:xfrm>
                <a:off x="416164" y="4723504"/>
                <a:ext cx="891270" cy="667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tr-TR" i="1" smtClean="0">
                              <a:latin typeface="Cambria Math" panose="02040503050406030204" pitchFamily="18" charset="0"/>
                            </a:rPr>
                          </m:ctrlPr>
                        </m:fPr>
                        <m:num>
                          <m:sSub>
                            <m:sSubPr>
                              <m:ctrlPr>
                                <a:rPr lang="tr-TR" i="1">
                                  <a:latin typeface="Cambria Math" panose="02040503050406030204" pitchFamily="18" charset="0"/>
                                </a:rPr>
                              </m:ctrlPr>
                            </m:sSubPr>
                            <m:e>
                              <m:r>
                                <a:rPr lang="tr-TR" b="0" i="1" smtClean="0">
                                  <a:latin typeface="Cambria Math" panose="02040503050406030204" pitchFamily="18" charset="0"/>
                                </a:rPr>
                                <m:t>𝑓</m:t>
                              </m:r>
                            </m:e>
                            <m:sub>
                              <m:r>
                                <a:rPr lang="tr-TR" i="1">
                                  <a:latin typeface="Cambria Math" panose="02040503050406030204" pitchFamily="18" charset="0"/>
                                </a:rPr>
                                <m:t>𝐴</m:t>
                              </m:r>
                            </m:sub>
                          </m:sSub>
                        </m:num>
                        <m:den>
                          <m:sSub>
                            <m:sSubPr>
                              <m:ctrlPr>
                                <a:rPr lang="tr-TR" i="1">
                                  <a:latin typeface="Cambria Math" panose="02040503050406030204" pitchFamily="18" charset="0"/>
                                </a:rPr>
                              </m:ctrlPr>
                            </m:sSubPr>
                            <m:e>
                              <m:r>
                                <a:rPr lang="tr-TR" b="0" i="1" smtClean="0">
                                  <a:latin typeface="Cambria Math" panose="02040503050406030204" pitchFamily="18" charset="0"/>
                                </a:rPr>
                                <m:t>𝑓</m:t>
                              </m:r>
                            </m:e>
                            <m:sub>
                              <m:r>
                                <a:rPr lang="tr-TR" i="1">
                                  <a:latin typeface="Cambria Math" panose="02040503050406030204" pitchFamily="18" charset="0"/>
                                </a:rPr>
                                <m:t>𝐵</m:t>
                              </m:r>
                            </m:sub>
                          </m:sSub>
                        </m:den>
                      </m:f>
                      <m:r>
                        <a:rPr lang="tr-TR" i="1">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𝑏</m:t>
                          </m:r>
                        </m:num>
                        <m:den>
                          <m:r>
                            <a:rPr lang="tr-TR" b="0" i="1" smtClean="0">
                              <a:latin typeface="Cambria Math" panose="02040503050406030204" pitchFamily="18" charset="0"/>
                            </a:rPr>
                            <m:t>𝑎</m:t>
                          </m:r>
                        </m:den>
                      </m:f>
                    </m:oMath>
                  </m:oMathPara>
                </a14:m>
                <a:endParaRPr lang="tr-TR" dirty="0"/>
              </a:p>
            </p:txBody>
          </p:sp>
        </mc:Choice>
        <mc:Fallback xmlns="">
          <p:sp>
            <p:nvSpPr>
              <p:cNvPr id="177" name="Rectangle 176"/>
              <p:cNvSpPr>
                <a:spLocks noRot="1" noChangeAspect="1" noMove="1" noResize="1" noEditPoints="1" noAdjustHandles="1" noChangeArrowheads="1" noChangeShapeType="1" noTextEdit="1"/>
              </p:cNvSpPr>
              <p:nvPr/>
            </p:nvSpPr>
            <p:spPr>
              <a:xfrm>
                <a:off x="416164" y="4723504"/>
                <a:ext cx="891270" cy="667490"/>
              </a:xfrm>
              <a:prstGeom prst="rect">
                <a:avLst/>
              </a:prstGeom>
              <a:blipFill rotWithShape="0">
                <a:blip r:embed="rId37"/>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78" name="Rectangle 177"/>
              <p:cNvSpPr/>
              <p:nvPr/>
            </p:nvSpPr>
            <p:spPr>
              <a:xfrm>
                <a:off x="10515007" y="551609"/>
                <a:ext cx="1475532" cy="6144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𝑣</m:t>
                              </m:r>
                            </m:e>
                            <m:sub>
                              <m:r>
                                <a:rPr lang="tr-TR" i="1">
                                  <a:latin typeface="Cambria Math" panose="02040503050406030204" pitchFamily="18" charset="0"/>
                                </a:rPr>
                                <m:t>𝐴</m:t>
                              </m:r>
                            </m:sub>
                          </m:sSub>
                        </m:num>
                        <m:den>
                          <m:sSub>
                            <m:sSubPr>
                              <m:ctrlPr>
                                <a:rPr lang="tr-TR" i="1">
                                  <a:latin typeface="Cambria Math" panose="02040503050406030204" pitchFamily="18" charset="0"/>
                                </a:rPr>
                              </m:ctrlPr>
                            </m:sSubPr>
                            <m:e>
                              <m:r>
                                <a:rPr lang="tr-TR" i="1">
                                  <a:latin typeface="Cambria Math" panose="02040503050406030204" pitchFamily="18" charset="0"/>
                                </a:rPr>
                                <m:t>𝑣</m:t>
                              </m:r>
                            </m:e>
                            <m:sub>
                              <m:r>
                                <a:rPr lang="tr-TR" i="1">
                                  <a:latin typeface="Cambria Math" panose="02040503050406030204" pitchFamily="18" charset="0"/>
                                </a:rPr>
                                <m:t>𝐵</m:t>
                              </m:r>
                            </m:sub>
                          </m:sSub>
                        </m:den>
                      </m:f>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𝑎</m:t>
                          </m:r>
                        </m:num>
                        <m:den>
                          <m:r>
                            <a:rPr lang="tr-TR" i="1">
                              <a:latin typeface="Cambria Math" panose="02040503050406030204" pitchFamily="18" charset="0"/>
                            </a:rPr>
                            <m:t>𝑏</m:t>
                          </m:r>
                        </m:den>
                      </m:f>
                      <m:r>
                        <a:rPr lang="tr-TR" i="1">
                          <a:latin typeface="Cambria Math" panose="02040503050406030204" pitchFamily="18" charset="0"/>
                        </a:rPr>
                        <m:t>=</m:t>
                      </m:r>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𝐴</m:t>
                              </m:r>
                            </m:sub>
                          </m:sSub>
                        </m:num>
                        <m:den>
                          <m:sSub>
                            <m:sSubPr>
                              <m:ctrlPr>
                                <a:rPr lang="tr-TR" i="1">
                                  <a:latin typeface="Cambria Math" panose="02040503050406030204" pitchFamily="18" charset="0"/>
                                </a:rPr>
                              </m:ctrlPr>
                            </m:sSubPr>
                            <m:e>
                              <m:r>
                                <a:rPr lang="tr-TR" i="1">
                                  <a:latin typeface="Cambria Math" panose="02040503050406030204" pitchFamily="18" charset="0"/>
                                </a:rPr>
                                <m:t>𝑦</m:t>
                              </m:r>
                            </m:e>
                            <m:sub>
                              <m:r>
                                <a:rPr lang="tr-TR" i="1">
                                  <a:latin typeface="Cambria Math" panose="02040503050406030204" pitchFamily="18" charset="0"/>
                                </a:rPr>
                                <m:t>𝐵</m:t>
                              </m:r>
                            </m:sub>
                          </m:sSub>
                        </m:den>
                      </m:f>
                    </m:oMath>
                  </m:oMathPara>
                </a14:m>
                <a:endParaRPr lang="tr-TR" dirty="0"/>
              </a:p>
            </p:txBody>
          </p:sp>
        </mc:Choice>
        <mc:Fallback xmlns="">
          <p:sp>
            <p:nvSpPr>
              <p:cNvPr id="178" name="Rectangle 177"/>
              <p:cNvSpPr>
                <a:spLocks noRot="1" noChangeAspect="1" noMove="1" noResize="1" noEditPoints="1" noAdjustHandles="1" noChangeArrowheads="1" noChangeShapeType="1" noTextEdit="1"/>
              </p:cNvSpPr>
              <p:nvPr/>
            </p:nvSpPr>
            <p:spPr>
              <a:xfrm>
                <a:off x="10515007" y="551609"/>
                <a:ext cx="1475532" cy="614464"/>
              </a:xfrm>
              <a:prstGeom prst="rect">
                <a:avLst/>
              </a:prstGeom>
              <a:blipFill rotWithShape="0">
                <a:blip r:embed="rId38"/>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79" name="Rectangle 178"/>
              <p:cNvSpPr/>
              <p:nvPr/>
            </p:nvSpPr>
            <p:spPr>
              <a:xfrm>
                <a:off x="10480480" y="1285090"/>
                <a:ext cx="891270" cy="667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tr-TR" i="1" smtClean="0">
                              <a:latin typeface="Cambria Math" panose="02040503050406030204" pitchFamily="18" charset="0"/>
                            </a:rPr>
                          </m:ctrlPr>
                        </m:fPr>
                        <m:num>
                          <m:sSub>
                            <m:sSubPr>
                              <m:ctrlPr>
                                <a:rPr lang="tr-TR" i="1">
                                  <a:latin typeface="Cambria Math" panose="02040503050406030204" pitchFamily="18" charset="0"/>
                                </a:rPr>
                              </m:ctrlPr>
                            </m:sSubPr>
                            <m:e>
                              <m:r>
                                <a:rPr lang="tr-TR" b="0" i="1" smtClean="0">
                                  <a:latin typeface="Cambria Math" panose="02040503050406030204" pitchFamily="18" charset="0"/>
                                </a:rPr>
                                <m:t>𝑓</m:t>
                              </m:r>
                            </m:e>
                            <m:sub>
                              <m:r>
                                <a:rPr lang="tr-TR" i="1">
                                  <a:latin typeface="Cambria Math" panose="02040503050406030204" pitchFamily="18" charset="0"/>
                                </a:rPr>
                                <m:t>𝐴</m:t>
                              </m:r>
                            </m:sub>
                          </m:sSub>
                        </m:num>
                        <m:den>
                          <m:sSub>
                            <m:sSubPr>
                              <m:ctrlPr>
                                <a:rPr lang="tr-TR" i="1">
                                  <a:latin typeface="Cambria Math" panose="02040503050406030204" pitchFamily="18" charset="0"/>
                                </a:rPr>
                              </m:ctrlPr>
                            </m:sSubPr>
                            <m:e>
                              <m:r>
                                <a:rPr lang="tr-TR" b="0" i="1" smtClean="0">
                                  <a:latin typeface="Cambria Math" panose="02040503050406030204" pitchFamily="18" charset="0"/>
                                </a:rPr>
                                <m:t>𝑓</m:t>
                              </m:r>
                            </m:e>
                            <m:sub>
                              <m:r>
                                <a:rPr lang="tr-TR" i="1">
                                  <a:latin typeface="Cambria Math" panose="02040503050406030204" pitchFamily="18" charset="0"/>
                                </a:rPr>
                                <m:t>𝐵</m:t>
                              </m:r>
                            </m:sub>
                          </m:sSub>
                        </m:den>
                      </m:f>
                      <m:r>
                        <a:rPr lang="tr-TR" i="1">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𝑏</m:t>
                          </m:r>
                        </m:num>
                        <m:den>
                          <m:r>
                            <a:rPr lang="tr-TR" b="0" i="1" smtClean="0">
                              <a:latin typeface="Cambria Math" panose="02040503050406030204" pitchFamily="18" charset="0"/>
                            </a:rPr>
                            <m:t>𝑎</m:t>
                          </m:r>
                        </m:den>
                      </m:f>
                    </m:oMath>
                  </m:oMathPara>
                </a14:m>
                <a:endParaRPr lang="tr-TR" dirty="0"/>
              </a:p>
            </p:txBody>
          </p:sp>
        </mc:Choice>
        <mc:Fallback xmlns="">
          <p:sp>
            <p:nvSpPr>
              <p:cNvPr id="179" name="Rectangle 178"/>
              <p:cNvSpPr>
                <a:spLocks noRot="1" noChangeAspect="1" noMove="1" noResize="1" noEditPoints="1" noAdjustHandles="1" noChangeArrowheads="1" noChangeShapeType="1" noTextEdit="1"/>
              </p:cNvSpPr>
              <p:nvPr/>
            </p:nvSpPr>
            <p:spPr>
              <a:xfrm>
                <a:off x="10480480" y="1285090"/>
                <a:ext cx="891270" cy="667490"/>
              </a:xfrm>
              <a:prstGeom prst="rect">
                <a:avLst/>
              </a:prstGeom>
              <a:blipFill rotWithShape="0">
                <a:blip r:embed="rId39"/>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80" name="TextBox 179"/>
              <p:cNvSpPr txBox="1"/>
              <p:nvPr/>
            </p:nvSpPr>
            <p:spPr>
              <a:xfrm>
                <a:off x="9987238" y="2129309"/>
                <a:ext cx="18837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𝑂𝐵</m:t>
                      </m:r>
                      <m:r>
                        <a:rPr lang="tr-TR" b="0" i="1" smtClean="0">
                          <a:latin typeface="Cambria Math" panose="02040503050406030204" pitchFamily="18" charset="0"/>
                        </a:rPr>
                        <m:t>=</m:t>
                      </m:r>
                      <m:r>
                        <a:rPr lang="tr-TR" b="0" i="1" smtClean="0">
                          <a:latin typeface="Cambria Math" panose="02040503050406030204" pitchFamily="18" charset="0"/>
                        </a:rPr>
                        <m:t>𝑏</m:t>
                      </m:r>
                      <m:r>
                        <a:rPr lang="tr-TR" b="0" i="1" smtClean="0">
                          <a:latin typeface="Cambria Math" panose="02040503050406030204" pitchFamily="18" charset="0"/>
                        </a:rPr>
                        <m:t> </m:t>
                      </m:r>
                      <m:r>
                        <a:rPr lang="tr-TR" b="0" i="1" smtClean="0">
                          <a:latin typeface="Cambria Math" panose="02040503050406030204" pitchFamily="18" charset="0"/>
                        </a:rPr>
                        <m:t>𝑣𝑒</m:t>
                      </m:r>
                      <m:r>
                        <a:rPr lang="tr-TR" b="0" i="1" smtClean="0">
                          <a:latin typeface="Cambria Math" panose="02040503050406030204" pitchFamily="18" charset="0"/>
                        </a:rPr>
                        <m:t> </m:t>
                      </m:r>
                      <m:r>
                        <a:rPr lang="tr-TR" b="0" i="1" smtClean="0">
                          <a:latin typeface="Cambria Math" panose="02040503050406030204" pitchFamily="18" charset="0"/>
                        </a:rPr>
                        <m:t>𝑂𝐴</m:t>
                      </m:r>
                      <m:r>
                        <a:rPr lang="tr-TR" b="0" i="1" smtClean="0">
                          <a:latin typeface="Cambria Math" panose="02040503050406030204" pitchFamily="18" charset="0"/>
                        </a:rPr>
                        <m:t>=</m:t>
                      </m:r>
                      <m:r>
                        <a:rPr lang="tr-TR" b="0" i="1" smtClean="0">
                          <a:latin typeface="Cambria Math" panose="02040503050406030204" pitchFamily="18" charset="0"/>
                        </a:rPr>
                        <m:t>𝑎</m:t>
                      </m:r>
                    </m:oMath>
                  </m:oMathPara>
                </a14:m>
                <a:endParaRPr lang="tr-TR" dirty="0"/>
              </a:p>
            </p:txBody>
          </p:sp>
        </mc:Choice>
        <mc:Fallback xmlns="">
          <p:sp>
            <p:nvSpPr>
              <p:cNvPr id="180" name="TextBox 179"/>
              <p:cNvSpPr txBox="1">
                <a:spLocks noRot="1" noChangeAspect="1" noMove="1" noResize="1" noEditPoints="1" noAdjustHandles="1" noChangeArrowheads="1" noChangeShapeType="1" noTextEdit="1"/>
              </p:cNvSpPr>
              <p:nvPr/>
            </p:nvSpPr>
            <p:spPr>
              <a:xfrm>
                <a:off x="9987238" y="2129309"/>
                <a:ext cx="1883721" cy="276999"/>
              </a:xfrm>
              <a:prstGeom prst="rect">
                <a:avLst/>
              </a:prstGeom>
              <a:blipFill rotWithShape="0">
                <a:blip r:embed="rId40"/>
                <a:stretch>
                  <a:fillRect l="-2265" r="-971" b="-6522"/>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81" name="Rectangle 180"/>
              <p:cNvSpPr/>
              <p:nvPr/>
            </p:nvSpPr>
            <p:spPr>
              <a:xfrm>
                <a:off x="10453549" y="3592873"/>
                <a:ext cx="844590" cy="567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tr-TR" i="1" smtClean="0">
                              <a:latin typeface="Cambria Math" panose="02040503050406030204" pitchFamily="18" charset="0"/>
                            </a:rPr>
                          </m:ctrlPr>
                        </m:fPr>
                        <m:num>
                          <m:r>
                            <a:rPr lang="tr-TR" b="0" i="1" smtClean="0">
                              <a:latin typeface="Cambria Math" panose="02040503050406030204" pitchFamily="18" charset="0"/>
                            </a:rPr>
                            <m:t>𝑣</m:t>
                          </m:r>
                        </m:num>
                        <m:den>
                          <m:r>
                            <a:rPr lang="tr-TR" i="1" smtClean="0">
                              <a:latin typeface="Cambria Math" panose="02040503050406030204" pitchFamily="18" charset="0"/>
                              <a:ea typeface="Cambria Math" panose="02040503050406030204" pitchFamily="18" charset="0"/>
                            </a:rPr>
                            <m:t>𝜔</m:t>
                          </m:r>
                        </m:den>
                      </m:f>
                      <m:r>
                        <a:rPr lang="tr-TR" i="1">
                          <a:latin typeface="Cambria Math" panose="02040503050406030204" pitchFamily="18" charset="0"/>
                        </a:rPr>
                        <m:t>=</m:t>
                      </m:r>
                      <m:r>
                        <a:rPr lang="tr-TR" b="0" i="1" smtClean="0">
                          <a:latin typeface="Cambria Math" panose="02040503050406030204" pitchFamily="18" charset="0"/>
                        </a:rPr>
                        <m:t>𝑎</m:t>
                      </m:r>
                    </m:oMath>
                  </m:oMathPara>
                </a14:m>
                <a:endParaRPr lang="tr-TR" dirty="0"/>
              </a:p>
            </p:txBody>
          </p:sp>
        </mc:Choice>
        <mc:Fallback xmlns="">
          <p:sp>
            <p:nvSpPr>
              <p:cNvPr id="181" name="Rectangle 180"/>
              <p:cNvSpPr>
                <a:spLocks noRot="1" noChangeAspect="1" noMove="1" noResize="1" noEditPoints="1" noAdjustHandles="1" noChangeArrowheads="1" noChangeShapeType="1" noTextEdit="1"/>
              </p:cNvSpPr>
              <p:nvPr/>
            </p:nvSpPr>
            <p:spPr>
              <a:xfrm>
                <a:off x="10453549" y="3592873"/>
                <a:ext cx="844590" cy="567143"/>
              </a:xfrm>
              <a:prstGeom prst="rect">
                <a:avLst/>
              </a:prstGeom>
              <a:blipFill rotWithShape="0">
                <a:blip r:embed="rId41"/>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82" name="Rectangle 181"/>
              <p:cNvSpPr/>
              <p:nvPr/>
            </p:nvSpPr>
            <p:spPr>
              <a:xfrm>
                <a:off x="10419022" y="4326354"/>
                <a:ext cx="815736" cy="618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tr-TR" i="1" smtClean="0">
                              <a:latin typeface="Cambria Math" panose="02040503050406030204" pitchFamily="18" charset="0"/>
                            </a:rPr>
                          </m:ctrlPr>
                        </m:fPr>
                        <m:num>
                          <m:r>
                            <a:rPr lang="tr-TR" i="1" smtClean="0">
                              <a:latin typeface="Cambria Math" panose="02040503050406030204" pitchFamily="18" charset="0"/>
                            </a:rPr>
                            <m:t>𝑓</m:t>
                          </m:r>
                        </m:num>
                        <m:den>
                          <m:r>
                            <a:rPr lang="tr-TR" i="1" smtClean="0">
                              <a:latin typeface="Cambria Math" panose="02040503050406030204" pitchFamily="18" charset="0"/>
                            </a:rPr>
                            <m:t>𝑇</m:t>
                          </m:r>
                        </m:den>
                      </m:f>
                      <m:r>
                        <a:rPr lang="tr-TR" i="1">
                          <a:latin typeface="Cambria Math" panose="02040503050406030204" pitchFamily="18" charset="0"/>
                        </a:rPr>
                        <m:t>=</m:t>
                      </m:r>
                      <m:f>
                        <m:fPr>
                          <m:ctrlPr>
                            <a:rPr lang="tr-TR" i="1">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𝑎</m:t>
                          </m:r>
                        </m:den>
                      </m:f>
                    </m:oMath>
                  </m:oMathPara>
                </a14:m>
                <a:endParaRPr lang="tr-TR" dirty="0"/>
              </a:p>
            </p:txBody>
          </p:sp>
        </mc:Choice>
        <mc:Fallback xmlns="">
          <p:sp>
            <p:nvSpPr>
              <p:cNvPr id="182" name="Rectangle 181"/>
              <p:cNvSpPr>
                <a:spLocks noRot="1" noChangeAspect="1" noMove="1" noResize="1" noEditPoints="1" noAdjustHandles="1" noChangeArrowheads="1" noChangeShapeType="1" noTextEdit="1"/>
              </p:cNvSpPr>
              <p:nvPr/>
            </p:nvSpPr>
            <p:spPr>
              <a:xfrm>
                <a:off x="10419022" y="4326354"/>
                <a:ext cx="815736" cy="618887"/>
              </a:xfrm>
              <a:prstGeom prst="rect">
                <a:avLst/>
              </a:prstGeom>
              <a:blipFill rotWithShape="0">
                <a:blip r:embed="rId4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3770186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6350"/>
            <a:ext cx="12192000" cy="43881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600" kern="1200" spc="-50" baseline="0">
                <a:solidFill>
                  <a:schemeClr val="tx1">
                    <a:lumMod val="75000"/>
                    <a:lumOff val="25000"/>
                  </a:schemeClr>
                </a:solidFill>
                <a:latin typeface="+mj-lt"/>
                <a:ea typeface="+mj-ea"/>
                <a:cs typeface="+mj-cs"/>
              </a:defRPr>
            </a:lvl1pPr>
          </a:lstStyle>
          <a:p>
            <a:r>
              <a:rPr lang="tr-TR" sz="2000" b="1" dirty="0" smtClean="0"/>
              <a:t>Dönüştürücü Mekanik Elemanlar</a:t>
            </a:r>
            <a:endParaRPr lang="en-US" sz="2000" b="1" dirty="0"/>
          </a:p>
        </p:txBody>
      </p:sp>
      <p:sp>
        <p:nvSpPr>
          <p:cNvPr id="3" name="Content Placeholder 2"/>
          <p:cNvSpPr txBox="1">
            <a:spLocks/>
          </p:cNvSpPr>
          <p:nvPr/>
        </p:nvSpPr>
        <p:spPr>
          <a:xfrm>
            <a:off x="-96537" y="348852"/>
            <a:ext cx="2985107" cy="41952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82880" lvl="2" indent="0">
              <a:spcBef>
                <a:spcPts val="400"/>
              </a:spcBef>
              <a:spcAft>
                <a:spcPts val="200"/>
              </a:spcAft>
              <a:buSzPct val="100000"/>
              <a:buFont typeface="Calibri" pitchFamily="34" charset="0"/>
              <a:buNone/>
            </a:pPr>
            <a:r>
              <a:rPr lang="tr-TR" sz="2000" b="1" u="sng" dirty="0" smtClean="0"/>
              <a:t>Dişli Kutusu</a:t>
            </a:r>
            <a:endParaRPr lang="tr-TR" sz="1500" dirty="0" smtClean="0"/>
          </a:p>
        </p:txBody>
      </p:sp>
      <p:grpSp>
        <p:nvGrpSpPr>
          <p:cNvPr id="22" name="Group 21"/>
          <p:cNvGrpSpPr/>
          <p:nvPr/>
        </p:nvGrpSpPr>
        <p:grpSpPr>
          <a:xfrm>
            <a:off x="208543" y="768374"/>
            <a:ext cx="4572000" cy="1381268"/>
            <a:chOff x="208543" y="768374"/>
            <a:chExt cx="4572000" cy="1381268"/>
          </a:xfrm>
        </p:grpSpPr>
        <p:sp>
          <p:nvSpPr>
            <p:cNvPr id="10" name="Rectangle 9"/>
            <p:cNvSpPr/>
            <p:nvPr/>
          </p:nvSpPr>
          <p:spPr>
            <a:xfrm>
              <a:off x="433137" y="1352093"/>
              <a:ext cx="4122821" cy="18288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8" name="Freeform 7"/>
            <p:cNvSpPr/>
            <p:nvPr/>
          </p:nvSpPr>
          <p:spPr>
            <a:xfrm>
              <a:off x="729790" y="1156120"/>
              <a:ext cx="272968" cy="552366"/>
            </a:xfrm>
            <a:custGeom>
              <a:avLst/>
              <a:gdLst>
                <a:gd name="connsiteX0" fmla="*/ 272968 w 272968"/>
                <a:gd name="connsiteY0" fmla="*/ 150789 h 552366"/>
                <a:gd name="connsiteX1" fmla="*/ 192757 w 272968"/>
                <a:gd name="connsiteY1" fmla="*/ 22453 h 552366"/>
                <a:gd name="connsiteX2" fmla="*/ 48378 w 272968"/>
                <a:gd name="connsiteY2" fmla="*/ 22453 h 552366"/>
                <a:gd name="connsiteX3" fmla="*/ 252 w 272968"/>
                <a:gd name="connsiteY3" fmla="*/ 247042 h 552366"/>
                <a:gd name="connsiteX4" fmla="*/ 64420 w 272968"/>
                <a:gd name="connsiteY4" fmla="*/ 535800 h 552366"/>
                <a:gd name="connsiteX5" fmla="*/ 224842 w 272968"/>
                <a:gd name="connsiteY5" fmla="*/ 503716 h 552366"/>
                <a:gd name="connsiteX6" fmla="*/ 224842 w 272968"/>
                <a:gd name="connsiteY6" fmla="*/ 391421 h 552366"/>
                <a:gd name="connsiteX7" fmla="*/ 224842 w 272968"/>
                <a:gd name="connsiteY7" fmla="*/ 391421 h 55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968" h="552366">
                  <a:moveTo>
                    <a:pt x="272968" y="150789"/>
                  </a:moveTo>
                  <a:cubicBezTo>
                    <a:pt x="251578" y="97315"/>
                    <a:pt x="230189" y="43842"/>
                    <a:pt x="192757" y="22453"/>
                  </a:cubicBezTo>
                  <a:cubicBezTo>
                    <a:pt x="155325" y="1064"/>
                    <a:pt x="80462" y="-14978"/>
                    <a:pt x="48378" y="22453"/>
                  </a:cubicBezTo>
                  <a:cubicBezTo>
                    <a:pt x="16294" y="59884"/>
                    <a:pt x="-2422" y="161484"/>
                    <a:pt x="252" y="247042"/>
                  </a:cubicBezTo>
                  <a:cubicBezTo>
                    <a:pt x="2926" y="332600"/>
                    <a:pt x="26988" y="493021"/>
                    <a:pt x="64420" y="535800"/>
                  </a:cubicBezTo>
                  <a:cubicBezTo>
                    <a:pt x="101852" y="578579"/>
                    <a:pt x="198105" y="527779"/>
                    <a:pt x="224842" y="503716"/>
                  </a:cubicBezTo>
                  <a:cubicBezTo>
                    <a:pt x="251579" y="479653"/>
                    <a:pt x="224842" y="391421"/>
                    <a:pt x="224842" y="391421"/>
                  </a:cubicBezTo>
                  <a:lnTo>
                    <a:pt x="224842" y="391421"/>
                  </a:lnTo>
                </a:path>
              </a:pathLst>
            </a:cu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
          <p:nvSpPr>
            <p:cNvPr id="9" name="Freeform 8"/>
            <p:cNvSpPr/>
            <p:nvPr/>
          </p:nvSpPr>
          <p:spPr>
            <a:xfrm>
              <a:off x="3914021" y="1156120"/>
              <a:ext cx="272968" cy="552366"/>
            </a:xfrm>
            <a:custGeom>
              <a:avLst/>
              <a:gdLst>
                <a:gd name="connsiteX0" fmla="*/ 272968 w 272968"/>
                <a:gd name="connsiteY0" fmla="*/ 150789 h 552366"/>
                <a:gd name="connsiteX1" fmla="*/ 192757 w 272968"/>
                <a:gd name="connsiteY1" fmla="*/ 22453 h 552366"/>
                <a:gd name="connsiteX2" fmla="*/ 48378 w 272968"/>
                <a:gd name="connsiteY2" fmla="*/ 22453 h 552366"/>
                <a:gd name="connsiteX3" fmla="*/ 252 w 272968"/>
                <a:gd name="connsiteY3" fmla="*/ 247042 h 552366"/>
                <a:gd name="connsiteX4" fmla="*/ 64420 w 272968"/>
                <a:gd name="connsiteY4" fmla="*/ 535800 h 552366"/>
                <a:gd name="connsiteX5" fmla="*/ 224842 w 272968"/>
                <a:gd name="connsiteY5" fmla="*/ 503716 h 552366"/>
                <a:gd name="connsiteX6" fmla="*/ 224842 w 272968"/>
                <a:gd name="connsiteY6" fmla="*/ 391421 h 552366"/>
                <a:gd name="connsiteX7" fmla="*/ 224842 w 272968"/>
                <a:gd name="connsiteY7" fmla="*/ 391421 h 55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968" h="552366">
                  <a:moveTo>
                    <a:pt x="272968" y="150789"/>
                  </a:moveTo>
                  <a:cubicBezTo>
                    <a:pt x="251578" y="97315"/>
                    <a:pt x="230189" y="43842"/>
                    <a:pt x="192757" y="22453"/>
                  </a:cubicBezTo>
                  <a:cubicBezTo>
                    <a:pt x="155325" y="1064"/>
                    <a:pt x="80462" y="-14978"/>
                    <a:pt x="48378" y="22453"/>
                  </a:cubicBezTo>
                  <a:cubicBezTo>
                    <a:pt x="16294" y="59884"/>
                    <a:pt x="-2422" y="161484"/>
                    <a:pt x="252" y="247042"/>
                  </a:cubicBezTo>
                  <a:cubicBezTo>
                    <a:pt x="2926" y="332600"/>
                    <a:pt x="26988" y="493021"/>
                    <a:pt x="64420" y="535800"/>
                  </a:cubicBezTo>
                  <a:cubicBezTo>
                    <a:pt x="101852" y="578579"/>
                    <a:pt x="198105" y="527779"/>
                    <a:pt x="224842" y="503716"/>
                  </a:cubicBezTo>
                  <a:cubicBezTo>
                    <a:pt x="251579" y="479653"/>
                    <a:pt x="224842" y="391421"/>
                    <a:pt x="224842" y="391421"/>
                  </a:cubicBezTo>
                  <a:lnTo>
                    <a:pt x="224842" y="391421"/>
                  </a:lnTo>
                </a:path>
              </a:pathLst>
            </a:custGeom>
            <a:ln>
              <a:headEnd type="triangle"/>
              <a:tailEnd type="none"/>
            </a:ln>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cxnSp>
          <p:nvCxnSpPr>
            <p:cNvPr id="12" name="Straight Connector 11"/>
            <p:cNvCxnSpPr/>
            <p:nvPr/>
          </p:nvCxnSpPr>
          <p:spPr>
            <a:xfrm>
              <a:off x="208543" y="1432304"/>
              <a:ext cx="4572000" cy="0"/>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1989221" y="887396"/>
              <a:ext cx="1283368" cy="1122423"/>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Dişli kutusu</a:t>
              </a:r>
            </a:p>
            <a:p>
              <a:pPr algn="ctr"/>
              <a:r>
                <a:rPr lang="tr-TR" dirty="0" smtClean="0"/>
                <a:t>Dişli Oranı, n</a:t>
              </a:r>
              <a:endParaRPr lang="tr-TR" dirty="0"/>
            </a:p>
          </p:txBody>
        </p:sp>
        <p:sp>
          <p:nvSpPr>
            <p:cNvPr id="14" name="Freeform 13"/>
            <p:cNvSpPr/>
            <p:nvPr/>
          </p:nvSpPr>
          <p:spPr>
            <a:xfrm>
              <a:off x="1259053" y="1156120"/>
              <a:ext cx="272968" cy="552366"/>
            </a:xfrm>
            <a:custGeom>
              <a:avLst/>
              <a:gdLst>
                <a:gd name="connsiteX0" fmla="*/ 272968 w 272968"/>
                <a:gd name="connsiteY0" fmla="*/ 150789 h 552366"/>
                <a:gd name="connsiteX1" fmla="*/ 192757 w 272968"/>
                <a:gd name="connsiteY1" fmla="*/ 22453 h 552366"/>
                <a:gd name="connsiteX2" fmla="*/ 48378 w 272968"/>
                <a:gd name="connsiteY2" fmla="*/ 22453 h 552366"/>
                <a:gd name="connsiteX3" fmla="*/ 252 w 272968"/>
                <a:gd name="connsiteY3" fmla="*/ 247042 h 552366"/>
                <a:gd name="connsiteX4" fmla="*/ 64420 w 272968"/>
                <a:gd name="connsiteY4" fmla="*/ 535800 h 552366"/>
                <a:gd name="connsiteX5" fmla="*/ 224842 w 272968"/>
                <a:gd name="connsiteY5" fmla="*/ 503716 h 552366"/>
                <a:gd name="connsiteX6" fmla="*/ 224842 w 272968"/>
                <a:gd name="connsiteY6" fmla="*/ 391421 h 552366"/>
                <a:gd name="connsiteX7" fmla="*/ 224842 w 272968"/>
                <a:gd name="connsiteY7" fmla="*/ 391421 h 55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968" h="552366">
                  <a:moveTo>
                    <a:pt x="272968" y="150789"/>
                  </a:moveTo>
                  <a:cubicBezTo>
                    <a:pt x="251578" y="97315"/>
                    <a:pt x="230189" y="43842"/>
                    <a:pt x="192757" y="22453"/>
                  </a:cubicBezTo>
                  <a:cubicBezTo>
                    <a:pt x="155325" y="1064"/>
                    <a:pt x="80462" y="-14978"/>
                    <a:pt x="48378" y="22453"/>
                  </a:cubicBezTo>
                  <a:cubicBezTo>
                    <a:pt x="16294" y="59884"/>
                    <a:pt x="-2422" y="161484"/>
                    <a:pt x="252" y="247042"/>
                  </a:cubicBezTo>
                  <a:cubicBezTo>
                    <a:pt x="2926" y="332600"/>
                    <a:pt x="26988" y="493021"/>
                    <a:pt x="64420" y="535800"/>
                  </a:cubicBezTo>
                  <a:cubicBezTo>
                    <a:pt x="101852" y="578579"/>
                    <a:pt x="198105" y="527779"/>
                    <a:pt x="224842" y="503716"/>
                  </a:cubicBezTo>
                  <a:cubicBezTo>
                    <a:pt x="251579" y="479653"/>
                    <a:pt x="224842" y="391421"/>
                    <a:pt x="224842" y="391421"/>
                  </a:cubicBezTo>
                  <a:lnTo>
                    <a:pt x="224842" y="391421"/>
                  </a:lnTo>
                </a:path>
              </a:pathLst>
            </a:cu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
          <p:nvSpPr>
            <p:cNvPr id="15" name="Freeform 14"/>
            <p:cNvSpPr/>
            <p:nvPr/>
          </p:nvSpPr>
          <p:spPr>
            <a:xfrm>
              <a:off x="3464716" y="1156120"/>
              <a:ext cx="272968" cy="552366"/>
            </a:xfrm>
            <a:custGeom>
              <a:avLst/>
              <a:gdLst>
                <a:gd name="connsiteX0" fmla="*/ 272968 w 272968"/>
                <a:gd name="connsiteY0" fmla="*/ 150789 h 552366"/>
                <a:gd name="connsiteX1" fmla="*/ 192757 w 272968"/>
                <a:gd name="connsiteY1" fmla="*/ 22453 h 552366"/>
                <a:gd name="connsiteX2" fmla="*/ 48378 w 272968"/>
                <a:gd name="connsiteY2" fmla="*/ 22453 h 552366"/>
                <a:gd name="connsiteX3" fmla="*/ 252 w 272968"/>
                <a:gd name="connsiteY3" fmla="*/ 247042 h 552366"/>
                <a:gd name="connsiteX4" fmla="*/ 64420 w 272968"/>
                <a:gd name="connsiteY4" fmla="*/ 535800 h 552366"/>
                <a:gd name="connsiteX5" fmla="*/ 224842 w 272968"/>
                <a:gd name="connsiteY5" fmla="*/ 503716 h 552366"/>
                <a:gd name="connsiteX6" fmla="*/ 224842 w 272968"/>
                <a:gd name="connsiteY6" fmla="*/ 391421 h 552366"/>
                <a:gd name="connsiteX7" fmla="*/ 224842 w 272968"/>
                <a:gd name="connsiteY7" fmla="*/ 391421 h 55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968" h="552366">
                  <a:moveTo>
                    <a:pt x="272968" y="150789"/>
                  </a:moveTo>
                  <a:cubicBezTo>
                    <a:pt x="251578" y="97315"/>
                    <a:pt x="230189" y="43842"/>
                    <a:pt x="192757" y="22453"/>
                  </a:cubicBezTo>
                  <a:cubicBezTo>
                    <a:pt x="155325" y="1064"/>
                    <a:pt x="80462" y="-14978"/>
                    <a:pt x="48378" y="22453"/>
                  </a:cubicBezTo>
                  <a:cubicBezTo>
                    <a:pt x="16294" y="59884"/>
                    <a:pt x="-2422" y="161484"/>
                    <a:pt x="252" y="247042"/>
                  </a:cubicBezTo>
                  <a:cubicBezTo>
                    <a:pt x="2926" y="332600"/>
                    <a:pt x="26988" y="493021"/>
                    <a:pt x="64420" y="535800"/>
                  </a:cubicBezTo>
                  <a:cubicBezTo>
                    <a:pt x="101852" y="578579"/>
                    <a:pt x="198105" y="527779"/>
                    <a:pt x="224842" y="503716"/>
                  </a:cubicBezTo>
                  <a:cubicBezTo>
                    <a:pt x="251579" y="479653"/>
                    <a:pt x="224842" y="391421"/>
                    <a:pt x="224842" y="391421"/>
                  </a:cubicBezTo>
                  <a:lnTo>
                    <a:pt x="224842" y="391421"/>
                  </a:lnTo>
                </a:path>
              </a:pathLst>
            </a:custGeom>
            <a:ln>
              <a:tail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6" name="TextBox 15"/>
                <p:cNvSpPr txBox="1"/>
                <p:nvPr/>
              </p:nvSpPr>
              <p:spPr>
                <a:xfrm>
                  <a:off x="1395537" y="887396"/>
                  <a:ext cx="46534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rPr>
                              <m:t>1</m:t>
                            </m:r>
                          </m:sub>
                        </m:sSub>
                      </m:oMath>
                    </m:oMathPara>
                  </a14:m>
                  <a:endParaRPr lang="tr-TR" dirty="0"/>
                </a:p>
              </p:txBody>
            </p:sp>
          </mc:Choice>
          <mc:Fallback xmlns="">
            <p:sp>
              <p:nvSpPr>
                <p:cNvPr id="16" name="TextBox 15"/>
                <p:cNvSpPr txBox="1">
                  <a:spLocks noRot="1" noChangeAspect="1" noMove="1" noResize="1" noEditPoints="1" noAdjustHandles="1" noChangeArrowheads="1" noChangeShapeType="1" noTextEdit="1"/>
                </p:cNvSpPr>
                <p:nvPr/>
              </p:nvSpPr>
              <p:spPr>
                <a:xfrm>
                  <a:off x="1395537" y="887396"/>
                  <a:ext cx="465347" cy="369332"/>
                </a:xfrm>
                <a:prstGeom prst="rect">
                  <a:avLst/>
                </a:prstGeom>
                <a:blipFill rotWithShape="0">
                  <a:blip r:embed="rId2"/>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360631" y="768374"/>
                  <a:ext cx="46534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rPr>
                              <m:t>2</m:t>
                            </m:r>
                          </m:sub>
                        </m:sSub>
                      </m:oMath>
                    </m:oMathPara>
                  </a14:m>
                  <a:endParaRPr lang="tr-TR" dirty="0"/>
                </a:p>
              </p:txBody>
            </p:sp>
          </mc:Choice>
          <mc:Fallback xmlns="">
            <p:sp>
              <p:nvSpPr>
                <p:cNvPr id="17" name="TextBox 16"/>
                <p:cNvSpPr txBox="1">
                  <a:spLocks noRot="1" noChangeAspect="1" noMove="1" noResize="1" noEditPoints="1" noAdjustHandles="1" noChangeArrowheads="1" noChangeShapeType="1" noTextEdit="1"/>
                </p:cNvSpPr>
                <p:nvPr/>
              </p:nvSpPr>
              <p:spPr>
                <a:xfrm>
                  <a:off x="3360631" y="768374"/>
                  <a:ext cx="465347" cy="369332"/>
                </a:xfrm>
                <a:prstGeom prst="rect">
                  <a:avLst/>
                </a:prstGeom>
                <a:blipFill rotWithShape="0">
                  <a:blip r:embed="rId3"/>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130652" y="919561"/>
                  <a:ext cx="46534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𝑇</m:t>
                            </m:r>
                          </m:e>
                          <m:sub>
                            <m:r>
                              <a:rPr lang="tr-TR" b="0" i="1" smtClean="0">
                                <a:latin typeface="Cambria Math" panose="02040503050406030204" pitchFamily="18" charset="0"/>
                              </a:rPr>
                              <m:t>2</m:t>
                            </m:r>
                          </m:sub>
                        </m:sSub>
                      </m:oMath>
                    </m:oMathPara>
                  </a14:m>
                  <a:endParaRPr lang="tr-TR" dirty="0"/>
                </a:p>
              </p:txBody>
            </p:sp>
          </mc:Choice>
          <mc:Fallback xmlns="">
            <p:sp>
              <p:nvSpPr>
                <p:cNvPr id="18" name="TextBox 17"/>
                <p:cNvSpPr txBox="1">
                  <a:spLocks noRot="1" noChangeAspect="1" noMove="1" noResize="1" noEditPoints="1" noAdjustHandles="1" noChangeArrowheads="1" noChangeShapeType="1" noTextEdit="1"/>
                </p:cNvSpPr>
                <p:nvPr/>
              </p:nvSpPr>
              <p:spPr>
                <a:xfrm>
                  <a:off x="4130652" y="919561"/>
                  <a:ext cx="465347" cy="369332"/>
                </a:xfrm>
                <a:prstGeom prst="rect">
                  <a:avLst/>
                </a:prstGeom>
                <a:blipFill rotWithShape="0">
                  <a:blip r:embed="rId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25116" y="806601"/>
                  <a:ext cx="46534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𝑇</m:t>
                            </m:r>
                          </m:e>
                          <m:sub>
                            <m:r>
                              <a:rPr lang="tr-TR" b="0" i="1" smtClean="0">
                                <a:latin typeface="Cambria Math" panose="02040503050406030204" pitchFamily="18" charset="0"/>
                              </a:rPr>
                              <m:t>1</m:t>
                            </m:r>
                          </m:sub>
                        </m:sSub>
                      </m:oMath>
                    </m:oMathPara>
                  </a14:m>
                  <a:endParaRPr lang="tr-TR" dirty="0"/>
                </a:p>
              </p:txBody>
            </p:sp>
          </mc:Choice>
          <mc:Fallback xmlns="">
            <p:sp>
              <p:nvSpPr>
                <p:cNvPr id="19" name="TextBox 18"/>
                <p:cNvSpPr txBox="1">
                  <a:spLocks noRot="1" noChangeAspect="1" noMove="1" noResize="1" noEditPoints="1" noAdjustHandles="1" noChangeArrowheads="1" noChangeShapeType="1" noTextEdit="1"/>
                </p:cNvSpPr>
                <p:nvPr/>
              </p:nvSpPr>
              <p:spPr>
                <a:xfrm>
                  <a:off x="425116" y="806601"/>
                  <a:ext cx="465347" cy="369332"/>
                </a:xfrm>
                <a:prstGeom prst="rect">
                  <a:avLst/>
                </a:prstGeom>
                <a:blipFill rotWithShape="0">
                  <a:blip r:embed="rId5"/>
                  <a:stretch>
                    <a:fillRect/>
                  </a:stretch>
                </a:blipFill>
              </p:spPr>
              <p:txBody>
                <a:bodyPr/>
                <a:lstStyle/>
                <a:p>
                  <a:r>
                    <a:rPr lang="tr-TR">
                      <a:noFill/>
                    </a:rPr>
                    <a:t> </a:t>
                  </a:r>
                </a:p>
              </p:txBody>
            </p:sp>
          </mc:Fallback>
        </mc:AlternateContent>
        <p:sp>
          <p:nvSpPr>
            <p:cNvPr id="21" name="Rectangle 20"/>
            <p:cNvSpPr/>
            <p:nvPr/>
          </p:nvSpPr>
          <p:spPr>
            <a:xfrm>
              <a:off x="1860884" y="2009819"/>
              <a:ext cx="1499747" cy="139823"/>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mc:AlternateContent xmlns:mc="http://schemas.openxmlformats.org/markup-compatibility/2006" xmlns:a14="http://schemas.microsoft.com/office/drawing/2010/main">
        <mc:Choice Requires="a14">
          <p:sp>
            <p:nvSpPr>
              <p:cNvPr id="23" name="TextBox 22"/>
              <p:cNvSpPr txBox="1"/>
              <p:nvPr/>
            </p:nvSpPr>
            <p:spPr>
              <a:xfrm>
                <a:off x="4892496" y="877664"/>
                <a:ext cx="786241" cy="11092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i="1" smtClean="0">
                              <a:latin typeface="Cambria Math" panose="02040503050406030204" pitchFamily="18" charset="0"/>
                            </a:rPr>
                          </m:ctrlPr>
                        </m:fPr>
                        <m:num>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rPr>
                                <m:t>2</m:t>
                              </m:r>
                            </m:sub>
                          </m:sSub>
                        </m:num>
                        <m:den>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𝜔</m:t>
                              </m:r>
                            </m:e>
                            <m:sub>
                              <m:r>
                                <a:rPr lang="tr-TR" b="0" i="1" smtClean="0">
                                  <a:latin typeface="Cambria Math" panose="02040503050406030204" pitchFamily="18" charset="0"/>
                                </a:rPr>
                                <m:t>1</m:t>
                              </m:r>
                            </m:sub>
                          </m:sSub>
                        </m:den>
                      </m:f>
                      <m:r>
                        <a:rPr lang="tr-TR" b="0" i="1" smtClean="0">
                          <a:latin typeface="Cambria Math" panose="02040503050406030204" pitchFamily="18" charset="0"/>
                        </a:rPr>
                        <m:t>=</m:t>
                      </m:r>
                      <m:r>
                        <a:rPr lang="tr-TR" b="0" i="1" smtClean="0">
                          <a:latin typeface="Cambria Math" panose="02040503050406030204" pitchFamily="18" charset="0"/>
                        </a:rPr>
                        <m:t>𝑛</m:t>
                      </m:r>
                    </m:oMath>
                  </m:oMathPara>
                </a14:m>
                <a:endParaRPr lang="tr-TR" b="0" dirty="0" smtClean="0"/>
              </a:p>
              <a:p>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sSub>
                            <m:sSubPr>
                              <m:ctrlPr>
                                <a:rPr lang="tr-TR" i="1">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𝑇</m:t>
                              </m:r>
                            </m:e>
                            <m:sub>
                              <m:r>
                                <a:rPr lang="tr-TR" i="1">
                                  <a:latin typeface="Cambria Math" panose="02040503050406030204" pitchFamily="18" charset="0"/>
                                </a:rPr>
                                <m:t>2</m:t>
                              </m:r>
                            </m:sub>
                          </m:sSub>
                        </m:num>
                        <m:den>
                          <m:sSub>
                            <m:sSubPr>
                              <m:ctrlPr>
                                <a:rPr lang="tr-TR" i="1">
                                  <a:latin typeface="Cambria Math" panose="02040503050406030204" pitchFamily="18" charset="0"/>
                                </a:rPr>
                              </m:ctrlPr>
                            </m:sSubPr>
                            <m:e>
                              <m:r>
                                <a:rPr lang="tr-TR" b="0" i="1" smtClean="0">
                                  <a:latin typeface="Cambria Math" panose="02040503050406030204" pitchFamily="18" charset="0"/>
                                  <a:ea typeface="Cambria Math" panose="02040503050406030204" pitchFamily="18" charset="0"/>
                                </a:rPr>
                                <m:t>𝑇</m:t>
                              </m:r>
                            </m:e>
                            <m:sub>
                              <m:r>
                                <a:rPr lang="tr-TR" i="1">
                                  <a:latin typeface="Cambria Math" panose="02040503050406030204" pitchFamily="18" charset="0"/>
                                </a:rPr>
                                <m:t>1</m:t>
                              </m:r>
                            </m:sub>
                          </m:sSub>
                        </m:den>
                      </m:f>
                      <m:r>
                        <a:rPr lang="tr-TR" i="1">
                          <a:latin typeface="Cambria Math" panose="02040503050406030204" pitchFamily="18" charset="0"/>
                        </a:rPr>
                        <m:t>=</m:t>
                      </m:r>
                      <m:f>
                        <m:fPr>
                          <m:ctrlPr>
                            <a:rPr lang="tr-TR"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𝑛</m:t>
                          </m:r>
                        </m:den>
                      </m:f>
                    </m:oMath>
                  </m:oMathPara>
                </a14:m>
                <a:endParaRPr lang="tr-TR" dirty="0"/>
              </a:p>
            </p:txBody>
          </p:sp>
        </mc:Choice>
        <mc:Fallback xmlns="">
          <p:sp>
            <p:nvSpPr>
              <p:cNvPr id="23" name="TextBox 22"/>
              <p:cNvSpPr txBox="1">
                <a:spLocks noRot="1" noChangeAspect="1" noMove="1" noResize="1" noEditPoints="1" noAdjustHandles="1" noChangeArrowheads="1" noChangeShapeType="1" noTextEdit="1"/>
              </p:cNvSpPr>
              <p:nvPr/>
            </p:nvSpPr>
            <p:spPr>
              <a:xfrm>
                <a:off x="4892496" y="877664"/>
                <a:ext cx="786241" cy="1109278"/>
              </a:xfrm>
              <a:prstGeom prst="rect">
                <a:avLst/>
              </a:prstGeom>
              <a:blipFill rotWithShape="0">
                <a:blip r:embed="rId6"/>
                <a:stretch>
                  <a:fillRect/>
                </a:stretch>
              </a:blipFill>
            </p:spPr>
            <p:txBody>
              <a:bodyPr/>
              <a:lstStyle/>
              <a:p>
                <a:r>
                  <a:rPr lang="tr-TR">
                    <a:noFill/>
                  </a:rPr>
                  <a:t> </a:t>
                </a:r>
              </a:p>
            </p:txBody>
          </p:sp>
        </mc:Fallback>
      </mc:AlternateContent>
      <p:sp>
        <p:nvSpPr>
          <p:cNvPr id="24" name="Content Placeholder 2"/>
          <p:cNvSpPr txBox="1">
            <a:spLocks/>
          </p:cNvSpPr>
          <p:nvPr/>
        </p:nvSpPr>
        <p:spPr>
          <a:xfrm>
            <a:off x="1" y="2522475"/>
            <a:ext cx="4555958" cy="39427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82880" lvl="2" indent="0">
              <a:spcBef>
                <a:spcPts val="400"/>
              </a:spcBef>
              <a:spcAft>
                <a:spcPts val="200"/>
              </a:spcAft>
              <a:buSzPct val="100000"/>
              <a:buFont typeface="Calibri" pitchFamily="34" charset="0"/>
              <a:buNone/>
            </a:pPr>
            <a:r>
              <a:rPr lang="tr-TR" sz="2000" b="1" u="sng" dirty="0" err="1" smtClean="0"/>
              <a:t>Kremayer</a:t>
            </a:r>
            <a:r>
              <a:rPr lang="tr-TR" sz="2000" b="1" u="sng" dirty="0" smtClean="0"/>
              <a:t> Dişlisi (</a:t>
            </a:r>
            <a:r>
              <a:rPr lang="tr-TR" sz="2000" b="1" u="sng" dirty="0" err="1" smtClean="0"/>
              <a:t>Rack</a:t>
            </a:r>
            <a:r>
              <a:rPr lang="tr-TR" sz="2000" b="1" u="sng" dirty="0" smtClean="0"/>
              <a:t> </a:t>
            </a:r>
            <a:r>
              <a:rPr lang="tr-TR" sz="2000" b="1" u="sng" dirty="0" err="1" smtClean="0"/>
              <a:t>and</a:t>
            </a:r>
            <a:r>
              <a:rPr lang="tr-TR" sz="2000" b="1" u="sng" dirty="0" smtClean="0"/>
              <a:t> </a:t>
            </a:r>
            <a:r>
              <a:rPr lang="tr-TR" sz="2000" b="1" u="sng" dirty="0" err="1" smtClean="0"/>
              <a:t>Pinion</a:t>
            </a:r>
            <a:r>
              <a:rPr lang="tr-TR" sz="2000" b="1" u="sng" dirty="0" smtClean="0"/>
              <a:t>)</a:t>
            </a:r>
            <a:endParaRPr lang="tr-TR" sz="1500" dirty="0" smtClean="0"/>
          </a:p>
        </p:txBody>
      </p:sp>
      <p:grpSp>
        <p:nvGrpSpPr>
          <p:cNvPr id="64" name="Group 63"/>
          <p:cNvGrpSpPr/>
          <p:nvPr/>
        </p:nvGrpSpPr>
        <p:grpSpPr>
          <a:xfrm>
            <a:off x="481432" y="3099989"/>
            <a:ext cx="3705557" cy="1715441"/>
            <a:chOff x="481432" y="3099989"/>
            <a:chExt cx="3705557" cy="1715441"/>
          </a:xfrm>
        </p:grpSpPr>
        <p:sp>
          <p:nvSpPr>
            <p:cNvPr id="25" name="Oval 24"/>
            <p:cNvSpPr/>
            <p:nvPr/>
          </p:nvSpPr>
          <p:spPr>
            <a:xfrm>
              <a:off x="1396822" y="3156135"/>
              <a:ext cx="9144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Oval 25"/>
            <p:cNvSpPr/>
            <p:nvPr/>
          </p:nvSpPr>
          <p:spPr>
            <a:xfrm>
              <a:off x="1340676" y="3099989"/>
              <a:ext cx="1005840" cy="1005840"/>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Rectangle 26"/>
            <p:cNvSpPr/>
            <p:nvPr/>
          </p:nvSpPr>
          <p:spPr>
            <a:xfrm>
              <a:off x="481432" y="4089787"/>
              <a:ext cx="2967790" cy="205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9" name="Straight Connector 28"/>
            <p:cNvCxnSpPr/>
            <p:nvPr/>
          </p:nvCxnSpPr>
          <p:spPr>
            <a:xfrm>
              <a:off x="481432" y="4048078"/>
              <a:ext cx="296779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20722" y="4316783"/>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Oval 30"/>
            <p:cNvSpPr/>
            <p:nvPr/>
          </p:nvSpPr>
          <p:spPr>
            <a:xfrm>
              <a:off x="2780137" y="4316278"/>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35" name="Group 34"/>
            <p:cNvGrpSpPr/>
            <p:nvPr/>
          </p:nvGrpSpPr>
          <p:grpSpPr>
            <a:xfrm>
              <a:off x="546402" y="4428871"/>
              <a:ext cx="640080" cy="51714"/>
              <a:chOff x="3304673" y="5299521"/>
              <a:chExt cx="640080" cy="51714"/>
            </a:xfrm>
          </p:grpSpPr>
          <p:sp>
            <p:nvSpPr>
              <p:cNvPr id="32" name="Rectangle 31"/>
              <p:cNvSpPr/>
              <p:nvPr/>
            </p:nvSpPr>
            <p:spPr>
              <a:xfrm>
                <a:off x="3380778" y="5299521"/>
                <a:ext cx="533243" cy="51714"/>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4" name="Straight Connector 33"/>
              <p:cNvCxnSpPr/>
              <p:nvPr/>
            </p:nvCxnSpPr>
            <p:spPr>
              <a:xfrm>
                <a:off x="3304673" y="5299521"/>
                <a:ext cx="640080" cy="0"/>
              </a:xfrm>
              <a:prstGeom prst="line">
                <a:avLst/>
              </a:prstGeom>
            </p:spPr>
            <p:style>
              <a:lnRef idx="1">
                <a:schemeClr val="dk1"/>
              </a:lnRef>
              <a:fillRef idx="0">
                <a:schemeClr val="dk1"/>
              </a:fillRef>
              <a:effectRef idx="0">
                <a:schemeClr val="dk1"/>
              </a:effectRef>
              <a:fontRef idx="minor">
                <a:schemeClr val="tx1"/>
              </a:fontRef>
            </p:style>
          </p:cxnSp>
        </p:grpSp>
        <p:grpSp>
          <p:nvGrpSpPr>
            <p:cNvPr id="36" name="Group 35"/>
            <p:cNvGrpSpPr/>
            <p:nvPr/>
          </p:nvGrpSpPr>
          <p:grpSpPr>
            <a:xfrm>
              <a:off x="2464171" y="4428871"/>
              <a:ext cx="640080" cy="51714"/>
              <a:chOff x="3304673" y="5299521"/>
              <a:chExt cx="640080" cy="51714"/>
            </a:xfrm>
          </p:grpSpPr>
          <p:sp>
            <p:nvSpPr>
              <p:cNvPr id="37" name="Rectangle 36"/>
              <p:cNvSpPr/>
              <p:nvPr/>
            </p:nvSpPr>
            <p:spPr>
              <a:xfrm>
                <a:off x="3380778" y="5299521"/>
                <a:ext cx="533243" cy="51714"/>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8" name="Straight Connector 37"/>
              <p:cNvCxnSpPr/>
              <p:nvPr/>
            </p:nvCxnSpPr>
            <p:spPr>
              <a:xfrm>
                <a:off x="3304673" y="5299521"/>
                <a:ext cx="640080" cy="0"/>
              </a:xfrm>
              <a:prstGeom prst="line">
                <a:avLst/>
              </a:prstGeom>
            </p:spPr>
            <p:style>
              <a:lnRef idx="1">
                <a:schemeClr val="dk1"/>
              </a:lnRef>
              <a:fillRef idx="0">
                <a:schemeClr val="dk1"/>
              </a:fillRef>
              <a:effectRef idx="0">
                <a:schemeClr val="dk1"/>
              </a:effectRef>
              <a:fontRef idx="minor">
                <a:schemeClr val="tx1"/>
              </a:fontRef>
            </p:style>
          </p:cxnSp>
        </p:grpSp>
        <p:cxnSp>
          <p:nvCxnSpPr>
            <p:cNvPr id="40" name="Straight Arrow Connector 39"/>
            <p:cNvCxnSpPr/>
            <p:nvPr/>
          </p:nvCxnSpPr>
          <p:spPr>
            <a:xfrm>
              <a:off x="1396822" y="4480585"/>
              <a:ext cx="47206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p:cNvCxnSpPr>
              <a:stCxn id="27" idx="3"/>
            </p:cNvCxnSpPr>
            <p:nvPr/>
          </p:nvCxnSpPr>
          <p:spPr>
            <a:xfrm>
              <a:off x="3449222" y="4192456"/>
              <a:ext cx="737767" cy="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grpSp>
          <p:nvGrpSpPr>
            <p:cNvPr id="43" name="Group 42"/>
            <p:cNvGrpSpPr/>
            <p:nvPr/>
          </p:nvGrpSpPr>
          <p:grpSpPr>
            <a:xfrm rot="10800000">
              <a:off x="1614747" y="3455899"/>
              <a:ext cx="425613" cy="311577"/>
              <a:chOff x="7757245" y="848220"/>
              <a:chExt cx="552853" cy="605268"/>
            </a:xfrm>
          </p:grpSpPr>
          <p:grpSp>
            <p:nvGrpSpPr>
              <p:cNvPr id="44" name="Group 43"/>
              <p:cNvGrpSpPr/>
              <p:nvPr/>
            </p:nvGrpSpPr>
            <p:grpSpPr>
              <a:xfrm>
                <a:off x="7919372" y="989356"/>
                <a:ext cx="182880" cy="464132"/>
                <a:chOff x="1922800" y="1188205"/>
                <a:chExt cx="182880" cy="464132"/>
              </a:xfrm>
            </p:grpSpPr>
            <mc:AlternateContent xmlns:mc="http://schemas.openxmlformats.org/markup-compatibility/2006" xmlns:a14="http://schemas.microsoft.com/office/drawing/2010/main">
              <mc:Choice Requires="a14">
                <p:sp>
                  <p:nvSpPr>
                    <p:cNvPr id="48" name="Freeform 47"/>
                    <p:cNvSpPr/>
                    <p:nvPr/>
                  </p:nvSpPr>
                  <p:spPr>
                    <a:xfrm>
                      <a:off x="1922800" y="1188205"/>
                      <a:ext cx="182880" cy="464132"/>
                    </a:xfrm>
                    <a:custGeom>
                      <a:avLst/>
                      <a:gdLst>
                        <a:gd name="connsiteX0" fmla="*/ 4812 w 187692"/>
                        <a:gd name="connsiteY0" fmla="*/ 0 h 566804"/>
                        <a:gd name="connsiteX1" fmla="*/ 187692 w 187692"/>
                        <a:gd name="connsiteY1" fmla="*/ 0 h 566804"/>
                        <a:gd name="connsiteX2" fmla="*/ 187692 w 187692"/>
                        <a:gd name="connsiteY2" fmla="*/ 457200 h 566804"/>
                        <a:gd name="connsiteX3" fmla="*/ 179213 w 187692"/>
                        <a:gd name="connsiteY3" fmla="*/ 457200 h 566804"/>
                        <a:gd name="connsiteX4" fmla="*/ 182880 w 187692"/>
                        <a:gd name="connsiteY4" fmla="*/ 475364 h 566804"/>
                        <a:gd name="connsiteX5" fmla="*/ 91440 w 187692"/>
                        <a:gd name="connsiteY5" fmla="*/ 566804 h 566804"/>
                        <a:gd name="connsiteX6" fmla="*/ 0 w 187692"/>
                        <a:gd name="connsiteY6" fmla="*/ 475364 h 566804"/>
                        <a:gd name="connsiteX7" fmla="*/ 4812 w 187692"/>
                        <a:gd name="connsiteY7" fmla="*/ 451529 h 56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92" h="566804">
                          <a:moveTo>
                            <a:pt x="4812" y="0"/>
                          </a:moveTo>
                          <a:lnTo>
                            <a:pt x="187692" y="0"/>
                          </a:lnTo>
                          <a:lnTo>
                            <a:pt x="187692" y="457200"/>
                          </a:lnTo>
                          <a:lnTo>
                            <a:pt x="179213" y="457200"/>
                          </a:lnTo>
                          <a:lnTo>
                            <a:pt x="182880" y="475364"/>
                          </a:lnTo>
                          <a:cubicBezTo>
                            <a:pt x="182880" y="525865"/>
                            <a:pt x="141941" y="566804"/>
                            <a:pt x="91440" y="566804"/>
                          </a:cubicBezTo>
                          <a:cubicBezTo>
                            <a:pt x="40939" y="566804"/>
                            <a:pt x="0" y="525865"/>
                            <a:pt x="0" y="475364"/>
                          </a:cubicBezTo>
                          <a:lnTo>
                            <a:pt x="4812" y="451529"/>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a:p>
                  </p:txBody>
                </p:sp>
              </mc:Choice>
              <mc:Fallback xmlns="">
                <p:sp>
                  <p:nvSpPr>
                    <p:cNvPr id="164" name="Freeform 163"/>
                    <p:cNvSpPr>
                      <a:spLocks noRot="1" noChangeAspect="1" noMove="1" noResize="1" noEditPoints="1" noAdjustHandles="1" noChangeArrowheads="1" noChangeShapeType="1" noTextEdit="1"/>
                    </p:cNvSpPr>
                    <p:nvPr/>
                  </p:nvSpPr>
                  <p:spPr>
                    <a:xfrm>
                      <a:off x="1922800" y="1188205"/>
                      <a:ext cx="182880" cy="464132"/>
                    </a:xfrm>
                    <a:custGeom>
                      <a:avLst/>
                      <a:gdLst>
                        <a:gd name="connsiteX0" fmla="*/ 4812 w 187692"/>
                        <a:gd name="connsiteY0" fmla="*/ 0 h 566804"/>
                        <a:gd name="connsiteX1" fmla="*/ 187692 w 187692"/>
                        <a:gd name="connsiteY1" fmla="*/ 0 h 566804"/>
                        <a:gd name="connsiteX2" fmla="*/ 187692 w 187692"/>
                        <a:gd name="connsiteY2" fmla="*/ 457200 h 566804"/>
                        <a:gd name="connsiteX3" fmla="*/ 179213 w 187692"/>
                        <a:gd name="connsiteY3" fmla="*/ 457200 h 566804"/>
                        <a:gd name="connsiteX4" fmla="*/ 182880 w 187692"/>
                        <a:gd name="connsiteY4" fmla="*/ 475364 h 566804"/>
                        <a:gd name="connsiteX5" fmla="*/ 91440 w 187692"/>
                        <a:gd name="connsiteY5" fmla="*/ 566804 h 566804"/>
                        <a:gd name="connsiteX6" fmla="*/ 0 w 187692"/>
                        <a:gd name="connsiteY6" fmla="*/ 475364 h 566804"/>
                        <a:gd name="connsiteX7" fmla="*/ 4812 w 187692"/>
                        <a:gd name="connsiteY7" fmla="*/ 451529 h 56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92" h="566804">
                          <a:moveTo>
                            <a:pt x="4812" y="0"/>
                          </a:moveTo>
                          <a:lnTo>
                            <a:pt x="187692" y="0"/>
                          </a:lnTo>
                          <a:lnTo>
                            <a:pt x="187692" y="457200"/>
                          </a:lnTo>
                          <a:lnTo>
                            <a:pt x="179213" y="457200"/>
                          </a:lnTo>
                          <a:lnTo>
                            <a:pt x="182880" y="475364"/>
                          </a:lnTo>
                          <a:cubicBezTo>
                            <a:pt x="182880" y="525865"/>
                            <a:pt x="141941" y="566804"/>
                            <a:pt x="91440" y="566804"/>
                          </a:cubicBezTo>
                          <a:cubicBezTo>
                            <a:pt x="40939" y="566804"/>
                            <a:pt x="0" y="525865"/>
                            <a:pt x="0" y="475364"/>
                          </a:cubicBezTo>
                          <a:lnTo>
                            <a:pt x="4812" y="451529"/>
                          </a:lnTo>
                          <a:close/>
                        </a:path>
                      </a:pathLst>
                    </a:custGeom>
                    <a:blipFill rotWithShape="0">
                      <a:blip r:embed="rId26"/>
                      <a:stretch>
                        <a:fillRect/>
                      </a:stretch>
                    </a:blipFill>
                  </p:spPr>
                  <p:txBody>
                    <a:bodyPr/>
                    <a:lstStyle/>
                    <a:p>
                      <a:r>
                        <a:rPr lang="tr-TR">
                          <a:noFill/>
                        </a:rPr>
                        <a:t> </a:t>
                      </a:r>
                    </a:p>
                  </p:txBody>
                </p:sp>
              </mc:Fallback>
            </mc:AlternateContent>
            <p:sp>
              <p:nvSpPr>
                <p:cNvPr id="49" name="Oval 48"/>
                <p:cNvSpPr/>
                <p:nvPr/>
              </p:nvSpPr>
              <p:spPr>
                <a:xfrm>
                  <a:off x="1991380" y="1532565"/>
                  <a:ext cx="45720" cy="45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grpSp>
          <p:grpSp>
            <p:nvGrpSpPr>
              <p:cNvPr id="45" name="Group 44"/>
              <p:cNvGrpSpPr/>
              <p:nvPr/>
            </p:nvGrpSpPr>
            <p:grpSpPr>
              <a:xfrm flipV="1">
                <a:off x="7757245" y="848220"/>
                <a:ext cx="552853" cy="225896"/>
                <a:chOff x="4588042" y="1442483"/>
                <a:chExt cx="552853" cy="225896"/>
              </a:xfrm>
            </p:grpSpPr>
            <p:sp>
              <p:nvSpPr>
                <p:cNvPr id="46" name="Rectangle 45"/>
                <p:cNvSpPr/>
                <p:nvPr/>
              </p:nvSpPr>
              <p:spPr>
                <a:xfrm>
                  <a:off x="4588042" y="1442483"/>
                  <a:ext cx="552853" cy="225896"/>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7" name="Straight Connector 46"/>
                <p:cNvCxnSpPr/>
                <p:nvPr/>
              </p:nvCxnSpPr>
              <p:spPr>
                <a:xfrm>
                  <a:off x="4623838" y="1442483"/>
                  <a:ext cx="445616" cy="0"/>
                </a:xfrm>
                <a:prstGeom prst="line">
                  <a:avLst/>
                </a:prstGeom>
              </p:spPr>
              <p:style>
                <a:lnRef idx="1">
                  <a:schemeClr val="dk1"/>
                </a:lnRef>
                <a:fillRef idx="0">
                  <a:schemeClr val="dk1"/>
                </a:fillRef>
                <a:effectRef idx="0">
                  <a:schemeClr val="dk1"/>
                </a:effectRef>
                <a:fontRef idx="minor">
                  <a:schemeClr val="tx1"/>
                </a:fontRef>
              </p:style>
            </p:cxnSp>
          </p:grpSp>
        </p:grpSp>
        <p:cxnSp>
          <p:nvCxnSpPr>
            <p:cNvPr id="51" name="Straight Arrow Connector 50"/>
            <p:cNvCxnSpPr>
              <a:stCxn id="49" idx="5"/>
              <a:endCxn id="25" idx="0"/>
            </p:cNvCxnSpPr>
            <p:nvPr/>
          </p:nvCxnSpPr>
          <p:spPr>
            <a:xfrm flipV="1">
              <a:off x="1832708" y="3156135"/>
              <a:ext cx="21314" cy="3413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3" name="Arc 52"/>
            <p:cNvSpPr/>
            <p:nvPr/>
          </p:nvSpPr>
          <p:spPr>
            <a:xfrm rot="16200000">
              <a:off x="1084414" y="3233154"/>
              <a:ext cx="813400" cy="600189"/>
            </a:xfrm>
            <a:prstGeom prst="arc">
              <a:avLst>
                <a:gd name="adj1" fmla="val 12597632"/>
                <a:gd name="adj2" fmla="val 20715206"/>
              </a:avLst>
            </a:prstGeom>
            <a:ln>
              <a:head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
          <p:nvSpPr>
            <p:cNvPr id="54" name="Arc 53"/>
            <p:cNvSpPr/>
            <p:nvPr/>
          </p:nvSpPr>
          <p:spPr>
            <a:xfrm rot="5400000">
              <a:off x="1855019" y="3255468"/>
              <a:ext cx="795153" cy="553173"/>
            </a:xfrm>
            <a:prstGeom prst="arc">
              <a:avLst>
                <a:gd name="adj1" fmla="val 12597632"/>
                <a:gd name="adj2" fmla="val 20715206"/>
              </a:avLst>
            </a:prstGeom>
            <a:ln>
              <a:head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56" name="TextBox 55"/>
                <p:cNvSpPr txBox="1"/>
                <p:nvPr/>
              </p:nvSpPr>
              <p:spPr>
                <a:xfrm>
                  <a:off x="905348" y="3325910"/>
                  <a:ext cx="22467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𝜔</m:t>
                        </m:r>
                      </m:oMath>
                    </m:oMathPara>
                  </a14:m>
                  <a:endParaRPr lang="tr-TR" dirty="0"/>
                </a:p>
              </p:txBody>
            </p:sp>
          </mc:Choice>
          <mc:Fallback xmlns="">
            <p:sp>
              <p:nvSpPr>
                <p:cNvPr id="56" name="TextBox 55"/>
                <p:cNvSpPr txBox="1">
                  <a:spLocks noRot="1" noChangeAspect="1" noMove="1" noResize="1" noEditPoints="1" noAdjustHandles="1" noChangeArrowheads="1" noChangeShapeType="1" noTextEdit="1"/>
                </p:cNvSpPr>
                <p:nvPr/>
              </p:nvSpPr>
              <p:spPr>
                <a:xfrm>
                  <a:off x="905348" y="3325910"/>
                  <a:ext cx="224677" cy="276999"/>
                </a:xfrm>
                <a:prstGeom prst="rect">
                  <a:avLst/>
                </a:prstGeom>
                <a:blipFill rotWithShape="0">
                  <a:blip r:embed="rId27"/>
                  <a:stretch>
                    <a:fillRect l="-16667" r="-1666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2634099" y="3300957"/>
                  <a:ext cx="1958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ea typeface="Cambria Math" panose="02040503050406030204" pitchFamily="18" charset="0"/>
                          </a:rPr>
                          <m:t>𝑇</m:t>
                        </m:r>
                      </m:oMath>
                    </m:oMathPara>
                  </a14:m>
                  <a:endParaRPr lang="tr-TR" dirty="0"/>
                </a:p>
              </p:txBody>
            </p:sp>
          </mc:Choice>
          <mc:Fallback xmlns="">
            <p:sp>
              <p:nvSpPr>
                <p:cNvPr id="58" name="TextBox 57"/>
                <p:cNvSpPr txBox="1">
                  <a:spLocks noRot="1" noChangeAspect="1" noMove="1" noResize="1" noEditPoints="1" noAdjustHandles="1" noChangeArrowheads="1" noChangeShapeType="1" noTextEdit="1"/>
                </p:cNvSpPr>
                <p:nvPr/>
              </p:nvSpPr>
              <p:spPr>
                <a:xfrm>
                  <a:off x="2634099" y="3300957"/>
                  <a:ext cx="195823" cy="276999"/>
                </a:xfrm>
                <a:prstGeom prst="rect">
                  <a:avLst/>
                </a:prstGeom>
                <a:blipFill rotWithShape="0">
                  <a:blip r:embed="rId28"/>
                  <a:stretch>
                    <a:fillRect l="-28125" r="-28125" b="-6522"/>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3780329" y="4210423"/>
                  <a:ext cx="1862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ea typeface="Cambria Math" panose="02040503050406030204" pitchFamily="18" charset="0"/>
                          </a:rPr>
                          <m:t>𝑓</m:t>
                        </m:r>
                      </m:oMath>
                    </m:oMathPara>
                  </a14:m>
                  <a:endParaRPr lang="tr-TR" dirty="0"/>
                </a:p>
              </p:txBody>
            </p:sp>
          </mc:Choice>
          <mc:Fallback xmlns="">
            <p:sp>
              <p:nvSpPr>
                <p:cNvPr id="59" name="TextBox 58"/>
                <p:cNvSpPr txBox="1">
                  <a:spLocks noRot="1" noChangeAspect="1" noMove="1" noResize="1" noEditPoints="1" noAdjustHandles="1" noChangeArrowheads="1" noChangeShapeType="1" noTextEdit="1"/>
                </p:cNvSpPr>
                <p:nvPr/>
              </p:nvSpPr>
              <p:spPr>
                <a:xfrm>
                  <a:off x="3780329" y="4210423"/>
                  <a:ext cx="186268" cy="276999"/>
                </a:xfrm>
                <a:prstGeom prst="rect">
                  <a:avLst/>
                </a:prstGeom>
                <a:blipFill rotWithShape="0">
                  <a:blip r:embed="rId29"/>
                  <a:stretch>
                    <a:fillRect l="-45161" t="-4444" r="-38710" b="-3555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1491114" y="4538431"/>
                  <a:ext cx="18626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ea typeface="Cambria Math" panose="02040503050406030204" pitchFamily="18" charset="0"/>
                          </a:rPr>
                          <m:t>𝑣</m:t>
                        </m:r>
                      </m:oMath>
                    </m:oMathPara>
                  </a14:m>
                  <a:endParaRPr lang="tr-TR" dirty="0"/>
                </a:p>
              </p:txBody>
            </p:sp>
          </mc:Choice>
          <mc:Fallback xmlns="">
            <p:sp>
              <p:nvSpPr>
                <p:cNvPr id="60" name="TextBox 59"/>
                <p:cNvSpPr txBox="1">
                  <a:spLocks noRot="1" noChangeAspect="1" noMove="1" noResize="1" noEditPoints="1" noAdjustHandles="1" noChangeArrowheads="1" noChangeShapeType="1" noTextEdit="1"/>
                </p:cNvSpPr>
                <p:nvPr/>
              </p:nvSpPr>
              <p:spPr>
                <a:xfrm>
                  <a:off x="1491114" y="4538431"/>
                  <a:ext cx="186268" cy="276999"/>
                </a:xfrm>
                <a:prstGeom prst="rect">
                  <a:avLst/>
                </a:prstGeom>
                <a:blipFill rotWithShape="0">
                  <a:blip r:embed="rId30"/>
                  <a:stretch>
                    <a:fillRect l="-16667" r="-20000"/>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1902165" y="3170109"/>
                  <a:ext cx="1669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ea typeface="Cambria Math" panose="02040503050406030204" pitchFamily="18" charset="0"/>
                          </a:rPr>
                          <m:t>𝑟</m:t>
                        </m:r>
                      </m:oMath>
                    </m:oMathPara>
                  </a14:m>
                  <a:endParaRPr lang="tr-TR" dirty="0"/>
                </a:p>
              </p:txBody>
            </p:sp>
          </mc:Choice>
          <mc:Fallback xmlns="">
            <p:sp>
              <p:nvSpPr>
                <p:cNvPr id="61" name="TextBox 60"/>
                <p:cNvSpPr txBox="1">
                  <a:spLocks noRot="1" noChangeAspect="1" noMove="1" noResize="1" noEditPoints="1" noAdjustHandles="1" noChangeArrowheads="1" noChangeShapeType="1" noTextEdit="1"/>
                </p:cNvSpPr>
                <p:nvPr/>
              </p:nvSpPr>
              <p:spPr>
                <a:xfrm>
                  <a:off x="1902165" y="3170109"/>
                  <a:ext cx="166969" cy="276999"/>
                </a:xfrm>
                <a:prstGeom prst="rect">
                  <a:avLst/>
                </a:prstGeom>
                <a:blipFill rotWithShape="0">
                  <a:blip r:embed="rId31"/>
                  <a:stretch>
                    <a:fillRect l="-22222" r="-18519"/>
                  </a:stretch>
                </a:blipFill>
              </p:spPr>
              <p:txBody>
                <a:bodyPr/>
                <a:lstStyle/>
                <a:p>
                  <a:r>
                    <a:rPr lang="tr-TR">
                      <a:noFill/>
                    </a:rPr>
                    <a:t> </a:t>
                  </a:r>
                </a:p>
              </p:txBody>
            </p:sp>
          </mc:Fallback>
        </mc:AlternateContent>
      </p:grpSp>
      <mc:AlternateContent xmlns:mc="http://schemas.openxmlformats.org/markup-compatibility/2006" xmlns:a14="http://schemas.microsoft.com/office/drawing/2010/main">
        <mc:Choice Requires="a14">
          <p:sp>
            <p:nvSpPr>
              <p:cNvPr id="63" name="TextBox 62"/>
              <p:cNvSpPr txBox="1"/>
              <p:nvPr/>
            </p:nvSpPr>
            <p:spPr>
              <a:xfrm>
                <a:off x="4854920" y="3357940"/>
                <a:ext cx="638508" cy="10013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i="1" smtClean="0">
                              <a:latin typeface="Cambria Math" panose="02040503050406030204" pitchFamily="18" charset="0"/>
                            </a:rPr>
                          </m:ctrlPr>
                        </m:fPr>
                        <m:num>
                          <m:r>
                            <a:rPr lang="tr-TR" i="1" smtClean="0">
                              <a:latin typeface="Cambria Math" panose="02040503050406030204" pitchFamily="18" charset="0"/>
                            </a:rPr>
                            <m:t>𝑣</m:t>
                          </m:r>
                        </m:num>
                        <m:den>
                          <m:r>
                            <a:rPr lang="tr-TR" i="1" smtClean="0">
                              <a:latin typeface="Cambria Math" panose="02040503050406030204" pitchFamily="18" charset="0"/>
                              <a:ea typeface="Cambria Math" panose="02040503050406030204" pitchFamily="18" charset="0"/>
                            </a:rPr>
                            <m:t>𝜔</m:t>
                          </m:r>
                        </m:den>
                      </m:f>
                      <m:r>
                        <a:rPr lang="tr-TR" b="0" i="1" smtClean="0">
                          <a:latin typeface="Cambria Math" panose="02040503050406030204" pitchFamily="18" charset="0"/>
                        </a:rPr>
                        <m:t>=</m:t>
                      </m:r>
                      <m:r>
                        <a:rPr lang="tr-TR" b="0" i="1" smtClean="0">
                          <a:latin typeface="Cambria Math" panose="02040503050406030204" pitchFamily="18" charset="0"/>
                        </a:rPr>
                        <m:t>𝑟</m:t>
                      </m:r>
                    </m:oMath>
                  </m:oMathPara>
                </a14:m>
                <a:endParaRPr lang="tr-TR"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tr-TR" i="1">
                              <a:latin typeface="Cambria Math" panose="02040503050406030204" pitchFamily="18" charset="0"/>
                            </a:rPr>
                          </m:ctrlPr>
                        </m:fPr>
                        <m:num>
                          <m:r>
                            <a:rPr lang="tr-TR" i="1" smtClean="0">
                              <a:latin typeface="Cambria Math" panose="02040503050406030204" pitchFamily="18" charset="0"/>
                            </a:rPr>
                            <m:t>𝑓</m:t>
                          </m:r>
                        </m:num>
                        <m:den>
                          <m:r>
                            <a:rPr lang="tr-TR" i="1" smtClean="0">
                              <a:latin typeface="Cambria Math" panose="02040503050406030204" pitchFamily="18" charset="0"/>
                            </a:rPr>
                            <m:t>𝑇</m:t>
                          </m:r>
                        </m:den>
                      </m:f>
                      <m:r>
                        <a:rPr lang="tr-TR" i="1">
                          <a:latin typeface="Cambria Math" panose="02040503050406030204" pitchFamily="18" charset="0"/>
                        </a:rPr>
                        <m:t>=</m:t>
                      </m:r>
                      <m:f>
                        <m:fPr>
                          <m:ctrlPr>
                            <a:rPr lang="tr-TR"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𝑟</m:t>
                          </m:r>
                        </m:den>
                      </m:f>
                    </m:oMath>
                  </m:oMathPara>
                </a14:m>
                <a:endParaRPr lang="tr-TR" dirty="0"/>
              </a:p>
            </p:txBody>
          </p:sp>
        </mc:Choice>
        <mc:Fallback xmlns="">
          <p:sp>
            <p:nvSpPr>
              <p:cNvPr id="63" name="TextBox 62"/>
              <p:cNvSpPr txBox="1">
                <a:spLocks noRot="1" noChangeAspect="1" noMove="1" noResize="1" noEditPoints="1" noAdjustHandles="1" noChangeArrowheads="1" noChangeShapeType="1" noTextEdit="1"/>
              </p:cNvSpPr>
              <p:nvPr/>
            </p:nvSpPr>
            <p:spPr>
              <a:xfrm>
                <a:off x="4854920" y="3357940"/>
                <a:ext cx="638508" cy="1001364"/>
              </a:xfrm>
              <a:prstGeom prst="rect">
                <a:avLst/>
              </a:prstGeom>
              <a:blipFill rotWithShape="0">
                <a:blip r:embed="rId3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256103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13296" y="34567"/>
            <a:ext cx="7241085" cy="369332"/>
          </a:xfrm>
          <a:prstGeom prst="rect">
            <a:avLst/>
          </a:prstGeom>
        </p:spPr>
        <p:txBody>
          <a:bodyPr wrap="none">
            <a:spAutoFit/>
          </a:bodyPr>
          <a:lstStyle/>
          <a:p>
            <a:r>
              <a:rPr lang="tr-TR" dirty="0">
                <a:latin typeface="Cooper Std Black" panose="0208090304030B020404" pitchFamily="18" charset="0"/>
              </a:rPr>
              <a:t>Örnek </a:t>
            </a:r>
            <a:r>
              <a:rPr lang="tr-TR" dirty="0" smtClean="0">
                <a:latin typeface="Cooper Std Black" panose="0208090304030B020404" pitchFamily="18" charset="0"/>
              </a:rPr>
              <a:t>3: Dönüşüm Elemanı ve Öteleme Mekanik Sistemi </a:t>
            </a:r>
            <a:endParaRPr lang="tr-TR" dirty="0">
              <a:latin typeface="Cooper Std Black" panose="0208090304030B020404" pitchFamily="18" charset="0"/>
            </a:endParaRPr>
          </a:p>
        </p:txBody>
      </p:sp>
      <p:grpSp>
        <p:nvGrpSpPr>
          <p:cNvPr id="82" name="Group 81"/>
          <p:cNvGrpSpPr/>
          <p:nvPr/>
        </p:nvGrpSpPr>
        <p:grpSpPr>
          <a:xfrm>
            <a:off x="0" y="403899"/>
            <a:ext cx="3640132" cy="5442048"/>
            <a:chOff x="1330045" y="765588"/>
            <a:chExt cx="3640132" cy="5442048"/>
          </a:xfrm>
        </p:grpSpPr>
        <p:pic>
          <p:nvPicPr>
            <p:cNvPr id="68" name="Picture 67"/>
            <p:cNvPicPr>
              <a:picLocks/>
            </p:cNvPicPr>
            <p:nvPr/>
          </p:nvPicPr>
          <p:blipFill rotWithShape="1">
            <a:blip r:embed="rId3" cstate="print">
              <a:extLst>
                <a:ext uri="{28A0092B-C50C-407E-A947-70E740481C1C}">
                  <a14:useLocalDpi xmlns:a14="http://schemas.microsoft.com/office/drawing/2010/main" val="0"/>
                </a:ext>
              </a:extLst>
            </a:blip>
            <a:srcRect/>
            <a:stretch/>
          </p:blipFill>
          <p:spPr>
            <a:xfrm rot="5400000">
              <a:off x="2674074" y="4490206"/>
              <a:ext cx="332033" cy="1371600"/>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1666592" y="1329850"/>
                  <a:ext cx="349974" cy="3689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dirty="0" smtClean="0">
                            <a:latin typeface="Cambria Math" panose="02040503050406030204" pitchFamily="18" charset="0"/>
                          </a:rPr>
                          <m:t>𝐴</m:t>
                        </m:r>
                      </m:oMath>
                    </m:oMathPara>
                  </a14:m>
                  <a:endParaRPr lang="tr-TR" dirty="0"/>
                </a:p>
              </p:txBody>
            </p:sp>
          </mc:Choice>
          <mc:Fallback xmlns="">
            <p:sp>
              <p:nvSpPr>
                <p:cNvPr id="15" name="TextBox 14"/>
                <p:cNvSpPr txBox="1">
                  <a:spLocks noRot="1" noChangeAspect="1" noMove="1" noResize="1" noEditPoints="1" noAdjustHandles="1" noChangeArrowheads="1" noChangeShapeType="1" noTextEdit="1"/>
                </p:cNvSpPr>
                <p:nvPr/>
              </p:nvSpPr>
              <p:spPr>
                <a:xfrm>
                  <a:off x="1666592" y="1329850"/>
                  <a:ext cx="349974" cy="368968"/>
                </a:xfrm>
                <a:prstGeom prst="rect">
                  <a:avLst/>
                </a:prstGeom>
                <a:blipFill rotWithShape="0">
                  <a:blip r:embed="rId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709065" y="4965439"/>
                  <a:ext cx="349974" cy="3689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i="1" dirty="0" smtClean="0">
                            <a:latin typeface="Cambria Math" panose="02040503050406030204" pitchFamily="18" charset="0"/>
                          </a:rPr>
                          <m:t>𝐵</m:t>
                        </m:r>
                      </m:oMath>
                    </m:oMathPara>
                  </a14:m>
                  <a:endParaRPr lang="tr-TR" dirty="0"/>
                </a:p>
              </p:txBody>
            </p:sp>
          </mc:Choice>
          <mc:Fallback xmlns="">
            <p:sp>
              <p:nvSpPr>
                <p:cNvPr id="16" name="TextBox 15"/>
                <p:cNvSpPr txBox="1">
                  <a:spLocks noRot="1" noChangeAspect="1" noMove="1" noResize="1" noEditPoints="1" noAdjustHandles="1" noChangeArrowheads="1" noChangeShapeType="1" noTextEdit="1"/>
                </p:cNvSpPr>
                <p:nvPr/>
              </p:nvSpPr>
              <p:spPr>
                <a:xfrm>
                  <a:off x="1709065" y="4965439"/>
                  <a:ext cx="349974" cy="368968"/>
                </a:xfrm>
                <a:prstGeom prst="rect">
                  <a:avLst/>
                </a:prstGeom>
                <a:blipFill rotWithShape="0">
                  <a:blip r:embed="rId5"/>
                  <a:stretch>
                    <a:fillRect/>
                  </a:stretch>
                </a:blipFill>
              </p:spPr>
              <p:txBody>
                <a:bodyPr/>
                <a:lstStyle/>
                <a:p>
                  <a:r>
                    <a:rPr lang="tr-TR">
                      <a:noFill/>
                    </a:rPr>
                    <a:t> </a:t>
                  </a:r>
                </a:p>
              </p:txBody>
            </p:sp>
          </mc:Fallback>
        </mc:AlternateContent>
        <p:sp>
          <p:nvSpPr>
            <p:cNvPr id="17" name="Arc 16"/>
            <p:cNvSpPr/>
            <p:nvPr/>
          </p:nvSpPr>
          <p:spPr>
            <a:xfrm rot="9998763" flipH="1">
              <a:off x="2009110" y="2908164"/>
              <a:ext cx="449816" cy="748490"/>
            </a:xfrm>
            <a:prstGeom prst="arc">
              <a:avLst>
                <a:gd name="adj1" fmla="val 16200000"/>
                <a:gd name="adj2" fmla="val 3126929"/>
              </a:avLst>
            </a:prstGeom>
            <a:ln>
              <a:headEnd type="triangle"/>
              <a:tailEnd type="none"/>
            </a:ln>
          </p:spPr>
          <p:style>
            <a:lnRef idx="2">
              <a:schemeClr val="dk1"/>
            </a:lnRef>
            <a:fillRef idx="0">
              <a:schemeClr val="dk1"/>
            </a:fillRef>
            <a:effectRef idx="1">
              <a:schemeClr val="dk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8" name="TextBox 17"/>
                <p:cNvSpPr txBox="1"/>
                <p:nvPr/>
              </p:nvSpPr>
              <p:spPr>
                <a:xfrm>
                  <a:off x="2512350" y="3119079"/>
                  <a:ext cx="42975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ea typeface="Cambria Math" panose="02040503050406030204" pitchFamily="18" charset="0"/>
                          </a:rPr>
                          <m:t>𝜃</m:t>
                        </m:r>
                      </m:oMath>
                    </m:oMathPara>
                  </a14:m>
                  <a:endParaRPr lang="tr-TR" dirty="0"/>
                </a:p>
              </p:txBody>
            </p:sp>
          </mc:Choice>
          <mc:Fallback xmlns="">
            <p:sp>
              <p:nvSpPr>
                <p:cNvPr id="18" name="TextBox 17"/>
                <p:cNvSpPr txBox="1">
                  <a:spLocks noRot="1" noChangeAspect="1" noMove="1" noResize="1" noEditPoints="1" noAdjustHandles="1" noChangeArrowheads="1" noChangeShapeType="1" noTextEdit="1"/>
                </p:cNvSpPr>
                <p:nvPr/>
              </p:nvSpPr>
              <p:spPr>
                <a:xfrm>
                  <a:off x="2512350" y="3119079"/>
                  <a:ext cx="429754" cy="369332"/>
                </a:xfrm>
                <a:prstGeom prst="rect">
                  <a:avLst/>
                </a:prstGeom>
                <a:blipFill rotWithShape="0">
                  <a:blip r:embed="rId6"/>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665715" y="2026482"/>
                  <a:ext cx="349974" cy="3689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b="0" i="1" dirty="0" smtClean="0">
                                <a:latin typeface="Cambria Math" panose="02040503050406030204" pitchFamily="18" charset="0"/>
                              </a:rPr>
                            </m:ctrlPr>
                          </m:sSubPr>
                          <m:e>
                            <m:r>
                              <a:rPr lang="tr-TR" b="0" i="1" dirty="0" smtClean="0">
                                <a:latin typeface="Cambria Math" panose="02040503050406030204" pitchFamily="18" charset="0"/>
                              </a:rPr>
                              <m:t>𝑟</m:t>
                            </m:r>
                          </m:e>
                          <m:sub>
                            <m:r>
                              <a:rPr lang="tr-TR" b="0" i="1" dirty="0" smtClean="0">
                                <a:latin typeface="Cambria Math" panose="02040503050406030204" pitchFamily="18" charset="0"/>
                              </a:rPr>
                              <m:t>1</m:t>
                            </m:r>
                          </m:sub>
                        </m:sSub>
                      </m:oMath>
                    </m:oMathPara>
                  </a14:m>
                  <a:endParaRPr lang="tr-TR" dirty="0"/>
                </a:p>
              </p:txBody>
            </p:sp>
          </mc:Choice>
          <mc:Fallback xmlns="">
            <p:sp>
              <p:nvSpPr>
                <p:cNvPr id="23" name="TextBox 22"/>
                <p:cNvSpPr txBox="1">
                  <a:spLocks noRot="1" noChangeAspect="1" noMove="1" noResize="1" noEditPoints="1" noAdjustHandles="1" noChangeArrowheads="1" noChangeShapeType="1" noTextEdit="1"/>
                </p:cNvSpPr>
                <p:nvPr/>
              </p:nvSpPr>
              <p:spPr>
                <a:xfrm>
                  <a:off x="1665715" y="2026482"/>
                  <a:ext cx="349974" cy="368968"/>
                </a:xfrm>
                <a:prstGeom prst="rect">
                  <a:avLst/>
                </a:prstGeom>
                <a:blipFill rotWithShape="0">
                  <a:blip r:embed="rId7"/>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637018" y="1136333"/>
                  <a:ext cx="3331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rPr>
                          <m:t>𝑓</m:t>
                        </m:r>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oMath>
                    </m:oMathPara>
                  </a14:m>
                  <a:endParaRPr lang="tr-TR" dirty="0"/>
                </a:p>
              </p:txBody>
            </p:sp>
          </mc:Choice>
          <mc:Fallback xmlns="">
            <p:sp>
              <p:nvSpPr>
                <p:cNvPr id="28" name="TextBox 27"/>
                <p:cNvSpPr txBox="1">
                  <a:spLocks noRot="1" noChangeAspect="1" noMove="1" noResize="1" noEditPoints="1" noAdjustHandles="1" noChangeArrowheads="1" noChangeShapeType="1" noTextEdit="1"/>
                </p:cNvSpPr>
                <p:nvPr/>
              </p:nvSpPr>
              <p:spPr>
                <a:xfrm>
                  <a:off x="4637018" y="1136333"/>
                  <a:ext cx="333159" cy="369332"/>
                </a:xfrm>
                <a:prstGeom prst="rect">
                  <a:avLst/>
                </a:prstGeom>
                <a:blipFill rotWithShape="0">
                  <a:blip r:embed="rId8"/>
                  <a:stretch>
                    <a:fillRect l="-5455" r="-85455" b="-13115"/>
                  </a:stretch>
                </a:blipFill>
              </p:spPr>
              <p:txBody>
                <a:bodyPr/>
                <a:lstStyle/>
                <a:p>
                  <a:r>
                    <a:rPr lang="tr-TR">
                      <a:noFill/>
                    </a:rPr>
                    <a:t> </a:t>
                  </a:r>
                </a:p>
              </p:txBody>
            </p:sp>
          </mc:Fallback>
        </mc:AlternateContent>
        <p:grpSp>
          <p:nvGrpSpPr>
            <p:cNvPr id="47" name="Group 46"/>
            <p:cNvGrpSpPr/>
            <p:nvPr/>
          </p:nvGrpSpPr>
          <p:grpSpPr>
            <a:xfrm rot="5400000">
              <a:off x="213670" y="3280213"/>
              <a:ext cx="3781854" cy="137160"/>
              <a:chOff x="2783779" y="2117558"/>
              <a:chExt cx="3781854" cy="137160"/>
            </a:xfrm>
          </p:grpSpPr>
          <p:sp>
            <p:nvSpPr>
              <p:cNvPr id="48" name="Freeform 47"/>
              <p:cNvSpPr/>
              <p:nvPr/>
            </p:nvSpPr>
            <p:spPr>
              <a:xfrm>
                <a:off x="2783779" y="2117558"/>
                <a:ext cx="3781854" cy="137160"/>
              </a:xfrm>
              <a:custGeom>
                <a:avLst/>
                <a:gdLst>
                  <a:gd name="connsiteX0" fmla="*/ 55674 w 3781854"/>
                  <a:gd name="connsiteY0" fmla="*/ 0 h 137160"/>
                  <a:gd name="connsiteX1" fmla="*/ 68580 w 3781854"/>
                  <a:gd name="connsiteY1" fmla="*/ 0 h 137160"/>
                  <a:gd name="connsiteX2" fmla="*/ 3713274 w 3781854"/>
                  <a:gd name="connsiteY2" fmla="*/ 0 h 137160"/>
                  <a:gd name="connsiteX3" fmla="*/ 3781854 w 3781854"/>
                  <a:gd name="connsiteY3" fmla="*/ 68580 h 137160"/>
                  <a:gd name="connsiteX4" fmla="*/ 3713274 w 3781854"/>
                  <a:gd name="connsiteY4" fmla="*/ 137160 h 137160"/>
                  <a:gd name="connsiteX5" fmla="*/ 68580 w 3781854"/>
                  <a:gd name="connsiteY5" fmla="*/ 137160 h 137160"/>
                  <a:gd name="connsiteX6" fmla="*/ 55674 w 3781854"/>
                  <a:gd name="connsiteY6" fmla="*/ 137160 h 137160"/>
                  <a:gd name="connsiteX7" fmla="*/ 55674 w 3781854"/>
                  <a:gd name="connsiteY7" fmla="*/ 134555 h 137160"/>
                  <a:gd name="connsiteX8" fmla="*/ 41885 w 3781854"/>
                  <a:gd name="connsiteY8" fmla="*/ 131771 h 137160"/>
                  <a:gd name="connsiteX9" fmla="*/ 0 w 3781854"/>
                  <a:gd name="connsiteY9" fmla="*/ 68580 h 137160"/>
                  <a:gd name="connsiteX10" fmla="*/ 41885 w 3781854"/>
                  <a:gd name="connsiteY10" fmla="*/ 5389 h 137160"/>
                  <a:gd name="connsiteX11" fmla="*/ 55674 w 3781854"/>
                  <a:gd name="connsiteY11" fmla="*/ 2606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81854" h="137160">
                    <a:moveTo>
                      <a:pt x="55674" y="0"/>
                    </a:moveTo>
                    <a:lnTo>
                      <a:pt x="68580" y="0"/>
                    </a:lnTo>
                    <a:lnTo>
                      <a:pt x="3713274" y="0"/>
                    </a:lnTo>
                    <a:cubicBezTo>
                      <a:pt x="3751150" y="0"/>
                      <a:pt x="3781854" y="30704"/>
                      <a:pt x="3781854" y="68580"/>
                    </a:cubicBezTo>
                    <a:cubicBezTo>
                      <a:pt x="3781854" y="106456"/>
                      <a:pt x="3751150" y="137160"/>
                      <a:pt x="3713274" y="137160"/>
                    </a:cubicBezTo>
                    <a:lnTo>
                      <a:pt x="68580" y="137160"/>
                    </a:lnTo>
                    <a:lnTo>
                      <a:pt x="55674" y="137160"/>
                    </a:lnTo>
                    <a:lnTo>
                      <a:pt x="55674" y="134555"/>
                    </a:lnTo>
                    <a:lnTo>
                      <a:pt x="41885" y="131771"/>
                    </a:lnTo>
                    <a:cubicBezTo>
                      <a:pt x="17271" y="121360"/>
                      <a:pt x="0" y="96987"/>
                      <a:pt x="0" y="68580"/>
                    </a:cubicBezTo>
                    <a:cubicBezTo>
                      <a:pt x="0" y="40173"/>
                      <a:pt x="17271" y="15800"/>
                      <a:pt x="41885" y="5389"/>
                    </a:cubicBezTo>
                    <a:lnTo>
                      <a:pt x="55674" y="260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Oval 48"/>
              <p:cNvSpPr/>
              <p:nvPr/>
            </p:nvSpPr>
            <p:spPr>
              <a:xfrm>
                <a:off x="2847947" y="2170096"/>
                <a:ext cx="45720" cy="45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50" name="Oval 49"/>
              <p:cNvSpPr/>
              <p:nvPr/>
            </p:nvSpPr>
            <p:spPr>
              <a:xfrm>
                <a:off x="6458223" y="2163278"/>
                <a:ext cx="45720" cy="45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grpSp>
        <p:grpSp>
          <p:nvGrpSpPr>
            <p:cNvPr id="46" name="Group 45"/>
            <p:cNvGrpSpPr/>
            <p:nvPr/>
          </p:nvGrpSpPr>
          <p:grpSpPr>
            <a:xfrm rot="16200000">
              <a:off x="1476055" y="2844819"/>
              <a:ext cx="601836" cy="893856"/>
              <a:chOff x="1969970" y="1619821"/>
              <a:chExt cx="601836" cy="893856"/>
            </a:xfrm>
          </p:grpSpPr>
          <p:grpSp>
            <p:nvGrpSpPr>
              <p:cNvPr id="6" name="Group 5"/>
              <p:cNvGrpSpPr/>
              <p:nvPr/>
            </p:nvGrpSpPr>
            <p:grpSpPr>
              <a:xfrm>
                <a:off x="2132097" y="2049545"/>
                <a:ext cx="182880" cy="464132"/>
                <a:chOff x="1922800" y="1188205"/>
                <a:chExt cx="182880" cy="464132"/>
              </a:xfrm>
            </p:grpSpPr>
            <mc:AlternateContent xmlns:mc="http://schemas.openxmlformats.org/markup-compatibility/2006" xmlns:a14="http://schemas.microsoft.com/office/drawing/2010/main">
              <mc:Choice Requires="a14">
                <p:sp>
                  <p:nvSpPr>
                    <p:cNvPr id="41" name="Freeform 40"/>
                    <p:cNvSpPr/>
                    <p:nvPr/>
                  </p:nvSpPr>
                  <p:spPr>
                    <a:xfrm>
                      <a:off x="1922800" y="1188205"/>
                      <a:ext cx="182880" cy="464132"/>
                    </a:xfrm>
                    <a:custGeom>
                      <a:avLst/>
                      <a:gdLst>
                        <a:gd name="connsiteX0" fmla="*/ 4812 w 187692"/>
                        <a:gd name="connsiteY0" fmla="*/ 0 h 566804"/>
                        <a:gd name="connsiteX1" fmla="*/ 187692 w 187692"/>
                        <a:gd name="connsiteY1" fmla="*/ 0 h 566804"/>
                        <a:gd name="connsiteX2" fmla="*/ 187692 w 187692"/>
                        <a:gd name="connsiteY2" fmla="*/ 457200 h 566804"/>
                        <a:gd name="connsiteX3" fmla="*/ 179213 w 187692"/>
                        <a:gd name="connsiteY3" fmla="*/ 457200 h 566804"/>
                        <a:gd name="connsiteX4" fmla="*/ 182880 w 187692"/>
                        <a:gd name="connsiteY4" fmla="*/ 475364 h 566804"/>
                        <a:gd name="connsiteX5" fmla="*/ 91440 w 187692"/>
                        <a:gd name="connsiteY5" fmla="*/ 566804 h 566804"/>
                        <a:gd name="connsiteX6" fmla="*/ 0 w 187692"/>
                        <a:gd name="connsiteY6" fmla="*/ 475364 h 566804"/>
                        <a:gd name="connsiteX7" fmla="*/ 4812 w 187692"/>
                        <a:gd name="connsiteY7" fmla="*/ 451529 h 56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92" h="566804">
                          <a:moveTo>
                            <a:pt x="4812" y="0"/>
                          </a:moveTo>
                          <a:lnTo>
                            <a:pt x="187692" y="0"/>
                          </a:lnTo>
                          <a:lnTo>
                            <a:pt x="187692" y="457200"/>
                          </a:lnTo>
                          <a:lnTo>
                            <a:pt x="179213" y="457200"/>
                          </a:lnTo>
                          <a:lnTo>
                            <a:pt x="182880" y="475364"/>
                          </a:lnTo>
                          <a:cubicBezTo>
                            <a:pt x="182880" y="525865"/>
                            <a:pt x="141941" y="566804"/>
                            <a:pt x="91440" y="566804"/>
                          </a:cubicBezTo>
                          <a:cubicBezTo>
                            <a:pt x="40939" y="566804"/>
                            <a:pt x="0" y="525865"/>
                            <a:pt x="0" y="475364"/>
                          </a:cubicBezTo>
                          <a:lnTo>
                            <a:pt x="4812" y="451529"/>
                          </a:lnTo>
                          <a:close/>
                        </a:path>
                      </a:pathLst>
                    </a:custGeom>
                  </p:spPr>
                  <p:style>
                    <a:lnRef idx="1">
                      <a:schemeClr val="dk1"/>
                    </a:lnRef>
                    <a:fillRef idx="2">
                      <a:schemeClr val="dk1"/>
                    </a:fillRef>
                    <a:effectRef idx="1">
                      <a:schemeClr val="dk1"/>
                    </a:effectRef>
                    <a:fontRef idx="minor">
                      <a:schemeClr val="dk1"/>
                    </a:fontRef>
                  </p:style>
                  <p:txBody>
                    <a:bodyPr rtlCol="0" anchor="ctr"/>
                    <a:lstStyle/>
                    <a:p>
                      <a:pPr algn="ctr"/>
                      <a:endParaRPr/>
                    </a:p>
                  </p:txBody>
                </p:sp>
              </mc:Choice>
              <mc:Fallback xmlns="">
                <p:sp>
                  <p:nvSpPr>
                    <p:cNvPr id="118" name="Freeform 117"/>
                    <p:cNvSpPr>
                      <a:spLocks noRot="1" noChangeAspect="1" noMove="1" noResize="1" noEditPoints="1" noAdjustHandles="1" noChangeArrowheads="1" noChangeShapeType="1" noTextEdit="1"/>
                    </p:cNvSpPr>
                    <p:nvPr/>
                  </p:nvSpPr>
                  <p:spPr>
                    <a:xfrm>
                      <a:off x="1922800" y="1188205"/>
                      <a:ext cx="182880" cy="464132"/>
                    </a:xfrm>
                    <a:custGeom>
                      <a:avLst/>
                      <a:gdLst>
                        <a:gd name="connsiteX0" fmla="*/ 4812 w 187692"/>
                        <a:gd name="connsiteY0" fmla="*/ 0 h 566804"/>
                        <a:gd name="connsiteX1" fmla="*/ 187692 w 187692"/>
                        <a:gd name="connsiteY1" fmla="*/ 0 h 566804"/>
                        <a:gd name="connsiteX2" fmla="*/ 187692 w 187692"/>
                        <a:gd name="connsiteY2" fmla="*/ 457200 h 566804"/>
                        <a:gd name="connsiteX3" fmla="*/ 179213 w 187692"/>
                        <a:gd name="connsiteY3" fmla="*/ 457200 h 566804"/>
                        <a:gd name="connsiteX4" fmla="*/ 182880 w 187692"/>
                        <a:gd name="connsiteY4" fmla="*/ 475364 h 566804"/>
                        <a:gd name="connsiteX5" fmla="*/ 91440 w 187692"/>
                        <a:gd name="connsiteY5" fmla="*/ 566804 h 566804"/>
                        <a:gd name="connsiteX6" fmla="*/ 0 w 187692"/>
                        <a:gd name="connsiteY6" fmla="*/ 475364 h 566804"/>
                        <a:gd name="connsiteX7" fmla="*/ 4812 w 187692"/>
                        <a:gd name="connsiteY7" fmla="*/ 451529 h 56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92" h="566804">
                          <a:moveTo>
                            <a:pt x="4812" y="0"/>
                          </a:moveTo>
                          <a:lnTo>
                            <a:pt x="187692" y="0"/>
                          </a:lnTo>
                          <a:lnTo>
                            <a:pt x="187692" y="457200"/>
                          </a:lnTo>
                          <a:lnTo>
                            <a:pt x="179213" y="457200"/>
                          </a:lnTo>
                          <a:lnTo>
                            <a:pt x="182880" y="475364"/>
                          </a:lnTo>
                          <a:cubicBezTo>
                            <a:pt x="182880" y="525865"/>
                            <a:pt x="141941" y="566804"/>
                            <a:pt x="91440" y="566804"/>
                          </a:cubicBezTo>
                          <a:cubicBezTo>
                            <a:pt x="40939" y="566804"/>
                            <a:pt x="0" y="525865"/>
                            <a:pt x="0" y="475364"/>
                          </a:cubicBezTo>
                          <a:lnTo>
                            <a:pt x="4812" y="451529"/>
                          </a:lnTo>
                          <a:close/>
                        </a:path>
                      </a:pathLst>
                    </a:custGeom>
                    <a:blipFill rotWithShape="0">
                      <a:blip r:embed="rId9"/>
                      <a:stretch>
                        <a:fillRect/>
                      </a:stretch>
                    </a:blipFill>
                  </p:spPr>
                  <p:txBody>
                    <a:bodyPr/>
                    <a:lstStyle/>
                    <a:p>
                      <a:r>
                        <a:rPr lang="tr-TR">
                          <a:noFill/>
                        </a:rPr>
                        <a:t> </a:t>
                      </a:r>
                    </a:p>
                  </p:txBody>
                </p:sp>
              </mc:Fallback>
            </mc:AlternateContent>
            <p:sp>
              <p:nvSpPr>
                <p:cNvPr id="42" name="Oval 41"/>
                <p:cNvSpPr/>
                <p:nvPr/>
              </p:nvSpPr>
              <p:spPr>
                <a:xfrm>
                  <a:off x="1991380" y="1532565"/>
                  <a:ext cx="45720" cy="45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grpSp>
          <p:grpSp>
            <p:nvGrpSpPr>
              <p:cNvPr id="7" name="Group 6"/>
              <p:cNvGrpSpPr/>
              <p:nvPr/>
            </p:nvGrpSpPr>
            <p:grpSpPr>
              <a:xfrm flipV="1">
                <a:off x="1969970" y="1908409"/>
                <a:ext cx="552853" cy="225896"/>
                <a:chOff x="4588042" y="1442483"/>
                <a:chExt cx="552853" cy="225896"/>
              </a:xfrm>
            </p:grpSpPr>
            <p:sp>
              <p:nvSpPr>
                <p:cNvPr id="39" name="Rectangle 38"/>
                <p:cNvSpPr/>
                <p:nvPr/>
              </p:nvSpPr>
              <p:spPr>
                <a:xfrm>
                  <a:off x="4588042" y="1442483"/>
                  <a:ext cx="552853" cy="225896"/>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0" name="Straight Connector 39"/>
                <p:cNvCxnSpPr/>
                <p:nvPr/>
              </p:nvCxnSpPr>
              <p:spPr>
                <a:xfrm>
                  <a:off x="4623838" y="1442483"/>
                  <a:ext cx="445616" cy="0"/>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 name="TextBox 3"/>
                  <p:cNvSpPr txBox="1"/>
                  <p:nvPr/>
                </p:nvSpPr>
                <p:spPr>
                  <a:xfrm rot="5400000">
                    <a:off x="2212153" y="1610142"/>
                    <a:ext cx="3499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𝑂</m:t>
                          </m:r>
                        </m:oMath>
                      </m:oMathPara>
                    </a14:m>
                    <a:endParaRPr lang="tr-TR" dirty="0"/>
                  </a:p>
                </p:txBody>
              </p:sp>
            </mc:Choice>
            <mc:Fallback xmlns="">
              <p:sp>
                <p:nvSpPr>
                  <p:cNvPr id="4" name="TextBox 3"/>
                  <p:cNvSpPr txBox="1">
                    <a:spLocks noRot="1" noChangeAspect="1" noMove="1" noResize="1" noEditPoints="1" noAdjustHandles="1" noChangeArrowheads="1" noChangeShapeType="1" noTextEdit="1"/>
                  </p:cNvSpPr>
                  <p:nvPr/>
                </p:nvSpPr>
                <p:spPr>
                  <a:xfrm rot="5400000">
                    <a:off x="2212153" y="1610142"/>
                    <a:ext cx="349974" cy="369332"/>
                  </a:xfrm>
                  <a:prstGeom prst="rect">
                    <a:avLst/>
                  </a:prstGeom>
                  <a:blipFill rotWithShape="0">
                    <a:blip r:embed="rId10"/>
                    <a:stretch>
                      <a:fillRect/>
                    </a:stretch>
                  </a:blipFill>
                </p:spPr>
                <p:txBody>
                  <a:bodyPr/>
                  <a:lstStyle/>
                  <a:p>
                    <a:r>
                      <a:rPr lang="tr-TR">
                        <a:noFill/>
                      </a:rPr>
                      <a:t> </a:t>
                    </a:r>
                  </a:p>
                </p:txBody>
              </p:sp>
            </mc:Fallback>
          </mc:AlternateContent>
        </p:grpSp>
        <p:pic>
          <p:nvPicPr>
            <p:cNvPr id="52" name="Picture 51"/>
            <p:cNvPicPr>
              <a:picLocks/>
            </p:cNvPicPr>
            <p:nvPr/>
          </p:nvPicPr>
          <p:blipFill rotWithShape="1">
            <a:blip r:embed="rId11" cstate="print">
              <a:extLst>
                <a:ext uri="{28A0092B-C50C-407E-A947-70E740481C1C}">
                  <a14:useLocalDpi xmlns:a14="http://schemas.microsoft.com/office/drawing/2010/main" val="0"/>
                </a:ext>
              </a:extLst>
            </a:blip>
            <a:srcRect/>
            <a:stretch/>
          </p:blipFill>
          <p:spPr>
            <a:xfrm rot="5400000">
              <a:off x="2821785" y="852649"/>
              <a:ext cx="930443" cy="1371600"/>
            </a:xfrm>
            <a:prstGeom prst="rect">
              <a:avLst/>
            </a:prstGeom>
          </p:spPr>
        </p:pic>
        <mc:AlternateContent xmlns:mc="http://schemas.openxmlformats.org/markup-compatibility/2006" xmlns:a14="http://schemas.microsoft.com/office/drawing/2010/main">
          <mc:Choice Requires="a14">
            <p:sp>
              <p:nvSpPr>
                <p:cNvPr id="54" name="Rectangle 53"/>
                <p:cNvSpPr/>
                <p:nvPr/>
              </p:nvSpPr>
              <p:spPr>
                <a:xfrm rot="5400000">
                  <a:off x="3603837" y="1289797"/>
                  <a:ext cx="1138990" cy="401053"/>
                </a:xfrm>
                <a:prstGeom prst="rect">
                  <a:avLst/>
                </a:prstGeom>
                <a:ln w="28575">
                  <a:solidFill>
                    <a:schemeClr val="tx1"/>
                  </a:solidFill>
                </a:ln>
              </p:spPr>
              <p:style>
                <a:lnRef idx="1">
                  <a:schemeClr val="dk1"/>
                </a:lnRef>
                <a:fillRef idx="2">
                  <a:schemeClr val="dk1"/>
                </a:fillRef>
                <a:effectRef idx="1">
                  <a:schemeClr val="dk1"/>
                </a:effectRef>
                <a:fontRef idx="minor">
                  <a:schemeClr val="dk1"/>
                </a:fontRef>
              </p:style>
              <p:txBody>
                <a:bodyPr vert="vert270" rtlCol="0" anchor="ctr"/>
                <a:lstStyle/>
                <a:p>
                  <a:pPr algn="ct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𝑚</m:t>
                        </m:r>
                      </m:oMath>
                    </m:oMathPara>
                  </a14:m>
                  <a:endParaRPr lang="tr-TR" dirty="0"/>
                </a:p>
              </p:txBody>
            </p:sp>
          </mc:Choice>
          <mc:Fallback xmlns="">
            <p:sp>
              <p:nvSpPr>
                <p:cNvPr id="54" name="Rectangle 53"/>
                <p:cNvSpPr>
                  <a:spLocks noRot="1" noChangeAspect="1" noMove="1" noResize="1" noEditPoints="1" noAdjustHandles="1" noChangeArrowheads="1" noChangeShapeType="1" noTextEdit="1"/>
                </p:cNvSpPr>
                <p:nvPr/>
              </p:nvSpPr>
              <p:spPr>
                <a:xfrm rot="5400000">
                  <a:off x="3603837" y="1289797"/>
                  <a:ext cx="1138990" cy="401053"/>
                </a:xfrm>
                <a:prstGeom prst="rect">
                  <a:avLst/>
                </a:prstGeom>
                <a:blipFill rotWithShape="0">
                  <a:blip r:embed="rId12"/>
                  <a:stretch>
                    <a:fillRect/>
                  </a:stretch>
                </a:blipFill>
                <a:ln w="28575">
                  <a:solidFill>
                    <a:schemeClr val="tx1"/>
                  </a:solidFill>
                </a:ln>
              </p:spPr>
              <p:txBody>
                <a:bodyPr/>
                <a:lstStyle/>
                <a:p>
                  <a:r>
                    <a:rPr lang="tr-TR">
                      <a:noFill/>
                    </a:rPr>
                    <a:t> </a:t>
                  </a:r>
                </a:p>
              </p:txBody>
            </p:sp>
          </mc:Fallback>
        </mc:AlternateContent>
        <p:sp>
          <p:nvSpPr>
            <p:cNvPr id="55" name="Rectangle 54"/>
            <p:cNvSpPr/>
            <p:nvPr/>
          </p:nvSpPr>
          <p:spPr>
            <a:xfrm rot="5400000">
              <a:off x="2063795" y="1498345"/>
              <a:ext cx="1106905" cy="112295"/>
            </a:xfrm>
            <a:prstGeom prst="rect">
              <a:avLst/>
            </a:prstGeom>
            <a:ln w="285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56" name="Rectangle 55"/>
            <p:cNvSpPr/>
            <p:nvPr/>
          </p:nvSpPr>
          <p:spPr>
            <a:xfrm rot="5400000">
              <a:off x="2934696" y="5607835"/>
              <a:ext cx="914400" cy="192505"/>
            </a:xfrm>
            <a:prstGeom prst="rect">
              <a:avLst/>
            </a:prstGeom>
            <a:pattFill prst="wdDnDiag">
              <a:fgClr>
                <a:schemeClr val="tx1"/>
              </a:fgClr>
              <a:bgClr>
                <a:schemeClr val="bg1"/>
              </a:bgClr>
            </a:patt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cxnSp>
          <p:nvCxnSpPr>
            <p:cNvPr id="57" name="Straight Connector 56"/>
            <p:cNvCxnSpPr/>
            <p:nvPr/>
          </p:nvCxnSpPr>
          <p:spPr>
            <a:xfrm rot="5400000">
              <a:off x="3063033" y="5704088"/>
              <a:ext cx="914400" cy="0"/>
            </a:xfrm>
            <a:prstGeom prst="line">
              <a:avLst/>
            </a:prstGeom>
            <a:ln>
              <a:solidFill>
                <a:schemeClr val="dk1"/>
              </a:solidFill>
            </a:ln>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rot="5400000">
              <a:off x="3472107" y="5680026"/>
              <a:ext cx="914400" cy="0"/>
            </a:xfrm>
            <a:prstGeom prst="line">
              <a:avLst/>
            </a:prstGeom>
            <a:ln>
              <a:solidFill>
                <a:schemeClr val="dk1"/>
              </a:solidFill>
            </a:ln>
          </p:spPr>
          <p:style>
            <a:lnRef idx="1">
              <a:schemeClr val="dk1"/>
            </a:lnRef>
            <a:fillRef idx="0">
              <a:schemeClr val="dk1"/>
            </a:fillRef>
            <a:effectRef idx="0">
              <a:schemeClr val="dk1"/>
            </a:effectRef>
            <a:fontRef idx="minor">
              <a:schemeClr val="tx1"/>
            </a:fontRef>
          </p:style>
        </p:cxnSp>
        <p:cxnSp>
          <p:nvCxnSpPr>
            <p:cNvPr id="59" name="Straight Arrow Connector 58"/>
            <p:cNvCxnSpPr/>
            <p:nvPr/>
          </p:nvCxnSpPr>
          <p:spPr>
            <a:xfrm rot="5400000" flipH="1" flipV="1">
              <a:off x="3716749" y="5483509"/>
              <a:ext cx="8021" cy="4331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rot="5400000">
                  <a:off x="3458023" y="5792138"/>
                  <a:ext cx="461665" cy="369332"/>
                </a:xfrm>
                <a:prstGeom prst="rect">
                  <a:avLst/>
                </a:prstGeom>
                <a:noFill/>
              </p:spPr>
              <p:txBody>
                <a:bodyPr vert="vert270" wrap="square"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𝑦</m:t>
                        </m:r>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oMath>
                    </m:oMathPara>
                  </a14:m>
                  <a:endParaRPr lang="tr-TR" dirty="0"/>
                </a:p>
              </p:txBody>
            </p:sp>
          </mc:Choice>
          <mc:Fallback xmlns="">
            <p:sp>
              <p:nvSpPr>
                <p:cNvPr id="60" name="TextBox 59"/>
                <p:cNvSpPr txBox="1">
                  <a:spLocks noRot="1" noChangeAspect="1" noMove="1" noResize="1" noEditPoints="1" noAdjustHandles="1" noChangeArrowheads="1" noChangeShapeType="1" noTextEdit="1"/>
                </p:cNvSpPr>
                <p:nvPr/>
              </p:nvSpPr>
              <p:spPr>
                <a:xfrm rot="5400000">
                  <a:off x="3458023" y="5792138"/>
                  <a:ext cx="461665" cy="369332"/>
                </a:xfrm>
                <a:prstGeom prst="rect">
                  <a:avLst/>
                </a:prstGeom>
                <a:blipFill rotWithShape="0">
                  <a:blip r:embed="rId13"/>
                  <a:stretch>
                    <a:fillRect r="-21667"/>
                  </a:stretch>
                </a:blipFill>
              </p:spPr>
              <p:txBody>
                <a:bodyPr/>
                <a:lstStyle/>
                <a:p>
                  <a:r>
                    <a:rPr lang="tr-TR">
                      <a:noFill/>
                    </a:rPr>
                    <a:t> </a:t>
                  </a:r>
                </a:p>
              </p:txBody>
            </p:sp>
          </mc:Fallback>
        </mc:AlternateContent>
        <p:sp>
          <p:nvSpPr>
            <p:cNvPr id="61" name="Rectangle 60"/>
            <p:cNvSpPr/>
            <p:nvPr/>
          </p:nvSpPr>
          <p:spPr>
            <a:xfrm rot="5400000">
              <a:off x="3638159" y="2653297"/>
              <a:ext cx="914400" cy="192505"/>
            </a:xfrm>
            <a:prstGeom prst="rect">
              <a:avLst/>
            </a:prstGeom>
            <a:pattFill prst="wdDnDiag">
              <a:fgClr>
                <a:schemeClr val="tx1"/>
              </a:fgClr>
              <a:bgClr>
                <a:schemeClr val="bg1"/>
              </a:bgClr>
            </a:patt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cxnSp>
          <p:nvCxnSpPr>
            <p:cNvPr id="62" name="Straight Connector 61"/>
            <p:cNvCxnSpPr/>
            <p:nvPr/>
          </p:nvCxnSpPr>
          <p:spPr>
            <a:xfrm rot="5400000">
              <a:off x="3766496" y="2749550"/>
              <a:ext cx="914400" cy="0"/>
            </a:xfrm>
            <a:prstGeom prst="line">
              <a:avLst/>
            </a:prstGeom>
            <a:ln>
              <a:solidFill>
                <a:schemeClr val="dk1"/>
              </a:solidFill>
            </a:ln>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rot="5400000">
              <a:off x="4175570" y="2725488"/>
              <a:ext cx="914400" cy="0"/>
            </a:xfrm>
            <a:prstGeom prst="line">
              <a:avLst/>
            </a:prstGeom>
            <a:ln>
              <a:solidFill>
                <a:schemeClr val="dk1"/>
              </a:solidFill>
            </a:ln>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rot="5400000" flipH="1" flipV="1">
              <a:off x="4420212" y="2528971"/>
              <a:ext cx="8021" cy="4331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5" name="TextBox 64"/>
                <p:cNvSpPr txBox="1"/>
                <p:nvPr/>
              </p:nvSpPr>
              <p:spPr>
                <a:xfrm rot="5400000">
                  <a:off x="4282056" y="2717029"/>
                  <a:ext cx="461665" cy="610473"/>
                </a:xfrm>
                <a:prstGeom prst="rect">
                  <a:avLst/>
                </a:prstGeom>
                <a:noFill/>
              </p:spPr>
              <p:txBody>
                <a:bodyPr vert="vert270" wrap="square" rtlCol="0">
                  <a:spAutoFit/>
                </a:bodyPr>
                <a:lstStyle/>
                <a:p>
                  <a:r>
                    <a:rPr lang="tr-TR" b="0" dirty="0" smtClean="0"/>
                    <a:t>x</a:t>
                  </a:r>
                  <a14:m>
                    <m:oMath xmlns:m="http://schemas.openxmlformats.org/officeDocument/2006/math">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oMath>
                  </a14:m>
                  <a:endParaRPr lang="tr-TR" dirty="0"/>
                </a:p>
              </p:txBody>
            </p:sp>
          </mc:Choice>
          <mc:Fallback xmlns="">
            <p:sp>
              <p:nvSpPr>
                <p:cNvPr id="65" name="TextBox 64"/>
                <p:cNvSpPr txBox="1">
                  <a:spLocks noRot="1" noChangeAspect="1" noMove="1" noResize="1" noEditPoints="1" noAdjustHandles="1" noChangeArrowheads="1" noChangeShapeType="1" noTextEdit="1"/>
                </p:cNvSpPr>
                <p:nvPr/>
              </p:nvSpPr>
              <p:spPr>
                <a:xfrm rot="5400000">
                  <a:off x="4282056" y="2717029"/>
                  <a:ext cx="461665" cy="610473"/>
                </a:xfrm>
                <a:prstGeom prst="rect">
                  <a:avLst/>
                </a:prstGeom>
                <a:blipFill rotWithShape="0">
                  <a:blip r:embed="rId14"/>
                  <a:stretch>
                    <a:fillRect l="-16000" b="-10667"/>
                  </a:stretch>
                </a:blipFill>
              </p:spPr>
              <p:txBody>
                <a:bodyPr/>
                <a:lstStyle/>
                <a:p>
                  <a:r>
                    <a:rPr lang="tr-TR">
                      <a:noFill/>
                    </a:rPr>
                    <a:t> </a:t>
                  </a:r>
                </a:p>
              </p:txBody>
            </p:sp>
          </mc:Fallback>
        </mc:AlternateContent>
        <p:sp>
          <p:nvSpPr>
            <p:cNvPr id="66" name="TextBox 65"/>
            <p:cNvSpPr txBox="1"/>
            <p:nvPr/>
          </p:nvSpPr>
          <p:spPr>
            <a:xfrm rot="5400000">
              <a:off x="2976055" y="731637"/>
              <a:ext cx="461665" cy="529568"/>
            </a:xfrm>
            <a:prstGeom prst="rect">
              <a:avLst/>
            </a:prstGeom>
            <a:noFill/>
          </p:spPr>
          <p:txBody>
            <a:bodyPr vert="vert270" wrap="square" rtlCol="0">
              <a:spAutoFit/>
            </a:bodyPr>
            <a:lstStyle/>
            <a:p>
              <a:r>
                <a:rPr lang="tr-TR" dirty="0" smtClean="0"/>
                <a:t>k</a:t>
              </a:r>
              <a:r>
                <a:rPr lang="tr-TR" baseline="-25000" dirty="0" smtClean="0"/>
                <a:t>1</a:t>
              </a:r>
              <a:endParaRPr lang="tr-TR" baseline="-25000" dirty="0"/>
            </a:p>
          </p:txBody>
        </p:sp>
        <p:sp>
          <p:nvSpPr>
            <p:cNvPr id="67" name="TextBox 66"/>
            <p:cNvSpPr txBox="1"/>
            <p:nvPr/>
          </p:nvSpPr>
          <p:spPr>
            <a:xfrm rot="5400000">
              <a:off x="3060003" y="1907239"/>
              <a:ext cx="461665" cy="369332"/>
            </a:xfrm>
            <a:prstGeom prst="rect">
              <a:avLst/>
            </a:prstGeom>
            <a:noFill/>
          </p:spPr>
          <p:txBody>
            <a:bodyPr vert="vert270" wrap="square" rtlCol="0">
              <a:spAutoFit/>
            </a:bodyPr>
            <a:lstStyle/>
            <a:p>
              <a:r>
                <a:rPr lang="tr-TR" dirty="0" smtClean="0"/>
                <a:t>b</a:t>
              </a:r>
              <a:endParaRPr lang="tr-TR" dirty="0"/>
            </a:p>
          </p:txBody>
        </p:sp>
        <p:cxnSp>
          <p:nvCxnSpPr>
            <p:cNvPr id="70" name="Straight Connector 69"/>
            <p:cNvCxnSpPr>
              <a:stCxn id="49" idx="7"/>
              <a:endCxn id="55" idx="2"/>
            </p:cNvCxnSpPr>
            <p:nvPr/>
          </p:nvCxnSpPr>
          <p:spPr>
            <a:xfrm flipV="1">
              <a:off x="2113943" y="1554493"/>
              <a:ext cx="447157" cy="6565"/>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1" name="TextBox 70"/>
                <p:cNvSpPr txBox="1"/>
                <p:nvPr/>
              </p:nvSpPr>
              <p:spPr>
                <a:xfrm>
                  <a:off x="1690963" y="4139835"/>
                  <a:ext cx="349974" cy="3689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b="0" i="1" dirty="0" smtClean="0">
                                <a:latin typeface="Cambria Math" panose="02040503050406030204" pitchFamily="18" charset="0"/>
                              </a:rPr>
                            </m:ctrlPr>
                          </m:sSubPr>
                          <m:e>
                            <m:r>
                              <a:rPr lang="tr-TR" b="0" i="1" dirty="0" smtClean="0">
                                <a:latin typeface="Cambria Math" panose="02040503050406030204" pitchFamily="18" charset="0"/>
                              </a:rPr>
                              <m:t>𝑟</m:t>
                            </m:r>
                          </m:e>
                          <m:sub>
                            <m:r>
                              <a:rPr lang="tr-TR" b="0" i="1" dirty="0" smtClean="0">
                                <a:latin typeface="Cambria Math" panose="02040503050406030204" pitchFamily="18" charset="0"/>
                              </a:rPr>
                              <m:t>2</m:t>
                            </m:r>
                          </m:sub>
                        </m:sSub>
                      </m:oMath>
                    </m:oMathPara>
                  </a14:m>
                  <a:endParaRPr lang="tr-TR" dirty="0"/>
                </a:p>
              </p:txBody>
            </p:sp>
          </mc:Choice>
          <mc:Fallback xmlns="">
            <p:sp>
              <p:nvSpPr>
                <p:cNvPr id="71" name="TextBox 70"/>
                <p:cNvSpPr txBox="1">
                  <a:spLocks noRot="1" noChangeAspect="1" noMove="1" noResize="1" noEditPoints="1" noAdjustHandles="1" noChangeArrowheads="1" noChangeShapeType="1" noTextEdit="1"/>
                </p:cNvSpPr>
                <p:nvPr/>
              </p:nvSpPr>
              <p:spPr>
                <a:xfrm>
                  <a:off x="1690963" y="4139835"/>
                  <a:ext cx="349974" cy="368968"/>
                </a:xfrm>
                <a:prstGeom prst="rect">
                  <a:avLst/>
                </a:prstGeom>
                <a:blipFill rotWithShape="0">
                  <a:blip r:embed="rId15"/>
                  <a:stretch>
                    <a:fillRect/>
                  </a:stretch>
                </a:blipFill>
              </p:spPr>
              <p:txBody>
                <a:bodyPr/>
                <a:lstStyle/>
                <a:p>
                  <a:r>
                    <a:rPr lang="tr-TR">
                      <a:noFill/>
                    </a:rPr>
                    <a:t> </a:t>
                  </a:r>
                </a:p>
              </p:txBody>
            </p:sp>
          </mc:Fallback>
        </mc:AlternateContent>
        <p:sp>
          <p:nvSpPr>
            <p:cNvPr id="72" name="TextBox 71"/>
            <p:cNvSpPr txBox="1"/>
            <p:nvPr/>
          </p:nvSpPr>
          <p:spPr>
            <a:xfrm rot="5400000">
              <a:off x="2614682" y="4609031"/>
              <a:ext cx="461665" cy="529568"/>
            </a:xfrm>
            <a:prstGeom prst="rect">
              <a:avLst/>
            </a:prstGeom>
            <a:noFill/>
          </p:spPr>
          <p:txBody>
            <a:bodyPr vert="vert270" wrap="square" rtlCol="0">
              <a:spAutoFit/>
            </a:bodyPr>
            <a:lstStyle/>
            <a:p>
              <a:r>
                <a:rPr lang="tr-TR" dirty="0" smtClean="0"/>
                <a:t>k</a:t>
              </a:r>
              <a:r>
                <a:rPr lang="tr-TR" baseline="-25000" dirty="0" smtClean="0"/>
                <a:t>2</a:t>
              </a:r>
              <a:endParaRPr lang="tr-TR" baseline="-25000" dirty="0"/>
            </a:p>
          </p:txBody>
        </p:sp>
        <p:cxnSp>
          <p:nvCxnSpPr>
            <p:cNvPr id="73" name="Straight Arrow Connector 72"/>
            <p:cNvCxnSpPr/>
            <p:nvPr/>
          </p:nvCxnSpPr>
          <p:spPr>
            <a:xfrm rot="5400000" flipH="1" flipV="1">
              <a:off x="4583019" y="1285086"/>
              <a:ext cx="8021" cy="4331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6" name="Oval 75"/>
            <p:cNvSpPr/>
            <p:nvPr/>
          </p:nvSpPr>
          <p:spPr>
            <a:xfrm>
              <a:off x="4025612" y="2072769"/>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7" name="Group 76"/>
            <p:cNvGrpSpPr/>
            <p:nvPr/>
          </p:nvGrpSpPr>
          <p:grpSpPr>
            <a:xfrm>
              <a:off x="3784142" y="2165873"/>
              <a:ext cx="640080" cy="51714"/>
              <a:chOff x="3304673" y="5299521"/>
              <a:chExt cx="640080" cy="51714"/>
            </a:xfrm>
          </p:grpSpPr>
          <p:sp>
            <p:nvSpPr>
              <p:cNvPr id="78" name="Rectangle 77"/>
              <p:cNvSpPr/>
              <p:nvPr/>
            </p:nvSpPr>
            <p:spPr>
              <a:xfrm>
                <a:off x="3380778" y="5299521"/>
                <a:ext cx="533243" cy="51714"/>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9" name="Straight Connector 78"/>
              <p:cNvCxnSpPr/>
              <p:nvPr/>
            </p:nvCxnSpPr>
            <p:spPr>
              <a:xfrm>
                <a:off x="3304673" y="5299521"/>
                <a:ext cx="640080" cy="0"/>
              </a:xfrm>
              <a:prstGeom prst="line">
                <a:avLst/>
              </a:prstGeom>
            </p:spPr>
            <p:style>
              <a:lnRef idx="1">
                <a:schemeClr val="dk1"/>
              </a:lnRef>
              <a:fillRef idx="0">
                <a:schemeClr val="dk1"/>
              </a:fillRef>
              <a:effectRef idx="0">
                <a:schemeClr val="dk1"/>
              </a:effectRef>
              <a:fontRef idx="minor">
                <a:schemeClr val="tx1"/>
              </a:fontRef>
            </p:style>
          </p:cxnSp>
        </p:grpSp>
        <p:sp>
          <p:nvSpPr>
            <p:cNvPr id="80" name="Oval 79"/>
            <p:cNvSpPr/>
            <p:nvPr/>
          </p:nvSpPr>
          <p:spPr>
            <a:xfrm>
              <a:off x="4186721" y="2077116"/>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mc:AlternateContent xmlns:mc="http://schemas.openxmlformats.org/markup-compatibility/2006" xmlns:a14="http://schemas.microsoft.com/office/drawing/2010/main">
        <mc:Choice Requires="a14">
          <p:sp>
            <p:nvSpPr>
              <p:cNvPr id="83" name="TextBox 82"/>
              <p:cNvSpPr txBox="1"/>
              <p:nvPr/>
            </p:nvSpPr>
            <p:spPr>
              <a:xfrm>
                <a:off x="7103492" y="414377"/>
                <a:ext cx="4717475" cy="3416320"/>
              </a:xfrm>
              <a:prstGeom prst="rect">
                <a:avLst/>
              </a:prstGeom>
              <a:noFill/>
            </p:spPr>
            <p:txBody>
              <a:bodyPr wrap="square" rtlCol="0">
                <a:spAutoFit/>
              </a:bodyPr>
              <a:lstStyle/>
              <a:p>
                <a:r>
                  <a:rPr lang="tr-TR" dirty="0" smtClean="0"/>
                  <a:t>Not1: Kaldıraç, </a:t>
                </a:r>
                <a:r>
                  <a:rPr lang="tr-TR" dirty="0" err="1" smtClean="0"/>
                  <a:t>rijit</a:t>
                </a:r>
                <a:r>
                  <a:rPr lang="tr-TR" dirty="0" smtClean="0"/>
                  <a:t> ve kütlesi ihmal edilecek kadar küçük.</a:t>
                </a:r>
              </a:p>
              <a:p>
                <a:r>
                  <a:rPr lang="tr-TR" dirty="0" smtClean="0"/>
                  <a:t>Not2: Yay kuvvetleri görünen dikey pozisyonda sıfır.</a:t>
                </a:r>
              </a:p>
              <a:p>
                <a:r>
                  <a:rPr lang="tr-TR" b="1" dirty="0" smtClean="0"/>
                  <a:t>Problem: </a:t>
                </a:r>
                <a:r>
                  <a:rPr lang="tr-TR" dirty="0" smtClean="0"/>
                  <a:t>Sistemin girişleri </a:t>
                </a:r>
                <a14:m>
                  <m:oMath xmlns:m="http://schemas.openxmlformats.org/officeDocument/2006/math">
                    <m:r>
                      <a:rPr lang="tr-TR" i="1">
                        <a:latin typeface="Cambria Math" panose="02040503050406030204" pitchFamily="18" charset="0"/>
                      </a:rPr>
                      <m:t>𝑦</m:t>
                    </m: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oMath>
                </a14:m>
                <a:r>
                  <a:rPr lang="tr-TR" dirty="0" smtClean="0"/>
                  <a:t> ve </a:t>
                </a:r>
                <a14:m>
                  <m:oMath xmlns:m="http://schemas.openxmlformats.org/officeDocument/2006/math">
                    <m:r>
                      <a:rPr lang="tr-TR" b="0" i="1" smtClean="0">
                        <a:latin typeface="Cambria Math" panose="02040503050406030204" pitchFamily="18" charset="0"/>
                      </a:rPr>
                      <m:t>𝑓</m:t>
                    </m:r>
                    <m:d>
                      <m:dPr>
                        <m:ctrlPr>
                          <a:rPr lang="tr-TR" b="0" i="1" smtClean="0">
                            <a:latin typeface="Cambria Math" panose="02040503050406030204" pitchFamily="18" charset="0"/>
                          </a:rPr>
                        </m:ctrlPr>
                      </m:dPr>
                      <m:e>
                        <m:r>
                          <a:rPr lang="tr-TR" i="1">
                            <a:latin typeface="Cambria Math" panose="02040503050406030204" pitchFamily="18" charset="0"/>
                          </a:rPr>
                          <m:t>𝑡</m:t>
                        </m:r>
                      </m:e>
                    </m:d>
                    <m:r>
                      <a:rPr lang="tr-TR" b="0" i="0" smtClean="0">
                        <a:latin typeface="Cambria Math" panose="02040503050406030204" pitchFamily="18" charset="0"/>
                      </a:rPr>
                      <m:t>, ç</m:t>
                    </m:r>
                  </m:oMath>
                </a14:m>
                <a:r>
                  <a:rPr lang="tr-TR" dirty="0" smtClean="0"/>
                  <a:t>ıkışı  </a:t>
                </a:r>
                <a14:m>
                  <m:oMath xmlns:m="http://schemas.openxmlformats.org/officeDocument/2006/math">
                    <m:r>
                      <a:rPr lang="tr-TR" b="0" i="1" smtClean="0">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oMath>
                </a14:m>
                <a:r>
                  <a:rPr lang="tr-TR" dirty="0" smtClean="0"/>
                  <a:t> </a:t>
                </a:r>
                <a:r>
                  <a:rPr lang="tr-TR" dirty="0" err="1" smtClean="0"/>
                  <a:t>dir</a:t>
                </a:r>
                <a:r>
                  <a:rPr lang="tr-TR" dirty="0" smtClean="0"/>
                  <a:t>. Sistem dikey pozisyonu etrafında küçük hareketler yapmaktadır. Bu şartlar altında sistemin her bir giriş ve çıkış arasındaki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𝐺</m:t>
                        </m:r>
                      </m:e>
                      <m:sub>
                        <m:r>
                          <a:rPr lang="tr-TR" b="0" i="1" smtClean="0">
                            <a:latin typeface="Cambria Math" panose="02040503050406030204" pitchFamily="18" charset="0"/>
                          </a:rPr>
                          <m:t>𝑋𝑌</m:t>
                        </m:r>
                      </m:sub>
                    </m:sSub>
                    <m:r>
                      <a:rPr lang="tr-TR" b="0" i="1" smtClean="0">
                        <a:latin typeface="Cambria Math" panose="02040503050406030204" pitchFamily="18" charset="0"/>
                      </a:rPr>
                      <m:t> </m:t>
                    </m:r>
                    <m:r>
                      <a:rPr lang="tr-TR" b="0" i="1" smtClean="0">
                        <a:latin typeface="Cambria Math" panose="02040503050406030204" pitchFamily="18" charset="0"/>
                      </a:rPr>
                      <m:t>𝑣𝑒</m:t>
                    </m:r>
                    <m:r>
                      <a:rPr lang="tr-TR" b="0" i="1" smtClean="0">
                        <a:latin typeface="Cambria Math" panose="02040503050406030204" pitchFamily="18" charset="0"/>
                      </a:rPr>
                      <m:t> </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𝐺</m:t>
                        </m:r>
                      </m:e>
                      <m:sub>
                        <m:r>
                          <a:rPr lang="tr-TR" b="0" i="1" smtClean="0">
                            <a:latin typeface="Cambria Math" panose="02040503050406030204" pitchFamily="18" charset="0"/>
                          </a:rPr>
                          <m:t>𝑋𝐹</m:t>
                        </m:r>
                      </m:sub>
                    </m:sSub>
                  </m:oMath>
                </a14:m>
                <a:r>
                  <a:rPr lang="tr-TR" dirty="0" smtClean="0"/>
                  <a:t>) transfer fonksiyonunu bulunuz.</a:t>
                </a:r>
                <a:endParaRPr lang="tr-TR" dirty="0"/>
              </a:p>
              <a:p>
                <a:endParaRPr lang="tr-TR" dirty="0"/>
              </a:p>
              <a:p>
                <a:endParaRPr lang="tr-TR" dirty="0"/>
              </a:p>
              <a:p>
                <a:endParaRPr lang="tr-TR" b="1" dirty="0"/>
              </a:p>
            </p:txBody>
          </p:sp>
        </mc:Choice>
        <mc:Fallback xmlns="">
          <p:sp>
            <p:nvSpPr>
              <p:cNvPr id="83" name="TextBox 82"/>
              <p:cNvSpPr txBox="1">
                <a:spLocks noRot="1" noChangeAspect="1" noMove="1" noResize="1" noEditPoints="1" noAdjustHandles="1" noChangeArrowheads="1" noChangeShapeType="1" noTextEdit="1"/>
              </p:cNvSpPr>
              <p:nvPr/>
            </p:nvSpPr>
            <p:spPr>
              <a:xfrm>
                <a:off x="7103492" y="414377"/>
                <a:ext cx="4717475" cy="3416320"/>
              </a:xfrm>
              <a:prstGeom prst="rect">
                <a:avLst/>
              </a:prstGeom>
              <a:blipFill rotWithShape="0">
                <a:blip r:embed="rId16"/>
                <a:stretch>
                  <a:fillRect l="-1034" t="-1071" r="-129"/>
                </a:stretch>
              </a:blipFill>
            </p:spPr>
            <p:txBody>
              <a:bodyPr/>
              <a:lstStyle/>
              <a:p>
                <a:r>
                  <a:rPr lang="tr-TR">
                    <a:noFill/>
                  </a:rPr>
                  <a:t> </a:t>
                </a:r>
              </a:p>
            </p:txBody>
          </p:sp>
        </mc:Fallback>
      </mc:AlternateContent>
      <p:grpSp>
        <p:nvGrpSpPr>
          <p:cNvPr id="53" name="Group 52"/>
          <p:cNvGrpSpPr/>
          <p:nvPr/>
        </p:nvGrpSpPr>
        <p:grpSpPr>
          <a:xfrm>
            <a:off x="4570737" y="1032044"/>
            <a:ext cx="2047239" cy="4619625"/>
            <a:chOff x="0" y="0"/>
            <a:chExt cx="2047815" cy="4619625"/>
          </a:xfrm>
        </p:grpSpPr>
        <p:grpSp>
          <p:nvGrpSpPr>
            <p:cNvPr id="69" name="Group 68"/>
            <p:cNvGrpSpPr/>
            <p:nvPr/>
          </p:nvGrpSpPr>
          <p:grpSpPr>
            <a:xfrm>
              <a:off x="0" y="0"/>
              <a:ext cx="2047815" cy="4619625"/>
              <a:chOff x="0" y="0"/>
              <a:chExt cx="2047815" cy="4619625"/>
            </a:xfrm>
          </p:grpSpPr>
          <mc:AlternateContent xmlns:mc="http://schemas.openxmlformats.org/markup-compatibility/2006" xmlns:a14="http://schemas.microsoft.com/office/drawing/2010/main">
            <mc:Choice Requires="a14">
              <p:sp>
                <p:nvSpPr>
                  <p:cNvPr id="91" name="TextBox 15"/>
                  <p:cNvSpPr txBox="1"/>
                  <p:nvPr/>
                </p:nvSpPr>
                <p:spPr>
                  <a:xfrm>
                    <a:off x="0" y="4057650"/>
                    <a:ext cx="349250" cy="358775"/>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𝐵</m:t>
                          </m:r>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91" name="TextBox 15"/>
                  <p:cNvSpPr txBox="1">
                    <a:spLocks noRot="1" noChangeAspect="1" noMove="1" noResize="1" noEditPoints="1" noAdjustHandles="1" noChangeArrowheads="1" noChangeShapeType="1" noTextEdit="1"/>
                  </p:cNvSpPr>
                  <p:nvPr/>
                </p:nvSpPr>
                <p:spPr>
                  <a:xfrm>
                    <a:off x="0" y="4057650"/>
                    <a:ext cx="349250" cy="358775"/>
                  </a:xfrm>
                  <a:prstGeom prst="rect">
                    <a:avLst/>
                  </a:prstGeom>
                  <a:blipFill rotWithShape="0">
                    <a:blip r:embed="rId17"/>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2" name="TextBox 70"/>
                  <p:cNvSpPr txBox="1"/>
                  <p:nvPr/>
                </p:nvSpPr>
                <p:spPr>
                  <a:xfrm>
                    <a:off x="571500" y="3248025"/>
                    <a:ext cx="349822" cy="359350"/>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en-US"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92" name="TextBox 70"/>
                  <p:cNvSpPr txBox="1">
                    <a:spLocks noRot="1" noChangeAspect="1" noMove="1" noResize="1" noEditPoints="1" noAdjustHandles="1" noChangeArrowheads="1" noChangeShapeType="1" noTextEdit="1"/>
                  </p:cNvSpPr>
                  <p:nvPr/>
                </p:nvSpPr>
                <p:spPr>
                  <a:xfrm>
                    <a:off x="571500" y="3248025"/>
                    <a:ext cx="349822" cy="359350"/>
                  </a:xfrm>
                  <a:prstGeom prst="rect">
                    <a:avLst/>
                  </a:prstGeom>
                  <a:blipFill rotWithShape="0">
                    <a:blip r:embed="rId18"/>
                    <a:stretch>
                      <a:fillRect b="-3390"/>
                    </a:stretch>
                  </a:blipFill>
                </p:spPr>
                <p:txBody>
                  <a:bodyPr/>
                  <a:lstStyle/>
                  <a:p>
                    <a:r>
                      <a:rPr lang="tr-TR">
                        <a:noFill/>
                      </a:rPr>
                      <a:t> </a:t>
                    </a:r>
                  </a:p>
                </p:txBody>
              </p:sp>
            </mc:Fallback>
          </mc:AlternateContent>
          <p:cxnSp>
            <p:nvCxnSpPr>
              <p:cNvPr id="93" name="Straight Arrow Connector 92"/>
              <p:cNvCxnSpPr/>
              <p:nvPr/>
            </p:nvCxnSpPr>
            <p:spPr>
              <a:xfrm rot="5400000" flipH="1" flipV="1">
                <a:off x="590550" y="3943350"/>
                <a:ext cx="7620" cy="4324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94" name="Group 93"/>
              <p:cNvGrpSpPr/>
              <p:nvPr/>
            </p:nvGrpSpPr>
            <p:grpSpPr>
              <a:xfrm>
                <a:off x="19050" y="0"/>
                <a:ext cx="2028765" cy="4619625"/>
                <a:chOff x="0" y="0"/>
                <a:chExt cx="2028765" cy="4619625"/>
              </a:xfrm>
            </p:grpSpPr>
            <mc:AlternateContent xmlns:mc="http://schemas.openxmlformats.org/markup-compatibility/2006" xmlns:a14="http://schemas.microsoft.com/office/drawing/2010/main">
              <mc:Choice Requires="a14">
                <p:sp>
                  <p:nvSpPr>
                    <p:cNvPr id="96" name="TextBox 14"/>
                    <p:cNvSpPr txBox="1"/>
                    <p:nvPr/>
                  </p:nvSpPr>
                  <p:spPr>
                    <a:xfrm>
                      <a:off x="1047750" y="200025"/>
                      <a:ext cx="349822" cy="359350"/>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𝐴</m:t>
                            </m:r>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96" name="TextBox 14"/>
                    <p:cNvSpPr txBox="1">
                      <a:spLocks noRot="1" noChangeAspect="1" noMove="1" noResize="1" noEditPoints="1" noAdjustHandles="1" noChangeArrowheads="1" noChangeShapeType="1" noTextEdit="1"/>
                    </p:cNvSpPr>
                    <p:nvPr/>
                  </p:nvSpPr>
                  <p:spPr>
                    <a:xfrm>
                      <a:off x="1047750" y="200025"/>
                      <a:ext cx="349822" cy="359350"/>
                    </a:xfrm>
                    <a:prstGeom prst="rect">
                      <a:avLst/>
                    </a:prstGeom>
                    <a:blipFill rotWithShape="0">
                      <a:blip r:embed="rId19"/>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7" name="TextBox 17"/>
                    <p:cNvSpPr txBox="1"/>
                    <p:nvPr/>
                  </p:nvSpPr>
                  <p:spPr>
                    <a:xfrm>
                      <a:off x="552450" y="704850"/>
                      <a:ext cx="429182" cy="359350"/>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r>
                              <a:rPr lang="tr-TR" sz="1800" i="1" kern="12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𝜃</m:t>
                            </m:r>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97" name="TextBox 17"/>
                    <p:cNvSpPr txBox="1">
                      <a:spLocks noRot="1" noChangeAspect="1" noMove="1" noResize="1" noEditPoints="1" noAdjustHandles="1" noChangeArrowheads="1" noChangeShapeType="1" noTextEdit="1"/>
                    </p:cNvSpPr>
                    <p:nvPr/>
                  </p:nvSpPr>
                  <p:spPr>
                    <a:xfrm>
                      <a:off x="552450" y="704850"/>
                      <a:ext cx="429182" cy="359350"/>
                    </a:xfrm>
                    <a:prstGeom prst="rect">
                      <a:avLst/>
                    </a:prstGeom>
                    <a:blipFill rotWithShape="0">
                      <a:blip r:embed="rId20"/>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8" name="TextBox 22"/>
                    <p:cNvSpPr txBox="1"/>
                    <p:nvPr/>
                  </p:nvSpPr>
                  <p:spPr>
                    <a:xfrm>
                      <a:off x="962025" y="1285875"/>
                      <a:ext cx="349822" cy="359350"/>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en-US"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98" name="TextBox 22"/>
                    <p:cNvSpPr txBox="1">
                      <a:spLocks noRot="1" noChangeAspect="1" noMove="1" noResize="1" noEditPoints="1" noAdjustHandles="1" noChangeArrowheads="1" noChangeShapeType="1" noTextEdit="1"/>
                    </p:cNvSpPr>
                    <p:nvPr/>
                  </p:nvSpPr>
                  <p:spPr>
                    <a:xfrm>
                      <a:off x="962025" y="1285875"/>
                      <a:ext cx="349822" cy="359350"/>
                    </a:xfrm>
                    <a:prstGeom prst="rect">
                      <a:avLst/>
                    </a:prstGeom>
                    <a:blipFill rotWithShape="0">
                      <a:blip r:embed="rId21"/>
                      <a:stretch>
                        <a:fillRect b="-3390"/>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9" name="TextBox 27"/>
                    <p:cNvSpPr txBox="1"/>
                    <p:nvPr/>
                  </p:nvSpPr>
                  <p:spPr>
                    <a:xfrm>
                      <a:off x="1657350" y="0"/>
                      <a:ext cx="333315" cy="359350"/>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en-US"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𝑘</m:t>
                                </m:r>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99" name="TextBox 27"/>
                    <p:cNvSpPr txBox="1">
                      <a:spLocks noRot="1" noChangeAspect="1" noMove="1" noResize="1" noEditPoints="1" noAdjustHandles="1" noChangeArrowheads="1" noChangeShapeType="1" noTextEdit="1"/>
                    </p:cNvSpPr>
                    <p:nvPr/>
                  </p:nvSpPr>
                  <p:spPr>
                    <a:xfrm>
                      <a:off x="1657350" y="0"/>
                      <a:ext cx="333315" cy="359350"/>
                    </a:xfrm>
                    <a:prstGeom prst="rect">
                      <a:avLst/>
                    </a:prstGeom>
                    <a:blipFill rotWithShape="0">
                      <a:blip r:embed="rId22"/>
                      <a:stretch>
                        <a:fillRect l="-5556" r="-35185" b="-18644"/>
                      </a:stretch>
                    </a:blipFill>
                  </p:spPr>
                  <p:txBody>
                    <a:bodyPr/>
                    <a:lstStyle/>
                    <a:p>
                      <a:r>
                        <a:rPr lang="tr-TR">
                          <a:noFill/>
                        </a:rPr>
                        <a:t> </a:t>
                      </a:r>
                    </a:p>
                  </p:txBody>
                </p:sp>
              </mc:Fallback>
            </mc:AlternateContent>
            <p:sp>
              <p:nvSpPr>
                <p:cNvPr id="100" name="Freeform 99"/>
                <p:cNvSpPr/>
                <p:nvPr/>
              </p:nvSpPr>
              <p:spPr>
                <a:xfrm rot="6000000">
                  <a:off x="-1219200" y="2276475"/>
                  <a:ext cx="3779370" cy="136775"/>
                </a:xfrm>
                <a:custGeom>
                  <a:avLst/>
                  <a:gdLst>
                    <a:gd name="connsiteX0" fmla="*/ 55674 w 3781854"/>
                    <a:gd name="connsiteY0" fmla="*/ 0 h 137160"/>
                    <a:gd name="connsiteX1" fmla="*/ 68580 w 3781854"/>
                    <a:gd name="connsiteY1" fmla="*/ 0 h 137160"/>
                    <a:gd name="connsiteX2" fmla="*/ 3713274 w 3781854"/>
                    <a:gd name="connsiteY2" fmla="*/ 0 h 137160"/>
                    <a:gd name="connsiteX3" fmla="*/ 3781854 w 3781854"/>
                    <a:gd name="connsiteY3" fmla="*/ 68580 h 137160"/>
                    <a:gd name="connsiteX4" fmla="*/ 3713274 w 3781854"/>
                    <a:gd name="connsiteY4" fmla="*/ 137160 h 137160"/>
                    <a:gd name="connsiteX5" fmla="*/ 68580 w 3781854"/>
                    <a:gd name="connsiteY5" fmla="*/ 137160 h 137160"/>
                    <a:gd name="connsiteX6" fmla="*/ 55674 w 3781854"/>
                    <a:gd name="connsiteY6" fmla="*/ 137160 h 137160"/>
                    <a:gd name="connsiteX7" fmla="*/ 55674 w 3781854"/>
                    <a:gd name="connsiteY7" fmla="*/ 134555 h 137160"/>
                    <a:gd name="connsiteX8" fmla="*/ 41885 w 3781854"/>
                    <a:gd name="connsiteY8" fmla="*/ 131771 h 137160"/>
                    <a:gd name="connsiteX9" fmla="*/ 0 w 3781854"/>
                    <a:gd name="connsiteY9" fmla="*/ 68580 h 137160"/>
                    <a:gd name="connsiteX10" fmla="*/ 41885 w 3781854"/>
                    <a:gd name="connsiteY10" fmla="*/ 5389 h 137160"/>
                    <a:gd name="connsiteX11" fmla="*/ 55674 w 3781854"/>
                    <a:gd name="connsiteY11" fmla="*/ 2606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81854" h="137160">
                      <a:moveTo>
                        <a:pt x="55674" y="0"/>
                      </a:moveTo>
                      <a:lnTo>
                        <a:pt x="68580" y="0"/>
                      </a:lnTo>
                      <a:lnTo>
                        <a:pt x="3713274" y="0"/>
                      </a:lnTo>
                      <a:cubicBezTo>
                        <a:pt x="3751150" y="0"/>
                        <a:pt x="3781854" y="30704"/>
                        <a:pt x="3781854" y="68580"/>
                      </a:cubicBezTo>
                      <a:cubicBezTo>
                        <a:pt x="3781854" y="106456"/>
                        <a:pt x="3751150" y="137160"/>
                        <a:pt x="3713274" y="137160"/>
                      </a:cubicBezTo>
                      <a:lnTo>
                        <a:pt x="68580" y="137160"/>
                      </a:lnTo>
                      <a:lnTo>
                        <a:pt x="55674" y="137160"/>
                      </a:lnTo>
                      <a:lnTo>
                        <a:pt x="55674" y="134555"/>
                      </a:lnTo>
                      <a:lnTo>
                        <a:pt x="41885" y="131771"/>
                      </a:lnTo>
                      <a:cubicBezTo>
                        <a:pt x="17271" y="121360"/>
                        <a:pt x="0" y="96987"/>
                        <a:pt x="0" y="68580"/>
                      </a:cubicBezTo>
                      <a:cubicBezTo>
                        <a:pt x="0" y="40173"/>
                        <a:pt x="17271" y="15800"/>
                        <a:pt x="41885" y="5389"/>
                      </a:cubicBezTo>
                      <a:lnTo>
                        <a:pt x="55674" y="260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101" name="TextBox 3"/>
                    <p:cNvSpPr txBox="1"/>
                    <p:nvPr/>
                  </p:nvSpPr>
                  <p:spPr>
                    <a:xfrm>
                      <a:off x="723900" y="2181225"/>
                      <a:ext cx="349394" cy="359198"/>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𝑂</m:t>
                            </m:r>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01" name="TextBox 3"/>
                    <p:cNvSpPr txBox="1">
                      <a:spLocks noRot="1" noChangeAspect="1" noMove="1" noResize="1" noEditPoints="1" noAdjustHandles="1" noChangeArrowheads="1" noChangeShapeType="1" noTextEdit="1"/>
                    </p:cNvSpPr>
                    <p:nvPr/>
                  </p:nvSpPr>
                  <p:spPr>
                    <a:xfrm>
                      <a:off x="723900" y="2181225"/>
                      <a:ext cx="349394" cy="359198"/>
                    </a:xfrm>
                    <a:prstGeom prst="rect">
                      <a:avLst/>
                    </a:prstGeom>
                    <a:blipFill rotWithShape="0">
                      <a:blip r:embed="rId23"/>
                      <a:stretch>
                        <a:fillRect/>
                      </a:stretch>
                    </a:blipFill>
                  </p:spPr>
                  <p:txBody>
                    <a:bodyPr/>
                    <a:lstStyle/>
                    <a:p>
                      <a:r>
                        <a:rPr lang="tr-TR">
                          <a:noFill/>
                        </a:rPr>
                        <a:t> </a:t>
                      </a:r>
                    </a:p>
                  </p:txBody>
                </p:sp>
              </mc:Fallback>
            </mc:AlternateContent>
            <p:cxnSp>
              <p:nvCxnSpPr>
                <p:cNvPr id="102" name="Straight Connector 101"/>
                <p:cNvCxnSpPr/>
                <p:nvPr/>
              </p:nvCxnSpPr>
              <p:spPr>
                <a:xfrm flipV="1">
                  <a:off x="981075" y="533400"/>
                  <a:ext cx="447076" cy="6564"/>
                </a:xfrm>
                <a:prstGeom prst="line">
                  <a:avLst/>
                </a:prstGeom>
              </p:spPr>
              <p:style>
                <a:lnRef idx="3">
                  <a:schemeClr val="dk1"/>
                </a:lnRef>
                <a:fillRef idx="0">
                  <a:schemeClr val="dk1"/>
                </a:fillRef>
                <a:effectRef idx="2">
                  <a:schemeClr val="dk1"/>
                </a:effectRef>
                <a:fontRef idx="minor">
                  <a:schemeClr val="tx1"/>
                </a:fontRef>
              </p:style>
            </p:cxnSp>
            <p:cxnSp>
              <p:nvCxnSpPr>
                <p:cNvPr id="103" name="Elbow Connector 102"/>
                <p:cNvCxnSpPr/>
                <p:nvPr/>
              </p:nvCxnSpPr>
              <p:spPr>
                <a:xfrm>
                  <a:off x="1400175" y="533400"/>
                  <a:ext cx="333375" cy="276225"/>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04" name="Elbow Connector 103"/>
                <p:cNvCxnSpPr/>
                <p:nvPr/>
              </p:nvCxnSpPr>
              <p:spPr>
                <a:xfrm flipV="1">
                  <a:off x="1400175" y="257175"/>
                  <a:ext cx="333375" cy="276225"/>
                </a:xfrm>
                <a:prstGeom prst="bentConnector3">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5" name="TextBox 27"/>
                    <p:cNvSpPr txBox="1"/>
                    <p:nvPr/>
                  </p:nvSpPr>
                  <p:spPr>
                    <a:xfrm>
                      <a:off x="1695450" y="609600"/>
                      <a:ext cx="333315" cy="359350"/>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en-US"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𝑏</m:t>
                                </m:r>
                              </m:sub>
                            </m:sSub>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05" name="TextBox 27"/>
                    <p:cNvSpPr txBox="1">
                      <a:spLocks noRot="1" noChangeAspect="1" noMove="1" noResize="1" noEditPoints="1" noAdjustHandles="1" noChangeArrowheads="1" noChangeShapeType="1" noTextEdit="1"/>
                    </p:cNvSpPr>
                    <p:nvPr/>
                  </p:nvSpPr>
                  <p:spPr>
                    <a:xfrm>
                      <a:off x="1695450" y="609600"/>
                      <a:ext cx="333315" cy="359350"/>
                    </a:xfrm>
                    <a:prstGeom prst="rect">
                      <a:avLst/>
                    </a:prstGeom>
                    <a:blipFill rotWithShape="0">
                      <a:blip r:embed="rId24"/>
                      <a:stretch>
                        <a:fillRect l="-5455" r="-3636" b="-18644"/>
                      </a:stretch>
                    </a:blipFill>
                  </p:spPr>
                  <p:txBody>
                    <a:bodyPr/>
                    <a:lstStyle/>
                    <a:p>
                      <a:r>
                        <a:rPr lang="tr-TR">
                          <a:noFill/>
                        </a:rPr>
                        <a:t> </a:t>
                      </a:r>
                    </a:p>
                  </p:txBody>
                </p:sp>
              </mc:Fallback>
            </mc:AlternateContent>
            <p:cxnSp>
              <p:nvCxnSpPr>
                <p:cNvPr id="106" name="Straight Connector 105"/>
                <p:cNvCxnSpPr/>
                <p:nvPr/>
              </p:nvCxnSpPr>
              <p:spPr>
                <a:xfrm>
                  <a:off x="657225" y="19050"/>
                  <a:ext cx="0" cy="4600575"/>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107" name="Straight Connector 106"/>
                <p:cNvCxnSpPr/>
                <p:nvPr/>
              </p:nvCxnSpPr>
              <p:spPr>
                <a:xfrm flipH="1">
                  <a:off x="828675" y="933450"/>
                  <a:ext cx="85725" cy="428625"/>
                </a:xfrm>
                <a:prstGeom prst="line">
                  <a:avLst/>
                </a:prstGeom>
              </p:spPr>
              <p:style>
                <a:lnRef idx="1">
                  <a:schemeClr val="dk1"/>
                </a:lnRef>
                <a:fillRef idx="0">
                  <a:schemeClr val="dk1"/>
                </a:fillRef>
                <a:effectRef idx="0">
                  <a:schemeClr val="dk1"/>
                </a:effectRef>
                <a:fontRef idx="minor">
                  <a:schemeClr val="tx1"/>
                </a:fontRef>
              </p:style>
            </p:cxnSp>
            <p:sp>
              <p:nvSpPr>
                <p:cNvPr id="108" name="Arc 107"/>
                <p:cNvSpPr/>
                <p:nvPr/>
              </p:nvSpPr>
              <p:spPr>
                <a:xfrm rot="19176457">
                  <a:off x="571500" y="1085850"/>
                  <a:ext cx="358140" cy="324485"/>
                </a:xfrm>
                <a:prstGeom prst="arc">
                  <a:avLst>
                    <a:gd name="adj1" fmla="val 16200000"/>
                    <a:gd name="adj2" fmla="val 21304105"/>
                  </a:avLst>
                </a:prstGeom>
                <a:ln>
                  <a:tailEnd type="triangle"/>
                </a:ln>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09" name="Straight Arrow Connector 108"/>
                <p:cNvCxnSpPr/>
                <p:nvPr/>
              </p:nvCxnSpPr>
              <p:spPr>
                <a:xfrm flipH="1">
                  <a:off x="238125" y="2314575"/>
                  <a:ext cx="428625" cy="165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0" name="TextBox 27"/>
                    <p:cNvSpPr txBox="1"/>
                    <p:nvPr/>
                  </p:nvSpPr>
                  <p:spPr>
                    <a:xfrm>
                      <a:off x="0" y="2209800"/>
                      <a:ext cx="438150" cy="359350"/>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en-US"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𝑜𝑥</m:t>
                                </m:r>
                              </m:sub>
                            </m:sSub>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10" name="TextBox 27"/>
                    <p:cNvSpPr txBox="1">
                      <a:spLocks noRot="1" noChangeAspect="1" noMove="1" noResize="1" noEditPoints="1" noAdjustHandles="1" noChangeArrowheads="1" noChangeShapeType="1" noTextEdit="1"/>
                    </p:cNvSpPr>
                    <p:nvPr/>
                  </p:nvSpPr>
                  <p:spPr>
                    <a:xfrm>
                      <a:off x="0" y="2209800"/>
                      <a:ext cx="438150" cy="359350"/>
                    </a:xfrm>
                    <a:prstGeom prst="rect">
                      <a:avLst/>
                    </a:prstGeom>
                    <a:blipFill rotWithShape="0">
                      <a:blip r:embed="rId25"/>
                      <a:stretch>
                        <a:fillRect l="-4167" b="-1694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1" name="TextBox 27"/>
                    <p:cNvSpPr txBox="1"/>
                    <p:nvPr/>
                  </p:nvSpPr>
                  <p:spPr>
                    <a:xfrm>
                      <a:off x="257102" y="1581150"/>
                      <a:ext cx="438150" cy="387350"/>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en-US"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𝑜𝑦</m:t>
                                </m:r>
                              </m:sub>
                            </m:sSub>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111" name="TextBox 27"/>
                    <p:cNvSpPr txBox="1">
                      <a:spLocks noRot="1" noChangeAspect="1" noMove="1" noResize="1" noEditPoints="1" noAdjustHandles="1" noChangeArrowheads="1" noChangeShapeType="1" noTextEdit="1"/>
                    </p:cNvSpPr>
                    <p:nvPr/>
                  </p:nvSpPr>
                  <p:spPr>
                    <a:xfrm>
                      <a:off x="257102" y="1581150"/>
                      <a:ext cx="438150" cy="387350"/>
                    </a:xfrm>
                    <a:prstGeom prst="rect">
                      <a:avLst/>
                    </a:prstGeom>
                    <a:blipFill rotWithShape="0">
                      <a:blip r:embed="rId26"/>
                      <a:stretch>
                        <a:fillRect l="-4167" r="-1389" b="-9524"/>
                      </a:stretch>
                    </a:blipFill>
                  </p:spPr>
                  <p:txBody>
                    <a:bodyPr/>
                    <a:lstStyle/>
                    <a:p>
                      <a:r>
                        <a:rPr lang="tr-TR">
                          <a:noFill/>
                        </a:rPr>
                        <a:t> </a:t>
                      </a:r>
                    </a:p>
                  </p:txBody>
                </p:sp>
              </mc:Fallback>
            </mc:AlternateContent>
            <p:cxnSp>
              <p:nvCxnSpPr>
                <p:cNvPr id="112" name="Straight Arrow Connector 111"/>
                <p:cNvCxnSpPr/>
                <p:nvPr/>
              </p:nvCxnSpPr>
              <p:spPr>
                <a:xfrm>
                  <a:off x="657225" y="342900"/>
                  <a:ext cx="33486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3" name="Text Box 2"/>
                    <p:cNvSpPr txBox="1">
                      <a:spLocks noChangeArrowheads="1"/>
                    </p:cNvSpPr>
                    <p:nvPr/>
                  </p:nvSpPr>
                  <p:spPr bwMode="auto">
                    <a:xfrm>
                      <a:off x="742950" y="0"/>
                      <a:ext cx="276225"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1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1100" i="1">
                                    <a:effectLst/>
                                    <a:latin typeface="Cambria Math" panose="02040503050406030204" pitchFamily="18" charset="0"/>
                                    <a:ea typeface="Calibri" panose="020F0502020204030204" pitchFamily="34" charset="0"/>
                                    <a:cs typeface="Times New Roman" panose="02020603050405020304" pitchFamily="18" charset="0"/>
                                  </a:rPr>
                                  <m:t>𝐴</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3" name="Text Box 2"/>
                    <p:cNvSpPr txBox="1">
                      <a:spLocks noRot="1" noChangeAspect="1" noMove="1" noResize="1" noEditPoints="1" noAdjustHandles="1" noChangeArrowheads="1" noChangeShapeType="1" noTextEdit="1"/>
                    </p:cNvSpPr>
                    <p:nvPr/>
                  </p:nvSpPr>
                  <p:spPr bwMode="auto">
                    <a:xfrm>
                      <a:off x="742950" y="0"/>
                      <a:ext cx="276225" cy="257175"/>
                    </a:xfrm>
                    <a:prstGeom prst="rect">
                      <a:avLst/>
                    </a:prstGeom>
                    <a:blipFill rotWithShape="0">
                      <a:blip r:embed="rId27"/>
                      <a:stretch>
                        <a:fillRect/>
                      </a:stretch>
                    </a:blipFill>
                    <a:ln w="9525">
                      <a:noFill/>
                      <a:miter lim="800000"/>
                      <a:headEnd/>
                      <a:tailEnd/>
                    </a:ln>
                  </p:spPr>
                  <p:txBody>
                    <a:bodyPr/>
                    <a:lstStyle/>
                    <a:p>
                      <a:r>
                        <a:rPr lang="tr-TR">
                          <a:noFill/>
                        </a:rPr>
                        <a:t> </a:t>
                      </a:r>
                    </a:p>
                  </p:txBody>
                </p:sp>
              </mc:Fallback>
            </mc:AlternateContent>
          </p:grpSp>
          <p:cxnSp>
            <p:nvCxnSpPr>
              <p:cNvPr id="95" name="Straight Arrow Connector 94"/>
              <p:cNvCxnSpPr/>
              <p:nvPr/>
            </p:nvCxnSpPr>
            <p:spPr>
              <a:xfrm flipH="1" flipV="1">
                <a:off x="371475" y="4495800"/>
                <a:ext cx="314325" cy="95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74" name="Group 73"/>
            <p:cNvGrpSpPr/>
            <p:nvPr/>
          </p:nvGrpSpPr>
          <p:grpSpPr>
            <a:xfrm>
              <a:off x="352425" y="152400"/>
              <a:ext cx="685800" cy="4332922"/>
              <a:chOff x="0" y="0"/>
              <a:chExt cx="685800" cy="4332922"/>
            </a:xfrm>
          </p:grpSpPr>
          <p:sp>
            <p:nvSpPr>
              <p:cNvPr id="81" name="Oval 80"/>
              <p:cNvSpPr/>
              <p:nvPr/>
            </p:nvSpPr>
            <p:spPr>
              <a:xfrm rot="5400000">
                <a:off x="619125" y="361950"/>
                <a:ext cx="45712" cy="457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a:p>
            </p:txBody>
          </p:sp>
          <p:sp>
            <p:nvSpPr>
              <p:cNvPr id="84" name="Oval 83"/>
              <p:cNvSpPr/>
              <p:nvPr/>
            </p:nvSpPr>
            <p:spPr>
              <a:xfrm rot="5400000">
                <a:off x="0" y="3924300"/>
                <a:ext cx="45085" cy="4508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a:p>
            </p:txBody>
          </p:sp>
          <p:sp>
            <p:nvSpPr>
              <p:cNvPr id="85" name="Oval 84"/>
              <p:cNvSpPr/>
              <p:nvPr/>
            </p:nvSpPr>
            <p:spPr>
              <a:xfrm rot="16200000">
                <a:off x="323850" y="2143125"/>
                <a:ext cx="45085" cy="4508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a:p>
            </p:txBody>
          </p:sp>
          <mc:AlternateContent xmlns:mc="http://schemas.openxmlformats.org/markup-compatibility/2006" xmlns:a14="http://schemas.microsoft.com/office/drawing/2010/main">
            <mc:Choice Requires="a14">
              <p:sp>
                <p:nvSpPr>
                  <p:cNvPr id="86" name="TextBox 27"/>
                  <p:cNvSpPr txBox="1"/>
                  <p:nvPr/>
                </p:nvSpPr>
                <p:spPr>
                  <a:xfrm>
                    <a:off x="247650" y="3543300"/>
                    <a:ext cx="438150" cy="359350"/>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en-US"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𝑘</m:t>
                              </m:r>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oMath>
                      </m:oMathPara>
                    </a14:m>
                    <a:endParaRPr lang="en-US" sz="1200">
                      <a:effectLst/>
                      <a:latin typeface="Times New Roman" panose="02020603050405020304" pitchFamily="18" charset="0"/>
                      <a:ea typeface="Times New Roman" panose="02020603050405020304" pitchFamily="18" charset="0"/>
                    </a:endParaRPr>
                  </a:p>
                </p:txBody>
              </p:sp>
            </mc:Choice>
            <mc:Fallback xmlns="">
              <p:sp>
                <p:nvSpPr>
                  <p:cNvPr id="86" name="TextBox 27"/>
                  <p:cNvSpPr txBox="1">
                    <a:spLocks noRot="1" noChangeAspect="1" noMove="1" noResize="1" noEditPoints="1" noAdjustHandles="1" noChangeArrowheads="1" noChangeShapeType="1" noTextEdit="1"/>
                  </p:cNvSpPr>
                  <p:nvPr/>
                </p:nvSpPr>
                <p:spPr>
                  <a:xfrm>
                    <a:off x="247650" y="3543300"/>
                    <a:ext cx="438150" cy="359350"/>
                  </a:xfrm>
                  <a:prstGeom prst="rect">
                    <a:avLst/>
                  </a:prstGeom>
                  <a:blipFill rotWithShape="0">
                    <a:blip r:embed="rId28"/>
                    <a:stretch>
                      <a:fillRect l="-4167" r="-1389" b="-18966"/>
                    </a:stretch>
                  </a:blipFill>
                </p:spPr>
                <p:txBody>
                  <a:bodyPr/>
                  <a:lstStyle/>
                  <a:p>
                    <a:r>
                      <a:rPr lang="tr-TR">
                        <a:noFill/>
                      </a:rPr>
                      <a:t> </a:t>
                    </a:r>
                  </a:p>
                </p:txBody>
              </p:sp>
            </mc:Fallback>
          </mc:AlternateContent>
          <p:cxnSp>
            <p:nvCxnSpPr>
              <p:cNvPr id="87" name="Straight Arrow Connector 86"/>
              <p:cNvCxnSpPr/>
              <p:nvPr/>
            </p:nvCxnSpPr>
            <p:spPr>
              <a:xfrm flipH="1" flipV="1">
                <a:off x="333375" y="1685925"/>
                <a:ext cx="9525" cy="4546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8" name="Straight Connector 87"/>
              <p:cNvCxnSpPr/>
              <p:nvPr/>
            </p:nvCxnSpPr>
            <p:spPr>
              <a:xfrm flipV="1">
                <a:off x="647700" y="0"/>
                <a:ext cx="0" cy="371475"/>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28575" y="3971925"/>
                <a:ext cx="0" cy="360997"/>
              </a:xfrm>
              <a:prstGeom prst="line">
                <a:avLst/>
              </a:prstGeom>
              <a:ln>
                <a:prstDash val="dash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0" name="Text Box 2"/>
                  <p:cNvSpPr txBox="1">
                    <a:spLocks noChangeArrowheads="1"/>
                  </p:cNvSpPr>
                  <p:nvPr/>
                </p:nvSpPr>
                <p:spPr bwMode="auto">
                  <a:xfrm>
                    <a:off x="76200" y="4000500"/>
                    <a:ext cx="276225" cy="285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1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1100" i="1">
                                  <a:effectLst/>
                                  <a:latin typeface="Cambria Math" panose="02040503050406030204" pitchFamily="18" charset="0"/>
                                  <a:ea typeface="Calibri" panose="020F0502020204030204" pitchFamily="34" charset="0"/>
                                  <a:cs typeface="Times New Roman" panose="02020603050405020304" pitchFamily="18" charset="0"/>
                                </a:rPr>
                                <m:t>𝐵</m:t>
                              </m:r>
                            </m:sub>
                          </m:sSub>
                        </m:oMath>
                      </m:oMathPara>
                    </a14:m>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0" name="Text Box 2"/>
                  <p:cNvSpPr txBox="1">
                    <a:spLocks noRot="1" noChangeAspect="1" noMove="1" noResize="1" noEditPoints="1" noAdjustHandles="1" noChangeArrowheads="1" noChangeShapeType="1" noTextEdit="1"/>
                  </p:cNvSpPr>
                  <p:nvPr/>
                </p:nvSpPr>
                <p:spPr bwMode="auto">
                  <a:xfrm>
                    <a:off x="76200" y="4000500"/>
                    <a:ext cx="276225" cy="285750"/>
                  </a:xfrm>
                  <a:prstGeom prst="rect">
                    <a:avLst/>
                  </a:prstGeom>
                  <a:blipFill rotWithShape="0">
                    <a:blip r:embed="rId29"/>
                    <a:stretch>
                      <a:fillRect r="-4444"/>
                    </a:stretch>
                  </a:blipFill>
                  <a:ln w="9525">
                    <a:noFill/>
                    <a:miter lim="800000"/>
                    <a:headEnd/>
                    <a:tailEnd/>
                  </a:ln>
                </p:spPr>
                <p:txBody>
                  <a:bodyPr/>
                  <a:lstStyle/>
                  <a:p>
                    <a:r>
                      <a:rPr lang="tr-TR">
                        <a:noFill/>
                      </a:rPr>
                      <a:t> </a:t>
                    </a:r>
                  </a:p>
                </p:txBody>
              </p:sp>
            </mc:Fallback>
          </mc:AlternateContent>
        </p:grpSp>
      </p:grpSp>
      <p:grpSp>
        <p:nvGrpSpPr>
          <p:cNvPr id="114" name="Group 113"/>
          <p:cNvGrpSpPr/>
          <p:nvPr/>
        </p:nvGrpSpPr>
        <p:grpSpPr>
          <a:xfrm>
            <a:off x="8356148" y="2762197"/>
            <a:ext cx="1664607" cy="2884649"/>
            <a:chOff x="6226685" y="215255"/>
            <a:chExt cx="1664607" cy="2884649"/>
          </a:xfrm>
        </p:grpSpPr>
        <p:grpSp>
          <p:nvGrpSpPr>
            <p:cNvPr id="115" name="Group 114"/>
            <p:cNvGrpSpPr/>
            <p:nvPr/>
          </p:nvGrpSpPr>
          <p:grpSpPr>
            <a:xfrm>
              <a:off x="6705257" y="767635"/>
              <a:ext cx="1186035" cy="2332269"/>
              <a:chOff x="6705257" y="767635"/>
              <a:chExt cx="1186035" cy="2332269"/>
            </a:xfrm>
          </p:grpSpPr>
          <mc:AlternateContent xmlns:mc="http://schemas.openxmlformats.org/markup-compatibility/2006" xmlns:a14="http://schemas.microsoft.com/office/drawing/2010/main">
            <mc:Choice Requires="a14">
              <p:sp>
                <p:nvSpPr>
                  <p:cNvPr id="122" name="TextBox 121"/>
                  <p:cNvSpPr txBox="1"/>
                  <p:nvPr/>
                </p:nvSpPr>
                <p:spPr>
                  <a:xfrm>
                    <a:off x="7558133" y="983139"/>
                    <a:ext cx="3331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rPr>
                            <m:t>𝑓</m:t>
                          </m:r>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oMath>
                      </m:oMathPara>
                    </a14:m>
                    <a:endParaRPr lang="tr-TR" dirty="0"/>
                  </a:p>
                </p:txBody>
              </p:sp>
            </mc:Choice>
            <mc:Fallback xmlns="">
              <p:sp>
                <p:nvSpPr>
                  <p:cNvPr id="122" name="TextBox 121"/>
                  <p:cNvSpPr txBox="1">
                    <a:spLocks noRot="1" noChangeAspect="1" noMove="1" noResize="1" noEditPoints="1" noAdjustHandles="1" noChangeArrowheads="1" noChangeShapeType="1" noTextEdit="1"/>
                  </p:cNvSpPr>
                  <p:nvPr/>
                </p:nvSpPr>
                <p:spPr>
                  <a:xfrm>
                    <a:off x="7558133" y="983139"/>
                    <a:ext cx="333159" cy="369332"/>
                  </a:xfrm>
                  <a:prstGeom prst="rect">
                    <a:avLst/>
                  </a:prstGeom>
                  <a:blipFill rotWithShape="0">
                    <a:blip r:embed="rId30"/>
                    <a:stretch>
                      <a:fillRect l="-5455" r="-85455" b="-13115"/>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3" name="Rectangle 122"/>
                  <p:cNvSpPr/>
                  <p:nvPr/>
                </p:nvSpPr>
                <p:spPr>
                  <a:xfrm rot="5400000">
                    <a:off x="6524952" y="1136603"/>
                    <a:ext cx="1138990" cy="401053"/>
                  </a:xfrm>
                  <a:prstGeom prst="rect">
                    <a:avLst/>
                  </a:prstGeom>
                  <a:ln w="28575">
                    <a:solidFill>
                      <a:schemeClr val="tx1"/>
                    </a:solidFill>
                  </a:ln>
                </p:spPr>
                <p:style>
                  <a:lnRef idx="1">
                    <a:schemeClr val="dk1"/>
                  </a:lnRef>
                  <a:fillRef idx="2">
                    <a:schemeClr val="dk1"/>
                  </a:fillRef>
                  <a:effectRef idx="1">
                    <a:schemeClr val="dk1"/>
                  </a:effectRef>
                  <a:fontRef idx="minor">
                    <a:schemeClr val="dk1"/>
                  </a:fontRef>
                </p:style>
                <p:txBody>
                  <a:bodyPr vert="vert270" rtlCol="0" anchor="ctr"/>
                  <a:lstStyle/>
                  <a:p>
                    <a:pPr algn="ct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𝑚</m:t>
                          </m:r>
                        </m:oMath>
                      </m:oMathPara>
                    </a14:m>
                    <a:endParaRPr lang="tr-TR" dirty="0"/>
                  </a:p>
                </p:txBody>
              </p:sp>
            </mc:Choice>
            <mc:Fallback xmlns="">
              <p:sp>
                <p:nvSpPr>
                  <p:cNvPr id="123" name="Rectangle 122"/>
                  <p:cNvSpPr>
                    <a:spLocks noRot="1" noChangeAspect="1" noMove="1" noResize="1" noEditPoints="1" noAdjustHandles="1" noChangeArrowheads="1" noChangeShapeType="1" noTextEdit="1"/>
                  </p:cNvSpPr>
                  <p:nvPr/>
                </p:nvSpPr>
                <p:spPr>
                  <a:xfrm rot="5400000">
                    <a:off x="6524952" y="1136603"/>
                    <a:ext cx="1138990" cy="401053"/>
                  </a:xfrm>
                  <a:prstGeom prst="rect">
                    <a:avLst/>
                  </a:prstGeom>
                  <a:blipFill rotWithShape="0">
                    <a:blip r:embed="rId31"/>
                    <a:stretch>
                      <a:fillRect/>
                    </a:stretch>
                  </a:blipFill>
                  <a:ln w="28575">
                    <a:solidFill>
                      <a:schemeClr val="tx1"/>
                    </a:solidFill>
                  </a:ln>
                </p:spPr>
                <p:txBody>
                  <a:bodyPr/>
                  <a:lstStyle/>
                  <a:p>
                    <a:r>
                      <a:rPr lang="tr-TR">
                        <a:noFill/>
                      </a:rPr>
                      <a:t> </a:t>
                    </a:r>
                  </a:p>
                </p:txBody>
              </p:sp>
            </mc:Fallback>
          </mc:AlternateContent>
          <p:sp>
            <p:nvSpPr>
              <p:cNvPr id="124" name="Rectangle 123"/>
              <p:cNvSpPr/>
              <p:nvPr/>
            </p:nvSpPr>
            <p:spPr>
              <a:xfrm rot="5400000">
                <a:off x="6559274" y="2500103"/>
                <a:ext cx="914400" cy="192505"/>
              </a:xfrm>
              <a:prstGeom prst="rect">
                <a:avLst/>
              </a:prstGeom>
              <a:pattFill prst="wdDnDiag">
                <a:fgClr>
                  <a:schemeClr val="tx1"/>
                </a:fgClr>
                <a:bgClr>
                  <a:schemeClr val="bg1"/>
                </a:bgClr>
              </a:patt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cxnSp>
            <p:nvCxnSpPr>
              <p:cNvPr id="125" name="Straight Connector 124"/>
              <p:cNvCxnSpPr/>
              <p:nvPr/>
            </p:nvCxnSpPr>
            <p:spPr>
              <a:xfrm rot="5400000">
                <a:off x="6687611" y="2596356"/>
                <a:ext cx="914400" cy="0"/>
              </a:xfrm>
              <a:prstGeom prst="line">
                <a:avLst/>
              </a:prstGeom>
              <a:ln>
                <a:solidFill>
                  <a:schemeClr val="dk1"/>
                </a:solidFill>
              </a:ln>
            </p:spPr>
            <p:style>
              <a:lnRef idx="1">
                <a:schemeClr val="dk1"/>
              </a:lnRef>
              <a:fillRef idx="0">
                <a:schemeClr val="dk1"/>
              </a:fillRef>
              <a:effectRef idx="0">
                <a:schemeClr val="dk1"/>
              </a:effectRef>
              <a:fontRef idx="minor">
                <a:schemeClr val="tx1"/>
              </a:fontRef>
            </p:style>
          </p:cxnSp>
          <p:cxnSp>
            <p:nvCxnSpPr>
              <p:cNvPr id="126" name="Straight Connector 125"/>
              <p:cNvCxnSpPr/>
              <p:nvPr/>
            </p:nvCxnSpPr>
            <p:spPr>
              <a:xfrm rot="5400000">
                <a:off x="7096685" y="2572294"/>
                <a:ext cx="914400" cy="0"/>
              </a:xfrm>
              <a:prstGeom prst="line">
                <a:avLst/>
              </a:prstGeom>
              <a:ln>
                <a:solidFill>
                  <a:schemeClr val="dk1"/>
                </a:solidFill>
              </a:ln>
            </p:spPr>
            <p:style>
              <a:lnRef idx="1">
                <a:schemeClr val="dk1"/>
              </a:lnRef>
              <a:fillRef idx="0">
                <a:schemeClr val="dk1"/>
              </a:fillRef>
              <a:effectRef idx="0">
                <a:schemeClr val="dk1"/>
              </a:effectRef>
              <a:fontRef idx="minor">
                <a:schemeClr val="tx1"/>
              </a:fontRef>
            </p:style>
          </p:cxnSp>
          <p:cxnSp>
            <p:nvCxnSpPr>
              <p:cNvPr id="127" name="Straight Arrow Connector 126"/>
              <p:cNvCxnSpPr/>
              <p:nvPr/>
            </p:nvCxnSpPr>
            <p:spPr>
              <a:xfrm rot="5400000" flipH="1" flipV="1">
                <a:off x="7341327" y="2375777"/>
                <a:ext cx="8021" cy="4331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8" name="TextBox 127"/>
                  <p:cNvSpPr txBox="1"/>
                  <p:nvPr/>
                </p:nvSpPr>
                <p:spPr>
                  <a:xfrm rot="5400000">
                    <a:off x="7203171" y="2563835"/>
                    <a:ext cx="461665" cy="610473"/>
                  </a:xfrm>
                  <a:prstGeom prst="rect">
                    <a:avLst/>
                  </a:prstGeom>
                  <a:noFill/>
                </p:spPr>
                <p:txBody>
                  <a:bodyPr vert="vert270" wrap="square" rtlCol="0">
                    <a:spAutoFit/>
                  </a:bodyPr>
                  <a:lstStyle/>
                  <a:p>
                    <a:r>
                      <a:rPr lang="tr-TR" b="0" dirty="0" smtClean="0"/>
                      <a:t>x</a:t>
                    </a:r>
                    <a14:m>
                      <m:oMath xmlns:m="http://schemas.openxmlformats.org/officeDocument/2006/math">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oMath>
                    </a14:m>
                    <a:endParaRPr lang="tr-TR" dirty="0"/>
                  </a:p>
                </p:txBody>
              </p:sp>
            </mc:Choice>
            <mc:Fallback xmlns="">
              <p:sp>
                <p:nvSpPr>
                  <p:cNvPr id="128" name="TextBox 127"/>
                  <p:cNvSpPr txBox="1">
                    <a:spLocks noRot="1" noChangeAspect="1" noMove="1" noResize="1" noEditPoints="1" noAdjustHandles="1" noChangeArrowheads="1" noChangeShapeType="1" noTextEdit="1"/>
                  </p:cNvSpPr>
                  <p:nvPr/>
                </p:nvSpPr>
                <p:spPr>
                  <a:xfrm rot="5400000">
                    <a:off x="7203171" y="2563835"/>
                    <a:ext cx="461665" cy="610473"/>
                  </a:xfrm>
                  <a:prstGeom prst="rect">
                    <a:avLst/>
                  </a:prstGeom>
                  <a:blipFill rotWithShape="0">
                    <a:blip r:embed="rId32"/>
                    <a:stretch>
                      <a:fillRect l="-16000" b="-10667"/>
                    </a:stretch>
                  </a:blipFill>
                </p:spPr>
                <p:txBody>
                  <a:bodyPr/>
                  <a:lstStyle/>
                  <a:p>
                    <a:r>
                      <a:rPr lang="tr-TR">
                        <a:noFill/>
                      </a:rPr>
                      <a:t> </a:t>
                    </a:r>
                  </a:p>
                </p:txBody>
              </p:sp>
            </mc:Fallback>
          </mc:AlternateContent>
          <p:cxnSp>
            <p:nvCxnSpPr>
              <p:cNvPr id="129" name="Straight Arrow Connector 128"/>
              <p:cNvCxnSpPr/>
              <p:nvPr/>
            </p:nvCxnSpPr>
            <p:spPr>
              <a:xfrm rot="5400000" flipH="1" flipV="1">
                <a:off x="7504134" y="1131892"/>
                <a:ext cx="8021" cy="4331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0" name="Oval 129"/>
              <p:cNvSpPr/>
              <p:nvPr/>
            </p:nvSpPr>
            <p:spPr>
              <a:xfrm>
                <a:off x="6946727" y="1919575"/>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31" name="Group 130"/>
              <p:cNvGrpSpPr/>
              <p:nvPr/>
            </p:nvGrpSpPr>
            <p:grpSpPr>
              <a:xfrm>
                <a:off x="6705257" y="2012679"/>
                <a:ext cx="640080" cy="51714"/>
                <a:chOff x="3304673" y="5299521"/>
                <a:chExt cx="640080" cy="51714"/>
              </a:xfrm>
            </p:grpSpPr>
            <p:sp>
              <p:nvSpPr>
                <p:cNvPr id="133" name="Rectangle 132"/>
                <p:cNvSpPr/>
                <p:nvPr/>
              </p:nvSpPr>
              <p:spPr>
                <a:xfrm>
                  <a:off x="3380778" y="5299521"/>
                  <a:ext cx="533243" cy="51714"/>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34" name="Straight Connector 133"/>
                <p:cNvCxnSpPr/>
                <p:nvPr/>
              </p:nvCxnSpPr>
              <p:spPr>
                <a:xfrm>
                  <a:off x="3304673" y="5299521"/>
                  <a:ext cx="640080" cy="0"/>
                </a:xfrm>
                <a:prstGeom prst="line">
                  <a:avLst/>
                </a:prstGeom>
              </p:spPr>
              <p:style>
                <a:lnRef idx="1">
                  <a:schemeClr val="dk1"/>
                </a:lnRef>
                <a:fillRef idx="0">
                  <a:schemeClr val="dk1"/>
                </a:fillRef>
                <a:effectRef idx="0">
                  <a:schemeClr val="dk1"/>
                </a:effectRef>
                <a:fontRef idx="minor">
                  <a:schemeClr val="tx1"/>
                </a:fontRef>
              </p:style>
            </p:cxnSp>
          </p:grpSp>
          <p:sp>
            <p:nvSpPr>
              <p:cNvPr id="132" name="Oval 131"/>
              <p:cNvSpPr/>
              <p:nvPr/>
            </p:nvSpPr>
            <p:spPr>
              <a:xfrm>
                <a:off x="7107836" y="1923922"/>
                <a:ext cx="91440" cy="914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mc:AlternateContent xmlns:mc="http://schemas.openxmlformats.org/markup-compatibility/2006" xmlns:a14="http://schemas.microsoft.com/office/drawing/2010/main">
          <mc:Choice Requires="a14">
            <p:sp>
              <p:nvSpPr>
                <p:cNvPr id="116" name="TextBox 27"/>
                <p:cNvSpPr txBox="1"/>
                <p:nvPr/>
              </p:nvSpPr>
              <p:spPr>
                <a:xfrm>
                  <a:off x="6270299" y="642638"/>
                  <a:ext cx="333221" cy="359350"/>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en-US"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𝑘</m:t>
                            </m:r>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16" name="TextBox 27"/>
                <p:cNvSpPr txBox="1">
                  <a:spLocks noRot="1" noChangeAspect="1" noMove="1" noResize="1" noEditPoints="1" noAdjustHandles="1" noChangeArrowheads="1" noChangeShapeType="1" noTextEdit="1"/>
                </p:cNvSpPr>
                <p:nvPr/>
              </p:nvSpPr>
              <p:spPr>
                <a:xfrm>
                  <a:off x="6270299" y="642638"/>
                  <a:ext cx="333221" cy="359350"/>
                </a:xfrm>
                <a:prstGeom prst="rect">
                  <a:avLst/>
                </a:prstGeom>
                <a:blipFill rotWithShape="0">
                  <a:blip r:embed="rId33"/>
                  <a:stretch>
                    <a:fillRect l="-5455" r="-32727" b="-18644"/>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7" name="TextBox 27"/>
                <p:cNvSpPr txBox="1"/>
                <p:nvPr/>
              </p:nvSpPr>
              <p:spPr>
                <a:xfrm>
                  <a:off x="6226685" y="1365238"/>
                  <a:ext cx="333221" cy="359350"/>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sSub>
                          <m:sSubPr>
                            <m:ctrlPr>
                              <a:rPr lang="en-US"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tr-TR" sz="1800" i="1" kern="12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𝑏</m:t>
                            </m:r>
                          </m:sub>
                        </m:sSub>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17" name="TextBox 27"/>
                <p:cNvSpPr txBox="1">
                  <a:spLocks noRot="1" noChangeAspect="1" noMove="1" noResize="1" noEditPoints="1" noAdjustHandles="1" noChangeArrowheads="1" noChangeShapeType="1" noTextEdit="1"/>
                </p:cNvSpPr>
                <p:nvPr/>
              </p:nvSpPr>
              <p:spPr>
                <a:xfrm>
                  <a:off x="6226685" y="1365238"/>
                  <a:ext cx="333221" cy="359350"/>
                </a:xfrm>
                <a:prstGeom prst="rect">
                  <a:avLst/>
                </a:prstGeom>
                <a:blipFill rotWithShape="0">
                  <a:blip r:embed="rId34"/>
                  <a:stretch>
                    <a:fillRect l="-5556" r="-5556" b="-16949"/>
                  </a:stretch>
                </a:blipFill>
              </p:spPr>
              <p:txBody>
                <a:bodyPr/>
                <a:lstStyle/>
                <a:p>
                  <a:r>
                    <a:rPr lang="tr-TR">
                      <a:noFill/>
                    </a:rPr>
                    <a:t> </a:t>
                  </a:r>
                </a:p>
              </p:txBody>
            </p:sp>
          </mc:Fallback>
        </mc:AlternateContent>
        <p:cxnSp>
          <p:nvCxnSpPr>
            <p:cNvPr id="118" name="Straight Arrow Connector 117"/>
            <p:cNvCxnSpPr/>
            <p:nvPr/>
          </p:nvCxnSpPr>
          <p:spPr>
            <a:xfrm flipH="1">
              <a:off x="6469625" y="1733934"/>
              <a:ext cx="428504" cy="165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9" name="Straight Arrow Connector 118"/>
            <p:cNvCxnSpPr/>
            <p:nvPr/>
          </p:nvCxnSpPr>
          <p:spPr>
            <a:xfrm flipH="1">
              <a:off x="6448285" y="1020116"/>
              <a:ext cx="428504" cy="165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0" name="Straight Arrow Connector 119"/>
            <p:cNvCxnSpPr/>
            <p:nvPr/>
          </p:nvCxnSpPr>
          <p:spPr>
            <a:xfrm rot="5400000" flipH="1" flipV="1">
              <a:off x="7094026" y="398895"/>
              <a:ext cx="8021" cy="4331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1" name="TextBox 27"/>
                <p:cNvSpPr txBox="1"/>
                <p:nvPr/>
              </p:nvSpPr>
              <p:spPr>
                <a:xfrm>
                  <a:off x="6899292" y="215255"/>
                  <a:ext cx="333221" cy="369332"/>
                </a:xfrm>
                <a:prstGeom prst="rect">
                  <a:avLst/>
                </a:prstGeom>
                <a:noFill/>
              </p:spPr>
              <p:txBody>
                <a:bodyPr wrap="square" rtlCol="0">
                  <a:spAutoFit/>
                </a:bodyPr>
                <a:lstStyle/>
                <a:p>
                  <a:pPr>
                    <a:spcAft>
                      <a:spcPts val="0"/>
                    </a:spcAft>
                  </a:pPr>
                  <a14:m>
                    <m:oMathPara xmlns:m="http://schemas.openxmlformats.org/officeDocument/2006/math">
                      <m:oMathParaPr>
                        <m:jc m:val="centerGroup"/>
                      </m:oMathParaPr>
                      <m:oMath xmlns:m="http://schemas.openxmlformats.org/officeDocument/2006/math">
                        <m:r>
                          <a:rPr lang="tr-TR" sz="1800" b="0" i="1" kern="120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200" dirty="0">
                    <a:effectLst/>
                    <a:latin typeface="Times New Roman" panose="02020603050405020304" pitchFamily="18" charset="0"/>
                    <a:ea typeface="Times New Roman" panose="02020603050405020304" pitchFamily="18" charset="0"/>
                  </a:endParaRPr>
                </a:p>
              </p:txBody>
            </p:sp>
          </mc:Choice>
          <mc:Fallback xmlns="">
            <p:sp>
              <p:nvSpPr>
                <p:cNvPr id="121" name="TextBox 27"/>
                <p:cNvSpPr txBox="1">
                  <a:spLocks noRot="1" noChangeAspect="1" noMove="1" noResize="1" noEditPoints="1" noAdjustHandles="1" noChangeArrowheads="1" noChangeShapeType="1" noTextEdit="1"/>
                </p:cNvSpPr>
                <p:nvPr/>
              </p:nvSpPr>
              <p:spPr>
                <a:xfrm>
                  <a:off x="6899292" y="215255"/>
                  <a:ext cx="333221" cy="369332"/>
                </a:xfrm>
                <a:prstGeom prst="rect">
                  <a:avLst/>
                </a:prstGeom>
                <a:blipFill rotWithShape="0">
                  <a:blip r:embed="rId35"/>
                  <a:stretch>
                    <a:fillRect r="-1818"/>
                  </a:stretch>
                </a:blipFill>
              </p:spPr>
              <p:txBody>
                <a:bodyPr/>
                <a:lstStyle/>
                <a:p>
                  <a:r>
                    <a:rPr lang="tr-TR">
                      <a:noFill/>
                    </a:rPr>
                    <a:t> </a:t>
                  </a:r>
                </a:p>
              </p:txBody>
            </p:sp>
          </mc:Fallback>
        </mc:AlternateContent>
      </p:grpSp>
    </p:spTree>
    <p:extLst>
      <p:ext uri="{BB962C8B-B14F-4D97-AF65-F5344CB8AC3E}">
        <p14:creationId xmlns:p14="http://schemas.microsoft.com/office/powerpoint/2010/main" val="2571263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1097280" y="286604"/>
            <a:ext cx="10058400" cy="957406"/>
          </a:xfrm>
        </p:spPr>
        <p:txBody>
          <a:bodyPr>
            <a:normAutofit/>
          </a:bodyPr>
          <a:lstStyle/>
          <a:p>
            <a:r>
              <a:rPr lang="tr-TR" sz="2800" dirty="0">
                <a:latin typeface="Cooper Std Black" panose="0208090304030B020404" pitchFamily="18" charset="0"/>
              </a:rPr>
              <a:t>Örnek 3: Dönüşüm Elemanı ve Öteleme Mekanik Sistemi </a:t>
            </a:r>
            <a:endParaRPr lang="tr-TR" sz="2800" dirty="0">
              <a:latin typeface="Cooper Std Black" panose="0208090304030B020404" pitchFamily="18" charset="0"/>
            </a:endParaRPr>
          </a:p>
        </p:txBody>
      </p:sp>
      <p:pic>
        <p:nvPicPr>
          <p:cNvPr id="4" name="İçerik Yer Tutucusu 3"/>
          <p:cNvPicPr>
            <a:picLocks noGrp="1" noChangeAspect="1"/>
          </p:cNvPicPr>
          <p:nvPr>
            <p:ph sz="half" idx="1"/>
          </p:nvPr>
        </p:nvPicPr>
        <p:blipFill>
          <a:blip r:embed="rId3"/>
          <a:stretch>
            <a:fillRect/>
          </a:stretch>
        </p:blipFill>
        <p:spPr>
          <a:xfrm>
            <a:off x="1884414" y="1845735"/>
            <a:ext cx="2017737" cy="4409128"/>
          </a:xfrm>
          <a:prstGeom prst="rect">
            <a:avLst/>
          </a:prstGeom>
        </p:spPr>
      </p:pic>
      <mc:AlternateContent xmlns:mc="http://schemas.openxmlformats.org/markup-compatibility/2006">
        <mc:Choice xmlns:a14="http://schemas.microsoft.com/office/drawing/2010/main" Requires="a14">
          <p:sp>
            <p:nvSpPr>
              <p:cNvPr id="3" name="İçerik Yer Tutucusu 2"/>
              <p:cNvSpPr>
                <a:spLocks noGrp="1"/>
              </p:cNvSpPr>
              <p:nvPr>
                <p:ph sz="half" idx="2"/>
              </p:nvPr>
            </p:nvSpPr>
            <p:spPr>
              <a:xfrm>
                <a:off x="4890975" y="1845735"/>
                <a:ext cx="6145620" cy="4409128"/>
              </a:xfrm>
            </p:spPr>
            <p:txBody>
              <a:bodyPr>
                <a:normAutofit/>
              </a:bodyPr>
              <a:lstStyle/>
              <a:p>
                <a14:m>
                  <m:oMath xmlns:m="http://schemas.openxmlformats.org/officeDocument/2006/math">
                    <m:sSub>
                      <m:sSubPr>
                        <m:ctrlPr>
                          <a:rPr lang="tr-TR" sz="2400" i="1"/>
                        </m:ctrlPr>
                      </m:sSubPr>
                      <m:e>
                        <m:r>
                          <a:rPr lang="en-US" sz="2400" i="1"/>
                          <m:t>𝑓</m:t>
                        </m:r>
                      </m:e>
                      <m:sub>
                        <m:sSub>
                          <m:sSubPr>
                            <m:ctrlPr>
                              <a:rPr lang="tr-TR" sz="2400" i="1"/>
                            </m:ctrlPr>
                          </m:sSubPr>
                          <m:e>
                            <m:r>
                              <a:rPr lang="en-US" sz="2400" i="1"/>
                              <m:t>𝑘</m:t>
                            </m:r>
                          </m:e>
                          <m:sub>
                            <m:r>
                              <a:rPr lang="en-US" sz="2400" i="1"/>
                              <m:t>1</m:t>
                            </m:r>
                          </m:sub>
                        </m:sSub>
                      </m:sub>
                    </m:sSub>
                    <m:r>
                      <a:rPr lang="en-US" sz="2400" i="1"/>
                      <m:t>=</m:t>
                    </m:r>
                    <m:sSub>
                      <m:sSubPr>
                        <m:ctrlPr>
                          <a:rPr lang="tr-TR" sz="2400" i="1"/>
                        </m:ctrlPr>
                      </m:sSubPr>
                      <m:e>
                        <m:r>
                          <a:rPr lang="en-US" sz="2400" i="1"/>
                          <m:t>𝑘</m:t>
                        </m:r>
                      </m:e>
                      <m:sub>
                        <m:r>
                          <a:rPr lang="en-US" sz="2400" i="1"/>
                          <m:t>1</m:t>
                        </m:r>
                      </m:sub>
                    </m:sSub>
                    <m:d>
                      <m:dPr>
                        <m:ctrlPr>
                          <a:rPr lang="tr-TR" sz="2400" i="1"/>
                        </m:ctrlPr>
                      </m:dPr>
                      <m:e>
                        <m:r>
                          <a:rPr lang="en-US" sz="2400" i="1"/>
                          <m:t>𝑥</m:t>
                        </m:r>
                        <m:r>
                          <a:rPr lang="en-US" sz="2400" i="1"/>
                          <m:t>−</m:t>
                        </m:r>
                        <m:sSub>
                          <m:sSubPr>
                            <m:ctrlPr>
                              <a:rPr lang="tr-TR" sz="2400" i="1"/>
                            </m:ctrlPr>
                          </m:sSubPr>
                          <m:e>
                            <m:r>
                              <a:rPr lang="en-US" sz="2400" i="1"/>
                              <m:t>𝑥</m:t>
                            </m:r>
                          </m:e>
                          <m:sub>
                            <m:r>
                              <a:rPr lang="en-US" sz="2400" i="1"/>
                              <m:t>𝐴</m:t>
                            </m:r>
                          </m:sub>
                        </m:sSub>
                      </m:e>
                    </m:d>
                  </m:oMath>
                </a14:m>
                <a:r>
                  <a:rPr lang="tr-TR" sz="2400" dirty="0" smtClean="0"/>
                  <a:t>	</a:t>
                </a:r>
                <a:r>
                  <a:rPr lang="en-US" sz="2400" dirty="0" smtClean="0"/>
                  <a:t>(</a:t>
                </a:r>
                <a:r>
                  <a:rPr lang="en-US" sz="2400" dirty="0"/>
                  <a:t>1)</a:t>
                </a:r>
                <a:endParaRPr lang="tr-TR" sz="2400" dirty="0"/>
              </a:p>
              <a:p>
                <a14:m>
                  <m:oMath xmlns:m="http://schemas.openxmlformats.org/officeDocument/2006/math">
                    <m:sSub>
                      <m:sSubPr>
                        <m:ctrlPr>
                          <a:rPr lang="tr-TR" sz="2400" i="1"/>
                        </m:ctrlPr>
                      </m:sSubPr>
                      <m:e>
                        <m:r>
                          <a:rPr lang="en-US" sz="2400" i="1"/>
                          <m:t>𝑓</m:t>
                        </m:r>
                      </m:e>
                      <m:sub>
                        <m:r>
                          <a:rPr lang="en-US" sz="2400" i="1"/>
                          <m:t>𝑏</m:t>
                        </m:r>
                      </m:sub>
                    </m:sSub>
                    <m:r>
                      <a:rPr lang="en-US" sz="2400" i="1"/>
                      <m:t>=</m:t>
                    </m:r>
                    <m:r>
                      <a:rPr lang="en-US" sz="2400" i="1"/>
                      <m:t>𝑏</m:t>
                    </m:r>
                    <m:d>
                      <m:dPr>
                        <m:ctrlPr>
                          <a:rPr lang="tr-TR" sz="2400" i="1"/>
                        </m:ctrlPr>
                      </m:dPr>
                      <m:e>
                        <m:acc>
                          <m:accPr>
                            <m:chr m:val="̇"/>
                            <m:ctrlPr>
                              <a:rPr lang="tr-TR" sz="2400" i="1"/>
                            </m:ctrlPr>
                          </m:accPr>
                          <m:e>
                            <m:r>
                              <a:rPr lang="en-US" sz="2400" i="1"/>
                              <m:t>𝑥</m:t>
                            </m:r>
                          </m:e>
                        </m:acc>
                        <m:r>
                          <a:rPr lang="en-US" sz="2400" i="1"/>
                          <m:t>−</m:t>
                        </m:r>
                        <m:sSub>
                          <m:sSubPr>
                            <m:ctrlPr>
                              <a:rPr lang="tr-TR" sz="2400" i="1"/>
                            </m:ctrlPr>
                          </m:sSubPr>
                          <m:e>
                            <m:acc>
                              <m:accPr>
                                <m:chr m:val="̇"/>
                                <m:ctrlPr>
                                  <a:rPr lang="tr-TR" sz="2400" i="1"/>
                                </m:ctrlPr>
                              </m:accPr>
                              <m:e>
                                <m:r>
                                  <a:rPr lang="en-US" sz="2400" i="1"/>
                                  <m:t>𝑥</m:t>
                                </m:r>
                              </m:e>
                            </m:acc>
                          </m:e>
                          <m:sub>
                            <m:r>
                              <a:rPr lang="en-US" sz="2400" i="1"/>
                              <m:t>𝐴</m:t>
                            </m:r>
                          </m:sub>
                        </m:sSub>
                      </m:e>
                    </m:d>
                  </m:oMath>
                </a14:m>
                <a:r>
                  <a:rPr lang="tr-TR" sz="2400" dirty="0" smtClean="0"/>
                  <a:t>		</a:t>
                </a:r>
                <a:r>
                  <a:rPr lang="en-US" sz="2400" dirty="0" smtClean="0"/>
                  <a:t>(</a:t>
                </a:r>
                <a:r>
                  <a:rPr lang="en-US" sz="2400" dirty="0"/>
                  <a:t>2)</a:t>
                </a:r>
                <a:endParaRPr lang="tr-TR" sz="2400" dirty="0"/>
              </a:p>
              <a:p>
                <a14:m>
                  <m:oMath xmlns:m="http://schemas.openxmlformats.org/officeDocument/2006/math">
                    <m:sSub>
                      <m:sSubPr>
                        <m:ctrlPr>
                          <a:rPr lang="tr-TR" sz="2400" i="1"/>
                        </m:ctrlPr>
                      </m:sSubPr>
                      <m:e>
                        <m:r>
                          <a:rPr lang="en-US" sz="2400" i="1"/>
                          <m:t>𝑓</m:t>
                        </m:r>
                      </m:e>
                      <m:sub>
                        <m:sSub>
                          <m:sSubPr>
                            <m:ctrlPr>
                              <a:rPr lang="tr-TR" sz="2400" i="1"/>
                            </m:ctrlPr>
                          </m:sSubPr>
                          <m:e>
                            <m:r>
                              <a:rPr lang="en-US" sz="2400" i="1"/>
                              <m:t>𝑘</m:t>
                            </m:r>
                          </m:e>
                          <m:sub>
                            <m:r>
                              <a:rPr lang="en-US" sz="2400" i="1"/>
                              <m:t>2</m:t>
                            </m:r>
                          </m:sub>
                        </m:sSub>
                      </m:sub>
                    </m:sSub>
                    <m:r>
                      <a:rPr lang="en-US" sz="2400" i="1"/>
                      <m:t>=</m:t>
                    </m:r>
                    <m:sSub>
                      <m:sSubPr>
                        <m:ctrlPr>
                          <a:rPr lang="tr-TR" sz="2400" i="1"/>
                        </m:ctrlPr>
                      </m:sSubPr>
                      <m:e>
                        <m:r>
                          <a:rPr lang="en-US" sz="2400" i="1"/>
                          <m:t>𝑘</m:t>
                        </m:r>
                      </m:e>
                      <m:sub>
                        <m:r>
                          <a:rPr lang="en-US" sz="2400" i="1"/>
                          <m:t>2</m:t>
                        </m:r>
                      </m:sub>
                    </m:sSub>
                    <m:d>
                      <m:dPr>
                        <m:ctrlPr>
                          <a:rPr lang="tr-TR" sz="2400" i="1"/>
                        </m:ctrlPr>
                      </m:dPr>
                      <m:e>
                        <m:r>
                          <a:rPr lang="en-US" sz="2400" i="1"/>
                          <m:t>𝑦</m:t>
                        </m:r>
                        <m:r>
                          <a:rPr lang="en-US" sz="2400" i="1"/>
                          <m:t>−</m:t>
                        </m:r>
                        <m:d>
                          <m:dPr>
                            <m:ctrlPr>
                              <a:rPr lang="tr-TR" sz="2400" i="1"/>
                            </m:ctrlPr>
                          </m:dPr>
                          <m:e>
                            <m:r>
                              <a:rPr lang="en-US" sz="2400" i="1"/>
                              <m:t>−</m:t>
                            </m:r>
                            <m:sSub>
                              <m:sSubPr>
                                <m:ctrlPr>
                                  <a:rPr lang="tr-TR" sz="2400" i="1"/>
                                </m:ctrlPr>
                              </m:sSubPr>
                              <m:e>
                                <m:r>
                                  <a:rPr lang="en-US" sz="2400" i="1"/>
                                  <m:t>𝑥</m:t>
                                </m:r>
                              </m:e>
                              <m:sub>
                                <m:r>
                                  <a:rPr lang="en-US" sz="2400" i="1"/>
                                  <m:t>𝐵</m:t>
                                </m:r>
                              </m:sub>
                            </m:sSub>
                          </m:e>
                        </m:d>
                      </m:e>
                    </m:d>
                  </m:oMath>
                </a14:m>
                <a:r>
                  <a:rPr lang="en-US" sz="2400" dirty="0"/>
                  <a:t>	(3)</a:t>
                </a:r>
                <a:endParaRPr lang="tr-TR" sz="2400" dirty="0"/>
              </a:p>
              <a:p>
                <a:r>
                  <a:rPr lang="en-US" sz="2400" dirty="0" err="1"/>
                  <a:t>Büyüklükler</a:t>
                </a:r>
                <a:r>
                  <a:rPr lang="en-US" sz="2400" dirty="0"/>
                  <a:t> </a:t>
                </a:r>
                <a:r>
                  <a:rPr lang="en-US" sz="2400" dirty="0" err="1"/>
                  <a:t>arasındaki</a:t>
                </a:r>
                <a:r>
                  <a:rPr lang="en-US" sz="2400" dirty="0"/>
                  <a:t> </a:t>
                </a:r>
                <a:r>
                  <a:rPr lang="en-US" sz="2400" dirty="0" err="1"/>
                  <a:t>kinematik</a:t>
                </a:r>
                <a:r>
                  <a:rPr lang="en-US" sz="2400" dirty="0"/>
                  <a:t> </a:t>
                </a:r>
                <a:r>
                  <a:rPr lang="en-US" sz="2400" dirty="0" err="1"/>
                  <a:t>ilişkilerden</a:t>
                </a:r>
                <a:r>
                  <a:rPr lang="en-US" sz="2400" dirty="0"/>
                  <a:t> </a:t>
                </a:r>
                <a:endParaRPr lang="tr-TR" sz="2400" dirty="0"/>
              </a:p>
              <a:p>
                <a14:m>
                  <m:oMath xmlns:m="http://schemas.openxmlformats.org/officeDocument/2006/math">
                    <m:sSub>
                      <m:sSubPr>
                        <m:ctrlPr>
                          <a:rPr lang="tr-TR" sz="2400" i="1"/>
                        </m:ctrlPr>
                      </m:sSubPr>
                      <m:e>
                        <m:r>
                          <a:rPr lang="en-US" sz="2400" i="1"/>
                          <m:t>𝑥</m:t>
                        </m:r>
                      </m:e>
                      <m:sub>
                        <m:r>
                          <a:rPr lang="en-US" sz="2400" i="1"/>
                          <m:t>𝐴</m:t>
                        </m:r>
                      </m:sub>
                    </m:sSub>
                    <m:r>
                      <a:rPr lang="en-US" sz="2400" i="1"/>
                      <m:t>=</m:t>
                    </m:r>
                    <m:sSub>
                      <m:sSubPr>
                        <m:ctrlPr>
                          <a:rPr lang="tr-TR" sz="2400" i="1"/>
                        </m:ctrlPr>
                      </m:sSubPr>
                      <m:e>
                        <m:r>
                          <a:rPr lang="en-US" sz="2400" i="1"/>
                          <m:t>𝑟</m:t>
                        </m:r>
                      </m:e>
                      <m:sub>
                        <m:r>
                          <a:rPr lang="en-US" sz="2400" i="1"/>
                          <m:t>1</m:t>
                        </m:r>
                      </m:sub>
                    </m:sSub>
                    <m:func>
                      <m:funcPr>
                        <m:ctrlPr>
                          <a:rPr lang="tr-TR" sz="2400" i="1"/>
                        </m:ctrlPr>
                      </m:funcPr>
                      <m:fName>
                        <m:r>
                          <m:rPr>
                            <m:sty m:val="p"/>
                          </m:rPr>
                          <a:rPr lang="en-US" sz="2400"/>
                          <m:t>sin</m:t>
                        </m:r>
                      </m:fName>
                      <m:e>
                        <m:r>
                          <a:rPr lang="en-US" sz="2400" i="1"/>
                          <m:t>𝜃</m:t>
                        </m:r>
                      </m:e>
                    </m:func>
                    <m:r>
                      <a:rPr lang="en-US" sz="2400" i="1"/>
                      <m:t>≅</m:t>
                    </m:r>
                    <m:sSub>
                      <m:sSubPr>
                        <m:ctrlPr>
                          <a:rPr lang="tr-TR" sz="2400" i="1"/>
                        </m:ctrlPr>
                      </m:sSubPr>
                      <m:e>
                        <m:r>
                          <a:rPr lang="en-US" sz="2400" i="1"/>
                          <m:t>𝑟</m:t>
                        </m:r>
                      </m:e>
                      <m:sub>
                        <m:r>
                          <a:rPr lang="en-US" sz="2400" i="1"/>
                          <m:t>1</m:t>
                        </m:r>
                      </m:sub>
                    </m:sSub>
                    <m:r>
                      <a:rPr lang="en-US" sz="2400" i="1"/>
                      <m:t>𝜃</m:t>
                    </m:r>
                  </m:oMath>
                </a14:m>
                <a:r>
                  <a:rPr lang="tr-TR" sz="2400" dirty="0" smtClean="0"/>
                  <a:t>	</a:t>
                </a:r>
                <a:r>
                  <a:rPr lang="en-US" sz="2400" dirty="0"/>
                  <a:t>(4)</a:t>
                </a:r>
                <a:endParaRPr lang="tr-TR" sz="2400" dirty="0"/>
              </a:p>
              <a:p>
                <a:r>
                  <a:rPr lang="en-US" sz="2400" dirty="0" err="1"/>
                  <a:t>ve</a:t>
                </a:r>
                <a:r>
                  <a:rPr lang="en-US" sz="2400" dirty="0"/>
                  <a:t> </a:t>
                </a:r>
                <a:r>
                  <a:rPr lang="en-US" sz="2400" dirty="0" err="1"/>
                  <a:t>benzer</a:t>
                </a:r>
                <a:r>
                  <a:rPr lang="en-US" sz="2400" dirty="0"/>
                  <a:t> </a:t>
                </a:r>
                <a:r>
                  <a:rPr lang="en-US" sz="2400" dirty="0" err="1"/>
                  <a:t>şekilde</a:t>
                </a:r>
                <a:endParaRPr lang="tr-TR" sz="2400" dirty="0"/>
              </a:p>
              <a:p>
                <a14:m>
                  <m:oMath xmlns:m="http://schemas.openxmlformats.org/officeDocument/2006/math">
                    <m:sSub>
                      <m:sSubPr>
                        <m:ctrlPr>
                          <a:rPr lang="tr-TR" sz="2400" i="1"/>
                        </m:ctrlPr>
                      </m:sSubPr>
                      <m:e>
                        <m:r>
                          <a:rPr lang="en-US" sz="2400" i="1"/>
                          <m:t>𝑥</m:t>
                        </m:r>
                      </m:e>
                      <m:sub>
                        <m:r>
                          <a:rPr lang="en-US" sz="2400" i="1"/>
                          <m:t>𝐵</m:t>
                        </m:r>
                      </m:sub>
                    </m:sSub>
                    <m:r>
                      <a:rPr lang="en-US" sz="2400" i="1"/>
                      <m:t>=</m:t>
                    </m:r>
                    <m:sSub>
                      <m:sSubPr>
                        <m:ctrlPr>
                          <a:rPr lang="tr-TR" sz="2400" i="1"/>
                        </m:ctrlPr>
                      </m:sSubPr>
                      <m:e>
                        <m:r>
                          <a:rPr lang="en-US" sz="2400" i="1"/>
                          <m:t>𝑟</m:t>
                        </m:r>
                      </m:e>
                      <m:sub>
                        <m:r>
                          <a:rPr lang="en-US" sz="2400" i="1"/>
                          <m:t>2</m:t>
                        </m:r>
                      </m:sub>
                    </m:sSub>
                    <m:func>
                      <m:funcPr>
                        <m:ctrlPr>
                          <a:rPr lang="tr-TR" sz="2400" i="1"/>
                        </m:ctrlPr>
                      </m:funcPr>
                      <m:fName>
                        <m:r>
                          <m:rPr>
                            <m:sty m:val="p"/>
                          </m:rPr>
                          <a:rPr lang="en-US" sz="2400"/>
                          <m:t>sin</m:t>
                        </m:r>
                      </m:fName>
                      <m:e>
                        <m:r>
                          <a:rPr lang="en-US" sz="2400" i="1"/>
                          <m:t>𝜃</m:t>
                        </m:r>
                      </m:e>
                    </m:func>
                    <m:r>
                      <a:rPr lang="en-US" sz="2400" i="1"/>
                      <m:t>≅</m:t>
                    </m:r>
                    <m:sSub>
                      <m:sSubPr>
                        <m:ctrlPr>
                          <a:rPr lang="tr-TR" sz="2400" i="1"/>
                        </m:ctrlPr>
                      </m:sSubPr>
                      <m:e>
                        <m:r>
                          <a:rPr lang="en-US" sz="2400" i="1"/>
                          <m:t>𝑟</m:t>
                        </m:r>
                      </m:e>
                      <m:sub>
                        <m:r>
                          <a:rPr lang="en-US" sz="2400" i="1"/>
                          <m:t>2</m:t>
                        </m:r>
                      </m:sub>
                    </m:sSub>
                    <m:r>
                      <a:rPr lang="en-US" sz="2400" i="1"/>
                      <m:t>𝜃</m:t>
                    </m:r>
                  </m:oMath>
                </a14:m>
                <a:r>
                  <a:rPr lang="tr-TR" sz="2400" dirty="0" smtClean="0"/>
                  <a:t>	</a:t>
                </a:r>
                <a:r>
                  <a:rPr lang="en-US" sz="2400" dirty="0"/>
                  <a:t>(5)</a:t>
                </a:r>
                <a:endParaRPr lang="tr-TR" sz="2400" dirty="0"/>
              </a:p>
              <a:p>
                <a14:m>
                  <m:oMath xmlns:m="http://schemas.openxmlformats.org/officeDocument/2006/math">
                    <m:r>
                      <a:rPr lang="en-US" sz="2400" i="1"/>
                      <m:t>∴(4)⇒</m:t>
                    </m:r>
                    <m:sSub>
                      <m:sSubPr>
                        <m:ctrlPr>
                          <a:rPr lang="tr-TR" sz="2400" i="1"/>
                        </m:ctrlPr>
                      </m:sSubPr>
                      <m:e>
                        <m:acc>
                          <m:accPr>
                            <m:chr m:val="̇"/>
                            <m:ctrlPr>
                              <a:rPr lang="tr-TR" sz="2400" i="1"/>
                            </m:ctrlPr>
                          </m:accPr>
                          <m:e>
                            <m:r>
                              <a:rPr lang="en-US" sz="2400" i="1"/>
                              <m:t>𝑥</m:t>
                            </m:r>
                          </m:e>
                        </m:acc>
                      </m:e>
                      <m:sub>
                        <m:r>
                          <a:rPr lang="en-US" sz="2400" i="1"/>
                          <m:t>𝐴</m:t>
                        </m:r>
                      </m:sub>
                    </m:sSub>
                    <m:r>
                      <a:rPr lang="en-US" sz="2400" i="1"/>
                      <m:t>=</m:t>
                    </m:r>
                    <m:sSub>
                      <m:sSubPr>
                        <m:ctrlPr>
                          <a:rPr lang="tr-TR" sz="2400" i="1"/>
                        </m:ctrlPr>
                      </m:sSubPr>
                      <m:e>
                        <m:r>
                          <a:rPr lang="en-US" sz="2400" i="1"/>
                          <m:t>𝑟</m:t>
                        </m:r>
                      </m:e>
                      <m:sub>
                        <m:r>
                          <a:rPr lang="en-US" sz="2400" i="1"/>
                          <m:t>1</m:t>
                        </m:r>
                      </m:sub>
                    </m:sSub>
                    <m:acc>
                      <m:accPr>
                        <m:chr m:val="̇"/>
                        <m:ctrlPr>
                          <a:rPr lang="tr-TR" sz="2400" i="1"/>
                        </m:ctrlPr>
                      </m:accPr>
                      <m:e>
                        <m:r>
                          <a:rPr lang="en-US" sz="2400" i="1"/>
                          <m:t>𝜃</m:t>
                        </m:r>
                      </m:e>
                    </m:acc>
                  </m:oMath>
                </a14:m>
                <a:r>
                  <a:rPr lang="en-US" sz="2400" dirty="0"/>
                  <a:t> </a:t>
                </a:r>
                <a:r>
                  <a:rPr lang="tr-TR" sz="2400" dirty="0" smtClean="0"/>
                  <a:t>	</a:t>
                </a:r>
                <a:r>
                  <a:rPr lang="en-US" sz="2400" dirty="0" smtClean="0"/>
                  <a:t>(</a:t>
                </a:r>
                <a:r>
                  <a:rPr lang="en-US" sz="2400" dirty="0"/>
                  <a:t>6)</a:t>
                </a:r>
                <a:endParaRPr lang="tr-TR" sz="2400" dirty="0"/>
              </a:p>
              <a:p>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sz="half" idx="2"/>
              </p:nvPr>
            </p:nvSpPr>
            <p:spPr>
              <a:xfrm>
                <a:off x="4890975" y="1845735"/>
                <a:ext cx="6145620" cy="4409128"/>
              </a:xfrm>
              <a:blipFill rotWithShape="0">
                <a:blip r:embed="rId4"/>
                <a:stretch>
                  <a:fillRect l="-2976" t="-1798"/>
                </a:stretch>
              </a:blipFill>
            </p:spPr>
            <p:txBody>
              <a:bodyPr/>
              <a:lstStyle/>
              <a:p>
                <a:r>
                  <a:rPr lang="tr-TR">
                    <a:noFill/>
                  </a:rPr>
                  <a:t> </a:t>
                </a:r>
              </a:p>
            </p:txBody>
          </p:sp>
        </mc:Fallback>
      </mc:AlternateContent>
    </p:spTree>
    <p:extLst>
      <p:ext uri="{BB962C8B-B14F-4D97-AF65-F5344CB8AC3E}">
        <p14:creationId xmlns:p14="http://schemas.microsoft.com/office/powerpoint/2010/main" val="1287078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157"/>
          <p:cNvPicPr>
            <a:picLocks/>
          </p:cNvPicPr>
          <p:nvPr/>
        </p:nvPicPr>
        <p:blipFill rotWithShape="1">
          <a:blip r:embed="rId3" cstate="print">
            <a:extLst>
              <a:ext uri="{28A0092B-C50C-407E-A947-70E740481C1C}">
                <a14:useLocalDpi xmlns:a14="http://schemas.microsoft.com/office/drawing/2010/main" val="0"/>
              </a:ext>
            </a:extLst>
          </a:blip>
          <a:srcRect/>
          <a:stretch/>
        </p:blipFill>
        <p:spPr>
          <a:xfrm>
            <a:off x="2656528" y="5090899"/>
            <a:ext cx="1055419" cy="320040"/>
          </a:xfrm>
          <a:prstGeom prst="rect">
            <a:avLst/>
          </a:prstGeom>
        </p:spPr>
      </p:pic>
      <p:sp>
        <p:nvSpPr>
          <p:cNvPr id="2" name="Title 1"/>
          <p:cNvSpPr>
            <a:spLocks noGrp="1"/>
          </p:cNvSpPr>
          <p:nvPr>
            <p:ph type="title" idx="4294967295"/>
          </p:nvPr>
        </p:nvSpPr>
        <p:spPr>
          <a:xfrm>
            <a:off x="0" y="6350"/>
            <a:ext cx="12192000" cy="438810"/>
          </a:xfrm>
        </p:spPr>
        <p:txBody>
          <a:bodyPr>
            <a:normAutofit/>
          </a:bodyPr>
          <a:lstStyle/>
          <a:p>
            <a:r>
              <a:rPr lang="tr-TR" sz="2000" b="1" dirty="0" smtClean="0"/>
              <a:t>Öteleme Hareketi Yapan Mekanik Sistemler</a:t>
            </a:r>
            <a:endParaRPr lang="en-US" sz="2000" b="1"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0" y="462794"/>
                <a:ext cx="2985107" cy="1625552"/>
              </a:xfrm>
            </p:spPr>
            <p:txBody>
              <a:bodyPr>
                <a:normAutofit/>
              </a:bodyPr>
              <a:lstStyle/>
              <a:p>
                <a:pPr marL="182880" lvl="2" indent="0">
                  <a:spcBef>
                    <a:spcPts val="400"/>
                  </a:spcBef>
                  <a:spcAft>
                    <a:spcPts val="200"/>
                  </a:spcAft>
                  <a:buSzPct val="100000"/>
                  <a:buNone/>
                </a:pPr>
                <a:r>
                  <a:rPr lang="tr-TR" sz="2000" b="1" u="sng" dirty="0" smtClean="0"/>
                  <a:t>Kütle</a:t>
                </a:r>
              </a:p>
              <a:p>
                <a14:m>
                  <m:oMath xmlns:m="http://schemas.openxmlformats.org/officeDocument/2006/math">
                    <m:nary>
                      <m:naryPr>
                        <m:chr m:val="∑"/>
                        <m:subHide m:val="on"/>
                        <m:supHide m:val="on"/>
                        <m:ctrlPr>
                          <a:rPr lang="tr-TR" b="1" i="1" smtClean="0">
                            <a:latin typeface="Cambria Math" panose="02040503050406030204" pitchFamily="18" charset="0"/>
                            <a:ea typeface="Cambria Math" panose="02040503050406030204" pitchFamily="18" charset="0"/>
                            <a:cs typeface="Calibri" panose="020F0502020204030204" pitchFamily="34" charset="0"/>
                          </a:rPr>
                        </m:ctrlPr>
                      </m:naryPr>
                      <m:sub/>
                      <m:sup/>
                      <m:e>
                        <m:acc>
                          <m:accPr>
                            <m:chr m:val="⃗"/>
                            <m:ctrlPr>
                              <a:rPr lang="tr-TR" b="1" i="1" smtClean="0">
                                <a:latin typeface="Cambria Math" panose="02040503050406030204" pitchFamily="18" charset="0"/>
                                <a:ea typeface="Cambria Math" panose="02040503050406030204" pitchFamily="18" charset="0"/>
                                <a:cs typeface="Calibri" panose="020F0502020204030204" pitchFamily="34" charset="0"/>
                              </a:rPr>
                            </m:ctrlPr>
                          </m:accPr>
                          <m:e>
                            <m:r>
                              <a:rPr lang="tr-TR" b="1" i="1" smtClean="0">
                                <a:latin typeface="Cambria Math" panose="02040503050406030204" pitchFamily="18" charset="0"/>
                                <a:ea typeface="Cambria Math" panose="02040503050406030204" pitchFamily="18" charset="0"/>
                                <a:cs typeface="Calibri" panose="020F0502020204030204" pitchFamily="34" charset="0"/>
                              </a:rPr>
                              <m:t>𝒇</m:t>
                            </m:r>
                          </m:e>
                        </m:acc>
                      </m:e>
                    </m:nary>
                    <m:r>
                      <a:rPr lang="tr-TR" b="1" i="1" smtClean="0">
                        <a:latin typeface="Cambria Math" panose="02040503050406030204" pitchFamily="18" charset="0"/>
                        <a:ea typeface="Cambria Math" panose="02040503050406030204" pitchFamily="18" charset="0"/>
                        <a:cs typeface="Calibri" panose="020F0502020204030204" pitchFamily="34" charset="0"/>
                      </a:rPr>
                      <m:t>=</m:t>
                    </m:r>
                    <m:r>
                      <a:rPr lang="tr-TR" b="1" i="1" smtClean="0">
                        <a:latin typeface="Cambria Math" panose="02040503050406030204" pitchFamily="18" charset="0"/>
                        <a:ea typeface="Cambria Math" panose="02040503050406030204" pitchFamily="18" charset="0"/>
                        <a:cs typeface="Calibri" panose="020F0502020204030204" pitchFamily="34" charset="0"/>
                      </a:rPr>
                      <m:t>𝒎</m:t>
                    </m:r>
                    <m:acc>
                      <m:accPr>
                        <m:chr m:val="⃗"/>
                        <m:ctrlPr>
                          <a:rPr lang="tr-TR" b="1" i="1" smtClean="0">
                            <a:latin typeface="Cambria Math" panose="02040503050406030204" pitchFamily="18" charset="0"/>
                            <a:ea typeface="Cambria Math" panose="02040503050406030204" pitchFamily="18" charset="0"/>
                            <a:cs typeface="Calibri" panose="020F0502020204030204" pitchFamily="34" charset="0"/>
                          </a:rPr>
                        </m:ctrlPr>
                      </m:accPr>
                      <m:e>
                        <m:r>
                          <a:rPr lang="tr-TR" b="1" i="1" smtClean="0">
                            <a:latin typeface="Cambria Math" panose="02040503050406030204" pitchFamily="18" charset="0"/>
                            <a:ea typeface="Cambria Math" panose="02040503050406030204" pitchFamily="18" charset="0"/>
                            <a:cs typeface="Calibri" panose="020F0502020204030204" pitchFamily="34" charset="0"/>
                          </a:rPr>
                          <m:t>𝒂</m:t>
                        </m:r>
                      </m:e>
                    </m:acc>
                  </m:oMath>
                </a14:m>
                <a:endParaRPr lang="tr-TR" b="1" dirty="0" smtClean="0">
                  <a:latin typeface="Calibri" panose="020F0502020204030204" pitchFamily="34" charset="0"/>
                  <a:ea typeface="Cambria Math" panose="02040503050406030204" pitchFamily="18" charset="0"/>
                  <a:cs typeface="Calibri" panose="020F0502020204030204" pitchFamily="34" charset="0"/>
                </a:endParaRPr>
              </a:p>
              <a:p>
                <a14:m>
                  <m:oMath xmlns:m="http://schemas.openxmlformats.org/officeDocument/2006/math">
                    <m:sSub>
                      <m:sSubPr>
                        <m:ctrlPr>
                          <a:rPr lang="tr-TR" i="1" smtClean="0">
                            <a:latin typeface="Cambria Math" panose="02040503050406030204" pitchFamily="18" charset="0"/>
                            <a:ea typeface="Cambria Math" panose="02040503050406030204" pitchFamily="18" charset="0"/>
                            <a:cs typeface="Calibri" panose="020F0502020204030204" pitchFamily="34" charset="0"/>
                          </a:rPr>
                        </m:ctrlPr>
                      </m:sSubPr>
                      <m:e>
                        <m:r>
                          <a:rPr lang="tr-TR" b="0" i="1" smtClean="0">
                            <a:latin typeface="Cambria Math" panose="02040503050406030204" pitchFamily="18" charset="0"/>
                            <a:ea typeface="Cambria Math" panose="02040503050406030204" pitchFamily="18" charset="0"/>
                            <a:cs typeface="Calibri" panose="020F0502020204030204" pitchFamily="34" charset="0"/>
                          </a:rPr>
                          <m:t>𝑓</m:t>
                        </m:r>
                      </m:e>
                      <m:sub>
                        <m:r>
                          <a:rPr lang="tr-TR" b="0" i="1" smtClean="0">
                            <a:latin typeface="Cambria Math" panose="02040503050406030204" pitchFamily="18" charset="0"/>
                            <a:ea typeface="Cambria Math" panose="02040503050406030204" pitchFamily="18" charset="0"/>
                            <a:cs typeface="Calibri" panose="020F0502020204030204" pitchFamily="34" charset="0"/>
                          </a:rPr>
                          <m:t>1</m:t>
                        </m:r>
                      </m:sub>
                    </m:sSub>
                    <m:r>
                      <a:rPr lang="tr-TR"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tr-TR" i="1" smtClean="0">
                            <a:latin typeface="Cambria Math" panose="02040503050406030204" pitchFamily="18" charset="0"/>
                            <a:ea typeface="Cambria Math" panose="02040503050406030204" pitchFamily="18" charset="0"/>
                            <a:cs typeface="Calibri" panose="020F0502020204030204" pitchFamily="34" charset="0"/>
                          </a:rPr>
                        </m:ctrlPr>
                      </m:sSubPr>
                      <m:e>
                        <m:r>
                          <a:rPr lang="tr-TR" b="0" i="1" smtClean="0">
                            <a:latin typeface="Cambria Math" panose="02040503050406030204" pitchFamily="18" charset="0"/>
                            <a:ea typeface="Cambria Math" panose="02040503050406030204" pitchFamily="18" charset="0"/>
                            <a:cs typeface="Calibri" panose="020F0502020204030204" pitchFamily="34" charset="0"/>
                          </a:rPr>
                          <m:t>𝑓</m:t>
                        </m:r>
                      </m:e>
                      <m:sub>
                        <m:r>
                          <a:rPr lang="tr-TR" b="0" i="1" smtClean="0">
                            <a:latin typeface="Cambria Math" panose="02040503050406030204" pitchFamily="18" charset="0"/>
                            <a:ea typeface="Cambria Math" panose="02040503050406030204" pitchFamily="18" charset="0"/>
                            <a:cs typeface="Calibri" panose="020F0502020204030204" pitchFamily="34" charset="0"/>
                          </a:rPr>
                          <m:t>2</m:t>
                        </m:r>
                      </m:sub>
                    </m:sSub>
                    <m:r>
                      <a:rPr lang="tr-TR"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tr-TR" i="1" smtClean="0">
                            <a:latin typeface="Cambria Math" panose="02040503050406030204" pitchFamily="18" charset="0"/>
                            <a:ea typeface="Cambria Math" panose="02040503050406030204" pitchFamily="18" charset="0"/>
                            <a:cs typeface="Calibri" panose="020F0502020204030204" pitchFamily="34" charset="0"/>
                          </a:rPr>
                        </m:ctrlPr>
                      </m:sSubPr>
                      <m:e>
                        <m:r>
                          <a:rPr lang="tr-TR" b="0" i="1" smtClean="0">
                            <a:latin typeface="Cambria Math" panose="02040503050406030204" pitchFamily="18" charset="0"/>
                            <a:ea typeface="Cambria Math" panose="02040503050406030204" pitchFamily="18" charset="0"/>
                            <a:cs typeface="Calibri" panose="020F0502020204030204" pitchFamily="34" charset="0"/>
                          </a:rPr>
                          <m:t>𝑓</m:t>
                        </m:r>
                      </m:e>
                      <m:sub>
                        <m:r>
                          <a:rPr lang="tr-TR" b="0" i="1" smtClean="0">
                            <a:latin typeface="Cambria Math" panose="02040503050406030204" pitchFamily="18" charset="0"/>
                            <a:ea typeface="Cambria Math" panose="02040503050406030204" pitchFamily="18" charset="0"/>
                            <a:cs typeface="Calibri" panose="020F0502020204030204" pitchFamily="34" charset="0"/>
                          </a:rPr>
                          <m:t>3</m:t>
                        </m:r>
                      </m:sub>
                    </m:sSub>
                    <m:r>
                      <a:rPr lang="tr-TR" b="0" i="1">
                        <a:latin typeface="Cambria Math" panose="02040503050406030204" pitchFamily="18" charset="0"/>
                        <a:ea typeface="Cambria Math" panose="02040503050406030204" pitchFamily="18" charset="0"/>
                        <a:cs typeface="Calibri" panose="020F0502020204030204" pitchFamily="34" charset="0"/>
                      </a:rPr>
                      <m:t>=</m:t>
                    </m:r>
                    <m:r>
                      <a:rPr lang="tr-TR" b="0" i="1">
                        <a:latin typeface="Cambria Math" panose="02040503050406030204" pitchFamily="18" charset="0"/>
                        <a:ea typeface="Cambria Math" panose="02040503050406030204" pitchFamily="18" charset="0"/>
                        <a:cs typeface="Calibri" panose="020F0502020204030204" pitchFamily="34" charset="0"/>
                      </a:rPr>
                      <m:t>𝑚𝑎</m:t>
                    </m:r>
                  </m:oMath>
                </a14:m>
                <a:endParaRPr lang="tr-TR" dirty="0" smtClean="0">
                  <a:latin typeface="Calibri" panose="020F0502020204030204" pitchFamily="34" charset="0"/>
                  <a:ea typeface="Cambria Math" panose="02040503050406030204" pitchFamily="18" charset="0"/>
                  <a:cs typeface="Calibri" panose="020F0502020204030204" pitchFamily="34" charset="0"/>
                </a:endParaRPr>
              </a:p>
              <a:p>
                <a:endParaRPr lang="tr-TR" b="1" dirty="0" smtClean="0">
                  <a:latin typeface="Calibri" panose="020F0502020204030204" pitchFamily="34" charset="0"/>
                  <a:ea typeface="Cambria Math" panose="02040503050406030204" pitchFamily="18" charset="0"/>
                  <a:cs typeface="Calibri" panose="020F0502020204030204" pitchFamily="34" charset="0"/>
                </a:endParaRPr>
              </a:p>
              <a:p>
                <a:endParaRPr lang="tr-TR" b="1" dirty="0">
                  <a:latin typeface="Calibri" panose="020F0502020204030204" pitchFamily="34" charset="0"/>
                  <a:ea typeface="Cambria Math" panose="02040503050406030204" pitchFamily="18" charset="0"/>
                  <a:cs typeface="Calibri" panose="020F0502020204030204" pitchFamily="34" charset="0"/>
                </a:endParaRPr>
              </a:p>
              <a:p>
                <a:endParaRPr lang="tr-TR" sz="2000" dirty="0" smtClean="0"/>
              </a:p>
              <a:p>
                <a:pPr marL="182880" lvl="2" indent="0">
                  <a:spcBef>
                    <a:spcPts val="400"/>
                  </a:spcBef>
                  <a:spcAft>
                    <a:spcPts val="200"/>
                  </a:spcAft>
                  <a:buSzPct val="100000"/>
                  <a:buNone/>
                </a:pPr>
                <a:endParaRPr lang="tr-TR" sz="2000" dirty="0" smtClean="0"/>
              </a:p>
              <a:p>
                <a:pPr marL="182880" lvl="2" indent="0">
                  <a:spcBef>
                    <a:spcPts val="400"/>
                  </a:spcBef>
                  <a:spcAft>
                    <a:spcPts val="200"/>
                  </a:spcAft>
                  <a:buSzPct val="100000"/>
                  <a:buNone/>
                </a:pPr>
                <a:endParaRPr lang="tr-TR" sz="15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0" y="462794"/>
                <a:ext cx="2985107" cy="1625552"/>
              </a:xfrm>
              <a:blipFill rotWithShape="0">
                <a:blip r:embed="rId4"/>
                <a:stretch>
                  <a:fillRect l="-12449" t="-4120"/>
                </a:stretch>
              </a:blipFill>
            </p:spPr>
            <p:txBody>
              <a:bodyPr/>
              <a:lstStyle/>
              <a:p>
                <a:r>
                  <a:rPr lang="tr-TR">
                    <a:noFill/>
                  </a:rPr>
                  <a:t> </a:t>
                </a:r>
              </a:p>
            </p:txBody>
          </p:sp>
        </mc:Fallback>
      </mc:AlternateContent>
      <p:sp>
        <p:nvSpPr>
          <p:cNvPr id="4" name="Rectangle 3"/>
          <p:cNvSpPr/>
          <p:nvPr/>
        </p:nvSpPr>
        <p:spPr>
          <a:xfrm>
            <a:off x="3632938" y="899536"/>
            <a:ext cx="753979" cy="53181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M, kütle</a:t>
            </a:r>
            <a:endParaRPr lang="tr-TR" dirty="0"/>
          </a:p>
        </p:txBody>
      </p:sp>
      <p:cxnSp>
        <p:nvCxnSpPr>
          <p:cNvPr id="6" name="Straight Arrow Connector 5"/>
          <p:cNvCxnSpPr>
            <a:stCxn id="4" idx="3"/>
          </p:cNvCxnSpPr>
          <p:nvPr/>
        </p:nvCxnSpPr>
        <p:spPr>
          <a:xfrm flipV="1">
            <a:off x="4386917" y="1158637"/>
            <a:ext cx="625642" cy="68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3" name="Straight Arrow Connector 62"/>
          <p:cNvCxnSpPr/>
          <p:nvPr/>
        </p:nvCxnSpPr>
        <p:spPr>
          <a:xfrm flipV="1">
            <a:off x="3015316" y="992886"/>
            <a:ext cx="625642" cy="68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5" name="Straight Arrow Connector 64"/>
          <p:cNvCxnSpPr/>
          <p:nvPr/>
        </p:nvCxnSpPr>
        <p:spPr>
          <a:xfrm flipH="1" flipV="1">
            <a:off x="3007296" y="1321748"/>
            <a:ext cx="625642" cy="68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6" name="Straight Arrow Connector 65"/>
          <p:cNvCxnSpPr/>
          <p:nvPr/>
        </p:nvCxnSpPr>
        <p:spPr>
          <a:xfrm flipV="1">
            <a:off x="1732548" y="843423"/>
            <a:ext cx="365760" cy="68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2070636" y="649359"/>
            <a:ext cx="372176" cy="369332"/>
          </a:xfrm>
          <a:prstGeom prst="rect">
            <a:avLst/>
          </a:prstGeom>
          <a:noFill/>
        </p:spPr>
        <p:txBody>
          <a:bodyPr wrap="square" rtlCol="0">
            <a:spAutoFit/>
          </a:bodyPr>
          <a:lstStyle/>
          <a:p>
            <a:r>
              <a:rPr lang="tr-TR" dirty="0" smtClean="0"/>
              <a:t>+</a:t>
            </a:r>
            <a:endParaRPr lang="tr-TR" dirty="0"/>
          </a:p>
        </p:txBody>
      </p:sp>
      <p:sp>
        <p:nvSpPr>
          <p:cNvPr id="67" name="TextBox 66"/>
          <p:cNvSpPr txBox="1"/>
          <p:nvPr/>
        </p:nvSpPr>
        <p:spPr>
          <a:xfrm>
            <a:off x="1539775" y="487682"/>
            <a:ext cx="1531485" cy="369332"/>
          </a:xfrm>
          <a:prstGeom prst="rect">
            <a:avLst/>
          </a:prstGeom>
          <a:noFill/>
        </p:spPr>
        <p:txBody>
          <a:bodyPr wrap="square" rtlCol="0">
            <a:spAutoFit/>
          </a:bodyPr>
          <a:lstStyle/>
          <a:p>
            <a:r>
              <a:rPr lang="tr-TR" dirty="0" smtClean="0"/>
              <a:t>Pozitif yön</a:t>
            </a:r>
            <a:endParaRPr lang="tr-TR" dirty="0"/>
          </a:p>
        </p:txBody>
      </p:sp>
      <p:cxnSp>
        <p:nvCxnSpPr>
          <p:cNvPr id="11" name="Straight Arrow Connector 10"/>
          <p:cNvCxnSpPr/>
          <p:nvPr/>
        </p:nvCxnSpPr>
        <p:spPr>
          <a:xfrm>
            <a:off x="3770098" y="776580"/>
            <a:ext cx="33688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4775535" y="899536"/>
                <a:ext cx="7307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𝑓</m:t>
                          </m:r>
                        </m:e>
                        <m:sub>
                          <m:r>
                            <a:rPr lang="tr-TR" b="0" i="1" smtClean="0">
                              <a:latin typeface="Cambria Math" panose="02040503050406030204" pitchFamily="18" charset="0"/>
                            </a:rPr>
                            <m:t>1</m:t>
                          </m:r>
                        </m:sub>
                      </m:sSub>
                    </m:oMath>
                  </m:oMathPara>
                </a14:m>
                <a:endParaRPr lang="tr-TR" dirty="0"/>
              </a:p>
            </p:txBody>
          </p:sp>
        </mc:Choice>
        <mc:Fallback xmlns="">
          <p:sp>
            <p:nvSpPr>
              <p:cNvPr id="12" name="TextBox 11"/>
              <p:cNvSpPr txBox="1">
                <a:spLocks noRot="1" noChangeAspect="1" noMove="1" noResize="1" noEditPoints="1" noAdjustHandles="1" noChangeArrowheads="1" noChangeShapeType="1" noTextEdit="1"/>
              </p:cNvSpPr>
              <p:nvPr/>
            </p:nvSpPr>
            <p:spPr>
              <a:xfrm>
                <a:off x="4775535" y="899536"/>
                <a:ext cx="730721" cy="369332"/>
              </a:xfrm>
              <a:prstGeom prst="rect">
                <a:avLst/>
              </a:prstGeom>
              <a:blipFill rotWithShape="0">
                <a:blip r:embed="rId5"/>
                <a:stretch>
                  <a:fillRect b="-1333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5" name="TextBox 94"/>
              <p:cNvSpPr txBox="1"/>
              <p:nvPr/>
            </p:nvSpPr>
            <p:spPr>
              <a:xfrm>
                <a:off x="2845068" y="532764"/>
                <a:ext cx="7307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𝑓</m:t>
                          </m:r>
                        </m:e>
                        <m:sub>
                          <m:r>
                            <a:rPr lang="tr-TR" b="0" i="1" smtClean="0">
                              <a:latin typeface="Cambria Math" panose="02040503050406030204" pitchFamily="18" charset="0"/>
                            </a:rPr>
                            <m:t>1</m:t>
                          </m:r>
                        </m:sub>
                      </m:sSub>
                    </m:oMath>
                  </m:oMathPara>
                </a14:m>
                <a:endParaRPr lang="tr-TR" dirty="0"/>
              </a:p>
            </p:txBody>
          </p:sp>
        </mc:Choice>
        <mc:Fallback xmlns="">
          <p:sp>
            <p:nvSpPr>
              <p:cNvPr id="95" name="TextBox 94"/>
              <p:cNvSpPr txBox="1">
                <a:spLocks noRot="1" noChangeAspect="1" noMove="1" noResize="1" noEditPoints="1" noAdjustHandles="1" noChangeArrowheads="1" noChangeShapeType="1" noTextEdit="1"/>
              </p:cNvSpPr>
              <p:nvPr/>
            </p:nvSpPr>
            <p:spPr>
              <a:xfrm>
                <a:off x="2845068" y="532764"/>
                <a:ext cx="730721" cy="369332"/>
              </a:xfrm>
              <a:prstGeom prst="rect">
                <a:avLst/>
              </a:prstGeom>
              <a:blipFill rotWithShape="0">
                <a:blip r:embed="rId6"/>
                <a:stretch>
                  <a:fillRect b="-13115"/>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2845068" y="945706"/>
                <a:ext cx="7307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𝑓</m:t>
                          </m:r>
                        </m:e>
                        <m:sub>
                          <m:r>
                            <a:rPr lang="tr-TR" b="0" i="1" smtClean="0">
                              <a:latin typeface="Cambria Math" panose="02040503050406030204" pitchFamily="18" charset="0"/>
                            </a:rPr>
                            <m:t>2</m:t>
                          </m:r>
                        </m:sub>
                      </m:sSub>
                    </m:oMath>
                  </m:oMathPara>
                </a14:m>
                <a:endParaRPr lang="tr-TR" dirty="0"/>
              </a:p>
            </p:txBody>
          </p:sp>
        </mc:Choice>
        <mc:Fallback xmlns="">
          <p:sp>
            <p:nvSpPr>
              <p:cNvPr id="99" name="TextBox 98"/>
              <p:cNvSpPr txBox="1">
                <a:spLocks noRot="1" noChangeAspect="1" noMove="1" noResize="1" noEditPoints="1" noAdjustHandles="1" noChangeArrowheads="1" noChangeShapeType="1" noTextEdit="1"/>
              </p:cNvSpPr>
              <p:nvPr/>
            </p:nvSpPr>
            <p:spPr>
              <a:xfrm>
                <a:off x="2845068" y="945706"/>
                <a:ext cx="730721" cy="369332"/>
              </a:xfrm>
              <a:prstGeom prst="rect">
                <a:avLst/>
              </a:prstGeom>
              <a:blipFill rotWithShape="0">
                <a:blip r:embed="rId7"/>
                <a:stretch>
                  <a:fillRect b="-13115"/>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02" name="TextBox 101"/>
              <p:cNvSpPr txBox="1"/>
              <p:nvPr/>
            </p:nvSpPr>
            <p:spPr>
              <a:xfrm>
                <a:off x="3575789" y="376561"/>
                <a:ext cx="7307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rPr>
                        <m:t>𝑎</m:t>
                      </m:r>
                    </m:oMath>
                  </m:oMathPara>
                </a14:m>
                <a:endParaRPr lang="tr-TR" dirty="0"/>
              </a:p>
            </p:txBody>
          </p:sp>
        </mc:Choice>
        <mc:Fallback xmlns="">
          <p:sp>
            <p:nvSpPr>
              <p:cNvPr id="102" name="TextBox 101"/>
              <p:cNvSpPr txBox="1">
                <a:spLocks noRot="1" noChangeAspect="1" noMove="1" noResize="1" noEditPoints="1" noAdjustHandles="1" noChangeArrowheads="1" noChangeShapeType="1" noTextEdit="1"/>
              </p:cNvSpPr>
              <p:nvPr/>
            </p:nvSpPr>
            <p:spPr>
              <a:xfrm>
                <a:off x="3575789" y="376561"/>
                <a:ext cx="730721" cy="369332"/>
              </a:xfrm>
              <a:prstGeom prst="rect">
                <a:avLst/>
              </a:prstGeom>
              <a:blipFill rotWithShape="0">
                <a:blip r:embed="rId8"/>
                <a:stretch>
                  <a:fillRect/>
                </a:stretch>
              </a:blipFill>
            </p:spPr>
            <p:txBody>
              <a:bodyPr/>
              <a:lstStyle/>
              <a:p>
                <a:r>
                  <a:rPr lang="tr-TR">
                    <a:noFill/>
                  </a:rPr>
                  <a:t> </a:t>
                </a:r>
              </a:p>
            </p:txBody>
          </p:sp>
        </mc:Fallback>
      </mc:AlternateContent>
      <p:sp>
        <p:nvSpPr>
          <p:cNvPr id="103" name="Content Placeholder 2"/>
          <p:cNvSpPr txBox="1">
            <a:spLocks/>
          </p:cNvSpPr>
          <p:nvPr/>
        </p:nvSpPr>
        <p:spPr>
          <a:xfrm>
            <a:off x="5766538" y="552097"/>
            <a:ext cx="6088578" cy="77645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82880" lvl="2" indent="0">
              <a:spcBef>
                <a:spcPts val="400"/>
              </a:spcBef>
              <a:spcAft>
                <a:spcPts val="200"/>
              </a:spcAft>
              <a:buSzPct val="100000"/>
              <a:buFont typeface="Calibri" pitchFamily="34" charset="0"/>
              <a:buNone/>
            </a:pPr>
            <a:r>
              <a:rPr lang="tr-TR" sz="2000" b="1" u="sng" dirty="0" smtClean="0"/>
              <a:t>Viskoz Sürtünme</a:t>
            </a:r>
          </a:p>
          <a:p>
            <a:pPr marL="182880" lvl="2" indent="0">
              <a:spcBef>
                <a:spcPts val="400"/>
              </a:spcBef>
              <a:spcAft>
                <a:spcPts val="200"/>
              </a:spcAft>
              <a:buSzPct val="100000"/>
              <a:buFont typeface="Calibri" pitchFamily="34" charset="0"/>
              <a:buNone/>
            </a:pPr>
            <a:r>
              <a:rPr lang="tr-TR" sz="2000" dirty="0" smtClean="0"/>
              <a:t>Sürtünme kuvvetinin yönü daima bağıl harekete karşıdır.</a:t>
            </a:r>
          </a:p>
          <a:p>
            <a:endParaRPr lang="tr-TR" b="1" dirty="0" smtClean="0">
              <a:latin typeface="Calibri" panose="020F0502020204030204" pitchFamily="34" charset="0"/>
              <a:ea typeface="Cambria Math" panose="02040503050406030204" pitchFamily="18" charset="0"/>
              <a:cs typeface="Calibri" panose="020F0502020204030204" pitchFamily="34" charset="0"/>
            </a:endParaRPr>
          </a:p>
          <a:p>
            <a:endParaRPr lang="tr-TR" b="1" dirty="0">
              <a:latin typeface="Calibri" panose="020F0502020204030204" pitchFamily="34" charset="0"/>
              <a:ea typeface="Cambria Math" panose="02040503050406030204" pitchFamily="18" charset="0"/>
              <a:cs typeface="Calibri" panose="020F0502020204030204" pitchFamily="34" charset="0"/>
            </a:endParaRPr>
          </a:p>
          <a:p>
            <a:endParaRPr lang="tr-TR" dirty="0" smtClean="0"/>
          </a:p>
          <a:p>
            <a:pPr marL="182880" lvl="2" indent="0">
              <a:spcBef>
                <a:spcPts val="400"/>
              </a:spcBef>
              <a:spcAft>
                <a:spcPts val="200"/>
              </a:spcAft>
              <a:buSzPct val="100000"/>
              <a:buFont typeface="Calibri" pitchFamily="34" charset="0"/>
              <a:buNone/>
            </a:pPr>
            <a:endParaRPr lang="tr-TR" sz="2000" dirty="0" smtClean="0"/>
          </a:p>
          <a:p>
            <a:pPr marL="182880" lvl="2" indent="0">
              <a:spcBef>
                <a:spcPts val="400"/>
              </a:spcBef>
              <a:spcAft>
                <a:spcPts val="200"/>
              </a:spcAft>
              <a:buSzPct val="100000"/>
              <a:buFont typeface="Calibri" pitchFamily="34" charset="0"/>
              <a:buNone/>
            </a:pPr>
            <a:endParaRPr lang="tr-TR" sz="1500" dirty="0" smtClean="0"/>
          </a:p>
        </p:txBody>
      </p:sp>
      <p:cxnSp>
        <p:nvCxnSpPr>
          <p:cNvPr id="105" name="Straight Arrow Connector 104"/>
          <p:cNvCxnSpPr/>
          <p:nvPr/>
        </p:nvCxnSpPr>
        <p:spPr>
          <a:xfrm flipV="1">
            <a:off x="7944045" y="4869954"/>
            <a:ext cx="625642" cy="68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6" name="Straight Arrow Connector 105"/>
          <p:cNvCxnSpPr/>
          <p:nvPr/>
        </p:nvCxnSpPr>
        <p:spPr>
          <a:xfrm flipV="1">
            <a:off x="7375356" y="2682160"/>
            <a:ext cx="625642" cy="68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7" name="Straight Arrow Connector 106"/>
          <p:cNvCxnSpPr/>
          <p:nvPr/>
        </p:nvCxnSpPr>
        <p:spPr>
          <a:xfrm flipH="1" flipV="1">
            <a:off x="7974132" y="3828666"/>
            <a:ext cx="625642" cy="68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8" name="Straight Arrow Connector 107"/>
          <p:cNvCxnSpPr/>
          <p:nvPr/>
        </p:nvCxnSpPr>
        <p:spPr>
          <a:xfrm flipV="1">
            <a:off x="10388466" y="2675352"/>
            <a:ext cx="365760" cy="68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2" name="TextBox 111"/>
          <p:cNvSpPr txBox="1"/>
          <p:nvPr/>
        </p:nvSpPr>
        <p:spPr>
          <a:xfrm>
            <a:off x="10726554" y="2481288"/>
            <a:ext cx="372176" cy="369332"/>
          </a:xfrm>
          <a:prstGeom prst="rect">
            <a:avLst/>
          </a:prstGeom>
          <a:noFill/>
        </p:spPr>
        <p:txBody>
          <a:bodyPr wrap="square" rtlCol="0">
            <a:spAutoFit/>
          </a:bodyPr>
          <a:lstStyle/>
          <a:p>
            <a:r>
              <a:rPr lang="tr-TR" dirty="0" smtClean="0"/>
              <a:t>+</a:t>
            </a:r>
            <a:endParaRPr lang="tr-TR" dirty="0"/>
          </a:p>
        </p:txBody>
      </p:sp>
      <p:sp>
        <p:nvSpPr>
          <p:cNvPr id="113" name="TextBox 112"/>
          <p:cNvSpPr txBox="1"/>
          <p:nvPr/>
        </p:nvSpPr>
        <p:spPr>
          <a:xfrm>
            <a:off x="10006799" y="2191970"/>
            <a:ext cx="1531485" cy="369332"/>
          </a:xfrm>
          <a:prstGeom prst="rect">
            <a:avLst/>
          </a:prstGeom>
          <a:noFill/>
        </p:spPr>
        <p:txBody>
          <a:bodyPr wrap="square" rtlCol="0">
            <a:spAutoFit/>
          </a:bodyPr>
          <a:lstStyle/>
          <a:p>
            <a:r>
              <a:rPr lang="tr-TR" dirty="0" smtClean="0"/>
              <a:t>Pozitif yön</a:t>
            </a:r>
            <a:endParaRPr lang="tr-TR" dirty="0"/>
          </a:p>
        </p:txBody>
      </p:sp>
      <mc:AlternateContent xmlns:mc="http://schemas.openxmlformats.org/markup-compatibility/2006" xmlns:a14="http://schemas.microsoft.com/office/drawing/2010/main">
        <mc:Choice Requires="a14">
          <p:sp>
            <p:nvSpPr>
              <p:cNvPr id="123" name="TextBox 122"/>
              <p:cNvSpPr txBox="1"/>
              <p:nvPr/>
            </p:nvSpPr>
            <p:spPr>
              <a:xfrm>
                <a:off x="7379366" y="3907827"/>
                <a:ext cx="180874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𝑓</m:t>
                          </m:r>
                        </m:e>
                        <m:sub>
                          <m:r>
                            <a:rPr lang="tr-TR" b="0" i="1" smtClean="0">
                              <a:latin typeface="Cambria Math" panose="02040503050406030204" pitchFamily="18" charset="0"/>
                            </a:rPr>
                            <m:t>𝑏</m:t>
                          </m:r>
                        </m:sub>
                      </m:sSub>
                      <m:r>
                        <a:rPr lang="tr-TR" b="0" i="1" smtClean="0">
                          <a:latin typeface="Cambria Math" panose="02040503050406030204" pitchFamily="18" charset="0"/>
                        </a:rPr>
                        <m:t>=</m:t>
                      </m:r>
                      <m:r>
                        <a:rPr lang="tr-TR" b="0" i="1" smtClean="0">
                          <a:latin typeface="Cambria Math" panose="02040503050406030204" pitchFamily="18" charset="0"/>
                        </a:rPr>
                        <m:t>𝑏</m:t>
                      </m:r>
                      <m:r>
                        <a:rPr lang="tr-TR" b="0" i="1" smtClean="0">
                          <a:latin typeface="Cambria Math" panose="02040503050406030204" pitchFamily="18" charset="0"/>
                        </a:rPr>
                        <m:t>(</m:t>
                      </m:r>
                      <m:r>
                        <a:rPr lang="tr-TR" b="0" i="1" smtClean="0">
                          <a:latin typeface="Cambria Math" panose="02040503050406030204" pitchFamily="18" charset="0"/>
                        </a:rPr>
                        <m:t>𝑣</m:t>
                      </m:r>
                      <m:r>
                        <a:rPr lang="tr-TR" b="0" i="1" baseline="-25000" smtClean="0">
                          <a:latin typeface="Cambria Math" panose="02040503050406030204" pitchFamily="18" charset="0"/>
                        </a:rPr>
                        <m:t>1</m:t>
                      </m:r>
                      <m:r>
                        <a:rPr lang="tr-TR" b="0" i="1" smtClean="0">
                          <a:latin typeface="Cambria Math" panose="02040503050406030204" pitchFamily="18" charset="0"/>
                        </a:rPr>
                        <m:t>−</m:t>
                      </m:r>
                      <m:r>
                        <a:rPr lang="tr-TR" b="0" i="1" smtClean="0">
                          <a:latin typeface="Cambria Math" panose="02040503050406030204" pitchFamily="18" charset="0"/>
                        </a:rPr>
                        <m:t>𝑣</m:t>
                      </m:r>
                      <m:r>
                        <a:rPr lang="tr-TR" b="0" i="1" baseline="-25000" smtClean="0">
                          <a:latin typeface="Cambria Math" panose="02040503050406030204" pitchFamily="18" charset="0"/>
                        </a:rPr>
                        <m:t>2</m:t>
                      </m:r>
                      <m:r>
                        <a:rPr lang="tr-TR" b="0" i="1" smtClean="0">
                          <a:latin typeface="Cambria Math" panose="02040503050406030204" pitchFamily="18" charset="0"/>
                        </a:rPr>
                        <m:t>)</m:t>
                      </m:r>
                    </m:oMath>
                  </m:oMathPara>
                </a14:m>
                <a:endParaRPr lang="tr-TR" dirty="0"/>
              </a:p>
            </p:txBody>
          </p:sp>
        </mc:Choice>
        <mc:Fallback xmlns="">
          <p:sp>
            <p:nvSpPr>
              <p:cNvPr id="123" name="TextBox 122"/>
              <p:cNvSpPr txBox="1">
                <a:spLocks noRot="1" noChangeAspect="1" noMove="1" noResize="1" noEditPoints="1" noAdjustHandles="1" noChangeArrowheads="1" noChangeShapeType="1" noTextEdit="1"/>
              </p:cNvSpPr>
              <p:nvPr/>
            </p:nvSpPr>
            <p:spPr>
              <a:xfrm>
                <a:off x="7379366" y="3907827"/>
                <a:ext cx="1808749" cy="369332"/>
              </a:xfrm>
              <a:prstGeom prst="rect">
                <a:avLst/>
              </a:prstGeom>
              <a:blipFill rotWithShape="0">
                <a:blip r:embed="rId9"/>
                <a:stretch>
                  <a:fillRect b="-13115"/>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7322817" y="2609709"/>
                <a:ext cx="7307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𝑣</m:t>
                          </m:r>
                        </m:e>
                        <m:sub>
                          <m:r>
                            <a:rPr lang="tr-TR" b="0" i="1" smtClean="0">
                              <a:latin typeface="Cambria Math" panose="02040503050406030204" pitchFamily="18" charset="0"/>
                            </a:rPr>
                            <m:t>2</m:t>
                          </m:r>
                        </m:sub>
                      </m:sSub>
                    </m:oMath>
                  </m:oMathPara>
                </a14:m>
                <a:endParaRPr lang="tr-TR" dirty="0"/>
              </a:p>
            </p:txBody>
          </p:sp>
        </mc:Choice>
        <mc:Fallback xmlns="">
          <p:sp>
            <p:nvSpPr>
              <p:cNvPr id="124" name="TextBox 123"/>
              <p:cNvSpPr txBox="1">
                <a:spLocks noRot="1" noChangeAspect="1" noMove="1" noResize="1" noEditPoints="1" noAdjustHandles="1" noChangeArrowheads="1" noChangeShapeType="1" noTextEdit="1"/>
              </p:cNvSpPr>
              <p:nvPr/>
            </p:nvSpPr>
            <p:spPr>
              <a:xfrm>
                <a:off x="7322817" y="2609709"/>
                <a:ext cx="730721" cy="369332"/>
              </a:xfrm>
              <a:prstGeom prst="rect">
                <a:avLst/>
              </a:prstGeom>
              <a:blipFill rotWithShape="0">
                <a:blip r:embed="rId10"/>
                <a:stretch>
                  <a:fillRect/>
                </a:stretch>
              </a:blipFill>
            </p:spPr>
            <p:txBody>
              <a:bodyPr/>
              <a:lstStyle/>
              <a:p>
                <a:r>
                  <a:rPr lang="tr-TR">
                    <a:noFill/>
                  </a:rPr>
                  <a:t> </a:t>
                </a:r>
              </a:p>
            </p:txBody>
          </p:sp>
        </mc:Fallback>
      </mc:AlternateContent>
      <p:sp>
        <p:nvSpPr>
          <p:cNvPr id="5" name="Rectangle 4"/>
          <p:cNvSpPr/>
          <p:nvPr/>
        </p:nvSpPr>
        <p:spPr>
          <a:xfrm>
            <a:off x="7539789" y="1527969"/>
            <a:ext cx="1443790" cy="45437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tr-TR" dirty="0" smtClean="0"/>
              <a:t>(1)</a:t>
            </a:r>
            <a:endParaRPr lang="tr-TR" dirty="0"/>
          </a:p>
        </p:txBody>
      </p:sp>
      <p:sp>
        <p:nvSpPr>
          <p:cNvPr id="30" name="Rectangle 29"/>
          <p:cNvSpPr/>
          <p:nvPr/>
        </p:nvSpPr>
        <p:spPr>
          <a:xfrm>
            <a:off x="6966283" y="2014429"/>
            <a:ext cx="1443790" cy="45437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tr-TR" dirty="0" smtClean="0"/>
              <a:t>(2)</a:t>
            </a:r>
            <a:endParaRPr lang="tr-TR" dirty="0"/>
          </a:p>
        </p:txBody>
      </p:sp>
      <p:cxnSp>
        <p:nvCxnSpPr>
          <p:cNvPr id="15" name="Straight Arrow Connector 14"/>
          <p:cNvCxnSpPr>
            <a:stCxn id="16" idx="1"/>
          </p:cNvCxnSpPr>
          <p:nvPr/>
        </p:nvCxnSpPr>
        <p:spPr>
          <a:xfrm flipH="1">
            <a:off x="8069179" y="1616019"/>
            <a:ext cx="1652337" cy="3984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9721516" y="1431353"/>
            <a:ext cx="2133600" cy="369332"/>
          </a:xfrm>
          <a:prstGeom prst="rect">
            <a:avLst/>
          </a:prstGeom>
          <a:noFill/>
        </p:spPr>
        <p:txBody>
          <a:bodyPr wrap="square" rtlCol="0">
            <a:spAutoFit/>
          </a:bodyPr>
          <a:lstStyle/>
          <a:p>
            <a:r>
              <a:rPr lang="tr-TR" dirty="0" smtClean="0"/>
              <a:t>Viskoz Sürtünme</a:t>
            </a:r>
            <a:endParaRPr lang="tr-TR" dirty="0"/>
          </a:p>
        </p:txBody>
      </p:sp>
      <p:cxnSp>
        <p:nvCxnSpPr>
          <p:cNvPr id="39" name="Straight Arrow Connector 38"/>
          <p:cNvCxnSpPr/>
          <p:nvPr/>
        </p:nvCxnSpPr>
        <p:spPr>
          <a:xfrm flipV="1">
            <a:off x="7948863" y="1409798"/>
            <a:ext cx="625642" cy="68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7891506" y="1062021"/>
                <a:ext cx="7307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𝑣</m:t>
                          </m:r>
                        </m:e>
                        <m:sub>
                          <m:r>
                            <a:rPr lang="tr-TR" b="0" i="1" smtClean="0">
                              <a:latin typeface="Cambria Math" panose="02040503050406030204" pitchFamily="18" charset="0"/>
                            </a:rPr>
                            <m:t>1</m:t>
                          </m:r>
                        </m:sub>
                      </m:sSub>
                    </m:oMath>
                  </m:oMathPara>
                </a14:m>
                <a:endParaRPr lang="tr-TR" dirty="0"/>
              </a:p>
            </p:txBody>
          </p:sp>
        </mc:Choice>
        <mc:Fallback xmlns="">
          <p:sp>
            <p:nvSpPr>
              <p:cNvPr id="40" name="TextBox 39"/>
              <p:cNvSpPr txBox="1">
                <a:spLocks noRot="1" noChangeAspect="1" noMove="1" noResize="1" noEditPoints="1" noAdjustHandles="1" noChangeArrowheads="1" noChangeShapeType="1" noTextEdit="1"/>
              </p:cNvSpPr>
              <p:nvPr/>
            </p:nvSpPr>
            <p:spPr>
              <a:xfrm>
                <a:off x="7891506" y="1062021"/>
                <a:ext cx="730721" cy="369332"/>
              </a:xfrm>
              <a:prstGeom prst="rect">
                <a:avLst/>
              </a:prstGeom>
              <a:blipFill rotWithShape="0">
                <a:blip r:embed="rId11"/>
                <a:stretch>
                  <a:fillRect/>
                </a:stretch>
              </a:blipFill>
            </p:spPr>
            <p:txBody>
              <a:bodyPr/>
              <a:lstStyle/>
              <a:p>
                <a:r>
                  <a:rPr lang="tr-TR">
                    <a:noFill/>
                  </a:rPr>
                  <a:t> </a:t>
                </a:r>
              </a:p>
            </p:txBody>
          </p:sp>
        </mc:Fallback>
      </mc:AlternateContent>
      <p:sp>
        <p:nvSpPr>
          <p:cNvPr id="41" name="Rectangle 40"/>
          <p:cNvSpPr/>
          <p:nvPr/>
        </p:nvSpPr>
        <p:spPr>
          <a:xfrm>
            <a:off x="7539789" y="3216246"/>
            <a:ext cx="1443790" cy="45437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tr-TR" dirty="0" smtClean="0"/>
              <a:t>(1)</a:t>
            </a:r>
            <a:endParaRPr lang="tr-TR" dirty="0"/>
          </a:p>
        </p:txBody>
      </p:sp>
      <p:sp>
        <p:nvSpPr>
          <p:cNvPr id="42" name="TextBox 41"/>
          <p:cNvSpPr txBox="1"/>
          <p:nvPr/>
        </p:nvSpPr>
        <p:spPr>
          <a:xfrm>
            <a:off x="8929570" y="4124153"/>
            <a:ext cx="2925545" cy="369332"/>
          </a:xfrm>
          <a:prstGeom prst="rect">
            <a:avLst/>
          </a:prstGeom>
          <a:noFill/>
        </p:spPr>
        <p:txBody>
          <a:bodyPr wrap="square" rtlCol="0">
            <a:spAutoFit/>
          </a:bodyPr>
          <a:lstStyle/>
          <a:p>
            <a:r>
              <a:rPr lang="tr-TR" dirty="0" smtClean="0"/>
              <a:t>b= Viskoz Sürtünme Katsayısı</a:t>
            </a:r>
            <a:endParaRPr lang="tr-TR" dirty="0"/>
          </a:p>
        </p:txBody>
      </p:sp>
      <p:sp>
        <p:nvSpPr>
          <p:cNvPr id="43" name="Rectangle 42"/>
          <p:cNvSpPr/>
          <p:nvPr/>
        </p:nvSpPr>
        <p:spPr>
          <a:xfrm>
            <a:off x="7595532" y="5014660"/>
            <a:ext cx="1443790" cy="45437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tr-TR" dirty="0" smtClean="0"/>
              <a:t>(2)</a:t>
            </a:r>
            <a:endParaRPr lang="tr-TR" dirty="0"/>
          </a:p>
        </p:txBody>
      </p:sp>
      <mc:AlternateContent xmlns:mc="http://schemas.openxmlformats.org/markup-compatibility/2006" xmlns:a14="http://schemas.microsoft.com/office/drawing/2010/main">
        <mc:Choice Requires="a14">
          <p:sp>
            <p:nvSpPr>
              <p:cNvPr id="44" name="TextBox 43"/>
              <p:cNvSpPr txBox="1"/>
              <p:nvPr/>
            </p:nvSpPr>
            <p:spPr>
              <a:xfrm>
                <a:off x="7375356" y="4393863"/>
                <a:ext cx="180874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𝑓</m:t>
                          </m:r>
                        </m:e>
                        <m:sub>
                          <m:r>
                            <a:rPr lang="tr-TR" b="0" i="1" smtClean="0">
                              <a:latin typeface="Cambria Math" panose="02040503050406030204" pitchFamily="18" charset="0"/>
                            </a:rPr>
                            <m:t>𝑏</m:t>
                          </m:r>
                        </m:sub>
                      </m:sSub>
                      <m:r>
                        <a:rPr lang="tr-TR" b="0" i="1" smtClean="0">
                          <a:latin typeface="Cambria Math" panose="02040503050406030204" pitchFamily="18" charset="0"/>
                        </a:rPr>
                        <m:t>=</m:t>
                      </m:r>
                      <m:r>
                        <a:rPr lang="tr-TR" b="0" i="1" smtClean="0">
                          <a:latin typeface="Cambria Math" panose="02040503050406030204" pitchFamily="18" charset="0"/>
                        </a:rPr>
                        <m:t>𝑏</m:t>
                      </m:r>
                      <m:r>
                        <a:rPr lang="tr-TR" b="0" i="1" smtClean="0">
                          <a:latin typeface="Cambria Math" panose="02040503050406030204" pitchFamily="18" charset="0"/>
                        </a:rPr>
                        <m:t>(</m:t>
                      </m:r>
                      <m:r>
                        <a:rPr lang="tr-TR" b="0" i="1" smtClean="0">
                          <a:latin typeface="Cambria Math" panose="02040503050406030204" pitchFamily="18" charset="0"/>
                        </a:rPr>
                        <m:t>𝑣</m:t>
                      </m:r>
                      <m:r>
                        <a:rPr lang="tr-TR" b="0" i="1" baseline="-25000" smtClean="0">
                          <a:latin typeface="Cambria Math" panose="02040503050406030204" pitchFamily="18" charset="0"/>
                        </a:rPr>
                        <m:t>1</m:t>
                      </m:r>
                      <m:r>
                        <a:rPr lang="tr-TR" b="0" i="1" smtClean="0">
                          <a:latin typeface="Cambria Math" panose="02040503050406030204" pitchFamily="18" charset="0"/>
                        </a:rPr>
                        <m:t>−</m:t>
                      </m:r>
                      <m:r>
                        <a:rPr lang="tr-TR" b="0" i="1" smtClean="0">
                          <a:latin typeface="Cambria Math" panose="02040503050406030204" pitchFamily="18" charset="0"/>
                        </a:rPr>
                        <m:t>𝑣</m:t>
                      </m:r>
                      <m:r>
                        <a:rPr lang="tr-TR" b="0" i="1" baseline="-25000" smtClean="0">
                          <a:latin typeface="Cambria Math" panose="02040503050406030204" pitchFamily="18" charset="0"/>
                        </a:rPr>
                        <m:t>2</m:t>
                      </m:r>
                      <m:r>
                        <a:rPr lang="tr-TR" b="0" i="1" smtClean="0">
                          <a:latin typeface="Cambria Math" panose="02040503050406030204" pitchFamily="18" charset="0"/>
                        </a:rPr>
                        <m:t>)</m:t>
                      </m:r>
                    </m:oMath>
                  </m:oMathPara>
                </a14:m>
                <a:endParaRPr lang="tr-TR" dirty="0"/>
              </a:p>
            </p:txBody>
          </p:sp>
        </mc:Choice>
        <mc:Fallback xmlns="">
          <p:sp>
            <p:nvSpPr>
              <p:cNvPr id="44" name="TextBox 43"/>
              <p:cNvSpPr txBox="1">
                <a:spLocks noRot="1" noChangeAspect="1" noMove="1" noResize="1" noEditPoints="1" noAdjustHandles="1" noChangeArrowheads="1" noChangeShapeType="1" noTextEdit="1"/>
              </p:cNvSpPr>
              <p:nvPr/>
            </p:nvSpPr>
            <p:spPr>
              <a:xfrm>
                <a:off x="7375356" y="4393863"/>
                <a:ext cx="1808749" cy="369332"/>
              </a:xfrm>
              <a:prstGeom prst="rect">
                <a:avLst/>
              </a:prstGeom>
              <a:blipFill rotWithShape="0">
                <a:blip r:embed="rId12"/>
                <a:stretch>
                  <a:fillRect b="-13333"/>
                </a:stretch>
              </a:blipFill>
            </p:spPr>
            <p:txBody>
              <a:bodyPr/>
              <a:lstStyle/>
              <a:p>
                <a:r>
                  <a:rPr lang="tr-TR">
                    <a:noFill/>
                  </a:rPr>
                  <a:t> </a:t>
                </a:r>
              </a:p>
            </p:txBody>
          </p:sp>
        </mc:Fallback>
      </mc:AlternateContent>
      <p:sp>
        <p:nvSpPr>
          <p:cNvPr id="45" name="TextBox 44"/>
          <p:cNvSpPr txBox="1"/>
          <p:nvPr/>
        </p:nvSpPr>
        <p:spPr>
          <a:xfrm>
            <a:off x="9100016" y="4947075"/>
            <a:ext cx="2925545" cy="923330"/>
          </a:xfrm>
          <a:prstGeom prst="rect">
            <a:avLst/>
          </a:prstGeom>
          <a:noFill/>
        </p:spPr>
        <p:txBody>
          <a:bodyPr wrap="square" rtlCol="0">
            <a:spAutoFit/>
          </a:bodyPr>
          <a:lstStyle/>
          <a:p>
            <a:r>
              <a:rPr lang="tr-TR" dirty="0" smtClean="0"/>
              <a:t>Büyüklükler aynı</a:t>
            </a:r>
          </a:p>
          <a:p>
            <a:r>
              <a:rPr lang="tr-TR" dirty="0" smtClean="0"/>
              <a:t>Yönler, etki tepkiye göre bulunur.</a:t>
            </a:r>
            <a:endParaRPr lang="tr-TR" dirty="0"/>
          </a:p>
        </p:txBody>
      </p:sp>
      <p:sp>
        <p:nvSpPr>
          <p:cNvPr id="46" name="Content Placeholder 2"/>
          <p:cNvSpPr txBox="1">
            <a:spLocks/>
          </p:cNvSpPr>
          <p:nvPr/>
        </p:nvSpPr>
        <p:spPr>
          <a:xfrm>
            <a:off x="11094" y="1923100"/>
            <a:ext cx="2985107" cy="5209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82880" lvl="2" indent="0">
              <a:spcBef>
                <a:spcPts val="400"/>
              </a:spcBef>
              <a:spcAft>
                <a:spcPts val="200"/>
              </a:spcAft>
              <a:buSzPct val="100000"/>
              <a:buFont typeface="Calibri" pitchFamily="34" charset="0"/>
              <a:buNone/>
            </a:pPr>
            <a:r>
              <a:rPr lang="tr-TR" sz="2000" b="1" u="sng" dirty="0" smtClean="0"/>
              <a:t>Yay</a:t>
            </a:r>
          </a:p>
          <a:p>
            <a:endParaRPr lang="tr-TR" b="1" dirty="0" smtClean="0">
              <a:latin typeface="Calibri" panose="020F0502020204030204" pitchFamily="34" charset="0"/>
              <a:ea typeface="Cambria Math" panose="02040503050406030204" pitchFamily="18" charset="0"/>
              <a:cs typeface="Calibri" panose="020F0502020204030204" pitchFamily="34" charset="0"/>
            </a:endParaRPr>
          </a:p>
          <a:p>
            <a:endParaRPr lang="tr-TR" b="1" dirty="0">
              <a:latin typeface="Calibri" panose="020F0502020204030204" pitchFamily="34" charset="0"/>
              <a:ea typeface="Cambria Math" panose="02040503050406030204" pitchFamily="18" charset="0"/>
              <a:cs typeface="Calibri" panose="020F0502020204030204" pitchFamily="34" charset="0"/>
            </a:endParaRPr>
          </a:p>
          <a:p>
            <a:endParaRPr lang="tr-TR" dirty="0" smtClean="0"/>
          </a:p>
          <a:p>
            <a:pPr marL="182880" lvl="2" indent="0">
              <a:spcBef>
                <a:spcPts val="400"/>
              </a:spcBef>
              <a:spcAft>
                <a:spcPts val="200"/>
              </a:spcAft>
              <a:buSzPct val="100000"/>
              <a:buFont typeface="Calibri" pitchFamily="34" charset="0"/>
              <a:buNone/>
            </a:pPr>
            <a:endParaRPr lang="tr-TR" sz="2000" dirty="0" smtClean="0"/>
          </a:p>
          <a:p>
            <a:pPr marL="182880" lvl="2" indent="0">
              <a:spcBef>
                <a:spcPts val="400"/>
              </a:spcBef>
              <a:spcAft>
                <a:spcPts val="200"/>
              </a:spcAft>
              <a:buSzPct val="100000"/>
              <a:buFont typeface="Calibri" pitchFamily="34" charset="0"/>
              <a:buNone/>
            </a:pPr>
            <a:endParaRPr lang="tr-TR" sz="1500" dirty="0" smtClean="0"/>
          </a:p>
        </p:txBody>
      </p:sp>
      <p:grpSp>
        <p:nvGrpSpPr>
          <p:cNvPr id="32" name="Group 31"/>
          <p:cNvGrpSpPr/>
          <p:nvPr/>
        </p:nvGrpSpPr>
        <p:grpSpPr>
          <a:xfrm>
            <a:off x="386015" y="2238436"/>
            <a:ext cx="4754880" cy="1100852"/>
            <a:chOff x="268405" y="2842600"/>
            <a:chExt cx="4754880" cy="1100852"/>
          </a:xfrm>
        </p:grpSpPr>
        <p:pic>
          <p:nvPicPr>
            <p:cNvPr id="58" name="Picture 57"/>
            <p:cNvPicPr preferRelativeResize="0">
              <a:picLocks/>
            </p:cNvPicPr>
            <p:nvPr/>
          </p:nvPicPr>
          <p:blipFill rotWithShape="1">
            <a:blip r:embed="rId13" cstate="print">
              <a:extLst>
                <a:ext uri="{28A0092B-C50C-407E-A947-70E740481C1C}">
                  <a14:useLocalDpi xmlns:a14="http://schemas.microsoft.com/office/drawing/2010/main" val="0"/>
                </a:ext>
              </a:extLst>
            </a:blip>
            <a:srcRect/>
            <a:stretch/>
          </p:blipFill>
          <p:spPr>
            <a:xfrm>
              <a:off x="2549094" y="2909692"/>
              <a:ext cx="1026695" cy="320040"/>
            </a:xfrm>
            <a:prstGeom prst="rect">
              <a:avLst/>
            </a:prstGeom>
          </p:spPr>
        </p:pic>
        <p:sp>
          <p:nvSpPr>
            <p:cNvPr id="18" name="Rectangle 17"/>
            <p:cNvSpPr/>
            <p:nvPr/>
          </p:nvSpPr>
          <p:spPr>
            <a:xfrm>
              <a:off x="272715" y="3348496"/>
              <a:ext cx="4739843" cy="161677"/>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0" name="Straight Connector 19"/>
            <p:cNvCxnSpPr/>
            <p:nvPr/>
          </p:nvCxnSpPr>
          <p:spPr>
            <a:xfrm>
              <a:off x="268405" y="3346704"/>
              <a:ext cx="475488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Rectangle 20"/>
                <p:cNvSpPr>
                  <a:spLocks noChangeAspect="1"/>
                </p:cNvSpPr>
                <p:nvPr/>
              </p:nvSpPr>
              <p:spPr>
                <a:xfrm>
                  <a:off x="3575789" y="2850620"/>
                  <a:ext cx="4572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𝑚</m:t>
                            </m:r>
                          </m:e>
                          <m:sub>
                            <m:r>
                              <a:rPr lang="tr-TR" b="0" i="1" smtClean="0">
                                <a:latin typeface="Cambria Math" panose="02040503050406030204" pitchFamily="18" charset="0"/>
                              </a:rPr>
                              <m:t>1</m:t>
                            </m:r>
                          </m:sub>
                        </m:sSub>
                      </m:oMath>
                    </m:oMathPara>
                  </a14:m>
                  <a:endParaRPr lang="tr-TR" dirty="0"/>
                </a:p>
              </p:txBody>
            </p:sp>
          </mc:Choice>
          <mc:Fallback xmlns="">
            <p:sp>
              <p:nvSpPr>
                <p:cNvPr id="21" name="Rectangle 20"/>
                <p:cNvSpPr>
                  <a:spLocks noRot="1" noChangeAspect="1" noMove="1" noResize="1" noEditPoints="1" noAdjustHandles="1" noChangeArrowheads="1" noChangeShapeType="1" noTextEdit="1"/>
                </p:cNvSpPr>
                <p:nvPr/>
              </p:nvSpPr>
              <p:spPr>
                <a:xfrm>
                  <a:off x="3575789" y="2850620"/>
                  <a:ext cx="457200" cy="457200"/>
                </a:xfrm>
                <a:prstGeom prst="rect">
                  <a:avLst/>
                </a:prstGeom>
                <a:blipFill rotWithShape="0">
                  <a:blip r:embed="rId14"/>
                  <a:stretch>
                    <a:fillRect/>
                  </a:stretch>
                </a:blip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1" name="Rectangle 50"/>
                <p:cNvSpPr>
                  <a:spLocks noChangeAspect="1"/>
                </p:cNvSpPr>
                <p:nvPr/>
              </p:nvSpPr>
              <p:spPr>
                <a:xfrm>
                  <a:off x="2091894" y="2842600"/>
                  <a:ext cx="4572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𝑚</m:t>
                            </m:r>
                          </m:e>
                          <m:sub>
                            <m:r>
                              <a:rPr lang="tr-TR" b="0" i="1" smtClean="0">
                                <a:latin typeface="Cambria Math" panose="02040503050406030204" pitchFamily="18" charset="0"/>
                              </a:rPr>
                              <m:t>2</m:t>
                            </m:r>
                          </m:sub>
                        </m:sSub>
                      </m:oMath>
                    </m:oMathPara>
                  </a14:m>
                  <a:endParaRPr lang="tr-TR" dirty="0"/>
                </a:p>
              </p:txBody>
            </p:sp>
          </mc:Choice>
          <mc:Fallback xmlns="">
            <p:sp>
              <p:nvSpPr>
                <p:cNvPr id="51" name="Rectangle 50"/>
                <p:cNvSpPr>
                  <a:spLocks noRot="1" noChangeAspect="1" noMove="1" noResize="1" noEditPoints="1" noAdjustHandles="1" noChangeArrowheads="1" noChangeShapeType="1" noTextEdit="1"/>
                </p:cNvSpPr>
                <p:nvPr/>
              </p:nvSpPr>
              <p:spPr>
                <a:xfrm>
                  <a:off x="2091894" y="2842600"/>
                  <a:ext cx="457200" cy="457200"/>
                </a:xfrm>
                <a:prstGeom prst="rect">
                  <a:avLst/>
                </a:prstGeom>
                <a:blipFill rotWithShape="0">
                  <a:blip r:embed="rId15"/>
                  <a:stretch>
                    <a:fillRect/>
                  </a:stretch>
                </a:blipFill>
                <a:ln/>
              </p:spPr>
              <p:txBody>
                <a:bodyPr/>
                <a:lstStyle/>
                <a:p>
                  <a:r>
                    <a:rPr lang="tr-TR">
                      <a:noFill/>
                    </a:rPr>
                    <a:t> </a:t>
                  </a:r>
                </a:p>
              </p:txBody>
            </p:sp>
          </mc:Fallback>
        </mc:AlternateContent>
        <p:grpSp>
          <p:nvGrpSpPr>
            <p:cNvPr id="23" name="Group 22"/>
            <p:cNvGrpSpPr/>
            <p:nvPr/>
          </p:nvGrpSpPr>
          <p:grpSpPr>
            <a:xfrm>
              <a:off x="3690846" y="3307820"/>
              <a:ext cx="239701" cy="45720"/>
              <a:chOff x="2355112" y="3769242"/>
              <a:chExt cx="239701" cy="45720"/>
            </a:xfrm>
          </p:grpSpPr>
          <p:sp>
            <p:nvSpPr>
              <p:cNvPr id="22" name="Oval 21"/>
              <p:cNvSpPr>
                <a:spLocks noChangeAspect="1"/>
              </p:cNvSpPr>
              <p:nvPr/>
            </p:nvSpPr>
            <p:spPr>
              <a:xfrm>
                <a:off x="2355112" y="3769242"/>
                <a:ext cx="45719" cy="457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Oval 52"/>
              <p:cNvSpPr>
                <a:spLocks noChangeAspect="1"/>
              </p:cNvSpPr>
              <p:nvPr/>
            </p:nvSpPr>
            <p:spPr>
              <a:xfrm>
                <a:off x="2549094" y="3769242"/>
                <a:ext cx="45719" cy="457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55" name="Group 54"/>
            <p:cNvGrpSpPr/>
            <p:nvPr/>
          </p:nvGrpSpPr>
          <p:grpSpPr>
            <a:xfrm>
              <a:off x="2185666" y="3299800"/>
              <a:ext cx="239701" cy="45720"/>
              <a:chOff x="2355112" y="3769242"/>
              <a:chExt cx="239701" cy="45720"/>
            </a:xfrm>
          </p:grpSpPr>
          <p:sp>
            <p:nvSpPr>
              <p:cNvPr id="56" name="Oval 55"/>
              <p:cNvSpPr>
                <a:spLocks noChangeAspect="1"/>
              </p:cNvSpPr>
              <p:nvPr/>
            </p:nvSpPr>
            <p:spPr>
              <a:xfrm>
                <a:off x="2355112" y="3769242"/>
                <a:ext cx="45719" cy="457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 name="Oval 56"/>
              <p:cNvSpPr>
                <a:spLocks noChangeAspect="1"/>
              </p:cNvSpPr>
              <p:nvPr/>
            </p:nvSpPr>
            <p:spPr>
              <a:xfrm>
                <a:off x="2549094" y="3769242"/>
                <a:ext cx="45719" cy="457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31" name="Group 30"/>
            <p:cNvGrpSpPr/>
            <p:nvPr/>
          </p:nvGrpSpPr>
          <p:grpSpPr>
            <a:xfrm>
              <a:off x="1913860" y="3555099"/>
              <a:ext cx="406634" cy="388353"/>
              <a:chOff x="1913860" y="3555099"/>
              <a:chExt cx="406634" cy="388353"/>
            </a:xfrm>
          </p:grpSpPr>
          <p:cxnSp>
            <p:nvCxnSpPr>
              <p:cNvPr id="25" name="Straight Connector 24"/>
              <p:cNvCxnSpPr/>
              <p:nvPr/>
            </p:nvCxnSpPr>
            <p:spPr>
              <a:xfrm>
                <a:off x="2312581" y="3561907"/>
                <a:ext cx="5317" cy="275076"/>
              </a:xfrm>
              <a:prstGeom prst="line">
                <a:avLst/>
              </a:prstGeom>
            </p:spPr>
            <p:style>
              <a:lnRef idx="1">
                <a:schemeClr val="dk1"/>
              </a:lnRef>
              <a:fillRef idx="0">
                <a:schemeClr val="dk1"/>
              </a:fillRef>
              <a:effectRef idx="0">
                <a:schemeClr val="dk1"/>
              </a:effectRef>
              <a:fontRef idx="minor">
                <a:schemeClr val="tx1"/>
              </a:fontRef>
            </p:style>
          </p:cxnSp>
          <p:sp>
            <p:nvSpPr>
              <p:cNvPr id="26" name="Rectangle 25"/>
              <p:cNvSpPr/>
              <p:nvPr/>
            </p:nvSpPr>
            <p:spPr>
              <a:xfrm>
                <a:off x="1913860" y="3556591"/>
                <a:ext cx="95693" cy="280392"/>
              </a:xfrm>
              <a:prstGeom prst="rect">
                <a:avLst/>
              </a:prstGeom>
              <a:pattFill prst="wdDn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2" name="Straight Connector 61"/>
              <p:cNvCxnSpPr/>
              <p:nvPr/>
            </p:nvCxnSpPr>
            <p:spPr>
              <a:xfrm>
                <a:off x="2004236" y="3555099"/>
                <a:ext cx="5317" cy="275076"/>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2004236" y="3692637"/>
                <a:ext cx="31625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1978458" y="3574120"/>
                    <a:ext cx="3270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2</m:t>
                              </m:r>
                            </m:sub>
                          </m:sSub>
                        </m:oMath>
                      </m:oMathPara>
                    </a14:m>
                    <a:endParaRPr lang="tr-TR" dirty="0"/>
                  </a:p>
                </p:txBody>
              </p:sp>
            </mc:Choice>
            <mc:Fallback xmlns="">
              <p:sp>
                <p:nvSpPr>
                  <p:cNvPr id="29" name="TextBox 28"/>
                  <p:cNvSpPr txBox="1">
                    <a:spLocks noRot="1" noChangeAspect="1" noMove="1" noResize="1" noEditPoints="1" noAdjustHandles="1" noChangeArrowheads="1" noChangeShapeType="1" noTextEdit="1"/>
                  </p:cNvSpPr>
                  <p:nvPr/>
                </p:nvSpPr>
                <p:spPr>
                  <a:xfrm>
                    <a:off x="1978458" y="3574120"/>
                    <a:ext cx="327059" cy="369332"/>
                  </a:xfrm>
                  <a:prstGeom prst="rect">
                    <a:avLst/>
                  </a:prstGeom>
                  <a:blipFill rotWithShape="0">
                    <a:blip r:embed="rId16"/>
                    <a:stretch>
                      <a:fillRect r="-13208"/>
                    </a:stretch>
                  </a:blipFill>
                </p:spPr>
                <p:txBody>
                  <a:bodyPr/>
                  <a:lstStyle/>
                  <a:p>
                    <a:r>
                      <a:rPr lang="tr-TR">
                        <a:noFill/>
                      </a:rPr>
                      <a:t> </a:t>
                    </a:r>
                  </a:p>
                </p:txBody>
              </p:sp>
            </mc:Fallback>
          </mc:AlternateContent>
        </p:grpSp>
        <p:grpSp>
          <p:nvGrpSpPr>
            <p:cNvPr id="68" name="Group 67"/>
            <p:cNvGrpSpPr/>
            <p:nvPr/>
          </p:nvGrpSpPr>
          <p:grpSpPr>
            <a:xfrm>
              <a:off x="3393114" y="3544679"/>
              <a:ext cx="406634" cy="388353"/>
              <a:chOff x="1913860" y="3555099"/>
              <a:chExt cx="406634" cy="388353"/>
            </a:xfrm>
          </p:grpSpPr>
          <p:cxnSp>
            <p:nvCxnSpPr>
              <p:cNvPr id="69" name="Straight Connector 68"/>
              <p:cNvCxnSpPr/>
              <p:nvPr/>
            </p:nvCxnSpPr>
            <p:spPr>
              <a:xfrm>
                <a:off x="2312581" y="3561907"/>
                <a:ext cx="5317" cy="275076"/>
              </a:xfrm>
              <a:prstGeom prst="line">
                <a:avLst/>
              </a:prstGeom>
            </p:spPr>
            <p:style>
              <a:lnRef idx="1">
                <a:schemeClr val="dk1"/>
              </a:lnRef>
              <a:fillRef idx="0">
                <a:schemeClr val="dk1"/>
              </a:fillRef>
              <a:effectRef idx="0">
                <a:schemeClr val="dk1"/>
              </a:effectRef>
              <a:fontRef idx="minor">
                <a:schemeClr val="tx1"/>
              </a:fontRef>
            </p:style>
          </p:cxnSp>
          <p:sp>
            <p:nvSpPr>
              <p:cNvPr id="70" name="Rectangle 69"/>
              <p:cNvSpPr/>
              <p:nvPr/>
            </p:nvSpPr>
            <p:spPr>
              <a:xfrm>
                <a:off x="1913860" y="3556591"/>
                <a:ext cx="95693" cy="280392"/>
              </a:xfrm>
              <a:prstGeom prst="rect">
                <a:avLst/>
              </a:prstGeom>
              <a:pattFill prst="wdDn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71" name="Straight Connector 70"/>
              <p:cNvCxnSpPr/>
              <p:nvPr/>
            </p:nvCxnSpPr>
            <p:spPr>
              <a:xfrm>
                <a:off x="2004236" y="3555099"/>
                <a:ext cx="5317" cy="275076"/>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a:off x="2004236" y="3692637"/>
                <a:ext cx="31625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3" name="TextBox 72"/>
                  <p:cNvSpPr txBox="1"/>
                  <p:nvPr/>
                </p:nvSpPr>
                <p:spPr>
                  <a:xfrm>
                    <a:off x="1978458" y="3574120"/>
                    <a:ext cx="3270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oMath>
                      </m:oMathPara>
                    </a14:m>
                    <a:endParaRPr lang="tr-TR" dirty="0"/>
                  </a:p>
                </p:txBody>
              </p:sp>
            </mc:Choice>
            <mc:Fallback xmlns="">
              <p:sp>
                <p:nvSpPr>
                  <p:cNvPr id="73" name="TextBox 72"/>
                  <p:cNvSpPr txBox="1">
                    <a:spLocks noRot="1" noChangeAspect="1" noMove="1" noResize="1" noEditPoints="1" noAdjustHandles="1" noChangeArrowheads="1" noChangeShapeType="1" noTextEdit="1"/>
                  </p:cNvSpPr>
                  <p:nvPr/>
                </p:nvSpPr>
                <p:spPr>
                  <a:xfrm>
                    <a:off x="1978458" y="3574120"/>
                    <a:ext cx="327059" cy="369332"/>
                  </a:xfrm>
                  <a:prstGeom prst="rect">
                    <a:avLst/>
                  </a:prstGeom>
                  <a:blipFill rotWithShape="0">
                    <a:blip r:embed="rId17"/>
                    <a:stretch>
                      <a:fillRect r="-11321"/>
                    </a:stretch>
                  </a:blipFill>
                </p:spPr>
                <p:txBody>
                  <a:bodyPr/>
                  <a:lstStyle/>
                  <a:p>
                    <a:r>
                      <a:rPr lang="tr-TR">
                        <a:noFill/>
                      </a:rPr>
                      <a:t> </a:t>
                    </a:r>
                  </a:p>
                </p:txBody>
              </p:sp>
            </mc:Fallback>
          </mc:AlternateContent>
        </p:grpSp>
      </p:grpSp>
      <mc:AlternateContent xmlns:mc="http://schemas.openxmlformats.org/markup-compatibility/2006" xmlns:a14="http://schemas.microsoft.com/office/drawing/2010/main">
        <mc:Choice Requires="a14">
          <p:sp>
            <p:nvSpPr>
              <p:cNvPr id="74" name="TextBox 73"/>
              <p:cNvSpPr txBox="1"/>
              <p:nvPr/>
            </p:nvSpPr>
            <p:spPr>
              <a:xfrm>
                <a:off x="1658129" y="3346348"/>
                <a:ext cx="3848127" cy="369332"/>
              </a:xfrm>
              <a:prstGeom prst="rect">
                <a:avLst/>
              </a:prstGeom>
              <a:noFill/>
            </p:spPr>
            <p:txBody>
              <a:bodyPr wrap="square" rtlCol="0">
                <a:spAutoFit/>
              </a:bodyPr>
              <a:lstStyle/>
              <a:p>
                <a14:m>
                  <m:oMath xmlns:m="http://schemas.openxmlformats.org/officeDocument/2006/math">
                    <m:sSub>
                      <m:sSubPr>
                        <m:ctrlPr>
                          <a:rPr lang="tr-TR" i="1" dirty="0" smtClean="0">
                            <a:latin typeface="Cambria Math" panose="02040503050406030204" pitchFamily="18" charset="0"/>
                          </a:rPr>
                        </m:ctrlPr>
                      </m:sSubPr>
                      <m:e>
                        <m:r>
                          <a:rPr lang="tr-TR" b="0" i="1" dirty="0" smtClean="0">
                            <a:latin typeface="Cambria Math" panose="02040503050406030204" pitchFamily="18" charset="0"/>
                          </a:rPr>
                          <m:t>𝑥</m:t>
                        </m:r>
                      </m:e>
                      <m:sub>
                        <m:r>
                          <a:rPr lang="tr-TR" b="0" i="1" dirty="0" smtClean="0">
                            <a:latin typeface="Cambria Math" panose="02040503050406030204" pitchFamily="18" charset="0"/>
                          </a:rPr>
                          <m:t>1</m:t>
                        </m:r>
                      </m:sub>
                    </m:sSub>
                    <m:r>
                      <a:rPr lang="tr-TR" b="0" i="1" dirty="0" smtClean="0">
                        <a:latin typeface="Cambria Math" panose="02040503050406030204" pitchFamily="18" charset="0"/>
                      </a:rPr>
                      <m:t>=</m:t>
                    </m:r>
                    <m:sSub>
                      <m:sSubPr>
                        <m:ctrlPr>
                          <a:rPr lang="tr-TR" b="0" i="1" dirty="0" smtClean="0">
                            <a:latin typeface="Cambria Math" panose="02040503050406030204" pitchFamily="18" charset="0"/>
                          </a:rPr>
                        </m:ctrlPr>
                      </m:sSubPr>
                      <m:e>
                        <m:r>
                          <a:rPr lang="tr-TR" b="0" i="1" dirty="0" smtClean="0">
                            <a:latin typeface="Cambria Math" panose="02040503050406030204" pitchFamily="18" charset="0"/>
                          </a:rPr>
                          <m:t>𝑥</m:t>
                        </m:r>
                      </m:e>
                      <m:sub>
                        <m:r>
                          <a:rPr lang="tr-TR" b="0" i="1" dirty="0" smtClean="0">
                            <a:latin typeface="Cambria Math" panose="02040503050406030204" pitchFamily="18" charset="0"/>
                          </a:rPr>
                          <m:t>2</m:t>
                        </m:r>
                      </m:sub>
                    </m:sSub>
                  </m:oMath>
                </a14:m>
                <a:r>
                  <a:rPr lang="tr-TR" dirty="0" smtClean="0"/>
                  <a:t> olduğunda yay kuvveti sıfırdır.</a:t>
                </a:r>
                <a:endParaRPr lang="tr-TR" dirty="0"/>
              </a:p>
            </p:txBody>
          </p:sp>
        </mc:Choice>
        <mc:Fallback xmlns="">
          <p:sp>
            <p:nvSpPr>
              <p:cNvPr id="74" name="TextBox 73"/>
              <p:cNvSpPr txBox="1">
                <a:spLocks noRot="1" noChangeAspect="1" noMove="1" noResize="1" noEditPoints="1" noAdjustHandles="1" noChangeArrowheads="1" noChangeShapeType="1" noTextEdit="1"/>
              </p:cNvSpPr>
              <p:nvPr/>
            </p:nvSpPr>
            <p:spPr>
              <a:xfrm>
                <a:off x="1658129" y="3346348"/>
                <a:ext cx="3848127" cy="369332"/>
              </a:xfrm>
              <a:prstGeom prst="rect">
                <a:avLst/>
              </a:prstGeom>
              <a:blipFill rotWithShape="0">
                <a:blip r:embed="rId18"/>
                <a:stretch>
                  <a:fillRect t="-9836" b="-24590"/>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4405710" y="3652317"/>
                <a:ext cx="180874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𝑓</m:t>
                          </m:r>
                        </m:e>
                        <m:sub>
                          <m:r>
                            <a:rPr lang="tr-TR" b="0" i="1" smtClean="0">
                              <a:latin typeface="Cambria Math" panose="02040503050406030204" pitchFamily="18" charset="0"/>
                            </a:rPr>
                            <m:t>𝑘</m:t>
                          </m:r>
                        </m:sub>
                      </m:sSub>
                      <m:r>
                        <a:rPr lang="tr-TR" b="0" i="1" smtClean="0">
                          <a:latin typeface="Cambria Math" panose="02040503050406030204" pitchFamily="18" charset="0"/>
                        </a:rPr>
                        <m:t>=</m:t>
                      </m:r>
                      <m:r>
                        <a:rPr lang="tr-TR" b="0" i="1" smtClean="0">
                          <a:latin typeface="Cambria Math" panose="02040503050406030204" pitchFamily="18" charset="0"/>
                        </a:rPr>
                        <m:t>𝑘</m:t>
                      </m:r>
                      <m:r>
                        <a:rPr lang="tr-TR" b="0" i="1" smtClean="0">
                          <a:latin typeface="Cambria Math" panose="02040503050406030204" pitchFamily="18" charset="0"/>
                        </a:rPr>
                        <m:t>(</m:t>
                      </m:r>
                      <m:r>
                        <a:rPr lang="tr-TR" b="0" i="1" smtClean="0">
                          <a:latin typeface="Cambria Math" panose="02040503050406030204" pitchFamily="18" charset="0"/>
                        </a:rPr>
                        <m:t>𝑥</m:t>
                      </m:r>
                      <m:r>
                        <a:rPr lang="tr-TR" b="0" i="1" baseline="-25000" smtClean="0">
                          <a:latin typeface="Cambria Math" panose="02040503050406030204" pitchFamily="18" charset="0"/>
                        </a:rPr>
                        <m:t>1</m:t>
                      </m:r>
                      <m:r>
                        <a:rPr lang="tr-TR" b="0" i="1" smtClean="0">
                          <a:latin typeface="Cambria Math" panose="02040503050406030204" pitchFamily="18" charset="0"/>
                        </a:rPr>
                        <m:t>−</m:t>
                      </m:r>
                      <m:r>
                        <a:rPr lang="tr-TR" b="0" i="1" smtClean="0">
                          <a:latin typeface="Cambria Math" panose="02040503050406030204" pitchFamily="18" charset="0"/>
                        </a:rPr>
                        <m:t>𝑥</m:t>
                      </m:r>
                      <m:r>
                        <a:rPr lang="tr-TR" b="0" i="1" baseline="-25000" smtClean="0">
                          <a:latin typeface="Cambria Math" panose="02040503050406030204" pitchFamily="18" charset="0"/>
                        </a:rPr>
                        <m:t>2</m:t>
                      </m:r>
                      <m:r>
                        <a:rPr lang="tr-TR" b="0" i="1" smtClean="0">
                          <a:latin typeface="Cambria Math" panose="02040503050406030204" pitchFamily="18" charset="0"/>
                        </a:rPr>
                        <m:t>)</m:t>
                      </m:r>
                    </m:oMath>
                  </m:oMathPara>
                </a14:m>
                <a:endParaRPr lang="tr-TR" dirty="0"/>
              </a:p>
            </p:txBody>
          </p:sp>
        </mc:Choice>
        <mc:Fallback xmlns="">
          <p:sp>
            <p:nvSpPr>
              <p:cNvPr id="75" name="TextBox 74"/>
              <p:cNvSpPr txBox="1">
                <a:spLocks noRot="1" noChangeAspect="1" noMove="1" noResize="1" noEditPoints="1" noAdjustHandles="1" noChangeArrowheads="1" noChangeShapeType="1" noTextEdit="1"/>
              </p:cNvSpPr>
              <p:nvPr/>
            </p:nvSpPr>
            <p:spPr>
              <a:xfrm>
                <a:off x="4405710" y="3652317"/>
                <a:ext cx="1808749" cy="369332"/>
              </a:xfrm>
              <a:prstGeom prst="rect">
                <a:avLst/>
              </a:prstGeom>
              <a:blipFill rotWithShape="0">
                <a:blip r:embed="rId19"/>
                <a:stretch>
                  <a:fillRect b="-13115"/>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0" name="Rectangle 79"/>
              <p:cNvSpPr>
                <a:spLocks noChangeAspect="1"/>
              </p:cNvSpPr>
              <p:nvPr/>
            </p:nvSpPr>
            <p:spPr>
              <a:xfrm>
                <a:off x="3672732" y="3854243"/>
                <a:ext cx="4572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𝑚</m:t>
                          </m:r>
                        </m:e>
                        <m:sub>
                          <m:r>
                            <a:rPr lang="tr-TR" b="0" i="1" smtClean="0">
                              <a:latin typeface="Cambria Math" panose="02040503050406030204" pitchFamily="18" charset="0"/>
                            </a:rPr>
                            <m:t>1</m:t>
                          </m:r>
                        </m:sub>
                      </m:sSub>
                    </m:oMath>
                  </m:oMathPara>
                </a14:m>
                <a:endParaRPr lang="tr-TR" dirty="0"/>
              </a:p>
            </p:txBody>
          </p:sp>
        </mc:Choice>
        <mc:Fallback xmlns="">
          <p:sp>
            <p:nvSpPr>
              <p:cNvPr id="80" name="Rectangle 79"/>
              <p:cNvSpPr>
                <a:spLocks noRot="1" noChangeAspect="1" noMove="1" noResize="1" noEditPoints="1" noAdjustHandles="1" noChangeArrowheads="1" noChangeShapeType="1" noTextEdit="1"/>
              </p:cNvSpPr>
              <p:nvPr/>
            </p:nvSpPr>
            <p:spPr>
              <a:xfrm>
                <a:off x="3672732" y="3854243"/>
                <a:ext cx="457200" cy="457200"/>
              </a:xfrm>
              <a:prstGeom prst="rect">
                <a:avLst/>
              </a:prstGeom>
              <a:blipFill rotWithShape="0">
                <a:blip r:embed="rId20"/>
                <a:stretch>
                  <a:fillRect/>
                </a:stretch>
              </a:blip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1" name="Rectangle 80"/>
              <p:cNvSpPr>
                <a:spLocks noChangeAspect="1"/>
              </p:cNvSpPr>
              <p:nvPr/>
            </p:nvSpPr>
            <p:spPr>
              <a:xfrm>
                <a:off x="2188837" y="3846223"/>
                <a:ext cx="4572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𝑚</m:t>
                          </m:r>
                        </m:e>
                        <m:sub>
                          <m:r>
                            <a:rPr lang="tr-TR" b="0" i="1" smtClean="0">
                              <a:latin typeface="Cambria Math" panose="02040503050406030204" pitchFamily="18" charset="0"/>
                            </a:rPr>
                            <m:t>2</m:t>
                          </m:r>
                        </m:sub>
                      </m:sSub>
                    </m:oMath>
                  </m:oMathPara>
                </a14:m>
                <a:endParaRPr lang="tr-TR" dirty="0"/>
              </a:p>
            </p:txBody>
          </p:sp>
        </mc:Choice>
        <mc:Fallback xmlns="">
          <p:sp>
            <p:nvSpPr>
              <p:cNvPr id="81" name="Rectangle 80"/>
              <p:cNvSpPr>
                <a:spLocks noRot="1" noChangeAspect="1" noMove="1" noResize="1" noEditPoints="1" noAdjustHandles="1" noChangeArrowheads="1" noChangeShapeType="1" noTextEdit="1"/>
              </p:cNvSpPr>
              <p:nvPr/>
            </p:nvSpPr>
            <p:spPr>
              <a:xfrm>
                <a:off x="2188837" y="3846223"/>
                <a:ext cx="457200" cy="457200"/>
              </a:xfrm>
              <a:prstGeom prst="rect">
                <a:avLst/>
              </a:prstGeom>
              <a:blipFill rotWithShape="0">
                <a:blip r:embed="rId21"/>
                <a:stretch>
                  <a:fillRect/>
                </a:stretch>
              </a:blipFill>
              <a:ln/>
            </p:spPr>
            <p:txBody>
              <a:bodyPr/>
              <a:lstStyle/>
              <a:p>
                <a:r>
                  <a:rPr lang="tr-TR">
                    <a:noFill/>
                  </a:rPr>
                  <a:t> </a:t>
                </a:r>
              </a:p>
            </p:txBody>
          </p:sp>
        </mc:Fallback>
      </mc:AlternateContent>
      <p:grpSp>
        <p:nvGrpSpPr>
          <p:cNvPr id="82" name="Group 81"/>
          <p:cNvGrpSpPr/>
          <p:nvPr/>
        </p:nvGrpSpPr>
        <p:grpSpPr>
          <a:xfrm>
            <a:off x="3787789" y="4311443"/>
            <a:ext cx="239701" cy="45720"/>
            <a:chOff x="2355112" y="3769242"/>
            <a:chExt cx="239701" cy="45720"/>
          </a:xfrm>
        </p:grpSpPr>
        <p:sp>
          <p:nvSpPr>
            <p:cNvPr id="100" name="Oval 99"/>
            <p:cNvSpPr>
              <a:spLocks noChangeAspect="1"/>
            </p:cNvSpPr>
            <p:nvPr/>
          </p:nvSpPr>
          <p:spPr>
            <a:xfrm>
              <a:off x="2355112" y="3769242"/>
              <a:ext cx="45719" cy="457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1" name="Oval 100"/>
            <p:cNvSpPr>
              <a:spLocks noChangeAspect="1"/>
            </p:cNvSpPr>
            <p:nvPr/>
          </p:nvSpPr>
          <p:spPr>
            <a:xfrm>
              <a:off x="2549094" y="3769242"/>
              <a:ext cx="45719" cy="457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83" name="Group 82"/>
          <p:cNvGrpSpPr/>
          <p:nvPr/>
        </p:nvGrpSpPr>
        <p:grpSpPr>
          <a:xfrm>
            <a:off x="2282609" y="4303423"/>
            <a:ext cx="239701" cy="45720"/>
            <a:chOff x="2355112" y="3769242"/>
            <a:chExt cx="239701" cy="45720"/>
          </a:xfrm>
        </p:grpSpPr>
        <p:sp>
          <p:nvSpPr>
            <p:cNvPr id="97" name="Oval 96"/>
            <p:cNvSpPr>
              <a:spLocks noChangeAspect="1"/>
            </p:cNvSpPr>
            <p:nvPr/>
          </p:nvSpPr>
          <p:spPr>
            <a:xfrm>
              <a:off x="2355112" y="3769242"/>
              <a:ext cx="45719" cy="457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8" name="Oval 97"/>
            <p:cNvSpPr>
              <a:spLocks noChangeAspect="1"/>
            </p:cNvSpPr>
            <p:nvPr/>
          </p:nvSpPr>
          <p:spPr>
            <a:xfrm>
              <a:off x="2549094" y="3769242"/>
              <a:ext cx="45719" cy="457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cxnSp>
        <p:nvCxnSpPr>
          <p:cNvPr id="109" name="Straight Arrow Connector 108"/>
          <p:cNvCxnSpPr/>
          <p:nvPr/>
        </p:nvCxnSpPr>
        <p:spPr>
          <a:xfrm flipV="1">
            <a:off x="2645099" y="4068015"/>
            <a:ext cx="365760" cy="68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0" name="Straight Arrow Connector 109"/>
          <p:cNvCxnSpPr/>
          <p:nvPr/>
        </p:nvCxnSpPr>
        <p:spPr>
          <a:xfrm flipH="1" flipV="1">
            <a:off x="3284241" y="4068015"/>
            <a:ext cx="365760" cy="68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3" name="Rectangle 32"/>
              <p:cNvSpPr/>
              <p:nvPr/>
            </p:nvSpPr>
            <p:spPr>
              <a:xfrm>
                <a:off x="3230326" y="3688711"/>
                <a:ext cx="4431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𝑓</m:t>
                          </m:r>
                        </m:e>
                        <m:sub>
                          <m:r>
                            <a:rPr lang="tr-TR" b="0" i="1" smtClean="0">
                              <a:latin typeface="Cambria Math" panose="02040503050406030204" pitchFamily="18" charset="0"/>
                            </a:rPr>
                            <m:t>𝑘</m:t>
                          </m:r>
                        </m:sub>
                      </m:sSub>
                    </m:oMath>
                  </m:oMathPara>
                </a14:m>
                <a:endParaRPr lang="tr-TR" dirty="0"/>
              </a:p>
            </p:txBody>
          </p:sp>
        </mc:Choice>
        <mc:Fallback xmlns="">
          <p:sp>
            <p:nvSpPr>
              <p:cNvPr id="33" name="Rectangle 32"/>
              <p:cNvSpPr>
                <a:spLocks noRot="1" noChangeAspect="1" noMove="1" noResize="1" noEditPoints="1" noAdjustHandles="1" noChangeArrowheads="1" noChangeShapeType="1" noTextEdit="1"/>
              </p:cNvSpPr>
              <p:nvPr/>
            </p:nvSpPr>
            <p:spPr>
              <a:xfrm>
                <a:off x="3230326" y="3688711"/>
                <a:ext cx="443198" cy="369332"/>
              </a:xfrm>
              <a:prstGeom prst="rect">
                <a:avLst/>
              </a:prstGeom>
              <a:blipFill rotWithShape="0">
                <a:blip r:embed="rId22"/>
                <a:stretch>
                  <a:fillRect b="-13115"/>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11" name="Rectangle 110"/>
              <p:cNvSpPr/>
              <p:nvPr/>
            </p:nvSpPr>
            <p:spPr>
              <a:xfrm>
                <a:off x="2616461" y="3705491"/>
                <a:ext cx="4431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𝑓</m:t>
                          </m:r>
                        </m:e>
                        <m:sub>
                          <m:r>
                            <a:rPr lang="tr-TR" b="0" i="1" smtClean="0">
                              <a:latin typeface="Cambria Math" panose="02040503050406030204" pitchFamily="18" charset="0"/>
                            </a:rPr>
                            <m:t>𝑘</m:t>
                          </m:r>
                        </m:sub>
                      </m:sSub>
                    </m:oMath>
                  </m:oMathPara>
                </a14:m>
                <a:endParaRPr lang="tr-TR" dirty="0"/>
              </a:p>
            </p:txBody>
          </p:sp>
        </mc:Choice>
        <mc:Fallback xmlns="">
          <p:sp>
            <p:nvSpPr>
              <p:cNvPr id="111" name="Rectangle 110"/>
              <p:cNvSpPr>
                <a:spLocks noRot="1" noChangeAspect="1" noMove="1" noResize="1" noEditPoints="1" noAdjustHandles="1" noChangeArrowheads="1" noChangeShapeType="1" noTextEdit="1"/>
              </p:cNvSpPr>
              <p:nvPr/>
            </p:nvSpPr>
            <p:spPr>
              <a:xfrm>
                <a:off x="2616461" y="3705491"/>
                <a:ext cx="443198" cy="369332"/>
              </a:xfrm>
              <a:prstGeom prst="rect">
                <a:avLst/>
              </a:prstGeom>
              <a:blipFill rotWithShape="0">
                <a:blip r:embed="rId23"/>
                <a:stretch>
                  <a:fillRect b="-13333"/>
                </a:stretch>
              </a:blipFill>
            </p:spPr>
            <p:txBody>
              <a:bodyPr/>
              <a:lstStyle/>
              <a:p>
                <a:r>
                  <a:rPr lang="tr-TR">
                    <a:noFill/>
                  </a:rPr>
                  <a:t> </a:t>
                </a:r>
              </a:p>
            </p:txBody>
          </p:sp>
        </mc:Fallback>
      </mc:AlternateContent>
      <p:sp>
        <p:nvSpPr>
          <p:cNvPr id="114" name="Content Placeholder 2"/>
          <p:cNvSpPr txBox="1">
            <a:spLocks/>
          </p:cNvSpPr>
          <p:nvPr/>
        </p:nvSpPr>
        <p:spPr>
          <a:xfrm>
            <a:off x="-12968" y="4321380"/>
            <a:ext cx="2985107" cy="5209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82880" lvl="2" indent="0">
              <a:spcBef>
                <a:spcPts val="400"/>
              </a:spcBef>
              <a:spcAft>
                <a:spcPts val="200"/>
              </a:spcAft>
              <a:buSzPct val="100000"/>
              <a:buFont typeface="Calibri" pitchFamily="34" charset="0"/>
              <a:buNone/>
            </a:pPr>
            <a:r>
              <a:rPr lang="tr-TR" sz="2000" b="1" u="sng" dirty="0" smtClean="0"/>
              <a:t>Viskoz Sönümleyici</a:t>
            </a:r>
          </a:p>
          <a:p>
            <a:endParaRPr lang="tr-TR" b="1" dirty="0" smtClean="0">
              <a:latin typeface="Calibri" panose="020F0502020204030204" pitchFamily="34" charset="0"/>
              <a:ea typeface="Cambria Math" panose="02040503050406030204" pitchFamily="18" charset="0"/>
              <a:cs typeface="Calibri" panose="020F0502020204030204" pitchFamily="34" charset="0"/>
            </a:endParaRPr>
          </a:p>
          <a:p>
            <a:endParaRPr lang="tr-TR" b="1" dirty="0">
              <a:latin typeface="Calibri" panose="020F0502020204030204" pitchFamily="34" charset="0"/>
              <a:ea typeface="Cambria Math" panose="02040503050406030204" pitchFamily="18" charset="0"/>
              <a:cs typeface="Calibri" panose="020F0502020204030204" pitchFamily="34" charset="0"/>
            </a:endParaRPr>
          </a:p>
          <a:p>
            <a:endParaRPr lang="tr-TR" dirty="0" smtClean="0"/>
          </a:p>
          <a:p>
            <a:pPr marL="182880" lvl="2" indent="0">
              <a:spcBef>
                <a:spcPts val="400"/>
              </a:spcBef>
              <a:spcAft>
                <a:spcPts val="200"/>
              </a:spcAft>
              <a:buSzPct val="100000"/>
              <a:buFont typeface="Calibri" pitchFamily="34" charset="0"/>
              <a:buNone/>
            </a:pPr>
            <a:endParaRPr lang="tr-TR" sz="2000" dirty="0" smtClean="0"/>
          </a:p>
          <a:p>
            <a:pPr marL="182880" lvl="2" indent="0">
              <a:spcBef>
                <a:spcPts val="400"/>
              </a:spcBef>
              <a:spcAft>
                <a:spcPts val="200"/>
              </a:spcAft>
              <a:buSzPct val="100000"/>
              <a:buFont typeface="Calibri" pitchFamily="34" charset="0"/>
              <a:buNone/>
            </a:pPr>
            <a:endParaRPr lang="tr-TR" sz="1500" dirty="0" smtClean="0"/>
          </a:p>
        </p:txBody>
      </p:sp>
      <p:grpSp>
        <p:nvGrpSpPr>
          <p:cNvPr id="115" name="Group 114"/>
          <p:cNvGrpSpPr/>
          <p:nvPr/>
        </p:nvGrpSpPr>
        <p:grpSpPr>
          <a:xfrm>
            <a:off x="418868" y="4879785"/>
            <a:ext cx="4754880" cy="790460"/>
            <a:chOff x="268405" y="2719713"/>
            <a:chExt cx="4754880" cy="790460"/>
          </a:xfrm>
        </p:grpSpPr>
        <p:sp>
          <p:nvSpPr>
            <p:cNvPr id="117" name="Rectangle 116"/>
            <p:cNvSpPr/>
            <p:nvPr/>
          </p:nvSpPr>
          <p:spPr>
            <a:xfrm>
              <a:off x="272715" y="3348496"/>
              <a:ext cx="4739843" cy="161677"/>
            </a:xfrm>
            <a:prstGeom prst="rect">
              <a:avLst/>
            </a:pr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9" name="Straight Connector 118"/>
            <p:cNvCxnSpPr/>
            <p:nvPr/>
          </p:nvCxnSpPr>
          <p:spPr>
            <a:xfrm>
              <a:off x="268405" y="3346704"/>
              <a:ext cx="475488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1" name="Rectangle 120"/>
                <p:cNvSpPr>
                  <a:spLocks noChangeAspect="1"/>
                </p:cNvSpPr>
                <p:nvPr/>
              </p:nvSpPr>
              <p:spPr>
                <a:xfrm>
                  <a:off x="3575789" y="2850620"/>
                  <a:ext cx="457200" cy="4572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𝑚</m:t>
                            </m:r>
                          </m:e>
                          <m:sub>
                            <m:r>
                              <a:rPr lang="tr-TR" b="0" i="1" smtClean="0">
                                <a:latin typeface="Cambria Math" panose="02040503050406030204" pitchFamily="18" charset="0"/>
                              </a:rPr>
                              <m:t>1</m:t>
                            </m:r>
                          </m:sub>
                        </m:sSub>
                      </m:oMath>
                    </m:oMathPara>
                  </a14:m>
                  <a:endParaRPr lang="tr-TR" dirty="0"/>
                </a:p>
              </p:txBody>
            </p:sp>
          </mc:Choice>
          <mc:Fallback xmlns="">
            <p:sp>
              <p:nvSpPr>
                <p:cNvPr id="121" name="Rectangle 120"/>
                <p:cNvSpPr>
                  <a:spLocks noRot="1" noChangeAspect="1" noMove="1" noResize="1" noEditPoints="1" noAdjustHandles="1" noChangeArrowheads="1" noChangeShapeType="1" noTextEdit="1"/>
                </p:cNvSpPr>
                <p:nvPr/>
              </p:nvSpPr>
              <p:spPr>
                <a:xfrm>
                  <a:off x="3575789" y="2850620"/>
                  <a:ext cx="457200" cy="457200"/>
                </a:xfrm>
                <a:prstGeom prst="rect">
                  <a:avLst/>
                </a:prstGeom>
                <a:blipFill rotWithShape="0">
                  <a:blip r:embed="rId24"/>
                  <a:stretch>
                    <a:fillRect/>
                  </a:stretch>
                </a:blip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22" name="Rectangle 121"/>
                <p:cNvSpPr>
                  <a:spLocks noChangeAspect="1"/>
                </p:cNvSpPr>
                <p:nvPr/>
              </p:nvSpPr>
              <p:spPr>
                <a:xfrm>
                  <a:off x="2091894" y="2842600"/>
                  <a:ext cx="457200" cy="4572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𝑚</m:t>
                            </m:r>
                          </m:e>
                          <m:sub>
                            <m:r>
                              <a:rPr lang="tr-TR" b="0" i="1" smtClean="0">
                                <a:latin typeface="Cambria Math" panose="02040503050406030204" pitchFamily="18" charset="0"/>
                              </a:rPr>
                              <m:t>2</m:t>
                            </m:r>
                          </m:sub>
                        </m:sSub>
                      </m:oMath>
                    </m:oMathPara>
                  </a14:m>
                  <a:endParaRPr lang="tr-TR" dirty="0"/>
                </a:p>
              </p:txBody>
            </p:sp>
          </mc:Choice>
          <mc:Fallback xmlns="">
            <p:sp>
              <p:nvSpPr>
                <p:cNvPr id="122" name="Rectangle 121"/>
                <p:cNvSpPr>
                  <a:spLocks noRot="1" noChangeAspect="1" noMove="1" noResize="1" noEditPoints="1" noAdjustHandles="1" noChangeArrowheads="1" noChangeShapeType="1" noTextEdit="1"/>
                </p:cNvSpPr>
                <p:nvPr/>
              </p:nvSpPr>
              <p:spPr>
                <a:xfrm>
                  <a:off x="2091894" y="2842600"/>
                  <a:ext cx="457200" cy="457200"/>
                </a:xfrm>
                <a:prstGeom prst="rect">
                  <a:avLst/>
                </a:prstGeom>
                <a:blipFill rotWithShape="0">
                  <a:blip r:embed="rId25"/>
                  <a:stretch>
                    <a:fillRect/>
                  </a:stretch>
                </a:blipFill>
                <a:ln/>
              </p:spPr>
              <p:txBody>
                <a:bodyPr/>
                <a:lstStyle/>
                <a:p>
                  <a:r>
                    <a:rPr lang="tr-TR">
                      <a:noFill/>
                    </a:rPr>
                    <a:t> </a:t>
                  </a:r>
                </a:p>
              </p:txBody>
            </p:sp>
          </mc:Fallback>
        </mc:AlternateContent>
        <p:grpSp>
          <p:nvGrpSpPr>
            <p:cNvPr id="125" name="Group 124"/>
            <p:cNvGrpSpPr/>
            <p:nvPr/>
          </p:nvGrpSpPr>
          <p:grpSpPr>
            <a:xfrm>
              <a:off x="3690846" y="3307820"/>
              <a:ext cx="239701" cy="45720"/>
              <a:chOff x="2355112" y="3769242"/>
              <a:chExt cx="239701" cy="45720"/>
            </a:xfrm>
          </p:grpSpPr>
          <p:sp>
            <p:nvSpPr>
              <p:cNvPr id="142" name="Oval 141"/>
              <p:cNvSpPr>
                <a:spLocks noChangeAspect="1"/>
              </p:cNvSpPr>
              <p:nvPr/>
            </p:nvSpPr>
            <p:spPr>
              <a:xfrm>
                <a:off x="2355112" y="3769242"/>
                <a:ext cx="45719" cy="457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3" name="Oval 142"/>
              <p:cNvSpPr>
                <a:spLocks noChangeAspect="1"/>
              </p:cNvSpPr>
              <p:nvPr/>
            </p:nvSpPr>
            <p:spPr>
              <a:xfrm>
                <a:off x="2549094" y="3769242"/>
                <a:ext cx="45719" cy="457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27" name="Group 126"/>
            <p:cNvGrpSpPr/>
            <p:nvPr/>
          </p:nvGrpSpPr>
          <p:grpSpPr>
            <a:xfrm>
              <a:off x="2185666" y="3299800"/>
              <a:ext cx="239701" cy="45720"/>
              <a:chOff x="2355112" y="3769242"/>
              <a:chExt cx="239701" cy="45720"/>
            </a:xfrm>
          </p:grpSpPr>
          <p:sp>
            <p:nvSpPr>
              <p:cNvPr id="140" name="Oval 139"/>
              <p:cNvSpPr>
                <a:spLocks noChangeAspect="1"/>
              </p:cNvSpPr>
              <p:nvPr/>
            </p:nvSpPr>
            <p:spPr>
              <a:xfrm>
                <a:off x="2355112" y="3769242"/>
                <a:ext cx="45719" cy="457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1" name="Oval 140"/>
              <p:cNvSpPr>
                <a:spLocks noChangeAspect="1"/>
              </p:cNvSpPr>
              <p:nvPr/>
            </p:nvSpPr>
            <p:spPr>
              <a:xfrm>
                <a:off x="2549094" y="3769242"/>
                <a:ext cx="45719" cy="457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cxnSp>
          <p:nvCxnSpPr>
            <p:cNvPr id="138" name="Straight Arrow Connector 137"/>
            <p:cNvCxnSpPr/>
            <p:nvPr/>
          </p:nvCxnSpPr>
          <p:spPr>
            <a:xfrm>
              <a:off x="2162365" y="2719713"/>
              <a:ext cx="31625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3" name="Straight Arrow Connector 132"/>
            <p:cNvCxnSpPr/>
            <p:nvPr/>
          </p:nvCxnSpPr>
          <p:spPr>
            <a:xfrm>
              <a:off x="3703712" y="2750465"/>
              <a:ext cx="31625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44" name="TextBox 143"/>
              <p:cNvSpPr txBox="1"/>
              <p:nvPr/>
            </p:nvSpPr>
            <p:spPr>
              <a:xfrm>
                <a:off x="4371451" y="4876762"/>
                <a:ext cx="2366902" cy="369332"/>
              </a:xfrm>
              <a:prstGeom prst="rect">
                <a:avLst/>
              </a:prstGeom>
              <a:noFill/>
            </p:spPr>
            <p:txBody>
              <a:bodyPr wrap="square" rtlCol="0">
                <a:spAutoFit/>
              </a:bodyPr>
              <a:lstStyle/>
              <a:p>
                <a14:m>
                  <m:oMath xmlns:m="http://schemas.openxmlformats.org/officeDocument/2006/math">
                    <m:sSub>
                      <m:sSubPr>
                        <m:ctrlPr>
                          <a:rPr lang="tr-TR" i="1" dirty="0" smtClean="0">
                            <a:latin typeface="Cambria Math" panose="02040503050406030204" pitchFamily="18" charset="0"/>
                          </a:rPr>
                        </m:ctrlPr>
                      </m:sSubPr>
                      <m:e>
                        <m:r>
                          <a:rPr lang="tr-TR" b="0" i="1" dirty="0" smtClean="0">
                            <a:latin typeface="Cambria Math" panose="02040503050406030204" pitchFamily="18" charset="0"/>
                          </a:rPr>
                          <m:t>𝑣</m:t>
                        </m:r>
                      </m:e>
                      <m:sub>
                        <m:r>
                          <a:rPr lang="tr-TR" b="0" i="1" dirty="0" smtClean="0">
                            <a:latin typeface="Cambria Math" panose="02040503050406030204" pitchFamily="18" charset="0"/>
                          </a:rPr>
                          <m:t>1</m:t>
                        </m:r>
                      </m:sub>
                    </m:sSub>
                    <m:r>
                      <a:rPr lang="tr-TR" b="0" i="1" dirty="0" smtClean="0">
                        <a:latin typeface="Cambria Math" panose="02040503050406030204" pitchFamily="18" charset="0"/>
                      </a:rPr>
                      <m:t>,</m:t>
                    </m:r>
                    <m:sSub>
                      <m:sSubPr>
                        <m:ctrlPr>
                          <a:rPr lang="tr-TR" b="0" i="1" dirty="0" smtClean="0">
                            <a:latin typeface="Cambria Math" panose="02040503050406030204" pitchFamily="18" charset="0"/>
                          </a:rPr>
                        </m:ctrlPr>
                      </m:sSubPr>
                      <m:e>
                        <m:r>
                          <a:rPr lang="tr-TR" b="0" i="1" dirty="0" smtClean="0">
                            <a:latin typeface="Cambria Math" panose="02040503050406030204" pitchFamily="18" charset="0"/>
                          </a:rPr>
                          <m:t>𝑣</m:t>
                        </m:r>
                      </m:e>
                      <m:sub>
                        <m:r>
                          <a:rPr lang="tr-TR" b="0" i="1" dirty="0" smtClean="0">
                            <a:latin typeface="Cambria Math" panose="02040503050406030204" pitchFamily="18" charset="0"/>
                          </a:rPr>
                          <m:t>2</m:t>
                        </m:r>
                      </m:sub>
                    </m:sSub>
                  </m:oMath>
                </a14:m>
                <a:r>
                  <a:rPr lang="tr-TR" dirty="0" smtClean="0"/>
                  <a:t> mutlak hızlardır.</a:t>
                </a:r>
                <a:endParaRPr lang="tr-TR" dirty="0"/>
              </a:p>
            </p:txBody>
          </p:sp>
        </mc:Choice>
        <mc:Fallback xmlns="">
          <p:sp>
            <p:nvSpPr>
              <p:cNvPr id="144" name="TextBox 143"/>
              <p:cNvSpPr txBox="1">
                <a:spLocks noRot="1" noChangeAspect="1" noMove="1" noResize="1" noEditPoints="1" noAdjustHandles="1" noChangeArrowheads="1" noChangeShapeType="1" noTextEdit="1"/>
              </p:cNvSpPr>
              <p:nvPr/>
            </p:nvSpPr>
            <p:spPr>
              <a:xfrm>
                <a:off x="4371451" y="4876762"/>
                <a:ext cx="2366902" cy="369332"/>
              </a:xfrm>
              <a:prstGeom prst="rect">
                <a:avLst/>
              </a:prstGeom>
              <a:blipFill rotWithShape="0">
                <a:blip r:embed="rId26"/>
                <a:stretch>
                  <a:fillRect t="-9836" b="-24590"/>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5" name="TextBox 144"/>
              <p:cNvSpPr txBox="1"/>
              <p:nvPr/>
            </p:nvSpPr>
            <p:spPr>
              <a:xfrm>
                <a:off x="4381648" y="5585379"/>
                <a:ext cx="180874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𝑓</m:t>
                          </m:r>
                        </m:e>
                        <m:sub>
                          <m:r>
                            <a:rPr lang="tr-TR" b="0" i="1" smtClean="0">
                              <a:latin typeface="Cambria Math" panose="02040503050406030204" pitchFamily="18" charset="0"/>
                            </a:rPr>
                            <m:t>𝑏</m:t>
                          </m:r>
                        </m:sub>
                      </m:sSub>
                      <m:r>
                        <a:rPr lang="tr-TR" b="0" i="1" smtClean="0">
                          <a:latin typeface="Cambria Math" panose="02040503050406030204" pitchFamily="18" charset="0"/>
                        </a:rPr>
                        <m:t>=</m:t>
                      </m:r>
                      <m:r>
                        <a:rPr lang="tr-TR" b="0" i="1" smtClean="0">
                          <a:latin typeface="Cambria Math" panose="02040503050406030204" pitchFamily="18" charset="0"/>
                        </a:rPr>
                        <m:t>𝑏</m:t>
                      </m:r>
                      <m:r>
                        <a:rPr lang="tr-TR" b="0" i="1" smtClean="0">
                          <a:latin typeface="Cambria Math" panose="02040503050406030204" pitchFamily="18" charset="0"/>
                        </a:rPr>
                        <m:t>(</m:t>
                      </m:r>
                      <m:r>
                        <a:rPr lang="tr-TR" b="0" i="1" smtClean="0">
                          <a:latin typeface="Cambria Math" panose="02040503050406030204" pitchFamily="18" charset="0"/>
                        </a:rPr>
                        <m:t>𝑣</m:t>
                      </m:r>
                      <m:r>
                        <a:rPr lang="tr-TR" b="0" i="1" baseline="-25000" smtClean="0">
                          <a:latin typeface="Cambria Math" panose="02040503050406030204" pitchFamily="18" charset="0"/>
                        </a:rPr>
                        <m:t>1</m:t>
                      </m:r>
                      <m:r>
                        <a:rPr lang="tr-TR" b="0" i="1" smtClean="0">
                          <a:latin typeface="Cambria Math" panose="02040503050406030204" pitchFamily="18" charset="0"/>
                        </a:rPr>
                        <m:t>−</m:t>
                      </m:r>
                      <m:r>
                        <a:rPr lang="tr-TR" b="0" i="1" smtClean="0">
                          <a:latin typeface="Cambria Math" panose="02040503050406030204" pitchFamily="18" charset="0"/>
                        </a:rPr>
                        <m:t>𝑣</m:t>
                      </m:r>
                      <m:r>
                        <a:rPr lang="tr-TR" b="0" i="1" baseline="-25000" smtClean="0">
                          <a:latin typeface="Cambria Math" panose="02040503050406030204" pitchFamily="18" charset="0"/>
                        </a:rPr>
                        <m:t>2</m:t>
                      </m:r>
                      <m:r>
                        <a:rPr lang="tr-TR" b="0" i="1" smtClean="0">
                          <a:latin typeface="Cambria Math" panose="02040503050406030204" pitchFamily="18" charset="0"/>
                        </a:rPr>
                        <m:t>)</m:t>
                      </m:r>
                    </m:oMath>
                  </m:oMathPara>
                </a14:m>
                <a:endParaRPr lang="tr-TR" dirty="0"/>
              </a:p>
            </p:txBody>
          </p:sp>
        </mc:Choice>
        <mc:Fallback xmlns="">
          <p:sp>
            <p:nvSpPr>
              <p:cNvPr id="145" name="TextBox 144"/>
              <p:cNvSpPr txBox="1">
                <a:spLocks noRot="1" noChangeAspect="1" noMove="1" noResize="1" noEditPoints="1" noAdjustHandles="1" noChangeArrowheads="1" noChangeShapeType="1" noTextEdit="1"/>
              </p:cNvSpPr>
              <p:nvPr/>
            </p:nvSpPr>
            <p:spPr>
              <a:xfrm>
                <a:off x="4381648" y="5585379"/>
                <a:ext cx="1808749" cy="369332"/>
              </a:xfrm>
              <a:prstGeom prst="rect">
                <a:avLst/>
              </a:prstGeom>
              <a:blipFill rotWithShape="0">
                <a:blip r:embed="rId27"/>
                <a:stretch>
                  <a:fillRect b="-13115"/>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6" name="Rectangle 145"/>
              <p:cNvSpPr>
                <a:spLocks noChangeAspect="1"/>
              </p:cNvSpPr>
              <p:nvPr/>
            </p:nvSpPr>
            <p:spPr>
              <a:xfrm>
                <a:off x="3648670" y="5787305"/>
                <a:ext cx="457200" cy="4572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𝑚</m:t>
                          </m:r>
                        </m:e>
                        <m:sub>
                          <m:r>
                            <a:rPr lang="tr-TR" b="0" i="1" smtClean="0">
                              <a:latin typeface="Cambria Math" panose="02040503050406030204" pitchFamily="18" charset="0"/>
                            </a:rPr>
                            <m:t>1</m:t>
                          </m:r>
                        </m:sub>
                      </m:sSub>
                    </m:oMath>
                  </m:oMathPara>
                </a14:m>
                <a:endParaRPr lang="tr-TR" dirty="0"/>
              </a:p>
            </p:txBody>
          </p:sp>
        </mc:Choice>
        <mc:Fallback xmlns="">
          <p:sp>
            <p:nvSpPr>
              <p:cNvPr id="146" name="Rectangle 145"/>
              <p:cNvSpPr>
                <a:spLocks noRot="1" noChangeAspect="1" noMove="1" noResize="1" noEditPoints="1" noAdjustHandles="1" noChangeArrowheads="1" noChangeShapeType="1" noTextEdit="1"/>
              </p:cNvSpPr>
              <p:nvPr/>
            </p:nvSpPr>
            <p:spPr>
              <a:xfrm>
                <a:off x="3648670" y="5787305"/>
                <a:ext cx="457200" cy="457200"/>
              </a:xfrm>
              <a:prstGeom prst="rect">
                <a:avLst/>
              </a:prstGeom>
              <a:blipFill rotWithShape="0">
                <a:blip r:embed="rId28"/>
                <a:stretch>
                  <a:fillRect/>
                </a:stretch>
              </a:blip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7" name="Rectangle 146"/>
              <p:cNvSpPr>
                <a:spLocks noChangeAspect="1"/>
              </p:cNvSpPr>
              <p:nvPr/>
            </p:nvSpPr>
            <p:spPr>
              <a:xfrm>
                <a:off x="2164775" y="5779285"/>
                <a:ext cx="457200" cy="4572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𝑚</m:t>
                          </m:r>
                        </m:e>
                        <m:sub>
                          <m:r>
                            <a:rPr lang="tr-TR" b="0" i="1" smtClean="0">
                              <a:latin typeface="Cambria Math" panose="02040503050406030204" pitchFamily="18" charset="0"/>
                            </a:rPr>
                            <m:t>2</m:t>
                          </m:r>
                        </m:sub>
                      </m:sSub>
                    </m:oMath>
                  </m:oMathPara>
                </a14:m>
                <a:endParaRPr lang="tr-TR" dirty="0"/>
              </a:p>
            </p:txBody>
          </p:sp>
        </mc:Choice>
        <mc:Fallback xmlns="">
          <p:sp>
            <p:nvSpPr>
              <p:cNvPr id="147" name="Rectangle 146"/>
              <p:cNvSpPr>
                <a:spLocks noRot="1" noChangeAspect="1" noMove="1" noResize="1" noEditPoints="1" noAdjustHandles="1" noChangeArrowheads="1" noChangeShapeType="1" noTextEdit="1"/>
              </p:cNvSpPr>
              <p:nvPr/>
            </p:nvSpPr>
            <p:spPr>
              <a:xfrm>
                <a:off x="2164775" y="5779285"/>
                <a:ext cx="457200" cy="457200"/>
              </a:xfrm>
              <a:prstGeom prst="rect">
                <a:avLst/>
              </a:prstGeom>
              <a:blipFill rotWithShape="0">
                <a:blip r:embed="rId29"/>
                <a:stretch>
                  <a:fillRect/>
                </a:stretch>
              </a:blipFill>
              <a:ln/>
            </p:spPr>
            <p:txBody>
              <a:bodyPr/>
              <a:lstStyle/>
              <a:p>
                <a:r>
                  <a:rPr lang="tr-TR">
                    <a:noFill/>
                  </a:rPr>
                  <a:t> </a:t>
                </a:r>
              </a:p>
            </p:txBody>
          </p:sp>
        </mc:Fallback>
      </mc:AlternateContent>
      <p:grpSp>
        <p:nvGrpSpPr>
          <p:cNvPr id="148" name="Group 147"/>
          <p:cNvGrpSpPr/>
          <p:nvPr/>
        </p:nvGrpSpPr>
        <p:grpSpPr>
          <a:xfrm>
            <a:off x="3763727" y="6244505"/>
            <a:ext cx="239701" cy="45720"/>
            <a:chOff x="2355112" y="3769242"/>
            <a:chExt cx="239701" cy="45720"/>
          </a:xfrm>
        </p:grpSpPr>
        <p:sp>
          <p:nvSpPr>
            <p:cNvPr id="149" name="Oval 148"/>
            <p:cNvSpPr>
              <a:spLocks noChangeAspect="1"/>
            </p:cNvSpPr>
            <p:nvPr/>
          </p:nvSpPr>
          <p:spPr>
            <a:xfrm>
              <a:off x="2355112" y="3769242"/>
              <a:ext cx="45719" cy="457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0" name="Oval 149"/>
            <p:cNvSpPr>
              <a:spLocks noChangeAspect="1"/>
            </p:cNvSpPr>
            <p:nvPr/>
          </p:nvSpPr>
          <p:spPr>
            <a:xfrm>
              <a:off x="2549094" y="3769242"/>
              <a:ext cx="45719" cy="457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51" name="Group 150"/>
          <p:cNvGrpSpPr/>
          <p:nvPr/>
        </p:nvGrpSpPr>
        <p:grpSpPr>
          <a:xfrm>
            <a:off x="2258547" y="6236485"/>
            <a:ext cx="239701" cy="45720"/>
            <a:chOff x="2355112" y="3769242"/>
            <a:chExt cx="239701" cy="45720"/>
          </a:xfrm>
        </p:grpSpPr>
        <p:sp>
          <p:nvSpPr>
            <p:cNvPr id="152" name="Oval 151"/>
            <p:cNvSpPr>
              <a:spLocks noChangeAspect="1"/>
            </p:cNvSpPr>
            <p:nvPr/>
          </p:nvSpPr>
          <p:spPr>
            <a:xfrm>
              <a:off x="2355112" y="3769242"/>
              <a:ext cx="45719" cy="457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3" name="Oval 152"/>
            <p:cNvSpPr>
              <a:spLocks noChangeAspect="1"/>
            </p:cNvSpPr>
            <p:nvPr/>
          </p:nvSpPr>
          <p:spPr>
            <a:xfrm>
              <a:off x="2549094" y="3769242"/>
              <a:ext cx="45719" cy="457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cxnSp>
        <p:nvCxnSpPr>
          <p:cNvPr id="154" name="Straight Arrow Connector 153"/>
          <p:cNvCxnSpPr/>
          <p:nvPr/>
        </p:nvCxnSpPr>
        <p:spPr>
          <a:xfrm flipV="1">
            <a:off x="2621037" y="6001077"/>
            <a:ext cx="365760" cy="68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5" name="Straight Arrow Connector 154"/>
          <p:cNvCxnSpPr/>
          <p:nvPr/>
        </p:nvCxnSpPr>
        <p:spPr>
          <a:xfrm flipH="1" flipV="1">
            <a:off x="3260179" y="6001077"/>
            <a:ext cx="365760" cy="68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56" name="Rectangle 155"/>
              <p:cNvSpPr/>
              <p:nvPr/>
            </p:nvSpPr>
            <p:spPr>
              <a:xfrm>
                <a:off x="3206264" y="5621773"/>
                <a:ext cx="4431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𝑓</m:t>
                          </m:r>
                        </m:e>
                        <m:sub>
                          <m:r>
                            <a:rPr lang="tr-TR" b="0" i="1" smtClean="0">
                              <a:latin typeface="Cambria Math" panose="02040503050406030204" pitchFamily="18" charset="0"/>
                            </a:rPr>
                            <m:t>𝑏</m:t>
                          </m:r>
                        </m:sub>
                      </m:sSub>
                    </m:oMath>
                  </m:oMathPara>
                </a14:m>
                <a:endParaRPr lang="tr-TR" dirty="0"/>
              </a:p>
            </p:txBody>
          </p:sp>
        </mc:Choice>
        <mc:Fallback xmlns="">
          <p:sp>
            <p:nvSpPr>
              <p:cNvPr id="156" name="Rectangle 155"/>
              <p:cNvSpPr>
                <a:spLocks noRot="1" noChangeAspect="1" noMove="1" noResize="1" noEditPoints="1" noAdjustHandles="1" noChangeArrowheads="1" noChangeShapeType="1" noTextEdit="1"/>
              </p:cNvSpPr>
              <p:nvPr/>
            </p:nvSpPr>
            <p:spPr>
              <a:xfrm>
                <a:off x="3206264" y="5621773"/>
                <a:ext cx="443198" cy="369332"/>
              </a:xfrm>
              <a:prstGeom prst="rect">
                <a:avLst/>
              </a:prstGeom>
              <a:blipFill rotWithShape="0">
                <a:blip r:embed="rId30"/>
                <a:stretch>
                  <a:fillRect b="-13115"/>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57" name="Rectangle 156"/>
              <p:cNvSpPr/>
              <p:nvPr/>
            </p:nvSpPr>
            <p:spPr>
              <a:xfrm>
                <a:off x="2592399" y="5638553"/>
                <a:ext cx="4431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i="1">
                              <a:latin typeface="Cambria Math" panose="02040503050406030204" pitchFamily="18" charset="0"/>
                            </a:rPr>
                            <m:t>𝑓</m:t>
                          </m:r>
                        </m:e>
                        <m:sub>
                          <m:r>
                            <a:rPr lang="tr-TR" b="0" i="1" smtClean="0">
                              <a:latin typeface="Cambria Math" panose="02040503050406030204" pitchFamily="18" charset="0"/>
                            </a:rPr>
                            <m:t>𝑏</m:t>
                          </m:r>
                        </m:sub>
                      </m:sSub>
                    </m:oMath>
                  </m:oMathPara>
                </a14:m>
                <a:endParaRPr lang="tr-TR" dirty="0"/>
              </a:p>
            </p:txBody>
          </p:sp>
        </mc:Choice>
        <mc:Fallback xmlns="">
          <p:sp>
            <p:nvSpPr>
              <p:cNvPr id="157" name="Rectangle 156"/>
              <p:cNvSpPr>
                <a:spLocks noRot="1" noChangeAspect="1" noMove="1" noResize="1" noEditPoints="1" noAdjustHandles="1" noChangeArrowheads="1" noChangeShapeType="1" noTextEdit="1"/>
              </p:cNvSpPr>
              <p:nvPr/>
            </p:nvSpPr>
            <p:spPr>
              <a:xfrm>
                <a:off x="2592399" y="5638553"/>
                <a:ext cx="443198" cy="369332"/>
              </a:xfrm>
              <a:prstGeom prst="rect">
                <a:avLst/>
              </a:prstGeom>
              <a:blipFill rotWithShape="0">
                <a:blip r:embed="rId31"/>
                <a:stretch>
                  <a:fillRect b="-11475"/>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59" name="TextBox 158"/>
              <p:cNvSpPr txBox="1"/>
              <p:nvPr/>
            </p:nvSpPr>
            <p:spPr>
              <a:xfrm>
                <a:off x="3582192" y="4549294"/>
                <a:ext cx="7307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𝑣</m:t>
                          </m:r>
                        </m:e>
                        <m:sub>
                          <m:r>
                            <a:rPr lang="tr-TR" b="0" i="1" smtClean="0">
                              <a:latin typeface="Cambria Math" panose="02040503050406030204" pitchFamily="18" charset="0"/>
                            </a:rPr>
                            <m:t>1</m:t>
                          </m:r>
                        </m:sub>
                      </m:sSub>
                    </m:oMath>
                  </m:oMathPara>
                </a14:m>
                <a:endParaRPr lang="tr-TR" dirty="0"/>
              </a:p>
            </p:txBody>
          </p:sp>
        </mc:Choice>
        <mc:Fallback xmlns="">
          <p:sp>
            <p:nvSpPr>
              <p:cNvPr id="159" name="TextBox 158"/>
              <p:cNvSpPr txBox="1">
                <a:spLocks noRot="1" noChangeAspect="1" noMove="1" noResize="1" noEditPoints="1" noAdjustHandles="1" noChangeArrowheads="1" noChangeShapeType="1" noTextEdit="1"/>
              </p:cNvSpPr>
              <p:nvPr/>
            </p:nvSpPr>
            <p:spPr>
              <a:xfrm>
                <a:off x="3582192" y="4549294"/>
                <a:ext cx="730721" cy="369332"/>
              </a:xfrm>
              <a:prstGeom prst="rect">
                <a:avLst/>
              </a:prstGeom>
              <a:blipFill rotWithShape="0">
                <a:blip r:embed="rId32"/>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60" name="TextBox 159"/>
              <p:cNvSpPr txBox="1"/>
              <p:nvPr/>
            </p:nvSpPr>
            <p:spPr>
              <a:xfrm>
                <a:off x="2070636" y="4543724"/>
                <a:ext cx="7307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𝑣</m:t>
                          </m:r>
                        </m:e>
                        <m:sub>
                          <m:r>
                            <a:rPr lang="tr-TR" b="0" i="1" smtClean="0">
                              <a:latin typeface="Cambria Math" panose="02040503050406030204" pitchFamily="18" charset="0"/>
                            </a:rPr>
                            <m:t>2</m:t>
                          </m:r>
                        </m:sub>
                      </m:sSub>
                    </m:oMath>
                  </m:oMathPara>
                </a14:m>
                <a:endParaRPr lang="tr-TR" dirty="0"/>
              </a:p>
            </p:txBody>
          </p:sp>
        </mc:Choice>
        <mc:Fallback xmlns="">
          <p:sp>
            <p:nvSpPr>
              <p:cNvPr id="160" name="TextBox 159"/>
              <p:cNvSpPr txBox="1">
                <a:spLocks noRot="1" noChangeAspect="1" noMove="1" noResize="1" noEditPoints="1" noAdjustHandles="1" noChangeArrowheads="1" noChangeShapeType="1" noTextEdit="1"/>
              </p:cNvSpPr>
              <p:nvPr/>
            </p:nvSpPr>
            <p:spPr>
              <a:xfrm>
                <a:off x="2070636" y="4543724"/>
                <a:ext cx="730721" cy="369332"/>
              </a:xfrm>
              <a:prstGeom prst="rect">
                <a:avLst/>
              </a:prstGeom>
              <a:blipFill rotWithShape="0">
                <a:blip r:embed="rId33"/>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3080618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1097280" y="286603"/>
            <a:ext cx="10058400" cy="1010569"/>
          </a:xfrm>
        </p:spPr>
        <p:txBody>
          <a:bodyPr>
            <a:normAutofit/>
          </a:bodyPr>
          <a:lstStyle/>
          <a:p>
            <a:r>
              <a:rPr lang="tr-TR" sz="2800" dirty="0">
                <a:latin typeface="Cooper Std Black" panose="0208090304030B020404" pitchFamily="18" charset="0"/>
              </a:rPr>
              <a:t>Örnek 3: Dönüşüm Elemanı ve Öteleme Mekanik Sistemi </a:t>
            </a:r>
            <a:endParaRPr lang="tr-TR" sz="2800" dirty="0">
              <a:latin typeface="Cooper Std Black" panose="0208090304030B020404" pitchFamily="18" charset="0"/>
            </a:endParaRPr>
          </a:p>
        </p:txBody>
      </p:sp>
      <mc:AlternateContent xmlns:mc="http://schemas.openxmlformats.org/markup-compatibility/2006">
        <mc:Choice xmlns:a14="http://schemas.microsoft.com/office/drawing/2010/main" Requires="a14">
          <p:sp>
            <p:nvSpPr>
              <p:cNvPr id="3" name="İçerik Yer Tutucusu 2"/>
              <p:cNvSpPr>
                <a:spLocks noGrp="1"/>
              </p:cNvSpPr>
              <p:nvPr>
                <p:ph sz="half" idx="2"/>
              </p:nvPr>
            </p:nvSpPr>
            <p:spPr>
              <a:xfrm>
                <a:off x="1097280" y="1737360"/>
                <a:ext cx="3379027" cy="4409128"/>
              </a:xfrm>
              <a:solidFill>
                <a:schemeClr val="accent1">
                  <a:lumMod val="20000"/>
                  <a:lumOff val="80000"/>
                </a:schemeClr>
              </a:solidFill>
            </p:spPr>
            <p:txBody>
              <a:bodyPr>
                <a:normAutofit/>
              </a:bodyPr>
              <a:lstStyle/>
              <a:p>
                <a14:m>
                  <m:oMath xmlns:m="http://schemas.openxmlformats.org/officeDocument/2006/math">
                    <m:sSub>
                      <m:sSubPr>
                        <m:ctrlPr>
                          <a:rPr lang="tr-TR" i="1"/>
                        </m:ctrlPr>
                      </m:sSubPr>
                      <m:e>
                        <m:r>
                          <a:rPr lang="en-US" i="1"/>
                          <m:t>𝑓</m:t>
                        </m:r>
                      </m:e>
                      <m:sub>
                        <m:sSub>
                          <m:sSubPr>
                            <m:ctrlPr>
                              <a:rPr lang="tr-TR" i="1"/>
                            </m:ctrlPr>
                          </m:sSubPr>
                          <m:e>
                            <m:r>
                              <a:rPr lang="en-US" i="1"/>
                              <m:t>𝑘</m:t>
                            </m:r>
                          </m:e>
                          <m:sub>
                            <m:r>
                              <a:rPr lang="en-US" i="1"/>
                              <m:t>1</m:t>
                            </m:r>
                          </m:sub>
                        </m:sSub>
                      </m:sub>
                    </m:sSub>
                    <m:r>
                      <a:rPr lang="en-US" i="1"/>
                      <m:t>=</m:t>
                    </m:r>
                    <m:sSub>
                      <m:sSubPr>
                        <m:ctrlPr>
                          <a:rPr lang="tr-TR" i="1"/>
                        </m:ctrlPr>
                      </m:sSubPr>
                      <m:e>
                        <m:r>
                          <a:rPr lang="en-US" i="1"/>
                          <m:t>𝑘</m:t>
                        </m:r>
                      </m:e>
                      <m:sub>
                        <m:r>
                          <a:rPr lang="en-US" i="1"/>
                          <m:t>1</m:t>
                        </m:r>
                      </m:sub>
                    </m:sSub>
                    <m:d>
                      <m:dPr>
                        <m:ctrlPr>
                          <a:rPr lang="tr-TR" i="1"/>
                        </m:ctrlPr>
                      </m:dPr>
                      <m:e>
                        <m:r>
                          <a:rPr lang="en-US" i="1"/>
                          <m:t>𝑥</m:t>
                        </m:r>
                        <m:r>
                          <a:rPr lang="en-US" i="1"/>
                          <m:t>−</m:t>
                        </m:r>
                        <m:sSub>
                          <m:sSubPr>
                            <m:ctrlPr>
                              <a:rPr lang="tr-TR" i="1"/>
                            </m:ctrlPr>
                          </m:sSubPr>
                          <m:e>
                            <m:r>
                              <a:rPr lang="en-US" i="1"/>
                              <m:t>𝑥</m:t>
                            </m:r>
                          </m:e>
                          <m:sub>
                            <m:r>
                              <a:rPr lang="en-US" i="1"/>
                              <m:t>𝐴</m:t>
                            </m:r>
                          </m:sub>
                        </m:sSub>
                      </m:e>
                    </m:d>
                  </m:oMath>
                </a14:m>
                <a:r>
                  <a:rPr lang="tr-TR" dirty="0" smtClean="0"/>
                  <a:t>	</a:t>
                </a:r>
                <a:r>
                  <a:rPr lang="en-US" dirty="0" smtClean="0"/>
                  <a:t>(</a:t>
                </a:r>
                <a:r>
                  <a:rPr lang="en-US" dirty="0"/>
                  <a:t>1)</a:t>
                </a:r>
                <a:endParaRPr lang="tr-TR" dirty="0"/>
              </a:p>
              <a:p>
                <a14:m>
                  <m:oMath xmlns:m="http://schemas.openxmlformats.org/officeDocument/2006/math">
                    <m:sSub>
                      <m:sSubPr>
                        <m:ctrlPr>
                          <a:rPr lang="tr-TR" i="1"/>
                        </m:ctrlPr>
                      </m:sSubPr>
                      <m:e>
                        <m:r>
                          <a:rPr lang="en-US" i="1"/>
                          <m:t>𝑓</m:t>
                        </m:r>
                      </m:e>
                      <m:sub>
                        <m:r>
                          <a:rPr lang="en-US" i="1"/>
                          <m:t>𝑏</m:t>
                        </m:r>
                      </m:sub>
                    </m:sSub>
                    <m:r>
                      <a:rPr lang="en-US" i="1"/>
                      <m:t>=</m:t>
                    </m:r>
                    <m:r>
                      <a:rPr lang="en-US" i="1"/>
                      <m:t>𝑏</m:t>
                    </m:r>
                    <m:d>
                      <m:dPr>
                        <m:ctrlPr>
                          <a:rPr lang="tr-TR" i="1"/>
                        </m:ctrlPr>
                      </m:dPr>
                      <m:e>
                        <m:acc>
                          <m:accPr>
                            <m:chr m:val="̇"/>
                            <m:ctrlPr>
                              <a:rPr lang="tr-TR" i="1"/>
                            </m:ctrlPr>
                          </m:accPr>
                          <m:e>
                            <m:r>
                              <a:rPr lang="en-US" i="1"/>
                              <m:t>𝑥</m:t>
                            </m:r>
                          </m:e>
                        </m:acc>
                        <m:r>
                          <a:rPr lang="en-US" i="1"/>
                          <m:t>−</m:t>
                        </m:r>
                        <m:sSub>
                          <m:sSubPr>
                            <m:ctrlPr>
                              <a:rPr lang="tr-TR" i="1"/>
                            </m:ctrlPr>
                          </m:sSubPr>
                          <m:e>
                            <m:acc>
                              <m:accPr>
                                <m:chr m:val="̇"/>
                                <m:ctrlPr>
                                  <a:rPr lang="tr-TR" i="1"/>
                                </m:ctrlPr>
                              </m:accPr>
                              <m:e>
                                <m:r>
                                  <a:rPr lang="en-US" i="1"/>
                                  <m:t>𝑥</m:t>
                                </m:r>
                              </m:e>
                            </m:acc>
                          </m:e>
                          <m:sub>
                            <m:r>
                              <a:rPr lang="en-US" i="1"/>
                              <m:t>𝐴</m:t>
                            </m:r>
                          </m:sub>
                        </m:sSub>
                      </m:e>
                    </m:d>
                  </m:oMath>
                </a14:m>
                <a:r>
                  <a:rPr lang="tr-TR" dirty="0" smtClean="0"/>
                  <a:t>	</a:t>
                </a:r>
                <a:r>
                  <a:rPr lang="en-US" dirty="0" smtClean="0"/>
                  <a:t>(</a:t>
                </a:r>
                <a:r>
                  <a:rPr lang="en-US" dirty="0"/>
                  <a:t>2)</a:t>
                </a:r>
                <a:endParaRPr lang="tr-TR" dirty="0"/>
              </a:p>
              <a:p>
                <a14:m>
                  <m:oMath xmlns:m="http://schemas.openxmlformats.org/officeDocument/2006/math">
                    <m:sSub>
                      <m:sSubPr>
                        <m:ctrlPr>
                          <a:rPr lang="tr-TR" i="1"/>
                        </m:ctrlPr>
                      </m:sSubPr>
                      <m:e>
                        <m:r>
                          <a:rPr lang="en-US" i="1"/>
                          <m:t>𝑓</m:t>
                        </m:r>
                      </m:e>
                      <m:sub>
                        <m:sSub>
                          <m:sSubPr>
                            <m:ctrlPr>
                              <a:rPr lang="tr-TR" i="1"/>
                            </m:ctrlPr>
                          </m:sSubPr>
                          <m:e>
                            <m:r>
                              <a:rPr lang="en-US" i="1"/>
                              <m:t>𝑘</m:t>
                            </m:r>
                          </m:e>
                          <m:sub>
                            <m:r>
                              <a:rPr lang="en-US" i="1"/>
                              <m:t>2</m:t>
                            </m:r>
                          </m:sub>
                        </m:sSub>
                      </m:sub>
                    </m:sSub>
                    <m:r>
                      <a:rPr lang="en-US" i="1"/>
                      <m:t>=</m:t>
                    </m:r>
                    <m:sSub>
                      <m:sSubPr>
                        <m:ctrlPr>
                          <a:rPr lang="tr-TR" i="1"/>
                        </m:ctrlPr>
                      </m:sSubPr>
                      <m:e>
                        <m:r>
                          <a:rPr lang="en-US" i="1"/>
                          <m:t>𝑘</m:t>
                        </m:r>
                      </m:e>
                      <m:sub>
                        <m:r>
                          <a:rPr lang="en-US" i="1"/>
                          <m:t>2</m:t>
                        </m:r>
                      </m:sub>
                    </m:sSub>
                    <m:d>
                      <m:dPr>
                        <m:ctrlPr>
                          <a:rPr lang="tr-TR" i="1"/>
                        </m:ctrlPr>
                      </m:dPr>
                      <m:e>
                        <m:r>
                          <a:rPr lang="en-US" i="1"/>
                          <m:t>𝑦</m:t>
                        </m:r>
                        <m:r>
                          <a:rPr lang="en-US" i="1"/>
                          <m:t>−</m:t>
                        </m:r>
                        <m:d>
                          <m:dPr>
                            <m:ctrlPr>
                              <a:rPr lang="tr-TR" i="1"/>
                            </m:ctrlPr>
                          </m:dPr>
                          <m:e>
                            <m:r>
                              <a:rPr lang="en-US" i="1"/>
                              <m:t>−</m:t>
                            </m:r>
                            <m:sSub>
                              <m:sSubPr>
                                <m:ctrlPr>
                                  <a:rPr lang="tr-TR" i="1"/>
                                </m:ctrlPr>
                              </m:sSubPr>
                              <m:e>
                                <m:r>
                                  <a:rPr lang="en-US" i="1"/>
                                  <m:t>𝑥</m:t>
                                </m:r>
                              </m:e>
                              <m:sub>
                                <m:r>
                                  <a:rPr lang="en-US" i="1"/>
                                  <m:t>𝐵</m:t>
                                </m:r>
                              </m:sub>
                            </m:sSub>
                          </m:e>
                        </m:d>
                      </m:e>
                    </m:d>
                  </m:oMath>
                </a14:m>
                <a:r>
                  <a:rPr lang="en-US" dirty="0"/>
                  <a:t>	(3)</a:t>
                </a:r>
                <a:endParaRPr lang="tr-TR" dirty="0"/>
              </a:p>
              <a:p>
                <a14:m>
                  <m:oMath xmlns:m="http://schemas.openxmlformats.org/officeDocument/2006/math">
                    <m:sSub>
                      <m:sSubPr>
                        <m:ctrlPr>
                          <a:rPr lang="tr-TR" i="1"/>
                        </m:ctrlPr>
                      </m:sSubPr>
                      <m:e>
                        <m:r>
                          <a:rPr lang="en-US" i="1"/>
                          <m:t>𝑥</m:t>
                        </m:r>
                      </m:e>
                      <m:sub>
                        <m:r>
                          <a:rPr lang="en-US" i="1"/>
                          <m:t>𝐴</m:t>
                        </m:r>
                      </m:sub>
                    </m:sSub>
                    <m:r>
                      <a:rPr lang="en-US" i="1"/>
                      <m:t>=</m:t>
                    </m:r>
                    <m:sSub>
                      <m:sSubPr>
                        <m:ctrlPr>
                          <a:rPr lang="tr-TR" i="1"/>
                        </m:ctrlPr>
                      </m:sSubPr>
                      <m:e>
                        <m:r>
                          <a:rPr lang="en-US" i="1"/>
                          <m:t>𝑟</m:t>
                        </m:r>
                      </m:e>
                      <m:sub>
                        <m:r>
                          <a:rPr lang="en-US" i="1"/>
                          <m:t>1</m:t>
                        </m:r>
                      </m:sub>
                    </m:sSub>
                    <m:func>
                      <m:funcPr>
                        <m:ctrlPr>
                          <a:rPr lang="tr-TR" i="1"/>
                        </m:ctrlPr>
                      </m:funcPr>
                      <m:fName>
                        <m:r>
                          <m:rPr>
                            <m:sty m:val="p"/>
                          </m:rPr>
                          <a:rPr lang="en-US"/>
                          <m:t>sin</m:t>
                        </m:r>
                      </m:fName>
                      <m:e>
                        <m:r>
                          <a:rPr lang="en-US" i="1"/>
                          <m:t>𝜃</m:t>
                        </m:r>
                      </m:e>
                    </m:func>
                    <m:r>
                      <a:rPr lang="en-US" i="1"/>
                      <m:t>≅</m:t>
                    </m:r>
                    <m:sSub>
                      <m:sSubPr>
                        <m:ctrlPr>
                          <a:rPr lang="tr-TR" i="1"/>
                        </m:ctrlPr>
                      </m:sSubPr>
                      <m:e>
                        <m:r>
                          <a:rPr lang="en-US" i="1"/>
                          <m:t>𝑟</m:t>
                        </m:r>
                      </m:e>
                      <m:sub>
                        <m:r>
                          <a:rPr lang="en-US" i="1"/>
                          <m:t>1</m:t>
                        </m:r>
                      </m:sub>
                    </m:sSub>
                    <m:r>
                      <a:rPr lang="en-US" i="1"/>
                      <m:t>𝜃</m:t>
                    </m:r>
                  </m:oMath>
                </a14:m>
                <a:r>
                  <a:rPr lang="tr-TR" dirty="0" smtClean="0"/>
                  <a:t>	</a:t>
                </a:r>
                <a:r>
                  <a:rPr lang="en-US" dirty="0" smtClean="0"/>
                  <a:t>(</a:t>
                </a:r>
                <a:r>
                  <a:rPr lang="en-US" dirty="0"/>
                  <a:t>4)</a:t>
                </a:r>
                <a:endParaRPr lang="tr-TR" dirty="0"/>
              </a:p>
              <a:p>
                <a14:m>
                  <m:oMath xmlns:m="http://schemas.openxmlformats.org/officeDocument/2006/math">
                    <m:sSub>
                      <m:sSubPr>
                        <m:ctrlPr>
                          <a:rPr lang="tr-TR" i="1"/>
                        </m:ctrlPr>
                      </m:sSubPr>
                      <m:e>
                        <m:r>
                          <a:rPr lang="en-US" i="1"/>
                          <m:t>𝑥</m:t>
                        </m:r>
                      </m:e>
                      <m:sub>
                        <m:r>
                          <a:rPr lang="en-US" i="1"/>
                          <m:t>𝐵</m:t>
                        </m:r>
                      </m:sub>
                    </m:sSub>
                    <m:r>
                      <a:rPr lang="en-US" i="1"/>
                      <m:t>=</m:t>
                    </m:r>
                    <m:sSub>
                      <m:sSubPr>
                        <m:ctrlPr>
                          <a:rPr lang="tr-TR" i="1"/>
                        </m:ctrlPr>
                      </m:sSubPr>
                      <m:e>
                        <m:r>
                          <a:rPr lang="en-US" i="1"/>
                          <m:t>𝑟</m:t>
                        </m:r>
                      </m:e>
                      <m:sub>
                        <m:r>
                          <a:rPr lang="en-US" i="1"/>
                          <m:t>2</m:t>
                        </m:r>
                      </m:sub>
                    </m:sSub>
                    <m:func>
                      <m:funcPr>
                        <m:ctrlPr>
                          <a:rPr lang="tr-TR" i="1"/>
                        </m:ctrlPr>
                      </m:funcPr>
                      <m:fName>
                        <m:r>
                          <m:rPr>
                            <m:sty m:val="p"/>
                          </m:rPr>
                          <a:rPr lang="en-US"/>
                          <m:t>sin</m:t>
                        </m:r>
                      </m:fName>
                      <m:e>
                        <m:r>
                          <a:rPr lang="en-US" i="1"/>
                          <m:t>𝜃</m:t>
                        </m:r>
                      </m:e>
                    </m:func>
                    <m:r>
                      <a:rPr lang="en-US" i="1"/>
                      <m:t>≅</m:t>
                    </m:r>
                    <m:sSub>
                      <m:sSubPr>
                        <m:ctrlPr>
                          <a:rPr lang="tr-TR" i="1"/>
                        </m:ctrlPr>
                      </m:sSubPr>
                      <m:e>
                        <m:r>
                          <a:rPr lang="en-US" i="1"/>
                          <m:t>𝑟</m:t>
                        </m:r>
                      </m:e>
                      <m:sub>
                        <m:r>
                          <a:rPr lang="en-US" i="1"/>
                          <m:t>2</m:t>
                        </m:r>
                      </m:sub>
                    </m:sSub>
                    <m:r>
                      <a:rPr lang="en-US" i="1"/>
                      <m:t>𝜃</m:t>
                    </m:r>
                  </m:oMath>
                </a14:m>
                <a:r>
                  <a:rPr lang="tr-TR" dirty="0" smtClean="0"/>
                  <a:t>	</a:t>
                </a:r>
                <a:r>
                  <a:rPr lang="en-US" dirty="0" smtClean="0"/>
                  <a:t>(</a:t>
                </a:r>
                <a:r>
                  <a:rPr lang="en-US" dirty="0"/>
                  <a:t>5)</a:t>
                </a:r>
                <a:endParaRPr lang="tr-TR" dirty="0"/>
              </a:p>
              <a:p>
                <a14:m>
                  <m:oMath xmlns:m="http://schemas.openxmlformats.org/officeDocument/2006/math">
                    <m:r>
                      <a:rPr lang="en-US" i="1"/>
                      <m:t>∴(4)⇒</m:t>
                    </m:r>
                    <m:sSub>
                      <m:sSubPr>
                        <m:ctrlPr>
                          <a:rPr lang="tr-TR" i="1"/>
                        </m:ctrlPr>
                      </m:sSubPr>
                      <m:e>
                        <m:acc>
                          <m:accPr>
                            <m:chr m:val="̇"/>
                            <m:ctrlPr>
                              <a:rPr lang="tr-TR" i="1"/>
                            </m:ctrlPr>
                          </m:accPr>
                          <m:e>
                            <m:r>
                              <a:rPr lang="en-US" i="1"/>
                              <m:t>𝑥</m:t>
                            </m:r>
                          </m:e>
                        </m:acc>
                      </m:e>
                      <m:sub>
                        <m:r>
                          <a:rPr lang="en-US" i="1"/>
                          <m:t>𝐴</m:t>
                        </m:r>
                      </m:sub>
                    </m:sSub>
                    <m:r>
                      <a:rPr lang="en-US" i="1"/>
                      <m:t>=</m:t>
                    </m:r>
                    <m:sSub>
                      <m:sSubPr>
                        <m:ctrlPr>
                          <a:rPr lang="tr-TR" i="1"/>
                        </m:ctrlPr>
                      </m:sSubPr>
                      <m:e>
                        <m:r>
                          <a:rPr lang="en-US" i="1"/>
                          <m:t>𝑟</m:t>
                        </m:r>
                      </m:e>
                      <m:sub>
                        <m:r>
                          <a:rPr lang="en-US" i="1"/>
                          <m:t>1</m:t>
                        </m:r>
                      </m:sub>
                    </m:sSub>
                    <m:acc>
                      <m:accPr>
                        <m:chr m:val="̇"/>
                        <m:ctrlPr>
                          <a:rPr lang="tr-TR" i="1"/>
                        </m:ctrlPr>
                      </m:accPr>
                      <m:e>
                        <m:r>
                          <a:rPr lang="en-US" i="1"/>
                          <m:t>𝜃</m:t>
                        </m:r>
                      </m:e>
                    </m:acc>
                  </m:oMath>
                </a14:m>
                <a:r>
                  <a:rPr lang="en-US" dirty="0"/>
                  <a:t> </a:t>
                </a:r>
                <a:r>
                  <a:rPr lang="tr-TR" dirty="0" smtClean="0"/>
                  <a:t>	</a:t>
                </a:r>
                <a:r>
                  <a:rPr lang="en-US" dirty="0" smtClean="0"/>
                  <a:t>(</a:t>
                </a:r>
                <a:r>
                  <a:rPr lang="en-US" dirty="0"/>
                  <a:t>6)</a:t>
                </a:r>
                <a:endParaRPr lang="tr-TR" dirty="0"/>
              </a:p>
              <a:p>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sz="half" idx="2"/>
              </p:nvPr>
            </p:nvSpPr>
            <p:spPr>
              <a:xfrm>
                <a:off x="1097280" y="1737360"/>
                <a:ext cx="3379027" cy="4409128"/>
              </a:xfrm>
              <a:blipFill rotWithShape="0">
                <a:blip r:embed="rId3"/>
                <a:stretch>
                  <a:fillRect l="-4513" t="-1245"/>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2" name="İçerik Yer Tutucusu 1"/>
              <p:cNvSpPr>
                <a:spLocks noGrp="1"/>
              </p:cNvSpPr>
              <p:nvPr>
                <p:ph sz="half" idx="1"/>
              </p:nvPr>
            </p:nvSpPr>
            <p:spPr>
              <a:xfrm>
                <a:off x="4476307" y="1737359"/>
                <a:ext cx="7155712" cy="4333831"/>
              </a:xfrm>
            </p:spPr>
            <p:txBody>
              <a:bodyPr>
                <a:normAutofit/>
              </a:bodyPr>
              <a:lstStyle/>
              <a:p>
                <a:r>
                  <a:rPr lang="en-US" dirty="0"/>
                  <a:t>(4), (5) </a:t>
                </a:r>
                <a:r>
                  <a:rPr lang="en-US" dirty="0" err="1"/>
                  <a:t>ve</a:t>
                </a:r>
                <a:r>
                  <a:rPr lang="en-US" dirty="0"/>
                  <a:t> (6);  (1), (2) </a:t>
                </a:r>
                <a:r>
                  <a:rPr lang="en-US" dirty="0" err="1"/>
                  <a:t>ve</a:t>
                </a:r>
                <a:r>
                  <a:rPr lang="en-US" dirty="0"/>
                  <a:t> (3)’de </a:t>
                </a:r>
                <a:r>
                  <a:rPr lang="en-US" dirty="0" err="1"/>
                  <a:t>yerlerine</a:t>
                </a:r>
                <a:r>
                  <a:rPr lang="en-US" dirty="0"/>
                  <a:t> </a:t>
                </a:r>
                <a:r>
                  <a:rPr lang="en-US" dirty="0" err="1"/>
                  <a:t>yazılsın</a:t>
                </a:r>
                <a:r>
                  <a:rPr lang="en-US" dirty="0"/>
                  <a:t>.</a:t>
                </a:r>
                <a:endParaRPr lang="tr-TR" dirty="0"/>
              </a:p>
              <a:p>
                <a14:m>
                  <m:oMath xmlns:m="http://schemas.openxmlformats.org/officeDocument/2006/math">
                    <m:sSub>
                      <m:sSubPr>
                        <m:ctrlPr>
                          <a:rPr lang="tr-TR" i="1"/>
                        </m:ctrlPr>
                      </m:sSubPr>
                      <m:e>
                        <m:r>
                          <a:rPr lang="en-US" i="1"/>
                          <m:t>𝑓</m:t>
                        </m:r>
                      </m:e>
                      <m:sub>
                        <m:sSub>
                          <m:sSubPr>
                            <m:ctrlPr>
                              <a:rPr lang="tr-TR" i="1"/>
                            </m:ctrlPr>
                          </m:sSubPr>
                          <m:e>
                            <m:r>
                              <a:rPr lang="en-US" i="1"/>
                              <m:t>𝑘</m:t>
                            </m:r>
                          </m:e>
                          <m:sub>
                            <m:r>
                              <a:rPr lang="en-US" i="1"/>
                              <m:t>1</m:t>
                            </m:r>
                          </m:sub>
                        </m:sSub>
                      </m:sub>
                    </m:sSub>
                    <m:r>
                      <a:rPr lang="en-US" i="1"/>
                      <m:t>=</m:t>
                    </m:r>
                    <m:sSub>
                      <m:sSubPr>
                        <m:ctrlPr>
                          <a:rPr lang="tr-TR" i="1"/>
                        </m:ctrlPr>
                      </m:sSubPr>
                      <m:e>
                        <m:r>
                          <a:rPr lang="en-US" i="1"/>
                          <m:t>𝑘</m:t>
                        </m:r>
                      </m:e>
                      <m:sub>
                        <m:r>
                          <a:rPr lang="en-US" i="1"/>
                          <m:t>1</m:t>
                        </m:r>
                      </m:sub>
                    </m:sSub>
                    <m:d>
                      <m:dPr>
                        <m:ctrlPr>
                          <a:rPr lang="tr-TR" i="1"/>
                        </m:ctrlPr>
                      </m:dPr>
                      <m:e>
                        <m:r>
                          <a:rPr lang="en-US" i="1"/>
                          <m:t>𝑥</m:t>
                        </m:r>
                        <m:r>
                          <a:rPr lang="en-US" i="1"/>
                          <m:t>−</m:t>
                        </m:r>
                        <m:sSub>
                          <m:sSubPr>
                            <m:ctrlPr>
                              <a:rPr lang="tr-TR" i="1"/>
                            </m:ctrlPr>
                          </m:sSubPr>
                          <m:e>
                            <m:r>
                              <a:rPr lang="en-US" i="1"/>
                              <m:t>𝑟</m:t>
                            </m:r>
                          </m:e>
                          <m:sub>
                            <m:r>
                              <a:rPr lang="en-US" i="1"/>
                              <m:t>1</m:t>
                            </m:r>
                          </m:sub>
                        </m:sSub>
                        <m:r>
                          <a:rPr lang="en-US" i="1"/>
                          <m:t>𝜃</m:t>
                        </m:r>
                      </m:e>
                    </m:d>
                  </m:oMath>
                </a14:m>
                <a:r>
                  <a:rPr lang="en-US" dirty="0"/>
                  <a:t>	</a:t>
                </a:r>
                <a:r>
                  <a:rPr lang="en-US" dirty="0" smtClean="0"/>
                  <a:t> (</a:t>
                </a:r>
                <a:r>
                  <a:rPr lang="en-US" dirty="0"/>
                  <a:t>7)</a:t>
                </a:r>
                <a:endParaRPr lang="tr-TR" dirty="0"/>
              </a:p>
              <a:p>
                <a14:m>
                  <m:oMath xmlns:m="http://schemas.openxmlformats.org/officeDocument/2006/math">
                    <m:sSub>
                      <m:sSubPr>
                        <m:ctrlPr>
                          <a:rPr lang="tr-TR" i="1"/>
                        </m:ctrlPr>
                      </m:sSubPr>
                      <m:e>
                        <m:r>
                          <a:rPr lang="en-US" i="1"/>
                          <m:t>𝑓</m:t>
                        </m:r>
                      </m:e>
                      <m:sub>
                        <m:r>
                          <a:rPr lang="en-US" i="1"/>
                          <m:t>𝑏</m:t>
                        </m:r>
                      </m:sub>
                    </m:sSub>
                    <m:r>
                      <a:rPr lang="en-US" i="1"/>
                      <m:t>=</m:t>
                    </m:r>
                    <m:r>
                      <a:rPr lang="en-US" i="1"/>
                      <m:t>𝑏</m:t>
                    </m:r>
                    <m:d>
                      <m:dPr>
                        <m:ctrlPr>
                          <a:rPr lang="tr-TR" i="1"/>
                        </m:ctrlPr>
                      </m:dPr>
                      <m:e>
                        <m:acc>
                          <m:accPr>
                            <m:chr m:val="̇"/>
                            <m:ctrlPr>
                              <a:rPr lang="tr-TR" i="1"/>
                            </m:ctrlPr>
                          </m:accPr>
                          <m:e>
                            <m:r>
                              <a:rPr lang="en-US" i="1"/>
                              <m:t>𝑥</m:t>
                            </m:r>
                          </m:e>
                        </m:acc>
                        <m:r>
                          <a:rPr lang="en-US" i="1"/>
                          <m:t>−</m:t>
                        </m:r>
                        <m:sSub>
                          <m:sSubPr>
                            <m:ctrlPr>
                              <a:rPr lang="tr-TR" i="1"/>
                            </m:ctrlPr>
                          </m:sSubPr>
                          <m:e>
                            <m:r>
                              <a:rPr lang="en-US" i="1"/>
                              <m:t>𝑟</m:t>
                            </m:r>
                          </m:e>
                          <m:sub>
                            <m:r>
                              <a:rPr lang="en-US" i="1"/>
                              <m:t>1</m:t>
                            </m:r>
                          </m:sub>
                        </m:sSub>
                        <m:acc>
                          <m:accPr>
                            <m:chr m:val="̇"/>
                            <m:ctrlPr>
                              <a:rPr lang="tr-TR" i="1"/>
                            </m:ctrlPr>
                          </m:accPr>
                          <m:e>
                            <m:r>
                              <a:rPr lang="en-US" i="1"/>
                              <m:t>𝜃</m:t>
                            </m:r>
                          </m:e>
                        </m:acc>
                      </m:e>
                    </m:d>
                  </m:oMath>
                </a14:m>
                <a:r>
                  <a:rPr lang="en-US" dirty="0"/>
                  <a:t>	</a:t>
                </a:r>
                <a:r>
                  <a:rPr lang="en-US" dirty="0" smtClean="0"/>
                  <a:t> (</a:t>
                </a:r>
                <a:r>
                  <a:rPr lang="en-US" dirty="0"/>
                  <a:t>8)</a:t>
                </a:r>
                <a:endParaRPr lang="tr-TR" dirty="0"/>
              </a:p>
              <a:p>
                <a14:m>
                  <m:oMath xmlns:m="http://schemas.openxmlformats.org/officeDocument/2006/math">
                    <m:sSub>
                      <m:sSubPr>
                        <m:ctrlPr>
                          <a:rPr lang="tr-TR" i="1"/>
                        </m:ctrlPr>
                      </m:sSubPr>
                      <m:e>
                        <m:r>
                          <a:rPr lang="en-US" i="1"/>
                          <m:t>𝑓</m:t>
                        </m:r>
                      </m:e>
                      <m:sub>
                        <m:sSub>
                          <m:sSubPr>
                            <m:ctrlPr>
                              <a:rPr lang="tr-TR" i="1"/>
                            </m:ctrlPr>
                          </m:sSubPr>
                          <m:e>
                            <m:r>
                              <a:rPr lang="en-US" i="1"/>
                              <m:t>𝑘</m:t>
                            </m:r>
                          </m:e>
                          <m:sub>
                            <m:r>
                              <a:rPr lang="en-US" i="1"/>
                              <m:t>2</m:t>
                            </m:r>
                          </m:sub>
                        </m:sSub>
                      </m:sub>
                    </m:sSub>
                    <m:r>
                      <a:rPr lang="en-US" i="1"/>
                      <m:t>=</m:t>
                    </m:r>
                    <m:sSub>
                      <m:sSubPr>
                        <m:ctrlPr>
                          <a:rPr lang="tr-TR" i="1"/>
                        </m:ctrlPr>
                      </m:sSubPr>
                      <m:e>
                        <m:r>
                          <a:rPr lang="en-US" i="1"/>
                          <m:t>𝑘</m:t>
                        </m:r>
                      </m:e>
                      <m:sub>
                        <m:r>
                          <a:rPr lang="en-US" i="1"/>
                          <m:t>2</m:t>
                        </m:r>
                      </m:sub>
                    </m:sSub>
                    <m:d>
                      <m:dPr>
                        <m:ctrlPr>
                          <a:rPr lang="tr-TR" i="1"/>
                        </m:ctrlPr>
                      </m:dPr>
                      <m:e>
                        <m:r>
                          <a:rPr lang="en-US" i="1"/>
                          <m:t>𝑦</m:t>
                        </m:r>
                        <m:r>
                          <a:rPr lang="en-US" i="1"/>
                          <m:t>+</m:t>
                        </m:r>
                        <m:sSub>
                          <m:sSubPr>
                            <m:ctrlPr>
                              <a:rPr lang="tr-TR" i="1"/>
                            </m:ctrlPr>
                          </m:sSubPr>
                          <m:e>
                            <m:r>
                              <a:rPr lang="en-US" i="1"/>
                              <m:t>𝑟</m:t>
                            </m:r>
                          </m:e>
                          <m:sub>
                            <m:r>
                              <a:rPr lang="en-US" i="1"/>
                              <m:t>2</m:t>
                            </m:r>
                          </m:sub>
                        </m:sSub>
                        <m:r>
                          <a:rPr lang="en-US" i="1"/>
                          <m:t>𝜃</m:t>
                        </m:r>
                      </m:e>
                    </m:d>
                  </m:oMath>
                </a14:m>
                <a:r>
                  <a:rPr lang="en-US" dirty="0" smtClean="0"/>
                  <a:t> </a:t>
                </a:r>
                <a:r>
                  <a:rPr lang="tr-TR" dirty="0" smtClean="0"/>
                  <a:t>	</a:t>
                </a:r>
                <a:r>
                  <a:rPr lang="en-US" dirty="0" smtClean="0"/>
                  <a:t>(</a:t>
                </a:r>
                <a:r>
                  <a:rPr lang="en-US" dirty="0"/>
                  <a:t>9)</a:t>
                </a:r>
                <a:endParaRPr lang="tr-TR" dirty="0"/>
              </a:p>
              <a:p>
                <a14:m>
                  <m:oMath xmlns:m="http://schemas.openxmlformats.org/officeDocument/2006/math">
                    <m:nary>
                      <m:naryPr>
                        <m:chr m:val="∑"/>
                        <m:limLoc m:val="undOvr"/>
                        <m:subHide m:val="on"/>
                        <m:supHide m:val="on"/>
                        <m:ctrlPr>
                          <a:rPr lang="tr-TR" i="1"/>
                        </m:ctrlPr>
                      </m:naryPr>
                      <m:sub/>
                      <m:sup/>
                      <m:e>
                        <m:sSub>
                          <m:sSubPr>
                            <m:ctrlPr>
                              <a:rPr lang="tr-TR" i="1"/>
                            </m:ctrlPr>
                          </m:sSubPr>
                          <m:e>
                            <m:r>
                              <a:rPr lang="en-US" i="1"/>
                              <m:t>𝑇</m:t>
                            </m:r>
                          </m:e>
                          <m:sub>
                            <m:r>
                              <a:rPr lang="en-US" i="1"/>
                              <m:t>𝑜</m:t>
                            </m:r>
                          </m:sub>
                        </m:sSub>
                      </m:e>
                    </m:nary>
                    <m:r>
                      <a:rPr lang="en-US" i="1"/>
                      <m:t>=</m:t>
                    </m:r>
                    <m:sSub>
                      <m:sSubPr>
                        <m:ctrlPr>
                          <a:rPr lang="tr-TR" i="1"/>
                        </m:ctrlPr>
                      </m:sSubPr>
                      <m:e>
                        <m:r>
                          <a:rPr lang="en-US" i="1"/>
                          <m:t>𝐽</m:t>
                        </m:r>
                      </m:e>
                      <m:sub>
                        <m:r>
                          <a:rPr lang="en-US" i="1"/>
                          <m:t>𝑜</m:t>
                        </m:r>
                      </m:sub>
                    </m:sSub>
                    <m:acc>
                      <m:accPr>
                        <m:chr m:val="̈"/>
                        <m:ctrlPr>
                          <a:rPr lang="tr-TR" i="1"/>
                        </m:ctrlPr>
                      </m:accPr>
                      <m:e>
                        <m:r>
                          <a:rPr lang="en-US" i="1"/>
                          <m:t>𝜃</m:t>
                        </m:r>
                      </m:e>
                    </m:acc>
                    <m:r>
                      <a:rPr lang="en-US" i="1"/>
                      <m:t>⇒−</m:t>
                    </m:r>
                    <m:sSub>
                      <m:sSubPr>
                        <m:ctrlPr>
                          <a:rPr lang="tr-TR" i="1"/>
                        </m:ctrlPr>
                      </m:sSubPr>
                      <m:e>
                        <m:r>
                          <a:rPr lang="en-US" i="1"/>
                          <m:t>𝑟</m:t>
                        </m:r>
                      </m:e>
                      <m:sub>
                        <m:r>
                          <a:rPr lang="en-US" i="1"/>
                          <m:t>2</m:t>
                        </m:r>
                      </m:sub>
                    </m:sSub>
                    <m:func>
                      <m:funcPr>
                        <m:ctrlPr>
                          <a:rPr lang="tr-TR" i="1"/>
                        </m:ctrlPr>
                      </m:funcPr>
                      <m:fName>
                        <m:r>
                          <m:rPr>
                            <m:sty m:val="p"/>
                          </m:rPr>
                          <a:rPr lang="en-US"/>
                          <m:t>cos</m:t>
                        </m:r>
                      </m:fName>
                      <m:e>
                        <m:r>
                          <a:rPr lang="en-US" i="1"/>
                          <m:t>𝜃</m:t>
                        </m:r>
                      </m:e>
                    </m:func>
                    <m:sSub>
                      <m:sSubPr>
                        <m:ctrlPr>
                          <a:rPr lang="tr-TR" i="1"/>
                        </m:ctrlPr>
                      </m:sSubPr>
                      <m:e>
                        <m:r>
                          <a:rPr lang="en-US" i="1"/>
                          <m:t>𝑓</m:t>
                        </m:r>
                      </m:e>
                      <m:sub>
                        <m:sSub>
                          <m:sSubPr>
                            <m:ctrlPr>
                              <a:rPr lang="tr-TR" i="1"/>
                            </m:ctrlPr>
                          </m:sSubPr>
                          <m:e>
                            <m:r>
                              <a:rPr lang="en-US" i="1"/>
                              <m:t>𝑘</m:t>
                            </m:r>
                          </m:e>
                          <m:sub>
                            <m:r>
                              <a:rPr lang="en-US" i="1"/>
                              <m:t>2</m:t>
                            </m:r>
                          </m:sub>
                        </m:sSub>
                      </m:sub>
                    </m:sSub>
                    <m:r>
                      <a:rPr lang="en-US" i="1"/>
                      <m:t>+</m:t>
                    </m:r>
                    <m:sSub>
                      <m:sSubPr>
                        <m:ctrlPr>
                          <a:rPr lang="tr-TR" i="1"/>
                        </m:ctrlPr>
                      </m:sSubPr>
                      <m:e>
                        <m:r>
                          <a:rPr lang="en-US" i="1"/>
                          <m:t>𝑟</m:t>
                        </m:r>
                      </m:e>
                      <m:sub>
                        <m:r>
                          <a:rPr lang="en-US" i="1"/>
                          <m:t>1</m:t>
                        </m:r>
                      </m:sub>
                    </m:sSub>
                    <m:func>
                      <m:funcPr>
                        <m:ctrlPr>
                          <a:rPr lang="tr-TR" i="1"/>
                        </m:ctrlPr>
                      </m:funcPr>
                      <m:fName>
                        <m:r>
                          <m:rPr>
                            <m:sty m:val="p"/>
                          </m:rPr>
                          <a:rPr lang="en-US"/>
                          <m:t>cos</m:t>
                        </m:r>
                      </m:fName>
                      <m:e>
                        <m:r>
                          <a:rPr lang="en-US" i="1"/>
                          <m:t>𝜃</m:t>
                        </m:r>
                      </m:e>
                    </m:func>
                    <m:d>
                      <m:dPr>
                        <m:ctrlPr>
                          <a:rPr lang="tr-TR" i="1"/>
                        </m:ctrlPr>
                      </m:dPr>
                      <m:e>
                        <m:sSub>
                          <m:sSubPr>
                            <m:ctrlPr>
                              <a:rPr lang="tr-TR" i="1"/>
                            </m:ctrlPr>
                          </m:sSubPr>
                          <m:e>
                            <m:r>
                              <a:rPr lang="en-US" i="1"/>
                              <m:t>𝑓</m:t>
                            </m:r>
                          </m:e>
                          <m:sub>
                            <m:sSub>
                              <m:sSubPr>
                                <m:ctrlPr>
                                  <a:rPr lang="tr-TR" i="1"/>
                                </m:ctrlPr>
                              </m:sSubPr>
                              <m:e>
                                <m:r>
                                  <a:rPr lang="en-US" i="1"/>
                                  <m:t>𝑘</m:t>
                                </m:r>
                              </m:e>
                              <m:sub>
                                <m:r>
                                  <a:rPr lang="en-US" i="1"/>
                                  <m:t>1</m:t>
                                </m:r>
                              </m:sub>
                            </m:sSub>
                          </m:sub>
                        </m:sSub>
                        <m:r>
                          <a:rPr lang="en-US" i="1"/>
                          <m:t>+</m:t>
                        </m:r>
                        <m:sSub>
                          <m:sSubPr>
                            <m:ctrlPr>
                              <a:rPr lang="tr-TR" i="1"/>
                            </m:ctrlPr>
                          </m:sSubPr>
                          <m:e>
                            <m:r>
                              <a:rPr lang="en-US" i="1"/>
                              <m:t>𝑓</m:t>
                            </m:r>
                          </m:e>
                          <m:sub>
                            <m:r>
                              <a:rPr lang="en-US" i="1"/>
                              <m:t>𝑏</m:t>
                            </m:r>
                          </m:sub>
                        </m:sSub>
                      </m:e>
                    </m:d>
                    <m:r>
                      <a:rPr lang="en-US" i="1"/>
                      <m:t>=0</m:t>
                    </m:r>
                  </m:oMath>
                </a14:m>
                <a:r>
                  <a:rPr lang="en-US" dirty="0"/>
                  <a:t> </a:t>
                </a:r>
                <a:r>
                  <a:rPr lang="tr-TR" dirty="0" smtClean="0"/>
                  <a:t>	</a:t>
                </a:r>
                <a:r>
                  <a:rPr lang="en-US" dirty="0" smtClean="0"/>
                  <a:t>(</a:t>
                </a:r>
                <a:r>
                  <a:rPr lang="en-US" dirty="0"/>
                  <a:t>10)</a:t>
                </a:r>
                <a:endParaRPr lang="tr-TR" dirty="0"/>
              </a:p>
              <a:p>
                <a:r>
                  <a:rPr lang="en-US" dirty="0" err="1"/>
                  <a:t>Küçük</a:t>
                </a:r>
                <a:r>
                  <a:rPr lang="en-US" dirty="0"/>
                  <a:t> </a:t>
                </a:r>
                <a:r>
                  <a:rPr lang="en-US" dirty="0" err="1"/>
                  <a:t>açılar</a:t>
                </a:r>
                <a:r>
                  <a:rPr lang="en-US" dirty="0"/>
                  <a:t> </a:t>
                </a:r>
                <a:r>
                  <a:rPr lang="en-US" dirty="0" err="1"/>
                  <a:t>için</a:t>
                </a:r>
                <a:r>
                  <a:rPr lang="en-US" dirty="0"/>
                  <a:t> </a:t>
                </a:r>
                <a14:m>
                  <m:oMath xmlns:m="http://schemas.openxmlformats.org/officeDocument/2006/math">
                    <m:func>
                      <m:funcPr>
                        <m:ctrlPr>
                          <a:rPr lang="tr-TR" i="1"/>
                        </m:ctrlPr>
                      </m:funcPr>
                      <m:fName>
                        <m:r>
                          <m:rPr>
                            <m:sty m:val="p"/>
                          </m:rPr>
                          <a:rPr lang="en-US"/>
                          <m:t>cos</m:t>
                        </m:r>
                      </m:fName>
                      <m:e>
                        <m:r>
                          <a:rPr lang="en-US" i="1"/>
                          <m:t>𝜃</m:t>
                        </m:r>
                      </m:e>
                    </m:func>
                    <m:r>
                      <a:rPr lang="en-US" i="1"/>
                      <m:t>≅1</m:t>
                    </m:r>
                  </m:oMath>
                </a14:m>
                <a:r>
                  <a:rPr lang="en-US" dirty="0"/>
                  <a:t> </a:t>
                </a:r>
                <a:r>
                  <a:rPr lang="en-US" dirty="0" err="1"/>
                  <a:t>alınabilir</a:t>
                </a:r>
                <a:r>
                  <a:rPr lang="en-US" dirty="0"/>
                  <a:t>. </a:t>
                </a:r>
                <a14:m>
                  <m:oMath xmlns:m="http://schemas.openxmlformats.org/officeDocument/2006/math">
                    <m:r>
                      <a:rPr lang="en-US" i="1"/>
                      <m:t>𝜃</m:t>
                    </m:r>
                    <m:r>
                      <a:rPr lang="en-US" i="1"/>
                      <m:t>≤10 °</m:t>
                    </m:r>
                  </m:oMath>
                </a14:m>
                <a:r>
                  <a:rPr lang="en-US" dirty="0"/>
                  <a:t>ye </a:t>
                </a:r>
                <a:r>
                  <a:rPr lang="en-US" dirty="0" err="1"/>
                  <a:t>kadar</a:t>
                </a:r>
                <a:r>
                  <a:rPr lang="en-US" dirty="0"/>
                  <a:t>. </a:t>
                </a:r>
                <a:r>
                  <a:rPr lang="en-US" dirty="0" err="1"/>
                  <a:t>Kaldıraçın</a:t>
                </a:r>
                <a:r>
                  <a:rPr lang="en-US" dirty="0"/>
                  <a:t> </a:t>
                </a:r>
                <a:r>
                  <a:rPr lang="en-US" dirty="0" err="1"/>
                  <a:t>kütlesinin</a:t>
                </a:r>
                <a:r>
                  <a:rPr lang="en-US" dirty="0"/>
                  <a:t> </a:t>
                </a:r>
                <a:r>
                  <a:rPr lang="en-US" dirty="0" err="1"/>
                  <a:t>ihmal</a:t>
                </a:r>
                <a:r>
                  <a:rPr lang="en-US" dirty="0"/>
                  <a:t> </a:t>
                </a:r>
                <a:r>
                  <a:rPr lang="en-US" dirty="0" err="1"/>
                  <a:t>edildiğini</a:t>
                </a:r>
                <a:r>
                  <a:rPr lang="en-US" dirty="0"/>
                  <a:t> </a:t>
                </a:r>
                <a:r>
                  <a:rPr lang="en-US" dirty="0" err="1"/>
                  <a:t>yani</a:t>
                </a:r>
                <a:r>
                  <a:rPr lang="en-US" dirty="0"/>
                  <a:t> </a:t>
                </a:r>
                <a14:m>
                  <m:oMath xmlns:m="http://schemas.openxmlformats.org/officeDocument/2006/math">
                    <m:sSub>
                      <m:sSubPr>
                        <m:ctrlPr>
                          <a:rPr lang="tr-TR" i="1"/>
                        </m:ctrlPr>
                      </m:sSubPr>
                      <m:e>
                        <m:r>
                          <a:rPr lang="en-US" i="1"/>
                          <m:t>𝐽</m:t>
                        </m:r>
                      </m:e>
                      <m:sub>
                        <m:r>
                          <a:rPr lang="en-US" i="1"/>
                          <m:t>𝑜</m:t>
                        </m:r>
                      </m:sub>
                    </m:sSub>
                    <m:r>
                      <a:rPr lang="en-US" i="1"/>
                      <m:t>=0</m:t>
                    </m:r>
                  </m:oMath>
                </a14:m>
                <a:r>
                  <a:rPr lang="en-US" dirty="0"/>
                  <a:t> </a:t>
                </a:r>
                <a:r>
                  <a:rPr lang="en-US" dirty="0" err="1"/>
                  <a:t>olduğunu</a:t>
                </a:r>
                <a:r>
                  <a:rPr lang="en-US" dirty="0"/>
                  <a:t> </a:t>
                </a:r>
                <a:r>
                  <a:rPr lang="en-US" dirty="0" err="1"/>
                  <a:t>hatırlayalım</a:t>
                </a:r>
                <a:r>
                  <a:rPr lang="en-US" dirty="0"/>
                  <a:t>.</a:t>
                </a:r>
                <a:endParaRPr lang="tr-TR" dirty="0"/>
              </a:p>
              <a:p>
                <a14:m>
                  <m:oMath xmlns:m="http://schemas.openxmlformats.org/officeDocument/2006/math">
                    <m:r>
                      <a:rPr lang="en-US" i="1"/>
                      <m:t>−</m:t>
                    </m:r>
                    <m:sSub>
                      <m:sSubPr>
                        <m:ctrlPr>
                          <a:rPr lang="tr-TR" i="1"/>
                        </m:ctrlPr>
                      </m:sSubPr>
                      <m:e>
                        <m:r>
                          <a:rPr lang="en-US" i="1"/>
                          <m:t>𝑟</m:t>
                        </m:r>
                      </m:e>
                      <m:sub>
                        <m:r>
                          <a:rPr lang="en-US" i="1"/>
                          <m:t>2</m:t>
                        </m:r>
                      </m:sub>
                    </m:sSub>
                    <m:sSub>
                      <m:sSubPr>
                        <m:ctrlPr>
                          <a:rPr lang="tr-TR" i="1"/>
                        </m:ctrlPr>
                      </m:sSubPr>
                      <m:e>
                        <m:r>
                          <a:rPr lang="en-US" i="1"/>
                          <m:t>𝑘</m:t>
                        </m:r>
                      </m:e>
                      <m:sub>
                        <m:r>
                          <a:rPr lang="en-US" i="1"/>
                          <m:t>2</m:t>
                        </m:r>
                      </m:sub>
                    </m:sSub>
                    <m:d>
                      <m:dPr>
                        <m:ctrlPr>
                          <a:rPr lang="tr-TR" i="1"/>
                        </m:ctrlPr>
                      </m:dPr>
                      <m:e>
                        <m:r>
                          <a:rPr lang="en-US" i="1"/>
                          <m:t>𝑦</m:t>
                        </m:r>
                        <m:r>
                          <a:rPr lang="en-US" i="1"/>
                          <m:t>+</m:t>
                        </m:r>
                        <m:sSub>
                          <m:sSubPr>
                            <m:ctrlPr>
                              <a:rPr lang="tr-TR" i="1"/>
                            </m:ctrlPr>
                          </m:sSubPr>
                          <m:e>
                            <m:r>
                              <a:rPr lang="en-US" i="1"/>
                              <m:t>𝑟</m:t>
                            </m:r>
                          </m:e>
                          <m:sub>
                            <m:r>
                              <a:rPr lang="en-US" i="1"/>
                              <m:t>2</m:t>
                            </m:r>
                          </m:sub>
                        </m:sSub>
                        <m:r>
                          <a:rPr lang="en-US" i="1"/>
                          <m:t>𝜃</m:t>
                        </m:r>
                      </m:e>
                    </m:d>
                    <m:r>
                      <a:rPr lang="en-US" i="1"/>
                      <m:t>+</m:t>
                    </m:r>
                    <m:sSub>
                      <m:sSubPr>
                        <m:ctrlPr>
                          <a:rPr lang="tr-TR" i="1"/>
                        </m:ctrlPr>
                      </m:sSubPr>
                      <m:e>
                        <m:r>
                          <a:rPr lang="en-US" i="1"/>
                          <m:t>𝑟</m:t>
                        </m:r>
                      </m:e>
                      <m:sub>
                        <m:r>
                          <a:rPr lang="en-US" i="1"/>
                          <m:t>1</m:t>
                        </m:r>
                      </m:sub>
                    </m:sSub>
                    <m:d>
                      <m:dPr>
                        <m:begChr m:val="["/>
                        <m:endChr m:val="]"/>
                        <m:ctrlPr>
                          <a:rPr lang="tr-TR" i="1"/>
                        </m:ctrlPr>
                      </m:dPr>
                      <m:e>
                        <m:sSub>
                          <m:sSubPr>
                            <m:ctrlPr>
                              <a:rPr lang="tr-TR" i="1"/>
                            </m:ctrlPr>
                          </m:sSubPr>
                          <m:e>
                            <m:r>
                              <a:rPr lang="en-US" i="1"/>
                              <m:t>𝑘</m:t>
                            </m:r>
                          </m:e>
                          <m:sub>
                            <m:r>
                              <a:rPr lang="en-US" i="1"/>
                              <m:t>1</m:t>
                            </m:r>
                          </m:sub>
                        </m:sSub>
                        <m:d>
                          <m:dPr>
                            <m:ctrlPr>
                              <a:rPr lang="tr-TR" i="1"/>
                            </m:ctrlPr>
                          </m:dPr>
                          <m:e>
                            <m:r>
                              <a:rPr lang="en-US" i="1"/>
                              <m:t>𝑥</m:t>
                            </m:r>
                            <m:r>
                              <a:rPr lang="en-US" i="1"/>
                              <m:t>−</m:t>
                            </m:r>
                            <m:sSub>
                              <m:sSubPr>
                                <m:ctrlPr>
                                  <a:rPr lang="tr-TR" i="1"/>
                                </m:ctrlPr>
                              </m:sSubPr>
                              <m:e>
                                <m:r>
                                  <a:rPr lang="en-US" i="1"/>
                                  <m:t>𝑟</m:t>
                                </m:r>
                              </m:e>
                              <m:sub>
                                <m:r>
                                  <a:rPr lang="en-US" i="1"/>
                                  <m:t>1</m:t>
                                </m:r>
                              </m:sub>
                            </m:sSub>
                            <m:r>
                              <a:rPr lang="en-US" i="1"/>
                              <m:t>𝜃</m:t>
                            </m:r>
                          </m:e>
                        </m:d>
                        <m:r>
                          <a:rPr lang="en-US" i="1"/>
                          <m:t>+</m:t>
                        </m:r>
                        <m:r>
                          <a:rPr lang="en-US" i="1"/>
                          <m:t>𝑏</m:t>
                        </m:r>
                        <m:d>
                          <m:dPr>
                            <m:ctrlPr>
                              <a:rPr lang="tr-TR" i="1"/>
                            </m:ctrlPr>
                          </m:dPr>
                          <m:e>
                            <m:acc>
                              <m:accPr>
                                <m:chr m:val="̇"/>
                                <m:ctrlPr>
                                  <a:rPr lang="tr-TR" i="1"/>
                                </m:ctrlPr>
                              </m:accPr>
                              <m:e>
                                <m:r>
                                  <a:rPr lang="en-US" i="1"/>
                                  <m:t>𝑥</m:t>
                                </m:r>
                              </m:e>
                            </m:acc>
                            <m:r>
                              <a:rPr lang="en-US" i="1"/>
                              <m:t>−</m:t>
                            </m:r>
                            <m:sSub>
                              <m:sSubPr>
                                <m:ctrlPr>
                                  <a:rPr lang="tr-TR" i="1"/>
                                </m:ctrlPr>
                              </m:sSubPr>
                              <m:e>
                                <m:r>
                                  <a:rPr lang="en-US" i="1"/>
                                  <m:t>𝑟</m:t>
                                </m:r>
                              </m:e>
                              <m:sub>
                                <m:r>
                                  <a:rPr lang="en-US" i="1"/>
                                  <m:t>1</m:t>
                                </m:r>
                              </m:sub>
                            </m:sSub>
                            <m:acc>
                              <m:accPr>
                                <m:chr m:val="̇"/>
                                <m:ctrlPr>
                                  <a:rPr lang="tr-TR" i="1"/>
                                </m:ctrlPr>
                              </m:accPr>
                              <m:e>
                                <m:r>
                                  <a:rPr lang="en-US" i="1"/>
                                  <m:t>𝜃</m:t>
                                </m:r>
                              </m:e>
                            </m:acc>
                          </m:e>
                        </m:d>
                      </m:e>
                    </m:d>
                    <m:r>
                      <a:rPr lang="en-US" i="1"/>
                      <m:t>=0</m:t>
                    </m:r>
                  </m:oMath>
                </a14:m>
                <a:r>
                  <a:rPr lang="en-US" dirty="0"/>
                  <a:t>	(11)</a:t>
                </a:r>
                <a:endParaRPr lang="tr-TR" dirty="0"/>
              </a:p>
              <a:p>
                <a:endParaRPr lang="tr-TR" dirty="0"/>
              </a:p>
            </p:txBody>
          </p:sp>
        </mc:Choice>
        <mc:Fallback>
          <p:sp>
            <p:nvSpPr>
              <p:cNvPr id="2" name="İçerik Yer Tutucusu 1"/>
              <p:cNvSpPr>
                <a:spLocks noGrp="1" noRot="1" noChangeAspect="1" noMove="1" noResize="1" noEditPoints="1" noAdjustHandles="1" noChangeArrowheads="1" noChangeShapeType="1" noTextEdit="1"/>
              </p:cNvSpPr>
              <p:nvPr>
                <p:ph sz="half" idx="1"/>
              </p:nvPr>
            </p:nvSpPr>
            <p:spPr>
              <a:xfrm>
                <a:off x="4476307" y="1737359"/>
                <a:ext cx="7155712" cy="4333831"/>
              </a:xfrm>
              <a:blipFill rotWithShape="0">
                <a:blip r:embed="rId4"/>
                <a:stretch>
                  <a:fillRect l="-2129" t="-1406"/>
                </a:stretch>
              </a:blipFill>
            </p:spPr>
            <p:txBody>
              <a:bodyPr/>
              <a:lstStyle/>
              <a:p>
                <a:r>
                  <a:rPr lang="tr-TR">
                    <a:noFill/>
                  </a:rPr>
                  <a:t> </a:t>
                </a:r>
              </a:p>
            </p:txBody>
          </p:sp>
        </mc:Fallback>
      </mc:AlternateContent>
    </p:spTree>
    <p:extLst>
      <p:ext uri="{BB962C8B-B14F-4D97-AF65-F5344CB8AC3E}">
        <p14:creationId xmlns:p14="http://schemas.microsoft.com/office/powerpoint/2010/main" val="2412534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1097280" y="286604"/>
            <a:ext cx="10058400" cy="957406"/>
          </a:xfrm>
        </p:spPr>
        <p:txBody>
          <a:bodyPr>
            <a:normAutofit/>
          </a:bodyPr>
          <a:lstStyle/>
          <a:p>
            <a:r>
              <a:rPr lang="tr-TR" sz="2800" dirty="0">
                <a:latin typeface="Cooper Std Black" panose="0208090304030B020404" pitchFamily="18" charset="0"/>
              </a:rPr>
              <a:t>Örnek 3: Dönüşüm Elemanı ve Öteleme Mekanik Sistemi </a:t>
            </a:r>
            <a:endParaRPr lang="tr-TR" sz="2800" dirty="0">
              <a:latin typeface="Cooper Std Black" panose="0208090304030B020404" pitchFamily="18" charset="0"/>
            </a:endParaRPr>
          </a:p>
        </p:txBody>
      </p:sp>
      <mc:AlternateContent xmlns:mc="http://schemas.openxmlformats.org/markup-compatibility/2006">
        <mc:Choice xmlns:a14="http://schemas.microsoft.com/office/drawing/2010/main" Requires="a14">
          <p:sp>
            <p:nvSpPr>
              <p:cNvPr id="3" name="İçerik Yer Tutucusu 2"/>
              <p:cNvSpPr>
                <a:spLocks noGrp="1"/>
              </p:cNvSpPr>
              <p:nvPr>
                <p:ph sz="half" idx="2"/>
              </p:nvPr>
            </p:nvSpPr>
            <p:spPr>
              <a:xfrm>
                <a:off x="3264369" y="1505493"/>
                <a:ext cx="7772226" cy="4409128"/>
              </a:xfrm>
            </p:spPr>
            <p:txBody>
              <a:bodyPr>
                <a:normAutofit/>
              </a:bodyPr>
              <a:lstStyle/>
              <a:p>
                <a14:m>
                  <m:oMath xmlns:m="http://schemas.openxmlformats.org/officeDocument/2006/math">
                    <m:nary>
                      <m:naryPr>
                        <m:chr m:val="∑"/>
                        <m:limLoc m:val="undOvr"/>
                        <m:subHide m:val="on"/>
                        <m:supHide m:val="on"/>
                        <m:ctrlPr>
                          <a:rPr lang="tr-TR" sz="2400" i="1"/>
                        </m:ctrlPr>
                      </m:naryPr>
                      <m:sub/>
                      <m:sup/>
                      <m:e>
                        <m:sSub>
                          <m:sSubPr>
                            <m:ctrlPr>
                              <a:rPr lang="tr-TR" sz="2400" i="1"/>
                            </m:ctrlPr>
                          </m:sSubPr>
                          <m:e>
                            <m:acc>
                              <m:accPr>
                                <m:chr m:val="⃗"/>
                                <m:ctrlPr>
                                  <a:rPr lang="tr-TR" sz="2400" i="1"/>
                                </m:ctrlPr>
                              </m:accPr>
                              <m:e>
                                <m:r>
                                  <a:rPr lang="en-US" sz="2400" i="1"/>
                                  <m:t>𝑓</m:t>
                                </m:r>
                              </m:e>
                            </m:acc>
                          </m:e>
                          <m:sub>
                            <m:r>
                              <a:rPr lang="en-US" sz="2400" i="1"/>
                              <m:t>𝑥</m:t>
                            </m:r>
                          </m:sub>
                        </m:sSub>
                      </m:e>
                    </m:nary>
                    <m:r>
                      <a:rPr lang="en-US" sz="2400" i="1"/>
                      <m:t>=</m:t>
                    </m:r>
                    <m:r>
                      <a:rPr lang="en-US" sz="2400" i="1"/>
                      <m:t>𝑚</m:t>
                    </m:r>
                    <m:sSub>
                      <m:sSubPr>
                        <m:ctrlPr>
                          <a:rPr lang="tr-TR" sz="2400" i="1"/>
                        </m:ctrlPr>
                      </m:sSubPr>
                      <m:e>
                        <m:acc>
                          <m:accPr>
                            <m:chr m:val="⃗"/>
                            <m:ctrlPr>
                              <a:rPr lang="tr-TR" sz="2400" i="1"/>
                            </m:ctrlPr>
                          </m:accPr>
                          <m:e>
                            <m:r>
                              <a:rPr lang="en-US" sz="2400" i="1"/>
                              <m:t>𝑎</m:t>
                            </m:r>
                          </m:e>
                        </m:acc>
                      </m:e>
                      <m:sub>
                        <m:r>
                          <a:rPr lang="en-US" sz="2400" i="1"/>
                          <m:t>𝑥</m:t>
                        </m:r>
                      </m:sub>
                    </m:sSub>
                    <m:r>
                      <a:rPr lang="en-US" sz="2400" i="1"/>
                      <m:t>⇒</m:t>
                    </m:r>
                    <m:r>
                      <a:rPr lang="en-US" sz="2400" i="1"/>
                      <m:t>𝑓</m:t>
                    </m:r>
                    <m:r>
                      <a:rPr lang="en-US" sz="2400" i="1"/>
                      <m:t>−</m:t>
                    </m:r>
                    <m:sSub>
                      <m:sSubPr>
                        <m:ctrlPr>
                          <a:rPr lang="tr-TR" sz="2400" i="1"/>
                        </m:ctrlPr>
                      </m:sSubPr>
                      <m:e>
                        <m:r>
                          <a:rPr lang="en-US" sz="2400" i="1"/>
                          <m:t>𝑓</m:t>
                        </m:r>
                      </m:e>
                      <m:sub>
                        <m:sSub>
                          <m:sSubPr>
                            <m:ctrlPr>
                              <a:rPr lang="tr-TR" sz="2400" i="1"/>
                            </m:ctrlPr>
                          </m:sSubPr>
                          <m:e>
                            <m:r>
                              <a:rPr lang="en-US" sz="2400" i="1"/>
                              <m:t>𝑘</m:t>
                            </m:r>
                          </m:e>
                          <m:sub>
                            <m:r>
                              <a:rPr lang="en-US" sz="2400" i="1"/>
                              <m:t>1</m:t>
                            </m:r>
                          </m:sub>
                        </m:sSub>
                      </m:sub>
                    </m:sSub>
                    <m:r>
                      <a:rPr lang="en-US" sz="2400" i="1"/>
                      <m:t>−</m:t>
                    </m:r>
                    <m:sSub>
                      <m:sSubPr>
                        <m:ctrlPr>
                          <a:rPr lang="tr-TR" sz="2400" i="1"/>
                        </m:ctrlPr>
                      </m:sSubPr>
                      <m:e>
                        <m:r>
                          <a:rPr lang="en-US" sz="2400" i="1"/>
                          <m:t>𝑓</m:t>
                        </m:r>
                      </m:e>
                      <m:sub>
                        <m:r>
                          <a:rPr lang="en-US" sz="2400" i="1"/>
                          <m:t>𝑏</m:t>
                        </m:r>
                      </m:sub>
                    </m:sSub>
                    <m:r>
                      <a:rPr lang="en-US" sz="2400" i="1"/>
                      <m:t>=</m:t>
                    </m:r>
                    <m:r>
                      <a:rPr lang="en-US" sz="2400" i="1"/>
                      <m:t>𝑚</m:t>
                    </m:r>
                    <m:acc>
                      <m:accPr>
                        <m:chr m:val="̈"/>
                        <m:ctrlPr>
                          <a:rPr lang="tr-TR" sz="2400" i="1"/>
                        </m:ctrlPr>
                      </m:accPr>
                      <m:e>
                        <m:r>
                          <a:rPr lang="en-US" sz="2400" i="1"/>
                          <m:t>𝑥</m:t>
                        </m:r>
                      </m:e>
                    </m:acc>
                  </m:oMath>
                </a14:m>
                <a:endParaRPr lang="tr-TR" sz="2400" dirty="0"/>
              </a:p>
              <a:p>
                <a14:m>
                  <m:oMath xmlns:m="http://schemas.openxmlformats.org/officeDocument/2006/math">
                    <m:sSub>
                      <m:sSubPr>
                        <m:ctrlPr>
                          <a:rPr lang="tr-TR" sz="2400" i="1"/>
                        </m:ctrlPr>
                      </m:sSubPr>
                      <m:e>
                        <m:r>
                          <a:rPr lang="en-US" sz="2400" i="1"/>
                          <m:t>𝑓</m:t>
                        </m:r>
                      </m:e>
                      <m:sub>
                        <m:sSub>
                          <m:sSubPr>
                            <m:ctrlPr>
                              <a:rPr lang="tr-TR" sz="2400" i="1"/>
                            </m:ctrlPr>
                          </m:sSubPr>
                          <m:e>
                            <m:r>
                              <a:rPr lang="en-US" sz="2400" i="1"/>
                              <m:t>𝑘</m:t>
                            </m:r>
                          </m:e>
                          <m:sub>
                            <m:r>
                              <a:rPr lang="en-US" sz="2400" i="1"/>
                              <m:t>1</m:t>
                            </m:r>
                          </m:sub>
                        </m:sSub>
                      </m:sub>
                    </m:sSub>
                    <m:r>
                      <a:rPr lang="en-US" sz="2400" i="1"/>
                      <m:t>𝑣𝑒</m:t>
                    </m:r>
                    <m:r>
                      <a:rPr lang="en-US" sz="2400" i="1"/>
                      <m:t> </m:t>
                    </m:r>
                    <m:sSub>
                      <m:sSubPr>
                        <m:ctrlPr>
                          <a:rPr lang="tr-TR" sz="2400" i="1"/>
                        </m:ctrlPr>
                      </m:sSubPr>
                      <m:e>
                        <m:r>
                          <a:rPr lang="en-US" sz="2400" i="1"/>
                          <m:t>𝑓</m:t>
                        </m:r>
                      </m:e>
                      <m:sub>
                        <m:r>
                          <a:rPr lang="en-US" sz="2400" i="1"/>
                          <m:t>𝑏</m:t>
                        </m:r>
                      </m:sub>
                    </m:sSub>
                  </m:oMath>
                </a14:m>
                <a:r>
                  <a:rPr lang="en-US" sz="2400" dirty="0"/>
                  <a:t>’</a:t>
                </a:r>
                <a:r>
                  <a:rPr lang="en-US" sz="2400" dirty="0" err="1"/>
                  <a:t>yi</a:t>
                </a:r>
                <a:r>
                  <a:rPr lang="en-US" sz="2400" dirty="0"/>
                  <a:t> </a:t>
                </a:r>
                <a:r>
                  <a:rPr lang="en-US" sz="2400" dirty="0" err="1"/>
                  <a:t>yukarıdaki</a:t>
                </a:r>
                <a:r>
                  <a:rPr lang="en-US" sz="2400" dirty="0"/>
                  <a:t> </a:t>
                </a:r>
                <a:r>
                  <a:rPr lang="en-US" sz="2400" dirty="0" err="1"/>
                  <a:t>denklemde</a:t>
                </a:r>
                <a:r>
                  <a:rPr lang="en-US" sz="2400" dirty="0"/>
                  <a:t> </a:t>
                </a:r>
                <a:r>
                  <a:rPr lang="en-US" sz="2400" dirty="0" err="1"/>
                  <a:t>yerine</a:t>
                </a:r>
                <a:r>
                  <a:rPr lang="en-US" sz="2400" dirty="0"/>
                  <a:t> </a:t>
                </a:r>
                <a:r>
                  <a:rPr lang="en-US" sz="2400" dirty="0" err="1"/>
                  <a:t>yazarsak</a:t>
                </a:r>
                <a:r>
                  <a:rPr lang="en-US" sz="2400" dirty="0"/>
                  <a:t>.</a:t>
                </a:r>
                <a:endParaRPr lang="tr-TR" sz="2400" dirty="0"/>
              </a:p>
              <a:p>
                <a14:m>
                  <m:oMath xmlns:m="http://schemas.openxmlformats.org/officeDocument/2006/math">
                    <m:r>
                      <a:rPr lang="en-US" sz="2400" i="1"/>
                      <m:t>𝑓</m:t>
                    </m:r>
                    <m:r>
                      <a:rPr lang="en-US" sz="2400" i="1"/>
                      <m:t>−</m:t>
                    </m:r>
                    <m:sSub>
                      <m:sSubPr>
                        <m:ctrlPr>
                          <a:rPr lang="tr-TR" sz="2400" i="1"/>
                        </m:ctrlPr>
                      </m:sSubPr>
                      <m:e>
                        <m:r>
                          <a:rPr lang="en-US" sz="2400" i="1"/>
                          <m:t>𝑘</m:t>
                        </m:r>
                      </m:e>
                      <m:sub>
                        <m:r>
                          <a:rPr lang="en-US" sz="2400" i="1"/>
                          <m:t>1</m:t>
                        </m:r>
                      </m:sub>
                    </m:sSub>
                    <m:d>
                      <m:dPr>
                        <m:ctrlPr>
                          <a:rPr lang="tr-TR" sz="2400" i="1"/>
                        </m:ctrlPr>
                      </m:dPr>
                      <m:e>
                        <m:r>
                          <a:rPr lang="en-US" sz="2400" i="1"/>
                          <m:t>𝑥</m:t>
                        </m:r>
                        <m:r>
                          <a:rPr lang="en-US" sz="2400" i="1"/>
                          <m:t>−</m:t>
                        </m:r>
                        <m:sSub>
                          <m:sSubPr>
                            <m:ctrlPr>
                              <a:rPr lang="tr-TR" sz="2400" i="1"/>
                            </m:ctrlPr>
                          </m:sSubPr>
                          <m:e>
                            <m:r>
                              <a:rPr lang="en-US" sz="2400" i="1"/>
                              <m:t>𝑟</m:t>
                            </m:r>
                          </m:e>
                          <m:sub>
                            <m:r>
                              <a:rPr lang="en-US" sz="2400" i="1"/>
                              <m:t>1</m:t>
                            </m:r>
                          </m:sub>
                        </m:sSub>
                        <m:r>
                          <a:rPr lang="en-US" sz="2400" i="1"/>
                          <m:t>𝜃</m:t>
                        </m:r>
                      </m:e>
                    </m:d>
                    <m:r>
                      <a:rPr lang="en-US" sz="2400" i="1"/>
                      <m:t>−</m:t>
                    </m:r>
                    <m:r>
                      <a:rPr lang="en-US" sz="2400" i="1"/>
                      <m:t>𝑏</m:t>
                    </m:r>
                    <m:d>
                      <m:dPr>
                        <m:ctrlPr>
                          <a:rPr lang="tr-TR" sz="2400" i="1"/>
                        </m:ctrlPr>
                      </m:dPr>
                      <m:e>
                        <m:acc>
                          <m:accPr>
                            <m:chr m:val="̇"/>
                            <m:ctrlPr>
                              <a:rPr lang="tr-TR" sz="2400" i="1"/>
                            </m:ctrlPr>
                          </m:accPr>
                          <m:e>
                            <m:r>
                              <a:rPr lang="en-US" sz="2400" i="1"/>
                              <m:t>𝑥</m:t>
                            </m:r>
                          </m:e>
                        </m:acc>
                        <m:r>
                          <a:rPr lang="en-US" sz="2400" i="1"/>
                          <m:t>−</m:t>
                        </m:r>
                        <m:sSub>
                          <m:sSubPr>
                            <m:ctrlPr>
                              <a:rPr lang="tr-TR" sz="2400" i="1"/>
                            </m:ctrlPr>
                          </m:sSubPr>
                          <m:e>
                            <m:r>
                              <a:rPr lang="en-US" sz="2400" i="1"/>
                              <m:t>𝑟</m:t>
                            </m:r>
                          </m:e>
                          <m:sub>
                            <m:r>
                              <a:rPr lang="en-US" sz="2400" i="1"/>
                              <m:t>1</m:t>
                            </m:r>
                          </m:sub>
                        </m:sSub>
                        <m:acc>
                          <m:accPr>
                            <m:chr m:val="̇"/>
                            <m:ctrlPr>
                              <a:rPr lang="tr-TR" sz="2400" i="1"/>
                            </m:ctrlPr>
                          </m:accPr>
                          <m:e>
                            <m:r>
                              <a:rPr lang="en-US" sz="2400" i="1"/>
                              <m:t>𝜃</m:t>
                            </m:r>
                          </m:e>
                        </m:acc>
                      </m:e>
                    </m:d>
                    <m:r>
                      <a:rPr lang="en-US" sz="2400" i="1"/>
                      <m:t>=</m:t>
                    </m:r>
                    <m:r>
                      <a:rPr lang="en-US" sz="2400" i="1"/>
                      <m:t>𝑚</m:t>
                    </m:r>
                    <m:acc>
                      <m:accPr>
                        <m:chr m:val="̈"/>
                        <m:ctrlPr>
                          <a:rPr lang="tr-TR" sz="2400" i="1"/>
                        </m:ctrlPr>
                      </m:accPr>
                      <m:e>
                        <m:r>
                          <a:rPr lang="en-US" sz="2400" i="1"/>
                          <m:t>𝑥</m:t>
                        </m:r>
                      </m:e>
                    </m:acc>
                  </m:oMath>
                </a14:m>
                <a:r>
                  <a:rPr lang="tr-TR" sz="2400" dirty="0" smtClean="0"/>
                  <a:t>  </a:t>
                </a:r>
                <a:r>
                  <a:rPr lang="en-US" sz="2400" dirty="0"/>
                  <a:t>	(12)</a:t>
                </a:r>
                <a:endParaRPr lang="tr-TR" sz="2400" dirty="0"/>
              </a:p>
              <a:p>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sz="half" idx="2"/>
              </p:nvPr>
            </p:nvSpPr>
            <p:spPr>
              <a:xfrm>
                <a:off x="3264369" y="1505493"/>
                <a:ext cx="7772226" cy="4409128"/>
              </a:xfrm>
              <a:blipFill rotWithShape="0">
                <a:blip r:embed="rId3"/>
                <a:stretch>
                  <a:fillRect l="-627"/>
                </a:stretch>
              </a:blipFill>
            </p:spPr>
            <p:txBody>
              <a:bodyPr/>
              <a:lstStyle/>
              <a:p>
                <a:r>
                  <a:rPr lang="tr-TR">
                    <a:noFill/>
                  </a:rPr>
                  <a:t> </a:t>
                </a:r>
              </a:p>
            </p:txBody>
          </p:sp>
        </mc:Fallback>
      </mc:AlternateContent>
      <p:pic>
        <p:nvPicPr>
          <p:cNvPr id="5" name="İçerik Yer Tutucusu 4"/>
          <p:cNvPicPr>
            <a:picLocks noGrp="1" noChangeAspect="1"/>
          </p:cNvPicPr>
          <p:nvPr>
            <p:ph sz="half" idx="1"/>
          </p:nvPr>
        </p:nvPicPr>
        <p:blipFill>
          <a:blip r:embed="rId4"/>
          <a:stretch>
            <a:fillRect/>
          </a:stretch>
        </p:blipFill>
        <p:spPr>
          <a:xfrm>
            <a:off x="1295190" y="1845735"/>
            <a:ext cx="1969179" cy="2932430"/>
          </a:xfrm>
          <a:prstGeom prst="rect">
            <a:avLst/>
          </a:prstGeom>
        </p:spPr>
      </p:pic>
    </p:spTree>
    <p:extLst>
      <p:ext uri="{BB962C8B-B14F-4D97-AF65-F5344CB8AC3E}">
        <p14:creationId xmlns:p14="http://schemas.microsoft.com/office/powerpoint/2010/main" val="25842943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1097280" y="286604"/>
            <a:ext cx="10058400" cy="957406"/>
          </a:xfrm>
        </p:spPr>
        <p:txBody>
          <a:bodyPr>
            <a:normAutofit/>
          </a:bodyPr>
          <a:lstStyle/>
          <a:p>
            <a:r>
              <a:rPr lang="tr-TR" sz="2800" dirty="0">
                <a:latin typeface="Cooper Std Black" panose="0208090304030B020404" pitchFamily="18" charset="0"/>
              </a:rPr>
              <a:t>Örnek 3: Dönüşüm Elemanı ve Öteleme Mekanik Sistemi </a:t>
            </a:r>
            <a:endParaRPr lang="tr-TR" sz="2800" dirty="0">
              <a:latin typeface="Cooper Std Black" panose="0208090304030B020404" pitchFamily="18" charset="0"/>
            </a:endParaRPr>
          </a:p>
        </p:txBody>
      </p:sp>
      <mc:AlternateContent xmlns:mc="http://schemas.openxmlformats.org/markup-compatibility/2006">
        <mc:Choice xmlns:a14="http://schemas.microsoft.com/office/drawing/2010/main" Requires="a14">
          <p:sp>
            <p:nvSpPr>
              <p:cNvPr id="3" name="İçerik Yer Tutucusu 2"/>
              <p:cNvSpPr>
                <a:spLocks noGrp="1"/>
              </p:cNvSpPr>
              <p:nvPr>
                <p:ph sz="half" idx="2"/>
              </p:nvPr>
            </p:nvSpPr>
            <p:spPr>
              <a:xfrm>
                <a:off x="1180214" y="1505493"/>
                <a:ext cx="9856381" cy="1078219"/>
              </a:xfrm>
              <a:solidFill>
                <a:schemeClr val="accent1">
                  <a:lumMod val="20000"/>
                  <a:lumOff val="80000"/>
                </a:schemeClr>
              </a:solidFill>
            </p:spPr>
            <p:txBody>
              <a:bodyPr>
                <a:normAutofit/>
              </a:bodyPr>
              <a:lstStyle/>
              <a:p>
                <a14:m>
                  <m:oMath xmlns:m="http://schemas.openxmlformats.org/officeDocument/2006/math">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2</m:t>
                        </m:r>
                      </m:sub>
                    </m:sSub>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2</m:t>
                        </m:r>
                      </m:sub>
                    </m:sSub>
                    <m:d>
                      <m:dPr>
                        <m:ctrlPr>
                          <a:rPr lang="tr-TR" sz="2400" i="1">
                            <a:latin typeface="Cambria Math" panose="02040503050406030204" pitchFamily="18" charset="0"/>
                          </a:rPr>
                        </m:ctrlPr>
                      </m:dPr>
                      <m:e>
                        <m:r>
                          <a:rPr lang="en-US" sz="2400" i="1">
                            <a:latin typeface="Cambria Math" panose="02040503050406030204" pitchFamily="18" charset="0"/>
                          </a:rPr>
                          <m:t>𝑦</m:t>
                        </m:r>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2</m:t>
                            </m:r>
                          </m:sub>
                        </m:sSub>
                        <m:r>
                          <a:rPr lang="en-US" sz="2400" i="1">
                            <a:latin typeface="Cambria Math" panose="02040503050406030204" pitchFamily="18" charset="0"/>
                          </a:rPr>
                          <m:t>𝜃</m:t>
                        </m:r>
                      </m:e>
                    </m:d>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d>
                      <m:dPr>
                        <m:begChr m:val="["/>
                        <m:endChr m:val="]"/>
                        <m:ctrlPr>
                          <a:rPr lang="tr-TR" sz="2400" i="1">
                            <a:latin typeface="Cambria Math" panose="02040503050406030204" pitchFamily="18" charset="0"/>
                          </a:rPr>
                        </m:ctrlPr>
                      </m:dPr>
                      <m:e>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1</m:t>
                            </m:r>
                          </m:sub>
                        </m:sSub>
                        <m:d>
                          <m:dPr>
                            <m:ctrlPr>
                              <a:rPr lang="tr-TR"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r>
                              <a:rPr lang="en-US" sz="2400" i="1">
                                <a:latin typeface="Cambria Math" panose="02040503050406030204" pitchFamily="18" charset="0"/>
                              </a:rPr>
                              <m:t>𝜃</m:t>
                            </m:r>
                          </m:e>
                        </m:d>
                        <m:r>
                          <a:rPr lang="en-US" sz="2400" i="1">
                            <a:latin typeface="Cambria Math" panose="02040503050406030204" pitchFamily="18" charset="0"/>
                          </a:rPr>
                          <m:t>+</m:t>
                        </m:r>
                        <m:r>
                          <a:rPr lang="en-US" sz="2400" i="1">
                            <a:latin typeface="Cambria Math" panose="02040503050406030204" pitchFamily="18" charset="0"/>
                          </a:rPr>
                          <m:t>𝑏</m:t>
                        </m:r>
                        <m:d>
                          <m:dPr>
                            <m:ctrlPr>
                              <a:rPr lang="tr-TR" sz="2400" i="1">
                                <a:latin typeface="Cambria Math" panose="02040503050406030204" pitchFamily="18" charset="0"/>
                              </a:rPr>
                            </m:ctrlPr>
                          </m:dPr>
                          <m:e>
                            <m:acc>
                              <m:accPr>
                                <m:chr m:val="̇"/>
                                <m:ctrlPr>
                                  <a:rPr lang="tr-TR" sz="2400" i="1">
                                    <a:latin typeface="Cambria Math" panose="02040503050406030204" pitchFamily="18" charset="0"/>
                                  </a:rPr>
                                </m:ctrlPr>
                              </m:accPr>
                              <m:e>
                                <m:r>
                                  <a:rPr lang="en-US" sz="2400" i="1">
                                    <a:latin typeface="Cambria Math" panose="02040503050406030204" pitchFamily="18" charset="0"/>
                                  </a:rPr>
                                  <m:t>𝑥</m:t>
                                </m:r>
                              </m:e>
                            </m:acc>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acc>
                              <m:accPr>
                                <m:chr m:val="̇"/>
                                <m:ctrlPr>
                                  <a:rPr lang="tr-TR" sz="2400" i="1">
                                    <a:latin typeface="Cambria Math" panose="02040503050406030204" pitchFamily="18" charset="0"/>
                                  </a:rPr>
                                </m:ctrlPr>
                              </m:accPr>
                              <m:e>
                                <m:r>
                                  <a:rPr lang="en-US" sz="2400" i="1">
                                    <a:latin typeface="Cambria Math" panose="02040503050406030204" pitchFamily="18" charset="0"/>
                                  </a:rPr>
                                  <m:t>𝜃</m:t>
                                </m:r>
                              </m:e>
                            </m:acc>
                          </m:e>
                        </m:d>
                      </m:e>
                    </m:d>
                    <m:r>
                      <a:rPr lang="en-US" sz="2400" i="1">
                        <a:latin typeface="Cambria Math" panose="02040503050406030204" pitchFamily="18" charset="0"/>
                      </a:rPr>
                      <m:t>=0</m:t>
                    </m:r>
                  </m:oMath>
                </a14:m>
                <a:r>
                  <a:rPr lang="en-US" sz="2400" dirty="0"/>
                  <a:t>	(11)</a:t>
                </a:r>
                <a:endParaRPr lang="tr-TR" sz="2400" dirty="0"/>
              </a:p>
              <a:p>
                <a14:m>
                  <m:oMath xmlns:m="http://schemas.openxmlformats.org/officeDocument/2006/math">
                    <m:r>
                      <a:rPr lang="en-US" sz="2400" i="1" smtClean="0"/>
                      <m:t>𝑓</m:t>
                    </m:r>
                    <m:r>
                      <a:rPr lang="en-US" sz="2400" i="1"/>
                      <m:t>−</m:t>
                    </m:r>
                    <m:sSub>
                      <m:sSubPr>
                        <m:ctrlPr>
                          <a:rPr lang="tr-TR" sz="2400" i="1"/>
                        </m:ctrlPr>
                      </m:sSubPr>
                      <m:e>
                        <m:r>
                          <a:rPr lang="en-US" sz="2400" i="1"/>
                          <m:t>𝑘</m:t>
                        </m:r>
                      </m:e>
                      <m:sub>
                        <m:r>
                          <a:rPr lang="en-US" sz="2400" i="1"/>
                          <m:t>1</m:t>
                        </m:r>
                      </m:sub>
                    </m:sSub>
                    <m:d>
                      <m:dPr>
                        <m:ctrlPr>
                          <a:rPr lang="tr-TR" sz="2400" i="1"/>
                        </m:ctrlPr>
                      </m:dPr>
                      <m:e>
                        <m:r>
                          <a:rPr lang="en-US" sz="2400" i="1"/>
                          <m:t>𝑥</m:t>
                        </m:r>
                        <m:r>
                          <a:rPr lang="en-US" sz="2400" i="1"/>
                          <m:t>−</m:t>
                        </m:r>
                        <m:sSub>
                          <m:sSubPr>
                            <m:ctrlPr>
                              <a:rPr lang="tr-TR" sz="2400" i="1"/>
                            </m:ctrlPr>
                          </m:sSubPr>
                          <m:e>
                            <m:r>
                              <a:rPr lang="en-US" sz="2400" i="1"/>
                              <m:t>𝑟</m:t>
                            </m:r>
                          </m:e>
                          <m:sub>
                            <m:r>
                              <a:rPr lang="en-US" sz="2400" i="1"/>
                              <m:t>1</m:t>
                            </m:r>
                          </m:sub>
                        </m:sSub>
                        <m:r>
                          <a:rPr lang="en-US" sz="2400" i="1"/>
                          <m:t>𝜃</m:t>
                        </m:r>
                      </m:e>
                    </m:d>
                    <m:r>
                      <a:rPr lang="en-US" sz="2400" i="1"/>
                      <m:t>−</m:t>
                    </m:r>
                    <m:r>
                      <a:rPr lang="en-US" sz="2400" i="1"/>
                      <m:t>𝑏</m:t>
                    </m:r>
                    <m:d>
                      <m:dPr>
                        <m:ctrlPr>
                          <a:rPr lang="tr-TR" sz="2400" i="1"/>
                        </m:ctrlPr>
                      </m:dPr>
                      <m:e>
                        <m:acc>
                          <m:accPr>
                            <m:chr m:val="̇"/>
                            <m:ctrlPr>
                              <a:rPr lang="tr-TR" sz="2400" i="1"/>
                            </m:ctrlPr>
                          </m:accPr>
                          <m:e>
                            <m:r>
                              <a:rPr lang="en-US" sz="2400" i="1"/>
                              <m:t>𝑥</m:t>
                            </m:r>
                          </m:e>
                        </m:acc>
                        <m:r>
                          <a:rPr lang="en-US" sz="2400" i="1"/>
                          <m:t>−</m:t>
                        </m:r>
                        <m:sSub>
                          <m:sSubPr>
                            <m:ctrlPr>
                              <a:rPr lang="tr-TR" sz="2400" i="1"/>
                            </m:ctrlPr>
                          </m:sSubPr>
                          <m:e>
                            <m:r>
                              <a:rPr lang="en-US" sz="2400" i="1"/>
                              <m:t>𝑟</m:t>
                            </m:r>
                          </m:e>
                          <m:sub>
                            <m:r>
                              <a:rPr lang="en-US" sz="2400" i="1"/>
                              <m:t>1</m:t>
                            </m:r>
                          </m:sub>
                        </m:sSub>
                        <m:acc>
                          <m:accPr>
                            <m:chr m:val="̇"/>
                            <m:ctrlPr>
                              <a:rPr lang="tr-TR" sz="2400" i="1"/>
                            </m:ctrlPr>
                          </m:accPr>
                          <m:e>
                            <m:r>
                              <a:rPr lang="en-US" sz="2400" i="1"/>
                              <m:t>𝜃</m:t>
                            </m:r>
                          </m:e>
                        </m:acc>
                      </m:e>
                    </m:d>
                    <m:r>
                      <a:rPr lang="en-US" sz="2400" i="1"/>
                      <m:t>=</m:t>
                    </m:r>
                    <m:r>
                      <a:rPr lang="en-US" sz="2400" i="1"/>
                      <m:t>𝑚</m:t>
                    </m:r>
                    <m:acc>
                      <m:accPr>
                        <m:chr m:val="̈"/>
                        <m:ctrlPr>
                          <a:rPr lang="tr-TR" sz="2400" i="1"/>
                        </m:ctrlPr>
                      </m:accPr>
                      <m:e>
                        <m:r>
                          <a:rPr lang="en-US" sz="2400" i="1"/>
                          <m:t>𝑥</m:t>
                        </m:r>
                      </m:e>
                    </m:acc>
                  </m:oMath>
                </a14:m>
                <a:r>
                  <a:rPr lang="tr-TR" sz="2400" dirty="0" smtClean="0"/>
                  <a:t>  </a:t>
                </a:r>
                <a:r>
                  <a:rPr lang="en-US" sz="2400" dirty="0"/>
                  <a:t>	(12)</a:t>
                </a:r>
                <a:endParaRPr lang="tr-TR" sz="2400" dirty="0"/>
              </a:p>
              <a:p>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sz="half" idx="2"/>
              </p:nvPr>
            </p:nvSpPr>
            <p:spPr>
              <a:xfrm>
                <a:off x="1180214" y="1505493"/>
                <a:ext cx="9856381" cy="1078219"/>
              </a:xfrm>
              <a:blipFill rotWithShape="0">
                <a:blip r:embed="rId3"/>
                <a:stretch>
                  <a:fillRect t="-5085" b="-5650"/>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2" name="İçerik Yer Tutucusu 1"/>
              <p:cNvSpPr>
                <a:spLocks noGrp="1"/>
              </p:cNvSpPr>
              <p:nvPr>
                <p:ph sz="half" idx="1"/>
              </p:nvPr>
            </p:nvSpPr>
            <p:spPr>
              <a:xfrm>
                <a:off x="1180213" y="2679405"/>
                <a:ext cx="9856381" cy="3189689"/>
              </a:xfrm>
            </p:spPr>
            <p:txBody>
              <a:bodyPr>
                <a:normAutofit/>
              </a:bodyPr>
              <a:lstStyle/>
              <a:p>
                <a:r>
                  <a:rPr lang="en-US" sz="2400" dirty="0" err="1"/>
                  <a:t>Giriş</a:t>
                </a:r>
                <a:r>
                  <a:rPr lang="en-US" sz="2400" dirty="0"/>
                  <a:t> </a:t>
                </a:r>
                <a:r>
                  <a:rPr lang="en-US" sz="2400" dirty="0" err="1"/>
                  <a:t>terimleri</a:t>
                </a:r>
                <a:r>
                  <a:rPr lang="en-US" sz="2400" dirty="0"/>
                  <a:t> </a:t>
                </a:r>
                <a:r>
                  <a:rPr lang="en-US" sz="2400" dirty="0" err="1"/>
                  <a:t>sağda</a:t>
                </a:r>
                <a:r>
                  <a:rPr lang="en-US" sz="2400" dirty="0"/>
                  <a:t> </a:t>
                </a:r>
                <a:r>
                  <a:rPr lang="en-US" sz="2400" dirty="0" err="1"/>
                  <a:t>toplanacak</a:t>
                </a:r>
                <a:r>
                  <a:rPr lang="en-US" sz="2400" dirty="0"/>
                  <a:t> </a:t>
                </a:r>
                <a:r>
                  <a:rPr lang="en-US" sz="2400" dirty="0" err="1"/>
                  <a:t>şekilde</a:t>
                </a:r>
                <a:r>
                  <a:rPr lang="en-US" sz="2400" dirty="0"/>
                  <a:t> (11) </a:t>
                </a:r>
                <a:r>
                  <a:rPr lang="en-US" sz="2400" dirty="0" err="1"/>
                  <a:t>ve</a:t>
                </a:r>
                <a:r>
                  <a:rPr lang="en-US" sz="2400" dirty="0"/>
                  <a:t> (12) </a:t>
                </a:r>
                <a:r>
                  <a:rPr lang="en-US" sz="2400" dirty="0" err="1"/>
                  <a:t>denklemlerini</a:t>
                </a:r>
                <a:r>
                  <a:rPr lang="en-US" sz="2400" dirty="0"/>
                  <a:t> </a:t>
                </a:r>
                <a:r>
                  <a:rPr lang="en-US" sz="2400" dirty="0" err="1"/>
                  <a:t>düzenlersek</a:t>
                </a:r>
                <a:endParaRPr lang="tr-TR" sz="2400" dirty="0"/>
              </a:p>
              <a:p>
                <a14:m>
                  <m:oMath xmlns:m="http://schemas.openxmlformats.org/officeDocument/2006/math">
                    <m:r>
                      <a:rPr lang="en-US" sz="2400" i="1"/>
                      <m:t>𝑚</m:t>
                    </m:r>
                    <m:acc>
                      <m:accPr>
                        <m:chr m:val="̈"/>
                        <m:ctrlPr>
                          <a:rPr lang="tr-TR" sz="2400" i="1"/>
                        </m:ctrlPr>
                      </m:accPr>
                      <m:e>
                        <m:r>
                          <a:rPr lang="en-US" sz="2400" i="1"/>
                          <m:t>𝑥</m:t>
                        </m:r>
                      </m:e>
                    </m:acc>
                    <m:r>
                      <a:rPr lang="en-US" sz="2400" i="1"/>
                      <m:t>+</m:t>
                    </m:r>
                    <m:r>
                      <a:rPr lang="en-US" sz="2400" i="1"/>
                      <m:t>𝑏</m:t>
                    </m:r>
                    <m:acc>
                      <m:accPr>
                        <m:chr m:val="̇"/>
                        <m:ctrlPr>
                          <a:rPr lang="tr-TR" sz="2400" i="1"/>
                        </m:ctrlPr>
                      </m:accPr>
                      <m:e>
                        <m:r>
                          <a:rPr lang="en-US" sz="2400" i="1"/>
                          <m:t>𝑥</m:t>
                        </m:r>
                      </m:e>
                    </m:acc>
                    <m:r>
                      <a:rPr lang="en-US" sz="2400" i="1"/>
                      <m:t>+</m:t>
                    </m:r>
                    <m:sSub>
                      <m:sSubPr>
                        <m:ctrlPr>
                          <a:rPr lang="tr-TR" sz="2400" i="1"/>
                        </m:ctrlPr>
                      </m:sSubPr>
                      <m:e>
                        <m:r>
                          <a:rPr lang="en-US" sz="2400" i="1"/>
                          <m:t>𝑘</m:t>
                        </m:r>
                      </m:e>
                      <m:sub>
                        <m:r>
                          <a:rPr lang="en-US" sz="2400" i="1"/>
                          <m:t>1</m:t>
                        </m:r>
                      </m:sub>
                    </m:sSub>
                    <m:r>
                      <a:rPr lang="en-US" sz="2400" i="1"/>
                      <m:t>𝑥</m:t>
                    </m:r>
                    <m:r>
                      <a:rPr lang="en-US" sz="2400" i="1"/>
                      <m:t>−</m:t>
                    </m:r>
                    <m:r>
                      <a:rPr lang="en-US" sz="2400" i="1"/>
                      <m:t>𝑏</m:t>
                    </m:r>
                    <m:sSub>
                      <m:sSubPr>
                        <m:ctrlPr>
                          <a:rPr lang="tr-TR" sz="2400" i="1"/>
                        </m:ctrlPr>
                      </m:sSubPr>
                      <m:e>
                        <m:r>
                          <a:rPr lang="en-US" sz="2400" i="1"/>
                          <m:t>𝑟</m:t>
                        </m:r>
                      </m:e>
                      <m:sub>
                        <m:r>
                          <a:rPr lang="en-US" sz="2400" i="1"/>
                          <m:t>1</m:t>
                        </m:r>
                      </m:sub>
                    </m:sSub>
                    <m:acc>
                      <m:accPr>
                        <m:chr m:val="̇"/>
                        <m:ctrlPr>
                          <a:rPr lang="tr-TR" sz="2400" i="1"/>
                        </m:ctrlPr>
                      </m:accPr>
                      <m:e>
                        <m:r>
                          <a:rPr lang="en-US" sz="2400" i="1"/>
                          <m:t>𝜃</m:t>
                        </m:r>
                      </m:e>
                    </m:acc>
                    <m:r>
                      <a:rPr lang="en-US" sz="2400" i="1"/>
                      <m:t>−</m:t>
                    </m:r>
                    <m:sSub>
                      <m:sSubPr>
                        <m:ctrlPr>
                          <a:rPr lang="tr-TR" sz="2400" i="1"/>
                        </m:ctrlPr>
                      </m:sSubPr>
                      <m:e>
                        <m:r>
                          <a:rPr lang="en-US" sz="2400" i="1"/>
                          <m:t>𝑘</m:t>
                        </m:r>
                      </m:e>
                      <m:sub>
                        <m:r>
                          <a:rPr lang="en-US" sz="2400" i="1"/>
                          <m:t>1</m:t>
                        </m:r>
                      </m:sub>
                    </m:sSub>
                    <m:sSub>
                      <m:sSubPr>
                        <m:ctrlPr>
                          <a:rPr lang="tr-TR" sz="2400" i="1"/>
                        </m:ctrlPr>
                      </m:sSubPr>
                      <m:e>
                        <m:r>
                          <a:rPr lang="en-US" sz="2400" i="1"/>
                          <m:t>𝑟</m:t>
                        </m:r>
                      </m:e>
                      <m:sub>
                        <m:r>
                          <a:rPr lang="en-US" sz="2400" i="1"/>
                          <m:t>1</m:t>
                        </m:r>
                      </m:sub>
                    </m:sSub>
                    <m:r>
                      <a:rPr lang="en-US" sz="2400" i="1"/>
                      <m:t>𝜃</m:t>
                    </m:r>
                    <m:r>
                      <a:rPr lang="en-US" sz="2400" i="1"/>
                      <m:t>=</m:t>
                    </m:r>
                    <m:r>
                      <a:rPr lang="en-US" sz="2400" i="1"/>
                      <m:t>𝑓</m:t>
                    </m:r>
                  </m:oMath>
                </a14:m>
                <a:r>
                  <a:rPr lang="en-US" sz="2400" dirty="0"/>
                  <a:t> </a:t>
                </a:r>
                <a:r>
                  <a:rPr lang="tr-TR" sz="2400" dirty="0" smtClean="0"/>
                  <a:t>		</a:t>
                </a:r>
                <a:r>
                  <a:rPr lang="en-US" sz="2400" dirty="0"/>
                  <a:t>	(13)</a:t>
                </a:r>
                <a:endParaRPr lang="tr-TR" sz="2400" dirty="0"/>
              </a:p>
              <a:p>
                <a14:m>
                  <m:oMath xmlns:m="http://schemas.openxmlformats.org/officeDocument/2006/math">
                    <m:sSub>
                      <m:sSubPr>
                        <m:ctrlPr>
                          <a:rPr lang="tr-TR" sz="2400" i="1"/>
                        </m:ctrlPr>
                      </m:sSubPr>
                      <m:e>
                        <m:r>
                          <a:rPr lang="en-US" sz="2400" i="1"/>
                          <m:t>𝑟</m:t>
                        </m:r>
                      </m:e>
                      <m:sub>
                        <m:r>
                          <a:rPr lang="en-US" sz="2400" i="1"/>
                          <m:t>1</m:t>
                        </m:r>
                      </m:sub>
                    </m:sSub>
                    <m:r>
                      <a:rPr lang="en-US" sz="2400" i="1"/>
                      <m:t>𝑏</m:t>
                    </m:r>
                    <m:acc>
                      <m:accPr>
                        <m:chr m:val="̇"/>
                        <m:ctrlPr>
                          <a:rPr lang="tr-TR" sz="2400" i="1"/>
                        </m:ctrlPr>
                      </m:accPr>
                      <m:e>
                        <m:r>
                          <a:rPr lang="en-US" sz="2400" i="1"/>
                          <m:t>𝑥</m:t>
                        </m:r>
                      </m:e>
                    </m:acc>
                    <m:r>
                      <a:rPr lang="en-US" sz="2400" i="1"/>
                      <m:t>+</m:t>
                    </m:r>
                    <m:sSub>
                      <m:sSubPr>
                        <m:ctrlPr>
                          <a:rPr lang="tr-TR" sz="2400" i="1"/>
                        </m:ctrlPr>
                      </m:sSubPr>
                      <m:e>
                        <m:r>
                          <a:rPr lang="en-US" sz="2400" i="1"/>
                          <m:t>𝑟</m:t>
                        </m:r>
                      </m:e>
                      <m:sub>
                        <m:r>
                          <a:rPr lang="en-US" sz="2400" i="1"/>
                          <m:t>1</m:t>
                        </m:r>
                      </m:sub>
                    </m:sSub>
                    <m:sSub>
                      <m:sSubPr>
                        <m:ctrlPr>
                          <a:rPr lang="tr-TR" sz="2400" i="1"/>
                        </m:ctrlPr>
                      </m:sSubPr>
                      <m:e>
                        <m:r>
                          <a:rPr lang="en-US" sz="2400" i="1"/>
                          <m:t>𝑘</m:t>
                        </m:r>
                      </m:e>
                      <m:sub>
                        <m:r>
                          <a:rPr lang="en-US" sz="2400" i="1"/>
                          <m:t>1</m:t>
                        </m:r>
                      </m:sub>
                    </m:sSub>
                    <m:r>
                      <a:rPr lang="en-US" sz="2400" i="1"/>
                      <m:t>𝑥</m:t>
                    </m:r>
                    <m:r>
                      <a:rPr lang="en-US" sz="2400" i="1"/>
                      <m:t>−</m:t>
                    </m:r>
                    <m:r>
                      <a:rPr lang="en-US" sz="2400" i="1"/>
                      <m:t>𝑏</m:t>
                    </m:r>
                    <m:sSup>
                      <m:sSupPr>
                        <m:ctrlPr>
                          <a:rPr lang="tr-TR" sz="2400" i="1"/>
                        </m:ctrlPr>
                      </m:sSupPr>
                      <m:e>
                        <m:sSub>
                          <m:sSubPr>
                            <m:ctrlPr>
                              <a:rPr lang="tr-TR" sz="2400" i="1"/>
                            </m:ctrlPr>
                          </m:sSubPr>
                          <m:e>
                            <m:r>
                              <a:rPr lang="en-US" sz="2400" i="1"/>
                              <m:t>𝑟</m:t>
                            </m:r>
                          </m:e>
                          <m:sub>
                            <m:r>
                              <a:rPr lang="en-US" sz="2400" i="1"/>
                              <m:t>1</m:t>
                            </m:r>
                          </m:sub>
                        </m:sSub>
                      </m:e>
                      <m:sup>
                        <m:r>
                          <a:rPr lang="en-US" sz="2400" i="1"/>
                          <m:t>2</m:t>
                        </m:r>
                      </m:sup>
                    </m:sSup>
                    <m:acc>
                      <m:accPr>
                        <m:chr m:val="̇"/>
                        <m:ctrlPr>
                          <a:rPr lang="tr-TR" sz="2400" i="1"/>
                        </m:ctrlPr>
                      </m:accPr>
                      <m:e>
                        <m:r>
                          <a:rPr lang="en-US" sz="2400" i="1"/>
                          <m:t>𝜃</m:t>
                        </m:r>
                      </m:e>
                    </m:acc>
                    <m:r>
                      <a:rPr lang="en-US" sz="2400" i="1"/>
                      <m:t>−</m:t>
                    </m:r>
                    <m:d>
                      <m:dPr>
                        <m:ctrlPr>
                          <a:rPr lang="tr-TR" sz="2400" i="1"/>
                        </m:ctrlPr>
                      </m:dPr>
                      <m:e>
                        <m:sSub>
                          <m:sSubPr>
                            <m:ctrlPr>
                              <a:rPr lang="tr-TR" sz="2400" i="1"/>
                            </m:ctrlPr>
                          </m:sSubPr>
                          <m:e>
                            <m:r>
                              <a:rPr lang="en-US" sz="2400" i="1"/>
                              <m:t>𝑘</m:t>
                            </m:r>
                          </m:e>
                          <m:sub>
                            <m:r>
                              <a:rPr lang="en-US" sz="2400" i="1"/>
                              <m:t>1</m:t>
                            </m:r>
                          </m:sub>
                        </m:sSub>
                        <m:sSup>
                          <m:sSupPr>
                            <m:ctrlPr>
                              <a:rPr lang="tr-TR" sz="2400" i="1"/>
                            </m:ctrlPr>
                          </m:sSupPr>
                          <m:e>
                            <m:sSub>
                              <m:sSubPr>
                                <m:ctrlPr>
                                  <a:rPr lang="tr-TR" sz="2400" i="1"/>
                                </m:ctrlPr>
                              </m:sSubPr>
                              <m:e>
                                <m:r>
                                  <a:rPr lang="en-US" sz="2400" i="1"/>
                                  <m:t>𝑟</m:t>
                                </m:r>
                              </m:e>
                              <m:sub>
                                <m:r>
                                  <a:rPr lang="en-US" sz="2400" i="1"/>
                                  <m:t>1</m:t>
                                </m:r>
                              </m:sub>
                            </m:sSub>
                          </m:e>
                          <m:sup>
                            <m:r>
                              <a:rPr lang="en-US" sz="2400" i="1"/>
                              <m:t>2</m:t>
                            </m:r>
                          </m:sup>
                        </m:sSup>
                        <m:r>
                          <a:rPr lang="en-US" sz="2400" i="1"/>
                          <m:t>+</m:t>
                        </m:r>
                        <m:sSub>
                          <m:sSubPr>
                            <m:ctrlPr>
                              <a:rPr lang="tr-TR" sz="2400" i="1"/>
                            </m:ctrlPr>
                          </m:sSubPr>
                          <m:e>
                            <m:r>
                              <a:rPr lang="en-US" sz="2400" i="1"/>
                              <m:t>𝑘</m:t>
                            </m:r>
                          </m:e>
                          <m:sub>
                            <m:r>
                              <a:rPr lang="en-US" sz="2400" i="1"/>
                              <m:t>2</m:t>
                            </m:r>
                          </m:sub>
                        </m:sSub>
                        <m:sSup>
                          <m:sSupPr>
                            <m:ctrlPr>
                              <a:rPr lang="tr-TR" sz="2400" i="1"/>
                            </m:ctrlPr>
                          </m:sSupPr>
                          <m:e>
                            <m:sSub>
                              <m:sSubPr>
                                <m:ctrlPr>
                                  <a:rPr lang="tr-TR" sz="2400" i="1"/>
                                </m:ctrlPr>
                              </m:sSubPr>
                              <m:e>
                                <m:r>
                                  <a:rPr lang="en-US" sz="2400" i="1"/>
                                  <m:t>𝑟</m:t>
                                </m:r>
                              </m:e>
                              <m:sub>
                                <m:r>
                                  <a:rPr lang="en-US" sz="2400" i="1"/>
                                  <m:t>2</m:t>
                                </m:r>
                              </m:sub>
                            </m:sSub>
                          </m:e>
                          <m:sup>
                            <m:r>
                              <a:rPr lang="en-US" sz="2400" i="1"/>
                              <m:t>2</m:t>
                            </m:r>
                          </m:sup>
                        </m:sSup>
                      </m:e>
                    </m:d>
                    <m:r>
                      <a:rPr lang="en-US" sz="2400" i="1"/>
                      <m:t>𝜃</m:t>
                    </m:r>
                    <m:r>
                      <a:rPr lang="en-US" sz="2400"/>
                      <m:t>=</m:t>
                    </m:r>
                    <m:sSub>
                      <m:sSubPr>
                        <m:ctrlPr>
                          <a:rPr lang="tr-TR" sz="2400" i="1"/>
                        </m:ctrlPr>
                      </m:sSubPr>
                      <m:e>
                        <m:r>
                          <a:rPr lang="en-US" sz="2400" i="1"/>
                          <m:t>𝑟</m:t>
                        </m:r>
                      </m:e>
                      <m:sub>
                        <m:r>
                          <a:rPr lang="en-US" sz="2400" i="1"/>
                          <m:t>2</m:t>
                        </m:r>
                      </m:sub>
                    </m:sSub>
                    <m:sSub>
                      <m:sSubPr>
                        <m:ctrlPr>
                          <a:rPr lang="tr-TR" sz="2400" i="1"/>
                        </m:ctrlPr>
                      </m:sSubPr>
                      <m:e>
                        <m:r>
                          <a:rPr lang="en-US" sz="2400" i="1"/>
                          <m:t>𝑘</m:t>
                        </m:r>
                      </m:e>
                      <m:sub>
                        <m:r>
                          <a:rPr lang="en-US" sz="2400" i="1"/>
                          <m:t>2</m:t>
                        </m:r>
                      </m:sub>
                    </m:sSub>
                    <m:r>
                      <a:rPr lang="en-US" sz="2400" i="1"/>
                      <m:t>𝑦</m:t>
                    </m:r>
                  </m:oMath>
                </a14:m>
                <a:r>
                  <a:rPr lang="en-US" sz="2400" dirty="0"/>
                  <a:t> </a:t>
                </a:r>
                <a:r>
                  <a:rPr lang="tr-TR" sz="2400" dirty="0" smtClean="0"/>
                  <a:t>	</a:t>
                </a:r>
                <a:r>
                  <a:rPr lang="en-US" sz="2400" dirty="0" smtClean="0"/>
                  <a:t>(</a:t>
                </a:r>
                <a:r>
                  <a:rPr lang="en-US" sz="2400" dirty="0"/>
                  <a:t>14)</a:t>
                </a:r>
                <a:endParaRPr lang="tr-TR" sz="2400" dirty="0"/>
              </a:p>
              <a:p>
                <a:r>
                  <a:rPr lang="en-US" sz="2400" dirty="0"/>
                  <a:t>(13) </a:t>
                </a:r>
                <a:r>
                  <a:rPr lang="en-US" sz="2400" dirty="0" err="1"/>
                  <a:t>ve</a:t>
                </a:r>
                <a:r>
                  <a:rPr lang="en-US" sz="2400" dirty="0"/>
                  <a:t> (14) zaman </a:t>
                </a:r>
                <a:r>
                  <a:rPr lang="en-US" sz="2400" dirty="0" err="1"/>
                  <a:t>tanım</a:t>
                </a:r>
                <a:r>
                  <a:rPr lang="en-US" sz="2400" dirty="0"/>
                  <a:t> </a:t>
                </a:r>
                <a:r>
                  <a:rPr lang="en-US" sz="2400" dirty="0" err="1"/>
                  <a:t>kümesinde</a:t>
                </a:r>
                <a:r>
                  <a:rPr lang="en-US" sz="2400" dirty="0"/>
                  <a:t>, </a:t>
                </a:r>
                <a14:m>
                  <m:oMath xmlns:m="http://schemas.openxmlformats.org/officeDocument/2006/math">
                    <m:r>
                      <a:rPr lang="en-US" sz="2400" i="1"/>
                      <m:t>𝑥</m:t>
                    </m:r>
                    <m:r>
                      <a:rPr lang="en-US" sz="2400" i="1"/>
                      <m:t> </m:t>
                    </m:r>
                    <m:r>
                      <a:rPr lang="en-US" sz="2400" i="1"/>
                      <m:t>𝑣𝑒</m:t>
                    </m:r>
                    <m:r>
                      <a:rPr lang="en-US" sz="2400" i="1"/>
                      <m:t> </m:t>
                    </m:r>
                    <m:r>
                      <a:rPr lang="en-US" sz="2400" i="1"/>
                      <m:t>𝜃</m:t>
                    </m:r>
                  </m:oMath>
                </a14:m>
                <a:r>
                  <a:rPr lang="en-US" sz="2400" dirty="0"/>
                  <a:t> </a:t>
                </a:r>
                <a:r>
                  <a:rPr lang="en-US" sz="2400" dirty="0" err="1"/>
                  <a:t>bilinmeyenlerini</a:t>
                </a:r>
                <a:r>
                  <a:rPr lang="en-US" sz="2400" dirty="0"/>
                  <a:t> </a:t>
                </a:r>
                <a:r>
                  <a:rPr lang="en-US" sz="2400" dirty="0" err="1"/>
                  <a:t>içeren</a:t>
                </a:r>
                <a:r>
                  <a:rPr lang="en-US" sz="2400" dirty="0"/>
                  <a:t>, </a:t>
                </a:r>
                <a:r>
                  <a:rPr lang="en-US" sz="2400" dirty="0" err="1"/>
                  <a:t>iki</a:t>
                </a:r>
                <a:r>
                  <a:rPr lang="en-US" sz="2400" dirty="0"/>
                  <a:t> </a:t>
                </a:r>
                <a:r>
                  <a:rPr lang="en-US" sz="2400" dirty="0" err="1"/>
                  <a:t>doğrusal</a:t>
                </a:r>
                <a:r>
                  <a:rPr lang="en-US" sz="2400" dirty="0"/>
                  <a:t> </a:t>
                </a:r>
                <a:r>
                  <a:rPr lang="en-US" sz="2400" dirty="0" err="1"/>
                  <a:t>diferansiyel</a:t>
                </a:r>
                <a:r>
                  <a:rPr lang="en-US" sz="2400" dirty="0"/>
                  <a:t> </a:t>
                </a:r>
                <a:r>
                  <a:rPr lang="en-US" sz="2400" dirty="0" err="1"/>
                  <a:t>denklem</a:t>
                </a:r>
                <a:r>
                  <a:rPr lang="en-US" sz="2400" dirty="0"/>
                  <a:t> </a:t>
                </a:r>
                <a:r>
                  <a:rPr lang="en-US" sz="2400" dirty="0" err="1"/>
                  <a:t>çiftidir</a:t>
                </a:r>
                <a:r>
                  <a:rPr lang="en-US" sz="2400" dirty="0"/>
                  <a:t>. </a:t>
                </a:r>
                <a:endParaRPr lang="tr-TR" sz="2400" dirty="0"/>
              </a:p>
            </p:txBody>
          </p:sp>
        </mc:Choice>
        <mc:Fallback>
          <p:sp>
            <p:nvSpPr>
              <p:cNvPr id="2" name="İçerik Yer Tutucusu 1"/>
              <p:cNvSpPr>
                <a:spLocks noGrp="1" noRot="1" noChangeAspect="1" noMove="1" noResize="1" noEditPoints="1" noAdjustHandles="1" noChangeArrowheads="1" noChangeShapeType="1" noTextEdit="1"/>
              </p:cNvSpPr>
              <p:nvPr>
                <p:ph sz="half" idx="1"/>
              </p:nvPr>
            </p:nvSpPr>
            <p:spPr>
              <a:xfrm>
                <a:off x="1180213" y="2679405"/>
                <a:ext cx="9856381" cy="3189689"/>
              </a:xfrm>
              <a:blipFill rotWithShape="0">
                <a:blip r:embed="rId4"/>
                <a:stretch>
                  <a:fillRect l="-1918" t="-2677" r="-433"/>
                </a:stretch>
              </a:blipFill>
            </p:spPr>
            <p:txBody>
              <a:bodyPr/>
              <a:lstStyle/>
              <a:p>
                <a:r>
                  <a:rPr lang="tr-TR">
                    <a:noFill/>
                  </a:rPr>
                  <a:t> </a:t>
                </a:r>
              </a:p>
            </p:txBody>
          </p:sp>
        </mc:Fallback>
      </mc:AlternateContent>
    </p:spTree>
    <p:extLst>
      <p:ext uri="{BB962C8B-B14F-4D97-AF65-F5344CB8AC3E}">
        <p14:creationId xmlns:p14="http://schemas.microsoft.com/office/powerpoint/2010/main" val="21012662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1097280" y="286604"/>
            <a:ext cx="10058400" cy="957406"/>
          </a:xfrm>
        </p:spPr>
        <p:txBody>
          <a:bodyPr>
            <a:normAutofit/>
          </a:bodyPr>
          <a:lstStyle/>
          <a:p>
            <a:r>
              <a:rPr lang="tr-TR" sz="2800" dirty="0">
                <a:latin typeface="Cooper Std Black" panose="0208090304030B020404" pitchFamily="18" charset="0"/>
              </a:rPr>
              <a:t>Örnek 3: Dönüşüm Elemanı ve Öteleme Mekanik Sistemi </a:t>
            </a:r>
            <a:endParaRPr lang="tr-TR" sz="2800" dirty="0">
              <a:latin typeface="Cooper Std Black" panose="0208090304030B020404" pitchFamily="18" charset="0"/>
            </a:endParaRPr>
          </a:p>
        </p:txBody>
      </p:sp>
      <mc:AlternateContent xmlns:mc="http://schemas.openxmlformats.org/markup-compatibility/2006">
        <mc:Choice xmlns:a14="http://schemas.microsoft.com/office/drawing/2010/main" Requires="a14">
          <p:sp>
            <p:nvSpPr>
              <p:cNvPr id="3" name="İçerik Yer Tutucusu 2"/>
              <p:cNvSpPr>
                <a:spLocks noGrp="1"/>
              </p:cNvSpPr>
              <p:nvPr>
                <p:ph sz="half" idx="2"/>
              </p:nvPr>
            </p:nvSpPr>
            <p:spPr>
              <a:xfrm>
                <a:off x="1180214" y="1505493"/>
                <a:ext cx="9856381" cy="1078219"/>
              </a:xfrm>
              <a:solidFill>
                <a:schemeClr val="accent1">
                  <a:lumMod val="20000"/>
                  <a:lumOff val="80000"/>
                </a:schemeClr>
              </a:solidFill>
            </p:spPr>
            <p:txBody>
              <a:bodyPr>
                <a:normAutofit/>
              </a:bodyPr>
              <a:lstStyle/>
              <a:p>
                <a14:m>
                  <m:oMath xmlns:m="http://schemas.openxmlformats.org/officeDocument/2006/math">
                    <m:r>
                      <a:rPr lang="en-US" sz="2400" i="1">
                        <a:latin typeface="Cambria Math" panose="02040503050406030204" pitchFamily="18" charset="0"/>
                      </a:rPr>
                      <m:t>𝑚</m:t>
                    </m:r>
                    <m:acc>
                      <m:accPr>
                        <m:chr m:val="̈"/>
                        <m:ctrlPr>
                          <a:rPr lang="tr-TR" sz="2400" i="1">
                            <a:latin typeface="Cambria Math" panose="02040503050406030204" pitchFamily="18" charset="0"/>
                          </a:rPr>
                        </m:ctrlPr>
                      </m:accPr>
                      <m:e>
                        <m:r>
                          <a:rPr lang="en-US" sz="2400" i="1">
                            <a:latin typeface="Cambria Math" panose="02040503050406030204" pitchFamily="18" charset="0"/>
                          </a:rPr>
                          <m:t>𝑥</m:t>
                        </m:r>
                      </m:e>
                    </m:acc>
                    <m:r>
                      <a:rPr lang="en-US" sz="2400" i="1">
                        <a:latin typeface="Cambria Math" panose="02040503050406030204" pitchFamily="18" charset="0"/>
                      </a:rPr>
                      <m:t>+</m:t>
                    </m:r>
                    <m:r>
                      <a:rPr lang="en-US" sz="2400" i="1">
                        <a:latin typeface="Cambria Math" panose="02040503050406030204" pitchFamily="18" charset="0"/>
                      </a:rPr>
                      <m:t>𝑏</m:t>
                    </m:r>
                    <m:acc>
                      <m:accPr>
                        <m:chr m:val="̇"/>
                        <m:ctrlPr>
                          <a:rPr lang="tr-TR" sz="2400" i="1">
                            <a:latin typeface="Cambria Math" panose="02040503050406030204" pitchFamily="18" charset="0"/>
                          </a:rPr>
                        </m:ctrlPr>
                      </m:accPr>
                      <m:e>
                        <m:r>
                          <a:rPr lang="en-US" sz="2400" i="1">
                            <a:latin typeface="Cambria Math" panose="02040503050406030204" pitchFamily="18" charset="0"/>
                          </a:rPr>
                          <m:t>𝑥</m:t>
                        </m:r>
                      </m:e>
                    </m:acc>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1</m:t>
                        </m:r>
                      </m:sub>
                    </m:sSub>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𝑏</m:t>
                    </m:r>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acc>
                      <m:accPr>
                        <m:chr m:val="̇"/>
                        <m:ctrlPr>
                          <a:rPr lang="tr-TR" sz="2400" i="1">
                            <a:latin typeface="Cambria Math" panose="02040503050406030204" pitchFamily="18" charset="0"/>
                          </a:rPr>
                        </m:ctrlPr>
                      </m:accPr>
                      <m:e>
                        <m:r>
                          <a:rPr lang="en-US" sz="2400" i="1">
                            <a:latin typeface="Cambria Math" panose="02040503050406030204" pitchFamily="18" charset="0"/>
                          </a:rPr>
                          <m:t>𝜃</m:t>
                        </m:r>
                      </m:e>
                    </m:acc>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1</m:t>
                        </m:r>
                      </m:sub>
                    </m:sSub>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r>
                      <a:rPr lang="en-US" sz="2400" i="1">
                        <a:latin typeface="Cambria Math" panose="02040503050406030204" pitchFamily="18" charset="0"/>
                      </a:rPr>
                      <m:t>𝜃</m:t>
                    </m:r>
                    <m:r>
                      <a:rPr lang="en-US" sz="2400" i="1">
                        <a:latin typeface="Cambria Math" panose="02040503050406030204" pitchFamily="18" charset="0"/>
                      </a:rPr>
                      <m:t>=</m:t>
                    </m:r>
                    <m:r>
                      <a:rPr lang="en-US" sz="2400" i="1">
                        <a:latin typeface="Cambria Math" panose="02040503050406030204" pitchFamily="18" charset="0"/>
                      </a:rPr>
                      <m:t>𝑓</m:t>
                    </m:r>
                  </m:oMath>
                </a14:m>
                <a:r>
                  <a:rPr lang="en-US" sz="2400" dirty="0"/>
                  <a:t> </a:t>
                </a:r>
                <a:r>
                  <a:rPr lang="tr-TR" sz="2400" dirty="0"/>
                  <a:t>		</a:t>
                </a:r>
                <a:r>
                  <a:rPr lang="en-US" sz="2400" dirty="0"/>
                  <a:t>	(13)</a:t>
                </a:r>
                <a:endParaRPr lang="tr-TR" sz="2400" dirty="0"/>
              </a:p>
              <a:p>
                <a14:m>
                  <m:oMath xmlns:m="http://schemas.openxmlformats.org/officeDocument/2006/math">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r>
                      <a:rPr lang="en-US" sz="2400" i="1">
                        <a:latin typeface="Cambria Math" panose="02040503050406030204" pitchFamily="18" charset="0"/>
                      </a:rPr>
                      <m:t>𝑏</m:t>
                    </m:r>
                    <m:acc>
                      <m:accPr>
                        <m:chr m:val="̇"/>
                        <m:ctrlPr>
                          <a:rPr lang="tr-TR" sz="2400" i="1">
                            <a:latin typeface="Cambria Math" panose="02040503050406030204" pitchFamily="18" charset="0"/>
                          </a:rPr>
                        </m:ctrlPr>
                      </m:accPr>
                      <m:e>
                        <m:r>
                          <a:rPr lang="en-US" sz="2400" i="1">
                            <a:latin typeface="Cambria Math" panose="02040503050406030204" pitchFamily="18" charset="0"/>
                          </a:rPr>
                          <m:t>𝑥</m:t>
                        </m:r>
                      </m:e>
                    </m:acc>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1</m:t>
                        </m:r>
                      </m:sub>
                    </m:sSub>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𝑏</m:t>
                    </m:r>
                    <m:sSup>
                      <m:sSupPr>
                        <m:ctrlPr>
                          <a:rPr lang="tr-TR" sz="2400" i="1">
                            <a:latin typeface="Cambria Math" panose="02040503050406030204" pitchFamily="18" charset="0"/>
                          </a:rPr>
                        </m:ctrlPr>
                      </m:sSupPr>
                      <m:e>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e>
                      <m:sup>
                        <m:r>
                          <a:rPr lang="en-US" sz="2400" i="1">
                            <a:latin typeface="Cambria Math" panose="02040503050406030204" pitchFamily="18" charset="0"/>
                          </a:rPr>
                          <m:t>2</m:t>
                        </m:r>
                      </m:sup>
                    </m:sSup>
                    <m:acc>
                      <m:accPr>
                        <m:chr m:val="̇"/>
                        <m:ctrlPr>
                          <a:rPr lang="tr-TR" sz="2400" i="1">
                            <a:latin typeface="Cambria Math" panose="02040503050406030204" pitchFamily="18" charset="0"/>
                          </a:rPr>
                        </m:ctrlPr>
                      </m:accPr>
                      <m:e>
                        <m:r>
                          <a:rPr lang="en-US" sz="2400" i="1">
                            <a:latin typeface="Cambria Math" panose="02040503050406030204" pitchFamily="18" charset="0"/>
                          </a:rPr>
                          <m:t>𝜃</m:t>
                        </m:r>
                      </m:e>
                    </m:acc>
                    <m:r>
                      <a:rPr lang="en-US" sz="2400" i="1">
                        <a:latin typeface="Cambria Math" panose="02040503050406030204" pitchFamily="18" charset="0"/>
                      </a:rPr>
                      <m:t>−</m:t>
                    </m:r>
                    <m:d>
                      <m:dPr>
                        <m:ctrlPr>
                          <a:rPr lang="tr-TR" sz="2400" i="1">
                            <a:latin typeface="Cambria Math" panose="02040503050406030204" pitchFamily="18" charset="0"/>
                          </a:rPr>
                        </m:ctrlPr>
                      </m:dPr>
                      <m:e>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1</m:t>
                            </m:r>
                          </m:sub>
                        </m:sSub>
                        <m:sSup>
                          <m:sSupPr>
                            <m:ctrlPr>
                              <a:rPr lang="tr-TR" sz="2400" i="1">
                                <a:latin typeface="Cambria Math" panose="02040503050406030204" pitchFamily="18" charset="0"/>
                              </a:rPr>
                            </m:ctrlPr>
                          </m:sSupPr>
                          <m:e>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e>
                          <m:sup>
                            <m:r>
                              <a:rPr lang="en-US" sz="2400" i="1">
                                <a:latin typeface="Cambria Math" panose="02040503050406030204" pitchFamily="18" charset="0"/>
                              </a:rPr>
                              <m:t>2</m:t>
                            </m:r>
                          </m:sup>
                        </m:sSup>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2</m:t>
                            </m:r>
                          </m:sub>
                        </m:sSub>
                        <m:sSup>
                          <m:sSupPr>
                            <m:ctrlPr>
                              <a:rPr lang="tr-TR" sz="2400" i="1">
                                <a:latin typeface="Cambria Math" panose="02040503050406030204" pitchFamily="18" charset="0"/>
                              </a:rPr>
                            </m:ctrlPr>
                          </m:sSupPr>
                          <m:e>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2</m:t>
                                </m:r>
                              </m:sub>
                            </m:sSub>
                          </m:e>
                          <m:sup>
                            <m:r>
                              <a:rPr lang="en-US" sz="2400" i="1">
                                <a:latin typeface="Cambria Math" panose="02040503050406030204" pitchFamily="18" charset="0"/>
                              </a:rPr>
                              <m:t>2</m:t>
                            </m:r>
                          </m:sup>
                        </m:sSup>
                      </m:e>
                    </m:d>
                    <m:r>
                      <a:rPr lang="en-US" sz="2400" i="1">
                        <a:latin typeface="Cambria Math" panose="02040503050406030204" pitchFamily="18" charset="0"/>
                      </a:rPr>
                      <m:t>𝜃</m:t>
                    </m:r>
                    <m:r>
                      <a:rPr lang="en-US" sz="2400">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2</m:t>
                        </m:r>
                      </m:sub>
                    </m:sSub>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2</m:t>
                        </m:r>
                      </m:sub>
                    </m:sSub>
                    <m:r>
                      <a:rPr lang="en-US" sz="2400" i="1">
                        <a:latin typeface="Cambria Math" panose="02040503050406030204" pitchFamily="18" charset="0"/>
                      </a:rPr>
                      <m:t>𝑦</m:t>
                    </m:r>
                  </m:oMath>
                </a14:m>
                <a:r>
                  <a:rPr lang="en-US" sz="2400" dirty="0"/>
                  <a:t> </a:t>
                </a:r>
                <a:r>
                  <a:rPr lang="tr-TR" sz="2400" dirty="0"/>
                  <a:t>	</a:t>
                </a:r>
                <a:r>
                  <a:rPr lang="en-US" sz="2400" dirty="0"/>
                  <a:t>(</a:t>
                </a:r>
                <a:r>
                  <a:rPr lang="en-US" sz="2400" dirty="0"/>
                  <a:t>14)</a:t>
                </a:r>
                <a:endParaRPr lang="tr-TR" sz="2400" dirty="0"/>
              </a:p>
              <a:p>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sz="half" idx="2"/>
              </p:nvPr>
            </p:nvSpPr>
            <p:spPr>
              <a:xfrm>
                <a:off x="1180214" y="1505493"/>
                <a:ext cx="9856381" cy="1078219"/>
              </a:xfrm>
              <a:blipFill rotWithShape="0">
                <a:blip r:embed="rId3"/>
                <a:stretch>
                  <a:fillRect l="-1918" t="-7345" b="-1695"/>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2" name="İçerik Yer Tutucusu 1"/>
              <p:cNvSpPr>
                <a:spLocks noGrp="1"/>
              </p:cNvSpPr>
              <p:nvPr>
                <p:ph sz="half" idx="1"/>
              </p:nvPr>
            </p:nvSpPr>
            <p:spPr>
              <a:xfrm>
                <a:off x="1180213" y="2679405"/>
                <a:ext cx="9856381" cy="3189689"/>
              </a:xfrm>
            </p:spPr>
            <p:txBody>
              <a:bodyPr>
                <a:normAutofit/>
              </a:bodyPr>
              <a:lstStyle/>
              <a:p>
                <a:r>
                  <a:rPr lang="en-US" sz="2400" dirty="0" err="1"/>
                  <a:t>Başlangıç</a:t>
                </a:r>
                <a:r>
                  <a:rPr lang="en-US" sz="2400" dirty="0"/>
                  <a:t> </a:t>
                </a:r>
                <a:r>
                  <a:rPr lang="en-US" sz="2400" dirty="0" err="1"/>
                  <a:t>koşulları</a:t>
                </a:r>
                <a:r>
                  <a:rPr lang="en-US" sz="2400" dirty="0"/>
                  <a:t> </a:t>
                </a:r>
                <a:r>
                  <a:rPr lang="en-US" sz="2400" dirty="0" err="1"/>
                  <a:t>sıfır</a:t>
                </a:r>
                <a:r>
                  <a:rPr lang="en-US" sz="2400" dirty="0"/>
                  <a:t> </a:t>
                </a:r>
                <a:r>
                  <a:rPr lang="en-US" sz="2400" dirty="0" err="1"/>
                  <a:t>olmak</a:t>
                </a:r>
                <a:r>
                  <a:rPr lang="en-US" sz="2400" dirty="0"/>
                  <a:t> </a:t>
                </a:r>
                <a:r>
                  <a:rPr lang="en-US" sz="2400" dirty="0" err="1"/>
                  <a:t>koşuluyla</a:t>
                </a:r>
                <a:r>
                  <a:rPr lang="en-US" sz="2400" dirty="0"/>
                  <a:t> (13) </a:t>
                </a:r>
                <a:r>
                  <a:rPr lang="en-US" sz="2400" dirty="0" err="1"/>
                  <a:t>ve</a:t>
                </a:r>
                <a:r>
                  <a:rPr lang="en-US" sz="2400" dirty="0"/>
                  <a:t> (14)’</a:t>
                </a:r>
                <a:r>
                  <a:rPr lang="en-US" sz="2400" dirty="0" err="1"/>
                  <a:t>ün</a:t>
                </a:r>
                <a:r>
                  <a:rPr lang="en-US" sz="2400" dirty="0"/>
                  <a:t> </a:t>
                </a:r>
                <a:r>
                  <a:rPr lang="en-US" sz="2400" dirty="0" err="1"/>
                  <a:t>laplace</a:t>
                </a:r>
                <a:r>
                  <a:rPr lang="en-US" sz="2400" dirty="0"/>
                  <a:t> </a:t>
                </a:r>
                <a:r>
                  <a:rPr lang="en-US" sz="2400" dirty="0" err="1"/>
                  <a:t>dönüşümünü</a:t>
                </a:r>
                <a:r>
                  <a:rPr lang="en-US" sz="2400" dirty="0"/>
                  <a:t> </a:t>
                </a:r>
                <a:r>
                  <a:rPr lang="en-US" sz="2400" dirty="0" err="1"/>
                  <a:t>yaparsak</a:t>
                </a:r>
                <a:r>
                  <a:rPr lang="en-US" sz="2400" dirty="0"/>
                  <a:t>.</a:t>
                </a:r>
                <a:endParaRPr lang="tr-TR" sz="2400" dirty="0"/>
              </a:p>
              <a:p>
                <a14:m>
                  <m:oMath xmlns:m="http://schemas.openxmlformats.org/officeDocument/2006/math">
                    <m:d>
                      <m:dPr>
                        <m:ctrlPr>
                          <a:rPr lang="tr-TR" sz="2400" i="1"/>
                        </m:ctrlPr>
                      </m:dPr>
                      <m:e>
                        <m:r>
                          <a:rPr lang="en-US" sz="2400" i="1"/>
                          <m:t>𝑚</m:t>
                        </m:r>
                        <m:sSup>
                          <m:sSupPr>
                            <m:ctrlPr>
                              <a:rPr lang="tr-TR" sz="2400" i="1"/>
                            </m:ctrlPr>
                          </m:sSupPr>
                          <m:e>
                            <m:r>
                              <a:rPr lang="en-US" sz="2400" i="1"/>
                              <m:t>𝑠</m:t>
                            </m:r>
                          </m:e>
                          <m:sup>
                            <m:r>
                              <a:rPr lang="en-US" sz="2400" i="1"/>
                              <m:t>2</m:t>
                            </m:r>
                          </m:sup>
                        </m:sSup>
                        <m:r>
                          <a:rPr lang="en-US" sz="2400" i="1"/>
                          <m:t>+</m:t>
                        </m:r>
                        <m:r>
                          <a:rPr lang="en-US" sz="2400" i="1"/>
                          <m:t>𝑏𝑠</m:t>
                        </m:r>
                        <m:r>
                          <a:rPr lang="en-US" sz="2400" i="1"/>
                          <m:t>+</m:t>
                        </m:r>
                        <m:sSub>
                          <m:sSubPr>
                            <m:ctrlPr>
                              <a:rPr lang="tr-TR" sz="2400" i="1"/>
                            </m:ctrlPr>
                          </m:sSubPr>
                          <m:e>
                            <m:r>
                              <a:rPr lang="en-US" sz="2400" i="1"/>
                              <m:t>𝑘</m:t>
                            </m:r>
                          </m:e>
                          <m:sub>
                            <m:r>
                              <a:rPr lang="en-US" sz="2400" i="1"/>
                              <m:t>1</m:t>
                            </m:r>
                          </m:sub>
                        </m:sSub>
                      </m:e>
                    </m:d>
                    <m:r>
                      <a:rPr lang="en-US" sz="2400" i="1"/>
                      <m:t>𝑋</m:t>
                    </m:r>
                    <m:d>
                      <m:dPr>
                        <m:ctrlPr>
                          <a:rPr lang="tr-TR" sz="2400" i="1"/>
                        </m:ctrlPr>
                      </m:dPr>
                      <m:e>
                        <m:r>
                          <a:rPr lang="en-US" sz="2400" i="1"/>
                          <m:t>𝑠</m:t>
                        </m:r>
                      </m:e>
                    </m:d>
                    <m:r>
                      <a:rPr lang="en-US" sz="2400" i="1"/>
                      <m:t>−</m:t>
                    </m:r>
                    <m:d>
                      <m:dPr>
                        <m:ctrlPr>
                          <a:rPr lang="tr-TR" sz="2400" i="1"/>
                        </m:ctrlPr>
                      </m:dPr>
                      <m:e>
                        <m:r>
                          <a:rPr lang="en-US" sz="2400" i="1"/>
                          <m:t>𝑏</m:t>
                        </m:r>
                        <m:sSub>
                          <m:sSubPr>
                            <m:ctrlPr>
                              <a:rPr lang="tr-TR" sz="2400" i="1"/>
                            </m:ctrlPr>
                          </m:sSubPr>
                          <m:e>
                            <m:r>
                              <a:rPr lang="en-US" sz="2400" i="1"/>
                              <m:t>𝑟</m:t>
                            </m:r>
                          </m:e>
                          <m:sub>
                            <m:r>
                              <a:rPr lang="en-US" sz="2400" i="1"/>
                              <m:t>1</m:t>
                            </m:r>
                          </m:sub>
                        </m:sSub>
                        <m:r>
                          <a:rPr lang="en-US" sz="2400" i="1"/>
                          <m:t>𝑠</m:t>
                        </m:r>
                        <m:r>
                          <a:rPr lang="en-US" sz="2400" i="1"/>
                          <m:t>+</m:t>
                        </m:r>
                        <m:sSub>
                          <m:sSubPr>
                            <m:ctrlPr>
                              <a:rPr lang="tr-TR" sz="2400" i="1"/>
                            </m:ctrlPr>
                          </m:sSubPr>
                          <m:e>
                            <m:r>
                              <a:rPr lang="en-US" sz="2400" i="1"/>
                              <m:t>𝑘</m:t>
                            </m:r>
                          </m:e>
                          <m:sub>
                            <m:r>
                              <a:rPr lang="en-US" sz="2400" i="1"/>
                              <m:t>1</m:t>
                            </m:r>
                          </m:sub>
                        </m:sSub>
                        <m:sSub>
                          <m:sSubPr>
                            <m:ctrlPr>
                              <a:rPr lang="tr-TR" sz="2400" i="1"/>
                            </m:ctrlPr>
                          </m:sSubPr>
                          <m:e>
                            <m:r>
                              <a:rPr lang="en-US" sz="2400" i="1"/>
                              <m:t>𝑟</m:t>
                            </m:r>
                          </m:e>
                          <m:sub>
                            <m:r>
                              <a:rPr lang="en-US" sz="2400" i="1"/>
                              <m:t>1</m:t>
                            </m:r>
                          </m:sub>
                        </m:sSub>
                      </m:e>
                    </m:d>
                    <m:r>
                      <m:rPr>
                        <m:sty m:val="p"/>
                      </m:rPr>
                      <a:rPr lang="en-US" sz="2400"/>
                      <m:t>Θ</m:t>
                    </m:r>
                    <m:d>
                      <m:dPr>
                        <m:ctrlPr>
                          <a:rPr lang="tr-TR" sz="2400" i="1"/>
                        </m:ctrlPr>
                      </m:dPr>
                      <m:e>
                        <m:r>
                          <a:rPr lang="en-US" sz="2400" i="1"/>
                          <m:t>𝑠</m:t>
                        </m:r>
                      </m:e>
                    </m:d>
                    <m:r>
                      <a:rPr lang="en-US" sz="2400" i="1"/>
                      <m:t>=</m:t>
                    </m:r>
                    <m:r>
                      <a:rPr lang="en-US" sz="2400" i="1"/>
                      <m:t>𝐹</m:t>
                    </m:r>
                    <m:r>
                      <a:rPr lang="en-US" sz="2400" i="1"/>
                      <m:t>(</m:t>
                    </m:r>
                    <m:r>
                      <a:rPr lang="en-US" sz="2400" i="1"/>
                      <m:t>𝑠</m:t>
                    </m:r>
                    <m:r>
                      <a:rPr lang="en-US" sz="2400" i="1"/>
                      <m:t>)</m:t>
                    </m:r>
                  </m:oMath>
                </a14:m>
                <a:r>
                  <a:rPr lang="en-US" sz="2400" dirty="0"/>
                  <a:t>	(15)</a:t>
                </a:r>
                <a:endParaRPr lang="tr-TR" sz="2400" dirty="0"/>
              </a:p>
              <a:p>
                <a14:m>
                  <m:oMath xmlns:m="http://schemas.openxmlformats.org/officeDocument/2006/math">
                    <m:d>
                      <m:dPr>
                        <m:ctrlPr>
                          <a:rPr lang="tr-TR" sz="2400" i="1"/>
                        </m:ctrlPr>
                      </m:dPr>
                      <m:e>
                        <m:sSub>
                          <m:sSubPr>
                            <m:ctrlPr>
                              <a:rPr lang="tr-TR" sz="2400" i="1"/>
                            </m:ctrlPr>
                          </m:sSubPr>
                          <m:e>
                            <m:r>
                              <a:rPr lang="en-US" sz="2400" i="1"/>
                              <m:t>𝑟</m:t>
                            </m:r>
                          </m:e>
                          <m:sub>
                            <m:r>
                              <a:rPr lang="en-US" sz="2400" i="1"/>
                              <m:t>1</m:t>
                            </m:r>
                          </m:sub>
                        </m:sSub>
                        <m:r>
                          <a:rPr lang="en-US" sz="2400" i="1"/>
                          <m:t>𝑏𝑠</m:t>
                        </m:r>
                        <m:r>
                          <a:rPr lang="en-US" sz="2400" i="1"/>
                          <m:t>+</m:t>
                        </m:r>
                        <m:sSub>
                          <m:sSubPr>
                            <m:ctrlPr>
                              <a:rPr lang="tr-TR" sz="2400" i="1"/>
                            </m:ctrlPr>
                          </m:sSubPr>
                          <m:e>
                            <m:r>
                              <a:rPr lang="en-US" sz="2400" i="1"/>
                              <m:t>𝑟</m:t>
                            </m:r>
                          </m:e>
                          <m:sub>
                            <m:r>
                              <a:rPr lang="en-US" sz="2400" i="1"/>
                              <m:t>1</m:t>
                            </m:r>
                          </m:sub>
                        </m:sSub>
                        <m:sSub>
                          <m:sSubPr>
                            <m:ctrlPr>
                              <a:rPr lang="tr-TR" sz="2400" i="1"/>
                            </m:ctrlPr>
                          </m:sSubPr>
                          <m:e>
                            <m:r>
                              <a:rPr lang="en-US" sz="2400" i="1"/>
                              <m:t>𝑘</m:t>
                            </m:r>
                          </m:e>
                          <m:sub>
                            <m:r>
                              <a:rPr lang="en-US" sz="2400" i="1"/>
                              <m:t>1</m:t>
                            </m:r>
                          </m:sub>
                        </m:sSub>
                      </m:e>
                    </m:d>
                    <m:r>
                      <a:rPr lang="en-US" sz="2400" i="1"/>
                      <m:t>𝑋</m:t>
                    </m:r>
                    <m:d>
                      <m:dPr>
                        <m:ctrlPr>
                          <a:rPr lang="tr-TR" sz="2400" i="1"/>
                        </m:ctrlPr>
                      </m:dPr>
                      <m:e>
                        <m:r>
                          <a:rPr lang="en-US" sz="2400" i="1"/>
                          <m:t>𝑠</m:t>
                        </m:r>
                      </m:e>
                    </m:d>
                    <m:r>
                      <a:rPr lang="en-US" sz="2400" i="1"/>
                      <m:t>−</m:t>
                    </m:r>
                    <m:d>
                      <m:dPr>
                        <m:ctrlPr>
                          <a:rPr lang="tr-TR" sz="2400" i="1"/>
                        </m:ctrlPr>
                      </m:dPr>
                      <m:e>
                        <m:r>
                          <a:rPr lang="en-US" sz="2400" i="1"/>
                          <m:t>𝑏</m:t>
                        </m:r>
                        <m:sSup>
                          <m:sSupPr>
                            <m:ctrlPr>
                              <a:rPr lang="tr-TR" sz="2400" i="1"/>
                            </m:ctrlPr>
                          </m:sSupPr>
                          <m:e>
                            <m:sSub>
                              <m:sSubPr>
                                <m:ctrlPr>
                                  <a:rPr lang="tr-TR" sz="2400" i="1"/>
                                </m:ctrlPr>
                              </m:sSubPr>
                              <m:e>
                                <m:r>
                                  <a:rPr lang="en-US" sz="2400" i="1"/>
                                  <m:t>𝑟</m:t>
                                </m:r>
                              </m:e>
                              <m:sub>
                                <m:r>
                                  <a:rPr lang="en-US" sz="2400" i="1"/>
                                  <m:t>1</m:t>
                                </m:r>
                              </m:sub>
                            </m:sSub>
                          </m:e>
                          <m:sup>
                            <m:r>
                              <a:rPr lang="en-US" sz="2400" i="1"/>
                              <m:t>2</m:t>
                            </m:r>
                          </m:sup>
                        </m:sSup>
                        <m:r>
                          <a:rPr lang="en-US" sz="2400" i="1"/>
                          <m:t>𝑠</m:t>
                        </m:r>
                        <m:r>
                          <a:rPr lang="en-US" sz="2400" i="1"/>
                          <m:t>+</m:t>
                        </m:r>
                        <m:d>
                          <m:dPr>
                            <m:ctrlPr>
                              <a:rPr lang="tr-TR" sz="2400" i="1"/>
                            </m:ctrlPr>
                          </m:dPr>
                          <m:e>
                            <m:sSub>
                              <m:sSubPr>
                                <m:ctrlPr>
                                  <a:rPr lang="tr-TR" sz="2400" i="1"/>
                                </m:ctrlPr>
                              </m:sSubPr>
                              <m:e>
                                <m:r>
                                  <a:rPr lang="en-US" sz="2400" i="1"/>
                                  <m:t>𝑘</m:t>
                                </m:r>
                              </m:e>
                              <m:sub>
                                <m:r>
                                  <a:rPr lang="en-US" sz="2400" i="1"/>
                                  <m:t>1</m:t>
                                </m:r>
                              </m:sub>
                            </m:sSub>
                            <m:sSup>
                              <m:sSupPr>
                                <m:ctrlPr>
                                  <a:rPr lang="tr-TR" sz="2400" i="1"/>
                                </m:ctrlPr>
                              </m:sSupPr>
                              <m:e>
                                <m:sSub>
                                  <m:sSubPr>
                                    <m:ctrlPr>
                                      <a:rPr lang="tr-TR" sz="2400" i="1"/>
                                    </m:ctrlPr>
                                  </m:sSubPr>
                                  <m:e>
                                    <m:r>
                                      <a:rPr lang="en-US" sz="2400" i="1"/>
                                      <m:t>𝑟</m:t>
                                    </m:r>
                                  </m:e>
                                  <m:sub>
                                    <m:r>
                                      <a:rPr lang="en-US" sz="2400" i="1"/>
                                      <m:t>1</m:t>
                                    </m:r>
                                  </m:sub>
                                </m:sSub>
                              </m:e>
                              <m:sup>
                                <m:r>
                                  <a:rPr lang="en-US" sz="2400" i="1"/>
                                  <m:t>2</m:t>
                                </m:r>
                              </m:sup>
                            </m:sSup>
                            <m:r>
                              <a:rPr lang="en-US" sz="2400" i="1"/>
                              <m:t>+</m:t>
                            </m:r>
                            <m:sSub>
                              <m:sSubPr>
                                <m:ctrlPr>
                                  <a:rPr lang="tr-TR" sz="2400" i="1"/>
                                </m:ctrlPr>
                              </m:sSubPr>
                              <m:e>
                                <m:r>
                                  <a:rPr lang="en-US" sz="2400" i="1"/>
                                  <m:t>𝑘</m:t>
                                </m:r>
                              </m:e>
                              <m:sub>
                                <m:r>
                                  <a:rPr lang="en-US" sz="2400" i="1"/>
                                  <m:t>2</m:t>
                                </m:r>
                              </m:sub>
                            </m:sSub>
                            <m:sSup>
                              <m:sSupPr>
                                <m:ctrlPr>
                                  <a:rPr lang="tr-TR" sz="2400" i="1"/>
                                </m:ctrlPr>
                              </m:sSupPr>
                              <m:e>
                                <m:sSub>
                                  <m:sSubPr>
                                    <m:ctrlPr>
                                      <a:rPr lang="tr-TR" sz="2400" i="1"/>
                                    </m:ctrlPr>
                                  </m:sSubPr>
                                  <m:e>
                                    <m:r>
                                      <a:rPr lang="en-US" sz="2400" i="1"/>
                                      <m:t>𝑟</m:t>
                                    </m:r>
                                  </m:e>
                                  <m:sub>
                                    <m:r>
                                      <a:rPr lang="en-US" sz="2400" i="1"/>
                                      <m:t>2</m:t>
                                    </m:r>
                                  </m:sub>
                                </m:sSub>
                              </m:e>
                              <m:sup>
                                <m:r>
                                  <a:rPr lang="en-US" sz="2400" i="1"/>
                                  <m:t>2</m:t>
                                </m:r>
                              </m:sup>
                            </m:sSup>
                          </m:e>
                        </m:d>
                      </m:e>
                    </m:d>
                    <m:r>
                      <m:rPr>
                        <m:sty m:val="p"/>
                      </m:rPr>
                      <a:rPr lang="en-US" sz="2400"/>
                      <m:t>Θ</m:t>
                    </m:r>
                    <m:d>
                      <m:dPr>
                        <m:ctrlPr>
                          <a:rPr lang="tr-TR" sz="2400" i="1"/>
                        </m:ctrlPr>
                      </m:dPr>
                      <m:e>
                        <m:r>
                          <a:rPr lang="en-US" sz="2400" i="1"/>
                          <m:t>𝑠</m:t>
                        </m:r>
                      </m:e>
                    </m:d>
                    <m:r>
                      <a:rPr lang="en-US" sz="2400"/>
                      <m:t>=</m:t>
                    </m:r>
                    <m:sSub>
                      <m:sSubPr>
                        <m:ctrlPr>
                          <a:rPr lang="tr-TR" sz="2400" i="1"/>
                        </m:ctrlPr>
                      </m:sSubPr>
                      <m:e>
                        <m:r>
                          <a:rPr lang="en-US" sz="2400" i="1"/>
                          <m:t>𝑟</m:t>
                        </m:r>
                      </m:e>
                      <m:sub>
                        <m:r>
                          <a:rPr lang="en-US" sz="2400" i="1"/>
                          <m:t>2</m:t>
                        </m:r>
                      </m:sub>
                    </m:sSub>
                    <m:sSub>
                      <m:sSubPr>
                        <m:ctrlPr>
                          <a:rPr lang="tr-TR" sz="2400" i="1"/>
                        </m:ctrlPr>
                      </m:sSubPr>
                      <m:e>
                        <m:r>
                          <a:rPr lang="en-US" sz="2400" i="1"/>
                          <m:t>𝑘</m:t>
                        </m:r>
                      </m:e>
                      <m:sub>
                        <m:r>
                          <a:rPr lang="en-US" sz="2400" i="1"/>
                          <m:t>2</m:t>
                        </m:r>
                      </m:sub>
                    </m:sSub>
                    <m:r>
                      <a:rPr lang="en-US" sz="2400" i="1"/>
                      <m:t>𝑌</m:t>
                    </m:r>
                    <m:r>
                      <a:rPr lang="en-US" sz="2400" i="1"/>
                      <m:t>(</m:t>
                    </m:r>
                    <m:r>
                      <a:rPr lang="en-US" sz="2400" i="1"/>
                      <m:t>𝑠</m:t>
                    </m:r>
                    <m:r>
                      <a:rPr lang="en-US" sz="2400" i="1"/>
                      <m:t>)</m:t>
                    </m:r>
                  </m:oMath>
                </a14:m>
                <a:r>
                  <a:rPr lang="en-US" sz="2400" dirty="0"/>
                  <a:t> 	(16)</a:t>
                </a:r>
                <a:endParaRPr lang="tr-TR" sz="2400" dirty="0"/>
              </a:p>
              <a:p>
                <a:r>
                  <a:rPr lang="en-US" sz="2400" dirty="0"/>
                  <a:t>(15) </a:t>
                </a:r>
                <a:r>
                  <a:rPr lang="en-US" sz="2400" dirty="0" err="1"/>
                  <a:t>ve</a:t>
                </a:r>
                <a:r>
                  <a:rPr lang="en-US" sz="2400" dirty="0"/>
                  <a:t> (16) s </a:t>
                </a:r>
                <a:r>
                  <a:rPr lang="en-US" sz="2400" dirty="0" err="1"/>
                  <a:t>tanım</a:t>
                </a:r>
                <a:r>
                  <a:rPr lang="en-US" sz="2400" dirty="0"/>
                  <a:t> </a:t>
                </a:r>
                <a:r>
                  <a:rPr lang="en-US" sz="2400" dirty="0" err="1"/>
                  <a:t>kümesinde</a:t>
                </a:r>
                <a:r>
                  <a:rPr lang="en-US" sz="2400" dirty="0"/>
                  <a:t>, </a:t>
                </a:r>
                <a14:m>
                  <m:oMath xmlns:m="http://schemas.openxmlformats.org/officeDocument/2006/math">
                    <m:r>
                      <a:rPr lang="en-US" sz="2400" i="1"/>
                      <m:t>𝑋</m:t>
                    </m:r>
                    <m:d>
                      <m:dPr>
                        <m:ctrlPr>
                          <a:rPr lang="tr-TR" sz="2400" i="1"/>
                        </m:ctrlPr>
                      </m:dPr>
                      <m:e>
                        <m:r>
                          <a:rPr lang="en-US" sz="2400" i="1"/>
                          <m:t>𝑠</m:t>
                        </m:r>
                      </m:e>
                    </m:d>
                    <m:r>
                      <a:rPr lang="en-US" sz="2400" i="1"/>
                      <m:t> </m:t>
                    </m:r>
                    <m:r>
                      <a:rPr lang="en-US" sz="2400" i="1"/>
                      <m:t>𝑣𝑒</m:t>
                    </m:r>
                    <m:r>
                      <a:rPr lang="en-US" sz="2400" i="1"/>
                      <m:t> </m:t>
                    </m:r>
                    <m:r>
                      <m:rPr>
                        <m:sty m:val="p"/>
                      </m:rPr>
                      <a:rPr lang="en-US" sz="2400"/>
                      <m:t>Θ</m:t>
                    </m:r>
                    <m:d>
                      <m:dPr>
                        <m:ctrlPr>
                          <a:rPr lang="tr-TR" sz="2400" i="1"/>
                        </m:ctrlPr>
                      </m:dPr>
                      <m:e>
                        <m:r>
                          <a:rPr lang="en-US" sz="2400" i="1"/>
                          <m:t>𝑠</m:t>
                        </m:r>
                      </m:e>
                    </m:d>
                  </m:oMath>
                </a14:m>
                <a:r>
                  <a:rPr lang="en-US" sz="2400" dirty="0" err="1"/>
                  <a:t>bilinmeyenlerini</a:t>
                </a:r>
                <a:r>
                  <a:rPr lang="en-US" sz="2400" dirty="0"/>
                  <a:t> </a:t>
                </a:r>
                <a:r>
                  <a:rPr lang="en-US" sz="2400" dirty="0" err="1"/>
                  <a:t>içeren</a:t>
                </a:r>
                <a:r>
                  <a:rPr lang="en-US" sz="2400" dirty="0"/>
                  <a:t>, </a:t>
                </a:r>
                <a:r>
                  <a:rPr lang="en-US" sz="2400" dirty="0" err="1"/>
                  <a:t>iki</a:t>
                </a:r>
                <a:r>
                  <a:rPr lang="en-US" sz="2400" dirty="0"/>
                  <a:t> </a:t>
                </a:r>
                <a:r>
                  <a:rPr lang="en-US" sz="2400" dirty="0" err="1"/>
                  <a:t>doğrusal</a:t>
                </a:r>
                <a:r>
                  <a:rPr lang="en-US" sz="2400" dirty="0"/>
                  <a:t> </a:t>
                </a:r>
                <a:r>
                  <a:rPr lang="en-US" sz="2400" dirty="0" err="1"/>
                  <a:t>denklem</a:t>
                </a:r>
                <a:r>
                  <a:rPr lang="en-US" sz="2400" dirty="0"/>
                  <a:t> </a:t>
                </a:r>
                <a:r>
                  <a:rPr lang="en-US" sz="2400" dirty="0" err="1"/>
                  <a:t>çiftidir</a:t>
                </a:r>
                <a:r>
                  <a:rPr lang="en-US" sz="2400" dirty="0"/>
                  <a:t>. </a:t>
                </a:r>
                <a:endParaRPr lang="tr-TR" sz="2400" dirty="0"/>
              </a:p>
            </p:txBody>
          </p:sp>
        </mc:Choice>
        <mc:Fallback>
          <p:sp>
            <p:nvSpPr>
              <p:cNvPr id="2" name="İçerik Yer Tutucusu 1"/>
              <p:cNvSpPr>
                <a:spLocks noGrp="1" noRot="1" noChangeAspect="1" noMove="1" noResize="1" noEditPoints="1" noAdjustHandles="1" noChangeArrowheads="1" noChangeShapeType="1" noTextEdit="1"/>
              </p:cNvSpPr>
              <p:nvPr>
                <p:ph sz="half" idx="1"/>
              </p:nvPr>
            </p:nvSpPr>
            <p:spPr>
              <a:xfrm>
                <a:off x="1180213" y="2679405"/>
                <a:ext cx="9856381" cy="3189689"/>
              </a:xfrm>
              <a:blipFill rotWithShape="0">
                <a:blip r:embed="rId4"/>
                <a:stretch>
                  <a:fillRect l="-990" t="-2677"/>
                </a:stretch>
              </a:blipFill>
            </p:spPr>
            <p:txBody>
              <a:bodyPr/>
              <a:lstStyle/>
              <a:p>
                <a:r>
                  <a:rPr lang="tr-TR">
                    <a:noFill/>
                  </a:rPr>
                  <a:t> </a:t>
                </a:r>
              </a:p>
            </p:txBody>
          </p:sp>
        </mc:Fallback>
      </mc:AlternateContent>
    </p:spTree>
    <p:extLst>
      <p:ext uri="{BB962C8B-B14F-4D97-AF65-F5344CB8AC3E}">
        <p14:creationId xmlns:p14="http://schemas.microsoft.com/office/powerpoint/2010/main" val="3958671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1097280" y="286604"/>
            <a:ext cx="10058400" cy="957406"/>
          </a:xfrm>
        </p:spPr>
        <p:txBody>
          <a:bodyPr>
            <a:normAutofit/>
          </a:bodyPr>
          <a:lstStyle/>
          <a:p>
            <a:r>
              <a:rPr lang="tr-TR" sz="2800" dirty="0">
                <a:latin typeface="Cooper Std Black" panose="0208090304030B020404" pitchFamily="18" charset="0"/>
              </a:rPr>
              <a:t>Örnek 3: Dönüşüm Elemanı ve Öteleme Mekanik Sistemi </a:t>
            </a:r>
            <a:endParaRPr lang="tr-TR" sz="2800" dirty="0">
              <a:latin typeface="Cooper Std Black" panose="0208090304030B020404" pitchFamily="18" charset="0"/>
            </a:endParaRPr>
          </a:p>
        </p:txBody>
      </p:sp>
      <mc:AlternateContent xmlns:mc="http://schemas.openxmlformats.org/markup-compatibility/2006">
        <mc:Choice xmlns:a14="http://schemas.microsoft.com/office/drawing/2010/main" Requires="a14">
          <p:sp>
            <p:nvSpPr>
              <p:cNvPr id="3" name="İçerik Yer Tutucusu 2"/>
              <p:cNvSpPr>
                <a:spLocks noGrp="1"/>
              </p:cNvSpPr>
              <p:nvPr>
                <p:ph sz="half" idx="2"/>
              </p:nvPr>
            </p:nvSpPr>
            <p:spPr>
              <a:xfrm>
                <a:off x="1180214" y="1505493"/>
                <a:ext cx="9856381" cy="1078219"/>
              </a:xfrm>
              <a:solidFill>
                <a:schemeClr val="accent1">
                  <a:lumMod val="20000"/>
                  <a:lumOff val="80000"/>
                </a:schemeClr>
              </a:solidFill>
            </p:spPr>
            <p:txBody>
              <a:bodyPr>
                <a:normAutofit/>
              </a:bodyPr>
              <a:lstStyle/>
              <a:p>
                <a14:m>
                  <m:oMath xmlns:m="http://schemas.openxmlformats.org/officeDocument/2006/math">
                    <m:d>
                      <m:dPr>
                        <m:ctrlPr>
                          <a:rPr lang="tr-TR" sz="2400" i="1">
                            <a:latin typeface="Cambria Math" panose="02040503050406030204" pitchFamily="18" charset="0"/>
                          </a:rPr>
                        </m:ctrlPr>
                      </m:dPr>
                      <m:e>
                        <m:r>
                          <a:rPr lang="en-US" sz="2400" i="1">
                            <a:latin typeface="Cambria Math" panose="02040503050406030204" pitchFamily="18" charset="0"/>
                          </a:rPr>
                          <m:t>𝑚</m:t>
                        </m:r>
                        <m:sSup>
                          <m:sSupPr>
                            <m:ctrlPr>
                              <a:rPr lang="tr-TR" sz="2400" i="1">
                                <a:latin typeface="Cambria Math" panose="02040503050406030204" pitchFamily="18" charset="0"/>
                              </a:rPr>
                            </m:ctrlPr>
                          </m:sSupPr>
                          <m:e>
                            <m:r>
                              <a:rPr lang="en-US" sz="2400" i="1">
                                <a:latin typeface="Cambria Math" panose="02040503050406030204" pitchFamily="18" charset="0"/>
                              </a:rPr>
                              <m:t>𝑠</m:t>
                            </m:r>
                          </m:e>
                          <m:sup>
                            <m:r>
                              <a:rPr lang="en-US" sz="2400" i="1">
                                <a:latin typeface="Cambria Math" panose="02040503050406030204" pitchFamily="18" charset="0"/>
                              </a:rPr>
                              <m:t>2</m:t>
                            </m:r>
                          </m:sup>
                        </m:sSup>
                        <m:r>
                          <a:rPr lang="en-US" sz="2400" i="1">
                            <a:latin typeface="Cambria Math" panose="02040503050406030204" pitchFamily="18" charset="0"/>
                          </a:rPr>
                          <m:t>+</m:t>
                        </m:r>
                        <m:r>
                          <a:rPr lang="en-US" sz="2400" i="1">
                            <a:latin typeface="Cambria Math" panose="02040503050406030204" pitchFamily="18" charset="0"/>
                          </a:rPr>
                          <m:t>𝑏𝑠</m:t>
                        </m:r>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1</m:t>
                            </m:r>
                          </m:sub>
                        </m:sSub>
                      </m:e>
                    </m:d>
                    <m:r>
                      <a:rPr lang="en-US" sz="2400" i="1">
                        <a:latin typeface="Cambria Math" panose="02040503050406030204" pitchFamily="18" charset="0"/>
                      </a:rPr>
                      <m:t>𝑋</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d>
                      <m:dPr>
                        <m:ctrlPr>
                          <a:rPr lang="tr-TR" sz="2400" i="1">
                            <a:latin typeface="Cambria Math" panose="02040503050406030204" pitchFamily="18" charset="0"/>
                          </a:rPr>
                        </m:ctrlPr>
                      </m:dPr>
                      <m:e>
                        <m:r>
                          <a:rPr lang="en-US" sz="2400" i="1">
                            <a:latin typeface="Cambria Math" panose="02040503050406030204" pitchFamily="18" charset="0"/>
                          </a:rPr>
                          <m:t>𝑏</m:t>
                        </m:r>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r>
                          <a:rPr lang="en-US" sz="2400" i="1">
                            <a:latin typeface="Cambria Math" panose="02040503050406030204" pitchFamily="18" charset="0"/>
                          </a:rPr>
                          <m:t>𝑠</m:t>
                        </m:r>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1</m:t>
                            </m:r>
                          </m:sub>
                        </m:sSub>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e>
                    </m:d>
                    <m:r>
                      <m:rPr>
                        <m:sty m:val="p"/>
                      </m:rPr>
                      <a:rPr lang="en-US" sz="2400">
                        <a:latin typeface="Cambria Math" panose="02040503050406030204" pitchFamily="18" charset="0"/>
                      </a:rPr>
                      <m:t>Θ</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r>
                      <a:rPr lang="en-US" sz="2400" i="1">
                        <a:latin typeface="Cambria Math" panose="02040503050406030204" pitchFamily="18" charset="0"/>
                      </a:rPr>
                      <m:t>𝐹</m:t>
                    </m:r>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oMath>
                </a14:m>
                <a:r>
                  <a:rPr lang="en-US" sz="2400" dirty="0"/>
                  <a:t>	(15)</a:t>
                </a:r>
                <a:endParaRPr lang="tr-TR" sz="2400" dirty="0"/>
              </a:p>
              <a:p>
                <a14:m>
                  <m:oMath xmlns:m="http://schemas.openxmlformats.org/officeDocument/2006/math">
                    <m:d>
                      <m:dPr>
                        <m:ctrlPr>
                          <a:rPr lang="tr-TR" sz="2400" i="1">
                            <a:latin typeface="Cambria Math" panose="02040503050406030204" pitchFamily="18" charset="0"/>
                          </a:rPr>
                        </m:ctrlPr>
                      </m:dPr>
                      <m:e>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r>
                          <a:rPr lang="en-US" sz="2400" i="1">
                            <a:latin typeface="Cambria Math" panose="02040503050406030204" pitchFamily="18" charset="0"/>
                          </a:rPr>
                          <m:t>𝑏𝑠</m:t>
                        </m:r>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1</m:t>
                            </m:r>
                          </m:sub>
                        </m:sSub>
                      </m:e>
                    </m:d>
                    <m:r>
                      <a:rPr lang="en-US" sz="2400" i="1">
                        <a:latin typeface="Cambria Math" panose="02040503050406030204" pitchFamily="18" charset="0"/>
                      </a:rPr>
                      <m:t>𝑋</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d>
                      <m:dPr>
                        <m:ctrlPr>
                          <a:rPr lang="tr-TR" sz="2400" i="1">
                            <a:latin typeface="Cambria Math" panose="02040503050406030204" pitchFamily="18" charset="0"/>
                          </a:rPr>
                        </m:ctrlPr>
                      </m:dPr>
                      <m:e>
                        <m:r>
                          <a:rPr lang="en-US" sz="2400" i="1">
                            <a:latin typeface="Cambria Math" panose="02040503050406030204" pitchFamily="18" charset="0"/>
                          </a:rPr>
                          <m:t>𝑏</m:t>
                        </m:r>
                        <m:sSup>
                          <m:sSupPr>
                            <m:ctrlPr>
                              <a:rPr lang="tr-TR" sz="2400" i="1">
                                <a:latin typeface="Cambria Math" panose="02040503050406030204" pitchFamily="18" charset="0"/>
                              </a:rPr>
                            </m:ctrlPr>
                          </m:sSupPr>
                          <m:e>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e>
                          <m:sup>
                            <m:r>
                              <a:rPr lang="en-US" sz="2400" i="1">
                                <a:latin typeface="Cambria Math" panose="02040503050406030204" pitchFamily="18" charset="0"/>
                              </a:rPr>
                              <m:t>2</m:t>
                            </m:r>
                          </m:sup>
                        </m:sSup>
                        <m:r>
                          <a:rPr lang="en-US" sz="2400" i="1">
                            <a:latin typeface="Cambria Math" panose="02040503050406030204" pitchFamily="18" charset="0"/>
                          </a:rPr>
                          <m:t>𝑠</m:t>
                        </m:r>
                        <m:r>
                          <a:rPr lang="en-US" sz="2400" i="1">
                            <a:latin typeface="Cambria Math" panose="02040503050406030204" pitchFamily="18" charset="0"/>
                          </a:rPr>
                          <m:t>+</m:t>
                        </m:r>
                        <m:d>
                          <m:dPr>
                            <m:ctrlPr>
                              <a:rPr lang="tr-TR" sz="2400" i="1">
                                <a:latin typeface="Cambria Math" panose="02040503050406030204" pitchFamily="18" charset="0"/>
                              </a:rPr>
                            </m:ctrlPr>
                          </m:dPr>
                          <m:e>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1</m:t>
                                </m:r>
                              </m:sub>
                            </m:sSub>
                            <m:sSup>
                              <m:sSupPr>
                                <m:ctrlPr>
                                  <a:rPr lang="tr-TR" sz="2400" i="1">
                                    <a:latin typeface="Cambria Math" panose="02040503050406030204" pitchFamily="18" charset="0"/>
                                  </a:rPr>
                                </m:ctrlPr>
                              </m:sSupPr>
                              <m:e>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e>
                              <m:sup>
                                <m:r>
                                  <a:rPr lang="en-US" sz="2400" i="1">
                                    <a:latin typeface="Cambria Math" panose="02040503050406030204" pitchFamily="18" charset="0"/>
                                  </a:rPr>
                                  <m:t>2</m:t>
                                </m:r>
                              </m:sup>
                            </m:sSup>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2</m:t>
                                </m:r>
                              </m:sub>
                            </m:sSub>
                            <m:sSup>
                              <m:sSupPr>
                                <m:ctrlPr>
                                  <a:rPr lang="tr-TR" sz="2400" i="1">
                                    <a:latin typeface="Cambria Math" panose="02040503050406030204" pitchFamily="18" charset="0"/>
                                  </a:rPr>
                                </m:ctrlPr>
                              </m:sSupPr>
                              <m:e>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2</m:t>
                                    </m:r>
                                  </m:sub>
                                </m:sSub>
                              </m:e>
                              <m:sup>
                                <m:r>
                                  <a:rPr lang="en-US" sz="2400" i="1">
                                    <a:latin typeface="Cambria Math" panose="02040503050406030204" pitchFamily="18" charset="0"/>
                                  </a:rPr>
                                  <m:t>2</m:t>
                                </m:r>
                              </m:sup>
                            </m:sSup>
                          </m:e>
                        </m:d>
                      </m:e>
                    </m:d>
                    <m:r>
                      <m:rPr>
                        <m:sty m:val="p"/>
                      </m:rPr>
                      <a:rPr lang="en-US" sz="2400">
                        <a:latin typeface="Cambria Math" panose="02040503050406030204" pitchFamily="18" charset="0"/>
                      </a:rPr>
                      <m:t>Θ</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2</m:t>
                        </m:r>
                      </m:sub>
                    </m:sSub>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2</m:t>
                        </m:r>
                      </m:sub>
                    </m:sSub>
                    <m:r>
                      <a:rPr lang="en-US" sz="2400" i="1">
                        <a:latin typeface="Cambria Math" panose="02040503050406030204" pitchFamily="18" charset="0"/>
                      </a:rPr>
                      <m:t>𝑌</m:t>
                    </m:r>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oMath>
                </a14:m>
                <a:r>
                  <a:rPr lang="en-US" sz="2400" dirty="0"/>
                  <a:t> 	(16)</a:t>
                </a:r>
                <a:endParaRPr lang="tr-TR" sz="2400" dirty="0"/>
              </a:p>
              <a:p>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sz="half" idx="2"/>
              </p:nvPr>
            </p:nvSpPr>
            <p:spPr>
              <a:xfrm>
                <a:off x="1180214" y="1505493"/>
                <a:ext cx="9856381" cy="1078219"/>
              </a:xfrm>
              <a:blipFill rotWithShape="0">
                <a:blip r:embed="rId3"/>
                <a:stretch>
                  <a:fillRect t="-7910" b="-1695"/>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2" name="İçerik Yer Tutucusu 1"/>
              <p:cNvSpPr>
                <a:spLocks noGrp="1"/>
              </p:cNvSpPr>
              <p:nvPr>
                <p:ph sz="half" idx="1"/>
              </p:nvPr>
            </p:nvSpPr>
            <p:spPr>
              <a:xfrm>
                <a:off x="1180213" y="2679405"/>
                <a:ext cx="9856381" cy="3189689"/>
              </a:xfrm>
            </p:spPr>
            <p:txBody>
              <a:bodyPr>
                <a:normAutofit/>
              </a:bodyPr>
              <a:lstStyle/>
              <a:p>
                <a:r>
                  <a:rPr lang="en-US" sz="2400" dirty="0" smtClean="0"/>
                  <a:t>(15) </a:t>
                </a:r>
                <a:r>
                  <a:rPr lang="en-US" sz="2400" dirty="0" err="1"/>
                  <a:t>ve</a:t>
                </a:r>
                <a:r>
                  <a:rPr lang="en-US" sz="2400" dirty="0"/>
                  <a:t> (16) s </a:t>
                </a:r>
                <a:r>
                  <a:rPr lang="en-US" sz="2400" dirty="0" err="1"/>
                  <a:t>tanım</a:t>
                </a:r>
                <a:r>
                  <a:rPr lang="en-US" sz="2400" dirty="0"/>
                  <a:t> </a:t>
                </a:r>
                <a:r>
                  <a:rPr lang="en-US" sz="2400" dirty="0" err="1"/>
                  <a:t>kümesinde</a:t>
                </a:r>
                <a:r>
                  <a:rPr lang="en-US" sz="2400" dirty="0"/>
                  <a:t>, </a:t>
                </a:r>
                <a:r>
                  <a:rPr lang="en-US" sz="2400" dirty="0" err="1" smtClean="0"/>
                  <a:t>iki</a:t>
                </a:r>
                <a:r>
                  <a:rPr lang="en-US" sz="2400" dirty="0" smtClean="0"/>
                  <a:t> </a:t>
                </a:r>
                <a:r>
                  <a:rPr lang="en-US" sz="2400" dirty="0" err="1"/>
                  <a:t>doğrusal</a:t>
                </a:r>
                <a:r>
                  <a:rPr lang="en-US" sz="2400" dirty="0"/>
                  <a:t> </a:t>
                </a:r>
                <a:r>
                  <a:rPr lang="en-US" sz="2400" dirty="0" err="1"/>
                  <a:t>denklem</a:t>
                </a:r>
                <a:r>
                  <a:rPr lang="en-US" sz="2400" dirty="0"/>
                  <a:t> </a:t>
                </a:r>
                <a:r>
                  <a:rPr lang="en-US" sz="2400" dirty="0" err="1"/>
                  <a:t>çiftidir</a:t>
                </a:r>
                <a:r>
                  <a:rPr lang="en-US" sz="2400" dirty="0" smtClean="0"/>
                  <a:t>.</a:t>
                </a:r>
                <a:endParaRPr lang="tr-TR" sz="2400" dirty="0" smtClean="0"/>
              </a:p>
              <a:p>
                <a14:m>
                  <m:oMath xmlns:m="http://schemas.openxmlformats.org/officeDocument/2006/math">
                    <m:r>
                      <a:rPr lang="en-US" sz="2400" i="1">
                        <a:latin typeface="Cambria Math" panose="02040503050406030204" pitchFamily="18" charset="0"/>
                      </a:rPr>
                      <m:t>𝑋</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𝑋𝐹</m:t>
                        </m:r>
                      </m:sub>
                    </m:sSub>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𝐹</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𝑋𝑌</m:t>
                        </m:r>
                      </m:sub>
                    </m:sSub>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r>
                      <m:rPr>
                        <m:sty m:val="p"/>
                      </m:rPr>
                      <a:rPr lang="en-US" sz="2400">
                        <a:latin typeface="Cambria Math" panose="02040503050406030204" pitchFamily="18" charset="0"/>
                      </a:rPr>
                      <m:t>Y</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oMath>
                </a14:m>
                <a:endParaRPr lang="tr-TR" sz="2400" dirty="0"/>
              </a:p>
              <a:p>
                <a:r>
                  <a:rPr lang="tr-TR" sz="2400" dirty="0" smtClean="0"/>
                  <a:t>Formunda transfer fonksiyonlarını elde etmek için</a:t>
                </a:r>
                <a:endParaRPr lang="tr-TR" sz="2400" dirty="0"/>
              </a:p>
              <a:p>
                <a:r>
                  <a:rPr lang="en-US" sz="2400" dirty="0" smtClean="0"/>
                  <a:t> </a:t>
                </a:r>
                <a:r>
                  <a:rPr lang="en-US" sz="2400" dirty="0" err="1"/>
                  <a:t>Denklem</a:t>
                </a:r>
                <a:r>
                  <a:rPr lang="en-US" sz="2400" dirty="0"/>
                  <a:t> (16)’</a:t>
                </a:r>
                <a:r>
                  <a:rPr lang="en-US" sz="2400" dirty="0" err="1"/>
                  <a:t>dan</a:t>
                </a:r>
                <a:r>
                  <a:rPr lang="en-US" sz="2400" dirty="0"/>
                  <a:t> </a:t>
                </a:r>
                <a14:m>
                  <m:oMath xmlns:m="http://schemas.openxmlformats.org/officeDocument/2006/math">
                    <m:r>
                      <m:rPr>
                        <m:sty m:val="p"/>
                      </m:rPr>
                      <a:rPr lang="en-US" sz="2400"/>
                      <m:t>Θ</m:t>
                    </m:r>
                    <m:d>
                      <m:dPr>
                        <m:ctrlPr>
                          <a:rPr lang="tr-TR" sz="2400" i="1"/>
                        </m:ctrlPr>
                      </m:dPr>
                      <m:e>
                        <m:r>
                          <a:rPr lang="en-US" sz="2400" i="1"/>
                          <m:t>𝑠</m:t>
                        </m:r>
                      </m:e>
                    </m:d>
                    <m:r>
                      <a:rPr lang="en-US" sz="2400" i="1"/>
                      <m:t>′</m:t>
                    </m:r>
                  </m:oMath>
                </a14:m>
                <a:r>
                  <a:rPr lang="en-US" sz="2400" dirty="0" err="1"/>
                  <a:t>ı</a:t>
                </a:r>
                <a:r>
                  <a:rPr lang="en-US" sz="2400" dirty="0"/>
                  <a:t> </a:t>
                </a:r>
                <a:r>
                  <a:rPr lang="en-US" sz="2400" dirty="0" err="1"/>
                  <a:t>çekip</a:t>
                </a:r>
                <a:r>
                  <a:rPr lang="en-US" sz="2400" dirty="0"/>
                  <a:t> (15)’de </a:t>
                </a:r>
                <a:r>
                  <a:rPr lang="en-US" sz="2400" dirty="0" err="1"/>
                  <a:t>yerine</a:t>
                </a:r>
                <a:r>
                  <a:rPr lang="en-US" sz="2400" dirty="0"/>
                  <a:t> </a:t>
                </a:r>
                <a:r>
                  <a:rPr lang="en-US" sz="2400" dirty="0" err="1"/>
                  <a:t>yazarak</a:t>
                </a:r>
                <a:r>
                  <a:rPr lang="en-US" sz="2400" dirty="0"/>
                  <a:t> </a:t>
                </a:r>
                <a14:m>
                  <m:oMath xmlns:m="http://schemas.openxmlformats.org/officeDocument/2006/math">
                    <m:r>
                      <a:rPr lang="en-US" sz="2400" i="1"/>
                      <m:t>𝑋</m:t>
                    </m:r>
                    <m:d>
                      <m:dPr>
                        <m:ctrlPr>
                          <a:rPr lang="tr-TR" sz="2400" i="1"/>
                        </m:ctrlPr>
                      </m:dPr>
                      <m:e>
                        <m:r>
                          <a:rPr lang="en-US" sz="2400" i="1"/>
                          <m:t>𝑠</m:t>
                        </m:r>
                      </m:e>
                    </m:d>
                  </m:oMath>
                </a14:m>
                <a:r>
                  <a:rPr lang="en-US" sz="2400" dirty="0"/>
                  <a:t>’</a:t>
                </a:r>
                <a:r>
                  <a:rPr lang="en-US" sz="2400" dirty="0" err="1"/>
                  <a:t>i</a:t>
                </a:r>
                <a:r>
                  <a:rPr lang="en-US" sz="2400" dirty="0"/>
                  <a:t> </a:t>
                </a:r>
                <a:r>
                  <a:rPr lang="en-US" sz="2400" dirty="0" err="1"/>
                  <a:t>çözebiliriz</a:t>
                </a:r>
                <a:r>
                  <a:rPr lang="en-US" sz="2400" dirty="0" smtClean="0"/>
                  <a:t>.</a:t>
                </a:r>
                <a:endParaRPr lang="tr-TR" sz="2400" dirty="0" smtClean="0"/>
              </a:p>
              <a:p>
                <a14:m>
                  <m:oMath xmlns:m="http://schemas.openxmlformats.org/officeDocument/2006/math">
                    <m:r>
                      <a:rPr lang="tr-TR" sz="2400" b="0" i="1" smtClean="0">
                        <a:latin typeface="Cambria Math" panose="02040503050406030204" pitchFamily="18" charset="0"/>
                      </a:rPr>
                      <m:t>𝐴</m:t>
                    </m:r>
                    <m:r>
                      <a:rPr lang="en-US" sz="2400" i="1">
                        <a:latin typeface="Cambria Math" panose="02040503050406030204" pitchFamily="18" charset="0"/>
                      </a:rPr>
                      <m:t>𝑋</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r>
                      <a:rPr lang="tr-TR" sz="2400" b="0" i="1" smtClean="0">
                        <a:latin typeface="Cambria Math" panose="02040503050406030204" pitchFamily="18" charset="0"/>
                      </a:rPr>
                      <m:t>𝐵</m:t>
                    </m:r>
                    <m:r>
                      <m:rPr>
                        <m:sty m:val="p"/>
                      </m:rPr>
                      <a:rPr lang="en-US" sz="2400">
                        <a:latin typeface="Cambria Math" panose="02040503050406030204" pitchFamily="18" charset="0"/>
                      </a:rPr>
                      <m:t>Θ</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r>
                      <a:rPr lang="en-US" sz="2400" i="1">
                        <a:latin typeface="Cambria Math" panose="02040503050406030204" pitchFamily="18" charset="0"/>
                      </a:rPr>
                      <m:t>𝐹</m:t>
                    </m:r>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oMath>
                </a14:m>
                <a:endParaRPr lang="tr-TR" sz="2400" dirty="0" smtClean="0"/>
              </a:p>
              <a:p>
                <a:r>
                  <a:rPr lang="en-US" sz="2400" dirty="0" smtClean="0"/>
                  <a:t> </a:t>
                </a:r>
                <a14:m>
                  <m:oMath xmlns:m="http://schemas.openxmlformats.org/officeDocument/2006/math">
                    <m:r>
                      <a:rPr lang="tr-TR" sz="2400" b="0" i="1" smtClean="0">
                        <a:latin typeface="Cambria Math" panose="02040503050406030204" pitchFamily="18" charset="0"/>
                      </a:rPr>
                      <m:t>𝐶</m:t>
                    </m:r>
                    <m:r>
                      <a:rPr lang="en-US" sz="2400" i="1">
                        <a:latin typeface="Cambria Math" panose="02040503050406030204" pitchFamily="18" charset="0"/>
                      </a:rPr>
                      <m:t>𝑋</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r>
                      <a:rPr lang="tr-TR" sz="2400" b="0" i="1" smtClean="0">
                        <a:latin typeface="Cambria Math" panose="02040503050406030204" pitchFamily="18" charset="0"/>
                      </a:rPr>
                      <m:t>𝐷</m:t>
                    </m:r>
                    <m:r>
                      <m:rPr>
                        <m:sty m:val="p"/>
                      </m:rPr>
                      <a:rPr lang="en-US" sz="2400">
                        <a:latin typeface="Cambria Math" panose="02040503050406030204" pitchFamily="18" charset="0"/>
                      </a:rPr>
                      <m:t>Θ</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a:latin typeface="Cambria Math" panose="02040503050406030204" pitchFamily="18" charset="0"/>
                      </a:rPr>
                      <m:t>=</m:t>
                    </m:r>
                    <m:r>
                      <a:rPr lang="tr-TR" sz="2400" b="0" i="1" smtClean="0">
                        <a:latin typeface="Cambria Math" panose="02040503050406030204" pitchFamily="18" charset="0"/>
                      </a:rPr>
                      <m:t>𝐸</m:t>
                    </m:r>
                    <m:r>
                      <a:rPr lang="en-US" sz="2400" i="1">
                        <a:latin typeface="Cambria Math" panose="02040503050406030204" pitchFamily="18" charset="0"/>
                      </a:rPr>
                      <m:t>𝑌</m:t>
                    </m:r>
                    <m:d>
                      <m:dPr>
                        <m:ctrlPr>
                          <a:rPr lang="en-US" sz="2400" i="1">
                            <a:latin typeface="Cambria Math" panose="02040503050406030204" pitchFamily="18" charset="0"/>
                          </a:rPr>
                        </m:ctrlPr>
                      </m:dPr>
                      <m:e>
                        <m:r>
                          <a:rPr lang="en-US" sz="2400" i="1">
                            <a:latin typeface="Cambria Math" panose="02040503050406030204" pitchFamily="18" charset="0"/>
                          </a:rPr>
                          <m:t>𝑠</m:t>
                        </m:r>
                      </m:e>
                    </m:d>
                    <m:r>
                      <a:rPr lang="tr-TR" sz="2400" b="0" i="1" smtClean="0">
                        <a:latin typeface="Cambria Math" panose="02040503050406030204" pitchFamily="18" charset="0"/>
                      </a:rPr>
                      <m:t>⟹</m:t>
                    </m:r>
                    <m:f>
                      <m:fPr>
                        <m:ctrlPr>
                          <a:rPr lang="tr-TR" sz="2400" b="0" i="1" smtClean="0">
                            <a:latin typeface="Cambria Math" panose="02040503050406030204" pitchFamily="18" charset="0"/>
                          </a:rPr>
                        </m:ctrlPr>
                      </m:fPr>
                      <m:num>
                        <m:r>
                          <a:rPr lang="tr-TR" sz="2400" i="1">
                            <a:latin typeface="Cambria Math" panose="02040503050406030204" pitchFamily="18" charset="0"/>
                          </a:rPr>
                          <m:t>𝐶</m:t>
                        </m:r>
                      </m:num>
                      <m:den>
                        <m:r>
                          <a:rPr lang="tr-TR" sz="2400" b="0" i="1" smtClean="0">
                            <a:latin typeface="Cambria Math" panose="02040503050406030204" pitchFamily="18" charset="0"/>
                          </a:rPr>
                          <m:t>𝐷</m:t>
                        </m:r>
                      </m:den>
                    </m:f>
                    <m:r>
                      <a:rPr lang="en-US" sz="2400" i="1">
                        <a:latin typeface="Cambria Math" panose="02040503050406030204" pitchFamily="18" charset="0"/>
                      </a:rPr>
                      <m:t>𝑋</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f>
                      <m:fPr>
                        <m:ctrlPr>
                          <a:rPr lang="tr-TR" sz="2400" b="0" i="1" smtClean="0">
                            <a:latin typeface="Cambria Math" panose="02040503050406030204" pitchFamily="18" charset="0"/>
                          </a:rPr>
                        </m:ctrlPr>
                      </m:fPr>
                      <m:num>
                        <m:r>
                          <a:rPr lang="tr-TR" sz="2400" i="1">
                            <a:latin typeface="Cambria Math" panose="02040503050406030204" pitchFamily="18" charset="0"/>
                          </a:rPr>
                          <m:t>𝐸</m:t>
                        </m:r>
                      </m:num>
                      <m:den>
                        <m:r>
                          <a:rPr lang="tr-TR" sz="2400" b="0" i="1" smtClean="0">
                            <a:latin typeface="Cambria Math" panose="02040503050406030204" pitchFamily="18" charset="0"/>
                          </a:rPr>
                          <m:t>𝐷</m:t>
                        </m:r>
                      </m:den>
                    </m:f>
                    <m:r>
                      <a:rPr lang="en-US" sz="2400" i="1">
                        <a:latin typeface="Cambria Math" panose="02040503050406030204" pitchFamily="18" charset="0"/>
                      </a:rPr>
                      <m:t>𝑌</m:t>
                    </m:r>
                    <m:d>
                      <m:dPr>
                        <m:ctrlPr>
                          <a:rPr lang="en-US" sz="2400" i="1">
                            <a:latin typeface="Cambria Math" panose="02040503050406030204" pitchFamily="18" charset="0"/>
                          </a:rPr>
                        </m:ctrlPr>
                      </m:dPr>
                      <m:e>
                        <m:r>
                          <a:rPr lang="en-US" sz="2400" i="1">
                            <a:latin typeface="Cambria Math" panose="02040503050406030204" pitchFamily="18" charset="0"/>
                          </a:rPr>
                          <m:t>𝑠</m:t>
                        </m:r>
                      </m:e>
                    </m:d>
                    <m:r>
                      <a:rPr lang="tr-TR" sz="2400" b="0" i="1" smtClean="0">
                        <a:latin typeface="Cambria Math" panose="02040503050406030204" pitchFamily="18" charset="0"/>
                      </a:rPr>
                      <m:t>=</m:t>
                    </m:r>
                    <m:r>
                      <m:rPr>
                        <m:sty m:val="p"/>
                      </m:rPr>
                      <a:rPr lang="en-US" sz="2400">
                        <a:latin typeface="Cambria Math" panose="02040503050406030204" pitchFamily="18" charset="0"/>
                      </a:rPr>
                      <m:t>Θ</m:t>
                    </m:r>
                    <m:d>
                      <m:dPr>
                        <m:ctrlPr>
                          <a:rPr lang="tr-TR" sz="2400" i="1">
                            <a:latin typeface="Cambria Math" panose="02040503050406030204" pitchFamily="18" charset="0"/>
                          </a:rPr>
                        </m:ctrlPr>
                      </m:dPr>
                      <m:e>
                        <m:r>
                          <a:rPr lang="en-US" sz="2400" i="1">
                            <a:latin typeface="Cambria Math" panose="02040503050406030204" pitchFamily="18" charset="0"/>
                          </a:rPr>
                          <m:t>𝑠</m:t>
                        </m:r>
                      </m:e>
                    </m:d>
                  </m:oMath>
                </a14:m>
                <a:endParaRPr lang="tr-TR" sz="2400" dirty="0"/>
              </a:p>
              <a:p>
                <a:endParaRPr lang="tr-TR" sz="2400" dirty="0"/>
              </a:p>
            </p:txBody>
          </p:sp>
        </mc:Choice>
        <mc:Fallback>
          <p:sp>
            <p:nvSpPr>
              <p:cNvPr id="2" name="İçerik Yer Tutucusu 1"/>
              <p:cNvSpPr>
                <a:spLocks noGrp="1" noRot="1" noChangeAspect="1" noMove="1" noResize="1" noEditPoints="1" noAdjustHandles="1" noChangeArrowheads="1" noChangeShapeType="1" noTextEdit="1"/>
              </p:cNvSpPr>
              <p:nvPr>
                <p:ph sz="half" idx="1"/>
              </p:nvPr>
            </p:nvSpPr>
            <p:spPr>
              <a:xfrm>
                <a:off x="1180213" y="2679405"/>
                <a:ext cx="9856381" cy="3189689"/>
              </a:xfrm>
              <a:blipFill rotWithShape="0">
                <a:blip r:embed="rId4"/>
                <a:stretch>
                  <a:fillRect l="-1918" t="-2677"/>
                </a:stretch>
              </a:blipFill>
            </p:spPr>
            <p:txBody>
              <a:bodyPr/>
              <a:lstStyle/>
              <a:p>
                <a:r>
                  <a:rPr lang="tr-TR">
                    <a:noFill/>
                  </a:rPr>
                  <a:t> </a:t>
                </a:r>
              </a:p>
            </p:txBody>
          </p:sp>
        </mc:Fallback>
      </mc:AlternateContent>
    </p:spTree>
    <p:extLst>
      <p:ext uri="{BB962C8B-B14F-4D97-AF65-F5344CB8AC3E}">
        <p14:creationId xmlns:p14="http://schemas.microsoft.com/office/powerpoint/2010/main" val="1614526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1097280" y="286604"/>
            <a:ext cx="10058400" cy="957406"/>
          </a:xfrm>
        </p:spPr>
        <p:txBody>
          <a:bodyPr>
            <a:normAutofit/>
          </a:bodyPr>
          <a:lstStyle/>
          <a:p>
            <a:r>
              <a:rPr lang="tr-TR" sz="2800" dirty="0">
                <a:latin typeface="Cooper Std Black" panose="0208090304030B020404" pitchFamily="18" charset="0"/>
              </a:rPr>
              <a:t>Örnek 3: Dönüşüm Elemanı ve Öteleme Mekanik Sistemi </a:t>
            </a:r>
            <a:endParaRPr lang="tr-TR" sz="2800" dirty="0">
              <a:latin typeface="Cooper Std Black" panose="0208090304030B020404" pitchFamily="18" charset="0"/>
            </a:endParaRPr>
          </a:p>
        </p:txBody>
      </p:sp>
      <mc:AlternateContent xmlns:mc="http://schemas.openxmlformats.org/markup-compatibility/2006">
        <mc:Choice xmlns:a14="http://schemas.microsoft.com/office/drawing/2010/main" Requires="a14">
          <p:sp>
            <p:nvSpPr>
              <p:cNvPr id="3" name="İçerik Yer Tutucusu 2"/>
              <p:cNvSpPr>
                <a:spLocks noGrp="1"/>
              </p:cNvSpPr>
              <p:nvPr>
                <p:ph sz="half" idx="2"/>
              </p:nvPr>
            </p:nvSpPr>
            <p:spPr>
              <a:xfrm>
                <a:off x="1180214" y="1505493"/>
                <a:ext cx="9856381" cy="1078219"/>
              </a:xfrm>
              <a:solidFill>
                <a:schemeClr val="accent1">
                  <a:lumMod val="20000"/>
                  <a:lumOff val="80000"/>
                </a:schemeClr>
              </a:solidFill>
            </p:spPr>
            <p:txBody>
              <a:bodyPr>
                <a:normAutofit/>
              </a:bodyPr>
              <a:lstStyle/>
              <a:p>
                <a14:m>
                  <m:oMath xmlns:m="http://schemas.openxmlformats.org/officeDocument/2006/math">
                    <m:r>
                      <a:rPr lang="tr-TR" sz="2400" i="1">
                        <a:latin typeface="Cambria Math" panose="02040503050406030204" pitchFamily="18" charset="0"/>
                      </a:rPr>
                      <m:t>𝐴</m:t>
                    </m:r>
                    <m:r>
                      <a:rPr lang="en-US" sz="2400" i="1">
                        <a:latin typeface="Cambria Math" panose="02040503050406030204" pitchFamily="18" charset="0"/>
                      </a:rPr>
                      <m:t>𝑋</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r>
                      <a:rPr lang="tr-TR" sz="2400" i="1">
                        <a:latin typeface="Cambria Math" panose="02040503050406030204" pitchFamily="18" charset="0"/>
                      </a:rPr>
                      <m:t>𝐵</m:t>
                    </m:r>
                    <m:r>
                      <m:rPr>
                        <m:sty m:val="p"/>
                      </m:rPr>
                      <a:rPr lang="en-US" sz="2400">
                        <a:latin typeface="Cambria Math" panose="02040503050406030204" pitchFamily="18" charset="0"/>
                      </a:rPr>
                      <m:t>Θ</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r>
                      <a:rPr lang="en-US" sz="2400" i="1">
                        <a:latin typeface="Cambria Math" panose="02040503050406030204" pitchFamily="18" charset="0"/>
                      </a:rPr>
                      <m:t>𝐹</m:t>
                    </m:r>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oMath>
                </a14:m>
                <a:endParaRPr lang="tr-TR" sz="2400" dirty="0"/>
              </a:p>
              <a:p>
                <a14:m>
                  <m:oMath xmlns:m="http://schemas.openxmlformats.org/officeDocument/2006/math">
                    <m:f>
                      <m:fPr>
                        <m:ctrlPr>
                          <a:rPr lang="tr-TR" sz="2400" i="1">
                            <a:latin typeface="Cambria Math" panose="02040503050406030204" pitchFamily="18" charset="0"/>
                          </a:rPr>
                        </m:ctrlPr>
                      </m:fPr>
                      <m:num>
                        <m:r>
                          <a:rPr lang="tr-TR" sz="2400" i="1">
                            <a:latin typeface="Cambria Math" panose="02040503050406030204" pitchFamily="18" charset="0"/>
                          </a:rPr>
                          <m:t>𝐶</m:t>
                        </m:r>
                      </m:num>
                      <m:den>
                        <m:r>
                          <a:rPr lang="tr-TR" sz="2400" i="1">
                            <a:latin typeface="Cambria Math" panose="02040503050406030204" pitchFamily="18" charset="0"/>
                          </a:rPr>
                          <m:t>𝐷</m:t>
                        </m:r>
                      </m:den>
                    </m:f>
                    <m:r>
                      <a:rPr lang="en-US" sz="2400" i="1">
                        <a:latin typeface="Cambria Math" panose="02040503050406030204" pitchFamily="18" charset="0"/>
                      </a:rPr>
                      <m:t>𝑋</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𝐸</m:t>
                        </m:r>
                      </m:num>
                      <m:den>
                        <m:r>
                          <a:rPr lang="tr-TR" sz="2400" i="1">
                            <a:latin typeface="Cambria Math" panose="02040503050406030204" pitchFamily="18" charset="0"/>
                          </a:rPr>
                          <m:t>𝐷</m:t>
                        </m:r>
                      </m:den>
                    </m:f>
                    <m:r>
                      <a:rPr lang="en-US" sz="2400" i="1">
                        <a:latin typeface="Cambria Math" panose="02040503050406030204" pitchFamily="18" charset="0"/>
                      </a:rPr>
                      <m:t>𝑌</m:t>
                    </m:r>
                    <m:d>
                      <m:dPr>
                        <m:ctrlPr>
                          <a:rPr lang="en-US" sz="2400" i="1">
                            <a:latin typeface="Cambria Math" panose="02040503050406030204" pitchFamily="18" charset="0"/>
                          </a:rPr>
                        </m:ctrlPr>
                      </m:dPr>
                      <m:e>
                        <m:r>
                          <a:rPr lang="en-US" sz="2400" i="1">
                            <a:latin typeface="Cambria Math" panose="02040503050406030204" pitchFamily="18" charset="0"/>
                          </a:rPr>
                          <m:t>𝑠</m:t>
                        </m:r>
                      </m:e>
                    </m:d>
                    <m:r>
                      <a:rPr lang="tr-TR" sz="2400" i="1">
                        <a:latin typeface="Cambria Math" panose="02040503050406030204" pitchFamily="18" charset="0"/>
                      </a:rPr>
                      <m:t>=</m:t>
                    </m:r>
                    <m:r>
                      <m:rPr>
                        <m:sty m:val="p"/>
                      </m:rPr>
                      <a:rPr lang="en-US" sz="2400">
                        <a:latin typeface="Cambria Math" panose="02040503050406030204" pitchFamily="18" charset="0"/>
                      </a:rPr>
                      <m:t>Θ</m:t>
                    </m:r>
                    <m:d>
                      <m:dPr>
                        <m:ctrlPr>
                          <a:rPr lang="tr-TR" sz="2400" i="1">
                            <a:latin typeface="Cambria Math" panose="02040503050406030204" pitchFamily="18" charset="0"/>
                          </a:rPr>
                        </m:ctrlPr>
                      </m:dPr>
                      <m:e>
                        <m:r>
                          <a:rPr lang="en-US" sz="2400" i="1">
                            <a:latin typeface="Cambria Math" panose="02040503050406030204" pitchFamily="18" charset="0"/>
                          </a:rPr>
                          <m:t>𝑠</m:t>
                        </m:r>
                      </m:e>
                    </m:d>
                  </m:oMath>
                </a14:m>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sz="half" idx="2"/>
              </p:nvPr>
            </p:nvSpPr>
            <p:spPr>
              <a:xfrm>
                <a:off x="1180214" y="1505493"/>
                <a:ext cx="9856381" cy="1078219"/>
              </a:xfrm>
              <a:blipFill rotWithShape="0">
                <a:blip r:embed="rId3"/>
                <a:stretch>
                  <a:fillRect l="-1918" t="-9040"/>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2" name="İçerik Yer Tutucusu 1"/>
              <p:cNvSpPr>
                <a:spLocks noGrp="1"/>
              </p:cNvSpPr>
              <p:nvPr>
                <p:ph sz="half" idx="1"/>
              </p:nvPr>
            </p:nvSpPr>
            <p:spPr>
              <a:xfrm>
                <a:off x="1180213" y="2679405"/>
                <a:ext cx="9856381" cy="3189689"/>
              </a:xfrm>
            </p:spPr>
            <p:txBody>
              <a:bodyPr>
                <a:normAutofit/>
              </a:bodyPr>
              <a:lstStyle/>
              <a:p>
                <a14:m>
                  <m:oMath xmlns:m="http://schemas.openxmlformats.org/officeDocument/2006/math">
                    <m:r>
                      <a:rPr lang="tr-TR" sz="2400" i="1" smtClean="0">
                        <a:latin typeface="Cambria Math" panose="02040503050406030204" pitchFamily="18" charset="0"/>
                      </a:rPr>
                      <m:t>𝐴</m:t>
                    </m:r>
                    <m:r>
                      <a:rPr lang="en-US" sz="2400" i="1">
                        <a:latin typeface="Cambria Math" panose="02040503050406030204" pitchFamily="18" charset="0"/>
                      </a:rPr>
                      <m:t>𝑋</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f>
                      <m:fPr>
                        <m:ctrlPr>
                          <a:rPr lang="tr-TR" sz="2400" i="1">
                            <a:latin typeface="Cambria Math" panose="02040503050406030204" pitchFamily="18" charset="0"/>
                          </a:rPr>
                        </m:ctrlPr>
                      </m:fPr>
                      <m:num>
                        <m:r>
                          <a:rPr lang="tr-TR" sz="2400" b="0" i="1" smtClean="0">
                            <a:latin typeface="Cambria Math" panose="02040503050406030204" pitchFamily="18" charset="0"/>
                          </a:rPr>
                          <m:t>𝐵</m:t>
                        </m:r>
                        <m:r>
                          <a:rPr lang="tr-TR" sz="2400" i="1">
                            <a:latin typeface="Cambria Math" panose="02040503050406030204" pitchFamily="18" charset="0"/>
                          </a:rPr>
                          <m:t>𝐶</m:t>
                        </m:r>
                      </m:num>
                      <m:den>
                        <m:r>
                          <a:rPr lang="tr-TR" sz="2400" i="1">
                            <a:latin typeface="Cambria Math" panose="02040503050406030204" pitchFamily="18" charset="0"/>
                          </a:rPr>
                          <m:t>𝐷</m:t>
                        </m:r>
                      </m:den>
                    </m:f>
                    <m:r>
                      <a:rPr lang="en-US" sz="2400" i="1">
                        <a:latin typeface="Cambria Math" panose="02040503050406030204" pitchFamily="18" charset="0"/>
                      </a:rPr>
                      <m:t>𝑋</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tr-TR" sz="2400" b="0" i="1" smtClean="0">
                        <a:latin typeface="Cambria Math" panose="02040503050406030204" pitchFamily="18" charset="0"/>
                      </a:rPr>
                      <m:t>+</m:t>
                    </m:r>
                    <m:f>
                      <m:fPr>
                        <m:ctrlPr>
                          <a:rPr lang="tr-TR" sz="2400" i="1">
                            <a:latin typeface="Cambria Math" panose="02040503050406030204" pitchFamily="18" charset="0"/>
                          </a:rPr>
                        </m:ctrlPr>
                      </m:fPr>
                      <m:num>
                        <m:r>
                          <a:rPr lang="tr-TR" sz="2400" b="0" i="1" smtClean="0">
                            <a:latin typeface="Cambria Math" panose="02040503050406030204" pitchFamily="18" charset="0"/>
                          </a:rPr>
                          <m:t>𝐵</m:t>
                        </m:r>
                        <m:r>
                          <a:rPr lang="tr-TR" sz="2400" i="1">
                            <a:latin typeface="Cambria Math" panose="02040503050406030204" pitchFamily="18" charset="0"/>
                          </a:rPr>
                          <m:t>𝐸</m:t>
                        </m:r>
                      </m:num>
                      <m:den>
                        <m:r>
                          <a:rPr lang="tr-TR" sz="2400" i="1">
                            <a:latin typeface="Cambria Math" panose="02040503050406030204" pitchFamily="18" charset="0"/>
                          </a:rPr>
                          <m:t>𝐷</m:t>
                        </m:r>
                      </m:den>
                    </m:f>
                    <m:r>
                      <a:rPr lang="en-US" sz="2400" i="1">
                        <a:latin typeface="Cambria Math" panose="02040503050406030204" pitchFamily="18" charset="0"/>
                      </a:rPr>
                      <m:t>𝑌</m:t>
                    </m:r>
                    <m:d>
                      <m:dPr>
                        <m:ctrlPr>
                          <a:rPr lang="en-US"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r>
                      <a:rPr lang="en-US" sz="2400" i="1">
                        <a:latin typeface="Cambria Math" panose="02040503050406030204" pitchFamily="18" charset="0"/>
                      </a:rPr>
                      <m:t>𝐹</m:t>
                    </m:r>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oMath>
                </a14:m>
                <a:endParaRPr lang="tr-TR" sz="2400" dirty="0" smtClean="0"/>
              </a:p>
              <a:p>
                <a14:m>
                  <m:oMath xmlns:m="http://schemas.openxmlformats.org/officeDocument/2006/math">
                    <m:d>
                      <m:dPr>
                        <m:ctrlPr>
                          <a:rPr lang="tr-TR" sz="2400" b="0" i="1" smtClean="0">
                            <a:latin typeface="Cambria Math" panose="02040503050406030204" pitchFamily="18" charset="0"/>
                          </a:rPr>
                        </m:ctrlPr>
                      </m:dPr>
                      <m:e>
                        <m:r>
                          <a:rPr lang="tr-TR" sz="2400" i="1">
                            <a:latin typeface="Cambria Math" panose="02040503050406030204" pitchFamily="18" charset="0"/>
                          </a:rPr>
                          <m:t>𝐴</m:t>
                        </m:r>
                        <m:r>
                          <a:rPr lang="en-US"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𝐵</m:t>
                            </m:r>
                            <m:r>
                              <a:rPr lang="tr-TR" sz="2400" i="1">
                                <a:latin typeface="Cambria Math" panose="02040503050406030204" pitchFamily="18" charset="0"/>
                              </a:rPr>
                              <m:t>𝐶</m:t>
                            </m:r>
                          </m:num>
                          <m:den>
                            <m:r>
                              <a:rPr lang="tr-TR" sz="2400" i="1">
                                <a:latin typeface="Cambria Math" panose="02040503050406030204" pitchFamily="18" charset="0"/>
                              </a:rPr>
                              <m:t>𝐷</m:t>
                            </m:r>
                          </m:den>
                        </m:f>
                      </m:e>
                    </m:d>
                    <m:r>
                      <a:rPr lang="en-US" sz="2400" i="1">
                        <a:latin typeface="Cambria Math" panose="02040503050406030204" pitchFamily="18" charset="0"/>
                      </a:rPr>
                      <m:t>𝑋</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r>
                      <a:rPr lang="en-US" sz="2400" i="1">
                        <a:latin typeface="Cambria Math" panose="02040503050406030204" pitchFamily="18" charset="0"/>
                      </a:rPr>
                      <m:t>𝐹</m:t>
                    </m:r>
                    <m:d>
                      <m:dPr>
                        <m:ctrlPr>
                          <a:rPr lang="en-US" sz="2400" i="1">
                            <a:latin typeface="Cambria Math" panose="02040503050406030204" pitchFamily="18" charset="0"/>
                          </a:rPr>
                        </m:ctrlPr>
                      </m:dPr>
                      <m:e>
                        <m:r>
                          <a:rPr lang="en-US" sz="2400" i="1">
                            <a:latin typeface="Cambria Math" panose="02040503050406030204" pitchFamily="18" charset="0"/>
                          </a:rPr>
                          <m:t>𝑠</m:t>
                        </m:r>
                      </m:e>
                    </m:d>
                    <m:r>
                      <a:rPr lang="tr-TR" sz="2400" b="0" i="1" smtClean="0">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𝐵𝐸</m:t>
                        </m:r>
                      </m:num>
                      <m:den>
                        <m:r>
                          <a:rPr lang="tr-TR" sz="2400" i="1">
                            <a:latin typeface="Cambria Math" panose="02040503050406030204" pitchFamily="18" charset="0"/>
                          </a:rPr>
                          <m:t>𝐷</m:t>
                        </m:r>
                      </m:den>
                    </m:f>
                    <m:r>
                      <a:rPr lang="en-US" sz="2400" i="1">
                        <a:latin typeface="Cambria Math" panose="02040503050406030204" pitchFamily="18" charset="0"/>
                      </a:rPr>
                      <m:t>𝑌</m:t>
                    </m:r>
                    <m:d>
                      <m:dPr>
                        <m:ctrlPr>
                          <a:rPr lang="en-US" sz="2400" i="1">
                            <a:latin typeface="Cambria Math" panose="02040503050406030204" pitchFamily="18" charset="0"/>
                          </a:rPr>
                        </m:ctrlPr>
                      </m:dPr>
                      <m:e>
                        <m:r>
                          <a:rPr lang="en-US" sz="2400" i="1">
                            <a:latin typeface="Cambria Math" panose="02040503050406030204" pitchFamily="18" charset="0"/>
                          </a:rPr>
                          <m:t>𝑠</m:t>
                        </m:r>
                      </m:e>
                    </m:d>
                  </m:oMath>
                </a14:m>
                <a:endParaRPr lang="tr-TR" sz="2400" dirty="0" smtClean="0"/>
              </a:p>
              <a:p>
                <a14:m>
                  <m:oMath xmlns:m="http://schemas.openxmlformats.org/officeDocument/2006/math">
                    <m:d>
                      <m:dPr>
                        <m:ctrlPr>
                          <a:rPr lang="tr-TR" sz="2400" i="1">
                            <a:latin typeface="Cambria Math" panose="02040503050406030204" pitchFamily="18" charset="0"/>
                          </a:rPr>
                        </m:ctrlPr>
                      </m:dPr>
                      <m:e>
                        <m:f>
                          <m:fPr>
                            <m:ctrlPr>
                              <a:rPr lang="tr-TR" sz="2400" i="1">
                                <a:latin typeface="Cambria Math" panose="02040503050406030204" pitchFamily="18" charset="0"/>
                              </a:rPr>
                            </m:ctrlPr>
                          </m:fPr>
                          <m:num>
                            <m:r>
                              <a:rPr lang="tr-TR" sz="2400" b="0" i="1" smtClean="0">
                                <a:latin typeface="Cambria Math" panose="02040503050406030204" pitchFamily="18" charset="0"/>
                              </a:rPr>
                              <m:t>𝐴𝐷</m:t>
                            </m:r>
                            <m:r>
                              <a:rPr lang="tr-TR" sz="2400" b="0" i="1" smtClean="0">
                                <a:latin typeface="Cambria Math" panose="02040503050406030204" pitchFamily="18" charset="0"/>
                              </a:rPr>
                              <m:t>−</m:t>
                            </m:r>
                            <m:r>
                              <a:rPr lang="tr-TR" sz="2400" i="1">
                                <a:latin typeface="Cambria Math" panose="02040503050406030204" pitchFamily="18" charset="0"/>
                              </a:rPr>
                              <m:t>𝐵𝐶</m:t>
                            </m:r>
                          </m:num>
                          <m:den>
                            <m:r>
                              <a:rPr lang="tr-TR" sz="2400" i="1">
                                <a:latin typeface="Cambria Math" panose="02040503050406030204" pitchFamily="18" charset="0"/>
                              </a:rPr>
                              <m:t>𝐷</m:t>
                            </m:r>
                          </m:den>
                        </m:f>
                      </m:e>
                    </m:d>
                    <m:r>
                      <a:rPr lang="en-US" sz="2400" i="1">
                        <a:latin typeface="Cambria Math" panose="02040503050406030204" pitchFamily="18" charset="0"/>
                      </a:rPr>
                      <m:t>𝑋</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r>
                      <a:rPr lang="en-US" sz="2400" i="1">
                        <a:latin typeface="Cambria Math" panose="02040503050406030204" pitchFamily="18" charset="0"/>
                      </a:rPr>
                      <m:t>𝐹</m:t>
                    </m:r>
                    <m:d>
                      <m:dPr>
                        <m:ctrlPr>
                          <a:rPr lang="en-US" sz="2400" i="1">
                            <a:latin typeface="Cambria Math" panose="02040503050406030204" pitchFamily="18" charset="0"/>
                          </a:rPr>
                        </m:ctrlPr>
                      </m:dPr>
                      <m:e>
                        <m:r>
                          <a:rPr lang="en-US" sz="2400" i="1">
                            <a:latin typeface="Cambria Math" panose="02040503050406030204" pitchFamily="18" charset="0"/>
                          </a:rPr>
                          <m:t>𝑠</m:t>
                        </m:r>
                      </m:e>
                    </m:d>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𝐵𝐸</m:t>
                        </m:r>
                      </m:num>
                      <m:den>
                        <m:r>
                          <a:rPr lang="tr-TR" sz="2400" i="1">
                            <a:latin typeface="Cambria Math" panose="02040503050406030204" pitchFamily="18" charset="0"/>
                          </a:rPr>
                          <m:t>𝐷</m:t>
                        </m:r>
                      </m:den>
                    </m:f>
                    <m:r>
                      <a:rPr lang="en-US" sz="2400" i="1">
                        <a:latin typeface="Cambria Math" panose="02040503050406030204" pitchFamily="18" charset="0"/>
                      </a:rPr>
                      <m:t>𝑌</m:t>
                    </m:r>
                    <m:d>
                      <m:dPr>
                        <m:ctrlPr>
                          <a:rPr lang="en-US" sz="2400" i="1">
                            <a:latin typeface="Cambria Math" panose="02040503050406030204" pitchFamily="18" charset="0"/>
                          </a:rPr>
                        </m:ctrlPr>
                      </m:dPr>
                      <m:e>
                        <m:r>
                          <a:rPr lang="en-US" sz="2400" i="1">
                            <a:latin typeface="Cambria Math" panose="02040503050406030204" pitchFamily="18" charset="0"/>
                          </a:rPr>
                          <m:t>𝑠</m:t>
                        </m:r>
                      </m:e>
                    </m:d>
                  </m:oMath>
                </a14:m>
                <a:endParaRPr lang="tr-TR" sz="2400" dirty="0" smtClean="0"/>
              </a:p>
              <a:p>
                <a14:m>
                  <m:oMath xmlns:m="http://schemas.openxmlformats.org/officeDocument/2006/math">
                    <m:r>
                      <a:rPr lang="en-US" sz="2400" i="1">
                        <a:latin typeface="Cambria Math" panose="02040503050406030204" pitchFamily="18" charset="0"/>
                      </a:rPr>
                      <m:t>𝑋</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f>
                      <m:fPr>
                        <m:ctrlPr>
                          <a:rPr lang="tr-TR" sz="2400" b="0" i="1" smtClean="0">
                            <a:latin typeface="Cambria Math" panose="02040503050406030204" pitchFamily="18" charset="0"/>
                          </a:rPr>
                        </m:ctrlPr>
                      </m:fPr>
                      <m:num>
                        <m:r>
                          <a:rPr lang="tr-TR" sz="2400" b="0" i="1" smtClean="0">
                            <a:latin typeface="Cambria Math" panose="02040503050406030204" pitchFamily="18" charset="0"/>
                          </a:rPr>
                          <m:t>𝐷</m:t>
                        </m:r>
                      </m:num>
                      <m:den>
                        <m:r>
                          <a:rPr lang="tr-TR" sz="2400" i="1">
                            <a:latin typeface="Cambria Math" panose="02040503050406030204" pitchFamily="18" charset="0"/>
                          </a:rPr>
                          <m:t>𝐴𝐷</m:t>
                        </m:r>
                        <m:r>
                          <a:rPr lang="tr-TR" sz="2400" i="1">
                            <a:latin typeface="Cambria Math" panose="02040503050406030204" pitchFamily="18" charset="0"/>
                          </a:rPr>
                          <m:t>−</m:t>
                        </m:r>
                        <m:r>
                          <a:rPr lang="tr-TR" sz="2400" i="1">
                            <a:latin typeface="Cambria Math" panose="02040503050406030204" pitchFamily="18" charset="0"/>
                          </a:rPr>
                          <m:t>𝐵𝐶</m:t>
                        </m:r>
                      </m:den>
                    </m:f>
                    <m:r>
                      <a:rPr lang="en-US" sz="2400" i="1">
                        <a:latin typeface="Cambria Math" panose="02040503050406030204" pitchFamily="18" charset="0"/>
                      </a:rPr>
                      <m:t>𝐹</m:t>
                    </m:r>
                    <m:d>
                      <m:dPr>
                        <m:ctrlPr>
                          <a:rPr lang="en-US" sz="2400" i="1">
                            <a:latin typeface="Cambria Math" panose="02040503050406030204" pitchFamily="18" charset="0"/>
                          </a:rPr>
                        </m:ctrlPr>
                      </m:dPr>
                      <m:e>
                        <m:r>
                          <a:rPr lang="en-US" sz="2400" i="1">
                            <a:latin typeface="Cambria Math" panose="02040503050406030204" pitchFamily="18" charset="0"/>
                          </a:rPr>
                          <m:t>𝑠</m:t>
                        </m:r>
                      </m:e>
                    </m:d>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𝐵𝐸</m:t>
                        </m:r>
                      </m:num>
                      <m:den>
                        <m:r>
                          <a:rPr lang="tr-TR" sz="2400" i="1">
                            <a:latin typeface="Cambria Math" panose="02040503050406030204" pitchFamily="18" charset="0"/>
                          </a:rPr>
                          <m:t>𝐴𝐷</m:t>
                        </m:r>
                        <m:r>
                          <a:rPr lang="tr-TR" sz="2400" i="1">
                            <a:latin typeface="Cambria Math" panose="02040503050406030204" pitchFamily="18" charset="0"/>
                          </a:rPr>
                          <m:t>−</m:t>
                        </m:r>
                        <m:r>
                          <a:rPr lang="tr-TR" sz="2400" i="1">
                            <a:latin typeface="Cambria Math" panose="02040503050406030204" pitchFamily="18" charset="0"/>
                          </a:rPr>
                          <m:t>𝐵𝐶</m:t>
                        </m:r>
                      </m:den>
                    </m:f>
                    <m:r>
                      <a:rPr lang="en-US" sz="2400" i="1">
                        <a:latin typeface="Cambria Math" panose="02040503050406030204" pitchFamily="18" charset="0"/>
                      </a:rPr>
                      <m:t>𝑌</m:t>
                    </m:r>
                    <m:d>
                      <m:dPr>
                        <m:ctrlPr>
                          <a:rPr lang="en-US" sz="2400" i="1">
                            <a:latin typeface="Cambria Math" panose="02040503050406030204" pitchFamily="18" charset="0"/>
                          </a:rPr>
                        </m:ctrlPr>
                      </m:dPr>
                      <m:e>
                        <m:r>
                          <a:rPr lang="en-US" sz="2400" i="1">
                            <a:latin typeface="Cambria Math" panose="02040503050406030204" pitchFamily="18" charset="0"/>
                          </a:rPr>
                          <m:t>𝑠</m:t>
                        </m:r>
                      </m:e>
                    </m:d>
                  </m:oMath>
                </a14:m>
                <a:endParaRPr lang="tr-TR" sz="2400" dirty="0" smtClean="0"/>
              </a:p>
              <a:p>
                <a14:m>
                  <m:oMath xmlns:m="http://schemas.openxmlformats.org/officeDocument/2006/math">
                    <m:r>
                      <a:rPr lang="en-US" sz="2400" i="1">
                        <a:latin typeface="Cambria Math" panose="02040503050406030204" pitchFamily="18" charset="0"/>
                      </a:rPr>
                      <m:t>𝑋</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𝑋𝐹</m:t>
                        </m:r>
                      </m:sub>
                    </m:sSub>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𝐹</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𝑋𝑌</m:t>
                        </m:r>
                      </m:sub>
                    </m:sSub>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r>
                      <m:rPr>
                        <m:sty m:val="p"/>
                      </m:rPr>
                      <a:rPr lang="en-US" sz="2400">
                        <a:latin typeface="Cambria Math" panose="02040503050406030204" pitchFamily="18" charset="0"/>
                      </a:rPr>
                      <m:t>Y</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r>
                      <a:rPr lang="en-US" sz="2400" i="1">
                        <a:latin typeface="Cambria Math" panose="02040503050406030204" pitchFamily="18" charset="0"/>
                      </a:rPr>
                      <m:t>𝑠</m:t>
                    </m:r>
                    <m:r>
                      <a:rPr lang="en-US" sz="2400" i="1">
                        <a:latin typeface="Cambria Math" panose="02040503050406030204" pitchFamily="18" charset="0"/>
                      </a:rPr>
                      <m:t>)</m:t>
                    </m:r>
                  </m:oMath>
                </a14:m>
                <a:endParaRPr lang="tr-TR" sz="2400" dirty="0"/>
              </a:p>
              <a:p>
                <a:endParaRPr lang="tr-TR" sz="2400" dirty="0"/>
              </a:p>
              <a:p>
                <a:endParaRPr lang="tr-TR" sz="2400" dirty="0"/>
              </a:p>
              <a:p>
                <a:endParaRPr lang="tr-TR" sz="2400" dirty="0"/>
              </a:p>
              <a:p>
                <a:endParaRPr lang="tr-TR" sz="2400" dirty="0"/>
              </a:p>
            </p:txBody>
          </p:sp>
        </mc:Choice>
        <mc:Fallback>
          <p:sp>
            <p:nvSpPr>
              <p:cNvPr id="2" name="İçerik Yer Tutucusu 1"/>
              <p:cNvSpPr>
                <a:spLocks noGrp="1" noRot="1" noChangeAspect="1" noMove="1" noResize="1" noEditPoints="1" noAdjustHandles="1" noChangeArrowheads="1" noChangeShapeType="1" noTextEdit="1"/>
              </p:cNvSpPr>
              <p:nvPr>
                <p:ph sz="half" idx="1"/>
              </p:nvPr>
            </p:nvSpPr>
            <p:spPr>
              <a:xfrm>
                <a:off x="1180213" y="2679405"/>
                <a:ext cx="9856381" cy="3189689"/>
              </a:xfrm>
              <a:blipFill rotWithShape="0">
                <a:blip r:embed="rId4"/>
                <a:stretch>
                  <a:fillRect l="-1918"/>
                </a:stretch>
              </a:blipFill>
            </p:spPr>
            <p:txBody>
              <a:bodyPr/>
              <a:lstStyle/>
              <a:p>
                <a:r>
                  <a:rPr lang="tr-TR">
                    <a:noFill/>
                  </a:rPr>
                  <a:t> </a:t>
                </a:r>
              </a:p>
            </p:txBody>
          </p:sp>
        </mc:Fallback>
      </mc:AlternateContent>
    </p:spTree>
    <p:extLst>
      <p:ext uri="{BB962C8B-B14F-4D97-AF65-F5344CB8AC3E}">
        <p14:creationId xmlns:p14="http://schemas.microsoft.com/office/powerpoint/2010/main" val="38187864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1097280" y="286604"/>
            <a:ext cx="10058400" cy="957406"/>
          </a:xfrm>
        </p:spPr>
        <p:txBody>
          <a:bodyPr>
            <a:normAutofit/>
          </a:bodyPr>
          <a:lstStyle/>
          <a:p>
            <a:r>
              <a:rPr lang="tr-TR" sz="2800" dirty="0">
                <a:latin typeface="Cooper Std Black" panose="0208090304030B020404" pitchFamily="18" charset="0"/>
              </a:rPr>
              <a:t>Örnek 3: Dönüşüm Elemanı ve Öteleme Mekanik Sistemi </a:t>
            </a:r>
            <a:endParaRPr lang="tr-TR" sz="2800" dirty="0">
              <a:latin typeface="Cooper Std Black" panose="0208090304030B020404" pitchFamily="18" charset="0"/>
            </a:endParaRPr>
          </a:p>
        </p:txBody>
      </p:sp>
      <mc:AlternateContent xmlns:mc="http://schemas.openxmlformats.org/markup-compatibility/2006">
        <mc:Choice xmlns:a14="http://schemas.microsoft.com/office/drawing/2010/main" Requires="a14">
          <p:sp>
            <p:nvSpPr>
              <p:cNvPr id="3" name="İçerik Yer Tutucusu 2"/>
              <p:cNvSpPr>
                <a:spLocks noGrp="1"/>
              </p:cNvSpPr>
              <p:nvPr>
                <p:ph sz="half" idx="2"/>
              </p:nvPr>
            </p:nvSpPr>
            <p:spPr>
              <a:xfrm>
                <a:off x="1180213" y="1473595"/>
                <a:ext cx="9856381" cy="1811865"/>
              </a:xfrm>
              <a:solidFill>
                <a:schemeClr val="accent1">
                  <a:lumMod val="20000"/>
                  <a:lumOff val="80000"/>
                </a:schemeClr>
              </a:solidFill>
            </p:spPr>
            <p:txBody>
              <a:bodyPr>
                <a:normAutofit fontScale="85000" lnSpcReduction="10000"/>
              </a:bodyPr>
              <a:lstStyle/>
              <a:p>
                <a14:m>
                  <m:oMath xmlns:m="http://schemas.openxmlformats.org/officeDocument/2006/math">
                    <m:r>
                      <a:rPr lang="en-US" sz="2400" i="1" smtClean="0">
                        <a:latin typeface="Cambria Math" panose="02040503050406030204" pitchFamily="18" charset="0"/>
                      </a:rPr>
                      <m:t>𝑋</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𝐷</m:t>
                        </m:r>
                      </m:num>
                      <m:den>
                        <m:r>
                          <a:rPr lang="tr-TR" sz="2400" i="1">
                            <a:latin typeface="Cambria Math" panose="02040503050406030204" pitchFamily="18" charset="0"/>
                          </a:rPr>
                          <m:t>𝐴𝐷</m:t>
                        </m:r>
                        <m:r>
                          <a:rPr lang="tr-TR" sz="2400" i="1">
                            <a:latin typeface="Cambria Math" panose="02040503050406030204" pitchFamily="18" charset="0"/>
                          </a:rPr>
                          <m:t>−</m:t>
                        </m:r>
                        <m:r>
                          <a:rPr lang="tr-TR" sz="2400" i="1">
                            <a:latin typeface="Cambria Math" panose="02040503050406030204" pitchFamily="18" charset="0"/>
                          </a:rPr>
                          <m:t>𝐵𝐶</m:t>
                        </m:r>
                      </m:den>
                    </m:f>
                    <m:r>
                      <a:rPr lang="en-US" sz="2400" i="1">
                        <a:latin typeface="Cambria Math" panose="02040503050406030204" pitchFamily="18" charset="0"/>
                      </a:rPr>
                      <m:t>𝐹</m:t>
                    </m:r>
                    <m:d>
                      <m:dPr>
                        <m:ctrlPr>
                          <a:rPr lang="en-US" sz="2400" i="1">
                            <a:latin typeface="Cambria Math" panose="02040503050406030204" pitchFamily="18" charset="0"/>
                          </a:rPr>
                        </m:ctrlPr>
                      </m:dPr>
                      <m:e>
                        <m:r>
                          <a:rPr lang="en-US" sz="2400" i="1">
                            <a:latin typeface="Cambria Math" panose="02040503050406030204" pitchFamily="18" charset="0"/>
                          </a:rPr>
                          <m:t>𝑠</m:t>
                        </m:r>
                      </m:e>
                    </m:d>
                    <m:r>
                      <a:rPr lang="tr-TR" sz="2400" i="1">
                        <a:latin typeface="Cambria Math" panose="02040503050406030204" pitchFamily="18" charset="0"/>
                      </a:rPr>
                      <m:t>−</m:t>
                    </m:r>
                    <m:f>
                      <m:fPr>
                        <m:ctrlPr>
                          <a:rPr lang="tr-TR" sz="2400" i="1">
                            <a:latin typeface="Cambria Math" panose="02040503050406030204" pitchFamily="18" charset="0"/>
                          </a:rPr>
                        </m:ctrlPr>
                      </m:fPr>
                      <m:num>
                        <m:r>
                          <a:rPr lang="tr-TR" sz="2400" i="1">
                            <a:latin typeface="Cambria Math" panose="02040503050406030204" pitchFamily="18" charset="0"/>
                          </a:rPr>
                          <m:t>𝐵𝐸</m:t>
                        </m:r>
                      </m:num>
                      <m:den>
                        <m:r>
                          <a:rPr lang="tr-TR" sz="2400" i="1">
                            <a:latin typeface="Cambria Math" panose="02040503050406030204" pitchFamily="18" charset="0"/>
                          </a:rPr>
                          <m:t>𝐴𝐷</m:t>
                        </m:r>
                        <m:r>
                          <a:rPr lang="tr-TR" sz="2400" i="1">
                            <a:latin typeface="Cambria Math" panose="02040503050406030204" pitchFamily="18" charset="0"/>
                          </a:rPr>
                          <m:t>−</m:t>
                        </m:r>
                        <m:r>
                          <a:rPr lang="tr-TR" sz="2400" i="1">
                            <a:latin typeface="Cambria Math" panose="02040503050406030204" pitchFamily="18" charset="0"/>
                          </a:rPr>
                          <m:t>𝐵𝐶</m:t>
                        </m:r>
                      </m:den>
                    </m:f>
                    <m:r>
                      <a:rPr lang="en-US" sz="2400" i="1">
                        <a:latin typeface="Cambria Math" panose="02040503050406030204" pitchFamily="18" charset="0"/>
                      </a:rPr>
                      <m:t>𝑌</m:t>
                    </m:r>
                    <m:d>
                      <m:dPr>
                        <m:ctrlPr>
                          <a:rPr lang="en-US" sz="2400" i="1">
                            <a:latin typeface="Cambria Math" panose="02040503050406030204" pitchFamily="18" charset="0"/>
                          </a:rPr>
                        </m:ctrlPr>
                      </m:dPr>
                      <m:e>
                        <m:r>
                          <a:rPr lang="en-US" sz="2400" i="1">
                            <a:latin typeface="Cambria Math" panose="02040503050406030204" pitchFamily="18" charset="0"/>
                          </a:rPr>
                          <m:t>𝑠</m:t>
                        </m:r>
                      </m:e>
                    </m:d>
                  </m:oMath>
                </a14:m>
                <a:endParaRPr lang="tr-TR" sz="2400" dirty="0"/>
              </a:p>
              <a:p>
                <a14:m>
                  <m:oMath xmlns:m="http://schemas.openxmlformats.org/officeDocument/2006/math">
                    <m:r>
                      <a:rPr lang="en-US" sz="2400" i="1">
                        <a:latin typeface="Cambria Math" panose="02040503050406030204" pitchFamily="18" charset="0"/>
                      </a:rPr>
                      <m:t>𝑋</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𝑋𝐹</m:t>
                        </m:r>
                      </m:sub>
                    </m:sSub>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𝐹</m:t>
                    </m:r>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𝑋𝑌</m:t>
                        </m:r>
                      </m:sub>
                    </m:sSub>
                    <m:d>
                      <m:dPr>
                        <m:ctrlPr>
                          <a:rPr lang="en-US" sz="2400" i="1">
                            <a:latin typeface="Cambria Math" panose="02040503050406030204" pitchFamily="18" charset="0"/>
                          </a:rPr>
                        </m:ctrlPr>
                      </m:dPr>
                      <m:e>
                        <m:r>
                          <a:rPr lang="en-US" sz="2400" i="1">
                            <a:latin typeface="Cambria Math" panose="02040503050406030204" pitchFamily="18" charset="0"/>
                          </a:rPr>
                          <m:t>𝑠</m:t>
                        </m:r>
                      </m:e>
                    </m:d>
                    <m:r>
                      <m:rPr>
                        <m:sty m:val="p"/>
                      </m:rPr>
                      <a:rPr lang="en-US" sz="2400">
                        <a:latin typeface="Cambria Math" panose="02040503050406030204" pitchFamily="18" charset="0"/>
                      </a:rPr>
                      <m:t>Y</m:t>
                    </m:r>
                    <m:d>
                      <m:dPr>
                        <m:ctrlPr>
                          <a:rPr lang="tr-TR" sz="2400" i="1">
                            <a:latin typeface="Cambria Math" panose="02040503050406030204" pitchFamily="18" charset="0"/>
                          </a:rPr>
                        </m:ctrlPr>
                      </m:dPr>
                      <m:e>
                        <m:r>
                          <a:rPr lang="en-US" sz="2400" i="1">
                            <a:latin typeface="Cambria Math" panose="02040503050406030204" pitchFamily="18" charset="0"/>
                          </a:rPr>
                          <m:t>𝑠</m:t>
                        </m:r>
                      </m:e>
                    </m:d>
                  </m:oMath>
                </a14:m>
                <a:endParaRPr lang="tr-TR" sz="2400" i="1" dirty="0" smtClean="0">
                  <a:latin typeface="Cambria Math" panose="02040503050406030204" pitchFamily="18" charset="0"/>
                </a:endParaRPr>
              </a:p>
              <a:p>
                <a14:m>
                  <m:oMath xmlns:m="http://schemas.openxmlformats.org/officeDocument/2006/math">
                    <m:r>
                      <a:rPr lang="tr-TR" sz="2400" b="0" i="1" smtClean="0">
                        <a:latin typeface="Cambria Math" panose="02040503050406030204" pitchFamily="18" charset="0"/>
                      </a:rPr>
                      <m:t>𝐴</m:t>
                    </m:r>
                    <m:r>
                      <a:rPr lang="tr-TR" sz="2400" b="0" i="1" smtClean="0">
                        <a:latin typeface="Cambria Math" panose="02040503050406030204" pitchFamily="18" charset="0"/>
                      </a:rPr>
                      <m:t>=</m:t>
                    </m:r>
                    <m:r>
                      <a:rPr lang="en-US" sz="2400" i="1">
                        <a:latin typeface="Cambria Math" panose="02040503050406030204" pitchFamily="18" charset="0"/>
                      </a:rPr>
                      <m:t>𝑚</m:t>
                    </m:r>
                    <m:sSup>
                      <m:sSupPr>
                        <m:ctrlPr>
                          <a:rPr lang="tr-TR" sz="2400" i="1">
                            <a:latin typeface="Cambria Math" panose="02040503050406030204" pitchFamily="18" charset="0"/>
                          </a:rPr>
                        </m:ctrlPr>
                      </m:sSupPr>
                      <m:e>
                        <m:r>
                          <a:rPr lang="en-US" sz="2400" i="1">
                            <a:latin typeface="Cambria Math" panose="02040503050406030204" pitchFamily="18" charset="0"/>
                          </a:rPr>
                          <m:t>𝑠</m:t>
                        </m:r>
                      </m:e>
                      <m:sup>
                        <m:r>
                          <a:rPr lang="en-US" sz="2400" i="1">
                            <a:latin typeface="Cambria Math" panose="02040503050406030204" pitchFamily="18" charset="0"/>
                          </a:rPr>
                          <m:t>2</m:t>
                        </m:r>
                      </m:sup>
                    </m:sSup>
                    <m:r>
                      <a:rPr lang="en-US" sz="2400" i="1">
                        <a:latin typeface="Cambria Math" panose="02040503050406030204" pitchFamily="18" charset="0"/>
                      </a:rPr>
                      <m:t>+</m:t>
                    </m:r>
                    <m:r>
                      <a:rPr lang="en-US" sz="2400" i="1">
                        <a:latin typeface="Cambria Math" panose="02040503050406030204" pitchFamily="18" charset="0"/>
                      </a:rPr>
                      <m:t>𝑏𝑠</m:t>
                    </m:r>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1</m:t>
                        </m:r>
                      </m:sub>
                    </m:sSub>
                    <m:r>
                      <a:rPr lang="tr-TR" sz="2400" b="0" i="1" smtClean="0">
                        <a:latin typeface="Cambria Math" panose="02040503050406030204" pitchFamily="18" charset="0"/>
                      </a:rPr>
                      <m:t>;</m:t>
                    </m:r>
                    <m:r>
                      <a:rPr lang="tr-TR" sz="2400" b="0" i="1" smtClean="0">
                        <a:latin typeface="Cambria Math" panose="02040503050406030204" pitchFamily="18" charset="0"/>
                      </a:rPr>
                      <m:t>𝐵</m:t>
                    </m:r>
                    <m:r>
                      <a:rPr lang="tr-TR" sz="2400" b="0" i="1" smtClean="0">
                        <a:latin typeface="Cambria Math" panose="02040503050406030204" pitchFamily="18" charset="0"/>
                      </a:rPr>
                      <m:t>=</m:t>
                    </m:r>
                    <m:r>
                      <a:rPr lang="en-US" sz="2400" i="1">
                        <a:latin typeface="Cambria Math" panose="02040503050406030204" pitchFamily="18" charset="0"/>
                      </a:rPr>
                      <m:t>𝑏</m:t>
                    </m:r>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r>
                      <a:rPr lang="en-US" sz="2400" i="1">
                        <a:latin typeface="Cambria Math" panose="02040503050406030204" pitchFamily="18" charset="0"/>
                      </a:rPr>
                      <m:t>𝑠</m:t>
                    </m:r>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1</m:t>
                        </m:r>
                      </m:sub>
                    </m:sSub>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r>
                      <a:rPr lang="tr-TR" sz="2400" b="0" i="1" smtClean="0">
                        <a:latin typeface="Cambria Math" panose="02040503050406030204" pitchFamily="18" charset="0"/>
                      </a:rPr>
                      <m:t>;</m:t>
                    </m:r>
                  </m:oMath>
                </a14:m>
                <a:endParaRPr lang="tr-TR" sz="2400" b="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tr-TR" sz="2400" b="0" i="1" smtClean="0">
                          <a:latin typeface="Cambria Math" panose="02040503050406030204" pitchFamily="18" charset="0"/>
                        </a:rPr>
                        <m:t>𝐶</m:t>
                      </m:r>
                      <m:r>
                        <a:rPr lang="tr-TR" sz="2400" b="0" i="1" smtClean="0">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r>
                        <a:rPr lang="en-US" sz="2400" i="1">
                          <a:latin typeface="Cambria Math" panose="02040503050406030204" pitchFamily="18" charset="0"/>
                        </a:rPr>
                        <m:t>𝑏𝑠</m:t>
                      </m:r>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1</m:t>
                          </m:r>
                        </m:sub>
                      </m:sSub>
                      <m:r>
                        <a:rPr lang="tr-TR" sz="2400" b="0" i="1" smtClean="0">
                          <a:latin typeface="Cambria Math" panose="02040503050406030204" pitchFamily="18" charset="0"/>
                        </a:rPr>
                        <m:t>;</m:t>
                      </m:r>
                      <m:r>
                        <a:rPr lang="tr-TR" sz="2400" b="0" i="1" smtClean="0">
                          <a:latin typeface="Cambria Math" panose="02040503050406030204" pitchFamily="18" charset="0"/>
                        </a:rPr>
                        <m:t>𝐷</m:t>
                      </m:r>
                      <m:r>
                        <a:rPr lang="tr-TR" sz="2400" b="0" i="1" smtClean="0">
                          <a:latin typeface="Cambria Math" panose="02040503050406030204" pitchFamily="18" charset="0"/>
                        </a:rPr>
                        <m:t>=</m:t>
                      </m:r>
                      <m:r>
                        <a:rPr lang="en-US" sz="2400" i="1">
                          <a:latin typeface="Cambria Math" panose="02040503050406030204" pitchFamily="18" charset="0"/>
                        </a:rPr>
                        <m:t>𝑏</m:t>
                      </m:r>
                      <m:sSup>
                        <m:sSupPr>
                          <m:ctrlPr>
                            <a:rPr lang="tr-TR" sz="2400" i="1">
                              <a:latin typeface="Cambria Math" panose="02040503050406030204" pitchFamily="18" charset="0"/>
                            </a:rPr>
                          </m:ctrlPr>
                        </m:sSupPr>
                        <m:e>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e>
                        <m:sup>
                          <m:r>
                            <a:rPr lang="en-US" sz="2400" i="1">
                              <a:latin typeface="Cambria Math" panose="02040503050406030204" pitchFamily="18" charset="0"/>
                            </a:rPr>
                            <m:t>2</m:t>
                          </m:r>
                        </m:sup>
                      </m:sSup>
                      <m:r>
                        <a:rPr lang="en-US" sz="2400" i="1">
                          <a:latin typeface="Cambria Math" panose="02040503050406030204" pitchFamily="18" charset="0"/>
                        </a:rPr>
                        <m:t>𝑠</m:t>
                      </m:r>
                      <m:r>
                        <a:rPr lang="en-US" sz="2400" i="1">
                          <a:latin typeface="Cambria Math" panose="02040503050406030204" pitchFamily="18" charset="0"/>
                        </a:rPr>
                        <m:t>+</m:t>
                      </m:r>
                      <m:d>
                        <m:dPr>
                          <m:ctrlPr>
                            <a:rPr lang="tr-TR" sz="2400" i="1">
                              <a:latin typeface="Cambria Math" panose="02040503050406030204" pitchFamily="18" charset="0"/>
                            </a:rPr>
                          </m:ctrlPr>
                        </m:dPr>
                        <m:e>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1</m:t>
                              </m:r>
                            </m:sub>
                          </m:sSub>
                          <m:sSup>
                            <m:sSupPr>
                              <m:ctrlPr>
                                <a:rPr lang="tr-TR" sz="2400" i="1">
                                  <a:latin typeface="Cambria Math" panose="02040503050406030204" pitchFamily="18" charset="0"/>
                                </a:rPr>
                              </m:ctrlPr>
                            </m:sSupPr>
                            <m:e>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e>
                            <m:sup>
                              <m:r>
                                <a:rPr lang="en-US" sz="2400" i="1">
                                  <a:latin typeface="Cambria Math" panose="02040503050406030204" pitchFamily="18" charset="0"/>
                                </a:rPr>
                                <m:t>2</m:t>
                              </m:r>
                            </m:sup>
                          </m:sSup>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2</m:t>
                              </m:r>
                            </m:sub>
                          </m:sSub>
                          <m:sSup>
                            <m:sSupPr>
                              <m:ctrlPr>
                                <a:rPr lang="tr-TR" sz="2400" i="1">
                                  <a:latin typeface="Cambria Math" panose="02040503050406030204" pitchFamily="18" charset="0"/>
                                </a:rPr>
                              </m:ctrlPr>
                            </m:sSupPr>
                            <m:e>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2</m:t>
                                  </m:r>
                                </m:sub>
                              </m:sSub>
                            </m:e>
                            <m:sup>
                              <m:r>
                                <a:rPr lang="en-US" sz="2400" i="1">
                                  <a:latin typeface="Cambria Math" panose="02040503050406030204" pitchFamily="18" charset="0"/>
                                </a:rPr>
                                <m:t>2</m:t>
                              </m:r>
                            </m:sup>
                          </m:sSup>
                        </m:e>
                      </m:d>
                      <m:r>
                        <a:rPr lang="tr-TR" sz="2400" b="0" i="1" smtClean="0">
                          <a:latin typeface="Cambria Math" panose="02040503050406030204" pitchFamily="18" charset="0"/>
                        </a:rPr>
                        <m:t>;</m:t>
                      </m:r>
                      <m:r>
                        <a:rPr lang="tr-TR" sz="2400" b="0" i="1" smtClean="0">
                          <a:latin typeface="Cambria Math" panose="02040503050406030204" pitchFamily="18" charset="0"/>
                        </a:rPr>
                        <m:t>𝐸</m:t>
                      </m:r>
                      <m:r>
                        <a:rPr lang="tr-TR" sz="2400" b="0" i="1" smtClean="0">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2</m:t>
                          </m:r>
                        </m:sub>
                      </m:sSub>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2</m:t>
                          </m:r>
                        </m:sub>
                      </m:sSub>
                    </m:oMath>
                  </m:oMathPara>
                </a14:m>
                <a:endParaRPr lang="tr-TR" sz="2400" dirty="0"/>
              </a:p>
              <a:p>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sz="half" idx="2"/>
              </p:nvPr>
            </p:nvSpPr>
            <p:spPr>
              <a:xfrm>
                <a:off x="1180213" y="1473595"/>
                <a:ext cx="9856381" cy="1811865"/>
              </a:xfrm>
              <a:blipFill rotWithShape="0">
                <a:blip r:embed="rId3"/>
                <a:stretch>
                  <a:fillRect l="-1609"/>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2" name="İçerik Yer Tutucusu 1"/>
              <p:cNvSpPr>
                <a:spLocks noGrp="1"/>
              </p:cNvSpPr>
              <p:nvPr>
                <p:ph sz="half" idx="1"/>
              </p:nvPr>
            </p:nvSpPr>
            <p:spPr>
              <a:xfrm>
                <a:off x="1180213" y="3402419"/>
                <a:ext cx="9856381" cy="2764465"/>
              </a:xfrm>
            </p:spPr>
            <p:txBody>
              <a:bodyPr>
                <a:normAutofit fontScale="85000" lnSpcReduction="10000"/>
              </a:bodyPr>
              <a:lstStyle/>
              <a:p>
                <a14:m>
                  <m:oMath xmlns:m="http://schemas.openxmlformats.org/officeDocument/2006/math">
                    <m:sSub>
                      <m:sSubPr>
                        <m:ctrlPr>
                          <a:rPr lang="tr-TR" sz="2400" i="1" smtClean="0">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𝑋𝐹</m:t>
                        </m:r>
                      </m:sub>
                    </m:sSub>
                    <m:d>
                      <m:dPr>
                        <m:ctrlPr>
                          <a:rPr lang="tr-TR" sz="2400" i="1">
                            <a:latin typeface="Cambria Math" panose="02040503050406030204" pitchFamily="18" charset="0"/>
                          </a:rPr>
                        </m:ctrlPr>
                      </m:dPr>
                      <m:e>
                        <m:r>
                          <a:rPr lang="en-US" sz="2400" i="1">
                            <a:latin typeface="Cambria Math" panose="02040503050406030204" pitchFamily="18" charset="0"/>
                          </a:rPr>
                          <m:t>𝑠</m:t>
                        </m:r>
                      </m:e>
                    </m:d>
                    <m:r>
                      <a:rPr lang="tr-TR" sz="2400" b="0" i="0" smtClean="0">
                        <a:latin typeface="Cambria Math" panose="02040503050406030204" pitchFamily="18" charset="0"/>
                      </a:rPr>
                      <m:t>=</m:t>
                    </m:r>
                    <m:f>
                      <m:fPr>
                        <m:ctrlPr>
                          <a:rPr lang="tr-TR" sz="2400" b="0" i="0" smtClean="0">
                            <a:latin typeface="Cambria Math" panose="02040503050406030204" pitchFamily="18" charset="0"/>
                          </a:rPr>
                        </m:ctrlPr>
                      </m:fPr>
                      <m:num>
                        <m:r>
                          <a:rPr lang="en-US" sz="2400" i="1">
                            <a:latin typeface="Cambria Math" panose="02040503050406030204" pitchFamily="18" charset="0"/>
                          </a:rPr>
                          <m:t>𝑏</m:t>
                        </m:r>
                        <m:sSup>
                          <m:sSupPr>
                            <m:ctrlPr>
                              <a:rPr lang="tr-TR" sz="2400" i="1">
                                <a:latin typeface="Cambria Math" panose="02040503050406030204" pitchFamily="18" charset="0"/>
                              </a:rPr>
                            </m:ctrlPr>
                          </m:sSupPr>
                          <m:e>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e>
                          <m:sup>
                            <m:r>
                              <a:rPr lang="en-US" sz="2400" i="1">
                                <a:latin typeface="Cambria Math" panose="02040503050406030204" pitchFamily="18" charset="0"/>
                              </a:rPr>
                              <m:t>2</m:t>
                            </m:r>
                          </m:sup>
                        </m:sSup>
                        <m:r>
                          <a:rPr lang="en-US" sz="2400" i="1">
                            <a:latin typeface="Cambria Math" panose="02040503050406030204" pitchFamily="18" charset="0"/>
                          </a:rPr>
                          <m:t>𝑠</m:t>
                        </m:r>
                      </m:num>
                      <m:den>
                        <m:d>
                          <m:dPr>
                            <m:ctrlPr>
                              <a:rPr lang="tr-TR" sz="2400" b="0" i="0" smtClean="0">
                                <a:latin typeface="Cambria Math" panose="02040503050406030204" pitchFamily="18" charset="0"/>
                              </a:rPr>
                            </m:ctrlPr>
                          </m:dPr>
                          <m:e>
                            <m:r>
                              <a:rPr lang="en-US" sz="2400" i="1">
                                <a:latin typeface="Cambria Math" panose="02040503050406030204" pitchFamily="18" charset="0"/>
                              </a:rPr>
                              <m:t>𝑚</m:t>
                            </m:r>
                            <m:sSup>
                              <m:sSupPr>
                                <m:ctrlPr>
                                  <a:rPr lang="tr-TR" sz="2400" i="1">
                                    <a:latin typeface="Cambria Math" panose="02040503050406030204" pitchFamily="18" charset="0"/>
                                  </a:rPr>
                                </m:ctrlPr>
                              </m:sSupPr>
                              <m:e>
                                <m:r>
                                  <a:rPr lang="en-US" sz="2400" i="1">
                                    <a:latin typeface="Cambria Math" panose="02040503050406030204" pitchFamily="18" charset="0"/>
                                  </a:rPr>
                                  <m:t>𝑠</m:t>
                                </m:r>
                              </m:e>
                              <m:sup>
                                <m:r>
                                  <a:rPr lang="en-US" sz="2400" i="1">
                                    <a:latin typeface="Cambria Math" panose="02040503050406030204" pitchFamily="18" charset="0"/>
                                  </a:rPr>
                                  <m:t>2</m:t>
                                </m:r>
                              </m:sup>
                            </m:sSup>
                            <m:r>
                              <a:rPr lang="en-US" sz="2400" i="1">
                                <a:latin typeface="Cambria Math" panose="02040503050406030204" pitchFamily="18" charset="0"/>
                              </a:rPr>
                              <m:t>+</m:t>
                            </m:r>
                            <m:r>
                              <a:rPr lang="en-US" sz="2400" i="1">
                                <a:latin typeface="Cambria Math" panose="02040503050406030204" pitchFamily="18" charset="0"/>
                              </a:rPr>
                              <m:t>𝑏𝑠</m:t>
                            </m:r>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1</m:t>
                                </m:r>
                              </m:sub>
                            </m:sSub>
                          </m:e>
                        </m:d>
                        <m:d>
                          <m:dPr>
                            <m:ctrlPr>
                              <a:rPr lang="tr-TR" sz="2400" b="0" i="0" smtClean="0">
                                <a:latin typeface="Cambria Math" panose="02040503050406030204" pitchFamily="18" charset="0"/>
                              </a:rPr>
                            </m:ctrlPr>
                          </m:dPr>
                          <m:e>
                            <m:r>
                              <a:rPr lang="en-US" sz="2400" i="1">
                                <a:latin typeface="Cambria Math" panose="02040503050406030204" pitchFamily="18" charset="0"/>
                              </a:rPr>
                              <m:t>𝑏</m:t>
                            </m:r>
                            <m:sSup>
                              <m:sSupPr>
                                <m:ctrlPr>
                                  <a:rPr lang="tr-TR" sz="2400" i="1">
                                    <a:latin typeface="Cambria Math" panose="02040503050406030204" pitchFamily="18" charset="0"/>
                                  </a:rPr>
                                </m:ctrlPr>
                              </m:sSupPr>
                              <m:e>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e>
                              <m:sup>
                                <m:r>
                                  <a:rPr lang="en-US" sz="2400" i="1">
                                    <a:latin typeface="Cambria Math" panose="02040503050406030204" pitchFamily="18" charset="0"/>
                                  </a:rPr>
                                  <m:t>2</m:t>
                                </m:r>
                              </m:sup>
                            </m:sSup>
                            <m:r>
                              <a:rPr lang="en-US" sz="2400" i="1">
                                <a:latin typeface="Cambria Math" panose="02040503050406030204" pitchFamily="18" charset="0"/>
                              </a:rPr>
                              <m:t>𝑠</m:t>
                            </m:r>
                            <m:r>
                              <a:rPr lang="en-US" sz="2400" i="1">
                                <a:latin typeface="Cambria Math" panose="02040503050406030204" pitchFamily="18" charset="0"/>
                              </a:rPr>
                              <m:t>+</m:t>
                            </m:r>
                            <m:d>
                              <m:dPr>
                                <m:ctrlPr>
                                  <a:rPr lang="tr-TR" sz="2400" i="1">
                                    <a:latin typeface="Cambria Math" panose="02040503050406030204" pitchFamily="18" charset="0"/>
                                  </a:rPr>
                                </m:ctrlPr>
                              </m:dPr>
                              <m:e>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1</m:t>
                                    </m:r>
                                  </m:sub>
                                </m:sSub>
                                <m:sSup>
                                  <m:sSupPr>
                                    <m:ctrlPr>
                                      <a:rPr lang="tr-TR" sz="2400" i="1">
                                        <a:latin typeface="Cambria Math" panose="02040503050406030204" pitchFamily="18" charset="0"/>
                                      </a:rPr>
                                    </m:ctrlPr>
                                  </m:sSupPr>
                                  <m:e>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e>
                                  <m:sup>
                                    <m:r>
                                      <a:rPr lang="en-US" sz="2400" i="1">
                                        <a:latin typeface="Cambria Math" panose="02040503050406030204" pitchFamily="18" charset="0"/>
                                      </a:rPr>
                                      <m:t>2</m:t>
                                    </m:r>
                                  </m:sup>
                                </m:sSup>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2</m:t>
                                    </m:r>
                                  </m:sub>
                                </m:sSub>
                                <m:sSup>
                                  <m:sSupPr>
                                    <m:ctrlPr>
                                      <a:rPr lang="tr-TR" sz="2400" i="1">
                                        <a:latin typeface="Cambria Math" panose="02040503050406030204" pitchFamily="18" charset="0"/>
                                      </a:rPr>
                                    </m:ctrlPr>
                                  </m:sSupPr>
                                  <m:e>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2</m:t>
                                        </m:r>
                                      </m:sub>
                                    </m:sSub>
                                  </m:e>
                                  <m:sup>
                                    <m:r>
                                      <a:rPr lang="en-US" sz="2400" i="1">
                                        <a:latin typeface="Cambria Math" panose="02040503050406030204" pitchFamily="18" charset="0"/>
                                      </a:rPr>
                                      <m:t>2</m:t>
                                    </m:r>
                                  </m:sup>
                                </m:sSup>
                              </m:e>
                            </m:d>
                          </m:e>
                        </m:d>
                        <m:r>
                          <a:rPr lang="tr-TR" sz="2400" b="0" i="0" smtClean="0">
                            <a:latin typeface="Cambria Math" panose="02040503050406030204" pitchFamily="18" charset="0"/>
                          </a:rPr>
                          <m:t>−</m:t>
                        </m:r>
                        <m:d>
                          <m:dPr>
                            <m:ctrlPr>
                              <a:rPr lang="tr-TR" sz="2400" b="0" i="0" smtClean="0">
                                <a:latin typeface="Cambria Math" panose="02040503050406030204" pitchFamily="18" charset="0"/>
                              </a:rPr>
                            </m:ctrlPr>
                          </m:dPr>
                          <m:e>
                            <m:r>
                              <a:rPr lang="en-US" sz="2400" i="1">
                                <a:latin typeface="Cambria Math" panose="02040503050406030204" pitchFamily="18" charset="0"/>
                              </a:rPr>
                              <m:t>𝑏</m:t>
                            </m:r>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r>
                              <a:rPr lang="en-US" sz="2400" i="1">
                                <a:latin typeface="Cambria Math" panose="02040503050406030204" pitchFamily="18" charset="0"/>
                              </a:rPr>
                              <m:t>𝑠</m:t>
                            </m:r>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1</m:t>
                                </m:r>
                              </m:sub>
                            </m:sSub>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e>
                        </m:d>
                        <m:d>
                          <m:dPr>
                            <m:ctrlPr>
                              <a:rPr lang="tr-TR" sz="2400" b="0" i="0" smtClean="0">
                                <a:latin typeface="Cambria Math" panose="02040503050406030204" pitchFamily="18" charset="0"/>
                              </a:rPr>
                            </m:ctrlPr>
                          </m:dPr>
                          <m:e>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r>
                              <a:rPr lang="en-US" sz="2400" i="1">
                                <a:latin typeface="Cambria Math" panose="02040503050406030204" pitchFamily="18" charset="0"/>
                              </a:rPr>
                              <m:t>𝑏𝑠</m:t>
                            </m:r>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1</m:t>
                                </m:r>
                              </m:sub>
                            </m:sSub>
                          </m:e>
                        </m:d>
                      </m:den>
                    </m:f>
                  </m:oMath>
                </a14:m>
                <a:endParaRPr lang="tr-TR" sz="2400" b="0" dirty="0" smtClean="0"/>
              </a:p>
              <a:p>
                <a14:m>
                  <m:oMath xmlns:m="http://schemas.openxmlformats.org/officeDocument/2006/math">
                    <m:sSub>
                      <m:sSubPr>
                        <m:ctrlPr>
                          <a:rPr lang="tr-TR" sz="2400" i="1">
                            <a:latin typeface="Cambria Math" panose="02040503050406030204" pitchFamily="18" charset="0"/>
                          </a:rPr>
                        </m:ctrlPr>
                      </m:sSubPr>
                      <m:e>
                        <m:r>
                          <a:rPr lang="en-US" sz="2400" i="1">
                            <a:latin typeface="Cambria Math" panose="02040503050406030204" pitchFamily="18" charset="0"/>
                          </a:rPr>
                          <m:t>𝐺</m:t>
                        </m:r>
                      </m:e>
                      <m:sub>
                        <m:r>
                          <a:rPr lang="en-US" sz="2400" i="1">
                            <a:latin typeface="Cambria Math" panose="02040503050406030204" pitchFamily="18" charset="0"/>
                          </a:rPr>
                          <m:t>𝑋𝑌</m:t>
                        </m:r>
                      </m:sub>
                    </m:sSub>
                    <m:d>
                      <m:dPr>
                        <m:ctrlPr>
                          <a:rPr lang="en-US" sz="2400" i="1">
                            <a:latin typeface="Cambria Math" panose="02040503050406030204" pitchFamily="18" charset="0"/>
                          </a:rPr>
                        </m:ctrlPr>
                      </m:dPr>
                      <m:e>
                        <m:r>
                          <a:rPr lang="en-US" sz="2400" i="1">
                            <a:latin typeface="Cambria Math" panose="02040503050406030204" pitchFamily="18" charset="0"/>
                          </a:rPr>
                          <m:t>𝑠</m:t>
                        </m:r>
                      </m:e>
                    </m:d>
                    <m:r>
                      <a:rPr lang="tr-TR" sz="2400" b="0" i="1" smtClean="0">
                        <a:latin typeface="Cambria Math" panose="02040503050406030204" pitchFamily="18" charset="0"/>
                      </a:rPr>
                      <m:t>=</m:t>
                    </m:r>
                    <m:f>
                      <m:fPr>
                        <m:ctrlPr>
                          <a:rPr lang="tr-TR" sz="2400" b="0" i="1" smtClean="0">
                            <a:latin typeface="Cambria Math" panose="02040503050406030204" pitchFamily="18" charset="0"/>
                          </a:rPr>
                        </m:ctrlPr>
                      </m:fPr>
                      <m:num>
                        <m:d>
                          <m:dPr>
                            <m:ctrlPr>
                              <a:rPr lang="tr-TR" sz="2400" b="0" i="1" smtClean="0">
                                <a:latin typeface="Cambria Math" panose="02040503050406030204" pitchFamily="18" charset="0"/>
                              </a:rPr>
                            </m:ctrlPr>
                          </m:dPr>
                          <m:e>
                            <m:r>
                              <a:rPr lang="en-US" sz="2400" i="1">
                                <a:latin typeface="Cambria Math" panose="02040503050406030204" pitchFamily="18" charset="0"/>
                              </a:rPr>
                              <m:t>𝑏</m:t>
                            </m:r>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r>
                              <a:rPr lang="en-US" sz="2400" i="1">
                                <a:latin typeface="Cambria Math" panose="02040503050406030204" pitchFamily="18" charset="0"/>
                              </a:rPr>
                              <m:t>𝑠</m:t>
                            </m:r>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1</m:t>
                                </m:r>
                              </m:sub>
                            </m:sSub>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e>
                        </m:d>
                        <m:d>
                          <m:dPr>
                            <m:ctrlPr>
                              <a:rPr lang="tr-TR" sz="2400" b="0" i="1" smtClean="0">
                                <a:latin typeface="Cambria Math" panose="02040503050406030204" pitchFamily="18" charset="0"/>
                              </a:rPr>
                            </m:ctrlPr>
                          </m:dPr>
                          <m:e>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2</m:t>
                                </m:r>
                              </m:sub>
                            </m:sSub>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2</m:t>
                                </m:r>
                              </m:sub>
                            </m:sSub>
                          </m:e>
                        </m:d>
                      </m:num>
                      <m:den>
                        <m:d>
                          <m:dPr>
                            <m:ctrlPr>
                              <a:rPr lang="tr-TR" sz="2400" i="1">
                                <a:latin typeface="Cambria Math" panose="02040503050406030204" pitchFamily="18" charset="0"/>
                              </a:rPr>
                            </m:ctrlPr>
                          </m:dPr>
                          <m:e>
                            <m:r>
                              <a:rPr lang="en-US" sz="2400" i="1">
                                <a:latin typeface="Cambria Math" panose="02040503050406030204" pitchFamily="18" charset="0"/>
                              </a:rPr>
                              <m:t>𝑚</m:t>
                            </m:r>
                            <m:sSup>
                              <m:sSupPr>
                                <m:ctrlPr>
                                  <a:rPr lang="tr-TR" sz="2400" i="1">
                                    <a:latin typeface="Cambria Math" panose="02040503050406030204" pitchFamily="18" charset="0"/>
                                  </a:rPr>
                                </m:ctrlPr>
                              </m:sSupPr>
                              <m:e>
                                <m:r>
                                  <a:rPr lang="en-US" sz="2400" i="1">
                                    <a:latin typeface="Cambria Math" panose="02040503050406030204" pitchFamily="18" charset="0"/>
                                  </a:rPr>
                                  <m:t>𝑠</m:t>
                                </m:r>
                              </m:e>
                              <m:sup>
                                <m:r>
                                  <a:rPr lang="en-US" sz="2400" i="1">
                                    <a:latin typeface="Cambria Math" panose="02040503050406030204" pitchFamily="18" charset="0"/>
                                  </a:rPr>
                                  <m:t>2</m:t>
                                </m:r>
                              </m:sup>
                            </m:sSup>
                            <m:r>
                              <a:rPr lang="en-US" sz="2400" i="1">
                                <a:latin typeface="Cambria Math" panose="02040503050406030204" pitchFamily="18" charset="0"/>
                              </a:rPr>
                              <m:t>+</m:t>
                            </m:r>
                            <m:r>
                              <a:rPr lang="en-US" sz="2400" i="1">
                                <a:latin typeface="Cambria Math" panose="02040503050406030204" pitchFamily="18" charset="0"/>
                              </a:rPr>
                              <m:t>𝑏𝑠</m:t>
                            </m:r>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1</m:t>
                                </m:r>
                              </m:sub>
                            </m:sSub>
                          </m:e>
                        </m:d>
                        <m:d>
                          <m:dPr>
                            <m:ctrlPr>
                              <a:rPr lang="tr-TR" sz="2400" i="1">
                                <a:latin typeface="Cambria Math" panose="02040503050406030204" pitchFamily="18" charset="0"/>
                              </a:rPr>
                            </m:ctrlPr>
                          </m:dPr>
                          <m:e>
                            <m:r>
                              <a:rPr lang="en-US" sz="2400" i="1">
                                <a:latin typeface="Cambria Math" panose="02040503050406030204" pitchFamily="18" charset="0"/>
                              </a:rPr>
                              <m:t>𝑏</m:t>
                            </m:r>
                            <m:sSup>
                              <m:sSupPr>
                                <m:ctrlPr>
                                  <a:rPr lang="tr-TR" sz="2400" i="1">
                                    <a:latin typeface="Cambria Math" panose="02040503050406030204" pitchFamily="18" charset="0"/>
                                  </a:rPr>
                                </m:ctrlPr>
                              </m:sSupPr>
                              <m:e>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e>
                              <m:sup>
                                <m:r>
                                  <a:rPr lang="en-US" sz="2400" i="1">
                                    <a:latin typeface="Cambria Math" panose="02040503050406030204" pitchFamily="18" charset="0"/>
                                  </a:rPr>
                                  <m:t>2</m:t>
                                </m:r>
                              </m:sup>
                            </m:sSup>
                            <m:r>
                              <a:rPr lang="en-US" sz="2400" i="1">
                                <a:latin typeface="Cambria Math" panose="02040503050406030204" pitchFamily="18" charset="0"/>
                              </a:rPr>
                              <m:t>𝑠</m:t>
                            </m:r>
                            <m:r>
                              <a:rPr lang="en-US" sz="2400" i="1">
                                <a:latin typeface="Cambria Math" panose="02040503050406030204" pitchFamily="18" charset="0"/>
                              </a:rPr>
                              <m:t>+</m:t>
                            </m:r>
                            <m:d>
                              <m:dPr>
                                <m:ctrlPr>
                                  <a:rPr lang="tr-TR" sz="2400" i="1">
                                    <a:latin typeface="Cambria Math" panose="02040503050406030204" pitchFamily="18" charset="0"/>
                                  </a:rPr>
                                </m:ctrlPr>
                              </m:dPr>
                              <m:e>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1</m:t>
                                    </m:r>
                                  </m:sub>
                                </m:sSub>
                                <m:sSup>
                                  <m:sSupPr>
                                    <m:ctrlPr>
                                      <a:rPr lang="tr-TR" sz="2400" i="1">
                                        <a:latin typeface="Cambria Math" panose="02040503050406030204" pitchFamily="18" charset="0"/>
                                      </a:rPr>
                                    </m:ctrlPr>
                                  </m:sSupPr>
                                  <m:e>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e>
                                  <m:sup>
                                    <m:r>
                                      <a:rPr lang="en-US" sz="2400" i="1">
                                        <a:latin typeface="Cambria Math" panose="02040503050406030204" pitchFamily="18" charset="0"/>
                                      </a:rPr>
                                      <m:t>2</m:t>
                                    </m:r>
                                  </m:sup>
                                </m:sSup>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2</m:t>
                                    </m:r>
                                  </m:sub>
                                </m:sSub>
                                <m:sSup>
                                  <m:sSupPr>
                                    <m:ctrlPr>
                                      <a:rPr lang="tr-TR" sz="2400" i="1">
                                        <a:latin typeface="Cambria Math" panose="02040503050406030204" pitchFamily="18" charset="0"/>
                                      </a:rPr>
                                    </m:ctrlPr>
                                  </m:sSupPr>
                                  <m:e>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2</m:t>
                                        </m:r>
                                      </m:sub>
                                    </m:sSub>
                                  </m:e>
                                  <m:sup>
                                    <m:r>
                                      <a:rPr lang="en-US" sz="2400" i="1">
                                        <a:latin typeface="Cambria Math" panose="02040503050406030204" pitchFamily="18" charset="0"/>
                                      </a:rPr>
                                      <m:t>2</m:t>
                                    </m:r>
                                  </m:sup>
                                </m:sSup>
                              </m:e>
                            </m:d>
                          </m:e>
                        </m:d>
                        <m:r>
                          <a:rPr lang="tr-TR" sz="2400">
                            <a:latin typeface="Cambria Math" panose="02040503050406030204" pitchFamily="18" charset="0"/>
                          </a:rPr>
                          <m:t>−</m:t>
                        </m:r>
                        <m:d>
                          <m:dPr>
                            <m:ctrlPr>
                              <a:rPr lang="tr-TR" sz="2400" i="1">
                                <a:latin typeface="Cambria Math" panose="02040503050406030204" pitchFamily="18" charset="0"/>
                              </a:rPr>
                            </m:ctrlPr>
                          </m:dPr>
                          <m:e>
                            <m:r>
                              <a:rPr lang="en-US" sz="2400" i="1">
                                <a:latin typeface="Cambria Math" panose="02040503050406030204" pitchFamily="18" charset="0"/>
                              </a:rPr>
                              <m:t>𝑏</m:t>
                            </m:r>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r>
                              <a:rPr lang="en-US" sz="2400" i="1">
                                <a:latin typeface="Cambria Math" panose="02040503050406030204" pitchFamily="18" charset="0"/>
                              </a:rPr>
                              <m:t>𝑠</m:t>
                            </m:r>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1</m:t>
                                </m:r>
                              </m:sub>
                            </m:sSub>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e>
                        </m:d>
                        <m:d>
                          <m:dPr>
                            <m:ctrlPr>
                              <a:rPr lang="tr-TR" sz="2400" i="1">
                                <a:latin typeface="Cambria Math" panose="02040503050406030204" pitchFamily="18" charset="0"/>
                              </a:rPr>
                            </m:ctrlPr>
                          </m:dPr>
                          <m:e>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r>
                              <a:rPr lang="en-US" sz="2400" i="1">
                                <a:latin typeface="Cambria Math" panose="02040503050406030204" pitchFamily="18" charset="0"/>
                              </a:rPr>
                              <m:t>𝑏𝑠</m:t>
                            </m:r>
                            <m:r>
                              <a:rPr lang="en-US" sz="2400" i="1">
                                <a:latin typeface="Cambria Math" panose="02040503050406030204" pitchFamily="18" charset="0"/>
                              </a:rPr>
                              <m:t>+</m:t>
                            </m:r>
                            <m:sSub>
                              <m:sSubPr>
                                <m:ctrlPr>
                                  <a:rPr lang="tr-TR"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1</m:t>
                                </m:r>
                              </m:sub>
                            </m:sSub>
                            <m:sSub>
                              <m:sSubPr>
                                <m:ctrlPr>
                                  <a:rPr lang="tr-T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1</m:t>
                                </m:r>
                              </m:sub>
                            </m:sSub>
                          </m:e>
                        </m:d>
                      </m:den>
                    </m:f>
                  </m:oMath>
                </a14:m>
                <a:endParaRPr lang="tr-TR" sz="2400" b="0" dirty="0" smtClean="0"/>
              </a:p>
              <a:p>
                <a:endParaRPr lang="tr-TR" sz="2400" dirty="0"/>
              </a:p>
            </p:txBody>
          </p:sp>
        </mc:Choice>
        <mc:Fallback>
          <p:sp>
            <p:nvSpPr>
              <p:cNvPr id="2" name="İçerik Yer Tutucusu 1"/>
              <p:cNvSpPr>
                <a:spLocks noGrp="1" noRot="1" noChangeAspect="1" noMove="1" noResize="1" noEditPoints="1" noAdjustHandles="1" noChangeArrowheads="1" noChangeShapeType="1" noTextEdit="1"/>
              </p:cNvSpPr>
              <p:nvPr>
                <p:ph sz="half" idx="1"/>
              </p:nvPr>
            </p:nvSpPr>
            <p:spPr>
              <a:xfrm>
                <a:off x="1180213" y="3402419"/>
                <a:ext cx="9856381" cy="2764465"/>
              </a:xfrm>
              <a:blipFill rotWithShape="0">
                <a:blip r:embed="rId4"/>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34080974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Özet</a:t>
            </a:r>
            <a:endParaRPr lang="en-US" dirty="0"/>
          </a:p>
        </p:txBody>
      </p:sp>
      <p:sp>
        <p:nvSpPr>
          <p:cNvPr id="3" name="Content Placeholder 2"/>
          <p:cNvSpPr>
            <a:spLocks noGrp="1"/>
          </p:cNvSpPr>
          <p:nvPr>
            <p:ph idx="1"/>
          </p:nvPr>
        </p:nvSpPr>
        <p:spPr/>
        <p:txBody>
          <a:bodyPr>
            <a:normAutofit/>
          </a:bodyPr>
          <a:lstStyle/>
          <a:p>
            <a:r>
              <a:rPr lang="tr-TR" dirty="0" smtClean="0"/>
              <a:t>Bu derste, </a:t>
            </a:r>
          </a:p>
          <a:p>
            <a:pPr>
              <a:buFont typeface="Wingdings" panose="05000000000000000000" pitchFamily="2" charset="2"/>
              <a:buChar char="q"/>
            </a:pPr>
            <a:r>
              <a:rPr lang="tr-TR" dirty="0" smtClean="0"/>
              <a:t> Fiziksel sistemlerin matematiksel modellenmesi konusuna giriş yaptık.</a:t>
            </a:r>
          </a:p>
          <a:p>
            <a:pPr>
              <a:buFont typeface="Wingdings" panose="05000000000000000000" pitchFamily="2" charset="2"/>
              <a:buChar char="q"/>
            </a:pPr>
            <a:r>
              <a:rPr lang="tr-TR" dirty="0"/>
              <a:t> </a:t>
            </a:r>
            <a:r>
              <a:rPr lang="tr-TR" dirty="0" smtClean="0"/>
              <a:t>Mekanik sistemleri üç başlık altında inceledik</a:t>
            </a:r>
          </a:p>
          <a:p>
            <a:pPr lvl="1">
              <a:buFont typeface="Wingdings" panose="05000000000000000000" pitchFamily="2" charset="2"/>
              <a:buChar char="q"/>
            </a:pPr>
            <a:r>
              <a:rPr lang="tr-TR" dirty="0" smtClean="0"/>
              <a:t>Öteleme hareketi yapan mekanik sistemler</a:t>
            </a:r>
          </a:p>
          <a:p>
            <a:pPr lvl="1">
              <a:buFont typeface="Wingdings" panose="05000000000000000000" pitchFamily="2" charset="2"/>
              <a:buChar char="q"/>
            </a:pPr>
            <a:r>
              <a:rPr lang="tr-TR" dirty="0"/>
              <a:t> </a:t>
            </a:r>
            <a:r>
              <a:rPr lang="tr-TR" dirty="0" smtClean="0"/>
              <a:t>Dönme hareketi yapan mekanik sistemler</a:t>
            </a:r>
          </a:p>
          <a:p>
            <a:pPr lvl="1">
              <a:buFont typeface="Wingdings" panose="05000000000000000000" pitchFamily="2" charset="2"/>
              <a:buChar char="q"/>
            </a:pPr>
            <a:r>
              <a:rPr lang="tr-TR" dirty="0" smtClean="0"/>
              <a:t>Dönüştürücü mekanik elemanlar</a:t>
            </a:r>
            <a:endParaRPr lang="tr-TR" dirty="0"/>
          </a:p>
          <a:p>
            <a:endParaRPr lang="en-US" dirty="0"/>
          </a:p>
        </p:txBody>
      </p:sp>
    </p:spTree>
    <p:extLst>
      <p:ext uri="{BB962C8B-B14F-4D97-AF65-F5344CB8AC3E}">
        <p14:creationId xmlns:p14="http://schemas.microsoft.com/office/powerpoint/2010/main" val="3576752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85011" y="192505"/>
            <a:ext cx="5694947" cy="369332"/>
          </a:xfrm>
          <a:prstGeom prst="rect">
            <a:avLst/>
          </a:prstGeom>
          <a:noFill/>
        </p:spPr>
        <p:txBody>
          <a:bodyPr wrap="square" rtlCol="0">
            <a:spAutoFit/>
          </a:bodyPr>
          <a:lstStyle/>
          <a:p>
            <a:r>
              <a:rPr lang="tr-TR" dirty="0" smtClean="0">
                <a:latin typeface="Cooper Std Black" panose="0208090304030B020404" pitchFamily="18" charset="0"/>
              </a:rPr>
              <a:t>Örnek 1: Çeyrek Taşıt Modeli</a:t>
            </a:r>
            <a:endParaRPr lang="tr-TR" dirty="0">
              <a:latin typeface="Cooper Std Black" panose="0208090304030B020404" pitchFamily="18" charset="0"/>
            </a:endParaRPr>
          </a:p>
        </p:txBody>
      </p:sp>
      <p:grpSp>
        <p:nvGrpSpPr>
          <p:cNvPr id="108" name="Group 107"/>
          <p:cNvGrpSpPr/>
          <p:nvPr/>
        </p:nvGrpSpPr>
        <p:grpSpPr>
          <a:xfrm>
            <a:off x="674019" y="657726"/>
            <a:ext cx="3272339" cy="2871786"/>
            <a:chOff x="674019" y="657726"/>
            <a:chExt cx="3272339" cy="2871786"/>
          </a:xfrm>
        </p:grpSpPr>
        <p:pic>
          <p:nvPicPr>
            <p:cNvPr id="2" name="Picture 1"/>
            <p:cNvPicPr>
              <a:picLocks/>
            </p:cNvPicPr>
            <p:nvPr/>
          </p:nvPicPr>
          <p:blipFill rotWithShape="1">
            <a:blip r:embed="rId2" cstate="print">
              <a:extLst>
                <a:ext uri="{28A0092B-C50C-407E-A947-70E740481C1C}">
                  <a14:useLocalDpi xmlns:a14="http://schemas.microsoft.com/office/drawing/2010/main" val="0"/>
                </a:ext>
              </a:extLst>
            </a:blip>
            <a:srcRect/>
            <a:stretch/>
          </p:blipFill>
          <p:spPr>
            <a:xfrm>
              <a:off x="1275346" y="1058778"/>
              <a:ext cx="930443" cy="13716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4019" y="2470485"/>
              <a:ext cx="2486025" cy="1059027"/>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1122947" y="657726"/>
                  <a:ext cx="1138990" cy="401053"/>
                </a:xfrm>
                <a:prstGeom prst="rect">
                  <a:avLst/>
                </a:prstGeom>
                <a:ln w="285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𝑚</m:t>
                        </m:r>
                      </m:oMath>
                    </m:oMathPara>
                  </a14:m>
                  <a:endParaRPr lang="tr-TR" dirty="0"/>
                </a:p>
              </p:txBody>
            </p:sp>
          </mc:Choice>
          <mc:Fallback xmlns="">
            <p:sp>
              <p:nvSpPr>
                <p:cNvPr id="4" name="Rectangle 3"/>
                <p:cNvSpPr>
                  <a:spLocks noRot="1" noChangeAspect="1" noMove="1" noResize="1" noEditPoints="1" noAdjustHandles="1" noChangeArrowheads="1" noChangeShapeType="1" noTextEdit="1"/>
                </p:cNvSpPr>
                <p:nvPr/>
              </p:nvSpPr>
              <p:spPr>
                <a:xfrm>
                  <a:off x="1122947" y="657726"/>
                  <a:ext cx="1138990" cy="401053"/>
                </a:xfrm>
                <a:prstGeom prst="rect">
                  <a:avLst/>
                </a:prstGeom>
                <a:blipFill rotWithShape="0">
                  <a:blip r:embed="rId4"/>
                  <a:stretch>
                    <a:fillRect/>
                  </a:stretch>
                </a:blipFill>
                <a:ln w="28575">
                  <a:solidFill>
                    <a:schemeClr val="tx1"/>
                  </a:solidFill>
                </a:ln>
              </p:spPr>
              <p:txBody>
                <a:bodyPr/>
                <a:lstStyle/>
                <a:p>
                  <a:r>
                    <a:rPr lang="tr-TR">
                      <a:noFill/>
                    </a:rPr>
                    <a:t> </a:t>
                  </a:r>
                </a:p>
              </p:txBody>
            </p:sp>
          </mc:Fallback>
        </mc:AlternateContent>
        <p:sp>
          <p:nvSpPr>
            <p:cNvPr id="5" name="Rectangle 4"/>
            <p:cNvSpPr/>
            <p:nvPr/>
          </p:nvSpPr>
          <p:spPr>
            <a:xfrm>
              <a:off x="1203158" y="2358190"/>
              <a:ext cx="1106905" cy="112295"/>
            </a:xfrm>
            <a:prstGeom prst="rect">
              <a:avLst/>
            </a:prstGeom>
            <a:ln w="28575">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6" name="Rectangle 5"/>
            <p:cNvSpPr/>
            <p:nvPr/>
          </p:nvSpPr>
          <p:spPr>
            <a:xfrm>
              <a:off x="2935705" y="3192379"/>
              <a:ext cx="914400" cy="192505"/>
            </a:xfrm>
            <a:prstGeom prst="rect">
              <a:avLst/>
            </a:prstGeom>
            <a:pattFill prst="wdDnDiag">
              <a:fgClr>
                <a:schemeClr val="tx1"/>
              </a:fgClr>
              <a:bgClr>
                <a:schemeClr val="bg1"/>
              </a:bgClr>
            </a:patt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cxnSp>
          <p:nvCxnSpPr>
            <p:cNvPr id="8" name="Straight Connector 7"/>
            <p:cNvCxnSpPr/>
            <p:nvPr/>
          </p:nvCxnSpPr>
          <p:spPr>
            <a:xfrm>
              <a:off x="2935705" y="3160295"/>
              <a:ext cx="914400" cy="0"/>
            </a:xfrm>
            <a:prstGeom prst="line">
              <a:avLst/>
            </a:prstGeom>
            <a:ln>
              <a:solidFill>
                <a:schemeClr val="dk1"/>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2911643" y="2751221"/>
              <a:ext cx="914400" cy="0"/>
            </a:xfrm>
            <a:prstGeom prst="line">
              <a:avLst/>
            </a:prstGeom>
            <a:ln>
              <a:solidFill>
                <a:schemeClr val="dk1"/>
              </a:solidFill>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flipV="1">
              <a:off x="3384884" y="2743200"/>
              <a:ext cx="8021" cy="4331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3384884" y="2807006"/>
                  <a:ext cx="5614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𝑥</m:t>
                        </m:r>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oMath>
                    </m:oMathPara>
                  </a14:m>
                  <a:endParaRPr lang="tr-TR" dirty="0"/>
                </a:p>
              </p:txBody>
            </p:sp>
          </mc:Choice>
          <mc:Fallback xmlns="">
            <p:sp>
              <p:nvSpPr>
                <p:cNvPr id="13" name="TextBox 12"/>
                <p:cNvSpPr txBox="1">
                  <a:spLocks noRot="1" noChangeAspect="1" noMove="1" noResize="1" noEditPoints="1" noAdjustHandles="1" noChangeArrowheads="1" noChangeShapeType="1" noTextEdit="1"/>
                </p:cNvSpPr>
                <p:nvPr/>
              </p:nvSpPr>
              <p:spPr>
                <a:xfrm>
                  <a:off x="3384884" y="2807006"/>
                  <a:ext cx="561474" cy="369332"/>
                </a:xfrm>
                <a:prstGeom prst="rect">
                  <a:avLst/>
                </a:prstGeom>
                <a:blipFill rotWithShape="0">
                  <a:blip r:embed="rId5"/>
                  <a:stretch>
                    <a:fillRect r="-10870" b="-13115"/>
                  </a:stretch>
                </a:blipFill>
              </p:spPr>
              <p:txBody>
                <a:bodyPr/>
                <a:lstStyle/>
                <a:p>
                  <a:r>
                    <a:rPr lang="tr-TR">
                      <a:noFill/>
                    </a:rPr>
                    <a:t> </a:t>
                  </a:r>
                </a:p>
              </p:txBody>
            </p:sp>
          </mc:Fallback>
        </mc:AlternateContent>
        <p:sp>
          <p:nvSpPr>
            <p:cNvPr id="14" name="Rectangle 13"/>
            <p:cNvSpPr/>
            <p:nvPr/>
          </p:nvSpPr>
          <p:spPr>
            <a:xfrm>
              <a:off x="2382257" y="1499936"/>
              <a:ext cx="914400" cy="192505"/>
            </a:xfrm>
            <a:prstGeom prst="rect">
              <a:avLst/>
            </a:prstGeom>
            <a:pattFill prst="wdDnDiag">
              <a:fgClr>
                <a:schemeClr val="tx1"/>
              </a:fgClr>
              <a:bgClr>
                <a:schemeClr val="bg1"/>
              </a:bgClr>
            </a:patt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cxnSp>
          <p:nvCxnSpPr>
            <p:cNvPr id="15" name="Straight Connector 14"/>
            <p:cNvCxnSpPr/>
            <p:nvPr/>
          </p:nvCxnSpPr>
          <p:spPr>
            <a:xfrm>
              <a:off x="2382257" y="1467852"/>
              <a:ext cx="914400" cy="0"/>
            </a:xfrm>
            <a:prstGeom prst="line">
              <a:avLst/>
            </a:prstGeom>
            <a:ln>
              <a:solidFill>
                <a:schemeClr val="dk1"/>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2358195" y="1058778"/>
              <a:ext cx="914400" cy="0"/>
            </a:xfrm>
            <a:prstGeom prst="line">
              <a:avLst/>
            </a:prstGeom>
            <a:ln>
              <a:solidFill>
                <a:schemeClr val="dk1"/>
              </a:solidFill>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flipV="1">
              <a:off x="2831436" y="1050757"/>
              <a:ext cx="8021" cy="4331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2831436" y="1114563"/>
                  <a:ext cx="5614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𝑦</m:t>
                        </m:r>
                        <m:r>
                          <a:rPr lang="tr-TR" b="0" i="1" smtClean="0">
                            <a:latin typeface="Cambria Math" panose="02040503050406030204" pitchFamily="18" charset="0"/>
                          </a:rPr>
                          <m:t>(</m:t>
                        </m:r>
                        <m:r>
                          <a:rPr lang="tr-TR" b="0" i="1" smtClean="0">
                            <a:latin typeface="Cambria Math" panose="02040503050406030204" pitchFamily="18" charset="0"/>
                          </a:rPr>
                          <m:t>𝑡</m:t>
                        </m:r>
                        <m:r>
                          <a:rPr lang="tr-TR" b="0" i="1" smtClean="0">
                            <a:latin typeface="Cambria Math" panose="02040503050406030204" pitchFamily="18" charset="0"/>
                          </a:rPr>
                          <m:t>)</m:t>
                        </m:r>
                      </m:oMath>
                    </m:oMathPara>
                  </a14:m>
                  <a:endParaRPr lang="tr-TR" dirty="0"/>
                </a:p>
              </p:txBody>
            </p:sp>
          </mc:Choice>
          <mc:Fallback xmlns="">
            <p:sp>
              <p:nvSpPr>
                <p:cNvPr id="18" name="TextBox 17"/>
                <p:cNvSpPr txBox="1">
                  <a:spLocks noRot="1" noChangeAspect="1" noMove="1" noResize="1" noEditPoints="1" noAdjustHandles="1" noChangeArrowheads="1" noChangeShapeType="1" noTextEdit="1"/>
                </p:cNvSpPr>
                <p:nvPr/>
              </p:nvSpPr>
              <p:spPr>
                <a:xfrm>
                  <a:off x="2831436" y="1114563"/>
                  <a:ext cx="561474" cy="369332"/>
                </a:xfrm>
                <a:prstGeom prst="rect">
                  <a:avLst/>
                </a:prstGeom>
                <a:blipFill rotWithShape="0">
                  <a:blip r:embed="rId6"/>
                  <a:stretch>
                    <a:fillRect r="-9677" b="-13333"/>
                  </a:stretch>
                </a:blipFill>
              </p:spPr>
              <p:txBody>
                <a:bodyPr/>
                <a:lstStyle/>
                <a:p>
                  <a:r>
                    <a:rPr lang="tr-TR">
                      <a:noFill/>
                    </a:rPr>
                    <a:t> </a:t>
                  </a:r>
                </a:p>
              </p:txBody>
            </p:sp>
          </mc:Fallback>
        </mc:AlternateContent>
        <p:sp>
          <p:nvSpPr>
            <p:cNvPr id="20" name="TextBox 19"/>
            <p:cNvSpPr txBox="1"/>
            <p:nvPr/>
          </p:nvSpPr>
          <p:spPr>
            <a:xfrm>
              <a:off x="850232" y="1483894"/>
              <a:ext cx="272715" cy="369332"/>
            </a:xfrm>
            <a:prstGeom prst="rect">
              <a:avLst/>
            </a:prstGeom>
            <a:noFill/>
          </p:spPr>
          <p:txBody>
            <a:bodyPr wrap="square" rtlCol="0">
              <a:spAutoFit/>
            </a:bodyPr>
            <a:lstStyle/>
            <a:p>
              <a:r>
                <a:rPr lang="tr-TR" dirty="0" smtClean="0"/>
                <a:t>k</a:t>
              </a:r>
              <a:endParaRPr lang="tr-TR" dirty="0"/>
            </a:p>
          </p:txBody>
        </p:sp>
        <p:sp>
          <p:nvSpPr>
            <p:cNvPr id="21" name="TextBox 20"/>
            <p:cNvSpPr txBox="1"/>
            <p:nvPr/>
          </p:nvSpPr>
          <p:spPr>
            <a:xfrm>
              <a:off x="2157666" y="1556083"/>
              <a:ext cx="272715" cy="369332"/>
            </a:xfrm>
            <a:prstGeom prst="rect">
              <a:avLst/>
            </a:prstGeom>
            <a:noFill/>
          </p:spPr>
          <p:txBody>
            <a:bodyPr wrap="square" rtlCol="0">
              <a:spAutoFit/>
            </a:bodyPr>
            <a:lstStyle/>
            <a:p>
              <a:r>
                <a:rPr lang="tr-TR" dirty="0" smtClean="0"/>
                <a:t>b</a:t>
              </a:r>
              <a:endParaRPr lang="tr-TR" dirty="0"/>
            </a:p>
          </p:txBody>
        </p:sp>
      </p:grpSp>
      <mc:AlternateContent xmlns:mc="http://schemas.openxmlformats.org/markup-compatibility/2006" xmlns:a14="http://schemas.microsoft.com/office/drawing/2010/main">
        <mc:Choice Requires="a14">
          <p:sp>
            <p:nvSpPr>
              <p:cNvPr id="22" name="TextBox 21"/>
              <p:cNvSpPr txBox="1"/>
              <p:nvPr/>
            </p:nvSpPr>
            <p:spPr>
              <a:xfrm>
                <a:off x="385011" y="3689684"/>
                <a:ext cx="3441032" cy="923330"/>
              </a:xfrm>
              <a:prstGeom prst="rect">
                <a:avLst/>
              </a:prstGeom>
              <a:noFill/>
            </p:spPr>
            <p:txBody>
              <a:bodyPr wrap="square" rtlCol="0">
                <a:spAutoFit/>
              </a:bodyPr>
              <a:lstStyle/>
              <a:p>
                <a14:m>
                  <m:oMath xmlns:m="http://schemas.openxmlformats.org/officeDocument/2006/math">
                    <m:r>
                      <a:rPr lang="tr-TR" i="1">
                        <a:latin typeface="Cambria Math" panose="02040503050406030204" pitchFamily="18" charset="0"/>
                      </a:rPr>
                      <m:t>𝑦</m:t>
                    </m: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oMath>
                </a14:m>
                <a:r>
                  <a:rPr lang="tr-TR" dirty="0" smtClean="0"/>
                  <a:t> Cismin dikey yer değiştirmesi</a:t>
                </a:r>
              </a:p>
              <a:p>
                <a14:m>
                  <m:oMath xmlns:m="http://schemas.openxmlformats.org/officeDocument/2006/math">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𝑡</m:t>
                    </m:r>
                    <m:r>
                      <a:rPr lang="tr-TR" i="1">
                        <a:latin typeface="Cambria Math" panose="02040503050406030204" pitchFamily="18" charset="0"/>
                      </a:rPr>
                      <m:t>)</m:t>
                    </m:r>
                  </m:oMath>
                </a14:m>
                <a:r>
                  <a:rPr lang="tr-TR" dirty="0" smtClean="0"/>
                  <a:t> Yerden gelen bozucu giriş.</a:t>
                </a:r>
                <a:endParaRPr lang="tr-TR" dirty="0"/>
              </a:p>
              <a:p>
                <a:endParaRPr lang="tr-TR" dirty="0"/>
              </a:p>
            </p:txBody>
          </p:sp>
        </mc:Choice>
        <mc:Fallback xmlns="">
          <p:sp>
            <p:nvSpPr>
              <p:cNvPr id="22" name="TextBox 21"/>
              <p:cNvSpPr txBox="1">
                <a:spLocks noRot="1" noChangeAspect="1" noMove="1" noResize="1" noEditPoints="1" noAdjustHandles="1" noChangeArrowheads="1" noChangeShapeType="1" noTextEdit="1"/>
              </p:cNvSpPr>
              <p:nvPr/>
            </p:nvSpPr>
            <p:spPr>
              <a:xfrm>
                <a:off x="385011" y="3689684"/>
                <a:ext cx="3441032" cy="923330"/>
              </a:xfrm>
              <a:prstGeom prst="rect">
                <a:avLst/>
              </a:prstGeom>
              <a:blipFill rotWithShape="0">
                <a:blip r:embed="rId7"/>
                <a:stretch>
                  <a:fillRect t="-3289"/>
                </a:stretch>
              </a:blipFill>
            </p:spPr>
            <p:txBody>
              <a:bodyPr/>
              <a:lstStyle/>
              <a:p>
                <a:r>
                  <a:rPr lang="tr-TR">
                    <a:noFill/>
                  </a:rPr>
                  <a:t> </a:t>
                </a:r>
              </a:p>
            </p:txBody>
          </p:sp>
        </mc:Fallback>
      </mc:AlternateContent>
      <p:grpSp>
        <p:nvGrpSpPr>
          <p:cNvPr id="106" name="Group 105"/>
          <p:cNvGrpSpPr/>
          <p:nvPr/>
        </p:nvGrpSpPr>
        <p:grpSpPr>
          <a:xfrm>
            <a:off x="4443663" y="781865"/>
            <a:ext cx="6665495" cy="3228907"/>
            <a:chOff x="4443663" y="300605"/>
            <a:chExt cx="6665495" cy="3228907"/>
          </a:xfrm>
        </p:grpSpPr>
        <p:cxnSp>
          <p:nvCxnSpPr>
            <p:cNvPr id="24" name="Straight Arrow Connector 23"/>
            <p:cNvCxnSpPr/>
            <p:nvPr/>
          </p:nvCxnSpPr>
          <p:spPr bwMode="auto">
            <a:xfrm>
              <a:off x="4443663" y="1435766"/>
              <a:ext cx="914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Oval 25"/>
            <p:cNvSpPr/>
            <p:nvPr/>
          </p:nvSpPr>
          <p:spPr>
            <a:xfrm>
              <a:off x="5358063" y="1215097"/>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rPr>
                <a:t>∑</a:t>
              </a:r>
              <a:endParaRPr lang="tr-TR" sz="2000" dirty="0">
                <a:solidFill>
                  <a:schemeClr val="tx1"/>
                </a:solidFill>
              </a:endParaRPr>
            </a:p>
          </p:txBody>
        </p:sp>
        <p:sp>
          <p:nvSpPr>
            <p:cNvPr id="30" name="Rectangle 29"/>
            <p:cNvSpPr/>
            <p:nvPr/>
          </p:nvSpPr>
          <p:spPr>
            <a:xfrm>
              <a:off x="6220331" y="1211360"/>
              <a:ext cx="4572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k</a:t>
              </a:r>
              <a:endParaRPr lang="tr-TR" dirty="0"/>
            </a:p>
          </p:txBody>
        </p:sp>
        <p:sp>
          <p:nvSpPr>
            <p:cNvPr id="31" name="Oval 30"/>
            <p:cNvSpPr/>
            <p:nvPr/>
          </p:nvSpPr>
          <p:spPr>
            <a:xfrm>
              <a:off x="7190869" y="1207166"/>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rPr>
                <a:t>∑</a:t>
              </a:r>
              <a:endParaRPr lang="tr-TR" sz="2000" dirty="0">
                <a:solidFill>
                  <a:schemeClr val="tx1"/>
                </a:solidFill>
              </a:endParaRPr>
            </a:p>
          </p:txBody>
        </p:sp>
        <p:sp>
          <p:nvSpPr>
            <p:cNvPr id="32" name="Rectangle 31"/>
            <p:cNvSpPr/>
            <p:nvPr/>
          </p:nvSpPr>
          <p:spPr>
            <a:xfrm>
              <a:off x="7190869" y="1981560"/>
              <a:ext cx="4572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b</a:t>
              </a:r>
              <a:endParaRPr lang="tr-TR" dirty="0"/>
            </a:p>
          </p:txBody>
        </p:sp>
        <mc:AlternateContent xmlns:mc="http://schemas.openxmlformats.org/markup-compatibility/2006" xmlns:a14="http://schemas.microsoft.com/office/drawing/2010/main">
          <mc:Choice Requires="a14">
            <p:sp>
              <p:nvSpPr>
                <p:cNvPr id="33" name="Rectangle 32"/>
                <p:cNvSpPr/>
                <p:nvPr/>
              </p:nvSpPr>
              <p:spPr>
                <a:xfrm>
                  <a:off x="8281737" y="986497"/>
                  <a:ext cx="4572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tr-TR" i="1" dirty="0" smtClean="0">
                                <a:latin typeface="Cambria Math" panose="02040503050406030204" pitchFamily="18" charset="0"/>
                              </a:rPr>
                            </m:ctrlPr>
                          </m:fPr>
                          <m:num>
                            <m:r>
                              <a:rPr lang="tr-TR" b="0" i="1" dirty="0" smtClean="0">
                                <a:latin typeface="Cambria Math" panose="02040503050406030204" pitchFamily="18" charset="0"/>
                              </a:rPr>
                              <m:t>1</m:t>
                            </m:r>
                          </m:num>
                          <m:den>
                            <m:r>
                              <a:rPr lang="tr-TR" b="0" i="1" dirty="0" smtClean="0">
                                <a:latin typeface="Cambria Math" panose="02040503050406030204" pitchFamily="18" charset="0"/>
                              </a:rPr>
                              <m:t>𝑚𝑠</m:t>
                            </m:r>
                          </m:den>
                        </m:f>
                      </m:oMath>
                    </m:oMathPara>
                  </a14:m>
                  <a:endParaRPr lang="tr-TR" dirty="0"/>
                </a:p>
              </p:txBody>
            </p:sp>
          </mc:Choice>
          <mc:Fallback xmlns="">
            <p:sp>
              <p:nvSpPr>
                <p:cNvPr id="33" name="Rectangle 32"/>
                <p:cNvSpPr>
                  <a:spLocks noRot="1" noChangeAspect="1" noMove="1" noResize="1" noEditPoints="1" noAdjustHandles="1" noChangeArrowheads="1" noChangeShapeType="1" noTextEdit="1"/>
                </p:cNvSpPr>
                <p:nvPr/>
              </p:nvSpPr>
              <p:spPr>
                <a:xfrm>
                  <a:off x="8281737" y="986497"/>
                  <a:ext cx="457200" cy="914400"/>
                </a:xfrm>
                <a:prstGeom prst="rect">
                  <a:avLst/>
                </a:prstGeom>
                <a:blipFill rotWithShape="0">
                  <a:blip r:embed="rId8"/>
                  <a:stretch>
                    <a:fillRect/>
                  </a:stretch>
                </a:blipFill>
              </p:spPr>
              <p:txBody>
                <a:bodyPr/>
                <a:lstStyle/>
                <a:p>
                  <a:r>
                    <a:rPr lang="tr-TR">
                      <a:noFill/>
                    </a:rPr>
                    <a:t> </a:t>
                  </a:r>
                </a:p>
              </p:txBody>
            </p:sp>
          </mc:Fallback>
        </mc:AlternateContent>
        <p:sp>
          <p:nvSpPr>
            <p:cNvPr id="34" name="Oval 33"/>
            <p:cNvSpPr/>
            <p:nvPr/>
          </p:nvSpPr>
          <p:spPr>
            <a:xfrm>
              <a:off x="7190869" y="2855857"/>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solidFill>
                    <a:schemeClr val="tx1"/>
                  </a:solidFill>
                </a:rPr>
                <a:t>∑</a:t>
              </a:r>
              <a:endParaRPr lang="tr-TR" sz="2000" dirty="0">
                <a:solidFill>
                  <a:schemeClr val="tx1"/>
                </a:solidFill>
              </a:endParaRPr>
            </a:p>
          </p:txBody>
        </p:sp>
        <p:sp>
          <p:nvSpPr>
            <p:cNvPr id="35" name="Rectangle 34"/>
            <p:cNvSpPr/>
            <p:nvPr/>
          </p:nvSpPr>
          <p:spPr>
            <a:xfrm>
              <a:off x="4574003" y="2021487"/>
              <a:ext cx="4572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t>s</a:t>
              </a:r>
              <a:endParaRPr lang="tr-TR" dirty="0"/>
            </a:p>
          </p:txBody>
        </p:sp>
        <mc:AlternateContent xmlns:mc="http://schemas.openxmlformats.org/markup-compatibility/2006" xmlns:a14="http://schemas.microsoft.com/office/drawing/2010/main">
          <mc:Choice Requires="a14">
            <p:sp>
              <p:nvSpPr>
                <p:cNvPr id="36" name="Rectangle 35"/>
                <p:cNvSpPr/>
                <p:nvPr/>
              </p:nvSpPr>
              <p:spPr>
                <a:xfrm>
                  <a:off x="9797716" y="978477"/>
                  <a:ext cx="4572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tr-TR" i="1" dirty="0" smtClean="0">
                                <a:latin typeface="Cambria Math" panose="02040503050406030204" pitchFamily="18" charset="0"/>
                              </a:rPr>
                            </m:ctrlPr>
                          </m:fPr>
                          <m:num>
                            <m:r>
                              <a:rPr lang="tr-TR" b="0" i="1" dirty="0" smtClean="0">
                                <a:latin typeface="Cambria Math" panose="02040503050406030204" pitchFamily="18" charset="0"/>
                              </a:rPr>
                              <m:t>1</m:t>
                            </m:r>
                          </m:num>
                          <m:den>
                            <m:r>
                              <a:rPr lang="tr-TR" b="0" i="1" dirty="0" smtClean="0">
                                <a:latin typeface="Cambria Math" panose="02040503050406030204" pitchFamily="18" charset="0"/>
                              </a:rPr>
                              <m:t>𝑠</m:t>
                            </m:r>
                          </m:den>
                        </m:f>
                      </m:oMath>
                    </m:oMathPara>
                  </a14:m>
                  <a:endParaRPr lang="tr-TR" dirty="0"/>
                </a:p>
              </p:txBody>
            </p:sp>
          </mc:Choice>
          <mc:Fallback xmlns="">
            <p:sp>
              <p:nvSpPr>
                <p:cNvPr id="36" name="Rectangle 35"/>
                <p:cNvSpPr>
                  <a:spLocks noRot="1" noChangeAspect="1" noMove="1" noResize="1" noEditPoints="1" noAdjustHandles="1" noChangeArrowheads="1" noChangeShapeType="1" noTextEdit="1"/>
                </p:cNvSpPr>
                <p:nvPr/>
              </p:nvSpPr>
              <p:spPr>
                <a:xfrm>
                  <a:off x="9797716" y="978477"/>
                  <a:ext cx="457200" cy="914400"/>
                </a:xfrm>
                <a:prstGeom prst="rect">
                  <a:avLst/>
                </a:prstGeom>
                <a:blipFill rotWithShape="0">
                  <a:blip r:embed="rId9"/>
                  <a:stretch>
                    <a:fillRect/>
                  </a:stretch>
                </a:blipFill>
              </p:spPr>
              <p:txBody>
                <a:bodyPr/>
                <a:lstStyle/>
                <a:p>
                  <a:r>
                    <a:rPr lang="tr-TR">
                      <a:noFill/>
                    </a:rPr>
                    <a:t> </a:t>
                  </a:r>
                </a:p>
              </p:txBody>
            </p:sp>
          </mc:Fallback>
        </mc:AlternateContent>
        <p:cxnSp>
          <p:nvCxnSpPr>
            <p:cNvPr id="38" name="Straight Arrow Connector 37"/>
            <p:cNvCxnSpPr>
              <a:stCxn id="26" idx="6"/>
              <a:endCxn id="30" idx="1"/>
            </p:cNvCxnSpPr>
            <p:nvPr/>
          </p:nvCxnSpPr>
          <p:spPr>
            <a:xfrm flipV="1">
              <a:off x="5815263" y="1439960"/>
              <a:ext cx="405068" cy="37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flipV="1">
              <a:off x="6677531" y="1500025"/>
              <a:ext cx="513338" cy="41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a:off x="7648069" y="1500025"/>
              <a:ext cx="633668" cy="79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flipV="1">
              <a:off x="8738937" y="1499936"/>
              <a:ext cx="1058779" cy="80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p:cNvCxnSpPr/>
            <p:nvPr/>
          </p:nvCxnSpPr>
          <p:spPr>
            <a:xfrm>
              <a:off x="10254916" y="1499936"/>
              <a:ext cx="854242" cy="80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Straight Connector 47"/>
            <p:cNvCxnSpPr/>
            <p:nvPr/>
          </p:nvCxnSpPr>
          <p:spPr>
            <a:xfrm>
              <a:off x="9340516" y="1499936"/>
              <a:ext cx="0" cy="1584521"/>
            </a:xfrm>
            <a:prstGeom prst="line">
              <a:avLst/>
            </a:prstGeom>
          </p:spPr>
          <p:style>
            <a:lnRef idx="3">
              <a:schemeClr val="dk1"/>
            </a:lnRef>
            <a:fillRef idx="0">
              <a:schemeClr val="dk1"/>
            </a:fillRef>
            <a:effectRef idx="2">
              <a:schemeClr val="dk1"/>
            </a:effectRef>
            <a:fontRef idx="minor">
              <a:schemeClr val="tx1"/>
            </a:fontRef>
          </p:style>
        </p:cxnSp>
        <p:cxnSp>
          <p:nvCxnSpPr>
            <p:cNvPr id="50" name="Straight Arrow Connector 49"/>
            <p:cNvCxnSpPr>
              <a:endCxn id="34" idx="6"/>
            </p:cNvCxnSpPr>
            <p:nvPr/>
          </p:nvCxnSpPr>
          <p:spPr>
            <a:xfrm flipH="1">
              <a:off x="7648069" y="3084457"/>
              <a:ext cx="169244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2" name="Straight Connector 51"/>
            <p:cNvCxnSpPr/>
            <p:nvPr/>
          </p:nvCxnSpPr>
          <p:spPr>
            <a:xfrm>
              <a:off x="10682037" y="1507956"/>
              <a:ext cx="0" cy="2021556"/>
            </a:xfrm>
            <a:prstGeom prst="line">
              <a:avLst/>
            </a:prstGeom>
          </p:spPr>
          <p:style>
            <a:lnRef idx="3">
              <a:schemeClr val="dk1"/>
            </a:lnRef>
            <a:fillRef idx="0">
              <a:schemeClr val="dk1"/>
            </a:fillRef>
            <a:effectRef idx="2">
              <a:schemeClr val="dk1"/>
            </a:effectRef>
            <a:fontRef idx="minor">
              <a:schemeClr val="tx1"/>
            </a:fontRef>
          </p:style>
        </p:cxnSp>
        <p:cxnSp>
          <p:nvCxnSpPr>
            <p:cNvPr id="54" name="Straight Connector 53"/>
            <p:cNvCxnSpPr/>
            <p:nvPr/>
          </p:nvCxnSpPr>
          <p:spPr>
            <a:xfrm flipH="1">
              <a:off x="5586663" y="3529512"/>
              <a:ext cx="5095374" cy="0"/>
            </a:xfrm>
            <a:prstGeom prst="line">
              <a:avLst/>
            </a:prstGeom>
          </p:spPr>
          <p:style>
            <a:lnRef idx="3">
              <a:schemeClr val="dk1"/>
            </a:lnRef>
            <a:fillRef idx="0">
              <a:schemeClr val="dk1"/>
            </a:fillRef>
            <a:effectRef idx="2">
              <a:schemeClr val="dk1"/>
            </a:effectRef>
            <a:fontRef idx="minor">
              <a:schemeClr val="tx1"/>
            </a:fontRef>
          </p:style>
        </p:cxnSp>
        <p:cxnSp>
          <p:nvCxnSpPr>
            <p:cNvPr id="61" name="Straight Arrow Connector 60"/>
            <p:cNvCxnSpPr>
              <a:endCxn id="26" idx="4"/>
            </p:cNvCxnSpPr>
            <p:nvPr/>
          </p:nvCxnSpPr>
          <p:spPr>
            <a:xfrm flipV="1">
              <a:off x="5586663" y="1672297"/>
              <a:ext cx="0" cy="18572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5" name="Straight Arrow Connector 64"/>
            <p:cNvCxnSpPr>
              <a:stCxn id="34" idx="0"/>
              <a:endCxn id="32" idx="2"/>
            </p:cNvCxnSpPr>
            <p:nvPr/>
          </p:nvCxnSpPr>
          <p:spPr>
            <a:xfrm flipV="1">
              <a:off x="7419469" y="2438760"/>
              <a:ext cx="0" cy="4170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7" name="Straight Arrow Connector 66"/>
            <p:cNvCxnSpPr>
              <a:stCxn id="32" idx="0"/>
              <a:endCxn id="31" idx="4"/>
            </p:cNvCxnSpPr>
            <p:nvPr/>
          </p:nvCxnSpPr>
          <p:spPr>
            <a:xfrm flipV="1">
              <a:off x="7419469" y="1664366"/>
              <a:ext cx="0" cy="3171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9" name="Straight Arrow Connector 68"/>
            <p:cNvCxnSpPr>
              <a:stCxn id="35" idx="0"/>
            </p:cNvCxnSpPr>
            <p:nvPr/>
          </p:nvCxnSpPr>
          <p:spPr>
            <a:xfrm flipV="1">
              <a:off x="4802603" y="1443697"/>
              <a:ext cx="0" cy="57779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cxnSp>
          <p:nvCxnSpPr>
            <p:cNvPr id="71" name="Straight Connector 70"/>
            <p:cNvCxnSpPr>
              <a:stCxn id="35" idx="2"/>
            </p:cNvCxnSpPr>
            <p:nvPr/>
          </p:nvCxnSpPr>
          <p:spPr>
            <a:xfrm flipH="1">
              <a:off x="4798589" y="2478687"/>
              <a:ext cx="4014" cy="605770"/>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Connector 77"/>
            <p:cNvCxnSpPr>
              <a:endCxn id="85" idx="2"/>
            </p:cNvCxnSpPr>
            <p:nvPr/>
          </p:nvCxnSpPr>
          <p:spPr>
            <a:xfrm flipH="1" flipV="1">
              <a:off x="5743073" y="3084457"/>
              <a:ext cx="1409700" cy="2"/>
            </a:xfrm>
            <a:prstGeom prst="line">
              <a:avLst/>
            </a:prstGeom>
            <a:ln>
              <a:headEnd type="triangle"/>
            </a:ln>
          </p:spPr>
          <p:style>
            <a:lnRef idx="3">
              <a:schemeClr val="dk1"/>
            </a:lnRef>
            <a:fillRef idx="0">
              <a:schemeClr val="dk1"/>
            </a:fillRef>
            <a:effectRef idx="2">
              <a:schemeClr val="dk1"/>
            </a:effectRef>
            <a:fontRef idx="minor">
              <a:schemeClr val="tx1"/>
            </a:fontRef>
          </p:style>
        </p:cxnSp>
        <p:cxnSp>
          <p:nvCxnSpPr>
            <p:cNvPr id="79" name="Straight Connector 78"/>
            <p:cNvCxnSpPr/>
            <p:nvPr/>
          </p:nvCxnSpPr>
          <p:spPr>
            <a:xfrm flipH="1">
              <a:off x="4798589" y="3096127"/>
              <a:ext cx="685800" cy="0"/>
            </a:xfrm>
            <a:prstGeom prst="line">
              <a:avLst/>
            </a:prstGeom>
            <a:ln>
              <a:headEnd type="none"/>
            </a:ln>
          </p:spPr>
          <p:style>
            <a:lnRef idx="3">
              <a:schemeClr val="dk1"/>
            </a:lnRef>
            <a:fillRef idx="0">
              <a:schemeClr val="dk1"/>
            </a:fillRef>
            <a:effectRef idx="2">
              <a:schemeClr val="dk1"/>
            </a:effectRef>
            <a:fontRef idx="minor">
              <a:schemeClr val="tx1"/>
            </a:fontRef>
          </p:style>
        </p:cxnSp>
        <p:sp>
          <p:nvSpPr>
            <p:cNvPr id="85" name="Freeform 84"/>
            <p:cNvSpPr/>
            <p:nvPr/>
          </p:nvSpPr>
          <p:spPr>
            <a:xfrm>
              <a:off x="5484388" y="3084457"/>
              <a:ext cx="258685" cy="172154"/>
            </a:xfrm>
            <a:custGeom>
              <a:avLst/>
              <a:gdLst>
                <a:gd name="connsiteX0" fmla="*/ 0 w 288758"/>
                <a:gd name="connsiteY0" fmla="*/ 16042 h 176527"/>
                <a:gd name="connsiteX1" fmla="*/ 64168 w 288758"/>
                <a:gd name="connsiteY1" fmla="*/ 176463 h 176527"/>
                <a:gd name="connsiteX2" fmla="*/ 288758 w 288758"/>
                <a:gd name="connsiteY2" fmla="*/ 0 h 176527"/>
              </a:gdLst>
              <a:ahLst/>
              <a:cxnLst>
                <a:cxn ang="0">
                  <a:pos x="connsiteX0" y="connsiteY0"/>
                </a:cxn>
                <a:cxn ang="0">
                  <a:pos x="connsiteX1" y="connsiteY1"/>
                </a:cxn>
                <a:cxn ang="0">
                  <a:pos x="connsiteX2" y="connsiteY2"/>
                </a:cxn>
              </a:cxnLst>
              <a:rect l="l" t="t" r="r" b="b"/>
              <a:pathLst>
                <a:path w="288758" h="176527">
                  <a:moveTo>
                    <a:pt x="0" y="16042"/>
                  </a:moveTo>
                  <a:cubicBezTo>
                    <a:pt x="8021" y="97589"/>
                    <a:pt x="16042" y="179137"/>
                    <a:pt x="64168" y="176463"/>
                  </a:cubicBezTo>
                  <a:cubicBezTo>
                    <a:pt x="112294" y="173789"/>
                    <a:pt x="200526" y="86894"/>
                    <a:pt x="288758" y="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88" name="TextBox 87"/>
                <p:cNvSpPr txBox="1"/>
                <p:nvPr/>
              </p:nvSpPr>
              <p:spPr>
                <a:xfrm>
                  <a:off x="4574003" y="1050757"/>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𝑋</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oMath>
                    </m:oMathPara>
                  </a14:m>
                  <a:endParaRPr lang="tr-TR" dirty="0"/>
                </a:p>
              </p:txBody>
            </p:sp>
          </mc:Choice>
          <mc:Fallback xmlns="">
            <p:sp>
              <p:nvSpPr>
                <p:cNvPr id="88" name="TextBox 87"/>
                <p:cNvSpPr txBox="1">
                  <a:spLocks noRot="1" noChangeAspect="1" noMove="1" noResize="1" noEditPoints="1" noAdjustHandles="1" noChangeArrowheads="1" noChangeShapeType="1" noTextEdit="1"/>
                </p:cNvSpPr>
                <p:nvPr/>
              </p:nvSpPr>
              <p:spPr>
                <a:xfrm>
                  <a:off x="4574003" y="1050757"/>
                  <a:ext cx="457200" cy="369332"/>
                </a:xfrm>
                <a:prstGeom prst="rect">
                  <a:avLst/>
                </a:prstGeom>
                <a:blipFill rotWithShape="0">
                  <a:blip r:embed="rId10"/>
                  <a:stretch>
                    <a:fillRect r="-1733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10483515" y="1058778"/>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𝑌</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oMath>
                    </m:oMathPara>
                  </a14:m>
                  <a:endParaRPr lang="tr-TR" dirty="0"/>
                </a:p>
              </p:txBody>
            </p:sp>
          </mc:Choice>
          <mc:Fallback xmlns="">
            <p:sp>
              <p:nvSpPr>
                <p:cNvPr id="89" name="TextBox 88"/>
                <p:cNvSpPr txBox="1">
                  <a:spLocks noRot="1" noChangeAspect="1" noMove="1" noResize="1" noEditPoints="1" noAdjustHandles="1" noChangeArrowheads="1" noChangeShapeType="1" noTextEdit="1"/>
                </p:cNvSpPr>
                <p:nvPr/>
              </p:nvSpPr>
              <p:spPr>
                <a:xfrm>
                  <a:off x="10483515" y="1058778"/>
                  <a:ext cx="457200" cy="369332"/>
                </a:xfrm>
                <a:prstGeom prst="rect">
                  <a:avLst/>
                </a:prstGeom>
                <a:blipFill rotWithShape="0">
                  <a:blip r:embed="rId11"/>
                  <a:stretch>
                    <a:fillRect r="-1466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4900863" y="2743200"/>
                  <a:ext cx="457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𝑉</m:t>
                            </m:r>
                          </m:e>
                          <m:sub>
                            <m:r>
                              <a:rPr lang="tr-TR" b="0" i="1" smtClean="0">
                                <a:latin typeface="Cambria Math" panose="02040503050406030204" pitchFamily="18" charset="0"/>
                              </a:rPr>
                              <m:t>𝑥</m:t>
                            </m:r>
                          </m:sub>
                        </m:sSub>
                        <m:r>
                          <a:rPr lang="tr-TR" b="0" i="1" smtClean="0">
                            <a:latin typeface="Cambria Math" panose="02040503050406030204" pitchFamily="18" charset="0"/>
                          </a:rPr>
                          <m:t>(</m:t>
                        </m:r>
                        <m:r>
                          <a:rPr lang="tr-TR" b="0" i="1" smtClean="0">
                            <a:latin typeface="Cambria Math" panose="02040503050406030204" pitchFamily="18" charset="0"/>
                          </a:rPr>
                          <m:t>𝑠</m:t>
                        </m:r>
                        <m:r>
                          <a:rPr lang="tr-TR" b="0" i="1" smtClean="0">
                            <a:latin typeface="Cambria Math" panose="02040503050406030204" pitchFamily="18" charset="0"/>
                          </a:rPr>
                          <m:t>)</m:t>
                        </m:r>
                      </m:oMath>
                    </m:oMathPara>
                  </a14:m>
                  <a:endParaRPr lang="tr-TR" dirty="0"/>
                </a:p>
              </p:txBody>
            </p:sp>
          </mc:Choice>
          <mc:Fallback xmlns="">
            <p:sp>
              <p:nvSpPr>
                <p:cNvPr id="90" name="TextBox 89"/>
                <p:cNvSpPr txBox="1">
                  <a:spLocks noRot="1" noChangeAspect="1" noMove="1" noResize="1" noEditPoints="1" noAdjustHandles="1" noChangeArrowheads="1" noChangeShapeType="1" noTextEdit="1"/>
                </p:cNvSpPr>
                <p:nvPr/>
              </p:nvSpPr>
              <p:spPr>
                <a:xfrm>
                  <a:off x="4900863" y="2743200"/>
                  <a:ext cx="457200" cy="369332"/>
                </a:xfrm>
                <a:prstGeom prst="rect">
                  <a:avLst/>
                </a:prstGeom>
                <a:blipFill rotWithShape="0">
                  <a:blip r:embed="rId12"/>
                  <a:stretch>
                    <a:fillRect r="-54667" b="-11475"/>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6625399" y="1086306"/>
                  <a:ext cx="42511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𝐹</m:t>
                            </m:r>
                          </m:e>
                          <m:sub>
                            <m:r>
                              <a:rPr lang="tr-TR" b="0" i="1" smtClean="0">
                                <a:latin typeface="Cambria Math" panose="02040503050406030204" pitchFamily="18" charset="0"/>
                              </a:rPr>
                              <m:t>𝑘</m:t>
                            </m:r>
                          </m:sub>
                        </m:sSub>
                        <m:r>
                          <a:rPr lang="tr-TR" b="0" i="1" smtClean="0">
                            <a:latin typeface="Cambria Math" panose="02040503050406030204" pitchFamily="18" charset="0"/>
                          </a:rPr>
                          <m:t>(</m:t>
                        </m:r>
                        <m:r>
                          <a:rPr lang="tr-TR" b="0" i="1" smtClean="0">
                            <a:latin typeface="Cambria Math" panose="02040503050406030204" pitchFamily="18" charset="0"/>
                          </a:rPr>
                          <m:t>𝑠</m:t>
                        </m:r>
                        <m:r>
                          <a:rPr lang="tr-TR" b="0" i="1" smtClean="0">
                            <a:latin typeface="Cambria Math" panose="02040503050406030204" pitchFamily="18" charset="0"/>
                          </a:rPr>
                          <m:t>)</m:t>
                        </m:r>
                      </m:oMath>
                    </m:oMathPara>
                  </a14:m>
                  <a:endParaRPr lang="tr-TR" dirty="0"/>
                </a:p>
              </p:txBody>
            </p:sp>
          </mc:Choice>
          <mc:Fallback xmlns="">
            <p:sp>
              <p:nvSpPr>
                <p:cNvPr id="91" name="TextBox 90"/>
                <p:cNvSpPr txBox="1">
                  <a:spLocks noRot="1" noChangeAspect="1" noMove="1" noResize="1" noEditPoints="1" noAdjustHandles="1" noChangeArrowheads="1" noChangeShapeType="1" noTextEdit="1"/>
                </p:cNvSpPr>
                <p:nvPr/>
              </p:nvSpPr>
              <p:spPr>
                <a:xfrm>
                  <a:off x="6625399" y="1086306"/>
                  <a:ext cx="425116" cy="369332"/>
                </a:xfrm>
                <a:prstGeom prst="rect">
                  <a:avLst/>
                </a:prstGeom>
                <a:blipFill rotWithShape="0">
                  <a:blip r:embed="rId13"/>
                  <a:stretch>
                    <a:fillRect r="-72857" b="-13115"/>
                  </a:stretch>
                </a:blipFill>
              </p:spPr>
              <p:txBody>
                <a:bodyPr/>
                <a:lstStyle/>
                <a:p>
                  <a:r>
                    <a:rPr lang="tr-TR">
                      <a:noFill/>
                    </a:rPr>
                    <a:t> </a:t>
                  </a:r>
                </a:p>
              </p:txBody>
            </p:sp>
          </mc:Fallback>
        </mc:AlternateContent>
        <p:cxnSp>
          <p:nvCxnSpPr>
            <p:cNvPr id="93" name="Straight Connector 92"/>
            <p:cNvCxnSpPr/>
            <p:nvPr/>
          </p:nvCxnSpPr>
          <p:spPr>
            <a:xfrm flipV="1">
              <a:off x="7419469" y="842301"/>
              <a:ext cx="0" cy="348914"/>
            </a:xfrm>
            <a:prstGeom prst="line">
              <a:avLst/>
            </a:prstGeom>
            <a:ln>
              <a:head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95" name="Rectangle 94"/>
                <p:cNvSpPr/>
                <p:nvPr/>
              </p:nvSpPr>
              <p:spPr>
                <a:xfrm>
                  <a:off x="7118680" y="300605"/>
                  <a:ext cx="457200" cy="9144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tr-TR" i="1" dirty="0" smtClean="0">
                                <a:latin typeface="Cambria Math" panose="02040503050406030204" pitchFamily="18" charset="0"/>
                              </a:rPr>
                            </m:ctrlPr>
                          </m:fPr>
                          <m:num>
                            <m:r>
                              <a:rPr lang="tr-TR" b="0" i="1" dirty="0" smtClean="0">
                                <a:latin typeface="Cambria Math" panose="02040503050406030204" pitchFamily="18" charset="0"/>
                              </a:rPr>
                              <m:t>𝑚𝑔</m:t>
                            </m:r>
                          </m:num>
                          <m:den>
                            <m:r>
                              <a:rPr lang="tr-TR" b="0" i="1" dirty="0" smtClean="0">
                                <a:latin typeface="Cambria Math" panose="02040503050406030204" pitchFamily="18" charset="0"/>
                              </a:rPr>
                              <m:t>𝑠</m:t>
                            </m:r>
                          </m:den>
                        </m:f>
                      </m:oMath>
                    </m:oMathPara>
                  </a14:m>
                  <a:endParaRPr lang="tr-TR" dirty="0"/>
                </a:p>
              </p:txBody>
            </p:sp>
          </mc:Choice>
          <mc:Fallback xmlns="">
            <p:sp>
              <p:nvSpPr>
                <p:cNvPr id="95" name="Rectangle 94"/>
                <p:cNvSpPr>
                  <a:spLocks noRot="1" noChangeAspect="1" noMove="1" noResize="1" noEditPoints="1" noAdjustHandles="1" noChangeArrowheads="1" noChangeShapeType="1" noTextEdit="1"/>
                </p:cNvSpPr>
                <p:nvPr/>
              </p:nvSpPr>
              <p:spPr>
                <a:xfrm>
                  <a:off x="7118680" y="300605"/>
                  <a:ext cx="457200" cy="914400"/>
                </a:xfrm>
                <a:prstGeom prst="rect">
                  <a:avLst/>
                </a:prstGeom>
                <a:blipFill rotWithShape="0">
                  <a:blip r:embed="rId14"/>
                  <a:stretch>
                    <a:fillRect/>
                  </a:stretch>
                </a:blipFill>
                <a:ln>
                  <a:noFill/>
                </a:ln>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8868278" y="1114563"/>
                  <a:ext cx="457200" cy="3912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𝑉</m:t>
                            </m:r>
                          </m:e>
                          <m:sub>
                            <m:r>
                              <a:rPr lang="tr-TR" b="0" i="1" smtClean="0">
                                <a:latin typeface="Cambria Math" panose="02040503050406030204" pitchFamily="18" charset="0"/>
                              </a:rPr>
                              <m:t>𝑦</m:t>
                            </m:r>
                          </m:sub>
                        </m:sSub>
                        <m:r>
                          <a:rPr lang="tr-TR" b="0" i="1" smtClean="0">
                            <a:latin typeface="Cambria Math" panose="02040503050406030204" pitchFamily="18" charset="0"/>
                          </a:rPr>
                          <m:t>(</m:t>
                        </m:r>
                        <m:r>
                          <a:rPr lang="tr-TR" b="0" i="1" smtClean="0">
                            <a:latin typeface="Cambria Math" panose="02040503050406030204" pitchFamily="18" charset="0"/>
                          </a:rPr>
                          <m:t>𝑠</m:t>
                        </m:r>
                        <m:r>
                          <a:rPr lang="tr-TR" b="0" i="1" smtClean="0">
                            <a:latin typeface="Cambria Math" panose="02040503050406030204" pitchFamily="18" charset="0"/>
                          </a:rPr>
                          <m:t>)</m:t>
                        </m:r>
                      </m:oMath>
                    </m:oMathPara>
                  </a14:m>
                  <a:endParaRPr lang="tr-TR" dirty="0"/>
                </a:p>
              </p:txBody>
            </p:sp>
          </mc:Choice>
          <mc:Fallback xmlns="">
            <p:sp>
              <p:nvSpPr>
                <p:cNvPr id="98" name="TextBox 97"/>
                <p:cNvSpPr txBox="1">
                  <a:spLocks noRot="1" noChangeAspect="1" noMove="1" noResize="1" noEditPoints="1" noAdjustHandles="1" noChangeArrowheads="1" noChangeShapeType="1" noTextEdit="1"/>
                </p:cNvSpPr>
                <p:nvPr/>
              </p:nvSpPr>
              <p:spPr>
                <a:xfrm>
                  <a:off x="8868278" y="1114563"/>
                  <a:ext cx="457200" cy="391261"/>
                </a:xfrm>
                <a:prstGeom prst="rect">
                  <a:avLst/>
                </a:prstGeom>
                <a:blipFill rotWithShape="0">
                  <a:blip r:embed="rId15"/>
                  <a:stretch>
                    <a:fillRect r="-56000" b="-7813"/>
                  </a:stretch>
                </a:blipFill>
              </p:spPr>
              <p:txBody>
                <a:bodyPr/>
                <a:lstStyle/>
                <a:p>
                  <a:r>
                    <a:rPr lang="tr-TR">
                      <a:noFill/>
                    </a:rPr>
                    <a:t> </a:t>
                  </a:r>
                </a:p>
              </p:txBody>
            </p:sp>
          </mc:Fallback>
        </mc:AlternateContent>
        <p:sp>
          <p:nvSpPr>
            <p:cNvPr id="99" name="TextBox 98"/>
            <p:cNvSpPr txBox="1"/>
            <p:nvPr/>
          </p:nvSpPr>
          <p:spPr>
            <a:xfrm>
              <a:off x="5141489" y="1058778"/>
              <a:ext cx="216574" cy="400110"/>
            </a:xfrm>
            <a:prstGeom prst="rect">
              <a:avLst/>
            </a:prstGeom>
            <a:noFill/>
          </p:spPr>
          <p:txBody>
            <a:bodyPr wrap="square" rtlCol="0">
              <a:spAutoFit/>
            </a:bodyPr>
            <a:lstStyle/>
            <a:p>
              <a:r>
                <a:rPr lang="tr-TR" sz="2000" dirty="0" smtClean="0"/>
                <a:t>-</a:t>
              </a:r>
              <a:endParaRPr lang="tr-TR" sz="2000" dirty="0"/>
            </a:p>
          </p:txBody>
        </p:sp>
        <p:sp>
          <p:nvSpPr>
            <p:cNvPr id="100" name="TextBox 99"/>
            <p:cNvSpPr txBox="1"/>
            <p:nvPr/>
          </p:nvSpPr>
          <p:spPr>
            <a:xfrm>
              <a:off x="5555073" y="1607583"/>
              <a:ext cx="216574" cy="400110"/>
            </a:xfrm>
            <a:prstGeom prst="rect">
              <a:avLst/>
            </a:prstGeom>
            <a:noFill/>
          </p:spPr>
          <p:txBody>
            <a:bodyPr wrap="square" rtlCol="0">
              <a:spAutoFit/>
            </a:bodyPr>
            <a:lstStyle/>
            <a:p>
              <a:r>
                <a:rPr lang="tr-TR" sz="2000" dirty="0" smtClean="0"/>
                <a:t>+</a:t>
              </a:r>
              <a:endParaRPr lang="tr-TR" sz="2000" dirty="0"/>
            </a:p>
          </p:txBody>
        </p:sp>
        <p:sp>
          <p:nvSpPr>
            <p:cNvPr id="101" name="TextBox 100"/>
            <p:cNvSpPr txBox="1"/>
            <p:nvPr/>
          </p:nvSpPr>
          <p:spPr>
            <a:xfrm>
              <a:off x="7445529" y="1516449"/>
              <a:ext cx="216574" cy="400110"/>
            </a:xfrm>
            <a:prstGeom prst="rect">
              <a:avLst/>
            </a:prstGeom>
            <a:noFill/>
          </p:spPr>
          <p:txBody>
            <a:bodyPr wrap="square" rtlCol="0">
              <a:spAutoFit/>
            </a:bodyPr>
            <a:lstStyle/>
            <a:p>
              <a:r>
                <a:rPr lang="tr-TR" sz="2000" dirty="0" smtClean="0"/>
                <a:t>-</a:t>
              </a:r>
              <a:endParaRPr lang="tr-TR" sz="2000" dirty="0"/>
            </a:p>
          </p:txBody>
        </p:sp>
        <p:sp>
          <p:nvSpPr>
            <p:cNvPr id="102" name="TextBox 101"/>
            <p:cNvSpPr txBox="1"/>
            <p:nvPr/>
          </p:nvSpPr>
          <p:spPr>
            <a:xfrm>
              <a:off x="7437504" y="925698"/>
              <a:ext cx="216574" cy="400110"/>
            </a:xfrm>
            <a:prstGeom prst="rect">
              <a:avLst/>
            </a:prstGeom>
            <a:noFill/>
          </p:spPr>
          <p:txBody>
            <a:bodyPr wrap="square" rtlCol="0">
              <a:spAutoFit/>
            </a:bodyPr>
            <a:lstStyle/>
            <a:p>
              <a:r>
                <a:rPr lang="tr-TR" sz="2000" dirty="0" smtClean="0"/>
                <a:t>-</a:t>
              </a:r>
              <a:endParaRPr lang="tr-TR" sz="2000" dirty="0"/>
            </a:p>
          </p:txBody>
        </p:sp>
        <p:sp>
          <p:nvSpPr>
            <p:cNvPr id="103" name="TextBox 102"/>
            <p:cNvSpPr txBox="1"/>
            <p:nvPr/>
          </p:nvSpPr>
          <p:spPr>
            <a:xfrm>
              <a:off x="6980312" y="2751220"/>
              <a:ext cx="216574" cy="400110"/>
            </a:xfrm>
            <a:prstGeom prst="rect">
              <a:avLst/>
            </a:prstGeom>
            <a:noFill/>
          </p:spPr>
          <p:txBody>
            <a:bodyPr wrap="square" rtlCol="0">
              <a:spAutoFit/>
            </a:bodyPr>
            <a:lstStyle/>
            <a:p>
              <a:r>
                <a:rPr lang="tr-TR" sz="2000" dirty="0" smtClean="0"/>
                <a:t>-</a:t>
              </a:r>
              <a:endParaRPr lang="tr-TR" sz="2000" dirty="0"/>
            </a:p>
          </p:txBody>
        </p:sp>
        <p:sp>
          <p:nvSpPr>
            <p:cNvPr id="104" name="TextBox 103"/>
            <p:cNvSpPr txBox="1"/>
            <p:nvPr/>
          </p:nvSpPr>
          <p:spPr>
            <a:xfrm>
              <a:off x="6906130" y="1396133"/>
              <a:ext cx="216574" cy="400110"/>
            </a:xfrm>
            <a:prstGeom prst="rect">
              <a:avLst/>
            </a:prstGeom>
            <a:noFill/>
          </p:spPr>
          <p:txBody>
            <a:bodyPr wrap="square" rtlCol="0">
              <a:spAutoFit/>
            </a:bodyPr>
            <a:lstStyle/>
            <a:p>
              <a:r>
                <a:rPr lang="tr-TR" sz="2000" dirty="0" smtClean="0"/>
                <a:t>-</a:t>
              </a:r>
              <a:endParaRPr lang="tr-TR" sz="2000" dirty="0"/>
            </a:p>
          </p:txBody>
        </p:sp>
        <p:sp>
          <p:nvSpPr>
            <p:cNvPr id="105" name="TextBox 104"/>
            <p:cNvSpPr txBox="1"/>
            <p:nvPr/>
          </p:nvSpPr>
          <p:spPr>
            <a:xfrm>
              <a:off x="7568108" y="2706820"/>
              <a:ext cx="216574" cy="400110"/>
            </a:xfrm>
            <a:prstGeom prst="rect">
              <a:avLst/>
            </a:prstGeom>
            <a:noFill/>
          </p:spPr>
          <p:txBody>
            <a:bodyPr wrap="square" rtlCol="0">
              <a:spAutoFit/>
            </a:bodyPr>
            <a:lstStyle/>
            <a:p>
              <a:r>
                <a:rPr lang="tr-TR" sz="2000" dirty="0" smtClean="0"/>
                <a:t>+</a:t>
              </a:r>
              <a:endParaRPr lang="tr-TR" sz="2000" dirty="0"/>
            </a:p>
          </p:txBody>
        </p:sp>
      </p:grpSp>
      <p:sp>
        <p:nvSpPr>
          <p:cNvPr id="107" name="TextBox 106"/>
          <p:cNvSpPr txBox="1"/>
          <p:nvPr/>
        </p:nvSpPr>
        <p:spPr>
          <a:xfrm>
            <a:off x="4840705" y="4227227"/>
            <a:ext cx="5841332" cy="369332"/>
          </a:xfrm>
          <a:prstGeom prst="rect">
            <a:avLst/>
          </a:prstGeom>
          <a:noFill/>
        </p:spPr>
        <p:txBody>
          <a:bodyPr wrap="square" rtlCol="0">
            <a:spAutoFit/>
          </a:bodyPr>
          <a:lstStyle/>
          <a:p>
            <a:r>
              <a:rPr lang="tr-TR" dirty="0" smtClean="0"/>
              <a:t>Her bir temel denklemi gösteren detaylı blok diyagram</a:t>
            </a:r>
            <a:endParaRPr lang="tr-TR" dirty="0"/>
          </a:p>
        </p:txBody>
      </p:sp>
    </p:spTree>
    <p:extLst>
      <p:ext uri="{BB962C8B-B14F-4D97-AF65-F5344CB8AC3E}">
        <p14:creationId xmlns:p14="http://schemas.microsoft.com/office/powerpoint/2010/main" val="14447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570382"/>
            <a:ext cx="10058400" cy="701369"/>
          </a:xfrm>
        </p:spPr>
        <p:txBody>
          <a:bodyPr>
            <a:normAutofit/>
          </a:bodyPr>
          <a:lstStyle/>
          <a:p>
            <a:r>
              <a:rPr lang="tr-TR" sz="3200" dirty="0">
                <a:latin typeface="Cooper Std Black" panose="0208090304030B020404" pitchFamily="18" charset="0"/>
              </a:rPr>
              <a:t>Örnek 1: Çeyrek Taşıt </a:t>
            </a:r>
            <a:r>
              <a:rPr lang="tr-TR" sz="3200" dirty="0" smtClean="0">
                <a:latin typeface="Cooper Std Black" panose="0208090304030B020404" pitchFamily="18" charset="0"/>
              </a:rPr>
              <a:t>Modeli</a:t>
            </a:r>
            <a:endParaRPr lang="tr-TR" sz="3200" dirty="0"/>
          </a:p>
        </p:txBody>
      </p:sp>
      <p:pic>
        <p:nvPicPr>
          <p:cNvPr id="100" name="İçerik Yer Tutucusu 99"/>
          <p:cNvPicPr>
            <a:picLocks noGrp="1" noChangeAspect="1"/>
          </p:cNvPicPr>
          <p:nvPr>
            <p:ph sz="half" idx="1"/>
          </p:nvPr>
        </p:nvPicPr>
        <p:blipFill>
          <a:blip r:embed="rId2"/>
          <a:stretch>
            <a:fillRect/>
          </a:stretch>
        </p:blipFill>
        <p:spPr>
          <a:xfrm>
            <a:off x="1901967" y="2415796"/>
            <a:ext cx="3328704" cy="2883658"/>
          </a:xfrm>
          <a:prstGeom prst="rect">
            <a:avLst/>
          </a:prstGeom>
        </p:spPr>
      </p:pic>
      <mc:AlternateContent xmlns:mc="http://schemas.openxmlformats.org/markup-compatibility/2006">
        <mc:Choice xmlns:a14="http://schemas.microsoft.com/office/drawing/2010/main" Requires="a14">
          <p:sp>
            <p:nvSpPr>
              <p:cNvPr id="99" name="İçerik Yer Tutucusu 98"/>
              <p:cNvSpPr>
                <a:spLocks noGrp="1"/>
              </p:cNvSpPr>
              <p:nvPr>
                <p:ph sz="half" idx="2"/>
              </p:nvPr>
            </p:nvSpPr>
            <p:spPr>
              <a:xfrm>
                <a:off x="6217920" y="1845735"/>
                <a:ext cx="4937760" cy="971037"/>
              </a:xfrm>
            </p:spPr>
            <p:txBody>
              <a:bodyPr/>
              <a:lstStyle/>
              <a:p>
                <a:r>
                  <a:rPr lang="en-US" dirty="0" err="1"/>
                  <a:t>Burada</a:t>
                </a:r>
                <a:r>
                  <a:rPr lang="en-US" dirty="0"/>
                  <a:t> k, yay </a:t>
                </a:r>
                <a:r>
                  <a:rPr lang="en-US" dirty="0" err="1"/>
                  <a:t>sabiti</a:t>
                </a:r>
                <a:r>
                  <a:rPr lang="en-US" dirty="0"/>
                  <a:t>; b, </a:t>
                </a:r>
                <a:r>
                  <a:rPr lang="en-US" dirty="0" err="1"/>
                  <a:t>sönüm</a:t>
                </a:r>
                <a:r>
                  <a:rPr lang="en-US" dirty="0"/>
                  <a:t> </a:t>
                </a:r>
                <a:r>
                  <a:rPr lang="en-US" dirty="0" err="1"/>
                  <a:t>katsayısı</a:t>
                </a:r>
                <a:r>
                  <a:rPr lang="en-US" dirty="0"/>
                  <a:t>; </a:t>
                </a:r>
                <a14:m>
                  <m:oMath xmlns:m="http://schemas.openxmlformats.org/officeDocument/2006/math">
                    <m:r>
                      <a:rPr lang="en-US" i="1"/>
                      <m:t>𝑦</m:t>
                    </m:r>
                    <m:r>
                      <a:rPr lang="en-US"/>
                      <m:t>(</m:t>
                    </m:r>
                    <m:r>
                      <a:rPr lang="en-US" i="1"/>
                      <m:t>𝑡</m:t>
                    </m:r>
                    <m:r>
                      <a:rPr lang="en-US"/>
                      <m:t>)</m:t>
                    </m:r>
                  </m:oMath>
                </a14:m>
                <a:r>
                  <a:rPr lang="en-US" dirty="0"/>
                  <a:t> </a:t>
                </a:r>
                <a:r>
                  <a:rPr lang="en-US" dirty="0" err="1"/>
                  <a:t>Cismin</a:t>
                </a:r>
                <a:r>
                  <a:rPr lang="en-US" dirty="0"/>
                  <a:t> </a:t>
                </a:r>
                <a:r>
                  <a:rPr lang="en-US" dirty="0" err="1"/>
                  <a:t>dikey</a:t>
                </a:r>
                <a:r>
                  <a:rPr lang="en-US" dirty="0"/>
                  <a:t> </a:t>
                </a:r>
                <a:r>
                  <a:rPr lang="en-US" dirty="0" err="1"/>
                  <a:t>yer</a:t>
                </a:r>
                <a:r>
                  <a:rPr lang="en-US" dirty="0"/>
                  <a:t> </a:t>
                </a:r>
                <a:r>
                  <a:rPr lang="en-US" dirty="0" err="1"/>
                  <a:t>değiştirmesi</a:t>
                </a:r>
                <a:r>
                  <a:rPr lang="en-US" dirty="0"/>
                  <a:t> </a:t>
                </a:r>
                <a:r>
                  <a:rPr lang="en-US" dirty="0" err="1"/>
                  <a:t>ve</a:t>
                </a:r>
                <a:r>
                  <a:rPr lang="en-US" dirty="0"/>
                  <a:t> </a:t>
                </a:r>
                <a14:m>
                  <m:oMath xmlns:m="http://schemas.openxmlformats.org/officeDocument/2006/math">
                    <m:r>
                      <a:rPr lang="en-US" i="1"/>
                      <m:t>𝑥</m:t>
                    </m:r>
                    <m:r>
                      <a:rPr lang="en-US"/>
                      <m:t>(</m:t>
                    </m:r>
                    <m:r>
                      <a:rPr lang="en-US" i="1"/>
                      <m:t>𝑡</m:t>
                    </m:r>
                    <m:r>
                      <a:rPr lang="en-US"/>
                      <m:t>)</m:t>
                    </m:r>
                  </m:oMath>
                </a14:m>
                <a:r>
                  <a:rPr lang="en-US" dirty="0"/>
                  <a:t> </a:t>
                </a:r>
                <a:r>
                  <a:rPr lang="en-US" dirty="0" err="1"/>
                  <a:t>Yerden</a:t>
                </a:r>
                <a:r>
                  <a:rPr lang="en-US" dirty="0"/>
                  <a:t> </a:t>
                </a:r>
                <a:r>
                  <a:rPr lang="en-US" dirty="0" err="1"/>
                  <a:t>gelen</a:t>
                </a:r>
                <a:r>
                  <a:rPr lang="en-US" dirty="0"/>
                  <a:t> </a:t>
                </a:r>
                <a:r>
                  <a:rPr lang="en-US" dirty="0" err="1"/>
                  <a:t>bozucu</a:t>
                </a:r>
                <a:r>
                  <a:rPr lang="en-US" dirty="0"/>
                  <a:t> </a:t>
                </a:r>
                <a:r>
                  <a:rPr lang="en-US" dirty="0" err="1" smtClean="0"/>
                  <a:t>giriş</a:t>
                </a:r>
                <a:endParaRPr lang="tr-TR" dirty="0" smtClean="0"/>
              </a:p>
              <a:p>
                <a:endParaRPr lang="tr-TR" dirty="0"/>
              </a:p>
            </p:txBody>
          </p:sp>
        </mc:Choice>
        <mc:Fallback>
          <p:sp>
            <p:nvSpPr>
              <p:cNvPr id="99" name="İçerik Yer Tutucusu 98"/>
              <p:cNvSpPr>
                <a:spLocks noGrp="1" noRot="1" noChangeAspect="1" noMove="1" noResize="1" noEditPoints="1" noAdjustHandles="1" noChangeArrowheads="1" noChangeShapeType="1" noTextEdit="1"/>
              </p:cNvSpPr>
              <p:nvPr>
                <p:ph sz="half" idx="2"/>
              </p:nvPr>
            </p:nvSpPr>
            <p:spPr>
              <a:xfrm>
                <a:off x="6217920" y="1845735"/>
                <a:ext cx="4937760" cy="971037"/>
              </a:xfrm>
              <a:blipFill rotWithShape="0">
                <a:blip r:embed="rId3"/>
                <a:stretch>
                  <a:fillRect l="-1235" t="-6918" b="-5660"/>
                </a:stretch>
              </a:blipFill>
            </p:spPr>
            <p:txBody>
              <a:bodyPr/>
              <a:lstStyle/>
              <a:p>
                <a:r>
                  <a:rPr lang="tr-TR">
                    <a:noFill/>
                  </a:rPr>
                  <a:t> </a:t>
                </a:r>
              </a:p>
            </p:txBody>
          </p:sp>
        </mc:Fallback>
      </mc:AlternateContent>
      <p:pic>
        <p:nvPicPr>
          <p:cNvPr id="101" name="Resim 100"/>
          <p:cNvPicPr>
            <a:picLocks noChangeAspect="1"/>
          </p:cNvPicPr>
          <p:nvPr/>
        </p:nvPicPr>
        <p:blipFill>
          <a:blip r:embed="rId4"/>
          <a:stretch>
            <a:fillRect/>
          </a:stretch>
        </p:blipFill>
        <p:spPr>
          <a:xfrm>
            <a:off x="5769941" y="2925147"/>
            <a:ext cx="5486876" cy="2365453"/>
          </a:xfrm>
          <a:prstGeom prst="rect">
            <a:avLst/>
          </a:prstGeom>
        </p:spPr>
      </p:pic>
    </p:spTree>
    <p:extLst>
      <p:ext uri="{BB962C8B-B14F-4D97-AF65-F5344CB8AC3E}">
        <p14:creationId xmlns:p14="http://schemas.microsoft.com/office/powerpoint/2010/main" val="4046968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570382"/>
            <a:ext cx="10058400" cy="701369"/>
          </a:xfrm>
        </p:spPr>
        <p:txBody>
          <a:bodyPr>
            <a:normAutofit/>
          </a:bodyPr>
          <a:lstStyle/>
          <a:p>
            <a:r>
              <a:rPr lang="tr-TR" sz="3200" dirty="0">
                <a:latin typeface="Cooper Std Black" panose="0208090304030B020404" pitchFamily="18" charset="0"/>
              </a:rPr>
              <a:t>Örnek 1: Çeyrek Taşıt </a:t>
            </a:r>
            <a:r>
              <a:rPr lang="tr-TR" sz="3200" dirty="0" smtClean="0">
                <a:latin typeface="Cooper Std Black" panose="0208090304030B020404" pitchFamily="18" charset="0"/>
              </a:rPr>
              <a:t>Modeli</a:t>
            </a:r>
            <a:endParaRPr lang="tr-TR" sz="3200" dirty="0"/>
          </a:p>
        </p:txBody>
      </p:sp>
      <mc:AlternateContent xmlns:mc="http://schemas.openxmlformats.org/markup-compatibility/2006">
        <mc:Choice xmlns:a14="http://schemas.microsoft.com/office/drawing/2010/main" Requires="a14">
          <p:sp>
            <p:nvSpPr>
              <p:cNvPr id="99" name="İçerik Yer Tutucusu 98"/>
              <p:cNvSpPr>
                <a:spLocks noGrp="1"/>
              </p:cNvSpPr>
              <p:nvPr>
                <p:ph sz="half" idx="2"/>
              </p:nvPr>
            </p:nvSpPr>
            <p:spPr>
              <a:xfrm>
                <a:off x="6217920" y="1845735"/>
                <a:ext cx="4937760" cy="4050568"/>
              </a:xfrm>
            </p:spPr>
            <p:txBody>
              <a:bodyPr>
                <a:normAutofit fontScale="92500" lnSpcReduction="10000"/>
              </a:bodyPr>
              <a:lstStyle/>
              <a:p>
                <a:r>
                  <a:rPr lang="en-US" dirty="0" err="1"/>
                  <a:t>Temel</a:t>
                </a:r>
                <a:r>
                  <a:rPr lang="en-US" dirty="0"/>
                  <a:t> </a:t>
                </a:r>
                <a:r>
                  <a:rPr lang="en-US" dirty="0" err="1"/>
                  <a:t>Eşitlikler</a:t>
                </a:r>
                <a:r>
                  <a:rPr lang="en-US" dirty="0"/>
                  <a:t> (Elemental Equations</a:t>
                </a:r>
                <a:r>
                  <a:rPr lang="en-US" dirty="0" smtClean="0"/>
                  <a:t>)</a:t>
                </a:r>
                <a:r>
                  <a:rPr lang="tr-TR" dirty="0" smtClean="0"/>
                  <a:t> h</a:t>
                </a:r>
                <a:r>
                  <a:rPr lang="en-US" dirty="0" err="1" smtClean="0"/>
                  <a:t>er</a:t>
                </a:r>
                <a:r>
                  <a:rPr lang="en-US" dirty="0" smtClean="0"/>
                  <a:t> </a:t>
                </a:r>
                <a:r>
                  <a:rPr lang="en-US" dirty="0" err="1"/>
                  <a:t>bir</a:t>
                </a:r>
                <a:r>
                  <a:rPr lang="en-US" dirty="0"/>
                  <a:t> </a:t>
                </a:r>
                <a:r>
                  <a:rPr lang="en-US" dirty="0" err="1"/>
                  <a:t>eleman</a:t>
                </a:r>
                <a:r>
                  <a:rPr lang="en-US" dirty="0"/>
                  <a:t> </a:t>
                </a:r>
                <a:r>
                  <a:rPr lang="en-US" dirty="0" err="1"/>
                  <a:t>için</a:t>
                </a:r>
                <a:r>
                  <a:rPr lang="en-US" dirty="0"/>
                  <a:t> </a:t>
                </a:r>
                <a:r>
                  <a:rPr lang="en-US" dirty="0" err="1"/>
                  <a:t>bir</a:t>
                </a:r>
                <a:r>
                  <a:rPr lang="en-US" dirty="0"/>
                  <a:t> </a:t>
                </a:r>
                <a:r>
                  <a:rPr lang="en-US" dirty="0" err="1"/>
                  <a:t>eşitlik</a:t>
                </a:r>
                <a:r>
                  <a:rPr lang="en-US" dirty="0"/>
                  <a:t> </a:t>
                </a:r>
                <a:r>
                  <a:rPr lang="en-US" dirty="0" err="1"/>
                  <a:t>yazılabilir</a:t>
                </a:r>
                <a:r>
                  <a:rPr lang="en-US" dirty="0"/>
                  <a:t>.</a:t>
                </a:r>
                <a:endParaRPr lang="tr-TR" dirty="0"/>
              </a:p>
              <a:p>
                <a:r>
                  <a:rPr lang="en-US" b="1" dirty="0" err="1" smtClean="0"/>
                  <a:t>Kütle</a:t>
                </a:r>
                <a:r>
                  <a:rPr lang="tr-TR" b="1" dirty="0" smtClean="0"/>
                  <a:t>, </a:t>
                </a:r>
                <a:r>
                  <a:rPr lang="en-US" dirty="0" err="1" smtClean="0"/>
                  <a:t>Newton’un</a:t>
                </a:r>
                <a:r>
                  <a:rPr lang="en-US" dirty="0" smtClean="0"/>
                  <a:t> </a:t>
                </a:r>
                <a:r>
                  <a:rPr lang="en-US" dirty="0"/>
                  <a:t>2. </a:t>
                </a:r>
                <a:r>
                  <a:rPr lang="en-US" dirty="0" err="1"/>
                  <a:t>Kanunu’na</a:t>
                </a:r>
                <a:r>
                  <a:rPr lang="en-US" dirty="0"/>
                  <a:t> </a:t>
                </a:r>
                <a:r>
                  <a:rPr lang="en-US" dirty="0" err="1"/>
                  <a:t>göre</a:t>
                </a:r>
                <a:endParaRPr lang="tr-TR" dirty="0"/>
              </a:p>
              <a:p>
                <a14:m>
                  <m:oMath xmlns:m="http://schemas.openxmlformats.org/officeDocument/2006/math">
                    <m:r>
                      <a:rPr lang="en-US" i="1"/>
                      <m:t>𝑚𝑎</m:t>
                    </m:r>
                    <m:r>
                      <a:rPr lang="en-US" i="1"/>
                      <m:t>=</m:t>
                    </m:r>
                    <m:nary>
                      <m:naryPr>
                        <m:chr m:val="∑"/>
                        <m:limLoc m:val="undOvr"/>
                        <m:subHide m:val="on"/>
                        <m:supHide m:val="on"/>
                        <m:ctrlPr>
                          <a:rPr lang="tr-TR" i="1"/>
                        </m:ctrlPr>
                      </m:naryPr>
                      <m:sub/>
                      <m:sup/>
                      <m:e>
                        <m:r>
                          <a:rPr lang="en-US" i="1"/>
                          <m:t>𝑓</m:t>
                        </m:r>
                      </m:e>
                    </m:nary>
                  </m:oMath>
                </a14:m>
                <a:endParaRPr lang="tr-TR" dirty="0"/>
              </a:p>
              <a:p>
                <a14:m>
                  <m:oMath xmlns:m="http://schemas.openxmlformats.org/officeDocument/2006/math">
                    <m:r>
                      <a:rPr lang="en-US" i="1"/>
                      <m:t>𝑚</m:t>
                    </m:r>
                    <m:acc>
                      <m:accPr>
                        <m:chr m:val="̈"/>
                        <m:ctrlPr>
                          <a:rPr lang="tr-TR" i="1"/>
                        </m:ctrlPr>
                      </m:accPr>
                      <m:e>
                        <m:r>
                          <a:rPr lang="en-US" i="1"/>
                          <m:t>𝑦</m:t>
                        </m:r>
                      </m:e>
                    </m:acc>
                    <m:d>
                      <m:dPr>
                        <m:ctrlPr>
                          <a:rPr lang="tr-TR" i="1"/>
                        </m:ctrlPr>
                      </m:dPr>
                      <m:e>
                        <m:r>
                          <a:rPr lang="en-US" i="1"/>
                          <m:t>𝑡</m:t>
                        </m:r>
                      </m:e>
                    </m:d>
                    <m:r>
                      <a:rPr lang="en-US" i="1"/>
                      <m:t>=−</m:t>
                    </m:r>
                    <m:r>
                      <a:rPr lang="en-US" i="1"/>
                      <m:t>𝑊</m:t>
                    </m:r>
                    <m:d>
                      <m:dPr>
                        <m:ctrlPr>
                          <a:rPr lang="tr-TR" i="1"/>
                        </m:ctrlPr>
                      </m:dPr>
                      <m:e>
                        <m:r>
                          <a:rPr lang="en-US" i="1"/>
                          <m:t>𝑡</m:t>
                        </m:r>
                      </m:e>
                    </m:d>
                    <m:r>
                      <a:rPr lang="en-US" i="1"/>
                      <m:t>−</m:t>
                    </m:r>
                    <m:sSub>
                      <m:sSubPr>
                        <m:ctrlPr>
                          <a:rPr lang="tr-TR" i="1"/>
                        </m:ctrlPr>
                      </m:sSubPr>
                      <m:e>
                        <m:r>
                          <a:rPr lang="en-US" i="1"/>
                          <m:t>𝑓</m:t>
                        </m:r>
                      </m:e>
                      <m:sub>
                        <m:r>
                          <a:rPr lang="en-US" i="1"/>
                          <m:t>𝑘</m:t>
                        </m:r>
                      </m:sub>
                    </m:sSub>
                    <m:d>
                      <m:dPr>
                        <m:ctrlPr>
                          <a:rPr lang="tr-TR" i="1"/>
                        </m:ctrlPr>
                      </m:dPr>
                      <m:e>
                        <m:r>
                          <a:rPr lang="en-US" i="1"/>
                          <m:t>𝑡</m:t>
                        </m:r>
                      </m:e>
                    </m:d>
                    <m:r>
                      <a:rPr lang="en-US" i="1"/>
                      <m:t>−</m:t>
                    </m:r>
                    <m:sSub>
                      <m:sSubPr>
                        <m:ctrlPr>
                          <a:rPr lang="tr-TR" i="1"/>
                        </m:ctrlPr>
                      </m:sSubPr>
                      <m:e>
                        <m:r>
                          <a:rPr lang="en-US" i="1"/>
                          <m:t>𝑓</m:t>
                        </m:r>
                      </m:e>
                      <m:sub>
                        <m:r>
                          <a:rPr lang="en-US" i="1"/>
                          <m:t>𝑏</m:t>
                        </m:r>
                      </m:sub>
                    </m:sSub>
                    <m:d>
                      <m:dPr>
                        <m:ctrlPr>
                          <a:rPr lang="tr-TR" i="1"/>
                        </m:ctrlPr>
                      </m:dPr>
                      <m:e>
                        <m:r>
                          <a:rPr lang="en-US" i="1"/>
                          <m:t>𝑡</m:t>
                        </m:r>
                      </m:e>
                    </m:d>
                  </m:oMath>
                </a14:m>
                <a:r>
                  <a:rPr lang="en-US" dirty="0"/>
                  <a:t> 		(1)</a:t>
                </a:r>
                <a:endParaRPr lang="tr-TR" dirty="0"/>
              </a:p>
              <a:p>
                <a:r>
                  <a:rPr lang="en-US" b="1" dirty="0"/>
                  <a:t>Yay </a:t>
                </a:r>
                <a:endParaRPr lang="tr-TR" dirty="0"/>
              </a:p>
              <a:p>
                <a14:m>
                  <m:oMath xmlns:m="http://schemas.openxmlformats.org/officeDocument/2006/math">
                    <m:sSub>
                      <m:sSubPr>
                        <m:ctrlPr>
                          <a:rPr lang="tr-TR" i="1"/>
                        </m:ctrlPr>
                      </m:sSubPr>
                      <m:e>
                        <m:r>
                          <a:rPr lang="en-US" i="1"/>
                          <m:t>𝑓</m:t>
                        </m:r>
                      </m:e>
                      <m:sub>
                        <m:r>
                          <a:rPr lang="en-US" i="1"/>
                          <m:t>𝑘</m:t>
                        </m:r>
                      </m:sub>
                    </m:sSub>
                    <m:r>
                      <a:rPr lang="en-US" i="1"/>
                      <m:t>(</m:t>
                    </m:r>
                    <m:r>
                      <a:rPr lang="en-US" i="1"/>
                      <m:t>𝑡</m:t>
                    </m:r>
                    <m:r>
                      <a:rPr lang="en-US" i="1"/>
                      <m:t>)=</m:t>
                    </m:r>
                    <m:r>
                      <a:rPr lang="en-US" i="1"/>
                      <m:t>𝑘</m:t>
                    </m:r>
                    <m:r>
                      <a:rPr lang="en-US" i="1"/>
                      <m:t>(</m:t>
                    </m:r>
                    <m:r>
                      <a:rPr lang="en-US" i="1"/>
                      <m:t>𝑦</m:t>
                    </m:r>
                    <m:d>
                      <m:dPr>
                        <m:ctrlPr>
                          <a:rPr lang="tr-TR" i="1"/>
                        </m:ctrlPr>
                      </m:dPr>
                      <m:e>
                        <m:r>
                          <a:rPr lang="en-US" i="1"/>
                          <m:t>𝑡</m:t>
                        </m:r>
                      </m:e>
                    </m:d>
                    <m:r>
                      <a:rPr lang="en-US" i="1"/>
                      <m:t>−</m:t>
                    </m:r>
                    <m:r>
                      <a:rPr lang="en-US" i="1"/>
                      <m:t>𝑥</m:t>
                    </m:r>
                    <m:r>
                      <a:rPr lang="en-US" i="1"/>
                      <m:t>(</m:t>
                    </m:r>
                    <m:r>
                      <a:rPr lang="en-US" i="1"/>
                      <m:t>𝑡</m:t>
                    </m:r>
                    <m:r>
                      <a:rPr lang="en-US" i="1"/>
                      <m:t>))</m:t>
                    </m:r>
                  </m:oMath>
                </a14:m>
                <a:r>
                  <a:rPr lang="en-US" dirty="0"/>
                  <a:t>			(2)</a:t>
                </a:r>
                <a:endParaRPr lang="tr-TR" dirty="0"/>
              </a:p>
              <a:p>
                <a14:m>
                  <m:oMath xmlns:m="http://schemas.openxmlformats.org/officeDocument/2006/math">
                    <m:r>
                      <a:rPr lang="en-US" i="1"/>
                      <m:t>𝑦</m:t>
                    </m:r>
                    <m:d>
                      <m:dPr>
                        <m:ctrlPr>
                          <a:rPr lang="tr-TR" i="1"/>
                        </m:ctrlPr>
                      </m:dPr>
                      <m:e>
                        <m:r>
                          <a:rPr lang="en-US" i="1"/>
                          <m:t>𝑡</m:t>
                        </m:r>
                      </m:e>
                    </m:d>
                    <m:r>
                      <a:rPr lang="en-US" i="1"/>
                      <m:t>=</m:t>
                    </m:r>
                    <m:r>
                      <a:rPr lang="en-US" i="1"/>
                      <m:t>𝑥</m:t>
                    </m:r>
                    <m:r>
                      <a:rPr lang="en-US" i="1"/>
                      <m:t>(</m:t>
                    </m:r>
                    <m:r>
                      <a:rPr lang="en-US" i="1"/>
                      <m:t>𝑡</m:t>
                    </m:r>
                    <m:r>
                      <a:rPr lang="en-US" i="1"/>
                      <m:t>)</m:t>
                    </m:r>
                  </m:oMath>
                </a14:m>
                <a:r>
                  <a:rPr lang="en-US" dirty="0"/>
                  <a:t> </a:t>
                </a:r>
                <a:r>
                  <a:rPr lang="en-US" dirty="0" err="1"/>
                  <a:t>olduğunda</a:t>
                </a:r>
                <a:r>
                  <a:rPr lang="en-US" dirty="0"/>
                  <a:t> </a:t>
                </a:r>
                <a14:m>
                  <m:oMath xmlns:m="http://schemas.openxmlformats.org/officeDocument/2006/math">
                    <m:sSub>
                      <m:sSubPr>
                        <m:ctrlPr>
                          <a:rPr lang="tr-TR" i="1"/>
                        </m:ctrlPr>
                      </m:sSubPr>
                      <m:e>
                        <m:r>
                          <a:rPr lang="en-US" i="1"/>
                          <m:t>𝑓</m:t>
                        </m:r>
                      </m:e>
                      <m:sub>
                        <m:r>
                          <a:rPr lang="en-US" i="1"/>
                          <m:t>𝑘</m:t>
                        </m:r>
                      </m:sub>
                    </m:sSub>
                    <m:r>
                      <a:rPr lang="en-US" i="1"/>
                      <m:t>(</m:t>
                    </m:r>
                    <m:r>
                      <a:rPr lang="en-US" i="1"/>
                      <m:t>𝑡</m:t>
                    </m:r>
                    <m:r>
                      <a:rPr lang="en-US" i="1"/>
                      <m:t>)=0</m:t>
                    </m:r>
                  </m:oMath>
                </a14:m>
                <a:r>
                  <a:rPr lang="en-US" dirty="0"/>
                  <a:t>  </a:t>
                </a:r>
                <a:r>
                  <a:rPr lang="en-US" dirty="0" err="1"/>
                  <a:t>olur</a:t>
                </a:r>
                <a:r>
                  <a:rPr lang="en-US" dirty="0"/>
                  <a:t>.</a:t>
                </a:r>
                <a:endParaRPr lang="tr-TR" dirty="0"/>
              </a:p>
              <a:p>
                <a:r>
                  <a:rPr lang="en-US" b="1" dirty="0" err="1"/>
                  <a:t>Sönümleyici</a:t>
                </a:r>
                <a:endParaRPr lang="tr-TR" dirty="0"/>
              </a:p>
              <a:p>
                <a14:m>
                  <m:oMath xmlns:m="http://schemas.openxmlformats.org/officeDocument/2006/math">
                    <m:sSub>
                      <m:sSubPr>
                        <m:ctrlPr>
                          <a:rPr lang="tr-TR" i="1"/>
                        </m:ctrlPr>
                      </m:sSubPr>
                      <m:e>
                        <m:r>
                          <a:rPr lang="en-US" i="1"/>
                          <m:t>𝑓</m:t>
                        </m:r>
                      </m:e>
                      <m:sub>
                        <m:r>
                          <a:rPr lang="en-US" i="1"/>
                          <m:t>𝑏</m:t>
                        </m:r>
                      </m:sub>
                    </m:sSub>
                    <m:r>
                      <a:rPr lang="en-US" i="1"/>
                      <m:t>(</m:t>
                    </m:r>
                    <m:r>
                      <a:rPr lang="en-US" i="1"/>
                      <m:t>𝑡</m:t>
                    </m:r>
                    <m:r>
                      <a:rPr lang="en-US" i="1"/>
                      <m:t>)=</m:t>
                    </m:r>
                    <m:r>
                      <a:rPr lang="en-US" i="1"/>
                      <m:t>𝑏</m:t>
                    </m:r>
                    <m:r>
                      <a:rPr lang="en-US" i="1"/>
                      <m:t>(</m:t>
                    </m:r>
                    <m:acc>
                      <m:accPr>
                        <m:chr m:val="̇"/>
                        <m:ctrlPr>
                          <a:rPr lang="tr-TR" i="1"/>
                        </m:ctrlPr>
                      </m:accPr>
                      <m:e>
                        <m:r>
                          <a:rPr lang="en-US" i="1"/>
                          <m:t>𝑦</m:t>
                        </m:r>
                      </m:e>
                    </m:acc>
                    <m:d>
                      <m:dPr>
                        <m:ctrlPr>
                          <a:rPr lang="tr-TR" i="1"/>
                        </m:ctrlPr>
                      </m:dPr>
                      <m:e>
                        <m:r>
                          <a:rPr lang="en-US" i="1"/>
                          <m:t>𝑡</m:t>
                        </m:r>
                      </m:e>
                    </m:d>
                    <m:r>
                      <a:rPr lang="en-US" i="1"/>
                      <m:t>−</m:t>
                    </m:r>
                    <m:acc>
                      <m:accPr>
                        <m:chr m:val="̇"/>
                        <m:ctrlPr>
                          <a:rPr lang="tr-TR" i="1"/>
                        </m:ctrlPr>
                      </m:accPr>
                      <m:e>
                        <m:r>
                          <a:rPr lang="en-US" i="1"/>
                          <m:t>𝑥</m:t>
                        </m:r>
                      </m:e>
                    </m:acc>
                    <m:r>
                      <a:rPr lang="en-US" i="1"/>
                      <m:t>(</m:t>
                    </m:r>
                    <m:r>
                      <a:rPr lang="en-US" i="1"/>
                      <m:t>𝑡</m:t>
                    </m:r>
                    <m:r>
                      <a:rPr lang="en-US" i="1"/>
                      <m:t>))</m:t>
                    </m:r>
                  </m:oMath>
                </a14:m>
                <a:r>
                  <a:rPr lang="en-US" dirty="0"/>
                  <a:t>			(3)</a:t>
                </a:r>
                <a:endParaRPr lang="tr-TR" dirty="0"/>
              </a:p>
              <a:p>
                <a:endParaRPr lang="tr-TR" dirty="0"/>
              </a:p>
            </p:txBody>
          </p:sp>
        </mc:Choice>
        <mc:Fallback>
          <p:sp>
            <p:nvSpPr>
              <p:cNvPr id="99" name="İçerik Yer Tutucusu 98"/>
              <p:cNvSpPr>
                <a:spLocks noGrp="1" noRot="1" noChangeAspect="1" noMove="1" noResize="1" noEditPoints="1" noAdjustHandles="1" noChangeArrowheads="1" noChangeShapeType="1" noTextEdit="1"/>
              </p:cNvSpPr>
              <p:nvPr>
                <p:ph sz="half" idx="2"/>
              </p:nvPr>
            </p:nvSpPr>
            <p:spPr>
              <a:xfrm>
                <a:off x="6217920" y="1845735"/>
                <a:ext cx="4937760" cy="4050568"/>
              </a:xfrm>
              <a:blipFill rotWithShape="0">
                <a:blip r:embed="rId2"/>
                <a:stretch>
                  <a:fillRect l="-2963" t="-1958" r="-988" b="-151"/>
                </a:stretch>
              </a:blipFill>
            </p:spPr>
            <p:txBody>
              <a:bodyPr/>
              <a:lstStyle/>
              <a:p>
                <a:r>
                  <a:rPr lang="tr-TR">
                    <a:noFill/>
                  </a:rPr>
                  <a:t> </a:t>
                </a:r>
              </a:p>
            </p:txBody>
          </p:sp>
        </mc:Fallback>
      </mc:AlternateContent>
      <p:pic>
        <p:nvPicPr>
          <p:cNvPr id="6" name="İçerik Yer Tutucusu 5"/>
          <p:cNvPicPr>
            <a:picLocks noGrp="1" noChangeAspect="1"/>
          </p:cNvPicPr>
          <p:nvPr>
            <p:ph sz="half" idx="1"/>
          </p:nvPr>
        </p:nvPicPr>
        <p:blipFill>
          <a:blip r:embed="rId3"/>
          <a:stretch>
            <a:fillRect/>
          </a:stretch>
        </p:blipFill>
        <p:spPr>
          <a:xfrm>
            <a:off x="1096963" y="2793059"/>
            <a:ext cx="4938712" cy="2129133"/>
          </a:xfrm>
          <a:prstGeom prst="rect">
            <a:avLst/>
          </a:prstGeom>
        </p:spPr>
      </p:pic>
    </p:spTree>
    <p:extLst>
      <p:ext uri="{BB962C8B-B14F-4D97-AF65-F5344CB8AC3E}">
        <p14:creationId xmlns:p14="http://schemas.microsoft.com/office/powerpoint/2010/main" val="3364008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570382"/>
            <a:ext cx="10058400" cy="701369"/>
          </a:xfrm>
        </p:spPr>
        <p:txBody>
          <a:bodyPr>
            <a:normAutofit/>
          </a:bodyPr>
          <a:lstStyle/>
          <a:p>
            <a:r>
              <a:rPr lang="tr-TR" sz="3200" dirty="0">
                <a:latin typeface="Cooper Std Black" panose="0208090304030B020404" pitchFamily="18" charset="0"/>
              </a:rPr>
              <a:t>Örnek 1: Çeyrek Taşıt </a:t>
            </a:r>
            <a:r>
              <a:rPr lang="tr-TR" sz="3200" dirty="0" smtClean="0">
                <a:latin typeface="Cooper Std Black" panose="0208090304030B020404" pitchFamily="18" charset="0"/>
              </a:rPr>
              <a:t>Modeli</a:t>
            </a:r>
            <a:endParaRPr lang="tr-TR" sz="3200" dirty="0"/>
          </a:p>
        </p:txBody>
      </p:sp>
      <p:pic>
        <p:nvPicPr>
          <p:cNvPr id="100" name="İçerik Yer Tutucusu 99"/>
          <p:cNvPicPr>
            <a:picLocks noGrp="1" noChangeAspect="1"/>
          </p:cNvPicPr>
          <p:nvPr>
            <p:ph sz="half" idx="1"/>
          </p:nvPr>
        </p:nvPicPr>
        <p:blipFill>
          <a:blip r:embed="rId2"/>
          <a:stretch>
            <a:fillRect/>
          </a:stretch>
        </p:blipFill>
        <p:spPr>
          <a:xfrm>
            <a:off x="1901967" y="2415796"/>
            <a:ext cx="3328704" cy="2883658"/>
          </a:xfrm>
          <a:prstGeom prst="rect">
            <a:avLst/>
          </a:prstGeom>
        </p:spPr>
      </p:pic>
      <mc:AlternateContent xmlns:mc="http://schemas.openxmlformats.org/markup-compatibility/2006">
        <mc:Choice xmlns:a14="http://schemas.microsoft.com/office/drawing/2010/main" Requires="a14">
          <p:sp>
            <p:nvSpPr>
              <p:cNvPr id="99" name="İçerik Yer Tutucusu 98"/>
              <p:cNvSpPr>
                <a:spLocks noGrp="1"/>
              </p:cNvSpPr>
              <p:nvPr>
                <p:ph sz="half" idx="2"/>
              </p:nvPr>
            </p:nvSpPr>
            <p:spPr>
              <a:xfrm>
                <a:off x="5230671" y="1376855"/>
                <a:ext cx="5925009" cy="4635062"/>
              </a:xfrm>
            </p:spPr>
            <p:txBody>
              <a:bodyPr/>
              <a:lstStyle/>
              <a:p>
                <a:r>
                  <a:rPr lang="en-US" b="1" u="sng" dirty="0" err="1"/>
                  <a:t>Bilinmeyen</a:t>
                </a:r>
                <a:r>
                  <a:rPr lang="en-US" b="1" u="sng" dirty="0"/>
                  <a:t> </a:t>
                </a:r>
                <a:r>
                  <a:rPr lang="en-US" b="1" u="sng" dirty="0" err="1"/>
                  <a:t>değişkenleri</a:t>
                </a:r>
                <a:r>
                  <a:rPr lang="en-US" b="1" u="sng" dirty="0"/>
                  <a:t> </a:t>
                </a:r>
                <a:r>
                  <a:rPr lang="en-US" b="1" u="sng" dirty="0" err="1"/>
                  <a:t>belirleyelim</a:t>
                </a:r>
                <a:endParaRPr lang="tr-TR" dirty="0"/>
              </a:p>
              <a:p>
                <a:r>
                  <a:rPr lang="en-US" b="1" dirty="0" smtClean="0"/>
                  <a:t>Not</a:t>
                </a:r>
                <a:r>
                  <a:rPr lang="tr-TR" b="1" dirty="0" smtClean="0"/>
                  <a:t> 1</a:t>
                </a:r>
                <a:r>
                  <a:rPr lang="en-US" dirty="0" smtClean="0"/>
                  <a:t>: </a:t>
                </a:r>
                <a:r>
                  <a:rPr lang="en-US" dirty="0" err="1"/>
                  <a:t>Değişkenlerin</a:t>
                </a:r>
                <a:r>
                  <a:rPr lang="en-US" dirty="0"/>
                  <a:t> </a:t>
                </a:r>
                <a:r>
                  <a:rPr lang="en-US" dirty="0" err="1"/>
                  <a:t>türevleri</a:t>
                </a:r>
                <a:r>
                  <a:rPr lang="en-US" dirty="0"/>
                  <a:t> </a:t>
                </a:r>
                <a:r>
                  <a:rPr lang="en-US" dirty="0" err="1"/>
                  <a:t>ayrı</a:t>
                </a:r>
                <a:r>
                  <a:rPr lang="en-US" dirty="0"/>
                  <a:t> </a:t>
                </a:r>
                <a:r>
                  <a:rPr lang="en-US" dirty="0" err="1"/>
                  <a:t>birer</a:t>
                </a:r>
                <a:r>
                  <a:rPr lang="en-US" dirty="0"/>
                  <a:t> </a:t>
                </a:r>
                <a:r>
                  <a:rPr lang="en-US" dirty="0" err="1"/>
                  <a:t>değişken</a:t>
                </a:r>
                <a:r>
                  <a:rPr lang="en-US" dirty="0"/>
                  <a:t> </a:t>
                </a:r>
                <a:r>
                  <a:rPr lang="en-US" dirty="0" err="1"/>
                  <a:t>değildir</a:t>
                </a:r>
                <a:r>
                  <a:rPr lang="en-US" dirty="0"/>
                  <a:t>. </a:t>
                </a:r>
                <a:r>
                  <a:rPr lang="en-US" dirty="0" err="1"/>
                  <a:t>Değişkenler</a:t>
                </a:r>
                <a:r>
                  <a:rPr lang="en-US" dirty="0"/>
                  <a:t> </a:t>
                </a:r>
                <a14:m>
                  <m:oMath xmlns:m="http://schemas.openxmlformats.org/officeDocument/2006/math">
                    <m:r>
                      <a:rPr lang="en-US" i="1"/>
                      <m:t>𝑦</m:t>
                    </m:r>
                    <m:d>
                      <m:dPr>
                        <m:ctrlPr>
                          <a:rPr lang="tr-TR" i="1"/>
                        </m:ctrlPr>
                      </m:dPr>
                      <m:e>
                        <m:r>
                          <a:rPr lang="en-US" i="1"/>
                          <m:t>𝑡</m:t>
                        </m:r>
                      </m:e>
                    </m:d>
                    <m:r>
                      <a:rPr lang="en-US" i="1"/>
                      <m:t>,  </m:t>
                    </m:r>
                    <m:sSub>
                      <m:sSubPr>
                        <m:ctrlPr>
                          <a:rPr lang="tr-TR" i="1"/>
                        </m:ctrlPr>
                      </m:sSubPr>
                      <m:e>
                        <m:r>
                          <a:rPr lang="en-US" i="1"/>
                          <m:t>𝑓</m:t>
                        </m:r>
                      </m:e>
                      <m:sub>
                        <m:r>
                          <a:rPr lang="en-US" i="1"/>
                          <m:t>𝑘</m:t>
                        </m:r>
                      </m:sub>
                    </m:sSub>
                    <m:d>
                      <m:dPr>
                        <m:ctrlPr>
                          <a:rPr lang="tr-TR" i="1"/>
                        </m:ctrlPr>
                      </m:dPr>
                      <m:e>
                        <m:r>
                          <a:rPr lang="en-US" i="1"/>
                          <m:t>𝑡</m:t>
                        </m:r>
                      </m:e>
                    </m:d>
                    <m:r>
                      <a:rPr lang="en-US" i="1"/>
                      <m:t> </m:t>
                    </m:r>
                    <m:r>
                      <m:rPr>
                        <m:nor/>
                      </m:rPr>
                      <a:rPr lang="en-US"/>
                      <m:t>and</m:t>
                    </m:r>
                    <m:r>
                      <m:rPr>
                        <m:nor/>
                      </m:rPr>
                      <a:rPr lang="en-US"/>
                      <m:t> </m:t>
                    </m:r>
                    <m:sSub>
                      <m:sSubPr>
                        <m:ctrlPr>
                          <a:rPr lang="tr-TR" i="1"/>
                        </m:ctrlPr>
                      </m:sSubPr>
                      <m:e>
                        <m:r>
                          <a:rPr lang="en-US" i="1"/>
                          <m:t>𝑓</m:t>
                        </m:r>
                      </m:e>
                      <m:sub>
                        <m:r>
                          <a:rPr lang="en-US" i="1"/>
                          <m:t>𝑏</m:t>
                        </m:r>
                      </m:sub>
                    </m:sSub>
                    <m:d>
                      <m:dPr>
                        <m:ctrlPr>
                          <a:rPr lang="tr-TR" i="1"/>
                        </m:ctrlPr>
                      </m:dPr>
                      <m:e>
                        <m:r>
                          <a:rPr lang="en-US" i="1"/>
                          <m:t>𝑡</m:t>
                        </m:r>
                      </m:e>
                    </m:d>
                  </m:oMath>
                </a14:m>
                <a:r>
                  <a:rPr lang="en-US" dirty="0"/>
                  <a:t>dir. </a:t>
                </a:r>
                <a:endParaRPr lang="tr-TR" dirty="0"/>
              </a:p>
              <a:p>
                <a:r>
                  <a:rPr lang="en-US" b="1" dirty="0" smtClean="0"/>
                  <a:t>Not</a:t>
                </a:r>
                <a:r>
                  <a:rPr lang="tr-TR" b="1" dirty="0" smtClean="0"/>
                  <a:t> 2</a:t>
                </a:r>
                <a:r>
                  <a:rPr lang="en-US" b="1" dirty="0" smtClean="0"/>
                  <a:t>: </a:t>
                </a:r>
                <a14:m>
                  <m:oMath xmlns:m="http://schemas.openxmlformats.org/officeDocument/2006/math">
                    <m:r>
                      <a:rPr lang="en-US" i="1"/>
                      <m:t>𝑥</m:t>
                    </m:r>
                    <m:d>
                      <m:dPr>
                        <m:ctrlPr>
                          <a:rPr lang="tr-TR" i="1"/>
                        </m:ctrlPr>
                      </m:dPr>
                      <m:e>
                        <m:r>
                          <a:rPr lang="en-US" i="1"/>
                          <m:t>𝑡</m:t>
                        </m:r>
                      </m:e>
                    </m:d>
                    <m:r>
                      <a:rPr lang="en-US" i="1"/>
                      <m:t>𝑣𝑒</m:t>
                    </m:r>
                    <m:r>
                      <a:rPr lang="en-US" i="1"/>
                      <m:t> </m:t>
                    </m:r>
                    <m:r>
                      <a:rPr lang="en-US" i="1"/>
                      <m:t>𝑊</m:t>
                    </m:r>
                    <m:d>
                      <m:dPr>
                        <m:ctrlPr>
                          <a:rPr lang="tr-TR" i="1"/>
                        </m:ctrlPr>
                      </m:dPr>
                      <m:e>
                        <m:r>
                          <a:rPr lang="en-US" i="1"/>
                          <m:t>𝑡</m:t>
                        </m:r>
                      </m:e>
                    </m:d>
                    <m:r>
                      <a:rPr lang="en-US" i="1"/>
                      <m:t>=</m:t>
                    </m:r>
                    <m:r>
                      <a:rPr lang="en-US" i="1"/>
                      <m:t>𝑚𝑔</m:t>
                    </m:r>
                  </m:oMath>
                </a14:m>
                <a:r>
                  <a:rPr lang="en-US" dirty="0"/>
                  <a:t> </a:t>
                </a:r>
                <a:r>
                  <a:rPr lang="en-US" dirty="0" err="1"/>
                  <a:t>sistemin</a:t>
                </a:r>
                <a:r>
                  <a:rPr lang="en-US" dirty="0"/>
                  <a:t> </a:t>
                </a:r>
                <a:r>
                  <a:rPr lang="en-US" dirty="0" err="1"/>
                  <a:t>girişleridir</a:t>
                </a:r>
                <a:r>
                  <a:rPr lang="en-US" dirty="0"/>
                  <a:t>.</a:t>
                </a:r>
                <a:endParaRPr lang="tr-TR" dirty="0"/>
              </a:p>
              <a:p>
                <a14:m>
                  <m:oMath xmlns:m="http://schemas.openxmlformats.org/officeDocument/2006/math">
                    <m:r>
                      <a:rPr lang="en-US" b="1" i="1"/>
                      <m:t>𝒚</m:t>
                    </m:r>
                    <m:d>
                      <m:dPr>
                        <m:ctrlPr>
                          <a:rPr lang="tr-TR" b="1" i="1"/>
                        </m:ctrlPr>
                      </m:dPr>
                      <m:e>
                        <m:r>
                          <a:rPr lang="en-US" b="1" i="1"/>
                          <m:t>𝒕</m:t>
                        </m:r>
                      </m:e>
                    </m:d>
                  </m:oMath>
                </a14:m>
                <a:r>
                  <a:rPr lang="en-US" dirty="0"/>
                  <a:t> </a:t>
                </a:r>
                <a:r>
                  <a:rPr lang="en-US" dirty="0" err="1"/>
                  <a:t>çıkış</a:t>
                </a:r>
                <a:r>
                  <a:rPr lang="en-US" dirty="0"/>
                  <a:t> </a:t>
                </a:r>
                <a:r>
                  <a:rPr lang="en-US" dirty="0" err="1"/>
                  <a:t>olarak</a:t>
                </a:r>
                <a:r>
                  <a:rPr lang="en-US" dirty="0"/>
                  <a:t> </a:t>
                </a:r>
                <a:r>
                  <a:rPr lang="en-US" dirty="0" err="1"/>
                  <a:t>seçilirse</a:t>
                </a:r>
                <a:r>
                  <a:rPr lang="en-US" dirty="0"/>
                  <a:t>, </a:t>
                </a:r>
                <a14:m>
                  <m:oMath xmlns:m="http://schemas.openxmlformats.org/officeDocument/2006/math">
                    <m:sSub>
                      <m:sSubPr>
                        <m:ctrlPr>
                          <a:rPr lang="tr-TR" b="1" i="1"/>
                        </m:ctrlPr>
                      </m:sSubPr>
                      <m:e>
                        <m:r>
                          <a:rPr lang="en-US" b="1" i="1"/>
                          <m:t>𝒇</m:t>
                        </m:r>
                      </m:e>
                      <m:sub>
                        <m:r>
                          <a:rPr lang="en-US" b="1" i="1"/>
                          <m:t>𝒌</m:t>
                        </m:r>
                      </m:sub>
                    </m:sSub>
                    <m:d>
                      <m:dPr>
                        <m:ctrlPr>
                          <a:rPr lang="tr-TR" b="1" i="1"/>
                        </m:ctrlPr>
                      </m:dPr>
                      <m:e>
                        <m:r>
                          <a:rPr lang="en-US" b="1" i="1"/>
                          <m:t>𝒕</m:t>
                        </m:r>
                      </m:e>
                    </m:d>
                    <m:r>
                      <a:rPr lang="en-US" i="1"/>
                      <m:t> </m:t>
                    </m:r>
                    <m:r>
                      <m:rPr>
                        <m:nor/>
                      </m:rPr>
                      <a:rPr lang="en-US"/>
                      <m:t>and</m:t>
                    </m:r>
                    <m:r>
                      <m:rPr>
                        <m:nor/>
                      </m:rPr>
                      <a:rPr lang="en-US"/>
                      <m:t> </m:t>
                    </m:r>
                    <m:sSub>
                      <m:sSubPr>
                        <m:ctrlPr>
                          <a:rPr lang="tr-TR" b="1" i="1"/>
                        </m:ctrlPr>
                      </m:sSubPr>
                      <m:e>
                        <m:r>
                          <a:rPr lang="en-US" b="1" i="1"/>
                          <m:t>𝒇</m:t>
                        </m:r>
                      </m:e>
                      <m:sub>
                        <m:r>
                          <a:rPr lang="en-US" b="1" i="1"/>
                          <m:t>𝒃</m:t>
                        </m:r>
                      </m:sub>
                    </m:sSub>
                    <m:d>
                      <m:dPr>
                        <m:ctrlPr>
                          <a:rPr lang="tr-TR" b="1" i="1"/>
                        </m:ctrlPr>
                      </m:dPr>
                      <m:e>
                        <m:r>
                          <a:rPr lang="en-US" b="1" i="1"/>
                          <m:t>𝒕</m:t>
                        </m:r>
                      </m:e>
                    </m:d>
                  </m:oMath>
                </a14:m>
                <a:r>
                  <a:rPr lang="en-US" dirty="0"/>
                  <a:t> yok </a:t>
                </a:r>
                <a:r>
                  <a:rPr lang="en-US" dirty="0" err="1"/>
                  <a:t>edilecek</a:t>
                </a:r>
                <a:r>
                  <a:rPr lang="en-US" dirty="0"/>
                  <a:t> </a:t>
                </a:r>
                <a:r>
                  <a:rPr lang="en-US" dirty="0" err="1"/>
                  <a:t>olan</a:t>
                </a:r>
                <a:r>
                  <a:rPr lang="en-US" dirty="0"/>
                  <a:t> </a:t>
                </a:r>
                <a:r>
                  <a:rPr lang="en-US" dirty="0" err="1"/>
                  <a:t>orta</a:t>
                </a:r>
                <a:r>
                  <a:rPr lang="en-US" dirty="0"/>
                  <a:t> </a:t>
                </a:r>
                <a:r>
                  <a:rPr lang="en-US" dirty="0" err="1"/>
                  <a:t>değişkenlerdir</a:t>
                </a:r>
                <a:r>
                  <a:rPr lang="en-US" dirty="0"/>
                  <a:t>.</a:t>
                </a:r>
                <a:endParaRPr lang="tr-TR" dirty="0"/>
              </a:p>
            </p:txBody>
          </p:sp>
        </mc:Choice>
        <mc:Fallback>
          <p:sp>
            <p:nvSpPr>
              <p:cNvPr id="99" name="İçerik Yer Tutucusu 98"/>
              <p:cNvSpPr>
                <a:spLocks noGrp="1" noRot="1" noChangeAspect="1" noMove="1" noResize="1" noEditPoints="1" noAdjustHandles="1" noChangeArrowheads="1" noChangeShapeType="1" noTextEdit="1"/>
              </p:cNvSpPr>
              <p:nvPr>
                <p:ph sz="half" idx="2"/>
              </p:nvPr>
            </p:nvSpPr>
            <p:spPr>
              <a:xfrm>
                <a:off x="5230671" y="1376855"/>
                <a:ext cx="5925009" cy="4635062"/>
              </a:xfrm>
              <a:blipFill rotWithShape="0">
                <a:blip r:embed="rId3"/>
                <a:stretch>
                  <a:fillRect l="-2572" t="-1447"/>
                </a:stretch>
              </a:blipFill>
            </p:spPr>
            <p:txBody>
              <a:bodyPr/>
              <a:lstStyle/>
              <a:p>
                <a:r>
                  <a:rPr lang="tr-TR">
                    <a:noFill/>
                  </a:rPr>
                  <a:t> </a:t>
                </a:r>
              </a:p>
            </p:txBody>
          </p:sp>
        </mc:Fallback>
      </mc:AlternateContent>
    </p:spTree>
    <p:extLst>
      <p:ext uri="{BB962C8B-B14F-4D97-AF65-F5344CB8AC3E}">
        <p14:creationId xmlns:p14="http://schemas.microsoft.com/office/powerpoint/2010/main" val="679929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latin typeface="Cooper Std Black" panose="0208090304030B020404" pitchFamily="18" charset="0"/>
              </a:rPr>
              <a:t>Örnek 1: Çeyrek Taşıt </a:t>
            </a:r>
            <a:r>
              <a:rPr lang="tr-TR" sz="3200" dirty="0" smtClean="0">
                <a:latin typeface="Cooper Std Black" panose="0208090304030B020404" pitchFamily="18" charset="0"/>
              </a:rPr>
              <a:t>Modeli</a:t>
            </a:r>
            <a:endParaRPr lang="tr-TR" sz="3200" dirty="0"/>
          </a:p>
        </p:txBody>
      </p:sp>
      <mc:AlternateContent xmlns:mc="http://schemas.openxmlformats.org/markup-compatibility/2006">
        <mc:Choice xmlns:a14="http://schemas.microsoft.com/office/drawing/2010/main" Requires="a14">
          <p:sp>
            <p:nvSpPr>
              <p:cNvPr id="3" name="İçerik Yer Tutucusu 2"/>
              <p:cNvSpPr>
                <a:spLocks noGrp="1"/>
              </p:cNvSpPr>
              <p:nvPr>
                <p:ph idx="1"/>
              </p:nvPr>
            </p:nvSpPr>
            <p:spPr/>
            <p:txBody>
              <a:bodyPr>
                <a:normAutofit/>
              </a:bodyPr>
              <a:lstStyle/>
              <a:p>
                <a:r>
                  <a:rPr lang="en-US" b="1" u="sng" dirty="0" err="1"/>
                  <a:t>Orta</a:t>
                </a:r>
                <a:r>
                  <a:rPr lang="en-US" b="1" u="sng" dirty="0"/>
                  <a:t> </a:t>
                </a:r>
                <a:r>
                  <a:rPr lang="en-US" b="1" u="sng" dirty="0" err="1"/>
                  <a:t>değişkenlerin</a:t>
                </a:r>
                <a:r>
                  <a:rPr lang="en-US" b="1" u="sng" dirty="0"/>
                  <a:t> yok </a:t>
                </a:r>
                <a:r>
                  <a:rPr lang="en-US" b="1" u="sng" dirty="0" err="1"/>
                  <a:t>edilmesi</a:t>
                </a:r>
                <a:endParaRPr lang="tr-TR" b="1" u="sng" dirty="0"/>
              </a:p>
              <a:p>
                <a14:m>
                  <m:oMath xmlns:m="http://schemas.openxmlformats.org/officeDocument/2006/math">
                    <m:r>
                      <a:rPr lang="en-US" i="1">
                        <a:latin typeface="Cambria Math" panose="02040503050406030204" pitchFamily="18" charset="0"/>
                      </a:rPr>
                      <m:t>𝑚</m:t>
                    </m:r>
                    <m:acc>
                      <m:accPr>
                        <m:chr m:val="̈"/>
                        <m:ctrlPr>
                          <a:rPr lang="tr-TR" i="1">
                            <a:latin typeface="Cambria Math" panose="02040503050406030204" pitchFamily="18" charset="0"/>
                          </a:rPr>
                        </m:ctrlPr>
                      </m:accPr>
                      <m:e>
                        <m:r>
                          <a:rPr lang="en-US" i="1">
                            <a:latin typeface="Cambria Math" panose="02040503050406030204" pitchFamily="18" charset="0"/>
                          </a:rPr>
                          <m:t>𝑦</m:t>
                        </m:r>
                      </m:e>
                    </m:acc>
                    <m:d>
                      <m:dPr>
                        <m:ctrlPr>
                          <a:rPr lang="tr-TR"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𝑊</m:t>
                    </m:r>
                    <m:d>
                      <m:dPr>
                        <m:ctrlPr>
                          <a:rPr lang="tr-TR"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b>
                      <m:sSubPr>
                        <m:ctrlPr>
                          <a:rPr lang="tr-TR"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𝑘</m:t>
                        </m:r>
                      </m:sub>
                    </m:sSub>
                    <m:d>
                      <m:dPr>
                        <m:ctrlPr>
                          <a:rPr lang="tr-TR"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b>
                      <m:sSubPr>
                        <m:ctrlPr>
                          <a:rPr lang="tr-TR"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𝑏</m:t>
                        </m:r>
                      </m:sub>
                    </m:sSub>
                    <m:d>
                      <m:dPr>
                        <m:ctrlPr>
                          <a:rPr lang="tr-TR" i="1">
                            <a:latin typeface="Cambria Math" panose="02040503050406030204" pitchFamily="18" charset="0"/>
                          </a:rPr>
                        </m:ctrlPr>
                      </m:dPr>
                      <m:e>
                        <m:r>
                          <a:rPr lang="en-US" i="1">
                            <a:latin typeface="Cambria Math" panose="02040503050406030204" pitchFamily="18" charset="0"/>
                          </a:rPr>
                          <m:t>𝑡</m:t>
                        </m:r>
                      </m:e>
                    </m:d>
                  </m:oMath>
                </a14:m>
                <a:r>
                  <a:rPr lang="en-US" dirty="0"/>
                  <a:t> 		(1)</a:t>
                </a:r>
                <a:endParaRPr lang="tr-TR" dirty="0"/>
              </a:p>
              <a:p>
                <a14:m>
                  <m:oMath xmlns:m="http://schemas.openxmlformats.org/officeDocument/2006/math">
                    <m:sSub>
                      <m:sSubPr>
                        <m:ctrlPr>
                          <a:rPr lang="tr-TR"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𝑘</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𝑦</m:t>
                    </m:r>
                    <m:d>
                      <m:dPr>
                        <m:ctrlPr>
                          <a:rPr lang="tr-TR"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t>			(2)</a:t>
                </a:r>
                <a:endParaRPr lang="tr-TR" dirty="0"/>
              </a:p>
              <a:p>
                <a14:m>
                  <m:oMath xmlns:m="http://schemas.openxmlformats.org/officeDocument/2006/math">
                    <m:sSub>
                      <m:sSubPr>
                        <m:ctrlPr>
                          <a:rPr lang="tr-TR"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𝑏</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acc>
                      <m:accPr>
                        <m:chr m:val="̇"/>
                        <m:ctrlPr>
                          <a:rPr lang="tr-TR" i="1">
                            <a:latin typeface="Cambria Math" panose="02040503050406030204" pitchFamily="18" charset="0"/>
                          </a:rPr>
                        </m:ctrlPr>
                      </m:accPr>
                      <m:e>
                        <m:r>
                          <a:rPr lang="en-US" i="1">
                            <a:latin typeface="Cambria Math" panose="02040503050406030204" pitchFamily="18" charset="0"/>
                          </a:rPr>
                          <m:t>𝑦</m:t>
                        </m:r>
                      </m:e>
                    </m:acc>
                    <m:d>
                      <m:dPr>
                        <m:ctrlPr>
                          <a:rPr lang="tr-TR"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acc>
                      <m:accPr>
                        <m:chr m:val="̇"/>
                        <m:ctrlPr>
                          <a:rPr lang="tr-TR" i="1">
                            <a:latin typeface="Cambria Math" panose="02040503050406030204" pitchFamily="18" charset="0"/>
                          </a:rPr>
                        </m:ctrlPr>
                      </m:accPr>
                      <m:e>
                        <m:r>
                          <a:rPr lang="en-US" i="1">
                            <a:latin typeface="Cambria Math" panose="02040503050406030204" pitchFamily="18" charset="0"/>
                          </a:rPr>
                          <m:t>𝑥</m:t>
                        </m:r>
                      </m:e>
                    </m:acc>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t>			(3)</a:t>
                </a:r>
                <a:endParaRPr lang="tr-TR" dirty="0"/>
              </a:p>
              <a:p>
                <a:r>
                  <a:rPr lang="en-US" dirty="0" err="1" smtClean="0"/>
                  <a:t>Eşitlik</a:t>
                </a:r>
                <a:r>
                  <a:rPr lang="en-US" dirty="0" smtClean="0"/>
                  <a:t> </a:t>
                </a:r>
                <a:r>
                  <a:rPr lang="en-US" dirty="0"/>
                  <a:t>(1)’in </a:t>
                </a:r>
                <a:r>
                  <a:rPr lang="en-US" dirty="0" err="1"/>
                  <a:t>içine</a:t>
                </a:r>
                <a:r>
                  <a:rPr lang="en-US" dirty="0"/>
                  <a:t> (2) </a:t>
                </a:r>
                <a:r>
                  <a:rPr lang="en-US" dirty="0" err="1"/>
                  <a:t>ve</a:t>
                </a:r>
                <a:r>
                  <a:rPr lang="en-US" dirty="0"/>
                  <a:t> (3) </a:t>
                </a:r>
                <a:r>
                  <a:rPr lang="en-US" dirty="0" err="1"/>
                  <a:t>yerleştirelim</a:t>
                </a:r>
                <a:r>
                  <a:rPr lang="en-US" dirty="0"/>
                  <a:t>.</a:t>
                </a:r>
                <a:endParaRPr lang="tr-TR" dirty="0"/>
              </a:p>
              <a:p>
                <a14:m>
                  <m:oMath xmlns:m="http://schemas.openxmlformats.org/officeDocument/2006/math">
                    <m:r>
                      <a:rPr lang="en-US" i="1"/>
                      <m:t>𝑚</m:t>
                    </m:r>
                    <m:acc>
                      <m:accPr>
                        <m:chr m:val="̈"/>
                        <m:ctrlPr>
                          <a:rPr lang="tr-TR" i="1"/>
                        </m:ctrlPr>
                      </m:accPr>
                      <m:e>
                        <m:r>
                          <a:rPr lang="en-US" i="1"/>
                          <m:t>𝑦</m:t>
                        </m:r>
                      </m:e>
                    </m:acc>
                    <m:d>
                      <m:dPr>
                        <m:ctrlPr>
                          <a:rPr lang="tr-TR" i="1"/>
                        </m:ctrlPr>
                      </m:dPr>
                      <m:e>
                        <m:r>
                          <a:rPr lang="en-US" i="1"/>
                          <m:t>𝑡</m:t>
                        </m:r>
                      </m:e>
                    </m:d>
                    <m:r>
                      <a:rPr lang="en-US" i="1"/>
                      <m:t>=−</m:t>
                    </m:r>
                    <m:r>
                      <a:rPr lang="en-US" i="1"/>
                      <m:t>𝑊</m:t>
                    </m:r>
                    <m:d>
                      <m:dPr>
                        <m:ctrlPr>
                          <a:rPr lang="tr-TR" i="1"/>
                        </m:ctrlPr>
                      </m:dPr>
                      <m:e>
                        <m:r>
                          <a:rPr lang="en-US" i="1"/>
                          <m:t>𝑡</m:t>
                        </m:r>
                      </m:e>
                    </m:d>
                    <m:r>
                      <a:rPr lang="en-US" i="1"/>
                      <m:t>−</m:t>
                    </m:r>
                    <m:r>
                      <a:rPr lang="en-US" i="1"/>
                      <m:t>𝑘</m:t>
                    </m:r>
                    <m:r>
                      <a:rPr lang="en-US" i="1"/>
                      <m:t>(</m:t>
                    </m:r>
                    <m:r>
                      <a:rPr lang="en-US" i="1"/>
                      <m:t>𝑦</m:t>
                    </m:r>
                    <m:d>
                      <m:dPr>
                        <m:ctrlPr>
                          <a:rPr lang="tr-TR" i="1"/>
                        </m:ctrlPr>
                      </m:dPr>
                      <m:e>
                        <m:r>
                          <a:rPr lang="en-US" i="1"/>
                          <m:t>𝑡</m:t>
                        </m:r>
                      </m:e>
                    </m:d>
                    <m:r>
                      <a:rPr lang="en-US" i="1"/>
                      <m:t>−</m:t>
                    </m:r>
                    <m:r>
                      <a:rPr lang="en-US" i="1"/>
                      <m:t>𝑥</m:t>
                    </m:r>
                    <m:r>
                      <a:rPr lang="en-US" i="1"/>
                      <m:t>(</m:t>
                    </m:r>
                    <m:r>
                      <a:rPr lang="en-US" i="1"/>
                      <m:t>𝑡</m:t>
                    </m:r>
                    <m:r>
                      <a:rPr lang="en-US" i="1"/>
                      <m:t>))−</m:t>
                    </m:r>
                    <m:r>
                      <a:rPr lang="en-US" i="1"/>
                      <m:t>𝑏</m:t>
                    </m:r>
                    <m:r>
                      <a:rPr lang="en-US" i="1"/>
                      <m:t>(</m:t>
                    </m:r>
                    <m:acc>
                      <m:accPr>
                        <m:chr m:val="̇"/>
                        <m:ctrlPr>
                          <a:rPr lang="tr-TR" i="1"/>
                        </m:ctrlPr>
                      </m:accPr>
                      <m:e>
                        <m:r>
                          <a:rPr lang="en-US" i="1"/>
                          <m:t>𝑦</m:t>
                        </m:r>
                      </m:e>
                    </m:acc>
                    <m:d>
                      <m:dPr>
                        <m:ctrlPr>
                          <a:rPr lang="tr-TR" i="1"/>
                        </m:ctrlPr>
                      </m:dPr>
                      <m:e>
                        <m:r>
                          <a:rPr lang="en-US" i="1"/>
                          <m:t>𝑡</m:t>
                        </m:r>
                      </m:e>
                    </m:d>
                    <m:r>
                      <a:rPr lang="en-US" i="1"/>
                      <m:t>−</m:t>
                    </m:r>
                    <m:acc>
                      <m:accPr>
                        <m:chr m:val="̇"/>
                        <m:ctrlPr>
                          <a:rPr lang="tr-TR" i="1"/>
                        </m:ctrlPr>
                      </m:accPr>
                      <m:e>
                        <m:r>
                          <a:rPr lang="en-US" i="1"/>
                          <m:t>𝑥</m:t>
                        </m:r>
                      </m:e>
                    </m:acc>
                    <m:r>
                      <a:rPr lang="en-US" i="1"/>
                      <m:t>(</m:t>
                    </m:r>
                    <m:r>
                      <a:rPr lang="en-US" i="1"/>
                      <m:t>𝑡</m:t>
                    </m:r>
                    <m:r>
                      <a:rPr lang="en-US" i="1"/>
                      <m:t>))</m:t>
                    </m:r>
                  </m:oMath>
                </a14:m>
                <a:endParaRPr lang="tr-TR" dirty="0"/>
              </a:p>
              <a:p>
                <a:r>
                  <a:rPr lang="en-US" dirty="0"/>
                  <a:t>Bu </a:t>
                </a:r>
                <a:r>
                  <a:rPr lang="en-US" dirty="0" err="1"/>
                  <a:t>durumda</a:t>
                </a:r>
                <a:r>
                  <a:rPr lang="en-US" dirty="0"/>
                  <a:t> </a:t>
                </a:r>
                <a:r>
                  <a:rPr lang="en-US" dirty="0" err="1"/>
                  <a:t>giriş</a:t>
                </a:r>
                <a:r>
                  <a:rPr lang="en-US" dirty="0"/>
                  <a:t> </a:t>
                </a:r>
                <a:r>
                  <a:rPr lang="en-US" dirty="0" err="1"/>
                  <a:t>ve</a:t>
                </a:r>
                <a:r>
                  <a:rPr lang="en-US" dirty="0"/>
                  <a:t> </a:t>
                </a:r>
                <a:r>
                  <a:rPr lang="en-US" dirty="0" err="1"/>
                  <a:t>çıkışları</a:t>
                </a:r>
                <a:r>
                  <a:rPr lang="en-US" dirty="0"/>
                  <a:t> </a:t>
                </a:r>
                <a:r>
                  <a:rPr lang="en-US" dirty="0" err="1"/>
                  <a:t>farklı</a:t>
                </a:r>
                <a:r>
                  <a:rPr lang="en-US" dirty="0"/>
                  <a:t> </a:t>
                </a:r>
                <a:r>
                  <a:rPr lang="en-US" dirty="0" err="1"/>
                  <a:t>taraflarda</a:t>
                </a:r>
                <a:r>
                  <a:rPr lang="en-US" dirty="0"/>
                  <a:t> </a:t>
                </a:r>
                <a:r>
                  <a:rPr lang="en-US" dirty="0" err="1"/>
                  <a:t>olacak</a:t>
                </a:r>
                <a:r>
                  <a:rPr lang="en-US" dirty="0"/>
                  <a:t> </a:t>
                </a:r>
                <a:r>
                  <a:rPr lang="en-US" dirty="0" err="1"/>
                  <a:t>şekilde</a:t>
                </a:r>
                <a:r>
                  <a:rPr lang="en-US" dirty="0"/>
                  <a:t> </a:t>
                </a:r>
                <a:r>
                  <a:rPr lang="en-US" dirty="0" err="1"/>
                  <a:t>denklemi</a:t>
                </a:r>
                <a:r>
                  <a:rPr lang="en-US" dirty="0"/>
                  <a:t> </a:t>
                </a:r>
                <a:r>
                  <a:rPr lang="en-US" dirty="0" err="1"/>
                  <a:t>düzenlersek</a:t>
                </a:r>
                <a:r>
                  <a:rPr lang="en-US" dirty="0"/>
                  <a:t>, t </a:t>
                </a:r>
                <a:r>
                  <a:rPr lang="en-US" dirty="0" err="1"/>
                  <a:t>tanım</a:t>
                </a:r>
                <a:r>
                  <a:rPr lang="en-US" dirty="0"/>
                  <a:t> </a:t>
                </a:r>
                <a:r>
                  <a:rPr lang="en-US" dirty="0" err="1"/>
                  <a:t>kümesinde</a:t>
                </a:r>
                <a:r>
                  <a:rPr lang="en-US" dirty="0"/>
                  <a:t> </a:t>
                </a:r>
                <a:r>
                  <a:rPr lang="en-US" dirty="0" err="1"/>
                  <a:t>giriş</a:t>
                </a:r>
                <a:r>
                  <a:rPr lang="en-US" dirty="0"/>
                  <a:t> </a:t>
                </a:r>
                <a:r>
                  <a:rPr lang="en-US" dirty="0" err="1"/>
                  <a:t>çıkış</a:t>
                </a:r>
                <a:r>
                  <a:rPr lang="en-US" dirty="0"/>
                  <a:t> </a:t>
                </a:r>
                <a:r>
                  <a:rPr lang="en-US" dirty="0" err="1"/>
                  <a:t>ilişkisi</a:t>
                </a:r>
                <a:r>
                  <a:rPr lang="en-US" dirty="0"/>
                  <a:t> </a:t>
                </a:r>
                <a:endParaRPr lang="tr-TR" dirty="0"/>
              </a:p>
              <a:p>
                <a14:m>
                  <m:oMath xmlns:m="http://schemas.openxmlformats.org/officeDocument/2006/math">
                    <m:limLow>
                      <m:limLowPr>
                        <m:ctrlPr>
                          <a:rPr lang="tr-TR" i="1"/>
                        </m:ctrlPr>
                      </m:limLowPr>
                      <m:e>
                        <m:groupChr>
                          <m:groupChrPr>
                            <m:chr m:val="⏟"/>
                            <m:ctrlPr>
                              <a:rPr lang="tr-TR" i="1"/>
                            </m:ctrlPr>
                          </m:groupChrPr>
                          <m:e>
                            <m:r>
                              <a:rPr lang="en-US" i="1"/>
                              <m:t>𝑚</m:t>
                            </m:r>
                            <m:acc>
                              <m:accPr>
                                <m:chr m:val="̈"/>
                                <m:ctrlPr>
                                  <a:rPr lang="tr-TR" i="1"/>
                                </m:ctrlPr>
                              </m:accPr>
                              <m:e>
                                <m:r>
                                  <a:rPr lang="en-US" i="1"/>
                                  <m:t>𝑦</m:t>
                                </m:r>
                              </m:e>
                            </m:acc>
                            <m:d>
                              <m:dPr>
                                <m:ctrlPr>
                                  <a:rPr lang="tr-TR" i="1"/>
                                </m:ctrlPr>
                              </m:dPr>
                              <m:e>
                                <m:r>
                                  <a:rPr lang="en-US" i="1"/>
                                  <m:t>𝑡</m:t>
                                </m:r>
                              </m:e>
                            </m:d>
                            <m:r>
                              <a:rPr lang="en-US" i="1"/>
                              <m:t>+</m:t>
                            </m:r>
                            <m:r>
                              <a:rPr lang="en-US" i="1"/>
                              <m:t>𝑏</m:t>
                            </m:r>
                            <m:acc>
                              <m:accPr>
                                <m:chr m:val="̇"/>
                                <m:ctrlPr>
                                  <a:rPr lang="tr-TR" i="1"/>
                                </m:ctrlPr>
                              </m:accPr>
                              <m:e>
                                <m:r>
                                  <a:rPr lang="en-US" i="1"/>
                                  <m:t>𝑦</m:t>
                                </m:r>
                              </m:e>
                            </m:acc>
                            <m:d>
                              <m:dPr>
                                <m:ctrlPr>
                                  <a:rPr lang="tr-TR" i="1"/>
                                </m:ctrlPr>
                              </m:dPr>
                              <m:e>
                                <m:r>
                                  <a:rPr lang="en-US" i="1"/>
                                  <m:t>𝑡</m:t>
                                </m:r>
                              </m:e>
                            </m:d>
                            <m:r>
                              <a:rPr lang="en-US" i="1"/>
                              <m:t>+</m:t>
                            </m:r>
                            <m:r>
                              <a:rPr lang="en-US" i="1"/>
                              <m:t>𝑘𝑦</m:t>
                            </m:r>
                            <m:d>
                              <m:dPr>
                                <m:ctrlPr>
                                  <a:rPr lang="tr-TR" i="1"/>
                                </m:ctrlPr>
                              </m:dPr>
                              <m:e>
                                <m:r>
                                  <a:rPr lang="en-US" i="1"/>
                                  <m:t>𝑡</m:t>
                                </m:r>
                              </m:e>
                            </m:d>
                          </m:e>
                        </m:groupChr>
                      </m:e>
                      <m:lim>
                        <m:r>
                          <a:rPr lang="en-US" i="1"/>
                          <m:t>Çı</m:t>
                        </m:r>
                        <m:r>
                          <a:rPr lang="en-US" i="1"/>
                          <m:t>𝑘</m:t>
                        </m:r>
                        <m:r>
                          <a:rPr lang="en-US" i="1"/>
                          <m:t>ış </m:t>
                        </m:r>
                        <m:r>
                          <a:rPr lang="en-US" i="1"/>
                          <m:t>𝑡𝑎𝑟𝑎𝑓</m:t>
                        </m:r>
                        <m:r>
                          <a:rPr lang="en-US" i="1"/>
                          <m:t>ı</m:t>
                        </m:r>
                      </m:lim>
                    </m:limLow>
                    <m:r>
                      <a:rPr lang="en-US" i="1"/>
                      <m:t>=</m:t>
                    </m:r>
                    <m:limLow>
                      <m:limLowPr>
                        <m:ctrlPr>
                          <a:rPr lang="tr-TR" i="1"/>
                        </m:ctrlPr>
                      </m:limLowPr>
                      <m:e>
                        <m:groupChr>
                          <m:groupChrPr>
                            <m:chr m:val="⏟"/>
                            <m:ctrlPr>
                              <a:rPr lang="tr-TR" i="1"/>
                            </m:ctrlPr>
                          </m:groupChrPr>
                          <m:e>
                            <m:r>
                              <a:rPr lang="en-US" i="1"/>
                              <m:t>𝑏</m:t>
                            </m:r>
                            <m:acc>
                              <m:accPr>
                                <m:chr m:val="̇"/>
                                <m:ctrlPr>
                                  <a:rPr lang="tr-TR" i="1"/>
                                </m:ctrlPr>
                              </m:accPr>
                              <m:e>
                                <m:r>
                                  <a:rPr lang="en-US" i="1"/>
                                  <m:t>𝑥</m:t>
                                </m:r>
                              </m:e>
                            </m:acc>
                            <m:r>
                              <a:rPr lang="en-US" i="1"/>
                              <m:t>(</m:t>
                            </m:r>
                            <m:r>
                              <a:rPr lang="en-US" i="1"/>
                              <m:t>𝑡</m:t>
                            </m:r>
                            <m:r>
                              <a:rPr lang="en-US" i="1"/>
                              <m:t>)+</m:t>
                            </m:r>
                            <m:r>
                              <a:rPr lang="en-US" i="1"/>
                              <m:t>𝑘𝑥</m:t>
                            </m:r>
                            <m:d>
                              <m:dPr>
                                <m:ctrlPr>
                                  <a:rPr lang="tr-TR" i="1"/>
                                </m:ctrlPr>
                              </m:dPr>
                              <m:e>
                                <m:r>
                                  <a:rPr lang="en-US" i="1"/>
                                  <m:t>𝑡</m:t>
                                </m:r>
                              </m:e>
                            </m:d>
                          </m:e>
                        </m:groupChr>
                      </m:e>
                      <m:lim>
                        <m:r>
                          <a:rPr lang="en-US" i="1"/>
                          <m:t>1. </m:t>
                        </m:r>
                        <m:r>
                          <a:rPr lang="en-US" i="1"/>
                          <m:t>𝐺𝑖𝑟𝑖</m:t>
                        </m:r>
                        <m:r>
                          <a:rPr lang="en-US" i="1"/>
                          <m:t>ş</m:t>
                        </m:r>
                      </m:lim>
                    </m:limLow>
                    <m:r>
                      <a:rPr lang="en-US" i="1"/>
                      <m:t>−</m:t>
                    </m:r>
                    <m:limLow>
                      <m:limLowPr>
                        <m:ctrlPr>
                          <a:rPr lang="tr-TR" i="1"/>
                        </m:ctrlPr>
                      </m:limLowPr>
                      <m:e>
                        <m:groupChr>
                          <m:groupChrPr>
                            <m:chr m:val="⏟"/>
                            <m:ctrlPr>
                              <a:rPr lang="tr-TR" i="1"/>
                            </m:ctrlPr>
                          </m:groupChrPr>
                          <m:e>
                            <m:r>
                              <a:rPr lang="en-US" i="1"/>
                              <m:t>𝑊</m:t>
                            </m:r>
                            <m:r>
                              <a:rPr lang="en-US" i="1"/>
                              <m:t>(</m:t>
                            </m:r>
                            <m:r>
                              <a:rPr lang="en-US" i="1"/>
                              <m:t>𝑡</m:t>
                            </m:r>
                            <m:r>
                              <a:rPr lang="en-US" i="1"/>
                              <m:t>)</m:t>
                            </m:r>
                          </m:e>
                        </m:groupChr>
                      </m:e>
                      <m:lim>
                        <m:r>
                          <a:rPr lang="en-US" i="1"/>
                          <m:t>2. </m:t>
                        </m:r>
                        <m:r>
                          <a:rPr lang="en-US" i="1"/>
                          <m:t>𝐺𝑖𝑟𝑖</m:t>
                        </m:r>
                        <m:r>
                          <a:rPr lang="en-US" i="1"/>
                          <m:t>ş</m:t>
                        </m:r>
                      </m:lim>
                    </m:limLow>
                  </m:oMath>
                </a14:m>
                <a:endParaRPr lang="tr-TR" dirty="0"/>
              </a:p>
              <a:p>
                <a:r>
                  <a:rPr lang="en-US" dirty="0" err="1"/>
                  <a:t>Olur</a:t>
                </a:r>
                <a:r>
                  <a:rPr lang="en-US" dirty="0" smtClean="0"/>
                  <a:t>.</a:t>
                </a:r>
                <a:r>
                  <a:rPr lang="tr-TR" dirty="0" smtClean="0"/>
                  <a:t> </a:t>
                </a:r>
                <a:r>
                  <a:rPr lang="en-US" dirty="0" err="1" smtClean="0"/>
                  <a:t>Sistemin</a:t>
                </a:r>
                <a:r>
                  <a:rPr lang="en-US" dirty="0" smtClean="0"/>
                  <a:t> </a:t>
                </a:r>
                <a:r>
                  <a:rPr lang="en-US" dirty="0" err="1"/>
                  <a:t>derecesi</a:t>
                </a:r>
                <a:r>
                  <a:rPr lang="en-US" dirty="0"/>
                  <a:t> n=2</a:t>
                </a:r>
                <a:endParaRPr lang="tr-TR" dirty="0"/>
              </a:p>
              <a:p>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1515" t="-1358"/>
                </a:stretch>
              </a:blipFill>
            </p:spPr>
            <p:txBody>
              <a:bodyPr/>
              <a:lstStyle/>
              <a:p>
                <a:r>
                  <a:rPr lang="tr-TR">
                    <a:noFill/>
                  </a:rPr>
                  <a:t> </a:t>
                </a:r>
              </a:p>
            </p:txBody>
          </p:sp>
        </mc:Fallback>
      </mc:AlternateContent>
    </p:spTree>
    <p:extLst>
      <p:ext uri="{BB962C8B-B14F-4D97-AF65-F5344CB8AC3E}">
        <p14:creationId xmlns:p14="http://schemas.microsoft.com/office/powerpoint/2010/main" val="2081030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latin typeface="Cooper Std Black" panose="0208090304030B020404" pitchFamily="18" charset="0"/>
              </a:rPr>
              <a:t>Örnek 1: Çeyrek Taşıt </a:t>
            </a:r>
            <a:r>
              <a:rPr lang="tr-TR" sz="3200" dirty="0" smtClean="0">
                <a:latin typeface="Cooper Std Black" panose="0208090304030B020404" pitchFamily="18" charset="0"/>
              </a:rPr>
              <a:t>Modeli</a:t>
            </a:r>
            <a:endParaRPr lang="tr-TR" sz="3200" dirty="0"/>
          </a:p>
        </p:txBody>
      </p:sp>
      <mc:AlternateContent xmlns:mc="http://schemas.openxmlformats.org/markup-compatibility/2006">
        <mc:Choice xmlns:a14="http://schemas.microsoft.com/office/drawing/2010/main" Requires="a14">
          <p:sp>
            <p:nvSpPr>
              <p:cNvPr id="3" name="İçerik Yer Tutucusu 2"/>
              <p:cNvSpPr>
                <a:spLocks noGrp="1"/>
              </p:cNvSpPr>
              <p:nvPr>
                <p:ph idx="1"/>
              </p:nvPr>
            </p:nvSpPr>
            <p:spPr/>
            <p:txBody>
              <a:bodyPr>
                <a:normAutofit/>
              </a:bodyPr>
              <a:lstStyle/>
              <a:p>
                <a14:m>
                  <m:oMath xmlns:m="http://schemas.openxmlformats.org/officeDocument/2006/math">
                    <m:limLow>
                      <m:limLowPr>
                        <m:ctrlPr>
                          <a:rPr lang="tr-TR" i="1">
                            <a:latin typeface="Cambria Math" panose="02040503050406030204" pitchFamily="18" charset="0"/>
                          </a:rPr>
                        </m:ctrlPr>
                      </m:limLowPr>
                      <m:e>
                        <m:groupChr>
                          <m:groupChrPr>
                            <m:chr m:val="⏟"/>
                            <m:ctrlPr>
                              <a:rPr lang="tr-TR" i="1">
                                <a:latin typeface="Cambria Math" panose="02040503050406030204" pitchFamily="18" charset="0"/>
                              </a:rPr>
                            </m:ctrlPr>
                          </m:groupChrPr>
                          <m:e>
                            <m:r>
                              <a:rPr lang="en-US" i="1">
                                <a:latin typeface="Cambria Math" panose="02040503050406030204" pitchFamily="18" charset="0"/>
                              </a:rPr>
                              <m:t>𝑚</m:t>
                            </m:r>
                            <m:acc>
                              <m:accPr>
                                <m:chr m:val="̈"/>
                                <m:ctrlPr>
                                  <a:rPr lang="tr-TR" i="1">
                                    <a:latin typeface="Cambria Math" panose="02040503050406030204" pitchFamily="18" charset="0"/>
                                  </a:rPr>
                                </m:ctrlPr>
                              </m:accPr>
                              <m:e>
                                <m:r>
                                  <a:rPr lang="en-US" i="1">
                                    <a:latin typeface="Cambria Math" panose="02040503050406030204" pitchFamily="18" charset="0"/>
                                  </a:rPr>
                                  <m:t>𝑦</m:t>
                                </m:r>
                              </m:e>
                            </m:acc>
                            <m:d>
                              <m:dPr>
                                <m:ctrlPr>
                                  <a:rPr lang="tr-TR"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𝑏</m:t>
                            </m:r>
                            <m:acc>
                              <m:accPr>
                                <m:chr m:val="̇"/>
                                <m:ctrlPr>
                                  <a:rPr lang="tr-TR" i="1">
                                    <a:latin typeface="Cambria Math" panose="02040503050406030204" pitchFamily="18" charset="0"/>
                                  </a:rPr>
                                </m:ctrlPr>
                              </m:accPr>
                              <m:e>
                                <m:r>
                                  <a:rPr lang="en-US" i="1">
                                    <a:latin typeface="Cambria Math" panose="02040503050406030204" pitchFamily="18" charset="0"/>
                                  </a:rPr>
                                  <m:t>𝑦</m:t>
                                </m:r>
                              </m:e>
                            </m:acc>
                            <m:d>
                              <m:dPr>
                                <m:ctrlPr>
                                  <a:rPr lang="tr-TR"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𝑘𝑦</m:t>
                            </m:r>
                            <m:d>
                              <m:dPr>
                                <m:ctrlPr>
                                  <a:rPr lang="tr-TR" i="1">
                                    <a:latin typeface="Cambria Math" panose="02040503050406030204" pitchFamily="18" charset="0"/>
                                  </a:rPr>
                                </m:ctrlPr>
                              </m:dPr>
                              <m:e>
                                <m:r>
                                  <a:rPr lang="en-US" i="1">
                                    <a:latin typeface="Cambria Math" panose="02040503050406030204" pitchFamily="18" charset="0"/>
                                  </a:rPr>
                                  <m:t>𝑡</m:t>
                                </m:r>
                              </m:e>
                            </m:d>
                          </m:e>
                        </m:groupChr>
                      </m:e>
                      <m:lim>
                        <m:r>
                          <a:rPr lang="en-US" i="1">
                            <a:latin typeface="Cambria Math" panose="02040503050406030204" pitchFamily="18" charset="0"/>
                          </a:rPr>
                          <m:t>Çı</m:t>
                        </m:r>
                        <m:r>
                          <a:rPr lang="en-US" i="1">
                            <a:latin typeface="Cambria Math" panose="02040503050406030204" pitchFamily="18" charset="0"/>
                          </a:rPr>
                          <m:t>𝑘</m:t>
                        </m:r>
                        <m:r>
                          <a:rPr lang="en-US" i="1">
                            <a:latin typeface="Cambria Math" panose="02040503050406030204" pitchFamily="18" charset="0"/>
                          </a:rPr>
                          <m:t>ış </m:t>
                        </m:r>
                        <m:r>
                          <a:rPr lang="en-US" i="1">
                            <a:latin typeface="Cambria Math" panose="02040503050406030204" pitchFamily="18" charset="0"/>
                          </a:rPr>
                          <m:t>𝑡𝑎𝑟𝑎𝑓</m:t>
                        </m:r>
                        <m:r>
                          <a:rPr lang="en-US" i="1">
                            <a:latin typeface="Cambria Math" panose="02040503050406030204" pitchFamily="18" charset="0"/>
                          </a:rPr>
                          <m:t>ı</m:t>
                        </m:r>
                      </m:lim>
                    </m:limLow>
                    <m:r>
                      <a:rPr lang="en-US" i="1">
                        <a:latin typeface="Cambria Math" panose="02040503050406030204" pitchFamily="18" charset="0"/>
                      </a:rPr>
                      <m:t>=</m:t>
                    </m:r>
                    <m:limLow>
                      <m:limLowPr>
                        <m:ctrlPr>
                          <a:rPr lang="tr-TR" i="1">
                            <a:latin typeface="Cambria Math" panose="02040503050406030204" pitchFamily="18" charset="0"/>
                          </a:rPr>
                        </m:ctrlPr>
                      </m:limLowPr>
                      <m:e>
                        <m:groupChr>
                          <m:groupChrPr>
                            <m:chr m:val="⏟"/>
                            <m:ctrlPr>
                              <a:rPr lang="tr-TR" i="1">
                                <a:latin typeface="Cambria Math" panose="02040503050406030204" pitchFamily="18" charset="0"/>
                              </a:rPr>
                            </m:ctrlPr>
                          </m:groupChrPr>
                          <m:e>
                            <m:r>
                              <a:rPr lang="en-US" i="1">
                                <a:latin typeface="Cambria Math" panose="02040503050406030204" pitchFamily="18" charset="0"/>
                              </a:rPr>
                              <m:t>𝑏</m:t>
                            </m:r>
                            <m:acc>
                              <m:accPr>
                                <m:chr m:val="̇"/>
                                <m:ctrlPr>
                                  <a:rPr lang="tr-TR" i="1">
                                    <a:latin typeface="Cambria Math" panose="02040503050406030204" pitchFamily="18" charset="0"/>
                                  </a:rPr>
                                </m:ctrlPr>
                              </m:accPr>
                              <m:e>
                                <m:r>
                                  <a:rPr lang="en-US" i="1">
                                    <a:latin typeface="Cambria Math" panose="02040503050406030204" pitchFamily="18" charset="0"/>
                                  </a:rPr>
                                  <m:t>𝑥</m:t>
                                </m:r>
                              </m:e>
                            </m:acc>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𝑘𝑥</m:t>
                            </m:r>
                            <m:d>
                              <m:dPr>
                                <m:ctrlPr>
                                  <a:rPr lang="tr-TR" i="1">
                                    <a:latin typeface="Cambria Math" panose="02040503050406030204" pitchFamily="18" charset="0"/>
                                  </a:rPr>
                                </m:ctrlPr>
                              </m:dPr>
                              <m:e>
                                <m:r>
                                  <a:rPr lang="en-US" i="1">
                                    <a:latin typeface="Cambria Math" panose="02040503050406030204" pitchFamily="18" charset="0"/>
                                  </a:rPr>
                                  <m:t>𝑡</m:t>
                                </m:r>
                              </m:e>
                            </m:d>
                          </m:e>
                        </m:groupChr>
                      </m:e>
                      <m:lim>
                        <m:r>
                          <a:rPr lang="en-US" i="1">
                            <a:latin typeface="Cambria Math" panose="02040503050406030204" pitchFamily="18" charset="0"/>
                          </a:rPr>
                          <m:t>1. </m:t>
                        </m:r>
                        <m:r>
                          <a:rPr lang="en-US" i="1">
                            <a:latin typeface="Cambria Math" panose="02040503050406030204" pitchFamily="18" charset="0"/>
                          </a:rPr>
                          <m:t>𝐺𝑖𝑟𝑖</m:t>
                        </m:r>
                        <m:r>
                          <a:rPr lang="en-US" i="1">
                            <a:latin typeface="Cambria Math" panose="02040503050406030204" pitchFamily="18" charset="0"/>
                          </a:rPr>
                          <m:t>ş</m:t>
                        </m:r>
                      </m:lim>
                    </m:limLow>
                    <m:r>
                      <a:rPr lang="en-US" i="1">
                        <a:latin typeface="Cambria Math" panose="02040503050406030204" pitchFamily="18" charset="0"/>
                      </a:rPr>
                      <m:t>−</m:t>
                    </m:r>
                    <m:limLow>
                      <m:limLowPr>
                        <m:ctrlPr>
                          <a:rPr lang="tr-TR" i="1">
                            <a:latin typeface="Cambria Math" panose="02040503050406030204" pitchFamily="18" charset="0"/>
                          </a:rPr>
                        </m:ctrlPr>
                      </m:limLowPr>
                      <m:e>
                        <m:groupChr>
                          <m:groupChrPr>
                            <m:chr m:val="⏟"/>
                            <m:ctrlPr>
                              <a:rPr lang="tr-TR" i="1">
                                <a:latin typeface="Cambria Math" panose="02040503050406030204" pitchFamily="18" charset="0"/>
                              </a:rPr>
                            </m:ctrlPr>
                          </m:groupChrPr>
                          <m:e>
                            <m:r>
                              <a:rPr lang="en-US" i="1">
                                <a:latin typeface="Cambria Math" panose="02040503050406030204" pitchFamily="18" charset="0"/>
                              </a:rPr>
                              <m:t>𝑊</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e>
                        </m:groupChr>
                      </m:e>
                      <m:lim>
                        <m:r>
                          <a:rPr lang="en-US" i="1">
                            <a:latin typeface="Cambria Math" panose="02040503050406030204" pitchFamily="18" charset="0"/>
                          </a:rPr>
                          <m:t>2. </m:t>
                        </m:r>
                        <m:r>
                          <a:rPr lang="en-US" i="1">
                            <a:latin typeface="Cambria Math" panose="02040503050406030204" pitchFamily="18" charset="0"/>
                          </a:rPr>
                          <m:t>𝐺𝑖𝑟𝑖</m:t>
                        </m:r>
                        <m:r>
                          <a:rPr lang="en-US" i="1">
                            <a:latin typeface="Cambria Math" panose="02040503050406030204" pitchFamily="18" charset="0"/>
                          </a:rPr>
                          <m:t>ş</m:t>
                        </m:r>
                      </m:lim>
                    </m:limLow>
                  </m:oMath>
                </a14:m>
                <a:endParaRPr lang="tr-TR" dirty="0" smtClean="0"/>
              </a:p>
              <a:p>
                <a:r>
                  <a:rPr lang="en-US" dirty="0" smtClean="0"/>
                  <a:t>s </a:t>
                </a:r>
                <a:r>
                  <a:rPr lang="en-US" dirty="0" err="1"/>
                  <a:t>tanım</a:t>
                </a:r>
                <a:r>
                  <a:rPr lang="en-US" dirty="0"/>
                  <a:t> </a:t>
                </a:r>
                <a:r>
                  <a:rPr lang="en-US" dirty="0" err="1"/>
                  <a:t>kümesinde</a:t>
                </a:r>
                <a:r>
                  <a:rPr lang="en-US" dirty="0"/>
                  <a:t> </a:t>
                </a:r>
                <a:r>
                  <a:rPr lang="en-US" dirty="0" err="1"/>
                  <a:t>giriş</a:t>
                </a:r>
                <a:r>
                  <a:rPr lang="en-US" dirty="0"/>
                  <a:t> </a:t>
                </a:r>
                <a:r>
                  <a:rPr lang="en-US" dirty="0" err="1"/>
                  <a:t>çıkış</a:t>
                </a:r>
                <a:r>
                  <a:rPr lang="en-US" dirty="0"/>
                  <a:t> </a:t>
                </a:r>
                <a:r>
                  <a:rPr lang="en-US" dirty="0" err="1"/>
                  <a:t>ilişkisi</a:t>
                </a:r>
                <a:r>
                  <a:rPr lang="en-US" dirty="0"/>
                  <a:t> </a:t>
                </a:r>
                <a:endParaRPr lang="tr-TR" dirty="0"/>
              </a:p>
              <a:p>
                <a14:m>
                  <m:oMath xmlns:m="http://schemas.openxmlformats.org/officeDocument/2006/math">
                    <m:d>
                      <m:dPr>
                        <m:ctrlPr>
                          <a:rPr lang="tr-TR" i="1"/>
                        </m:ctrlPr>
                      </m:dPr>
                      <m:e>
                        <m:r>
                          <a:rPr lang="en-US" i="1"/>
                          <m:t>𝑚</m:t>
                        </m:r>
                        <m:sSup>
                          <m:sSupPr>
                            <m:ctrlPr>
                              <a:rPr lang="tr-TR" i="1"/>
                            </m:ctrlPr>
                          </m:sSupPr>
                          <m:e>
                            <m:r>
                              <a:rPr lang="en-US" i="1"/>
                              <m:t>𝑠</m:t>
                            </m:r>
                          </m:e>
                          <m:sup>
                            <m:r>
                              <a:rPr lang="en-US" i="1"/>
                              <m:t>2</m:t>
                            </m:r>
                          </m:sup>
                        </m:sSup>
                        <m:r>
                          <a:rPr lang="en-US" i="1"/>
                          <m:t>+</m:t>
                        </m:r>
                        <m:r>
                          <a:rPr lang="en-US" i="1"/>
                          <m:t>𝑏𝑠</m:t>
                        </m:r>
                        <m:r>
                          <a:rPr lang="en-US" i="1"/>
                          <m:t>+</m:t>
                        </m:r>
                        <m:r>
                          <a:rPr lang="en-US" i="1"/>
                          <m:t>𝑘</m:t>
                        </m:r>
                      </m:e>
                    </m:d>
                    <m:r>
                      <a:rPr lang="en-US" i="1"/>
                      <m:t>𝑌</m:t>
                    </m:r>
                    <m:d>
                      <m:dPr>
                        <m:ctrlPr>
                          <a:rPr lang="tr-TR" i="1"/>
                        </m:ctrlPr>
                      </m:dPr>
                      <m:e>
                        <m:r>
                          <a:rPr lang="en-US" i="1"/>
                          <m:t>𝑠</m:t>
                        </m:r>
                      </m:e>
                    </m:d>
                    <m:r>
                      <a:rPr lang="en-US" i="1"/>
                      <m:t>=</m:t>
                    </m:r>
                    <m:d>
                      <m:dPr>
                        <m:ctrlPr>
                          <a:rPr lang="tr-TR" i="1"/>
                        </m:ctrlPr>
                      </m:dPr>
                      <m:e>
                        <m:r>
                          <a:rPr lang="en-US" i="1"/>
                          <m:t>𝑏𝑠</m:t>
                        </m:r>
                        <m:r>
                          <a:rPr lang="en-US" i="1"/>
                          <m:t>+</m:t>
                        </m:r>
                        <m:r>
                          <a:rPr lang="en-US" i="1"/>
                          <m:t>𝑘</m:t>
                        </m:r>
                      </m:e>
                    </m:d>
                    <m:r>
                      <a:rPr lang="en-US" i="1"/>
                      <m:t>𝑋</m:t>
                    </m:r>
                    <m:d>
                      <m:dPr>
                        <m:ctrlPr>
                          <a:rPr lang="tr-TR" i="1"/>
                        </m:ctrlPr>
                      </m:dPr>
                      <m:e>
                        <m:r>
                          <a:rPr lang="en-US" i="1"/>
                          <m:t>𝑠</m:t>
                        </m:r>
                      </m:e>
                    </m:d>
                    <m:r>
                      <a:rPr lang="en-US" i="1"/>
                      <m:t>−</m:t>
                    </m:r>
                    <m:r>
                      <a:rPr lang="en-US" i="1"/>
                      <m:t>𝑊</m:t>
                    </m:r>
                    <m:r>
                      <a:rPr lang="en-US" i="1"/>
                      <m:t>(</m:t>
                    </m:r>
                    <m:r>
                      <a:rPr lang="en-US" i="1"/>
                      <m:t>𝑠</m:t>
                    </m:r>
                    <m:r>
                      <a:rPr lang="en-US" i="1"/>
                      <m:t>)</m:t>
                    </m:r>
                  </m:oMath>
                </a14:m>
                <a:endParaRPr lang="tr-TR" dirty="0"/>
              </a:p>
              <a:p>
                <a14:m>
                  <m:oMath xmlns:m="http://schemas.openxmlformats.org/officeDocument/2006/math">
                    <m:r>
                      <a:rPr lang="en-US" i="1"/>
                      <m:t>𝑊</m:t>
                    </m:r>
                    <m:d>
                      <m:dPr>
                        <m:ctrlPr>
                          <a:rPr lang="tr-TR" i="1"/>
                        </m:ctrlPr>
                      </m:dPr>
                      <m:e>
                        <m:r>
                          <a:rPr lang="en-US" i="1"/>
                          <m:t>𝑡</m:t>
                        </m:r>
                      </m:e>
                    </m:d>
                    <m:r>
                      <a:rPr lang="en-US" i="1"/>
                      <m:t>=</m:t>
                    </m:r>
                    <m:r>
                      <a:rPr lang="en-US" i="1"/>
                      <m:t>𝑚𝑔</m:t>
                    </m:r>
                    <m:r>
                      <a:rPr lang="en-US" i="1"/>
                      <m:t>=</m:t>
                    </m:r>
                    <m:r>
                      <a:rPr lang="en-US" i="1"/>
                      <m:t>𝑠𝑎𝑏𝑖𝑡</m:t>
                    </m:r>
                    <m:r>
                      <a:rPr lang="en-US" i="1"/>
                      <m:t> →</m:t>
                    </m:r>
                    <m:r>
                      <a:rPr lang="en-US" i="1"/>
                      <m:t>𝑊</m:t>
                    </m:r>
                    <m:d>
                      <m:dPr>
                        <m:ctrlPr>
                          <a:rPr lang="tr-TR" i="1"/>
                        </m:ctrlPr>
                      </m:dPr>
                      <m:e>
                        <m:r>
                          <a:rPr lang="en-US" i="1"/>
                          <m:t>𝑠</m:t>
                        </m:r>
                      </m:e>
                    </m:d>
                    <m:r>
                      <a:rPr lang="en-US" i="1"/>
                      <m:t>=</m:t>
                    </m:r>
                    <m:f>
                      <m:fPr>
                        <m:ctrlPr>
                          <a:rPr lang="tr-TR" i="1"/>
                        </m:ctrlPr>
                      </m:fPr>
                      <m:num>
                        <m:r>
                          <a:rPr lang="en-US" i="1"/>
                          <m:t>𝑚𝑔</m:t>
                        </m:r>
                      </m:num>
                      <m:den>
                        <m:r>
                          <a:rPr lang="en-US" i="1"/>
                          <m:t>𝑠</m:t>
                        </m:r>
                      </m:den>
                    </m:f>
                  </m:oMath>
                </a14:m>
                <a:endParaRPr lang="tr-TR" dirty="0"/>
              </a:p>
              <a:p>
                <a:r>
                  <a:rPr lang="en-US" dirty="0" err="1"/>
                  <a:t>Çıkış</a:t>
                </a:r>
                <a:r>
                  <a:rPr lang="en-US" dirty="0"/>
                  <a:t> </a:t>
                </a:r>
                <a:r>
                  <a:rPr lang="en-US" dirty="0" err="1"/>
                  <a:t>ifadesini</a:t>
                </a:r>
                <a:r>
                  <a:rPr lang="en-US" dirty="0"/>
                  <a:t> </a:t>
                </a:r>
                <a:r>
                  <a:rPr lang="en-US" dirty="0" err="1"/>
                  <a:t>yalnız</a:t>
                </a:r>
                <a:r>
                  <a:rPr lang="en-US" dirty="0"/>
                  <a:t> </a:t>
                </a:r>
                <a:r>
                  <a:rPr lang="en-US" dirty="0" err="1"/>
                  <a:t>bırakırsak</a:t>
                </a:r>
                <a:r>
                  <a:rPr lang="en-US" dirty="0"/>
                  <a:t> </a:t>
                </a:r>
                <a:r>
                  <a:rPr lang="en-US" dirty="0" err="1"/>
                  <a:t>TF’una</a:t>
                </a:r>
                <a:r>
                  <a:rPr lang="en-US" dirty="0"/>
                  <a:t> </a:t>
                </a:r>
                <a:r>
                  <a:rPr lang="en-US" dirty="0" err="1"/>
                  <a:t>ulaşırız</a:t>
                </a:r>
                <a:r>
                  <a:rPr lang="en-US" dirty="0"/>
                  <a:t>.</a:t>
                </a:r>
                <a:endParaRPr lang="tr-TR" dirty="0"/>
              </a:p>
              <a:p>
                <a14:m>
                  <m:oMath xmlns:m="http://schemas.openxmlformats.org/officeDocument/2006/math">
                    <m:r>
                      <a:rPr lang="en-US" i="1"/>
                      <m:t>𝑌</m:t>
                    </m:r>
                    <m:d>
                      <m:dPr>
                        <m:ctrlPr>
                          <a:rPr lang="tr-TR" i="1"/>
                        </m:ctrlPr>
                      </m:dPr>
                      <m:e>
                        <m:r>
                          <a:rPr lang="en-US" i="1"/>
                          <m:t>𝑠</m:t>
                        </m:r>
                      </m:e>
                    </m:d>
                    <m:r>
                      <a:rPr lang="en-US" i="1"/>
                      <m:t>=</m:t>
                    </m:r>
                    <m:f>
                      <m:fPr>
                        <m:ctrlPr>
                          <a:rPr lang="tr-TR" i="1"/>
                        </m:ctrlPr>
                      </m:fPr>
                      <m:num>
                        <m:d>
                          <m:dPr>
                            <m:ctrlPr>
                              <a:rPr lang="tr-TR" i="1"/>
                            </m:ctrlPr>
                          </m:dPr>
                          <m:e>
                            <m:r>
                              <a:rPr lang="en-US" i="1"/>
                              <m:t>𝑏𝑠</m:t>
                            </m:r>
                            <m:r>
                              <a:rPr lang="en-US" i="1"/>
                              <m:t>+</m:t>
                            </m:r>
                            <m:r>
                              <a:rPr lang="en-US" i="1"/>
                              <m:t>𝑘</m:t>
                            </m:r>
                          </m:e>
                        </m:d>
                      </m:num>
                      <m:den>
                        <m:d>
                          <m:dPr>
                            <m:ctrlPr>
                              <a:rPr lang="tr-TR" i="1"/>
                            </m:ctrlPr>
                          </m:dPr>
                          <m:e>
                            <m:r>
                              <a:rPr lang="en-US" i="1"/>
                              <m:t>𝑚</m:t>
                            </m:r>
                            <m:sSup>
                              <m:sSupPr>
                                <m:ctrlPr>
                                  <a:rPr lang="tr-TR" i="1"/>
                                </m:ctrlPr>
                              </m:sSupPr>
                              <m:e>
                                <m:r>
                                  <a:rPr lang="en-US" i="1"/>
                                  <m:t>𝑠</m:t>
                                </m:r>
                              </m:e>
                              <m:sup>
                                <m:r>
                                  <a:rPr lang="en-US" i="1"/>
                                  <m:t>2</m:t>
                                </m:r>
                              </m:sup>
                            </m:sSup>
                            <m:r>
                              <a:rPr lang="en-US" i="1"/>
                              <m:t>+</m:t>
                            </m:r>
                            <m:r>
                              <a:rPr lang="en-US" i="1"/>
                              <m:t>𝑏𝑠</m:t>
                            </m:r>
                            <m:r>
                              <a:rPr lang="en-US" i="1"/>
                              <m:t>+</m:t>
                            </m:r>
                            <m:r>
                              <a:rPr lang="en-US" i="1"/>
                              <m:t>𝑘</m:t>
                            </m:r>
                          </m:e>
                        </m:d>
                      </m:den>
                    </m:f>
                    <m:r>
                      <a:rPr lang="en-US" i="1"/>
                      <m:t>𝑋</m:t>
                    </m:r>
                    <m:d>
                      <m:dPr>
                        <m:ctrlPr>
                          <a:rPr lang="tr-TR" i="1"/>
                        </m:ctrlPr>
                      </m:dPr>
                      <m:e>
                        <m:r>
                          <a:rPr lang="en-US" i="1"/>
                          <m:t>𝑠</m:t>
                        </m:r>
                      </m:e>
                    </m:d>
                    <m:r>
                      <a:rPr lang="en-US" i="1"/>
                      <m:t>−</m:t>
                    </m:r>
                    <m:f>
                      <m:fPr>
                        <m:ctrlPr>
                          <a:rPr lang="tr-TR" i="1"/>
                        </m:ctrlPr>
                      </m:fPr>
                      <m:num>
                        <m:r>
                          <a:rPr lang="en-US" i="1"/>
                          <m:t>1</m:t>
                        </m:r>
                      </m:num>
                      <m:den>
                        <m:d>
                          <m:dPr>
                            <m:ctrlPr>
                              <a:rPr lang="tr-TR" i="1"/>
                            </m:ctrlPr>
                          </m:dPr>
                          <m:e>
                            <m:r>
                              <a:rPr lang="en-US" i="1"/>
                              <m:t>𝑚</m:t>
                            </m:r>
                            <m:sSup>
                              <m:sSupPr>
                                <m:ctrlPr>
                                  <a:rPr lang="tr-TR" i="1"/>
                                </m:ctrlPr>
                              </m:sSupPr>
                              <m:e>
                                <m:r>
                                  <a:rPr lang="en-US" i="1"/>
                                  <m:t>𝑠</m:t>
                                </m:r>
                              </m:e>
                              <m:sup>
                                <m:r>
                                  <a:rPr lang="en-US" i="1"/>
                                  <m:t>2</m:t>
                                </m:r>
                              </m:sup>
                            </m:sSup>
                            <m:r>
                              <a:rPr lang="en-US" i="1"/>
                              <m:t>+</m:t>
                            </m:r>
                            <m:r>
                              <a:rPr lang="en-US" i="1"/>
                              <m:t>𝑏𝑠</m:t>
                            </m:r>
                            <m:r>
                              <a:rPr lang="en-US" i="1"/>
                              <m:t>+</m:t>
                            </m:r>
                            <m:r>
                              <a:rPr lang="en-US" i="1"/>
                              <m:t>𝑘</m:t>
                            </m:r>
                          </m:e>
                        </m:d>
                      </m:den>
                    </m:f>
                    <m:f>
                      <m:fPr>
                        <m:ctrlPr>
                          <a:rPr lang="tr-TR" i="1"/>
                        </m:ctrlPr>
                      </m:fPr>
                      <m:num>
                        <m:r>
                          <a:rPr lang="en-US" i="1"/>
                          <m:t>𝑚𝑔</m:t>
                        </m:r>
                      </m:num>
                      <m:den>
                        <m:r>
                          <a:rPr lang="en-US" i="1"/>
                          <m:t>𝑠</m:t>
                        </m:r>
                      </m:den>
                    </m:f>
                  </m:oMath>
                </a14:m>
                <a:endParaRPr lang="tr-TR" dirty="0"/>
              </a:p>
              <a:p>
                <a:r>
                  <a:rPr lang="en-US" dirty="0" err="1" smtClean="0"/>
                  <a:t>Karakteristik</a:t>
                </a:r>
                <a:r>
                  <a:rPr lang="en-US" dirty="0" smtClean="0"/>
                  <a:t> </a:t>
                </a:r>
                <a:r>
                  <a:rPr lang="en-US" dirty="0" err="1"/>
                  <a:t>polinom</a:t>
                </a:r>
                <a:r>
                  <a:rPr lang="en-US" dirty="0"/>
                  <a:t>, </a:t>
                </a:r>
                <a:r>
                  <a:rPr lang="en-US" dirty="0" err="1"/>
                  <a:t>tüm</a:t>
                </a:r>
                <a:r>
                  <a:rPr lang="en-US" dirty="0"/>
                  <a:t> </a:t>
                </a:r>
                <a:r>
                  <a:rPr lang="en-US" dirty="0" err="1"/>
                  <a:t>ilgili</a:t>
                </a:r>
                <a:r>
                  <a:rPr lang="en-US" dirty="0"/>
                  <a:t> </a:t>
                </a:r>
                <a:r>
                  <a:rPr lang="en-US" dirty="0" err="1"/>
                  <a:t>TF’lerin</a:t>
                </a:r>
                <a:r>
                  <a:rPr lang="en-US" dirty="0"/>
                  <a:t> </a:t>
                </a:r>
                <a:r>
                  <a:rPr lang="en-US" dirty="0" err="1"/>
                  <a:t>ortak</a:t>
                </a:r>
                <a:r>
                  <a:rPr lang="en-US" dirty="0"/>
                  <a:t> </a:t>
                </a:r>
                <a:r>
                  <a:rPr lang="en-US" dirty="0" err="1"/>
                  <a:t>paydasıdır</a:t>
                </a:r>
                <a:r>
                  <a:rPr lang="en-US" dirty="0"/>
                  <a:t>. </a:t>
                </a:r>
                <a14:m>
                  <m:oMath xmlns:m="http://schemas.openxmlformats.org/officeDocument/2006/math">
                    <m:r>
                      <a:rPr lang="en-US" i="1"/>
                      <m:t>𝐷</m:t>
                    </m:r>
                    <m:r>
                      <a:rPr lang="en-US" i="1"/>
                      <m:t>(</m:t>
                    </m:r>
                    <m:r>
                      <a:rPr lang="en-US" i="1"/>
                      <m:t>𝑠</m:t>
                    </m:r>
                    <m:r>
                      <a:rPr lang="en-US" i="1"/>
                      <m:t>)=</m:t>
                    </m:r>
                    <m:r>
                      <a:rPr lang="en-US" i="1"/>
                      <m:t>𝑚</m:t>
                    </m:r>
                    <m:sSup>
                      <m:sSupPr>
                        <m:ctrlPr>
                          <a:rPr lang="tr-TR" i="1"/>
                        </m:ctrlPr>
                      </m:sSupPr>
                      <m:e>
                        <m:r>
                          <a:rPr lang="en-US" i="1"/>
                          <m:t>𝑠</m:t>
                        </m:r>
                      </m:e>
                      <m:sup>
                        <m:r>
                          <a:rPr lang="en-US" i="1"/>
                          <m:t>2</m:t>
                        </m:r>
                      </m:sup>
                    </m:sSup>
                    <m:r>
                      <a:rPr lang="en-US" i="1"/>
                      <m:t>+</m:t>
                    </m:r>
                    <m:r>
                      <a:rPr lang="en-US" i="1"/>
                      <m:t>𝑏𝑠</m:t>
                    </m:r>
                    <m:r>
                      <a:rPr lang="en-US" i="1"/>
                      <m:t>+</m:t>
                    </m:r>
                    <m:r>
                      <a:rPr lang="en-US" i="1"/>
                      <m:t>𝑘</m:t>
                    </m:r>
                  </m:oMath>
                </a14:m>
                <a:endParaRPr lang="tr-TR" dirty="0"/>
              </a:p>
              <a:p>
                <a:endParaRPr lang="tr-TR" dirty="0"/>
              </a:p>
            </p:txBody>
          </p:sp>
        </mc:Choice>
        <mc:Fallback>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l="-1515" t="-123"/>
                </a:stretch>
              </a:blipFill>
            </p:spPr>
            <p:txBody>
              <a:bodyPr/>
              <a:lstStyle/>
              <a:p>
                <a:r>
                  <a:rPr lang="tr-TR">
                    <a:noFill/>
                  </a:rPr>
                  <a:t> </a:t>
                </a:r>
              </a:p>
            </p:txBody>
          </p:sp>
        </mc:Fallback>
      </mc:AlternateContent>
    </p:spTree>
    <p:extLst>
      <p:ext uri="{BB962C8B-B14F-4D97-AF65-F5344CB8AC3E}">
        <p14:creationId xmlns:p14="http://schemas.microsoft.com/office/powerpoint/2010/main" val="2908053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3778</TotalTime>
  <Words>996</Words>
  <Application>Microsoft Office PowerPoint</Application>
  <PresentationFormat>Geniş ekran</PresentationFormat>
  <Paragraphs>578</Paragraphs>
  <Slides>37</Slides>
  <Notes>18</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37</vt:i4>
      </vt:variant>
    </vt:vector>
  </HeadingPairs>
  <TitlesOfParts>
    <vt:vector size="45" baseType="lpstr">
      <vt:lpstr>Arial</vt:lpstr>
      <vt:lpstr>Calibri</vt:lpstr>
      <vt:lpstr>Calibri Light</vt:lpstr>
      <vt:lpstr>Cambria Math</vt:lpstr>
      <vt:lpstr>Cooper Std Black</vt:lpstr>
      <vt:lpstr>Times New Roman</vt:lpstr>
      <vt:lpstr>Wingdings</vt:lpstr>
      <vt:lpstr>Retrospect</vt:lpstr>
      <vt:lpstr>Otomatik Kontrol</vt:lpstr>
      <vt:lpstr>Fiziksel Sistemlerin Matematiksel Modellenmesi</vt:lpstr>
      <vt:lpstr>Öteleme Hareketi Yapan Mekanik Sistemler</vt:lpstr>
      <vt:lpstr>PowerPoint Sunusu</vt:lpstr>
      <vt:lpstr>Örnek 1: Çeyrek Taşıt Modeli</vt:lpstr>
      <vt:lpstr>Örnek 1: Çeyrek Taşıt Modeli</vt:lpstr>
      <vt:lpstr>Örnek 1: Çeyrek Taşıt Modeli</vt:lpstr>
      <vt:lpstr>Örnek 1: Çeyrek Taşıt Modeli</vt:lpstr>
      <vt:lpstr>Örnek 1: Çeyrek Taşıt Modeli</vt:lpstr>
      <vt:lpstr>Örnek 1: Çeyrek Taşıt Modeli</vt:lpstr>
      <vt:lpstr>Örnek 1: Çeyrek Taşıt Modeli</vt:lpstr>
      <vt:lpstr>Örnek 1: Çeyrek Taşıt Modeli</vt:lpstr>
      <vt:lpstr>Dönme Hareketi Yapan Mekanik Sistemler</vt:lpstr>
      <vt:lpstr>PowerPoint Sunusu</vt:lpstr>
      <vt:lpstr>Örnek 2: Dönel Mekanik Sistem</vt:lpstr>
      <vt:lpstr>Örnek 2: Dönel Mekanik Sistem</vt:lpstr>
      <vt:lpstr>Örnek 2: Dönel Mekanik Sistem</vt:lpstr>
      <vt:lpstr>Örnek 2: Dönel Mekanik Sistem</vt:lpstr>
      <vt:lpstr>Örnek 2: Dönel Mekanik Sistem</vt:lpstr>
      <vt:lpstr>Örnek 2: Dönel Mekanik Sistem</vt:lpstr>
      <vt:lpstr>Örnek 2: Dönel Mekanik Sistem</vt:lpstr>
      <vt:lpstr>Örnek 2: Dönel Mekanik Sistem</vt:lpstr>
      <vt:lpstr>Örnek 2: Dönel Mekanik Sistem</vt:lpstr>
      <vt:lpstr>Örnek 2: Dönel Mekanik Sistem</vt:lpstr>
      <vt:lpstr>Örnek 2: Dönel Mekanik Sistem</vt:lpstr>
      <vt:lpstr>PowerPoint Sunusu</vt:lpstr>
      <vt:lpstr>PowerPoint Sunusu</vt:lpstr>
      <vt:lpstr>PowerPoint Sunusu</vt:lpstr>
      <vt:lpstr>Örnek 3: Dönüşüm Elemanı ve Öteleme Mekanik Sistemi </vt:lpstr>
      <vt:lpstr>Örnek 3: Dönüşüm Elemanı ve Öteleme Mekanik Sistemi </vt:lpstr>
      <vt:lpstr>Örnek 3: Dönüşüm Elemanı ve Öteleme Mekanik Sistemi </vt:lpstr>
      <vt:lpstr>Örnek 3: Dönüşüm Elemanı ve Öteleme Mekanik Sistemi </vt:lpstr>
      <vt:lpstr>Örnek 3: Dönüşüm Elemanı ve Öteleme Mekanik Sistemi </vt:lpstr>
      <vt:lpstr>Örnek 3: Dönüşüm Elemanı ve Öteleme Mekanik Sistemi </vt:lpstr>
      <vt:lpstr>Örnek 3: Dönüşüm Elemanı ve Öteleme Mekanik Sistemi </vt:lpstr>
      <vt:lpstr>Örnek 3: Dönüşüm Elemanı ve Öteleme Mekanik Sistemi </vt:lpstr>
      <vt:lpstr>Özet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Otomatik Kontrol</dc:title>
  <dc:creator>Nurdan Bilgin</dc:creator>
  <cp:lastModifiedBy>Nurdan Bilgin</cp:lastModifiedBy>
  <cp:revision>313</cp:revision>
  <dcterms:created xsi:type="dcterms:W3CDTF">2017-04-18T08:36:43Z</dcterms:created>
  <dcterms:modified xsi:type="dcterms:W3CDTF">2018-10-17T13:13:41Z</dcterms:modified>
</cp:coreProperties>
</file>