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4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275" r:id="rId12"/>
    <p:sldId id="276" r:id="rId13"/>
    <p:sldId id="278" r:id="rId14"/>
    <p:sldId id="281" r:id="rId15"/>
    <p:sldId id="280" r:id="rId16"/>
    <p:sldId id="282" r:id="rId17"/>
    <p:sldId id="279" r:id="rId18"/>
    <p:sldId id="284" r:id="rId19"/>
    <p:sldId id="285" r:id="rId20"/>
    <p:sldId id="283" r:id="rId21"/>
    <p:sldId id="286" r:id="rId22"/>
    <p:sldId id="287" r:id="rId23"/>
    <p:sldId id="288" r:id="rId24"/>
    <p:sldId id="290" r:id="rId25"/>
    <p:sldId id="291" r:id="rId26"/>
    <p:sldId id="289" r:id="rId27"/>
    <p:sldId id="293" r:id="rId28"/>
    <p:sldId id="292" r:id="rId29"/>
    <p:sldId id="294" r:id="rId30"/>
    <p:sldId id="295" r:id="rId31"/>
    <p:sldId id="296" r:id="rId32"/>
    <p:sldId id="297" r:id="rId33"/>
    <p:sldId id="298" r:id="rId34"/>
    <p:sldId id="300" r:id="rId35"/>
    <p:sldId id="301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E4"/>
    <a:srgbClr val="6EA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790" autoAdjust="0"/>
  </p:normalViewPr>
  <p:slideViewPr>
    <p:cSldViewPr snapToGrid="0">
      <p:cViewPr varScale="1">
        <p:scale>
          <a:sx n="59" d="100"/>
          <a:sy n="59" d="100"/>
        </p:scale>
        <p:origin x="-114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123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79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96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1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70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552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93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08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39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35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79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90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684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83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937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15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0.png"/><Relationship Id="rId3" Type="http://schemas.openxmlformats.org/officeDocument/2006/relationships/image" Target="../media/image410.png"/><Relationship Id="rId7" Type="http://schemas.openxmlformats.org/officeDocument/2006/relationships/image" Target="../media/image81.png"/><Relationship Id="rId12" Type="http://schemas.openxmlformats.org/officeDocument/2006/relationships/image" Target="../media/image13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54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2.png"/><Relationship Id="rId4" Type="http://schemas.openxmlformats.org/officeDocument/2006/relationships/image" Target="../media/image330.png"/><Relationship Id="rId9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3.emf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_al__ma_Sayfas_1.xlsx"/><Relationship Id="rId11" Type="http://schemas.openxmlformats.org/officeDocument/2006/relationships/package" Target="../embeddings/Microsoft_Excel__al__ma_Sayfas_2.xlsx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70.png"/><Relationship Id="rId9" Type="http://schemas.openxmlformats.org/officeDocument/2006/relationships/image" Target="../media/image3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_al__ma_Sayfas_3.xlsx"/><Relationship Id="rId5" Type="http://schemas.openxmlformats.org/officeDocument/2006/relationships/oleObject" Target="../embeddings/oleObject5.bin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_al__ma_Sayfas_4.xlsx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8.emf"/><Relationship Id="rId4" Type="http://schemas.openxmlformats.org/officeDocument/2006/relationships/image" Target="../media/image420.png"/><Relationship Id="rId9" Type="http://schemas.openxmlformats.org/officeDocument/2006/relationships/package" Target="../embeddings/Microsoft_Excel__al__ma_Sayfas_5.xls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_al__ma_Sayfas_6.xlsx"/><Relationship Id="rId5" Type="http://schemas.openxmlformats.org/officeDocument/2006/relationships/oleObject" Target="../embeddings/oleObject8.bin"/><Relationship Id="rId4" Type="http://schemas.openxmlformats.org/officeDocument/2006/relationships/image" Target="../media/image440.png"/><Relationship Id="rId9" Type="http://schemas.openxmlformats.org/officeDocument/2006/relationships/image" Target="../media/image4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_al__ma_Sayfas_7.xlsx"/><Relationship Id="rId11" Type="http://schemas.openxmlformats.org/officeDocument/2006/relationships/image" Target="../media/image500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61.emf"/><Relationship Id="rId4" Type="http://schemas.openxmlformats.org/officeDocument/2006/relationships/image" Target="../media/image490.png"/><Relationship Id="rId9" Type="http://schemas.openxmlformats.org/officeDocument/2006/relationships/package" Target="../embeddings/Microsoft_Excel__al__ma_Sayfas_8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_al__ma_Sayfas_9.xlsx"/><Relationship Id="rId11" Type="http://schemas.openxmlformats.org/officeDocument/2006/relationships/image" Target="../media/image63.emf"/><Relationship Id="rId5" Type="http://schemas.openxmlformats.org/officeDocument/2006/relationships/oleObject" Target="../embeddings/oleObject11.bin"/><Relationship Id="rId10" Type="http://schemas.openxmlformats.org/officeDocument/2006/relationships/package" Target="../embeddings/Microsoft_Excel__al__ma_Sayfas_10.xlsx"/><Relationship Id="rId4" Type="http://schemas.openxmlformats.org/officeDocument/2006/relationships/image" Target="../media/image53.png"/><Relationship Id="rId9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Excel__al__ma_Sayfas_11.xlsx"/><Relationship Id="rId11" Type="http://schemas.openxmlformats.org/officeDocument/2006/relationships/image" Target="../media/image65.emf"/><Relationship Id="rId5" Type="http://schemas.openxmlformats.org/officeDocument/2006/relationships/oleObject" Target="../embeddings/oleObject13.bin"/><Relationship Id="rId10" Type="http://schemas.openxmlformats.org/officeDocument/2006/relationships/package" Target="../embeddings/Microsoft_Excel__al__ma_Sayfas_12.xlsx"/><Relationship Id="rId4" Type="http://schemas.openxmlformats.org/officeDocument/2006/relationships/image" Target="../media/image57.png"/><Relationship Id="rId9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000" b="1" cap="none" dirty="0" smtClean="0">
                <a:solidFill>
                  <a:schemeClr val="accent1"/>
                </a:solidFill>
              </a:rPr>
              <a:t>Kapalı Çevrim Kontrol Sistemin Genel Gereklilikleri </a:t>
            </a:r>
          </a:p>
          <a:p>
            <a:pPr>
              <a:lnSpc>
                <a:spcPct val="70000"/>
              </a:lnSpc>
            </a:pPr>
            <a:endParaRPr lang="tr-TR" sz="1500" cap="none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	</a:t>
            </a:r>
            <a:r>
              <a:rPr lang="tr-TR" sz="1500" cap="none" dirty="0" smtClean="0">
                <a:latin typeface="+mn-lt"/>
              </a:rPr>
              <a:t>						Hazırlayan</a:t>
            </a:r>
            <a:r>
              <a:rPr lang="tr-TR" sz="1500" cap="none" dirty="0">
                <a:latin typeface="+mn-lt"/>
              </a:rPr>
              <a:t>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Örnek: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)⟹⟹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tr-T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ea typeface="Cambria Math" panose="02040503050406030204" pitchFamily="18" charset="0"/>
                  </a:rPr>
                  <a:t> 		              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⟹⟹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ctrlPr>
                          <a:rPr lang="tr-TR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𝑢𝑠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Süperpozisyon</a:t>
                </a:r>
                <a:r>
                  <a:rPr lang="tr-TR" dirty="0" smtClean="0"/>
                  <a:t>  ilkesi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99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gibi doğrusal zamanla değişen bir sistemi ele alalım. Burada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=1,2,3….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=1,2,3,…..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olmak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ler</a:t>
                </a:r>
                <a:r>
                  <a:rPr lang="tr-TR" dirty="0" smtClean="0"/>
                  <a:t> sistemin kutupları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sistemin </a:t>
                </a:r>
                <a:r>
                  <a:rPr lang="tr-TR" dirty="0" smtClean="0"/>
                  <a:t>sıfırlarıdır. Eğer kutup/sıfır sadeleşmesi yoksa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sistemin derecesi 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Giriş etkisi dinamiklerin derecesi olarak adlandırılır.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𝑘𝑢𝑡𝑢𝑝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tr-T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𝑠𝚤𝑓𝚤𝑟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tr-T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Sistemin kutup ve sıfırlarının kompleks düzlemde gösterimi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  <a:blipFill rotWithShape="0">
                <a:blip r:embed="rId2"/>
                <a:stretch>
                  <a:fillRect l="-2305" t="-1587" r="-16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70947" y="1427747"/>
            <a:ext cx="625642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G(s)</a:t>
            </a:r>
            <a:endParaRPr lang="tr-TR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 flipV="1">
            <a:off x="3641558" y="1636295"/>
            <a:ext cx="529389" cy="8021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4796589" y="1644316"/>
            <a:ext cx="433137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5516" y="1243081"/>
            <a:ext cx="5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X(s)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4828673" y="1266963"/>
            <a:ext cx="5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Y(s)</a:t>
            </a:r>
            <a:endParaRPr lang="tr-TR" dirty="0"/>
          </a:p>
        </p:txBody>
      </p:sp>
      <p:grpSp>
        <p:nvGrpSpPr>
          <p:cNvPr id="34" name="Group 33"/>
          <p:cNvGrpSpPr/>
          <p:nvPr/>
        </p:nvGrpSpPr>
        <p:grpSpPr>
          <a:xfrm>
            <a:off x="7093590" y="1451630"/>
            <a:ext cx="5098410" cy="4259359"/>
            <a:chOff x="7093590" y="1451630"/>
            <a:chExt cx="5098410" cy="4259359"/>
          </a:xfrm>
        </p:grpSpPr>
        <p:sp>
          <p:nvSpPr>
            <p:cNvPr id="21" name="Rectangle 20"/>
            <p:cNvSpPr/>
            <p:nvPr/>
          </p:nvSpPr>
          <p:spPr>
            <a:xfrm>
              <a:off x="8053137" y="2268699"/>
              <a:ext cx="1892969" cy="3169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Tüm </a:t>
              </a:r>
            </a:p>
            <a:p>
              <a:pPr algn="ctr"/>
              <a:r>
                <a:rPr lang="tr-TR" dirty="0" smtClean="0"/>
                <a:t>Kutupların </a:t>
              </a:r>
            </a:p>
            <a:p>
              <a:pPr algn="ctr"/>
              <a:r>
                <a:rPr lang="tr-TR" dirty="0" smtClean="0"/>
                <a:t>Bölgesi</a:t>
              </a:r>
              <a:endParaRPr lang="tr-TR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828547" y="3718836"/>
              <a:ext cx="4106779" cy="189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299032" y="4159006"/>
              <a:ext cx="1604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Karmaşık </a:t>
              </a:r>
            </a:p>
            <a:p>
              <a:r>
                <a:rPr lang="tr-TR" dirty="0" smtClean="0"/>
                <a:t>s-düzlemi</a:t>
              </a:r>
              <a:endParaRPr lang="tr-T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22041" y="1899367"/>
              <a:ext cx="68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Im</a:t>
              </a:r>
              <a:r>
                <a:rPr lang="tr-TR" b="1" dirty="0" smtClean="0"/>
                <a:t>(s)</a:t>
              </a:r>
              <a:endParaRPr lang="tr-TR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02189" y="3397630"/>
              <a:ext cx="68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Re(s)</a:t>
              </a:r>
              <a:endParaRPr lang="tr-TR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78190" y="3444952"/>
              <a:ext cx="68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0</a:t>
              </a:r>
              <a:endParaRPr lang="tr-TR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9978190" y="1451630"/>
              <a:ext cx="0" cy="42593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lowchart: Connector 25"/>
            <p:cNvSpPr/>
            <p:nvPr/>
          </p:nvSpPr>
          <p:spPr>
            <a:xfrm>
              <a:off x="8341894" y="3663077"/>
              <a:ext cx="137160" cy="13716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67111" y="3488003"/>
              <a:ext cx="18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x</a:t>
              </a:r>
              <a:endParaRPr lang="tr-TR" sz="24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9793705" y="2967063"/>
              <a:ext cx="611666" cy="662555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491663" y="3814284"/>
              <a:ext cx="850231" cy="667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325161" y="2714190"/>
              <a:ext cx="1096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Kutup</a:t>
              </a:r>
              <a:endParaRPr lang="tr-TR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93590" y="4397692"/>
              <a:ext cx="1096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Sıfır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73" y="1387824"/>
            <a:ext cx="9891564" cy="4708176"/>
          </a:xfrm>
        </p:spPr>
        <p:txBody>
          <a:bodyPr>
            <a:normAutofit/>
          </a:bodyPr>
          <a:lstStyle/>
          <a:p>
            <a:r>
              <a:rPr lang="en-US" b="1" dirty="0" err="1"/>
              <a:t>Kararlı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/>
              <a:t>Bu </a:t>
            </a:r>
            <a:r>
              <a:rPr lang="en-US" dirty="0" err="1"/>
              <a:t>sistemlerin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b="1" dirty="0" err="1"/>
              <a:t>ani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darbe</a:t>
            </a:r>
            <a:r>
              <a:rPr lang="en-US" b="1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çıktısı</a:t>
            </a:r>
            <a:r>
              <a:rPr lang="en-US" dirty="0"/>
              <a:t> ilk </a:t>
            </a:r>
            <a:r>
              <a:rPr lang="en-US" dirty="0" err="1"/>
              <a:t>değerine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döner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/>
              <a:t>Kararlılığın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/>
              <a:t>tanımıda</a:t>
            </a:r>
            <a:r>
              <a:rPr lang="en-US" dirty="0" smtClean="0"/>
              <a:t>;</a:t>
            </a:r>
            <a:r>
              <a:rPr lang="tr-TR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girişine</a:t>
            </a:r>
            <a:r>
              <a:rPr lang="en-US" dirty="0" smtClean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/>
              <a:t>işaretleri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çıkışta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/>
              <a:t>kalıyorsa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.(BIBO)</a:t>
            </a:r>
            <a:endParaRPr lang="tr-TR" dirty="0"/>
          </a:p>
          <a:p>
            <a:r>
              <a:rPr lang="en-US" b="1" dirty="0" err="1"/>
              <a:t>Teorem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kutuplarının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630" y="3408355"/>
            <a:ext cx="4322109" cy="24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02105" y="2902558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34189" y="5637734"/>
            <a:ext cx="2229853" cy="8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50230" y="4723334"/>
            <a:ext cx="914400" cy="914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2716" y="5637734"/>
            <a:ext cx="577516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34189" y="4723334"/>
            <a:ext cx="0" cy="922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0230" y="472333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64630" y="4723334"/>
            <a:ext cx="0" cy="922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64630" y="5641746"/>
            <a:ext cx="541419" cy="4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745834" y="2902558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77918" y="5645758"/>
            <a:ext cx="1644317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93959" y="3824979"/>
            <a:ext cx="457200" cy="18288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240509" y="5637734"/>
            <a:ext cx="553452" cy="802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77918" y="3824978"/>
            <a:ext cx="8022" cy="1820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5834" y="3824978"/>
            <a:ext cx="5053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51159" y="3824978"/>
            <a:ext cx="0" cy="1820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83243" y="5645758"/>
            <a:ext cx="433135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256428" y="2910573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751103" y="5645749"/>
            <a:ext cx="553452" cy="802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256427" y="2028253"/>
            <a:ext cx="32085" cy="3625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56695" y="5653773"/>
            <a:ext cx="433135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1789" y="5645758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684423" y="5637733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23" y="5637733"/>
                <a:ext cx="240631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5378" y="4354002"/>
                <a:ext cx="24063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78" y="4354002"/>
                <a:ext cx="240631" cy="6347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3609475" y="5629714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5011" y="5573565"/>
                <a:ext cx="240631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011" y="5573565"/>
                <a:ext cx="240631" cy="564898"/>
              </a:xfrm>
              <a:prstGeom prst="rect">
                <a:avLst/>
              </a:prstGeom>
              <a:blipFill rotWithShape="0">
                <a:blip r:embed="rId4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53065" y="3531643"/>
                <a:ext cx="24063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65" y="3531643"/>
                <a:ext cx="240631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027835" y="5612139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40384" y="5633016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84" y="5633016"/>
                <a:ext cx="240631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41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999753" y="1742936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53" y="1742936"/>
                <a:ext cx="240631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42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darbe </a:t>
                </a:r>
                <a:r>
                  <a:rPr lang="tr-TR" dirty="0" smtClean="0"/>
                  <a:t>fonksiyon olarak adlandırılır, çünkü taralı alan birdir.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blipFill rotWithShape="0">
                <a:blip r:embed="rId8"/>
                <a:stretch>
                  <a:fillRect l="-1236" t="-4587" b="-146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535840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type m:val="skw"/>
                                <m:ctrlPr>
                                  <a:rPr lang="tr-TR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                0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𝑒𝑟𝑙𝑒𝑟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535840" cy="710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014425" y="1987243"/>
                <a:ext cx="3941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ani darbe </a:t>
                </a:r>
                <a:r>
                  <a:rPr lang="tr-TR" dirty="0" smtClean="0"/>
                  <a:t>fonksiyon olarak adlandırılır, çünkü taralı alan yine birdir ancak.</a:t>
                </a:r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1987243"/>
                <a:ext cx="3941544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1393" t="-3974" r="-929" b="-9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7014425" y="3928551"/>
                <a:ext cx="3493072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 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𝑒𝑟𝑙𝑒𝑟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3928551"/>
                <a:ext cx="3493072" cy="7101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014425" y="3136881"/>
                <a:ext cx="2573782" cy="460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3136881"/>
                <a:ext cx="2573782" cy="460575"/>
              </a:xfrm>
              <a:prstGeom prst="rect">
                <a:avLst/>
              </a:prstGeom>
              <a:blipFill rotWithShape="0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5623744" y="5653773"/>
            <a:ext cx="1644317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224981" y="5388899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</a:t>
            </a:r>
            <a:endParaRPr lang="tr-TR" dirty="0"/>
          </a:p>
        </p:txBody>
      </p:sp>
      <p:sp>
        <p:nvSpPr>
          <p:cNvPr id="83" name="Rectangle 82"/>
          <p:cNvSpPr/>
          <p:nvPr/>
        </p:nvSpPr>
        <p:spPr>
          <a:xfrm>
            <a:off x="6357684" y="128681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A</a:t>
            </a:r>
            <a:r>
              <a:rPr lang="en-US" b="1" dirty="0" err="1" smtClean="0"/>
              <a:t>ni</a:t>
            </a:r>
            <a:r>
              <a:rPr lang="tr-TR" b="1" dirty="0"/>
              <a:t> D</a:t>
            </a:r>
            <a:r>
              <a:rPr lang="en-US" b="1" dirty="0" err="1" smtClean="0"/>
              <a:t>arbe</a:t>
            </a:r>
            <a:r>
              <a:rPr lang="tr-TR" b="1" dirty="0" smtClean="0"/>
              <a:t> (</a:t>
            </a:r>
            <a:r>
              <a:rPr lang="tr-TR" b="1" dirty="0" err="1" smtClean="0"/>
              <a:t>Unit</a:t>
            </a:r>
            <a:r>
              <a:rPr lang="tr-TR" b="1" dirty="0" smtClean="0"/>
              <a:t> </a:t>
            </a:r>
            <a:r>
              <a:rPr lang="tr-TR" b="1" dirty="0" err="1" smtClean="0"/>
              <a:t>Impulse</a:t>
            </a:r>
            <a:r>
              <a:rPr lang="tr-TR" b="1" dirty="0" smtClean="0"/>
              <a:t>)</a:t>
            </a:r>
            <a:r>
              <a:rPr lang="en-US" b="1" dirty="0" smtClean="0"/>
              <a:t>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619431" y="4832310"/>
                <a:ext cx="3941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/>
                  <a:t>birim ani darbe </a:t>
                </a:r>
                <a:r>
                  <a:rPr lang="tr-TR" dirty="0"/>
                  <a:t>fonksiyon</a:t>
                </a:r>
                <a:r>
                  <a:rPr lang="tr-TR" dirty="0" smtClean="0"/>
                  <a:t>un laplace dönüşümü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431" y="4832310"/>
                <a:ext cx="3941544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1393" t="-5660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7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96" y="43530"/>
            <a:ext cx="10058400" cy="339039"/>
          </a:xfrm>
        </p:spPr>
        <p:txBody>
          <a:bodyPr>
            <a:normAutofit fontScale="90000"/>
          </a:bodyPr>
          <a:lstStyle/>
          <a:p>
            <a:r>
              <a:rPr lang="en-US" sz="2000" b="1" dirty="0" err="1"/>
              <a:t>Kararlı</a:t>
            </a:r>
            <a:r>
              <a:rPr lang="en-US" sz="2000" b="1" dirty="0"/>
              <a:t> </a:t>
            </a:r>
            <a:r>
              <a:rPr lang="en-US" sz="2000" b="1" dirty="0" err="1" smtClean="0"/>
              <a:t>Sistem</a:t>
            </a:r>
            <a:r>
              <a:rPr lang="tr-TR" sz="2000" b="1" dirty="0" smtClean="0"/>
              <a:t> Örnekler</a:t>
            </a:r>
            <a:endParaRPr lang="tr-TR" sz="2000" dirty="0"/>
          </a:p>
        </p:txBody>
      </p:sp>
      <p:sp>
        <p:nvSpPr>
          <p:cNvPr id="4" name="Rectangle 3"/>
          <p:cNvSpPr/>
          <p:nvPr/>
        </p:nvSpPr>
        <p:spPr>
          <a:xfrm>
            <a:off x="950492" y="25423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        3</a:t>
            </a:r>
          </a:p>
          <a:p>
            <a:r>
              <a:rPr lang="tr-TR" dirty="0"/>
              <a:t>  ---------------------</a:t>
            </a:r>
          </a:p>
          <a:p>
            <a:r>
              <a:rPr lang="tr-TR" dirty="0"/>
              <a:t>  s^3 + 3 s^2 + 2 s + 3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35" y="0"/>
            <a:ext cx="4213726" cy="31602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0492" y="320382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1</a:t>
            </a:r>
          </a:p>
          <a:p>
            <a:r>
              <a:rPr lang="tr-TR" dirty="0"/>
              <a:t>  -----</a:t>
            </a:r>
          </a:p>
          <a:p>
            <a:r>
              <a:rPr lang="tr-TR" dirty="0"/>
              <a:t>  s + 1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00" y="3203825"/>
            <a:ext cx="3882195" cy="29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73" y="1387824"/>
            <a:ext cx="9891564" cy="4708176"/>
          </a:xfrm>
        </p:spPr>
        <p:txBody>
          <a:bodyPr>
            <a:normAutofit/>
          </a:bodyPr>
          <a:lstStyle/>
          <a:p>
            <a:r>
              <a:rPr lang="tr-TR" b="1" dirty="0" smtClean="0"/>
              <a:t>Marjinal </a:t>
            </a:r>
            <a:r>
              <a:rPr lang="en-US" b="1" dirty="0" err="1" smtClean="0"/>
              <a:t>Kararlı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/>
              <a:t>Bu </a:t>
            </a:r>
            <a:r>
              <a:rPr lang="en-US" dirty="0" err="1"/>
              <a:t>sistemlerin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darbe</a:t>
            </a:r>
            <a:r>
              <a:rPr lang="en-US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çıktısı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ilk </a:t>
            </a:r>
            <a:r>
              <a:rPr lang="en-US" dirty="0" err="1"/>
              <a:t>değerinden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değere</a:t>
            </a:r>
            <a:r>
              <a:rPr lang="en-US" dirty="0"/>
              <a:t> </a:t>
            </a:r>
            <a:r>
              <a:rPr lang="en-US" dirty="0" err="1"/>
              <a:t>oturur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etrafında</a:t>
            </a:r>
            <a:r>
              <a:rPr lang="en-US" dirty="0"/>
              <a:t>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genlikte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salınır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b="1" dirty="0" err="1" smtClean="0"/>
              <a:t>Teorem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eksen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katlı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kutupları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kutuplarının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marjinal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1209573" y="3051829"/>
            <a:ext cx="304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Marjinal </a:t>
            </a:r>
            <a:r>
              <a:rPr lang="en-US" b="1" dirty="0" err="1" smtClean="0"/>
              <a:t>Kararlı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tr-TR" b="1" dirty="0"/>
              <a:t> </a:t>
            </a:r>
            <a:r>
              <a:rPr lang="tr-TR" b="1" dirty="0" smtClean="0"/>
              <a:t>Örnek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209573" y="374191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 1</a:t>
            </a:r>
          </a:p>
          <a:p>
            <a:r>
              <a:rPr lang="tr-TR" dirty="0"/>
              <a:t>  -------</a:t>
            </a:r>
          </a:p>
          <a:p>
            <a:r>
              <a:rPr lang="tr-TR" dirty="0"/>
              <a:t>  s^2 + 1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94" y="3199731"/>
            <a:ext cx="3431341" cy="2573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955" y="2983650"/>
            <a:ext cx="3717013" cy="29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73" y="1387824"/>
            <a:ext cx="9891564" cy="470817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Karar</a:t>
            </a:r>
            <a:r>
              <a:rPr lang="tr-TR" b="1" dirty="0" smtClean="0"/>
              <a:t>sız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/>
              <a:t>Bu </a:t>
            </a:r>
            <a:r>
              <a:rPr lang="en-US" dirty="0" err="1"/>
              <a:t>sistemlerin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darbe</a:t>
            </a:r>
            <a:r>
              <a:rPr lang="en-US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çıktısı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sınır</a:t>
            </a:r>
            <a:r>
              <a:rPr lang="en-US" dirty="0"/>
              <a:t> </a:t>
            </a:r>
            <a:r>
              <a:rPr lang="en-US" dirty="0" err="1"/>
              <a:t>olmadan</a:t>
            </a:r>
            <a:r>
              <a:rPr lang="en-US" dirty="0"/>
              <a:t> </a:t>
            </a:r>
            <a:r>
              <a:rPr lang="en-US" dirty="0" err="1"/>
              <a:t>büyür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 err="1" smtClean="0"/>
              <a:t>Teorem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kutuplarının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eksen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katlı</a:t>
            </a:r>
            <a:r>
              <a:rPr lang="en-US" dirty="0"/>
              <a:t> </a:t>
            </a:r>
            <a:r>
              <a:rPr lang="en-US" dirty="0" err="1"/>
              <a:t>kutupları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b="1" dirty="0" err="1"/>
              <a:t>kararsızdır</a:t>
            </a:r>
            <a:r>
              <a:rPr lang="en-US" b="1" dirty="0"/>
              <a:t>.</a:t>
            </a:r>
            <a:endParaRPr lang="tr-T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87" y="2624310"/>
            <a:ext cx="4192445" cy="33098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9573" y="2763071"/>
            <a:ext cx="251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Karar</a:t>
            </a:r>
            <a:r>
              <a:rPr lang="tr-TR" b="1" dirty="0" smtClean="0"/>
              <a:t>sız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tr-TR" b="1" dirty="0"/>
              <a:t> Örnekler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548188" y="349198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        7</a:t>
            </a:r>
          </a:p>
          <a:p>
            <a:r>
              <a:rPr lang="tr-TR" dirty="0"/>
              <a:t>  ---------------------</a:t>
            </a:r>
          </a:p>
          <a:p>
            <a:r>
              <a:rPr lang="tr-TR" dirty="0"/>
              <a:t>  s^3 + 3 s^2 + 2 s + 7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98" y="2974472"/>
            <a:ext cx="3648690" cy="27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Sistem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Kutuplarının</a:t>
            </a:r>
            <a:r>
              <a:rPr lang="en-US" sz="2400" b="1" dirty="0">
                <a:solidFill>
                  <a:srgbClr val="0070C0"/>
                </a:solidFill>
              </a:rPr>
              <a:t> s-</a:t>
            </a:r>
            <a:r>
              <a:rPr lang="en-US" sz="2400" b="1" dirty="0" err="1">
                <a:solidFill>
                  <a:srgbClr val="0070C0"/>
                </a:solidFill>
              </a:rPr>
              <a:t>düzlemindeki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Yerleri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ile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İlişki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tr-TR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86" y="1487077"/>
            <a:ext cx="6656047" cy="42046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138863" y="2486526"/>
            <a:ext cx="160421" cy="4170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6968" y="4090737"/>
            <a:ext cx="176464" cy="33688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0" y="4523874"/>
            <a:ext cx="160421" cy="368968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66609" y="4427621"/>
            <a:ext cx="559871" cy="49730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82063" y="3914274"/>
            <a:ext cx="78605" cy="6096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764379" y="4523874"/>
            <a:ext cx="128337" cy="40105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46044" y="3400926"/>
            <a:ext cx="441960" cy="32084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66609" y="2277979"/>
            <a:ext cx="559871" cy="41709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090611" y="2486526"/>
            <a:ext cx="385010" cy="4170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5691765"/>
            <a:ext cx="11871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Resim </a:t>
            </a:r>
            <a:r>
              <a:rPr lang="en-US" sz="1200" dirty="0" smtClean="0"/>
              <a:t>Prof</a:t>
            </a:r>
            <a:r>
              <a:rPr lang="en-US" sz="1200" dirty="0"/>
              <a:t>. Dr. </a:t>
            </a:r>
            <a:r>
              <a:rPr lang="en-US" sz="1200" dirty="0" err="1"/>
              <a:t>Bülent</a:t>
            </a:r>
            <a:r>
              <a:rPr lang="en-US" sz="1200" dirty="0"/>
              <a:t> E. </a:t>
            </a:r>
            <a:r>
              <a:rPr lang="en-US" sz="1200" dirty="0" err="1"/>
              <a:t>Platin</a:t>
            </a:r>
            <a:r>
              <a:rPr lang="en-US" sz="1200" dirty="0"/>
              <a:t> </a:t>
            </a:r>
            <a:r>
              <a:rPr lang="tr-TR" sz="1200" dirty="0" err="1" smtClean="0"/>
              <a:t>çalıştay</a:t>
            </a:r>
            <a:r>
              <a:rPr lang="tr-TR" sz="1200" dirty="0" smtClean="0"/>
              <a:t> notlarından alınmıştır. </a:t>
            </a:r>
          </a:p>
          <a:p>
            <a:r>
              <a:rPr lang="tr-TR" sz="1200" dirty="0" smtClean="0"/>
              <a:t>Orijinal Kaynak: </a:t>
            </a:r>
            <a:r>
              <a:rPr lang="en-US" sz="1200" dirty="0"/>
              <a:t>G. F. Franklin, J. D. Powell, A. </a:t>
            </a:r>
            <a:r>
              <a:rPr lang="en-US" sz="1200" dirty="0" err="1"/>
              <a:t>Emami-Naeini</a:t>
            </a:r>
            <a:r>
              <a:rPr lang="en-US" sz="1200" dirty="0"/>
              <a:t>, Feedback Control of Dynamic Systems, 7e, Global Ed., Pearson Education, Ltd., </a:t>
            </a:r>
            <a:r>
              <a:rPr lang="en-US" sz="1200" dirty="0" smtClean="0"/>
              <a:t>2015</a:t>
            </a:r>
            <a:r>
              <a:rPr lang="tr-TR" sz="1200" dirty="0" smtClean="0"/>
              <a:t> olarak belirtilmiştir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19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04800"/>
              </p:ext>
            </p:extLst>
          </p:nvPr>
        </p:nvGraphicFramePr>
        <p:xfrm>
          <a:off x="192505" y="179849"/>
          <a:ext cx="11999496" cy="640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9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9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998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Kutuplarının</a:t>
                      </a:r>
                      <a:r>
                        <a:rPr lang="en-US" sz="1800" dirty="0" smtClean="0"/>
                        <a:t> s-</a:t>
                      </a:r>
                      <a:r>
                        <a:rPr lang="en-US" sz="1800" dirty="0" err="1" smtClean="0"/>
                        <a:t>düzlemindeki</a:t>
                      </a:r>
                      <a:r>
                        <a:rPr lang="en-US" sz="1800" dirty="0" smtClean="0"/>
                        <a:t> </a:t>
                      </a:r>
                      <a:r>
                        <a:rPr lang="tr-TR" sz="1800" dirty="0" smtClean="0"/>
                        <a:t>Olası Durumları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1. Gerçek Farklı Kökler (negatif).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2. Gerçek Tekrarlayan Kökler (negatif).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3. Gerçek Tarafı (-) Olan Kompleks Kökler.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4. Sanal</a:t>
                      </a:r>
                      <a:r>
                        <a:rPr lang="tr-TR" baseline="0" dirty="0" smtClean="0"/>
                        <a:t> Eksende Tekrarlanmayan 1 Kök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5. Sanal</a:t>
                      </a:r>
                      <a:r>
                        <a:rPr lang="tr-TR" baseline="0" dirty="0" smtClean="0"/>
                        <a:t> Eksende Tekrarlanmayan 2 Kök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6. Sanal</a:t>
                      </a:r>
                      <a:r>
                        <a:rPr lang="tr-TR" baseline="0" dirty="0" smtClean="0"/>
                        <a:t> Eksende Tekrarlanmayan 3 Kök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25698"/>
              </p:ext>
            </p:extLst>
          </p:nvPr>
        </p:nvGraphicFramePr>
        <p:xfrm>
          <a:off x="192505" y="179849"/>
          <a:ext cx="11999496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9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9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998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Kutuplarının</a:t>
                      </a:r>
                      <a:r>
                        <a:rPr lang="en-US" sz="1800" dirty="0" smtClean="0"/>
                        <a:t> s-</a:t>
                      </a:r>
                      <a:r>
                        <a:rPr lang="en-US" sz="1800" dirty="0" err="1" smtClean="0"/>
                        <a:t>düzlemindeki</a:t>
                      </a:r>
                      <a:r>
                        <a:rPr lang="en-US" sz="1800" dirty="0" smtClean="0"/>
                        <a:t> </a:t>
                      </a:r>
                      <a:r>
                        <a:rPr lang="tr-TR" sz="1800" dirty="0" smtClean="0"/>
                        <a:t>Olası Durumları</a:t>
                      </a:r>
                      <a:endParaRPr lang="tr-T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7. Gerçek Farklı Kökler (pozitif).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8. Sanal</a:t>
                      </a:r>
                      <a:r>
                        <a:rPr lang="tr-TR" baseline="0" dirty="0" smtClean="0"/>
                        <a:t> Eksende Tekrarlanan Tek Kök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9. Sanal</a:t>
                      </a:r>
                      <a:r>
                        <a:rPr lang="tr-TR" baseline="0" dirty="0" smtClean="0"/>
                        <a:t> Eksende Tekrarlanan İki Kök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</a:t>
            </a:r>
            <a:r>
              <a:rPr lang="tr-TR" sz="2000" b="1" dirty="0">
                <a:solidFill>
                  <a:schemeClr val="accent1"/>
                </a:solidFill>
              </a:rPr>
              <a:t>Sistemin G</a:t>
            </a:r>
            <a:r>
              <a:rPr lang="tr-TR" sz="2000" b="1" dirty="0" smtClean="0">
                <a:solidFill>
                  <a:schemeClr val="accent1"/>
                </a:solidFill>
              </a:rPr>
              <a:t>enel Gereklilikleri 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Bir önceki derslerimizde Kapalı </a:t>
            </a:r>
            <a:r>
              <a:rPr lang="tr-TR" dirty="0"/>
              <a:t>Çevrim Kontrol Sistemin İşlevsel </a:t>
            </a:r>
            <a:r>
              <a:rPr lang="tr-TR" dirty="0" smtClean="0"/>
              <a:t>Kalitesini üç </a:t>
            </a:r>
            <a:r>
              <a:rPr lang="tr-TR" dirty="0"/>
              <a:t>temel özellik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Regülatör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err="1" smtClean="0"/>
              <a:t>Servo</a:t>
            </a:r>
            <a:endParaRPr lang="tr-TR" sz="20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dirty="0" smtClean="0"/>
              <a:t>Parametre hassasiyeti</a:t>
            </a:r>
          </a:p>
          <a:p>
            <a:r>
              <a:rPr lang="tr-TR" dirty="0"/>
              <a:t>ü</a:t>
            </a:r>
            <a:r>
              <a:rPr lang="tr-TR" dirty="0" smtClean="0"/>
              <a:t>zerinden tartışmıştık. Sonuç olarak, büyük </a:t>
            </a:r>
            <a:r>
              <a:rPr lang="tr-TR" dirty="0"/>
              <a:t>K seçimi ile ileri bildirim elemanlarındaki (sistem, kontrolcü ve </a:t>
            </a:r>
            <a:r>
              <a:rPr lang="tr-TR" dirty="0" err="1"/>
              <a:t>eyletici</a:t>
            </a:r>
            <a:r>
              <a:rPr lang="tr-TR" dirty="0"/>
              <a:t>) </a:t>
            </a:r>
            <a:r>
              <a:rPr lang="tr-TR" dirty="0" smtClean="0"/>
              <a:t>belirsizliklerin baskılanabildiğini, tersine </a:t>
            </a:r>
            <a:r>
              <a:rPr lang="tr-TR" dirty="0"/>
              <a:t>büyük </a:t>
            </a:r>
            <a:r>
              <a:rPr lang="tr-TR" dirty="0" smtClean="0"/>
              <a:t>K seçiminin, </a:t>
            </a:r>
            <a:r>
              <a:rPr lang="tr-TR" dirty="0"/>
              <a:t>geri bildirim elemanlarının etkisini daha baskın hale </a:t>
            </a:r>
            <a:r>
              <a:rPr lang="tr-TR" dirty="0" smtClean="0"/>
              <a:t>getirdiğini görmüştük. Son olarak, </a:t>
            </a:r>
            <a:r>
              <a:rPr lang="tr-TR" dirty="0"/>
              <a:t>kontrol </a:t>
            </a:r>
            <a:r>
              <a:rPr lang="tr-TR" dirty="0" smtClean="0"/>
              <a:t>sistemlerinin parametre </a:t>
            </a:r>
            <a:r>
              <a:rPr lang="tr-TR" dirty="0"/>
              <a:t>değişim ve belirsizliklerine karşı mümkün olduğunca </a:t>
            </a:r>
            <a:r>
              <a:rPr lang="tr-TR" dirty="0" smtClean="0"/>
              <a:t>sağlam tasarlanması gerektiğini tartışmıştık.</a:t>
            </a:r>
          </a:p>
          <a:p>
            <a:pPr marL="0" indent="0">
              <a:buNone/>
            </a:pPr>
            <a:r>
              <a:rPr lang="tr-TR" dirty="0" smtClean="0"/>
              <a:t>Bu </a:t>
            </a:r>
            <a:r>
              <a:rPr lang="tr-TR" dirty="0"/>
              <a:t>genel iyileştirmelere rağmen</a:t>
            </a:r>
            <a:r>
              <a:rPr lang="tr-TR" dirty="0" smtClean="0"/>
              <a:t>, tüm uygulamalar için </a:t>
            </a:r>
            <a:r>
              <a:rPr lang="tr-TR" dirty="0"/>
              <a:t>aşağıdaki genel </a:t>
            </a:r>
            <a:r>
              <a:rPr lang="tr-TR" dirty="0" smtClean="0"/>
              <a:t>gereklilikler karşılanmaksızın bir </a:t>
            </a:r>
            <a:r>
              <a:rPr lang="tr-TR" dirty="0"/>
              <a:t>kontrol sisteminin genel performansı tatmin edici </a:t>
            </a:r>
            <a:r>
              <a:rPr lang="tr-TR" dirty="0" smtClean="0"/>
              <a:t>olmaz: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/>
              <a:t> </a:t>
            </a:r>
            <a:r>
              <a:rPr lang="en-US" sz="2000" b="1" dirty="0" err="1" smtClean="0"/>
              <a:t>Kararlılık</a:t>
            </a:r>
            <a:endParaRPr lang="tr-TR" sz="20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 Sistemlerin </a:t>
            </a:r>
            <a:r>
              <a:rPr lang="en-US" sz="2000" b="1" dirty="0" err="1" smtClean="0"/>
              <a:t>Kalıcı</a:t>
            </a:r>
            <a:r>
              <a:rPr lang="en-US" sz="2000" b="1" dirty="0" smtClean="0"/>
              <a:t> </a:t>
            </a:r>
            <a:r>
              <a:rPr lang="tr-TR" sz="2000" b="1" dirty="0" smtClean="0"/>
              <a:t>Durum Davranışı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 </a:t>
            </a:r>
            <a:r>
              <a:rPr lang="tr-TR" sz="2000" b="1" dirty="0"/>
              <a:t>Sistemlerin </a:t>
            </a:r>
            <a:r>
              <a:rPr lang="tr-TR" sz="2000" b="1" dirty="0" smtClean="0"/>
              <a:t>Geçici</a:t>
            </a:r>
            <a:r>
              <a:rPr lang="en-US" sz="2000" b="1" dirty="0" smtClean="0"/>
              <a:t> </a:t>
            </a:r>
            <a:r>
              <a:rPr lang="tr-TR" sz="2000" b="1" dirty="0"/>
              <a:t>Durum Davranışı</a:t>
            </a:r>
          </a:p>
        </p:txBody>
      </p:sp>
    </p:spTree>
    <p:extLst>
      <p:ext uri="{BB962C8B-B14F-4D97-AF65-F5344CB8AC3E}">
        <p14:creationId xmlns:p14="http://schemas.microsoft.com/office/powerpoint/2010/main" val="32162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</a:t>
            </a:r>
            <a:r>
              <a:rPr lang="tr-TR" dirty="0"/>
              <a:t>sistemin kararlılığını belirlemek için </a:t>
            </a:r>
            <a:r>
              <a:rPr lang="tr-TR" dirty="0" smtClean="0"/>
              <a:t>en açık </a:t>
            </a:r>
            <a:r>
              <a:rPr lang="tr-TR" dirty="0"/>
              <a:t>ve doğrudan </a:t>
            </a:r>
            <a:r>
              <a:rPr lang="tr-TR" dirty="0" smtClean="0"/>
              <a:t>yöntem</a:t>
            </a:r>
            <a:r>
              <a:rPr lang="tr-TR" dirty="0"/>
              <a:t>, sistemin </a:t>
            </a:r>
            <a:r>
              <a:rPr lang="tr-TR" dirty="0" smtClean="0"/>
              <a:t>transfer </a:t>
            </a:r>
            <a:r>
              <a:rPr lang="tr-TR" dirty="0"/>
              <a:t>fonksiyonundan kutuplarını bulmak </a:t>
            </a:r>
            <a:r>
              <a:rPr lang="tr-TR" dirty="0" smtClean="0"/>
              <a:t>ve bu kutupların </a:t>
            </a:r>
            <a:r>
              <a:rPr lang="tr-TR" dirty="0"/>
              <a:t>karmaşık düzlem üzerindeki konumlarını incelemektir. </a:t>
            </a:r>
            <a:endParaRPr lang="tr-TR" dirty="0" smtClean="0"/>
          </a:p>
          <a:p>
            <a:r>
              <a:rPr lang="tr-TR" dirty="0" smtClean="0"/>
              <a:t>Bununla </a:t>
            </a:r>
            <a:r>
              <a:rPr lang="tr-TR" dirty="0"/>
              <a:t>birlikte, </a:t>
            </a:r>
            <a:r>
              <a:rPr lang="tr-TR" dirty="0" smtClean="0"/>
              <a:t>kutupların </a:t>
            </a:r>
            <a:r>
              <a:rPr lang="tr-TR" dirty="0"/>
              <a:t>belirlenmesi süreci </a:t>
            </a:r>
            <a:r>
              <a:rPr lang="tr-TR" dirty="0" smtClean="0"/>
              <a:t>ikinci dereceden </a:t>
            </a:r>
            <a:r>
              <a:rPr lang="tr-TR" dirty="0"/>
              <a:t>yüksek sistemlerde çok zor ve zaman </a:t>
            </a:r>
            <a:r>
              <a:rPr lang="tr-TR" dirty="0" smtClean="0"/>
              <a:t>alıcı olabilmektedir.  </a:t>
            </a:r>
          </a:p>
          <a:p>
            <a:r>
              <a:rPr lang="tr-TR" dirty="0" smtClean="0"/>
              <a:t>Ayrıca uğraşılan problem, kararlılığı </a:t>
            </a:r>
            <a:r>
              <a:rPr lang="tr-TR" dirty="0"/>
              <a:t>sağlamak için bilinmeyen bazı sistem parametrelerinin </a:t>
            </a:r>
            <a:r>
              <a:rPr lang="tr-TR" dirty="0" smtClean="0"/>
              <a:t>aralıklarını belirlemekse, transfer fonksiyonundan kutupları bulma yaklaşımı uygulanamaz  neredeyse imkansız hale gelir.</a:t>
            </a:r>
            <a:endParaRPr lang="tr-TR" dirty="0"/>
          </a:p>
          <a:p>
            <a:r>
              <a:rPr lang="tr-TR" dirty="0" smtClean="0"/>
              <a:t>Bu noktada</a:t>
            </a:r>
            <a:r>
              <a:rPr lang="tr-TR" b="1" dirty="0" smtClean="0"/>
              <a:t>, </a:t>
            </a:r>
            <a:r>
              <a:rPr lang="tr-TR" b="1" dirty="0" err="1" smtClean="0"/>
              <a:t>Routh-Hurwitz</a:t>
            </a:r>
            <a:r>
              <a:rPr lang="tr-TR" b="1" dirty="0" smtClean="0"/>
              <a:t> </a:t>
            </a:r>
            <a:r>
              <a:rPr lang="tr-TR" b="1" dirty="0"/>
              <a:t>kararlılık ölçütü</a:t>
            </a:r>
            <a:r>
              <a:rPr lang="tr-TR" dirty="0" smtClean="0"/>
              <a:t>, </a:t>
            </a:r>
            <a:r>
              <a:rPr lang="tr-TR" dirty="0"/>
              <a:t>sistemin kutuplarını </a:t>
            </a:r>
            <a:r>
              <a:rPr lang="tr-TR" dirty="0" smtClean="0"/>
              <a:t>bulmadan, sistemin </a:t>
            </a:r>
            <a:r>
              <a:rPr lang="tr-TR" dirty="0"/>
              <a:t>kararlı olup olmadığı </a:t>
            </a:r>
            <a:r>
              <a:rPr lang="tr-TR" dirty="0" smtClean="0"/>
              <a:t>ve sistem </a:t>
            </a:r>
            <a:r>
              <a:rPr lang="tr-TR" dirty="0"/>
              <a:t>kararlı değilse, </a:t>
            </a:r>
            <a:r>
              <a:rPr lang="tr-TR" dirty="0" smtClean="0"/>
              <a:t>kararsızlıktan </a:t>
            </a:r>
            <a:r>
              <a:rPr lang="tr-TR" dirty="0"/>
              <a:t>sorumlu </a:t>
            </a:r>
            <a:r>
              <a:rPr lang="tr-TR" dirty="0" smtClean="0"/>
              <a:t>köklerin sayısının </a:t>
            </a:r>
            <a:r>
              <a:rPr lang="tr-TR" dirty="0"/>
              <a:t>(ve bazen </a:t>
            </a:r>
            <a:r>
              <a:rPr lang="tr-TR" dirty="0" smtClean="0"/>
              <a:t>yerlerinin) belirlenmesi </a:t>
            </a:r>
            <a:r>
              <a:rPr lang="tr-TR" dirty="0"/>
              <a:t>için basit bir yöntem </a:t>
            </a:r>
            <a:r>
              <a:rPr lang="tr-TR" dirty="0" smtClean="0"/>
              <a:t>sunar.</a:t>
            </a:r>
            <a:endParaRPr lang="tr-TR" dirty="0"/>
          </a:p>
          <a:p>
            <a:r>
              <a:rPr lang="tr-TR" b="1" dirty="0" err="1"/>
              <a:t>Routh-Hurwitz</a:t>
            </a:r>
            <a:r>
              <a:rPr lang="tr-TR" b="1" dirty="0"/>
              <a:t> kararlılık </a:t>
            </a:r>
            <a:r>
              <a:rPr lang="tr-TR" b="1" dirty="0" smtClean="0"/>
              <a:t>kriterleri,</a:t>
            </a:r>
            <a:r>
              <a:rPr lang="tr-TR" dirty="0" smtClean="0"/>
              <a:t> </a:t>
            </a:r>
            <a:r>
              <a:rPr lang="tr-TR" b="1" i="1" dirty="0" err="1" smtClean="0">
                <a:solidFill>
                  <a:srgbClr val="00B050"/>
                </a:solidFill>
              </a:rPr>
              <a:t>Hurwitz</a:t>
            </a:r>
            <a:r>
              <a:rPr lang="tr-TR" b="1" i="1" dirty="0" smtClean="0">
                <a:solidFill>
                  <a:srgbClr val="00B050"/>
                </a:solidFill>
              </a:rPr>
              <a:t> Testi</a:t>
            </a:r>
            <a:r>
              <a:rPr lang="tr-TR" dirty="0" smtClean="0"/>
              <a:t> </a:t>
            </a:r>
            <a:r>
              <a:rPr lang="tr-TR" dirty="0"/>
              <a:t>olarak </a:t>
            </a:r>
            <a:r>
              <a:rPr lang="tr-TR" dirty="0" smtClean="0"/>
              <a:t>bilinen </a:t>
            </a:r>
            <a:r>
              <a:rPr lang="tr-TR" dirty="0"/>
              <a:t>ilk taramadan ve </a:t>
            </a:r>
            <a:r>
              <a:rPr lang="tr-TR" b="1" i="1" dirty="0" err="1" smtClean="0">
                <a:solidFill>
                  <a:srgbClr val="00B050"/>
                </a:solidFill>
              </a:rPr>
              <a:t>Routh</a:t>
            </a:r>
            <a:r>
              <a:rPr lang="tr-TR" b="1" i="1" dirty="0" smtClean="0">
                <a:solidFill>
                  <a:srgbClr val="00B050"/>
                </a:solidFill>
              </a:rPr>
              <a:t> kriterlerinin</a:t>
            </a:r>
            <a:r>
              <a:rPr lang="tr-TR" b="1" dirty="0" smtClean="0"/>
              <a:t> </a:t>
            </a:r>
            <a:r>
              <a:rPr lang="tr-TR" dirty="0" smtClean="0"/>
              <a:t>uygulanmasından </a:t>
            </a:r>
            <a:r>
              <a:rPr lang="tr-TR" dirty="0"/>
              <a:t>oluşur.</a:t>
            </a:r>
          </a:p>
        </p:txBody>
      </p:sp>
    </p:spTree>
    <p:extLst>
      <p:ext uri="{BB962C8B-B14F-4D97-AF65-F5344CB8AC3E}">
        <p14:creationId xmlns:p14="http://schemas.microsoft.com/office/powerpoint/2010/main" val="35650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Aşağıdaki gibi </a:t>
                </a:r>
                <a:r>
                  <a:rPr lang="tr-TR" dirty="0"/>
                  <a:t>doğrusal zamanla değişen bir sistemi ele alalım.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karakteristik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</a:t>
                </a:r>
                <a:r>
                  <a:rPr lang="tr-TR" dirty="0" smtClean="0">
                    <a:latin typeface="Cambria Math" panose="02040503050406030204" pitchFamily="18" charset="0"/>
                  </a:rPr>
                  <a:t> olarak adlandırılmaktadır.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ise karakteristik denklem olarak adlandırılmaktadır.</a:t>
                </a:r>
                <a:endParaRPr lang="tr-TR" dirty="0"/>
              </a:p>
              <a:p>
                <a:r>
                  <a:rPr lang="tr-TR" b="1" i="1" dirty="0" err="1" smtClean="0">
                    <a:solidFill>
                      <a:srgbClr val="00B050"/>
                    </a:solidFill>
                  </a:rPr>
                  <a:t>Hurwitz</a:t>
                </a:r>
                <a:r>
                  <a:rPr lang="tr-TR" b="1" i="1" dirty="0" smtClean="0">
                    <a:solidFill>
                      <a:srgbClr val="00B050"/>
                    </a:solidFill>
                  </a:rPr>
                  <a:t> Testine göre: </a:t>
                </a:r>
                <a:r>
                  <a:rPr lang="en-US" dirty="0" err="1" smtClean="0"/>
                  <a:t>Kararlı</a:t>
                </a:r>
                <a:r>
                  <a:rPr lang="en-US" dirty="0" smtClean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sistemin</a:t>
                </a:r>
                <a:r>
                  <a:rPr lang="en-US" dirty="0"/>
                  <a:t> </a:t>
                </a:r>
                <a:r>
                  <a:rPr lang="en-US" dirty="0" err="1"/>
                  <a:t>karakteristik</a:t>
                </a:r>
                <a:r>
                  <a:rPr lang="en-US" dirty="0"/>
                  <a:t> </a:t>
                </a:r>
                <a:r>
                  <a:rPr lang="en-US" dirty="0" err="1"/>
                  <a:t>polinomunun</a:t>
                </a:r>
                <a:r>
                  <a:rPr lang="en-US" dirty="0"/>
                  <a:t> </a:t>
                </a:r>
                <a:r>
                  <a:rPr lang="en-US" dirty="0" err="1"/>
                  <a:t>bütün</a:t>
                </a:r>
                <a:r>
                  <a:rPr lang="en-US" dirty="0"/>
                  <a:t> </a:t>
                </a:r>
                <a:r>
                  <a:rPr lang="en-US" dirty="0" err="1"/>
                  <a:t>katsayıları</a:t>
                </a:r>
                <a:r>
                  <a:rPr lang="en-US" dirty="0"/>
                  <a:t> </a:t>
                </a:r>
                <a:r>
                  <a:rPr lang="en-US" dirty="0" err="1"/>
                  <a:t>var</a:t>
                </a:r>
                <a:r>
                  <a:rPr lang="en-US" dirty="0"/>
                  <a:t> </a:t>
                </a:r>
                <a:r>
                  <a:rPr lang="en-US" dirty="0" err="1"/>
                  <a:t>olmalı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pozitif</a:t>
                </a:r>
                <a:r>
                  <a:rPr lang="en-US" dirty="0"/>
                  <a:t> </a:t>
                </a:r>
                <a:r>
                  <a:rPr lang="en-US" dirty="0" err="1"/>
                  <a:t>olmalıdır</a:t>
                </a:r>
                <a:r>
                  <a:rPr lang="en-US" dirty="0"/>
                  <a:t>. </a:t>
                </a:r>
                <a:r>
                  <a:rPr lang="en-US" dirty="0" smtClean="0"/>
                  <a:t>Bu </a:t>
                </a:r>
                <a:r>
                  <a:rPr lang="en-US" dirty="0"/>
                  <a:t>test </a:t>
                </a:r>
                <a:r>
                  <a:rPr lang="en-US" dirty="0" err="1"/>
                  <a:t>sistemin</a:t>
                </a:r>
                <a:r>
                  <a:rPr lang="en-US" dirty="0"/>
                  <a:t> </a:t>
                </a:r>
                <a:r>
                  <a:rPr lang="en-US" dirty="0" err="1"/>
                  <a:t>kararlılığı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gerekli</a:t>
                </a:r>
                <a:r>
                  <a:rPr lang="en-US" dirty="0"/>
                  <a:t> </a:t>
                </a:r>
                <a:r>
                  <a:rPr lang="en-US" dirty="0" err="1"/>
                  <a:t>fakat</a:t>
                </a:r>
                <a:r>
                  <a:rPr lang="en-US" dirty="0"/>
                  <a:t> </a:t>
                </a:r>
                <a:r>
                  <a:rPr lang="en-US" dirty="0" err="1"/>
                  <a:t>yeterli</a:t>
                </a:r>
                <a:r>
                  <a:rPr lang="en-US" dirty="0"/>
                  <a:t> </a:t>
                </a:r>
                <a:r>
                  <a:rPr lang="en-US" dirty="0" err="1" smtClean="0"/>
                  <a:t>değildir</a:t>
                </a:r>
                <a:r>
                  <a:rPr lang="en-US" dirty="0" smtClean="0"/>
                  <a:t>.</a:t>
                </a:r>
                <a:r>
                  <a:rPr lang="tr-TR" dirty="0" smtClean="0"/>
                  <a:t> </a:t>
                </a:r>
              </a:p>
              <a:p>
                <a:r>
                  <a:rPr lang="tr-TR" dirty="0" smtClean="0"/>
                  <a:t>Başka bir değişle eğer karakteristik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</a:t>
                </a:r>
                <a:r>
                  <a:rPr lang="tr-TR" b="1" i="1" dirty="0" err="1" smtClean="0">
                    <a:solidFill>
                      <a:srgbClr val="00B050"/>
                    </a:solidFill>
                  </a:rPr>
                  <a:t>Hurwitz</a:t>
                </a:r>
                <a:r>
                  <a:rPr lang="tr-TR" b="1" i="1" dirty="0" smtClean="0">
                    <a:solidFill>
                      <a:srgbClr val="00B050"/>
                    </a:solidFill>
                  </a:rPr>
                  <a:t> Testini</a:t>
                </a:r>
                <a:r>
                  <a:rPr lang="tr-TR" dirty="0" smtClean="0"/>
                  <a:t> geçemediyse sistem kesinlikle kararlı değildir. Ancak Marjinal kararlı veya kararsız olabilir.</a:t>
                </a:r>
              </a:p>
              <a:p>
                <a:r>
                  <a:rPr lang="tr-TR" b="1" dirty="0" smtClean="0">
                    <a:solidFill>
                      <a:schemeClr val="tx1"/>
                    </a:solidFill>
                  </a:rPr>
                  <a:t>Örnekler: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 (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Kararl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ğ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il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neden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‼‼!)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 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Kararl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ğ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il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neden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‼‼!)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 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Kararl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marjinal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kararl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veya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karars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olabilir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55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1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i="1" dirty="0" err="1">
                <a:solidFill>
                  <a:srgbClr val="00B050"/>
                </a:solidFill>
              </a:rPr>
              <a:t>Routh</a:t>
            </a:r>
            <a:r>
              <a:rPr lang="tr-TR" b="1" i="1" dirty="0">
                <a:solidFill>
                  <a:srgbClr val="00B050"/>
                </a:solidFill>
              </a:rPr>
              <a:t> </a:t>
            </a:r>
            <a:r>
              <a:rPr lang="tr-TR" b="1" i="1" dirty="0" smtClean="0">
                <a:solidFill>
                  <a:srgbClr val="00B050"/>
                </a:solidFill>
              </a:rPr>
              <a:t>Kriterlerinin Uygulanması </a:t>
            </a:r>
            <a:r>
              <a:rPr lang="tr-TR" dirty="0" smtClean="0">
                <a:solidFill>
                  <a:schemeClr val="tx1"/>
                </a:solidFill>
              </a:rPr>
              <a:t>ile </a:t>
            </a:r>
            <a:r>
              <a:rPr lang="en-US" dirty="0" err="1" smtClean="0"/>
              <a:t>kapalı</a:t>
            </a:r>
            <a:r>
              <a:rPr lang="en-US" dirty="0" smtClean="0"/>
              <a:t> </a:t>
            </a:r>
            <a:r>
              <a:rPr lang="en-US" dirty="0" err="1"/>
              <a:t>döngü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kutuplarını</a:t>
            </a:r>
            <a:r>
              <a:rPr lang="en-US" dirty="0"/>
              <a:t> </a:t>
            </a:r>
            <a:r>
              <a:rPr lang="en-US" dirty="0" err="1"/>
              <a:t>çözmeden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kararlılığı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tr-TR" dirty="0" smtClean="0"/>
              <a:t>karar verilebilmektedir. </a:t>
            </a:r>
            <a:r>
              <a:rPr lang="en-US" dirty="0" err="1" smtClean="0"/>
              <a:t>Ayrıca</a:t>
            </a:r>
            <a:r>
              <a:rPr lang="en-US" dirty="0" smtClean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sol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düzlemde</a:t>
            </a:r>
            <a:r>
              <a:rPr lang="en-US" dirty="0"/>
              <a:t>,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düzlemde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</a:t>
            </a:r>
            <a:r>
              <a:rPr lang="en-US" dirty="0" err="1"/>
              <a:t>imajiner</a:t>
            </a:r>
            <a:r>
              <a:rPr lang="en-US" dirty="0"/>
              <a:t> </a:t>
            </a:r>
            <a:r>
              <a:rPr lang="en-US" dirty="0" err="1"/>
              <a:t>eksen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kutbu</a:t>
            </a:r>
            <a:r>
              <a:rPr lang="en-US" dirty="0"/>
              <a:t> </a:t>
            </a:r>
            <a:r>
              <a:rPr lang="en-US" dirty="0" err="1" smtClean="0"/>
              <a:t>olduğu</a:t>
            </a:r>
            <a:r>
              <a:rPr lang="tr-TR" dirty="0" smtClean="0"/>
              <a:t> buluna</a:t>
            </a:r>
            <a:r>
              <a:rPr lang="en-US" dirty="0" err="1" smtClean="0"/>
              <a:t>bilir</a:t>
            </a:r>
            <a:r>
              <a:rPr lang="en-US" dirty="0" smtClean="0"/>
              <a:t>. </a:t>
            </a:r>
            <a:endParaRPr lang="tr-TR" dirty="0"/>
          </a:p>
          <a:p>
            <a:r>
              <a:rPr lang="en-US" dirty="0"/>
              <a:t> </a:t>
            </a:r>
            <a:r>
              <a:rPr lang="tr-TR" dirty="0" smtClean="0"/>
              <a:t>Uygulama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tr-TR" dirty="0" smtClean="0"/>
              <a:t>aşamadan oluşmaktadır</a:t>
            </a:r>
            <a:r>
              <a:rPr lang="en-US" dirty="0" smtClean="0"/>
              <a:t>:</a:t>
            </a: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 </a:t>
            </a:r>
            <a:r>
              <a:rPr lang="en-US" dirty="0" smtClean="0"/>
              <a:t>Routh </a:t>
            </a:r>
            <a:r>
              <a:rPr lang="en-US" dirty="0" err="1"/>
              <a:t>tablosunu</a:t>
            </a:r>
            <a:r>
              <a:rPr lang="en-US" dirty="0"/>
              <a:t> </a:t>
            </a:r>
            <a:r>
              <a:rPr lang="en-US" dirty="0" err="1"/>
              <a:t>oluşturmak</a:t>
            </a: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 </a:t>
            </a:r>
            <a:r>
              <a:rPr lang="en-US" dirty="0" err="1" smtClean="0"/>
              <a:t>Tabloyu</a:t>
            </a:r>
            <a:r>
              <a:rPr lang="en-US" dirty="0" smtClean="0"/>
              <a:t> </a:t>
            </a:r>
            <a:r>
              <a:rPr lang="en-US" dirty="0" err="1"/>
              <a:t>yorumlamak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endParaRPr lang="tr-TR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971588" y="3118104"/>
                <a:ext cx="5152174" cy="30948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b="1" i="1" dirty="0" err="1">
                    <a:solidFill>
                      <a:srgbClr val="00B050"/>
                    </a:solidFill>
                  </a:rPr>
                  <a:t>tablosunu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00B050"/>
                    </a:solidFill>
                  </a:rPr>
                  <a:t>oluşturmak</a:t>
                </a:r>
                <a:endParaRPr lang="tr-TR" b="1" i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 </a:t>
                </a:r>
                <a:r>
                  <a:rPr lang="tr-TR" dirty="0">
                    <a:latin typeface="Cambria Math" panose="02040503050406030204" pitchFamily="18" charset="0"/>
                  </a:rPr>
                  <a:t> karakteristik </a:t>
                </a:r>
                <a:r>
                  <a:rPr lang="tr-TR" dirty="0" err="1">
                    <a:latin typeface="Cambria Math" panose="02040503050406030204" pitchFamily="18" charset="0"/>
                  </a:rPr>
                  <a:t>polinomunu</a:t>
                </a:r>
                <a:r>
                  <a:rPr lang="tr-TR" dirty="0"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latin typeface="Cambria Math" panose="02040503050406030204" pitchFamily="18" charset="0"/>
                  </a:rPr>
                  <a:t>ele alalım.</a:t>
                </a:r>
                <a:endParaRPr lang="tr-TR" dirty="0"/>
              </a:p>
              <a:p>
                <a:pPr marL="0" indent="0" algn="just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İlk </a:t>
                </a:r>
                <a:r>
                  <a:rPr lang="en-US" dirty="0" err="1">
                    <a:latin typeface="Cambria Math" panose="02040503050406030204" pitchFamily="18" charset="0"/>
                  </a:rPr>
                  <a:t>kolona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s’nin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en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yüksek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derecesiden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başlayarak</a:t>
                </a:r>
                <a:r>
                  <a:rPr lang="en-US" dirty="0">
                    <a:latin typeface="Cambria Math" panose="02040503050406030204" pitchFamily="18" charset="0"/>
                  </a:rPr>
                  <a:t> 0’ıncı </a:t>
                </a:r>
                <a:r>
                  <a:rPr lang="en-US" dirty="0" err="1">
                    <a:latin typeface="Cambria Math" panose="02040503050406030204" pitchFamily="18" charset="0"/>
                  </a:rPr>
                  <a:t>kuvvetine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kadar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dereceleri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yazılır</a:t>
                </a:r>
                <a:r>
                  <a:rPr lang="en-US" dirty="0">
                    <a:latin typeface="Cambria Math" panose="02040503050406030204" pitchFamily="18" charset="0"/>
                  </a:rPr>
                  <a:t>. </a:t>
                </a:r>
                <a:r>
                  <a:rPr lang="en-US" dirty="0" err="1">
                    <a:latin typeface="Cambria Math" panose="02040503050406030204" pitchFamily="18" charset="0"/>
                  </a:rPr>
                  <a:t>Daha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sonra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il</a:t>
                </a:r>
                <a:r>
                  <a:rPr lang="tr-TR" dirty="0" smtClean="0">
                    <a:latin typeface="Cambria Math" panose="02040503050406030204" pitchFamily="18" charset="0"/>
                  </a:rPr>
                  <a:t>k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satıra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en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yüksek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derecenin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katsayısı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ve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birer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atlayarak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diğer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derecelerin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katsayıları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yazılır</a:t>
                </a:r>
                <a:r>
                  <a:rPr lang="en-US" dirty="0">
                    <a:latin typeface="Cambria Math" panose="02040503050406030204" pitchFamily="18" charset="0"/>
                  </a:rPr>
                  <a:t>. </a:t>
                </a:r>
                <a:r>
                  <a:rPr lang="en-US" dirty="0" err="1">
                    <a:latin typeface="Cambria Math" panose="02040503050406030204" pitchFamily="18" charset="0"/>
                  </a:rPr>
                  <a:t>İkinci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satıra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en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yüksek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ikinci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derecenin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katsayısı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ve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birer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atlayarak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diğer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derecelerin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katsayıları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yazılır</a:t>
                </a:r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endParaRPr lang="tr-TR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588" y="3118104"/>
                <a:ext cx="5152174" cy="3094880"/>
              </a:xfrm>
              <a:blipFill rotWithShape="0">
                <a:blip r:embed="rId4"/>
                <a:stretch>
                  <a:fillRect l="-3077" t="-2170" r="-2959" b="-65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 15"/>
          <p:cNvGrpSpPr/>
          <p:nvPr/>
        </p:nvGrpSpPr>
        <p:grpSpPr>
          <a:xfrm>
            <a:off x="499730" y="1080664"/>
            <a:ext cx="10655950" cy="5571937"/>
            <a:chOff x="1330746" y="2832471"/>
            <a:chExt cx="8130754" cy="3194578"/>
          </a:xfrm>
        </p:grpSpPr>
        <p:grpSp>
          <p:nvGrpSpPr>
            <p:cNvPr id="6" name="Grup 5"/>
            <p:cNvGrpSpPr/>
            <p:nvPr/>
          </p:nvGrpSpPr>
          <p:grpSpPr>
            <a:xfrm>
              <a:off x="1330746" y="2862951"/>
              <a:ext cx="4938188" cy="3164098"/>
              <a:chOff x="1330746" y="2862951"/>
              <a:chExt cx="4938188" cy="3164098"/>
            </a:xfrm>
          </p:grpSpPr>
          <p:pic>
            <p:nvPicPr>
              <p:cNvPr id="2" name="Resim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746" y="2862951"/>
                <a:ext cx="4938188" cy="3164098"/>
              </a:xfrm>
              <a:prstGeom prst="rect">
                <a:avLst/>
              </a:prstGeom>
            </p:spPr>
          </p:pic>
          <p:sp>
            <p:nvSpPr>
              <p:cNvPr id="5" name="Dikdörtgen 4"/>
              <p:cNvSpPr/>
              <p:nvPr/>
            </p:nvSpPr>
            <p:spPr>
              <a:xfrm>
                <a:off x="4439920" y="2926080"/>
                <a:ext cx="1686560" cy="142240"/>
              </a:xfrm>
              <a:prstGeom prst="rect">
                <a:avLst/>
              </a:prstGeom>
              <a:solidFill>
                <a:srgbClr val="6EA0B0"/>
              </a:solidFill>
              <a:ln>
                <a:solidFill>
                  <a:srgbClr val="6EA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7" name="Metin kutusu 6"/>
            <p:cNvSpPr txBox="1"/>
            <p:nvPr/>
          </p:nvSpPr>
          <p:spPr>
            <a:xfrm>
              <a:off x="4744720" y="2832471"/>
              <a:ext cx="1757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 smtClean="0">
                  <a:solidFill>
                    <a:schemeClr val="bg1"/>
                  </a:solidFill>
                </a:rPr>
                <a:t>İki olası bitiş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4439920" y="3140248"/>
              <a:ext cx="521041" cy="346755"/>
            </a:xfrm>
            <a:prstGeom prst="rect">
              <a:avLst/>
            </a:prstGeom>
            <a:solidFill>
              <a:srgbClr val="D5DFE4"/>
            </a:solidFill>
            <a:ln>
              <a:solidFill>
                <a:srgbClr val="D5D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4447632" y="3114131"/>
              <a:ext cx="5551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100" dirty="0" err="1"/>
                <a:t>n</a:t>
              </a:r>
              <a:r>
                <a:rPr lang="tr-TR" sz="1100" baseline="-25000" dirty="0" err="1"/>
                <a:t>c</a:t>
              </a:r>
              <a:r>
                <a:rPr lang="tr-TR" sz="1100" dirty="0"/>
                <a:t> </a:t>
              </a:r>
            </a:p>
            <a:p>
              <a:pPr algn="ctr"/>
              <a:r>
                <a:rPr lang="tr-TR" sz="1100" dirty="0"/>
                <a:t>n tek</a:t>
              </a:r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5634750" y="3158344"/>
              <a:ext cx="521041" cy="346755"/>
            </a:xfrm>
            <a:prstGeom prst="rect">
              <a:avLst/>
            </a:prstGeom>
            <a:solidFill>
              <a:srgbClr val="D5DFE4"/>
            </a:solidFill>
            <a:ln>
              <a:solidFill>
                <a:srgbClr val="D5D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5634750" y="3127190"/>
              <a:ext cx="5551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100" dirty="0" err="1"/>
                <a:t>n</a:t>
              </a:r>
              <a:r>
                <a:rPr lang="tr-TR" sz="1100" baseline="-25000" dirty="0" err="1"/>
                <a:t>c</a:t>
              </a:r>
              <a:r>
                <a:rPr lang="tr-TR" sz="1100" dirty="0"/>
                <a:t> </a:t>
              </a:r>
            </a:p>
            <a:p>
              <a:pPr algn="ctr"/>
              <a:r>
                <a:rPr lang="tr-TR" sz="1100" dirty="0"/>
                <a:t>n </a:t>
              </a:r>
              <a:r>
                <a:rPr lang="tr-TR" sz="1100" dirty="0" smtClean="0"/>
                <a:t>çift</a:t>
              </a:r>
              <a:endParaRPr lang="tr-TR" sz="1100" dirty="0"/>
            </a:p>
          </p:txBody>
        </p:sp>
        <p:graphicFrame>
          <p:nvGraphicFramePr>
            <p:cNvPr id="13" name="Nesne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1261718"/>
                </p:ext>
              </p:extLst>
            </p:nvPr>
          </p:nvGraphicFramePr>
          <p:xfrm>
            <a:off x="6502400" y="2942444"/>
            <a:ext cx="2959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Denklem" r:id="rId6" imgW="2958840" imgH="431640" progId="Equation.3">
                    <p:embed/>
                  </p:oleObj>
                </mc:Choice>
                <mc:Fallback>
                  <p:oleObj name="Denklem" r:id="rId6" imgW="295884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502400" y="2942444"/>
                          <a:ext cx="29591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Nesne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6463589"/>
                </p:ext>
              </p:extLst>
            </p:nvPr>
          </p:nvGraphicFramePr>
          <p:xfrm>
            <a:off x="6502400" y="3568804"/>
            <a:ext cx="26670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" name="Denklem" r:id="rId8" imgW="2666880" imgH="431640" progId="Equation.3">
                    <p:embed/>
                  </p:oleObj>
                </mc:Choice>
                <mc:Fallback>
                  <p:oleObj name="Denklem" r:id="rId8" imgW="266688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02400" y="3568804"/>
                          <a:ext cx="26670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8" name="Düz Ok Bağlayıcısı 17"/>
          <p:cNvCxnSpPr/>
          <p:nvPr/>
        </p:nvCxnSpPr>
        <p:spPr>
          <a:xfrm flipV="1">
            <a:off x="2668137" y="3732663"/>
            <a:ext cx="327547" cy="267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2599899" y="3657600"/>
            <a:ext cx="395785" cy="34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V="1">
            <a:off x="2668137" y="3732663"/>
            <a:ext cx="1023582" cy="26794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>
            <a:off x="2599899" y="3657600"/>
            <a:ext cx="1078173" cy="37348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b="1" i="1" dirty="0" err="1">
                    <a:solidFill>
                      <a:srgbClr val="00B050"/>
                    </a:solidFill>
                  </a:rPr>
                  <a:t>tablosunu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b="1" i="1" dirty="0" err="1" smtClean="0">
                    <a:solidFill>
                      <a:srgbClr val="00B050"/>
                    </a:solidFill>
                  </a:rPr>
                  <a:t>oluşturmak</a:t>
                </a:r>
                <a:endParaRPr lang="tr-TR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b="1" i="1" dirty="0" smtClean="0">
                    <a:solidFill>
                      <a:srgbClr val="00B050"/>
                    </a:solidFill>
                  </a:rPr>
                  <a:t>Örnekler;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Transfer fonksiyonu için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routh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tablosunu oluşturalım.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Oluşturulan tablonun ilk sütununun tüm terimleri pozitif;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b="1" dirty="0" smtClean="0">
                    <a:solidFill>
                      <a:schemeClr val="tx1"/>
                    </a:solidFill>
                  </a:rPr>
                  <a:t>Bu durumda sistem kararlıdır.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b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Eğer</a:t>
                </a:r>
                <a14:m>
                  <m:oMath xmlns:m="http://schemas.openxmlformats.org/officeDocument/2006/math"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olarak verilseydi; 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routh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tablosunu oluşturmadan direkt kararlı olduğunu söyleyebilirdik. Eğer bütün terimleri pozitif  ise 2. derece bir sistem daima kararlıdır.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Şimdi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+24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 olarak verilsin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bu durumda sistemin kararlılığını belirlemek için tabloya ihtiyacımız var;</a:t>
                </a:r>
                <a:endParaRPr lang="tr-TR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>
                    <a:solidFill>
                      <a:schemeClr val="tx1"/>
                    </a:solidFill>
                  </a:rPr>
                  <a:t>Oluşturulan tablonun ilk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sütunda negatif terim var;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b="1" dirty="0">
                    <a:solidFill>
                      <a:schemeClr val="tx1"/>
                    </a:solidFill>
                  </a:rPr>
                  <a:t>Bu durumda sistem </a:t>
                </a:r>
                <a:r>
                  <a:rPr lang="tr-TR" b="1" dirty="0" smtClean="0">
                    <a:solidFill>
                      <a:schemeClr val="tx1"/>
                    </a:solidFill>
                  </a:rPr>
                  <a:t>kararlı değildir.</a:t>
                </a: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15" t="-1358" r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Nesne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930124"/>
              </p:ext>
            </p:extLst>
          </p:nvPr>
        </p:nvGraphicFramePr>
        <p:xfrm>
          <a:off x="7745635" y="1395563"/>
          <a:ext cx="3789034" cy="211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Çalışma Sayfası" r:id="rId6" imgW="2447985" imgH="1362260" progId="Excel.Sheet.12">
                  <p:embed/>
                </p:oleObj>
              </mc:Choice>
              <mc:Fallback>
                <p:oleObj name="Çalışma Sayfası" r:id="rId6" imgW="2447985" imgH="136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45635" y="1395563"/>
                        <a:ext cx="3789034" cy="211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3175866" y="1804744"/>
            <a:ext cx="4177580" cy="987529"/>
            <a:chOff x="1097280" y="1697149"/>
            <a:chExt cx="4177580" cy="987529"/>
          </a:xfrm>
        </p:grpSpPr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692305" y="102124"/>
              <a:ext cx="987529" cy="41775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Dikdörtgen 1"/>
                <p:cNvSpPr/>
                <p:nvPr/>
              </p:nvSpPr>
              <p:spPr>
                <a:xfrm>
                  <a:off x="2213665" y="2026692"/>
                  <a:ext cx="2094931" cy="491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sz="1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+30</m:t>
                            </m:r>
                            <m:sSup>
                              <m:sSupPr>
                                <m:ctrlP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+42</m:t>
                            </m:r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+20</m:t>
                            </m:r>
                          </m:den>
                        </m:f>
                      </m:oMath>
                    </m:oMathPara>
                  </a14:m>
                  <a:endParaRPr lang="tr-T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Dikdörtgen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665" y="2026692"/>
                  <a:ext cx="2094931" cy="49131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035" r="-2305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215511"/>
              </p:ext>
            </p:extLst>
          </p:nvPr>
        </p:nvGraphicFramePr>
        <p:xfrm>
          <a:off x="8467338" y="4457415"/>
          <a:ext cx="2688342" cy="171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Çalışma Sayfası" r:id="rId11" imgW="1838385" imgH="981103" progId="Excel.Sheet.12">
                  <p:embed/>
                </p:oleObj>
              </mc:Choice>
              <mc:Fallback>
                <p:oleObj name="Çalışma Sayfası" r:id="rId11" imgW="1838385" imgH="9811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7338" y="4457415"/>
                        <a:ext cx="2688342" cy="1710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rgbClr val="00B050"/>
                </a:solidFill>
              </a:rPr>
              <a:t>Routh </a:t>
            </a:r>
            <a:r>
              <a:rPr lang="en-US" sz="2400" b="1" i="1" dirty="0" err="1">
                <a:solidFill>
                  <a:srgbClr val="00B050"/>
                </a:solidFill>
              </a:rPr>
              <a:t>tablosunu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oluşturmak</a:t>
            </a: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1" dirty="0" smtClean="0">
                <a:solidFill>
                  <a:srgbClr val="00B050"/>
                </a:solidFill>
              </a:rPr>
              <a:t>Örnekler;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Transfer fonksiyonu için </a:t>
            </a:r>
            <a:r>
              <a:rPr lang="tr-TR" sz="2400" dirty="0" err="1" smtClean="0">
                <a:solidFill>
                  <a:schemeClr val="tx1"/>
                </a:solidFill>
              </a:rPr>
              <a:t>routh</a:t>
            </a:r>
            <a:r>
              <a:rPr lang="tr-TR" sz="2400" dirty="0" smtClean="0">
                <a:solidFill>
                  <a:schemeClr val="tx1"/>
                </a:solidFill>
              </a:rPr>
              <a:t> tablosunu oluşturalım.</a:t>
            </a:r>
          </a:p>
          <a:p>
            <a:r>
              <a:rPr lang="en-US" sz="2400" dirty="0">
                <a:solidFill>
                  <a:schemeClr val="tx1"/>
                </a:solidFill>
              </a:rPr>
              <a:t>Routh-Hurwitz </a:t>
            </a:r>
            <a:r>
              <a:rPr lang="en-US" sz="2400" dirty="0" err="1" smtClean="0">
                <a:solidFill>
                  <a:schemeClr val="tx1"/>
                </a:solidFill>
              </a:rPr>
              <a:t>kriteri</a:t>
            </a:r>
            <a:r>
              <a:rPr lang="tr-TR" sz="2400" dirty="0" smtClean="0">
                <a:solidFill>
                  <a:schemeClr val="tx1"/>
                </a:solidFill>
              </a:rPr>
              <a:t>ne göre,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birinci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kolondaki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işaret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değişim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sayısı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kadar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yarı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düzlemde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kökü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vardır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tr-TR" sz="2400" dirty="0" smtClean="0">
                <a:solidFill>
                  <a:schemeClr val="tx1"/>
                </a:solidFill>
              </a:rPr>
              <a:t> Ö</a:t>
            </a:r>
            <a:r>
              <a:rPr lang="en-US" sz="2400" dirty="0" err="1" smtClean="0">
                <a:solidFill>
                  <a:schemeClr val="tx1"/>
                </a:solidFill>
              </a:rPr>
              <a:t>rne</a:t>
            </a:r>
            <a:r>
              <a:rPr lang="tr-TR" sz="2400" dirty="0" smtClean="0">
                <a:solidFill>
                  <a:schemeClr val="tx1"/>
                </a:solidFill>
              </a:rPr>
              <a:t>k üzerinden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düşünecek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olursak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</a:rPr>
              <a:t>birin</a:t>
            </a:r>
            <a:r>
              <a:rPr lang="tr-TR" sz="2400" dirty="0" err="1" smtClean="0">
                <a:solidFill>
                  <a:schemeClr val="tx1"/>
                </a:solidFill>
              </a:rPr>
              <a:t>ci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kolon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elemanları</a:t>
            </a:r>
            <a:r>
              <a:rPr lang="tr-TR" sz="2400" dirty="0" err="1" smtClean="0">
                <a:solidFill>
                  <a:schemeClr val="tx1"/>
                </a:solidFill>
              </a:rPr>
              <a:t>ndan</a:t>
            </a:r>
            <a:r>
              <a:rPr lang="tr-TR" sz="2400" dirty="0" smtClean="0">
                <a:solidFill>
                  <a:schemeClr val="tx1"/>
                </a:solidFill>
              </a:rPr>
              <a:t> ikincisi 10 iken -72 olmuş birinci işaret değişimi ardından dördüncü satıra geçince tekrar pozitif olmuş ikinci işaret değişimi. İki işaret değişimi olması </a:t>
            </a:r>
            <a:r>
              <a:rPr lang="tr-TR" sz="2400" b="1" dirty="0" smtClean="0">
                <a:solidFill>
                  <a:schemeClr val="tx1"/>
                </a:solidFill>
              </a:rPr>
              <a:t>sağ yarım kürede </a:t>
            </a:r>
            <a:r>
              <a:rPr lang="tr-TR" sz="2400" dirty="0" smtClean="0">
                <a:solidFill>
                  <a:schemeClr val="tx1"/>
                </a:solidFill>
              </a:rPr>
              <a:t>iki kök olduğunu gösterir. </a:t>
            </a:r>
            <a:r>
              <a:rPr lang="tr-TR" sz="2400" b="1" dirty="0" smtClean="0">
                <a:solidFill>
                  <a:schemeClr val="tx1"/>
                </a:solidFill>
              </a:rPr>
              <a:t>Sistem kararsızdır.</a:t>
            </a:r>
            <a:endParaRPr lang="tr-TR" sz="24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17461" y="1020450"/>
            <a:ext cx="850996" cy="3600000"/>
          </a:xfrm>
          <a:prstGeom prst="rect">
            <a:avLst/>
          </a:prstGeom>
        </p:spPr>
      </p:pic>
      <p:graphicFrame>
        <p:nvGraphicFramePr>
          <p:cNvPr id="30" name="Nesne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457861"/>
              </p:ext>
            </p:extLst>
          </p:nvPr>
        </p:nvGraphicFramePr>
        <p:xfrm>
          <a:off x="6687664" y="1541721"/>
          <a:ext cx="4549822" cy="182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Çalışma Sayfası" r:id="rId6" imgW="2447985" imgH="981103" progId="Excel.Sheet.12">
                  <p:embed/>
                </p:oleObj>
              </mc:Choice>
              <mc:Fallback>
                <p:oleObj name="Çalışma Sayfası" r:id="rId6" imgW="2447985" imgH="9811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7664" y="1541721"/>
                        <a:ext cx="4549822" cy="1824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2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74223" y="1201003"/>
                <a:ext cx="7139063" cy="493776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200" b="1" i="1" dirty="0" err="1">
                    <a:solidFill>
                      <a:srgbClr val="00B050"/>
                    </a:solidFill>
                  </a:rPr>
                  <a:t>tablosunu</a:t>
                </a:r>
                <a:r>
                  <a:rPr lang="en-US" sz="2200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2200" b="1" i="1" dirty="0" err="1" smtClean="0">
                    <a:solidFill>
                      <a:srgbClr val="00B050"/>
                    </a:solidFill>
                  </a:rPr>
                  <a:t>oluşturmak</a:t>
                </a:r>
                <a:r>
                  <a:rPr lang="tr-TR" sz="2200" b="1" i="1" dirty="0" smtClean="0">
                    <a:solidFill>
                      <a:srgbClr val="00B050"/>
                    </a:solidFill>
                  </a:rPr>
                  <a:t> Örnekler;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tr-TR" sz="2200" dirty="0">
                    <a:solidFill>
                      <a:schemeClr val="tx1"/>
                    </a:solidFill>
                  </a:rPr>
                  <a:t> olarak 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verilsin</a:t>
                </a:r>
                <a:endParaRPr lang="tr-TR" sz="22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err="1" smtClean="0">
                    <a:solidFill>
                      <a:schemeClr val="tx1"/>
                    </a:solidFill>
                  </a:rPr>
                  <a:t>Routh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 tablosunu </a:t>
                </a:r>
                <a:r>
                  <a:rPr lang="tr-TR" sz="2200" dirty="0" err="1" smtClean="0">
                    <a:solidFill>
                      <a:schemeClr val="tx1"/>
                    </a:solidFill>
                  </a:rPr>
                  <a:t>oluşturalım.İlk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 kolondaki negatif değerlere bakarak sistemin kararsız olduğunu söyleriz. Dört kere işaret değişikliği var. Sağ yarım kürede dört kök vardır.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Örnekte görüldüğü gibi her zaman çarpımları bulmak kolay olmaz;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Bu durumda, satırın tamamını pozitif bir sayıyla çarpıp çarpımı kolaylaştırmak mümkündür. Bu işlem sonucu değiştirmez.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err="1" smtClean="0">
                    <a:solidFill>
                      <a:schemeClr val="tx1"/>
                    </a:solidFill>
                  </a:rPr>
                  <a:t>Şöyleki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 3. satırı, 2 ile çarparsak sonucu değiştirmediğini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ama çarpma kolaylığı sağladığını görürüz. Ardından 5. satırı 21/4 ile çarparsak; yine çarpma kolaylığı sağladığını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görürüz.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Elde edilen sonucu bölüm olarak bırakmakta bir sakınca yoktur.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223" y="1201003"/>
                <a:ext cx="7139063" cy="4937760"/>
              </a:xfrm>
              <a:blipFill rotWithShape="0">
                <a:blip r:embed="rId4"/>
                <a:stretch>
                  <a:fillRect l="-2391" t="-1605" r="-18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Nesne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17108"/>
              </p:ext>
            </p:extLst>
          </p:nvPr>
        </p:nvGraphicFramePr>
        <p:xfrm>
          <a:off x="7713286" y="1444477"/>
          <a:ext cx="4065924" cy="2064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Çalışma Sayfası" r:id="rId6" imgW="3057585" imgH="1552646" progId="Excel.Sheet.12">
                  <p:embed/>
                </p:oleObj>
              </mc:Choice>
              <mc:Fallback>
                <p:oleObj name="Çalışma Sayfası" r:id="rId6" imgW="3057585" imgH="15526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3286" y="1444477"/>
                        <a:ext cx="4065924" cy="2064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Nesne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014838"/>
              </p:ext>
            </p:extLst>
          </p:nvPr>
        </p:nvGraphicFramePr>
        <p:xfrm>
          <a:off x="7713287" y="3965945"/>
          <a:ext cx="4478713" cy="199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Çalışma Sayfası" r:id="rId9" imgW="3476637" imgH="1552646" progId="Excel.Sheet.12">
                  <p:embed/>
                </p:oleObj>
              </mc:Choice>
              <mc:Fallback>
                <p:oleObj name="Çalışma Sayfası" r:id="rId9" imgW="3476637" imgH="15526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3287" y="3965945"/>
                        <a:ext cx="4478713" cy="199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8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800" b="1" i="1" dirty="0" err="1">
                    <a:solidFill>
                      <a:srgbClr val="00B050"/>
                    </a:solidFill>
                  </a:rPr>
                  <a:t>tablosunu</a:t>
                </a:r>
                <a:r>
                  <a:rPr lang="en-US" sz="2800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00B050"/>
                    </a:solidFill>
                  </a:rPr>
                  <a:t>oluşturmak</a:t>
                </a:r>
                <a:endParaRPr lang="tr-TR" sz="28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 b="1" i="1" dirty="0" smtClean="0">
                    <a:solidFill>
                      <a:srgbClr val="00B050"/>
                    </a:solidFill>
                  </a:rPr>
                  <a:t>Örnekler;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Transfer fonksiyonunun karakteristik denklemine baktığımızda 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hurwitz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kriterine uymadığını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terimin kayıp olduğunu görürüz. Bu durumda </a:t>
                </a:r>
                <a:r>
                  <a:rPr lang="tr-TR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 kararsızdır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Ancak kararsızlığa neden olan kökler hakkında bilgi sahibi olmak için de 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routh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tablosunu oluşturabiliriz.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Routh-Hurwitz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kriteri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 göre,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birinci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kolondaki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işaret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değişim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sayısı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kadar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sistemin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yarı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düzlemde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kökü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vardır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Ö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rne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üzerinden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düşünecek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olursak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birin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kolon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elemanları</a:t>
                </a:r>
                <a:r>
                  <a:rPr lang="tr-TR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ndan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ikinciden üçüncüye geçerken ardından üçüncüden dördüncüye geçerken işaret değişikliği olmuş. İki işaret değişimi olması </a:t>
                </a:r>
                <a:r>
                  <a:rPr lang="tr-TR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sağ yarım kürede 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iki kök olduğunu gösterir.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818" t="-28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Nesne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82925"/>
              </p:ext>
            </p:extLst>
          </p:nvPr>
        </p:nvGraphicFramePr>
        <p:xfrm>
          <a:off x="6254749" y="1447570"/>
          <a:ext cx="3867445" cy="184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Çalışma Sayfası" r:id="rId6" imgW="2447985" imgH="1171490" progId="Excel.Sheet.12">
                  <p:embed/>
                </p:oleObj>
              </mc:Choice>
              <mc:Fallback>
                <p:oleObj name="Çalışma Sayfası" r:id="rId6" imgW="2447985" imgH="117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4749" y="1447570"/>
                        <a:ext cx="3867445" cy="184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 5"/>
          <p:cNvGrpSpPr/>
          <p:nvPr/>
        </p:nvGrpSpPr>
        <p:grpSpPr>
          <a:xfrm>
            <a:off x="1587569" y="1993859"/>
            <a:ext cx="4177580" cy="987529"/>
            <a:chOff x="1097280" y="1697149"/>
            <a:chExt cx="4177580" cy="987529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2692305" y="102124"/>
              <a:ext cx="987529" cy="41775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Dikdörtgen 7"/>
                <p:cNvSpPr/>
                <p:nvPr/>
              </p:nvSpPr>
              <p:spPr>
                <a:xfrm>
                  <a:off x="2207753" y="1975734"/>
                  <a:ext cx="2123440" cy="5767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sz="1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oMath>
                    </m:oMathPara>
                  </a14:m>
                  <a:endParaRPr lang="tr-T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Dikdörtgen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753" y="1975734"/>
                  <a:ext cx="2123440" cy="5767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19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tablosunu</a:t>
                </a:r>
                <a:r>
                  <a:rPr lang="tr-TR" sz="2400" b="1" i="1" dirty="0" smtClean="0">
                    <a:solidFill>
                      <a:srgbClr val="00B050"/>
                    </a:solidFill>
                  </a:rPr>
                  <a:t>n özellikleri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Eğer ilk sütunun tüm değerleri pozitif ise </a:t>
                </a:r>
                <a:r>
                  <a:rPr lang="tr-TR" sz="2400" b="1" i="1" dirty="0" smtClean="0">
                    <a:solidFill>
                      <a:schemeClr val="tx1"/>
                    </a:solidFill>
                  </a:rPr>
                  <a:t>sistem kararlıdır.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b="1" i="1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Eğer ilk sütun sıfırdan farklı değerlerden oluşuyor ve işaret değişikliği oluyorsa, </a:t>
                </a:r>
                <a:r>
                  <a:rPr lang="tr-TR" sz="2400" b="1" i="1" dirty="0" smtClean="0">
                    <a:solidFill>
                      <a:schemeClr val="tx1"/>
                    </a:solidFill>
                  </a:rPr>
                  <a:t>işaret değişikliği kadar kök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(kutup) pozitif taraftadır ve </a:t>
                </a:r>
                <a:r>
                  <a:rPr lang="tr-TR" sz="2400" b="1" i="1" dirty="0" smtClean="0">
                    <a:solidFill>
                      <a:schemeClr val="tx1"/>
                    </a:solidFill>
                  </a:rPr>
                  <a:t>sistem kararsızdır.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b="1" i="1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Eğer sistem </a:t>
                </a:r>
                <a:r>
                  <a:rPr lang="tr-TR" sz="2400" b="1" i="1" dirty="0" smtClean="0">
                    <a:solidFill>
                      <a:schemeClr val="tx1"/>
                    </a:solidFill>
                  </a:rPr>
                  <a:t>marjinal kararlı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ise, o zaman </a:t>
                </a:r>
                <a:r>
                  <a:rPr lang="tr-TR" sz="2400" i="1" dirty="0" err="1">
                    <a:solidFill>
                      <a:schemeClr val="tx1"/>
                    </a:solidFill>
                  </a:rPr>
                  <a:t>R</a:t>
                </a:r>
                <a:r>
                  <a:rPr lang="tr-TR" sz="2400" i="1" dirty="0" err="1" smtClean="0">
                    <a:solidFill>
                      <a:schemeClr val="tx1"/>
                    </a:solidFill>
                  </a:rPr>
                  <a:t>outh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 tablosunun bir satırı sıfır olur ve ilk sütunda işaret değişikliği olmaz.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err="1">
                    <a:solidFill>
                      <a:srgbClr val="0070C0"/>
                    </a:solidFill>
                  </a:rPr>
                  <a:t>Routh</a:t>
                </a:r>
                <a:r>
                  <a:rPr lang="tr-TR" sz="2400" i="1" dirty="0">
                    <a:solidFill>
                      <a:srgbClr val="0070C0"/>
                    </a:solidFill>
                  </a:rPr>
                  <a:t> </a:t>
                </a:r>
                <a:r>
                  <a:rPr lang="tr-TR" sz="2400" i="1" dirty="0" smtClean="0">
                    <a:solidFill>
                      <a:srgbClr val="0070C0"/>
                    </a:solidFill>
                  </a:rPr>
                  <a:t>tablosunda sıfır satırının varlığı orijinde kutup olduğunu gösterir.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err="1" smtClean="0">
                    <a:solidFill>
                      <a:srgbClr val="0070C0"/>
                    </a:solidFill>
                  </a:rPr>
                  <a:t>Routh</a:t>
                </a:r>
                <a:r>
                  <a:rPr lang="tr-TR" sz="2400" i="1" dirty="0" smtClean="0">
                    <a:solidFill>
                      <a:srgbClr val="0070C0"/>
                    </a:solidFill>
                  </a:rPr>
                  <a:t> tablosunda sıfır olduğu zaman tabloyu tamamlama prosedürü bir sonraki slaytlarda anlatılacaktır.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 Eğer tüm satır sıfır değil, satırda sıfırdan farklı değerler varsa sistem kararsızdır.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smtClean="0">
                    <a:solidFill>
                      <a:srgbClr val="0070C0"/>
                    </a:solidFill>
                  </a:rPr>
                  <a:t>Sistemin kararsız olduğunu anlasak bile kaç tane kökün pozitif tarafta olduğunu bulmak için tabloyu tamamlamak isteyebiliriz. Buna ilişkin </a:t>
                </a:r>
                <a:r>
                  <a:rPr lang="tr-TR" sz="2400" i="1" dirty="0" err="1" smtClean="0">
                    <a:solidFill>
                      <a:srgbClr val="0070C0"/>
                    </a:solidFill>
                  </a:rPr>
                  <a:t>procedür</a:t>
                </a:r>
                <a:r>
                  <a:rPr lang="tr-TR" sz="2400" i="1" dirty="0" smtClean="0">
                    <a:solidFill>
                      <a:srgbClr val="0070C0"/>
                    </a:solidFill>
                  </a:rPr>
                  <a:t> ilerleyen slaytlarda anlatılacaktır.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Eğer D(s) kesilmişse yani en sonundan bir yada birkaç terimi yoksa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≥2⟹</m:t>
                    </m:r>
                  </m:oMath>
                </a14:m>
                <a:r>
                  <a:rPr lang="tr-TR" sz="2400" i="1" dirty="0" smtClean="0">
                    <a:solidFill>
                      <a:schemeClr val="tx1"/>
                    </a:solidFill>
                  </a:rPr>
                  <a:t> sistem kararsızdır (</a:t>
                </a:r>
                <a:r>
                  <a:rPr lang="tr-TR" sz="2400" i="1" dirty="0" err="1" smtClean="0">
                    <a:solidFill>
                      <a:schemeClr val="tx1"/>
                    </a:solidFill>
                  </a:rPr>
                  <a:t>Imajiner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 eksende tekrarlayan kökler vardır.)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i="1" dirty="0">
                    <a:solidFill>
                      <a:schemeClr val="tx1"/>
                    </a:solidFill>
                  </a:rPr>
                  <a:t> sistem </a:t>
                </a:r>
                <a:r>
                  <a:rPr lang="tr-TR" sz="2400" i="1" dirty="0" smtClean="0">
                    <a:solidFill>
                      <a:schemeClr val="tx1"/>
                    </a:solidFill>
                  </a:rPr>
                  <a:t>en iyi durumda marjinal kararlıdır ancak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i="1" dirty="0" smtClean="0">
                    <a:solidFill>
                      <a:schemeClr val="tx1"/>
                    </a:solidFill>
                  </a:rPr>
                  <a:t> e bakılarak kararsız mı marjinal kararlı mı olduğuna karar verilir.</a:t>
                </a:r>
                <a:endParaRPr lang="tr-TR" sz="2400" i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  <a:blipFill rotWithShape="0">
                <a:blip r:embed="rId3"/>
                <a:stretch>
                  <a:fillRect l="-1697" t="-2593" r="-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1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tablosunu</a:t>
                </a:r>
                <a:r>
                  <a:rPr lang="tr-TR" sz="2400" b="1" i="1" dirty="0" smtClean="0">
                    <a:solidFill>
                      <a:srgbClr val="00B050"/>
                    </a:solidFill>
                  </a:rPr>
                  <a:t>n özellikleri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i="1" dirty="0" err="1" smtClean="0">
                    <a:solidFill>
                      <a:srgbClr val="FF0000"/>
                    </a:solidFill>
                  </a:rPr>
                  <a:t>Routh</a:t>
                </a:r>
                <a:r>
                  <a:rPr lang="tr-TR" i="1" dirty="0" smtClean="0">
                    <a:solidFill>
                      <a:srgbClr val="FF0000"/>
                    </a:solidFill>
                  </a:rPr>
                  <a:t> tablosunda sıfırlar satırı olduğu zaman tabloyu tamamlama prosedürü.</a:t>
                </a:r>
              </a:p>
              <a:p>
                <a:pPr marL="0" indent="0">
                  <a:buNone/>
                </a:pPr>
                <a:r>
                  <a:rPr lang="tr-TR" dirty="0" smtClean="0"/>
                  <a:t>1.) Tamamen sıfır olan satırın </a:t>
                </a:r>
                <a:r>
                  <a:rPr lang="en-US" dirty="0" err="1" smtClean="0"/>
                  <a:t>bir</a:t>
                </a:r>
                <a:r>
                  <a:rPr lang="en-US" dirty="0" smtClean="0"/>
                  <a:t> </a:t>
                </a:r>
                <a:r>
                  <a:rPr lang="en-US" dirty="0" err="1"/>
                  <a:t>önceki</a:t>
                </a:r>
                <a:r>
                  <a:rPr lang="en-US" dirty="0"/>
                  <a:t> </a:t>
                </a:r>
                <a:r>
                  <a:rPr lang="en-US" dirty="0" err="1" smtClean="0"/>
                  <a:t>satır</a:t>
                </a:r>
                <a:r>
                  <a:rPr lang="tr-TR" dirty="0" err="1" smtClean="0"/>
                  <a:t>ındaki</a:t>
                </a:r>
                <a:r>
                  <a:rPr lang="tr-TR" dirty="0" smtClean="0"/>
                  <a:t> katsayılar ve bu satırdaki s dereceleri kullanılarak yardımcı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oluşturulur.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tr-TR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 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sz="1800" dirty="0" smtClean="0"/>
                  <a:t>	Not:</a:t>
                </a:r>
                <a:r>
                  <a:rPr lang="tr-TR" sz="1800" dirty="0"/>
                  <a:t>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1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1800" dirty="0" smtClean="0"/>
                  <a:t>denkleminin çözümü, orijine göre simetrik kökleri gösterir.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2.)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en-US" dirty="0" err="1" smtClean="0"/>
                  <a:t>polinomun</a:t>
                </a:r>
                <a:r>
                  <a:rPr lang="tr-TR" dirty="0" smtClean="0"/>
                  <a:t>un</a:t>
                </a:r>
                <a:r>
                  <a:rPr lang="en-US" dirty="0" smtClean="0"/>
                  <a:t> </a:t>
                </a:r>
                <a:r>
                  <a:rPr lang="en-US" dirty="0" err="1"/>
                  <a:t>s’ye</a:t>
                </a:r>
                <a:r>
                  <a:rPr lang="en-US" dirty="0"/>
                  <a:t> </a:t>
                </a:r>
                <a:r>
                  <a:rPr lang="en-US" dirty="0" err="1"/>
                  <a:t>göre</a:t>
                </a:r>
                <a:r>
                  <a:rPr lang="en-US" dirty="0"/>
                  <a:t> </a:t>
                </a:r>
                <a:r>
                  <a:rPr lang="en-US" dirty="0" err="1" smtClean="0"/>
                  <a:t>türevi</a:t>
                </a:r>
                <a:r>
                  <a:rPr lang="tr-TR" dirty="0" smtClean="0"/>
                  <a:t> alınır, bulunan değerler tamamen sıfır olan satırda kullanılır</a:t>
                </a:r>
                <a:endParaRPr lang="tr-TR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b="1" i="1" dirty="0">
                    <a:solidFill>
                      <a:srgbClr val="00B050"/>
                    </a:solidFill>
                  </a:rPr>
                  <a:t>Örnek: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tr-TR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1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tr-TR" sz="2100" dirty="0"/>
                  <a:t>4. satır 0’lardan oluşuyor. </a:t>
                </a:r>
                <a:r>
                  <a:rPr lang="tr-TR" sz="2100" dirty="0" smtClean="0"/>
                  <a:t>Bir önceki satırın derecesi 2 o halde</a:t>
                </a:r>
                <a14:m>
                  <m:oMath xmlns:m="http://schemas.openxmlformats.org/officeDocument/2006/math"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2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tr-TR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tr-TR" sz="22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tr-TR" sz="2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tr-TR" sz="2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sz="22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tr-T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sz="22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200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tr-TR" sz="22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200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tr-TR" sz="22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sz="22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  <a:blipFill rotWithShape="0">
                <a:blip r:embed="rId4"/>
                <a:stretch>
                  <a:fillRect l="-1697" t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16320"/>
              </p:ext>
            </p:extLst>
          </p:nvPr>
        </p:nvGraphicFramePr>
        <p:xfrm>
          <a:off x="1168400" y="4617403"/>
          <a:ext cx="272415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Çalışma Sayfası" r:id="rId6" imgW="2447985" imgH="1171490" progId="Excel.Sheet.12">
                  <p:embed/>
                </p:oleObj>
              </mc:Choice>
              <mc:Fallback>
                <p:oleObj name="Çalışma Sayfası" r:id="rId6" imgW="2447985" imgH="117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8400" y="4617403"/>
                        <a:ext cx="2724150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610281"/>
              </p:ext>
            </p:extLst>
          </p:nvPr>
        </p:nvGraphicFramePr>
        <p:xfrm>
          <a:off x="4165600" y="4617403"/>
          <a:ext cx="272415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Çalışma Sayfası" r:id="rId9" imgW="2447985" imgH="1171490" progId="Excel.Sheet.12">
                  <p:embed/>
                </p:oleObj>
              </mc:Choice>
              <mc:Fallback>
                <p:oleObj name="Çalışma Sayfası" r:id="rId9" imgW="2447985" imgH="117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65600" y="4617403"/>
                        <a:ext cx="2724150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7284720" y="4775200"/>
                <a:ext cx="38709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İlk </a:t>
                </a:r>
                <a:r>
                  <a:rPr lang="tr-TR" dirty="0" err="1" smtClean="0"/>
                  <a:t>sütünda</a:t>
                </a:r>
                <a:r>
                  <a:rPr lang="tr-TR" dirty="0" smtClean="0"/>
                  <a:t> işaret değişikliği yok sistem marjinal kararlıdır. Marjinal kararlılığa neden olan orijine göre simetrik kökler ise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tr-TR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çözümünden elde edilir.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20" y="4775200"/>
                <a:ext cx="3870960" cy="1477328"/>
              </a:xfrm>
              <a:prstGeom prst="rect">
                <a:avLst/>
              </a:prstGeom>
              <a:blipFill rotWithShape="0">
                <a:blip r:embed="rId11"/>
                <a:stretch>
                  <a:fillRect l="-1260" t="-2058" b="-57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</a:t>
            </a:r>
            <a:r>
              <a:rPr lang="tr-TR" sz="2000" b="1" dirty="0">
                <a:solidFill>
                  <a:schemeClr val="accent1"/>
                </a:solidFill>
              </a:rPr>
              <a:t>Sistemin G</a:t>
            </a:r>
            <a:r>
              <a:rPr lang="tr-TR" sz="2000" b="1" dirty="0" smtClean="0">
                <a:solidFill>
                  <a:schemeClr val="accent1"/>
                </a:solidFill>
              </a:rPr>
              <a:t>enel Gereklilikleri 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smtClean="0"/>
                  <a:t>Referans Giriş değiştiğinde veya bozucu giriş değiştiğinde</a:t>
                </a:r>
              </a:p>
              <a:p>
                <a:pPr marL="514350" indent="-5143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tr-TR" dirty="0"/>
                  <a:t>Kontrollü çıkış </a:t>
                </a:r>
                <a:r>
                  <a:rPr lang="tr-TR" dirty="0" smtClean="0"/>
                  <a:t>geçiş cevabı sönümlenmeli </a:t>
                </a:r>
                <a:r>
                  <a:rPr lang="tr-TR" dirty="0"/>
                  <a:t>ve sürekli bir duruma ulaşılmalıdır</a:t>
                </a:r>
                <a:r>
                  <a:rPr lang="tr-TR" dirty="0" smtClean="0"/>
                  <a:t>.</a:t>
                </a:r>
              </a:p>
              <a:p>
                <a:pPr marL="514350" indent="-5143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tr-TR" dirty="0" smtClean="0"/>
                  <a:t>Bu, kontrollü çıkışın yeni durgun durum değeri yine istenilen referans değere mümkün olan en yakın değerde olmalıdır.</a:t>
                </a:r>
              </a:p>
              <a:p>
                <a:pPr marL="514350" indent="-5143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tr-TR" dirty="0" smtClean="0"/>
                  <a:t>Geçişler, çok fazla dalgalanma yapmadan  mümkün olduğunca çabuk sönümlenmelidir.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smtClean="0"/>
                  <a:t>Bu koşulların başarılması için kontrol parametrelerinin ayarlanması gerekir. Bu parametreler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smtClean="0"/>
                  <a:t> Kapalı Çevrim Kontrolde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𝐾𝑜𝑛𝑡𝑟𝑜𝑙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𝐾𝑎𝑧𝑎𝑛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𝑙𝑎𝑟𝚤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𝐾𝑜𝑛𝑡𝑟𝑜𝑙𝑐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ü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𝑡𝑟𝑎𝑛𝑠𝑓𝑒𝑟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𝑓𝑜𝑛𝑘𝑠𝑖𝑦𝑜𝑛𝑢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tr-TR" sz="2400" dirty="0"/>
                  <a:t> </a:t>
                </a:r>
                <a:r>
                  <a:rPr lang="tr-TR" sz="2400" dirty="0" smtClean="0"/>
                  <a:t>Açık Çevrim Kontrolde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Hatırlatma: Açık çevrim kontrolde referans girişin sisteme nasıl dahil edileceğini gösteren transfer fonksiyonu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ve Tahmin edilen bozucu girişin sisteme ne şekilde ekleneceğini gösteren transfer fonksiyonu 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dir.</a:t>
                </a:r>
                <a:endParaRPr lang="tr-TR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988" b="-27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3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tablosunu</a:t>
                </a:r>
                <a:r>
                  <a:rPr lang="tr-TR" sz="2400" b="1" i="1" dirty="0" smtClean="0">
                    <a:solidFill>
                      <a:srgbClr val="00B050"/>
                    </a:solidFill>
                  </a:rPr>
                  <a:t>n özellikleri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i="1" dirty="0" err="1">
                    <a:solidFill>
                      <a:srgbClr val="FF0000"/>
                    </a:solidFill>
                  </a:rPr>
                  <a:t>Routh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 tablosunda </a:t>
                </a:r>
                <a:r>
                  <a:rPr lang="tr-TR" sz="2400" i="1" dirty="0" smtClean="0">
                    <a:solidFill>
                      <a:srgbClr val="FF0000"/>
                    </a:solidFill>
                  </a:rPr>
                  <a:t>sıfırlar satırı 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olduğu zaman tabloyu tamamlama prosedürü.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b="1" i="1" dirty="0">
                    <a:solidFill>
                      <a:srgbClr val="00B050"/>
                    </a:solidFill>
                  </a:rPr>
                  <a:t>Örnek: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tr-TR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None/>
                </a:pPr>
                <a:r>
                  <a:rPr lang="tr-TR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1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tr-TR" sz="2100" dirty="0" smtClean="0"/>
                  <a:t>3. </a:t>
                </a:r>
                <a:r>
                  <a:rPr lang="tr-TR" sz="2100" dirty="0"/>
                  <a:t>satır 0’lardan oluşuyor. </a:t>
                </a:r>
                <a:r>
                  <a:rPr lang="tr-TR" sz="2100" dirty="0" smtClean="0"/>
                  <a:t>Bir önceki satırın derecesi 4 o halde</a:t>
                </a:r>
                <a14:m>
                  <m:oMath xmlns:m="http://schemas.openxmlformats.org/officeDocument/2006/math"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tr-TR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tr-TR" sz="22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tr-TR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sz="14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  <a:blipFill rotWithShape="0">
                <a:blip r:embed="rId4"/>
                <a:stretch>
                  <a:fillRect l="-187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291399"/>
              </p:ext>
            </p:extLst>
          </p:nvPr>
        </p:nvGraphicFramePr>
        <p:xfrm>
          <a:off x="1025843" y="3580448"/>
          <a:ext cx="27241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Çalışma Sayfası" r:id="rId6" imgW="2447985" imgH="1362260" progId="Excel.Sheet.12">
                  <p:embed/>
                </p:oleObj>
              </mc:Choice>
              <mc:Fallback>
                <p:oleObj name="Çalışma Sayfası" r:id="rId6" imgW="2447985" imgH="136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5843" y="3580448"/>
                        <a:ext cx="2724150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7626712" y="3099317"/>
                <a:ext cx="4138567" cy="276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İlk </a:t>
                </a:r>
                <a:r>
                  <a:rPr lang="tr-TR" dirty="0" err="1" smtClean="0"/>
                  <a:t>sütünda</a:t>
                </a:r>
                <a:r>
                  <a:rPr lang="tr-TR" dirty="0" smtClean="0"/>
                  <a:t> işaret değişikliği yok sistem marjinal kararlıdır. Marjinal kararlılığa neden olan orijine göre simetrik kökler ise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tr-TR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çözümünden elde edilir.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Kalan kökler hakkında bilgi sahibi olmak için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tr-TR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+1⟹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tr-TR" i="1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12" y="3099317"/>
                <a:ext cx="4138567" cy="2768835"/>
              </a:xfrm>
              <a:prstGeom prst="rect">
                <a:avLst/>
              </a:prstGeom>
              <a:blipFill rotWithShape="0">
                <a:blip r:embed="rId8"/>
                <a:stretch>
                  <a:fillRect l="-1178" t="-1099" r="-8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743972"/>
              </p:ext>
            </p:extLst>
          </p:nvPr>
        </p:nvGraphicFramePr>
        <p:xfrm>
          <a:off x="4693285" y="3559178"/>
          <a:ext cx="27241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Çalışma Sayfası" r:id="rId10" imgW="2447985" imgH="1362260" progId="Excel.Sheet.12">
                  <p:embed/>
                </p:oleObj>
              </mc:Choice>
              <mc:Fallback>
                <p:oleObj name="Çalışma Sayfası" r:id="rId10" imgW="2447985" imgH="136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93285" y="3559178"/>
                        <a:ext cx="2724150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Kararlılık Analizi</a:t>
            </a:r>
            <a:r>
              <a:rPr lang="tr-TR" dirty="0"/>
              <a:t/>
            </a:r>
            <a:br>
              <a:rPr lang="tr-TR" dirty="0"/>
            </a:br>
            <a:r>
              <a:rPr lang="tr-TR" sz="2000" b="1" dirty="0" err="1" smtClean="0">
                <a:solidFill>
                  <a:schemeClr val="accent1"/>
                </a:solidFill>
              </a:rPr>
              <a:t>Routh-Hurwitz</a:t>
            </a:r>
            <a:r>
              <a:rPr lang="tr-TR" sz="2000" b="1" dirty="0" smtClean="0">
                <a:solidFill>
                  <a:schemeClr val="accent1"/>
                </a:solidFill>
              </a:rPr>
              <a:t> Kararlılık Kriterleri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Routh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tablosunu</a:t>
                </a:r>
                <a:r>
                  <a:rPr lang="tr-TR" sz="2400" b="1" i="1" dirty="0" smtClean="0">
                    <a:solidFill>
                      <a:srgbClr val="00B050"/>
                    </a:solidFill>
                  </a:rPr>
                  <a:t>n özellikleri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i="1" dirty="0" err="1">
                    <a:solidFill>
                      <a:srgbClr val="FF0000"/>
                    </a:solidFill>
                  </a:rPr>
                  <a:t>Routh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 tablosunda </a:t>
                </a:r>
                <a:r>
                  <a:rPr lang="tr-TR" sz="2400" i="1" dirty="0" smtClean="0">
                    <a:solidFill>
                      <a:srgbClr val="FF0000"/>
                    </a:solidFill>
                  </a:rPr>
                  <a:t>satırın başında sıfır 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olduğu zaman tabloyu tamamlama </a:t>
                </a:r>
                <a:r>
                  <a:rPr lang="tr-TR" sz="2400" i="1" dirty="0" smtClean="0">
                    <a:solidFill>
                      <a:srgbClr val="FF0000"/>
                    </a:solidFill>
                  </a:rPr>
                  <a:t>prosedürü (</a:t>
                </a:r>
                <a:r>
                  <a:rPr lang="tr-TR" sz="2400" b="1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Dikkat Sistem Kararsız</a:t>
                </a:r>
                <a:r>
                  <a:rPr lang="tr-TR" sz="2400" i="1" dirty="0" smtClean="0">
                    <a:solidFill>
                      <a:srgbClr val="FF0000"/>
                    </a:solidFill>
                  </a:rPr>
                  <a:t>).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2400" dirty="0" smtClean="0"/>
                  <a:t>İ</a:t>
                </a:r>
                <a:r>
                  <a:rPr lang="en-US" sz="2400" dirty="0" err="1" smtClean="0"/>
                  <a:t>lk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elemanın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sıfır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olması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durumunda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sonraki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satırın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elemanlarını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bulunurken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sıfıra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bölüm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problemi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ortaya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çıkar</a:t>
                </a:r>
                <a:r>
                  <a:rPr lang="en-US" sz="2400" dirty="0" smtClean="0"/>
                  <a:t>.</a:t>
                </a:r>
                <a:r>
                  <a:rPr lang="en-US" sz="2400" dirty="0"/>
                  <a:t> </a:t>
                </a:r>
                <a:r>
                  <a:rPr lang="en-US" sz="2400" dirty="0" err="1" smtClean="0"/>
                  <a:t>Sıfıra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bölümü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önlemek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sıfır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yerine</a:t>
                </a:r>
                <a:r>
                  <a:rPr lang="en-US" sz="2400" dirty="0"/>
                  <a:t> </a:t>
                </a:r>
                <a:r>
                  <a:rPr lang="en-US" sz="2400" b="1" dirty="0"/>
                  <a:t>ε </a:t>
                </a:r>
                <a:r>
                  <a:rPr lang="en-US" sz="2400" dirty="0" err="1" smtClean="0"/>
                  <a:t>yaz</a:t>
                </a:r>
                <a:r>
                  <a:rPr lang="tr-TR" sz="2400" dirty="0" smtClean="0"/>
                  <a:t>ılır.</a:t>
                </a:r>
                <a:endParaRPr lang="tr-TR" sz="24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b="1" i="1" dirty="0">
                    <a:solidFill>
                      <a:srgbClr val="00B050"/>
                    </a:solidFill>
                  </a:rPr>
                  <a:t>Örnek: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 dirty="0" err="1" smtClean="0">
                    <a:latin typeface="Symbol" panose="05050102010706020507" pitchFamily="18" charset="2"/>
                  </a:rPr>
                  <a:t>e</a:t>
                </a:r>
                <a:r>
                  <a:rPr lang="tr-TR" sz="2400" dirty="0" err="1" smtClean="0"/>
                  <a:t>’un</a:t>
                </a:r>
                <a:r>
                  <a:rPr lang="tr-TR" sz="2400" dirty="0" smtClean="0"/>
                  <a:t> pozitif veya negatif seçilmesi sonucu etkilemiyor, iki koşulda da </a:t>
                </a:r>
                <a:r>
                  <a:rPr lang="tr-TR" sz="2400" dirty="0" err="1" smtClean="0"/>
                  <a:t>Routh</a:t>
                </a:r>
                <a:r>
                  <a:rPr lang="tr-TR" sz="2400" dirty="0" smtClean="0"/>
                  <a:t> tablosunda iki kere işaret değiştiğini görüyoruz. Bu durum sağ tarafta iki pozitif kök olduğunu anlıyoruz. Sistemin kararsız olduğunu zaten baştan biliyoruz.</a:t>
                </a:r>
                <a:endParaRPr lang="tr-TR" sz="24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b="1" i="1" dirty="0">
                  <a:solidFill>
                    <a:srgbClr val="00B05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627" y="1378583"/>
                <a:ext cx="10058400" cy="4937760"/>
              </a:xfrm>
              <a:blipFill rotWithShape="0">
                <a:blip r:embed="rId4"/>
                <a:stretch>
                  <a:fillRect l="-1576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76035"/>
              </p:ext>
            </p:extLst>
          </p:nvPr>
        </p:nvGraphicFramePr>
        <p:xfrm>
          <a:off x="1025843" y="3326448"/>
          <a:ext cx="27241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Çalışma Sayfası" r:id="rId6" imgW="2447985" imgH="1362260" progId="Excel.Sheet.12">
                  <p:embed/>
                </p:oleObj>
              </mc:Choice>
              <mc:Fallback>
                <p:oleObj name="Çalışma Sayfası" r:id="rId6" imgW="2447985" imgH="136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5843" y="3326448"/>
                        <a:ext cx="2724150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8215992" y="3293508"/>
                <a:ext cx="2810035" cy="221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→±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∴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2+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→±0 ∴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992" y="3293508"/>
                <a:ext cx="2810035" cy="22113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45176"/>
              </p:ext>
            </p:extLst>
          </p:nvPr>
        </p:nvGraphicFramePr>
        <p:xfrm>
          <a:off x="3900488" y="3325813"/>
          <a:ext cx="4079875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Çalışma Sayfası" r:id="rId10" imgW="3667185" imgH="1438261" progId="Excel.Sheet.12">
                  <p:embed/>
                </p:oleObj>
              </mc:Choice>
              <mc:Fallback>
                <p:oleObj name="Çalışma Sayfası" r:id="rId10" imgW="3667185" imgH="1438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00488" y="3325813"/>
                        <a:ext cx="4079875" cy="190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gibi doğrusal zamanla değişen bir sistemi ele alalım. Burada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=1,2,3….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=1,2,3,…..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olmak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ler</a:t>
                </a:r>
                <a:r>
                  <a:rPr lang="tr-TR" dirty="0" smtClean="0"/>
                  <a:t> sistemin kutupları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sistemin </a:t>
                </a:r>
                <a:r>
                  <a:rPr lang="tr-TR" dirty="0" smtClean="0"/>
                  <a:t>sıfırlarıdır. </a:t>
                </a:r>
              </a:p>
              <a:p>
                <a:pPr marL="0" indent="0">
                  <a:buNone/>
                </a:pPr>
                <a:r>
                  <a:rPr lang="tr-TR" dirty="0" smtClean="0"/>
                  <a:t>Kararlı bir sistemde </a:t>
                </a:r>
                <a:r>
                  <a:rPr lang="tr-TR" b="1" dirty="0" smtClean="0"/>
                  <a:t>kararlılık marjı </a:t>
                </a:r>
                <a:r>
                  <a:rPr lang="tr-TR" dirty="0" smtClean="0"/>
                  <a:t>köklerin reel kısımlarının mutlak değeri en küçük olanına eşittir.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tr-T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Örnek: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+8+3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+8−3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=−2,</m:t>
                    </m:r>
                    <m:sSub>
                      <m:sSubPr>
                        <m:ctrlPr>
                          <a:rPr lang="tr-T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8−3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8+3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∴</m:t>
                    </m:r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tr-T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  <a:blipFill rotWithShape="0">
                <a:blip r:embed="rId2"/>
                <a:stretch>
                  <a:fillRect l="-2305" t="-1587" r="-15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70947" y="1427747"/>
            <a:ext cx="625642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G(s)</a:t>
            </a:r>
            <a:endParaRPr lang="tr-TR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 flipV="1">
            <a:off x="3641558" y="1636295"/>
            <a:ext cx="529389" cy="8021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4796589" y="1644316"/>
            <a:ext cx="433137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5516" y="1243081"/>
            <a:ext cx="5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X(s)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4828673" y="1266963"/>
            <a:ext cx="5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Y(s)</a:t>
            </a:r>
            <a:endParaRPr lang="tr-TR" dirty="0"/>
          </a:p>
        </p:txBody>
      </p:sp>
      <p:grpSp>
        <p:nvGrpSpPr>
          <p:cNvPr id="12" name="Grup 11"/>
          <p:cNvGrpSpPr/>
          <p:nvPr/>
        </p:nvGrpSpPr>
        <p:grpSpPr>
          <a:xfrm>
            <a:off x="7093590" y="1451630"/>
            <a:ext cx="5098410" cy="4259359"/>
            <a:chOff x="7093590" y="1451630"/>
            <a:chExt cx="5098410" cy="4259359"/>
          </a:xfrm>
        </p:grpSpPr>
        <p:grpSp>
          <p:nvGrpSpPr>
            <p:cNvPr id="34" name="Group 33"/>
            <p:cNvGrpSpPr/>
            <p:nvPr/>
          </p:nvGrpSpPr>
          <p:grpSpPr>
            <a:xfrm>
              <a:off x="7093590" y="1451630"/>
              <a:ext cx="5098410" cy="4259359"/>
              <a:chOff x="7093590" y="1451630"/>
              <a:chExt cx="5098410" cy="425935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053137" y="2268699"/>
                <a:ext cx="1892969" cy="3169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Tüm </a:t>
                </a:r>
              </a:p>
              <a:p>
                <a:pPr algn="ctr"/>
                <a:r>
                  <a:rPr lang="tr-TR" dirty="0" smtClean="0"/>
                  <a:t>Kutupların </a:t>
                </a:r>
              </a:p>
              <a:p>
                <a:pPr algn="ctr"/>
                <a:r>
                  <a:rPr lang="tr-TR" dirty="0" smtClean="0"/>
                  <a:t>Bölgesi</a:t>
                </a:r>
                <a:endParaRPr lang="tr-TR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7828547" y="3718836"/>
                <a:ext cx="4106779" cy="18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0299032" y="4159006"/>
                <a:ext cx="16042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Karmaşık </a:t>
                </a:r>
              </a:p>
              <a:p>
                <a:r>
                  <a:rPr lang="tr-TR" dirty="0" smtClean="0"/>
                  <a:t>s-düzlemi</a:t>
                </a:r>
                <a:endParaRPr lang="tr-TR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922041" y="1899367"/>
                <a:ext cx="68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err="1" smtClean="0"/>
                  <a:t>Im</a:t>
                </a:r>
                <a:r>
                  <a:rPr lang="tr-TR" b="1" dirty="0" smtClean="0"/>
                  <a:t>(s)</a:t>
                </a:r>
                <a:endParaRPr lang="tr-TR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502189" y="3397630"/>
                <a:ext cx="68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Re(s)</a:t>
                </a:r>
                <a:endParaRPr lang="tr-TR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978190" y="3444952"/>
                <a:ext cx="68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0</a:t>
                </a:r>
                <a:endParaRPr lang="tr-TR" b="1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9978190" y="1451630"/>
                <a:ext cx="0" cy="4259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Flowchart: Connector 25"/>
              <p:cNvSpPr/>
              <p:nvPr/>
            </p:nvSpPr>
            <p:spPr>
              <a:xfrm>
                <a:off x="8341894" y="3663077"/>
                <a:ext cx="137160" cy="13716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567111" y="3488003"/>
                <a:ext cx="180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x</a:t>
                </a:r>
                <a:endParaRPr lang="tr-TR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9793705" y="2967063"/>
                <a:ext cx="611666" cy="662555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7491663" y="3814284"/>
                <a:ext cx="850231" cy="6678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0325160" y="2714190"/>
                <a:ext cx="18024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Mutlak değeri en küçük olan kök</a:t>
                </a:r>
                <a:endParaRPr lang="tr-TR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93590" y="4397692"/>
                <a:ext cx="1096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Sıfır</a:t>
                </a:r>
                <a:endParaRPr lang="tr-TR" dirty="0"/>
              </a:p>
            </p:txBody>
          </p:sp>
        </p:grpSp>
        <p:sp>
          <p:nvSpPr>
            <p:cNvPr id="24" name="TextBox 26"/>
            <p:cNvSpPr txBox="1"/>
            <p:nvPr/>
          </p:nvSpPr>
          <p:spPr>
            <a:xfrm>
              <a:off x="8177463" y="2676226"/>
              <a:ext cx="18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solidFill>
                    <a:srgbClr val="FF0000"/>
                  </a:solidFill>
                </a:rPr>
                <a:t>x</a:t>
              </a:r>
              <a:endParaRPr lang="tr-TR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6"/>
            <p:cNvSpPr txBox="1"/>
            <p:nvPr/>
          </p:nvSpPr>
          <p:spPr>
            <a:xfrm>
              <a:off x="8245643" y="4331368"/>
              <a:ext cx="105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solidFill>
                    <a:srgbClr val="FF0000"/>
                  </a:solidFill>
                </a:rPr>
                <a:t>x</a:t>
              </a:r>
              <a:endParaRPr lang="tr-TR" sz="24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8534136" y="3467682"/>
              <a:ext cx="18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solidFill>
                    <a:srgbClr val="FF0000"/>
                  </a:solidFill>
                </a:rPr>
                <a:t>x</a:t>
              </a:r>
              <a:endParaRPr lang="tr-TR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Düz Bağlayıcı 6"/>
            <p:cNvCxnSpPr/>
            <p:nvPr/>
          </p:nvCxnSpPr>
          <p:spPr>
            <a:xfrm>
              <a:off x="9745448" y="2268699"/>
              <a:ext cx="0" cy="31695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8"/>
            <p:cNvCxnSpPr/>
            <p:nvPr/>
          </p:nvCxnSpPr>
          <p:spPr>
            <a:xfrm flipV="1">
              <a:off x="9745448" y="2428240"/>
              <a:ext cx="638072" cy="695942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1"/>
            <p:cNvSpPr txBox="1"/>
            <p:nvPr/>
          </p:nvSpPr>
          <p:spPr>
            <a:xfrm>
              <a:off x="10276904" y="2208753"/>
              <a:ext cx="1538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Kararlılık marjı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8772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4761" y="1374990"/>
                <a:ext cx="10448759" cy="4761650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Çoğunlukla kontrol sistemleri tasarlayan mühendisler, sistemin sadece kararlı olmasını yeterli bulmaz, belirlenen bir kararlılık </a:t>
                </a:r>
                <a:r>
                  <a:rPr lang="tr-TR" dirty="0" err="1" smtClean="0"/>
                  <a:t>marjininin</a:t>
                </a:r>
                <a:r>
                  <a:rPr lang="tr-TR" dirty="0" smtClean="0"/>
                  <a:t> ötesinde kararlılığı garanti etmeyi isterler yani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tr-TR" dirty="0" smtClean="0">
                    <a:ea typeface="Cambria Math" panose="02040503050406030204" pitchFamily="18" charset="0"/>
                  </a:rPr>
                  <a:t> istenen kararlılık marjı. Mühendis, sistemin kararlılık marjının, istenen kararlılık marjından büyük eşit olmasını sağlamak zorundadır. Bunun sağlanması için bir dönüşüm yapılır.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Dönüştürülmüş karakteristik denklem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r>
                  <a:rPr lang="tr-TR" dirty="0" smtClean="0">
                    <a:ea typeface="Cambria Math" panose="02040503050406030204" pitchFamily="18" charset="0"/>
                  </a:rPr>
                  <a:t> </a:t>
                </a:r>
                <a:r>
                  <a:rPr lang="tr-TR" dirty="0" err="1" smtClean="0">
                    <a:ea typeface="Cambria Math" panose="02040503050406030204" pitchFamily="18" charset="0"/>
                  </a:rPr>
                  <a:t>Routh</a:t>
                </a:r>
                <a:r>
                  <a:rPr lang="tr-TR" dirty="0" smtClean="0">
                    <a:ea typeface="Cambria Math" panose="02040503050406030204" pitchFamily="18" charset="0"/>
                  </a:rPr>
                  <a:t> kriterlerini sağlarsa o zaman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≥|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tr-TR" dirty="0" smtClean="0">
                    <a:ea typeface="Cambria Math" panose="02040503050406030204" pitchFamily="18" charset="0"/>
                  </a:rPr>
                  <a:t> sağlanmış olur.</a:t>
                </a:r>
                <a:endParaRPr lang="tr-T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4761" y="1374990"/>
                <a:ext cx="10448759" cy="4761650"/>
              </a:xfrm>
              <a:blipFill rotWithShape="0">
                <a:blip r:embed="rId2"/>
                <a:stretch>
                  <a:fillRect l="-1517" t="-14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7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4990"/>
            <a:ext cx="10058399" cy="268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spc="-5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Örnek 1:</a:t>
            </a:r>
            <a:r>
              <a:rPr lang="tr-TR" b="1" spc="-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pc="-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Verilen sistemde kontrolcü olarak  oransal integral (PI) kontrolcü kullanılmaktadır. Sistemin kararlı olması için Ti ve K parametrelerinin bulunması gereken bölgeyi bulunuz.</a:t>
            </a: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1800" spc="-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1800" spc="-5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spc="-5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sz="1800" b="1" spc="-5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dirty="0"/>
          </a:p>
        </p:txBody>
      </p:sp>
      <p:grpSp>
        <p:nvGrpSpPr>
          <p:cNvPr id="25" name="Grup 24"/>
          <p:cNvGrpSpPr/>
          <p:nvPr/>
        </p:nvGrpSpPr>
        <p:grpSpPr>
          <a:xfrm>
            <a:off x="1204761" y="2133601"/>
            <a:ext cx="6563720" cy="1930400"/>
            <a:chOff x="2275480" y="2641600"/>
            <a:chExt cx="6380840" cy="2008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2880000" y="2880000"/>
                  <a:ext cx="360000" cy="36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1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100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00" y="2880000"/>
                  <a:ext cx="360000" cy="36000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 l="-119048" t="-181356" r="-82540" b="-24237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Dikdörtgen 4"/>
                <p:cNvSpPr/>
                <p:nvPr/>
              </p:nvSpPr>
              <p:spPr>
                <a:xfrm>
                  <a:off x="3789680" y="2641600"/>
                  <a:ext cx="1412240" cy="8940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Dikdörtgen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680" y="2641600"/>
                  <a:ext cx="1412240" cy="8940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Dikdörtgen 5"/>
                <p:cNvSpPr/>
                <p:nvPr/>
              </p:nvSpPr>
              <p:spPr>
                <a:xfrm>
                  <a:off x="6162040" y="2641600"/>
                  <a:ext cx="1412240" cy="8940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Dikdörtgen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2040" y="2641600"/>
                  <a:ext cx="1412240" cy="8940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Dikdörtgen 6"/>
                <p:cNvSpPr/>
                <p:nvPr/>
              </p:nvSpPr>
              <p:spPr>
                <a:xfrm>
                  <a:off x="4892040" y="3755815"/>
                  <a:ext cx="1412240" cy="8940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Dikdörtgen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040" y="3755815"/>
                  <a:ext cx="1412240" cy="8940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Düz Ok Bağlayıcısı 8"/>
            <p:cNvCxnSpPr>
              <a:stCxn id="4" idx="6"/>
            </p:cNvCxnSpPr>
            <p:nvPr/>
          </p:nvCxnSpPr>
          <p:spPr>
            <a:xfrm>
              <a:off x="3240000" y="3060000"/>
              <a:ext cx="549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>
              <a:stCxn id="5" idx="3"/>
              <a:endCxn id="6" idx="1"/>
            </p:cNvCxnSpPr>
            <p:nvPr/>
          </p:nvCxnSpPr>
          <p:spPr>
            <a:xfrm>
              <a:off x="5201920" y="3088640"/>
              <a:ext cx="960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Düz Ok Bağlayıcısı 12"/>
            <p:cNvCxnSpPr>
              <a:stCxn id="6" idx="3"/>
            </p:cNvCxnSpPr>
            <p:nvPr/>
          </p:nvCxnSpPr>
          <p:spPr>
            <a:xfrm>
              <a:off x="7574280" y="3088640"/>
              <a:ext cx="10820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Dirsek Bağlayıcısı 14"/>
            <p:cNvCxnSpPr>
              <a:endCxn id="7" idx="3"/>
            </p:cNvCxnSpPr>
            <p:nvPr/>
          </p:nvCxnSpPr>
          <p:spPr>
            <a:xfrm rot="10800000" flipV="1">
              <a:off x="6304280" y="3088639"/>
              <a:ext cx="1783080" cy="1114215"/>
            </a:xfrm>
            <a:prstGeom prst="bentConnector3">
              <a:avLst>
                <a:gd name="adj1" fmla="val -142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Dirsek Bağlayıcısı 17"/>
            <p:cNvCxnSpPr>
              <a:stCxn id="7" idx="1"/>
              <a:endCxn id="4" idx="4"/>
            </p:cNvCxnSpPr>
            <p:nvPr/>
          </p:nvCxnSpPr>
          <p:spPr>
            <a:xfrm rot="10800000">
              <a:off x="3060000" y="3240001"/>
              <a:ext cx="1832040" cy="962855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>
              <a:stCxn id="4" idx="2"/>
            </p:cNvCxnSpPr>
            <p:nvPr/>
          </p:nvCxnSpPr>
          <p:spPr>
            <a:xfrm flipH="1">
              <a:off x="2311040" y="3060000"/>
              <a:ext cx="568960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Metin kutusu 20"/>
            <p:cNvSpPr txBox="1"/>
            <p:nvPr/>
          </p:nvSpPr>
          <p:spPr>
            <a:xfrm>
              <a:off x="2275480" y="2680508"/>
              <a:ext cx="54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 smtClean="0"/>
                <a:t>R(s)</a:t>
              </a:r>
              <a:endParaRPr lang="tr-TR" i="1" dirty="0"/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8076320" y="2729987"/>
              <a:ext cx="54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 smtClean="0"/>
                <a:t>C(s)</a:t>
              </a:r>
              <a:endParaRPr lang="tr-TR" i="1" dirty="0"/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2648316" y="27299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+</a:t>
              </a:r>
              <a:endParaRPr lang="tr-TR" dirty="0"/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2798357" y="316634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-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ikdörtgen 25"/>
              <p:cNvSpPr/>
              <p:nvPr/>
            </p:nvSpPr>
            <p:spPr>
              <a:xfrm>
                <a:off x="170122" y="4466173"/>
                <a:ext cx="6096000" cy="13941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pc="-50" dirty="0"/>
              </a:p>
            </p:txBody>
          </p:sp>
        </mc:Choice>
        <mc:Fallback xmlns="">
          <p:sp>
            <p:nvSpPr>
              <p:cNvPr id="26" name="Dikdörtgen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2" y="4466173"/>
                <a:ext cx="6096000" cy="13941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ikdörtgen 26"/>
          <p:cNvSpPr/>
          <p:nvPr/>
        </p:nvSpPr>
        <p:spPr>
          <a:xfrm>
            <a:off x="7454464" y="2875569"/>
            <a:ext cx="4453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spc="-50" dirty="0">
                <a:latin typeface="+mj-lt"/>
                <a:ea typeface="+mj-ea"/>
                <a:cs typeface="+mj-cs"/>
              </a:rPr>
              <a:t>Önce karakteristik denklemi bulmak gerek; I. yol, transfer fonksiyonunu bulmak;</a:t>
            </a:r>
          </a:p>
          <a:p>
            <a:r>
              <a:rPr lang="tr-TR" sz="2000" spc="-50" dirty="0">
                <a:latin typeface="+mj-lt"/>
                <a:ea typeface="+mj-ea"/>
                <a:cs typeface="+mj-cs"/>
              </a:rPr>
              <a:t>2. yol, transfer fonksiyonunu bulmadan karakteristik denklemi bulmak;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395510" y="4281507"/>
            <a:ext cx="590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pc="-50" dirty="0">
                <a:solidFill>
                  <a:srgbClr val="FF0000"/>
                </a:solidFill>
              </a:rPr>
              <a:t>I. yol</a:t>
            </a:r>
            <a:endParaRPr lang="tr-T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ikdörtgen 28"/>
              <p:cNvSpPr/>
              <p:nvPr/>
            </p:nvSpPr>
            <p:spPr>
              <a:xfrm>
                <a:off x="6048523" y="4334015"/>
                <a:ext cx="6096000" cy="1304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𝑁𝑢𝑚</m:t>
                      </m:r>
                      <m:d>
                        <m:d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pc="-50" dirty="0"/>
              </a:p>
            </p:txBody>
          </p:sp>
        </mc:Choice>
        <mc:Fallback xmlns="">
          <p:sp>
            <p:nvSpPr>
              <p:cNvPr id="29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23" y="4334015"/>
                <a:ext cx="6096000" cy="1304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ikdörtgen 29"/>
          <p:cNvSpPr/>
          <p:nvPr/>
        </p:nvSpPr>
        <p:spPr>
          <a:xfrm>
            <a:off x="6273911" y="4149349"/>
            <a:ext cx="64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pc="-50" dirty="0" smtClean="0">
                <a:solidFill>
                  <a:srgbClr val="FF0000"/>
                </a:solidFill>
              </a:rPr>
              <a:t>II. </a:t>
            </a:r>
            <a:r>
              <a:rPr lang="tr-TR" spc="-50" dirty="0">
                <a:solidFill>
                  <a:srgbClr val="FF0000"/>
                </a:solidFill>
              </a:rPr>
              <a:t>yol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74991"/>
                <a:ext cx="10058399" cy="16933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200" b="1" spc="-50" dirty="0" smtClean="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rPr>
                  <a:t>Örnek 1 Devam: </a:t>
                </a:r>
                <a14:m>
                  <m:oMath xmlns:m="http://schemas.openxmlformats.org/officeDocument/2006/math">
                    <m:r>
                      <a:rPr lang="tr-TR" sz="18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tr-TR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tr-T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tr-TR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sSub>
                          <m:sSub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tr-TR" sz="18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tr-TR" sz="1800" spc="-50" dirty="0" smtClean="0"/>
                  <a:t>Sistem 3. dereceden sistemin kararlı olması için tüm katsayılar sıfırdan büyük olacak aynı zamanda içteki terimlerin çarpımı dıştaki terimlerin çarpımından büyük olacak; Yani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sSub>
                          <m:sSub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tr-TR" sz="1800" dirty="0" smtClean="0"/>
              </a:p>
              <a:p>
                <a:pPr marL="0" indent="0">
                  <a:buNone/>
                </a:pPr>
                <a:r>
                  <a:rPr lang="tr-TR" sz="1800" dirty="0" smtClean="0"/>
                  <a:t>Bu koşullara göre;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tr-T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tr-TR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den>
                    </m:f>
                  </m:oMath>
                </a14:m>
                <a:endParaRPr lang="tr-TR" sz="1800" dirty="0"/>
              </a:p>
              <a:p>
                <a:pPr marL="0" indent="0">
                  <a:buNone/>
                </a:pPr>
                <a:endParaRPr lang="tr-TR" sz="1800" spc="-50" dirty="0" smtClean="0"/>
              </a:p>
              <a:p>
                <a:pPr marL="0" indent="0">
                  <a:buNone/>
                </a:pPr>
                <a:endParaRPr lang="tr-TR" sz="1800" spc="-50" dirty="0"/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b="1" spc="-50" dirty="0">
                  <a:solidFill>
                    <a:srgbClr val="00B050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74991"/>
                <a:ext cx="10058399" cy="1693330"/>
              </a:xfrm>
              <a:blipFill rotWithShape="0">
                <a:blip r:embed="rId2"/>
                <a:stretch>
                  <a:fillRect l="-1697" t="-46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4860"/>
            <a:ext cx="4672932" cy="35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0"/>
            <a:ext cx="10058400" cy="597317"/>
          </a:xfrm>
        </p:spPr>
        <p:txBody>
          <a:bodyPr>
            <a:normAutofit fontScale="90000"/>
          </a:bodyPr>
          <a:lstStyle/>
          <a:p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marjı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8560" y="745069"/>
                <a:ext cx="10363199" cy="26890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sz="2200" b="1" spc="-50" dirty="0" smtClean="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rPr>
                  <a:t>Örnek 2:</a:t>
                </a:r>
                <a:r>
                  <a:rPr lang="tr-TR" sz="2200" b="1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Önceki, kontrolcü olarak  oransal integral (PI) kontrolcü kullanılan sistemde kararlılık marjının 1’den küçük (daha solda) olması istenirse, sistem </a:t>
                </a:r>
                <a:r>
                  <a:rPr lang="tr-TR" sz="1800" spc="-5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parametreleri Ti ve </a:t>
                </a:r>
                <a:r>
                  <a:rPr lang="tr-TR" sz="1800" spc="-50" dirty="0" err="1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K’nın</a:t>
                </a:r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bulunması gereken bölgeyi bulunuz.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z="1800" spc="-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𝑧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𝑠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+1⟹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𝑠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𝑧</m:t>
                      </m:r>
                      <m:r>
                        <a:rPr lang="tr-TR" sz="1800" b="0" i="1" spc="-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−1 ∴</m:t>
                      </m:r>
                    </m:oMath>
                  </m:oMathPara>
                </a14:m>
                <a:endParaRPr lang="tr-TR" sz="1800" b="0" spc="-50" dirty="0" smtClean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800" i="1" spc="-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1800" i="1" spc="-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1800" i="1" spc="-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tr-TR" sz="1800" i="1" spc="-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1800" i="1" spc="-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tr-TR" sz="1800" i="1" spc="-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800" i="1" spc="-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1800" i="1" spc="-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z="1800" spc="-5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sz="1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800" spc="-50" dirty="0" smtClean="0"/>
              </a:p>
              <a:p>
                <a:pPr marL="0" indent="0">
                  <a:buNone/>
                </a:pPr>
                <a:r>
                  <a:rPr lang="tr-TR" sz="1800" spc="-50" dirty="0" err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Hurwitz</a:t>
                </a:r>
                <a:r>
                  <a:rPr lang="tr-TR" sz="1800" spc="-5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Kriterlerinden </a:t>
                </a:r>
                <a14:m>
                  <m:oMath xmlns:m="http://schemas.openxmlformats.org/officeDocument/2006/math"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⟹</m:t>
                    </m:r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𝐾</m:t>
                    </m:r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−2&gt;0⟹</m:t>
                    </m:r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𝐾</m:t>
                    </m:r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&gt;0</m:t>
                    </m:r>
                  </m:oMath>
                </a14:m>
                <a:r>
                  <a:rPr lang="tr-TR" sz="1800" spc="-5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1800" i="1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tr-T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&gt;0  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∴0&lt;</m:t>
                    </m:r>
                    <m:sSub>
                      <m:sSubPr>
                        <m:ctrlPr>
                          <a:rPr lang="tr-T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tr-TR" sz="1800" b="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tr-TR" sz="1800" spc="-50" dirty="0" err="1" smtClean="0">
                    <a:solidFill>
                      <a:schemeClr val="tx1"/>
                    </a:solidFill>
                    <a:latin typeface="+mj-lt"/>
                  </a:rPr>
                  <a:t>Routh</a:t>
                </a:r>
                <a:r>
                  <a:rPr lang="tr-TR" sz="1800" spc="-5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tr-TR" sz="1800" spc="-50" dirty="0">
                    <a:solidFill>
                      <a:schemeClr val="tx1"/>
                    </a:solidFill>
                    <a:latin typeface="+mj-lt"/>
                  </a:rPr>
                  <a:t>Kriterlerinden </a:t>
                </a:r>
                <a14:m>
                  <m:oMath xmlns:m="http://schemas.openxmlformats.org/officeDocument/2006/math"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sSub>
                          <m:sSub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tr-T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1800" spc="-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tr-TR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/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1800" spc="-5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spc="-5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sz="1800" b="1" spc="-50" dirty="0">
                  <a:solidFill>
                    <a:srgbClr val="00B050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8560" y="745069"/>
                <a:ext cx="10363199" cy="2689011"/>
              </a:xfrm>
              <a:blipFill rotWithShape="0">
                <a:blip r:embed="rId2"/>
                <a:stretch>
                  <a:fillRect l="-1647" t="-38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94" y="2794000"/>
            <a:ext cx="4646506" cy="34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Test Girişlerinin Tanıtılması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5615" y="1451992"/>
                <a:ext cx="10292616" cy="4772345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/>
                  <a:t>                                                     gibi doğrusal zamanla değişen bir sistemi ele alalım.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Kontrol sistemlerinde sistemlerin çıkışını test etmek üzere kullanılan test girişleri vardır. Bunlar sırasıyla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 err="1" smtClean="0"/>
                  <a:t>İmpuls</a:t>
                </a:r>
                <a:r>
                  <a:rPr lang="tr-TR" sz="2400" dirty="0" smtClean="0"/>
                  <a:t>,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/>
                  <a:t>A</a:t>
                </a:r>
                <a:r>
                  <a:rPr lang="tr-TR" sz="2400" dirty="0" smtClean="0"/>
                  <a:t>dım,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 smtClean="0"/>
                  <a:t>Rampa ve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 smtClean="0"/>
                  <a:t>Parabol (İvme) girişi 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olarak adlandırılırlar. 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5615" y="1451992"/>
                <a:ext cx="10292616" cy="4772345"/>
              </a:xfrm>
              <a:blipFill rotWithShape="0">
                <a:blip r:embed="rId2"/>
                <a:stretch>
                  <a:fillRect l="-1777" t="-17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374232" y="1371418"/>
            <a:ext cx="1748588" cy="617803"/>
            <a:chOff x="3625516" y="1243081"/>
            <a:chExt cx="1748588" cy="617803"/>
          </a:xfrm>
        </p:grpSpPr>
        <p:sp>
          <p:nvSpPr>
            <p:cNvPr id="4" name="Rectangle 3"/>
            <p:cNvSpPr/>
            <p:nvPr/>
          </p:nvSpPr>
          <p:spPr>
            <a:xfrm>
              <a:off x="4170947" y="1427747"/>
              <a:ext cx="625642" cy="433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G(s)</a:t>
              </a:r>
              <a:endParaRPr lang="tr-TR" dirty="0"/>
            </a:p>
          </p:txBody>
        </p:sp>
        <p:cxnSp>
          <p:nvCxnSpPr>
            <p:cNvPr id="6" name="Straight Connector 5"/>
            <p:cNvCxnSpPr>
              <a:stCxn id="4" idx="1"/>
            </p:cNvCxnSpPr>
            <p:nvPr/>
          </p:nvCxnSpPr>
          <p:spPr>
            <a:xfrm flipH="1" flipV="1">
              <a:off x="3641558" y="1636295"/>
              <a:ext cx="529389" cy="8021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3"/>
            </p:cNvCxnSpPr>
            <p:nvPr/>
          </p:nvCxnSpPr>
          <p:spPr>
            <a:xfrm>
              <a:off x="4796589" y="1644316"/>
              <a:ext cx="433137" cy="80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25516" y="1243081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8673" y="1266963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Y(s)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9779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Test Girişlerinin </a:t>
            </a:r>
            <a:r>
              <a:rPr lang="tr-TR" sz="2200" b="1" dirty="0" smtClean="0">
                <a:solidFill>
                  <a:schemeClr val="accent1"/>
                </a:solidFill>
              </a:rPr>
              <a:t>Tanıtılması : </a:t>
            </a:r>
            <a:r>
              <a:rPr lang="tr-TR" sz="2200" b="1" dirty="0" err="1" smtClean="0">
                <a:solidFill>
                  <a:schemeClr val="accent1"/>
                </a:solidFill>
              </a:rPr>
              <a:t>Impuls</a:t>
            </a:r>
            <a:endParaRPr lang="tr-TR" sz="2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02105" y="2902558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34189" y="5637734"/>
            <a:ext cx="2229853" cy="8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50230" y="4723334"/>
            <a:ext cx="914400" cy="914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2716" y="5637734"/>
            <a:ext cx="577516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34189" y="4723334"/>
            <a:ext cx="0" cy="922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0230" y="472333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64630" y="4723334"/>
            <a:ext cx="0" cy="922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64630" y="5641746"/>
            <a:ext cx="541419" cy="4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745834" y="2902558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77918" y="5645758"/>
            <a:ext cx="1644317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93959" y="3824979"/>
            <a:ext cx="457200" cy="18288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240509" y="5637734"/>
            <a:ext cx="553452" cy="802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77918" y="3824978"/>
            <a:ext cx="8022" cy="1820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5834" y="3824978"/>
            <a:ext cx="5053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51159" y="3824978"/>
            <a:ext cx="0" cy="1820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83243" y="5645758"/>
            <a:ext cx="433135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256428" y="2910573"/>
            <a:ext cx="32084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751103" y="5645749"/>
            <a:ext cx="553452" cy="802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256427" y="2028253"/>
            <a:ext cx="32085" cy="3625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56695" y="5653773"/>
            <a:ext cx="433135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1789" y="5645758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684423" y="5637733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23" y="5637733"/>
                <a:ext cx="240631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5378" y="4354002"/>
                <a:ext cx="24063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78" y="4354002"/>
                <a:ext cx="240631" cy="6347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3609475" y="5629714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5011" y="5573565"/>
                <a:ext cx="240631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011" y="5573565"/>
                <a:ext cx="240631" cy="564898"/>
              </a:xfrm>
              <a:prstGeom prst="rect">
                <a:avLst/>
              </a:prstGeom>
              <a:blipFill rotWithShape="0">
                <a:blip r:embed="rId4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53065" y="3531643"/>
                <a:ext cx="24063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65" y="3531643"/>
                <a:ext cx="240631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027835" y="5612139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40384" y="5633016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84" y="5633016"/>
                <a:ext cx="240631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41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999753" y="1742936"/>
                <a:ext cx="2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53" y="1742936"/>
                <a:ext cx="240631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42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darbe </a:t>
                </a:r>
                <a:r>
                  <a:rPr lang="tr-TR" dirty="0" smtClean="0"/>
                  <a:t>fonksiyon olarak adlandırılır, çünkü taralı alan birdir.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blipFill rotWithShape="0">
                <a:blip r:embed="rId8"/>
                <a:stretch>
                  <a:fillRect l="-1236" t="-4587" b="-146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535840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type m:val="skw"/>
                                <m:ctrlPr>
                                  <a:rPr lang="tr-TR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                0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𝑒𝑟𝑙𝑒𝑟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535840" cy="710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014425" y="1987243"/>
                <a:ext cx="3941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ani darbe </a:t>
                </a:r>
                <a:r>
                  <a:rPr lang="tr-TR" dirty="0" smtClean="0"/>
                  <a:t>fonksiyon olarak adlandırılır, çünkü taralı alan yine birdir ancak.</a:t>
                </a:r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1987243"/>
                <a:ext cx="3941544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1393" t="-3974" r="-929" b="-9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966299" y="3527498"/>
                <a:ext cx="3493072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 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𝑒𝑟𝑙𝑒𝑟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299" y="3527498"/>
                <a:ext cx="3493072" cy="7101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014425" y="3136881"/>
                <a:ext cx="2573782" cy="460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5" y="3136881"/>
                <a:ext cx="2573782" cy="460575"/>
              </a:xfrm>
              <a:prstGeom prst="rect">
                <a:avLst/>
              </a:prstGeom>
              <a:blipFill rotWithShape="0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5623744" y="5653773"/>
            <a:ext cx="1644317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224981" y="5388899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</a:t>
            </a:r>
            <a:endParaRPr lang="tr-TR" dirty="0"/>
          </a:p>
        </p:txBody>
      </p:sp>
      <p:sp>
        <p:nvSpPr>
          <p:cNvPr id="83" name="Rectangle 82"/>
          <p:cNvSpPr/>
          <p:nvPr/>
        </p:nvSpPr>
        <p:spPr>
          <a:xfrm>
            <a:off x="6357684" y="128681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A</a:t>
            </a:r>
            <a:r>
              <a:rPr lang="en-US" b="1" dirty="0" err="1" smtClean="0"/>
              <a:t>ni</a:t>
            </a:r>
            <a:r>
              <a:rPr lang="tr-TR" b="1" dirty="0"/>
              <a:t> D</a:t>
            </a:r>
            <a:r>
              <a:rPr lang="en-US" b="1" dirty="0" err="1" smtClean="0"/>
              <a:t>arbe</a:t>
            </a:r>
            <a:r>
              <a:rPr lang="tr-TR" b="1" dirty="0" smtClean="0"/>
              <a:t> (</a:t>
            </a:r>
            <a:r>
              <a:rPr lang="tr-TR" b="1" dirty="0" err="1" smtClean="0"/>
              <a:t>Unit</a:t>
            </a:r>
            <a:r>
              <a:rPr lang="tr-TR" b="1" dirty="0" smtClean="0"/>
              <a:t> </a:t>
            </a:r>
            <a:r>
              <a:rPr lang="tr-TR" b="1" dirty="0" err="1" smtClean="0"/>
              <a:t>Impulse</a:t>
            </a:r>
            <a:r>
              <a:rPr lang="tr-TR" b="1" dirty="0" smtClean="0"/>
              <a:t>)</a:t>
            </a:r>
            <a:r>
              <a:rPr lang="en-US" b="1" dirty="0" smtClean="0"/>
              <a:t>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138168" y="4206667"/>
                <a:ext cx="3941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/>
                  <a:t>birim ani darbe </a:t>
                </a:r>
                <a:r>
                  <a:rPr lang="tr-TR" dirty="0"/>
                  <a:t>fonksiyon</a:t>
                </a:r>
                <a:r>
                  <a:rPr lang="tr-TR" dirty="0" smtClean="0"/>
                  <a:t>un laplace dönüşümü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168" y="4206667"/>
                <a:ext cx="3941544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139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99955" y="5283642"/>
                <a:ext cx="37146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55" y="5283642"/>
                <a:ext cx="3714607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53726" y="4920539"/>
                <a:ext cx="5438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Sistem cevabı,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/>
                  <a:t> olduğuna göre</a:t>
                </a:r>
                <a:endParaRPr lang="tr-TR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26" y="4920539"/>
                <a:ext cx="5438274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00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5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Test Girişlerinin </a:t>
            </a:r>
            <a:r>
              <a:rPr lang="tr-TR" sz="2200" b="1" dirty="0" smtClean="0">
                <a:solidFill>
                  <a:schemeClr val="accent1"/>
                </a:solidFill>
              </a:rPr>
              <a:t>Tanıtılması: Adım(Step)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adım </a:t>
                </a:r>
                <a:r>
                  <a:rPr lang="tr-TR" dirty="0" smtClean="0"/>
                  <a:t>fonksiyon olarak adlandırılır, çünkü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1"/>
                <a:ext cx="3941544" cy="667747"/>
              </a:xfrm>
              <a:prstGeom prst="rect">
                <a:avLst/>
              </a:prstGeom>
              <a:blipFill rotWithShape="0">
                <a:blip r:embed="rId3"/>
                <a:stretch>
                  <a:fillRect l="-1236" t="-550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20639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206391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3516" y="2843089"/>
                <a:ext cx="4807249" cy="889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birim adım </a:t>
                </a:r>
                <a:r>
                  <a:rPr lang="tr-TR" dirty="0" smtClean="0"/>
                  <a:t>fonksiyonunun laplace dönüşümü </a:t>
                </a: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516" y="2843089"/>
                <a:ext cx="4807249" cy="889795"/>
              </a:xfrm>
              <a:prstGeom prst="rect">
                <a:avLst/>
              </a:prstGeom>
              <a:blipFill rotWithShape="0">
                <a:blip r:embed="rId6"/>
                <a:stretch>
                  <a:fillRect l="-1142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://lpsa.swarthmore.edu/Transient/TransInputs/TransStep/img1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6" y="3368842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665765" y="5075095"/>
                <a:ext cx="5005922" cy="94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32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765" y="5075095"/>
                <a:ext cx="5005922" cy="9476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53726" y="3861760"/>
                <a:ext cx="5438274" cy="11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Sistem cevabı,</a:t>
                </a:r>
                <a:r>
                  <a:rPr lang="tr-TR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olduğuna göre</a:t>
                </a:r>
                <a:endParaRPr lang="tr-TR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26" y="3861760"/>
                <a:ext cx="5438274" cy="1166794"/>
              </a:xfrm>
              <a:prstGeom prst="rect">
                <a:avLst/>
              </a:prstGeom>
              <a:blipFill rotWithShape="0">
                <a:blip r:embed="rId9"/>
                <a:stretch>
                  <a:fillRect l="-1009" t="-2604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4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Örnekler: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850332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chemeClr val="accent2"/>
                    </a:solidFill>
                  </a:rPr>
                  <a:t>Örnek 1:</a:t>
                </a:r>
                <a:r>
                  <a:rPr lang="tr-TR" sz="2400" dirty="0" smtClean="0"/>
                  <a:t> Eğer sistemin, birim adım cevabı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tr-TR" sz="2400" dirty="0" smtClean="0"/>
                  <a:t>zaman aralığı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tr-T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tr-TR" sz="2400" dirty="0" smtClean="0"/>
                  <a:t> çıkışı olarak elde edilmiş ise, aynı sistemin birim </a:t>
                </a:r>
                <a:r>
                  <a:rPr lang="tr-TR" sz="2400" dirty="0" err="1" smtClean="0"/>
                  <a:t>impuls</a:t>
                </a:r>
                <a:r>
                  <a:rPr lang="tr-TR" sz="2400" dirty="0" smtClean="0"/>
                  <a:t> çıkışı ne olur.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850332"/>
              </a:xfrm>
              <a:blipFill rotWithShape="0">
                <a:blip r:embed="rId2"/>
                <a:stretch>
                  <a:fillRect l="-909" t="-10072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105302" y="2157558"/>
                <a:ext cx="10058400" cy="356947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tr-TR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tr-TR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  bütün zamanları kaplamak üzere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tr-T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acc>
                      <m:accPr>
                        <m:chr m:val="̇"/>
                        <m:ctrlPr>
                          <a:rPr lang="tr-TR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tr-TR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tr-T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tr-T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Not: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tr-T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  <m:sSub>
                      <m:sSubPr>
                        <m:ctrlPr>
                          <a:rPr lang="tr-T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tr-T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tr-TR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tr-TR" sz="2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tr-TR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tr-TR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02" y="2157558"/>
                <a:ext cx="10058400" cy="3569473"/>
              </a:xfrm>
              <a:prstGeom prst="rect">
                <a:avLst/>
              </a:prstGeom>
              <a:blipFill rotWithShape="0">
                <a:blip r:embed="rId3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18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Test Girişlerinin </a:t>
            </a:r>
            <a:r>
              <a:rPr lang="tr-TR" sz="2200" b="1" dirty="0" smtClean="0">
                <a:solidFill>
                  <a:schemeClr val="accent1"/>
                </a:solidFill>
              </a:rPr>
              <a:t>Tanıtılması: Rampa (</a:t>
            </a:r>
            <a:r>
              <a:rPr lang="tr-TR" sz="2200" b="1" dirty="0" err="1" smtClean="0">
                <a:solidFill>
                  <a:schemeClr val="accent1"/>
                </a:solidFill>
              </a:rPr>
              <a:t>Ramp</a:t>
            </a:r>
            <a:r>
              <a:rPr lang="tr-TR" sz="2200" b="1" dirty="0" smtClean="0">
                <a:solidFill>
                  <a:schemeClr val="accent1"/>
                </a:solidFill>
              </a:rPr>
              <a:t>)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2"/>
                <a:ext cx="5133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rampa </a:t>
                </a:r>
                <a:r>
                  <a:rPr lang="tr-TR" dirty="0" smtClean="0"/>
                  <a:t>fonksiyon olarak adlandırılır, çünkü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2"/>
                <a:ext cx="513347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20639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206391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3516" y="2843089"/>
                <a:ext cx="4807249" cy="9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birim rampa </a:t>
                </a:r>
                <a:r>
                  <a:rPr lang="tr-TR" dirty="0" smtClean="0"/>
                  <a:t>fonksiyonunun laplace dönüşümü </a:t>
                </a: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516" y="2843089"/>
                <a:ext cx="4807249" cy="906658"/>
              </a:xfrm>
              <a:prstGeom prst="rect">
                <a:avLst/>
              </a:prstGeom>
              <a:blipFill rotWithShape="0">
                <a:blip r:embed="rId6"/>
                <a:stretch>
                  <a:fillRect l="-1142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510733" y="5107180"/>
                <a:ext cx="6247159" cy="1109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0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4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4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33" y="5107180"/>
                <a:ext cx="6247159" cy="11090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53726" y="3861760"/>
                <a:ext cx="5438274" cy="11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Sistem cevabı,</a:t>
                </a:r>
                <a:r>
                  <a:rPr lang="tr-TR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olduğuna göre</a:t>
                </a:r>
                <a:endParaRPr lang="tr-TR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26" y="3861760"/>
                <a:ext cx="5438274" cy="1166794"/>
              </a:xfrm>
              <a:prstGeom prst="rect">
                <a:avLst/>
              </a:prstGeom>
              <a:blipFill rotWithShape="0">
                <a:blip r:embed="rId8"/>
                <a:stretch>
                  <a:fillRect l="-1009" t="-2604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unit ramp ile ilgili g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3205708"/>
            <a:ext cx="4175794" cy="3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Test Girişlerinin </a:t>
            </a:r>
            <a:r>
              <a:rPr lang="tr-TR" sz="2200" b="1" dirty="0" smtClean="0">
                <a:solidFill>
                  <a:schemeClr val="accent1"/>
                </a:solidFill>
              </a:rPr>
              <a:t>Tanıtılması: İvme (Acceleration)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2737" y="1734922"/>
                <a:ext cx="5133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smtClean="0"/>
                  <a:t>birim ivme </a:t>
                </a:r>
                <a:r>
                  <a:rPr lang="tr-TR" dirty="0" smtClean="0"/>
                  <a:t>fonksiyon olarak adlandırılır, çünkü</a:t>
                </a:r>
                <a:endParaRPr lang="tr-TR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1734922"/>
                <a:ext cx="513347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046735" y="2426562"/>
                <a:ext cx="3381375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tr-TR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𝐸𝑔𝑒𝑟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5" y="2426562"/>
                <a:ext cx="3381375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1" y="1874948"/>
                <a:ext cx="3941544" cy="711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3516" y="2843089"/>
                <a:ext cx="4807249" cy="9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birim ivme </a:t>
                </a:r>
                <a:r>
                  <a:rPr lang="tr-TR" dirty="0" smtClean="0"/>
                  <a:t>fonksiyonunun laplace dönüşümü </a:t>
                </a: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516" y="2843089"/>
                <a:ext cx="4807249" cy="906658"/>
              </a:xfrm>
              <a:prstGeom prst="rect">
                <a:avLst/>
              </a:prstGeom>
              <a:blipFill rotWithShape="0">
                <a:blip r:embed="rId6"/>
                <a:stretch>
                  <a:fillRect l="-1142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510733" y="5107180"/>
                <a:ext cx="6247159" cy="1109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00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4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40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sz="4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33" y="5107180"/>
                <a:ext cx="6247159" cy="11090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53726" y="3861760"/>
                <a:ext cx="5438274" cy="118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Sistem cevabı,</a:t>
                </a:r>
                <a:r>
                  <a:rPr lang="tr-TR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olduğuna göre</a:t>
                </a:r>
                <a:endParaRPr lang="tr-TR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26" y="3861760"/>
                <a:ext cx="5438274" cy="1183657"/>
              </a:xfrm>
              <a:prstGeom prst="rect">
                <a:avLst/>
              </a:prstGeom>
              <a:blipFill rotWithShape="0">
                <a:blip r:embed="rId8"/>
                <a:stretch>
                  <a:fillRect l="-1009" t="-2564" b="-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07574" y="3998314"/>
            <a:ext cx="2219039" cy="1744760"/>
            <a:chOff x="1395280" y="4062482"/>
            <a:chExt cx="2219039" cy="1744760"/>
          </a:xfrm>
        </p:grpSpPr>
        <p:pic>
          <p:nvPicPr>
            <p:cNvPr id="11266" name="Picture 2" descr="parabolic input ile ilgili görsel sonucu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95662" y="4363452"/>
              <a:ext cx="2218657" cy="144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395280" y="4062482"/>
                  <a:ext cx="7902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tr-TR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80" y="4062482"/>
                  <a:ext cx="79021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44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6820</TotalTime>
  <Words>4385</Words>
  <Application>Microsoft Office PowerPoint</Application>
  <PresentationFormat>Özel</PresentationFormat>
  <Paragraphs>462</Paragraphs>
  <Slides>36</Slides>
  <Notes>16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36</vt:i4>
      </vt:variant>
    </vt:vector>
  </HeadingPairs>
  <TitlesOfParts>
    <vt:vector size="39" baseType="lpstr">
      <vt:lpstr>Retrospect</vt:lpstr>
      <vt:lpstr>Denklem</vt:lpstr>
      <vt:lpstr>Çalışma Sayfası</vt:lpstr>
      <vt:lpstr>Otomatik Kontrol</vt:lpstr>
      <vt:lpstr>Kapalı Çevrim Kontrol Kapalı Çevrim Kontrol Sistemin Genel Gereklilikleri </vt:lpstr>
      <vt:lpstr>Kapalı Çevrim Kontrol Kapalı Çevrim Kontrol Sistemin Genel Gereklilikleri </vt:lpstr>
      <vt:lpstr>Kapalı Çevrim Kontrol Sistemin Genel Gereklilikleri  Test Girişlerinin Tanıtılması</vt:lpstr>
      <vt:lpstr>Kapalı Çevrim Kontrol Sistemin Genel Gereklilikleri  Test Girişlerinin Tanıtılması : Impuls</vt:lpstr>
      <vt:lpstr>Kapalı Çevrim Kontrol Sistemin Genel Gereklilikleri  Test Girişlerinin Tanıtılması: Adım(Step)</vt:lpstr>
      <vt:lpstr>Örnekler:</vt:lpstr>
      <vt:lpstr>Kapalı Çevrim Kontrol Sistemin Genel Gereklilikleri  Test Girişlerinin Tanıtılması: Rampa (Ramp)</vt:lpstr>
      <vt:lpstr>Kapalı Çevrim Kontrol Sistemin Genel Gereklilikleri  Test Girişlerinin Tanıtılması: İvme (Acceleration)</vt:lpstr>
      <vt:lpstr>Örnek:</vt:lpstr>
      <vt:lpstr>Kapalı Çevrim Kontrol Sistemin Genel Gereklilikleri  Kararlılık Analizi</vt:lpstr>
      <vt:lpstr>Kapalı Çevrim Kontrol Sistemin Genel Gereklilikleri  Kararlılık Analizi</vt:lpstr>
      <vt:lpstr>Kapalı Çevrim Kontrol Sistemin Genel Gereklilikleri  Kararlılık Analizi</vt:lpstr>
      <vt:lpstr>Kararlı Sistem Örnekler</vt:lpstr>
      <vt:lpstr>Kapalı Çevrim Kontrol Sistemin Genel Gereklilikleri  Kararlılık Analizi</vt:lpstr>
      <vt:lpstr>Kapalı Çevrim Kontrol Sistemin Genel Gereklilikleri  Kararlılık Analizi</vt:lpstr>
      <vt:lpstr>Sistem Kutuplarının s-düzlemindeki Yerleri ile İlişki </vt:lpstr>
      <vt:lpstr>PowerPoint Sunusu</vt:lpstr>
      <vt:lpstr>PowerPoint Sunusu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Routh-Hurwitz Kararlılık Kriterleri</vt:lpstr>
      <vt:lpstr>Kararlılık Analizi Kararlılık marjı</vt:lpstr>
      <vt:lpstr>Kararlılık Analizi Kararlılık marjı</vt:lpstr>
      <vt:lpstr>Kararlılık Analizi Kararlılık marjı</vt:lpstr>
      <vt:lpstr>Kararlılık Analizi Kararlılık marjı</vt:lpstr>
      <vt:lpstr>Kararlılık Analizi Kararlılık marjı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ASUS</cp:lastModifiedBy>
  <cp:revision>512</cp:revision>
  <cp:lastPrinted>2018-11-30T05:52:41Z</cp:lastPrinted>
  <dcterms:created xsi:type="dcterms:W3CDTF">2017-04-18T08:36:43Z</dcterms:created>
  <dcterms:modified xsi:type="dcterms:W3CDTF">2023-11-22T13:33:26Z</dcterms:modified>
</cp:coreProperties>
</file>