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790" autoAdjust="0"/>
  </p:normalViewPr>
  <p:slideViewPr>
    <p:cSldViewPr snapToGrid="0">
      <p:cViewPr varScale="1">
        <p:scale>
          <a:sx n="87" d="100"/>
          <a:sy n="87" d="100"/>
        </p:scale>
        <p:origin x="14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pPr/>
              <a:t>17.11.2023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01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80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611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63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86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946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85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592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360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727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8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202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177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889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766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71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48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48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04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25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09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84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16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21" Type="http://schemas.openxmlformats.org/officeDocument/2006/relationships/image" Target="../media/image95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9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1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8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7.png"/><Relationship Id="rId10" Type="http://schemas.openxmlformats.org/officeDocument/2006/relationships/image" Target="../media/image85.png"/><Relationship Id="rId19" Type="http://schemas.openxmlformats.org/officeDocument/2006/relationships/image" Target="../media/image11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9.png"/><Relationship Id="rId18" Type="http://schemas.openxmlformats.org/officeDocument/2006/relationships/image" Target="../media/image80.png"/><Relationship Id="rId26" Type="http://schemas.openxmlformats.org/officeDocument/2006/relationships/image" Target="../media/image130.png"/><Relationship Id="rId3" Type="http://schemas.openxmlformats.org/officeDocument/2006/relationships/image" Target="../media/image4.png"/><Relationship Id="rId21" Type="http://schemas.openxmlformats.org/officeDocument/2006/relationships/image" Target="../media/image126.png"/><Relationship Id="rId7" Type="http://schemas.openxmlformats.org/officeDocument/2006/relationships/image" Target="../media/image114.png"/><Relationship Id="rId12" Type="http://schemas.openxmlformats.org/officeDocument/2006/relationships/image" Target="../media/image88.png"/><Relationship Id="rId17" Type="http://schemas.openxmlformats.org/officeDocument/2006/relationships/image" Target="../media/image123.png"/><Relationship Id="rId25" Type="http://schemas.openxmlformats.org/officeDocument/2006/relationships/image" Target="../media/image24.png"/><Relationship Id="rId2" Type="http://schemas.openxmlformats.org/officeDocument/2006/relationships/image" Target="../media/image112.png"/><Relationship Id="rId16" Type="http://schemas.openxmlformats.org/officeDocument/2006/relationships/image" Target="../media/image122.png"/><Relationship Id="rId20" Type="http://schemas.openxmlformats.org/officeDocument/2006/relationships/image" Target="../media/image125.png"/><Relationship Id="rId29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29.png"/><Relationship Id="rId5" Type="http://schemas.openxmlformats.org/officeDocument/2006/relationships/image" Target="../media/image6.png"/><Relationship Id="rId15" Type="http://schemas.openxmlformats.org/officeDocument/2006/relationships/image" Target="../media/image121.png"/><Relationship Id="rId23" Type="http://schemas.openxmlformats.org/officeDocument/2006/relationships/image" Target="../media/image128.png"/><Relationship Id="rId28" Type="http://schemas.openxmlformats.org/officeDocument/2006/relationships/image" Target="../media/image132.png"/><Relationship Id="rId10" Type="http://schemas.openxmlformats.org/officeDocument/2006/relationships/image" Target="../media/image117.png"/><Relationship Id="rId19" Type="http://schemas.openxmlformats.org/officeDocument/2006/relationships/image" Target="../media/image124.png"/><Relationship Id="rId4" Type="http://schemas.openxmlformats.org/officeDocument/2006/relationships/image" Target="../media/image5.png"/><Relationship Id="rId9" Type="http://schemas.openxmlformats.org/officeDocument/2006/relationships/image" Target="../media/image116.png"/><Relationship Id="rId14" Type="http://schemas.openxmlformats.org/officeDocument/2006/relationships/image" Target="../media/image120.png"/><Relationship Id="rId22" Type="http://schemas.openxmlformats.org/officeDocument/2006/relationships/image" Target="../media/image127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4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3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7.png"/><Relationship Id="rId5" Type="http://schemas.openxmlformats.org/officeDocument/2006/relationships/image" Target="../media/image6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69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72.png"/><Relationship Id="rId4" Type="http://schemas.openxmlformats.org/officeDocument/2006/relationships/image" Target="../media/image153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53.png"/><Relationship Id="rId7" Type="http://schemas.openxmlformats.org/officeDocument/2006/relationships/image" Target="../media/image70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156.png"/><Relationship Id="rId5" Type="http://schemas.openxmlformats.org/officeDocument/2006/relationships/image" Target="../media/image68.png"/><Relationship Id="rId10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59.png"/><Relationship Id="rId7" Type="http://schemas.openxmlformats.org/officeDocument/2006/relationships/image" Target="../media/image69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image" Target="../media/image72.png"/><Relationship Id="rId4" Type="http://schemas.openxmlformats.org/officeDocument/2006/relationships/image" Target="../media/image160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81.png"/><Relationship Id="rId7" Type="http://schemas.openxmlformats.org/officeDocument/2006/relationships/image" Target="../media/image69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image" Target="../media/image72.png"/><Relationship Id="rId4" Type="http://schemas.openxmlformats.org/officeDocument/2006/relationships/image" Target="../media/image160.png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82.png"/><Relationship Id="rId7" Type="http://schemas.openxmlformats.org/officeDocument/2006/relationships/image" Target="../media/image69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image" Target="../media/image72.png"/><Relationship Id="rId4" Type="http://schemas.openxmlformats.org/officeDocument/2006/relationships/image" Target="../media/image160.png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84.png"/><Relationship Id="rId7" Type="http://schemas.openxmlformats.org/officeDocument/2006/relationships/image" Target="../media/image69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image" Target="../media/image72.png"/><Relationship Id="rId4" Type="http://schemas.openxmlformats.org/officeDocument/2006/relationships/image" Target="../media/image160.png"/><Relationship Id="rId9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4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3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7.png"/><Relationship Id="rId5" Type="http://schemas.openxmlformats.org/officeDocument/2006/relationships/image" Target="../media/image6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Kontrol Sistemlerin Temel Özellikleri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357" y="132809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20" name="TextBox 19"/>
          <p:cNvSpPr txBox="1"/>
          <p:nvPr/>
        </p:nvSpPr>
        <p:spPr>
          <a:xfrm>
            <a:off x="3035410" y="13422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3" name="Group 2"/>
          <p:cNvGrpSpPr/>
          <p:nvPr/>
        </p:nvGrpSpPr>
        <p:grpSpPr>
          <a:xfrm>
            <a:off x="1052526" y="743803"/>
            <a:ext cx="7545048" cy="3553195"/>
            <a:chOff x="1193898" y="1458394"/>
            <a:chExt cx="7545048" cy="3553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195772" y="2074336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5772" y="2074336"/>
                  <a:ext cx="685800" cy="457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72" r="-172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614357" y="296233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357" y="2962331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17" r="-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7319151" y="296233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9151" y="2962331"/>
                  <a:ext cx="457200" cy="457200"/>
                </a:xfrm>
                <a:prstGeom prst="ellipse">
                  <a:avLst/>
                </a:prstGeom>
                <a:blipFill rotWithShape="0">
                  <a:blip r:embed="rId5" cstate="print"/>
                  <a:stretch>
                    <a:fillRect l="-105128" t="-139744" r="-71795" b="-1923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V="1">
              <a:off x="7538672" y="1458394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547751" y="2531539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3"/>
              <a:endCxn id="10" idx="2"/>
            </p:cNvCxnSpPr>
            <p:nvPr/>
          </p:nvCxnSpPr>
          <p:spPr>
            <a:xfrm>
              <a:off x="6300157" y="3190931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6"/>
            </p:cNvCxnSpPr>
            <p:nvPr/>
          </p:nvCxnSpPr>
          <p:spPr>
            <a:xfrm>
              <a:off x="7776351" y="3190931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233551" y="2913932"/>
                  <a:ext cx="5053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551" y="2913932"/>
                  <a:ext cx="50539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639" t="-2222" r="-16867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62507" y="174256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2507" y="1742567"/>
                  <a:ext cx="52443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02" t="-4444" r="-16279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981313" y="2871754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313" y="2871754"/>
                  <a:ext cx="5244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465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4141606" y="297650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06" y="2976503"/>
                  <a:ext cx="685800" cy="457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035410" y="297650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410" y="2976503"/>
                  <a:ext cx="685800" cy="4572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>
              <a:stCxn id="23" idx="3"/>
            </p:cNvCxnSpPr>
            <p:nvPr/>
          </p:nvCxnSpPr>
          <p:spPr>
            <a:xfrm>
              <a:off x="3721210" y="3205103"/>
              <a:ext cx="42957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825050" y="3190931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312649" y="263693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649" y="2636933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104936" y="314271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36" y="3142713"/>
                  <a:ext cx="22602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/>
            <p:cNvGrpSpPr/>
            <p:nvPr/>
          </p:nvGrpSpPr>
          <p:grpSpPr>
            <a:xfrm>
              <a:off x="1193898" y="2865270"/>
              <a:ext cx="1032509" cy="554261"/>
              <a:chOff x="2622432" y="3495278"/>
              <a:chExt cx="1032509" cy="5542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>
                  <a:xfrm>
                    <a:off x="3194979" y="3592339"/>
                    <a:ext cx="459962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43" name="Oval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4979" y="3592339"/>
                    <a:ext cx="459962" cy="457200"/>
                  </a:xfrm>
                  <a:prstGeom prst="ellipse">
                    <a:avLst/>
                  </a:prstGeom>
                  <a:blipFill rotWithShape="0">
                    <a:blip r:embed="rId13" cstate="print"/>
                    <a:stretch>
                      <a:fillRect l="-105128" t="-139744" r="-71795" b="-1923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>
                <a:endCxn id="43" idx="2"/>
              </p:cNvCxnSpPr>
              <p:nvPr/>
            </p:nvCxnSpPr>
            <p:spPr>
              <a:xfrm>
                <a:off x="2759782" y="3820939"/>
                <a:ext cx="43519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622432" y="3495278"/>
                    <a:ext cx="5276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2432" y="3495278"/>
                    <a:ext cx="527608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9302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Connector 52"/>
            <p:cNvCxnSpPr/>
            <p:nvPr/>
          </p:nvCxnSpPr>
          <p:spPr>
            <a:xfrm flipH="1">
              <a:off x="2238354" y="3224015"/>
              <a:ext cx="796746" cy="37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266190" y="2890039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190" y="2890039"/>
                  <a:ext cx="52443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9302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646281" y="2851097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281" y="2851097"/>
                  <a:ext cx="22602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4324" r="-18919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58268" y="3374444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268" y="3374444"/>
                  <a:ext cx="22602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5900634" y="4132375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634" y="4132375"/>
                  <a:ext cx="685800" cy="4572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4858665" y="4132375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665" y="4132375"/>
                  <a:ext cx="457200" cy="457200"/>
                </a:xfrm>
                <a:prstGeom prst="ellipse">
                  <a:avLst/>
                </a:prstGeom>
                <a:blipFill rotWithShape="0">
                  <a:blip r:embed="rId19" cstate="print"/>
                  <a:stretch>
                    <a:fillRect l="-105128" t="-139744" r="-71795" b="-1923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>
              <a:off x="8233551" y="3190931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566150" y="4360975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552800" y="4734590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800" y="4734590"/>
                  <a:ext cx="586058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9375" t="-2174" r="-14583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5153144" y="4589575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6" idx="1"/>
              <a:endCxn id="67" idx="6"/>
            </p:cNvCxnSpPr>
            <p:nvPr/>
          </p:nvCxnSpPr>
          <p:spPr>
            <a:xfrm flipH="1">
              <a:off x="5315865" y="4360975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2"/>
            </p:cNvCxnSpPr>
            <p:nvPr/>
          </p:nvCxnSpPr>
          <p:spPr>
            <a:xfrm flipH="1">
              <a:off x="1996426" y="4360975"/>
              <a:ext cx="286223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3" idx="4"/>
            </p:cNvCxnSpPr>
            <p:nvPr/>
          </p:nvCxnSpPr>
          <p:spPr>
            <a:xfrm>
              <a:off x="1996426" y="3419531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371862" y="405544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862" y="4055449"/>
                  <a:ext cx="226023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1622" r="-21622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64149" y="456122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149" y="4561229"/>
                  <a:ext cx="226023" cy="27699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4324" r="-18919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471987" y="3738231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987" y="3738231"/>
                  <a:ext cx="524439" cy="27699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9302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6049631" y="3748870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275609" y="5907099"/>
            <a:ext cx="88649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Hedef</a:t>
            </a:r>
            <a:r>
              <a:rPr lang="en-US" dirty="0"/>
              <a:t>, </a:t>
            </a:r>
            <a:r>
              <a:rPr lang="en-US" b="1" dirty="0"/>
              <a:t>R(s), D(s) </a:t>
            </a:r>
            <a:r>
              <a:rPr lang="en-US" b="1" dirty="0" err="1"/>
              <a:t>ve</a:t>
            </a:r>
            <a:r>
              <a:rPr lang="en-US" b="1" dirty="0"/>
              <a:t> W(s) </a:t>
            </a:r>
            <a:r>
              <a:rPr lang="en-US" dirty="0"/>
              <a:t>ne </a:t>
            </a:r>
            <a:r>
              <a:rPr lang="en-US" dirty="0" err="1"/>
              <a:t>olursa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 </a:t>
            </a:r>
            <a:r>
              <a:rPr lang="en-US" b="1" dirty="0"/>
              <a:t>C = R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b="1" dirty="0"/>
              <a:t>K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</a:t>
            </a:r>
            <a:r>
              <a:rPr lang="en-US" b="1" baseline="-25000" dirty="0" err="1"/>
              <a:t>c</a:t>
            </a:r>
            <a:r>
              <a:rPr lang="en-US" b="1" dirty="0"/>
              <a:t>(s)</a:t>
            </a:r>
            <a:r>
              <a:rPr lang="en-US" dirty="0"/>
              <a:t>’</a:t>
            </a:r>
            <a:r>
              <a:rPr lang="en-US" dirty="0" err="1"/>
              <a:t>yi</a:t>
            </a:r>
            <a:r>
              <a:rPr lang="en-US" dirty="0"/>
              <a:t> </a:t>
            </a:r>
            <a:r>
              <a:rPr lang="en-US" dirty="0" err="1"/>
              <a:t>bulmaktır</a:t>
            </a:r>
            <a:r>
              <a:rPr lang="en-US" dirty="0"/>
              <a:t>.</a:t>
            </a:r>
            <a:endParaRPr lang="tr-TR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834825" y="4665069"/>
            <a:ext cx="1273157" cy="646331"/>
            <a:chOff x="1855054" y="4511842"/>
            <a:chExt cx="1273157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1855054" y="4511842"/>
              <a:ext cx="1273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Kontrol		</a:t>
              </a:r>
              <a:endParaRPr lang="tr-TR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649257" y="4644722"/>
              <a:ext cx="386153" cy="129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55054" y="5291053"/>
            <a:ext cx="1273157" cy="646331"/>
            <a:chOff x="1855054" y="4511842"/>
            <a:chExt cx="1273157" cy="646331"/>
          </a:xfrm>
        </p:grpSpPr>
        <p:sp>
          <p:nvSpPr>
            <p:cNvPr id="59" name="TextBox 58"/>
            <p:cNvSpPr txBox="1"/>
            <p:nvPr/>
          </p:nvSpPr>
          <p:spPr>
            <a:xfrm>
              <a:off x="1855054" y="4511842"/>
              <a:ext cx="1273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Hata		</a:t>
              </a:r>
              <a:endParaRPr lang="tr-TR" dirty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2649257" y="4644722"/>
              <a:ext cx="386153" cy="129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90391" y="4548498"/>
                <a:ext cx="5420586" cy="567207"/>
              </a:xfrm>
              <a:prstGeom prst="rect">
                <a:avLst/>
              </a:prstGeom>
              <a:gradFill>
                <a:gsLst>
                  <a:gs pos="63500">
                    <a:srgbClr val="00B0F0"/>
                  </a:gs>
                  <a:gs pos="27000">
                    <a:schemeClr val="bg1">
                      <a:lumMod val="85000"/>
                    </a:schemeClr>
                  </a:gs>
                  <a:gs pos="0">
                    <a:srgbClr val="FF0000"/>
                  </a:gs>
                  <a:gs pos="100000">
                    <a:srgbClr val="00B050"/>
                  </a:gs>
                </a:gsLst>
                <a:path path="circle">
                  <a:fillToRect l="100000" t="100000" r="100000" b="100000"/>
                </a:path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91" y="4548498"/>
                <a:ext cx="5420586" cy="56720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93029" y="5194829"/>
                <a:ext cx="5420586" cy="567207"/>
              </a:xfrm>
              <a:prstGeom prst="rect">
                <a:avLst/>
              </a:prstGeom>
              <a:gradFill>
                <a:gsLst>
                  <a:gs pos="45128">
                    <a:srgbClr val="00B0F0"/>
                  </a:gs>
                  <a:gs pos="0">
                    <a:srgbClr val="FF0000"/>
                  </a:gs>
                  <a:gs pos="100000">
                    <a:srgbClr val="00B050"/>
                  </a:gs>
                </a:gsLst>
                <a:path path="circle">
                  <a:fillToRect l="100000" t="100000" r="100000" b="100000"/>
                </a:path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29" y="5194829"/>
                <a:ext cx="5420586" cy="56720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5958" y="3085590"/>
                <a:ext cx="1024039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tr-TR" dirty="0" smtClean="0"/>
                  <a:t>K</a:t>
                </a:r>
                <a:r>
                  <a:rPr lang="en-US" dirty="0" err="1" smtClean="0"/>
                  <a:t>ontrol</a:t>
                </a:r>
                <a:r>
                  <a:rPr lang="en-US" dirty="0" err="1"/>
                  <a:t>kazancı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büyük seçilirse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B</a:t>
                </a:r>
                <a:r>
                  <a:rPr lang="en-US" dirty="0" err="1" smtClean="0"/>
                  <a:t>ozucu</a:t>
                </a:r>
                <a:r>
                  <a:rPr lang="tr-TR" dirty="0" smtClean="0"/>
                  <a:t>girdi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nin</a:t>
                </a:r>
                <a:r>
                  <a:rPr lang="en-US" dirty="0" err="1" smtClean="0"/>
                  <a:t>etkisiazalır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A</a:t>
                </a:r>
                <a:r>
                  <a:rPr lang="en-US" dirty="0" err="1" smtClean="0"/>
                  <a:t>lgılayıcı</a:t>
                </a:r>
                <a:r>
                  <a:rPr lang="en-US" dirty="0" err="1"/>
                  <a:t>gürültüsü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’n</a:t>
                </a:r>
                <a:r>
                  <a:rPr lang="tr-TR" dirty="0" smtClean="0"/>
                  <a:t>i</a:t>
                </a:r>
                <a:r>
                  <a:rPr lang="en-US" dirty="0" smtClean="0"/>
                  <a:t>n </a:t>
                </a:r>
                <a:r>
                  <a:rPr lang="en-US" dirty="0" err="1" smtClean="0"/>
                  <a:t>etkisi</a:t>
                </a:r>
                <a:r>
                  <a:rPr lang="tr-TR" dirty="0" smtClean="0"/>
                  <a:t> artar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’deki </a:t>
                </a:r>
                <a:r>
                  <a:rPr lang="en-US" dirty="0" err="1"/>
                  <a:t>modellemeveparametrebelirsizliklerininetkisiniazaltır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A</a:t>
                </a:r>
                <a:r>
                  <a:rPr lang="en-US" dirty="0" err="1" smtClean="0"/>
                  <a:t>lgılayıcı</a:t>
                </a:r>
                <a:r>
                  <a:rPr lang="en-US" dirty="0"/>
                  <a:t>transfer </a:t>
                </a:r>
                <a:r>
                  <a:rPr lang="en-US" dirty="0" err="1"/>
                  <a:t>fonksiyonununetkisiniöneçıkarır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tr-TR" dirty="0" smtClean="0"/>
                  <a:t>İdeal Algılayıcı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/>
                  <a:t>H(s) = 1 </a:t>
                </a:r>
                <a:r>
                  <a:rPr lang="tr-TR" dirty="0" smtClean="0"/>
                  <a:t>algılayıcının </a:t>
                </a:r>
                <a:r>
                  <a:rPr lang="en-US" dirty="0" smtClean="0"/>
                  <a:t>ideal </a:t>
                </a:r>
                <a:r>
                  <a:rPr lang="en-US" dirty="0" err="1"/>
                  <a:t>kalibre</a:t>
                </a:r>
                <a:r>
                  <a:rPr lang="en-US" dirty="0" err="1" smtClean="0"/>
                  <a:t>edil</a:t>
                </a:r>
                <a:r>
                  <a:rPr lang="tr-TR" dirty="0" err="1" smtClean="0"/>
                  <a:t>diği</a:t>
                </a:r>
                <a:r>
                  <a:rPr lang="tr-TR" dirty="0" smtClean="0"/>
                  <a:t> anlamına gelir</a:t>
                </a:r>
                <a:endParaRPr lang="tr-TR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/>
                  <a:t>W(s) = 0 </a:t>
                </a:r>
                <a:r>
                  <a:rPr lang="en-US" dirty="0" err="1" smtClean="0"/>
                  <a:t>çok</a:t>
                </a:r>
                <a:r>
                  <a:rPr lang="tr-TR" dirty="0" smtClean="0"/>
                  <a:t> çok</a:t>
                </a:r>
                <a:r>
                  <a:rPr lang="en-US" dirty="0" err="1"/>
                  <a:t>kalitelibiralgılayıcı</a:t>
                </a:r>
                <a:r>
                  <a:rPr lang="en-US" dirty="0" err="1" smtClean="0"/>
                  <a:t>kullanı</a:t>
                </a:r>
                <a:r>
                  <a:rPr lang="tr-TR" dirty="0" err="1" smtClean="0"/>
                  <a:t>ldığı</a:t>
                </a:r>
                <a:r>
                  <a:rPr lang="en-US" dirty="0" err="1"/>
                  <a:t>anlamınagelir</a:t>
                </a:r>
                <a:r>
                  <a:rPr lang="en-US" dirty="0"/>
                  <a:t>. </a:t>
                </a:r>
                <a:endParaRPr lang="tr-T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kontrol </a:t>
                </a:r>
                <a:r>
                  <a:rPr lang="en-US" dirty="0" err="1"/>
                  <a:t>sisteminin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 err="1" smtClean="0"/>
                  <a:t>kararlılığı</a:t>
                </a:r>
                <a:r>
                  <a:rPr lang="tr-TR" dirty="0" err="1" smtClean="0"/>
                  <a:t>nı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 err="1" smtClean="0"/>
                  <a:t>sürekli</a:t>
                </a:r>
                <a:r>
                  <a:rPr lang="en-US" dirty="0" err="1"/>
                  <a:t>rejimdeki</a:t>
                </a:r>
                <a:r>
                  <a:rPr lang="en-US" dirty="0" err="1" smtClean="0"/>
                  <a:t>hatası</a:t>
                </a:r>
                <a:r>
                  <a:rPr lang="tr-TR" dirty="0" err="1" smtClean="0"/>
                  <a:t>nı</a:t>
                </a:r>
                <a:r>
                  <a:rPr lang="en-US" dirty="0" err="1"/>
                  <a:t>ve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D</a:t>
                </a:r>
                <a:r>
                  <a:rPr lang="en-US" dirty="0" err="1" smtClean="0"/>
                  <a:t>inamikdavranışı</a:t>
                </a:r>
                <a:r>
                  <a:rPr lang="en-US" dirty="0" err="1"/>
                  <a:t>göz</a:t>
                </a:r>
                <a:r>
                  <a:rPr lang="en-US" dirty="0" err="1" smtClean="0"/>
                  <a:t>önün</a:t>
                </a:r>
                <a:r>
                  <a:rPr lang="tr-TR" dirty="0" smtClean="0"/>
                  <a:t>e alınarak tasarlanır.</a:t>
                </a:r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8" y="3085590"/>
                <a:ext cx="10240392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357" t="-891" b="-1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269486" y="1328095"/>
            <a:ext cx="7989175" cy="1755517"/>
            <a:chOff x="1269486" y="1328095"/>
            <a:chExt cx="7989175" cy="1755517"/>
          </a:xfrm>
        </p:grpSpPr>
        <p:sp>
          <p:nvSpPr>
            <p:cNvPr id="6" name="TextBox 5"/>
            <p:cNvSpPr txBox="1"/>
            <p:nvPr/>
          </p:nvSpPr>
          <p:spPr>
            <a:xfrm>
              <a:off x="5614357" y="132809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35410" y="1342267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026180" y="2163469"/>
                  <a:ext cx="2793051" cy="421206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6180" y="2163469"/>
                  <a:ext cx="2793051" cy="42120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26" b="-8000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269486" y="1486014"/>
              <a:ext cx="7989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K </a:t>
              </a:r>
              <a:r>
                <a:rPr lang="tr-TR" dirty="0" smtClean="0"/>
                <a:t>kazancı yeterince büyük seçilirse,                                     ve                                    olur.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312026" y="2708132"/>
                  <a:ext cx="46759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İdeal </a:t>
                  </a:r>
                  <a:r>
                    <a:rPr lang="en-US" dirty="0" err="1"/>
                    <a:t>algılayıcı</a:t>
                  </a:r>
                  <a:r>
                    <a:rPr lang="en-US" dirty="0"/>
                    <a:t> [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)=1 &amp;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/>
                    <a:t>] </a:t>
                  </a:r>
                  <a:r>
                    <a:rPr lang="en-US" dirty="0" err="1" smtClean="0"/>
                    <a:t>kullanılırsa</a:t>
                  </a:r>
                  <a:r>
                    <a:rPr lang="tr-TR" dirty="0" smtClean="0"/>
                    <a:t>,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026" y="2708132"/>
                  <a:ext cx="467596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43" t="-8197" b="-24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696721" y="1349561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≅1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721" y="1349561"/>
                  <a:ext cx="1725985" cy="6595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3621333" y="2154586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Bu durumda,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792088" y="1343081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088" y="1343081"/>
                  <a:ext cx="1725985" cy="6595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173405" y="2714281"/>
                  <a:ext cx="1065815" cy="285882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405" y="2714281"/>
                  <a:ext cx="1065815" cy="2858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602" t="-18868" r="-6630" b="-35849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5768558" y="2714280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bu </a:t>
              </a:r>
              <a:r>
                <a:rPr lang="tr-TR" dirty="0"/>
                <a:t>durumda,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91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7280" y="1523376"/>
            <a:ext cx="9992351" cy="2793542"/>
            <a:chOff x="1097280" y="1523376"/>
            <a:chExt cx="9992351" cy="2793542"/>
          </a:xfrm>
        </p:grpSpPr>
        <p:sp>
          <p:nvSpPr>
            <p:cNvPr id="6" name="TextBox 5"/>
            <p:cNvSpPr txBox="1"/>
            <p:nvPr/>
          </p:nvSpPr>
          <p:spPr>
            <a:xfrm>
              <a:off x="6997989" y="2627506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9042" y="2641678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83318" y="2941687"/>
                  <a:ext cx="2793051" cy="421206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318" y="2941687"/>
                  <a:ext cx="2793051" cy="4212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26" b="-8000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097280" y="1523376"/>
                  <a:ext cx="99923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r-TR" dirty="0" smtClean="0"/>
                    <a:t>Gerçekte,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tr-TR" dirty="0" smtClean="0"/>
                    <a:t>kazancı; sistemin kararlılığına yapacağı negatif etki ve fiziksel olanaksızlıklar düşünüldüğünde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80" y="1523376"/>
                  <a:ext cx="999235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88"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234419" y="3539838"/>
                  <a:ext cx="90295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r-TR" dirty="0" smtClean="0"/>
                    <a:t>Gerçekte, i</a:t>
                  </a:r>
                  <a:r>
                    <a:rPr lang="en-US" dirty="0" smtClean="0"/>
                    <a:t>deal </a:t>
                  </a:r>
                  <a:r>
                    <a:rPr lang="en-US" dirty="0" err="1" smtClean="0"/>
                    <a:t>algılayıcı</a:t>
                  </a:r>
                  <a:r>
                    <a:rPr lang="tr-TR" dirty="0" smtClean="0"/>
                    <a:t> dayoktur. Ancak yaklaşık olarak </a:t>
                  </a:r>
                  <a:r>
                    <a:rPr lang="en-US" dirty="0" smtClean="0"/>
                    <a:t>[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)→1 &amp;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/>
                    <a:t>] </a:t>
                  </a:r>
                  <a:r>
                    <a:rPr lang="en-US" dirty="0" smtClean="0"/>
                    <a:t>k</a:t>
                  </a:r>
                  <a:r>
                    <a:rPr lang="tr-TR" dirty="0" err="1" smtClean="0"/>
                    <a:t>abul</a:t>
                  </a:r>
                  <a:r>
                    <a:rPr lang="tr-TR" dirty="0" smtClean="0"/>
                    <a:t> edilebilir,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419" y="3539838"/>
                  <a:ext cx="902952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40"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783318" y="1931218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≅1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318" y="1931218"/>
                  <a:ext cx="1725985" cy="6595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485221" y="3988306"/>
                  <a:ext cx="1065815" cy="285882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5221" y="3988306"/>
                  <a:ext cx="1065815" cy="2858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602" t="-18868" r="-6630" b="-35849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2080374" y="3928145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bu durumda</a:t>
              </a:r>
              <a:r>
                <a:rPr lang="tr-TR" dirty="0"/>
                <a:t>,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72399" y="2074275"/>
              <a:ext cx="34893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sağlayacak şekilde büyük seçilemez</a:t>
              </a:r>
              <a:endParaRPr lang="tr-T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1036" y="2969914"/>
              <a:ext cx="944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olamaz.</a:t>
              </a:r>
              <a:endParaRPr lang="tr-T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6369" y="3947586"/>
              <a:ext cx="4142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a</a:t>
              </a:r>
              <a:r>
                <a:rPr lang="tr-TR" dirty="0" smtClean="0"/>
                <a:t>ncak ve ancak yaklaşık olarak sağlanabilir.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49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Bazı Doğrusal Kontrolcüler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97280" y="1470379"/>
                <a:ext cx="9079831" cy="322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(P-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1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</m:t>
                    </m:r>
                  </m:oMath>
                </a14:m>
                <a:r>
                  <a:rPr lang="en-US" sz="1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rantısal</a:t>
                </a:r>
                <a:r>
                  <a:rPr lang="en-US" sz="14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kazanç</a:t>
                </a:r>
                <a:endParaRPr lang="tr-TR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400" b="1" dirty="0" err="1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Orantısal+Türevsel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(PD-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türevsel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zaman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türevselkazanç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Orantısal+IntegralKontrolcü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(PI-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integral zaman</a:t>
                </a: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sıfırlama</a:t>
                </a:r>
                <a:r>
                  <a:rPr lang="en-US" sz="1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hızı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integral </a:t>
                </a:r>
                <a:r>
                  <a:rPr lang="en-US" sz="1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kazanç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Orantısal+Integral+TürevselKontrolcü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(PID-</a:t>
                </a:r>
                <a:r>
                  <a:rPr lang="en-US" sz="1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1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𝑠𝑈</m:t>
                    </m:r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470379"/>
                <a:ext cx="9079831" cy="3224216"/>
              </a:xfrm>
              <a:prstGeom prst="rect">
                <a:avLst/>
              </a:prstGeom>
              <a:blipFill rotWithShape="0">
                <a:blip r:embed="rId2"/>
                <a:stretch>
                  <a:fillRect l="-201" t="-1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45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Açık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Kapalı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Çevrim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Bir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Arada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Kontrol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33136" y="1201003"/>
            <a:ext cx="8917277" cy="5143950"/>
            <a:chOff x="757989" y="1287365"/>
            <a:chExt cx="8917277" cy="5143950"/>
          </a:xfrm>
        </p:grpSpPr>
        <p:grpSp>
          <p:nvGrpSpPr>
            <p:cNvPr id="5" name="Group 4"/>
            <p:cNvGrpSpPr/>
            <p:nvPr/>
          </p:nvGrpSpPr>
          <p:grpSpPr>
            <a:xfrm>
              <a:off x="5917013" y="2747821"/>
              <a:ext cx="3758253" cy="2340089"/>
              <a:chOff x="2791326" y="2023364"/>
              <a:chExt cx="3758253" cy="234008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91326" y="2500616"/>
                <a:ext cx="3144253" cy="186283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Sistem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5006405" y="2697419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697419"/>
                    <a:ext cx="685800" cy="4572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6087" r="-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172" r="-86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4" cstate="print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" name="Straight Connector 10"/>
              <p:cNvCxnSpPr>
                <a:stCxn id="8" idx="0"/>
              </p:cNvCxnSpPr>
              <p:nvPr/>
            </p:nvCxnSpPr>
            <p:spPr>
              <a:xfrm flipV="1">
                <a:off x="5349305" y="2081477"/>
                <a:ext cx="0" cy="615942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11"/>
              <p:cNvCxnSpPr/>
              <p:nvPr/>
            </p:nvCxnSpPr>
            <p:spPr>
              <a:xfrm>
                <a:off x="5349305" y="3193408"/>
                <a:ext cx="9079" cy="4641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3"/>
                <a:endCxn id="10" idx="2"/>
              </p:cNvCxnSpPr>
              <p:nvPr/>
            </p:nvCxnSpPr>
            <p:spPr>
              <a:xfrm>
                <a:off x="4110790" y="3886200"/>
                <a:ext cx="101899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331951" y="2339734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1951" y="2339734"/>
                    <a:ext cx="524439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9302" t="-2174" r="-16279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302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2824541" y="2761993"/>
              <a:ext cx="2158511" cy="2340089"/>
              <a:chOff x="3144093" y="2023364"/>
              <a:chExt cx="2158511" cy="234008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44093" y="2950080"/>
                <a:ext cx="2158511" cy="141337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Kontrolcü &amp;</a:t>
                </a:r>
              </a:p>
              <a:p>
                <a:r>
                  <a:rPr lang="tr-TR" dirty="0" err="1" smtClean="0"/>
                  <a:t>Eyletici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44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3" idx="3"/>
              </p:cNvCxnSpPr>
              <p:nvPr/>
            </p:nvCxnSpPr>
            <p:spPr>
              <a:xfrm>
                <a:off x="4110790" y="3886200"/>
                <a:ext cx="4295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flipH="1">
              <a:off x="5761370" y="4610657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248969" y="405665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969" y="4056659"/>
                  <a:ext cx="22602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18919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041256" y="456243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256" y="4562439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324" r="-18919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/>
            <p:cNvGrpSpPr/>
            <p:nvPr/>
          </p:nvGrpSpPr>
          <p:grpSpPr>
            <a:xfrm>
              <a:off x="757989" y="3688709"/>
              <a:ext cx="2347139" cy="1413373"/>
              <a:chOff x="2848701" y="2882531"/>
              <a:chExt cx="2347139" cy="141337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848701" y="2882531"/>
                <a:ext cx="2010565" cy="1413373"/>
                <a:chOff x="2116495" y="2898991"/>
                <a:chExt cx="2010565" cy="1413373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622432" y="2898991"/>
                  <a:ext cx="1504628" cy="141337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prstDash val="lgDash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r>
                    <a:rPr lang="tr-TR" dirty="0" smtClean="0"/>
                    <a:t>Hata </a:t>
                  </a:r>
                </a:p>
                <a:p>
                  <a:pPr algn="ctr"/>
                  <a:r>
                    <a:rPr lang="tr-TR" dirty="0" smtClean="0"/>
                    <a:t>Bulucu</a:t>
                  </a:r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oMath>
                        </m:oMathPara>
                      </a14:m>
                      <a:endParaRPr lang="tr-TR" sz="1200" dirty="0"/>
                    </a:p>
                  </p:txBody>
                </p:sp>
              </mc:Choice>
              <mc:Fallback xmlns="">
                <p:sp>
                  <p:nvSpPr>
                    <p:cNvPr id="43" name="Oval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  <a:blipFill rotWithShape="0">
                      <a:blip r:embed="rId12" cstate="print"/>
                      <a:stretch>
                        <a:fillRect l="-105128" t="-139744" r="-71795" b="-192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Connector 45"/>
                <p:cNvCxnSpPr>
                  <a:endCxn id="43" idx="2"/>
                </p:cNvCxnSpPr>
                <p:nvPr/>
              </p:nvCxnSpPr>
              <p:spPr>
                <a:xfrm flipV="1">
                  <a:off x="2116495" y="3820939"/>
                  <a:ext cx="1078484" cy="10584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8046" t="-2222" r="-13793" b="-3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3" name="Straight Connector 52"/>
              <p:cNvCxnSpPr/>
              <p:nvPr/>
            </p:nvCxnSpPr>
            <p:spPr>
              <a:xfrm flipH="1">
                <a:off x="4399094" y="3837563"/>
                <a:ext cx="796746" cy="37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9302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4245796" y="391786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80508" y="5234461"/>
              <a:ext cx="2551583" cy="102349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836954" y="555210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6954" y="5552101"/>
                  <a:ext cx="685800" cy="4572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5794985" y="555210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4985" y="5552101"/>
                  <a:ext cx="457200" cy="457200"/>
                </a:xfrm>
                <a:prstGeom prst="ellipse">
                  <a:avLst/>
                </a:prstGeom>
                <a:blipFill rotWithShape="0">
                  <a:blip r:embed="rId18" cstate="print"/>
                  <a:stretch>
                    <a:fillRect l="-105128" t="-139744" r="-71795" b="-1923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>
              <a:off x="9169871" y="4610657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502470" y="5780701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489120" y="6154316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120" y="6154316"/>
                  <a:ext cx="586058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8333" t="-2174" r="-14583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6089464" y="6009301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6" idx="1"/>
              <a:endCxn id="67" idx="6"/>
            </p:cNvCxnSpPr>
            <p:nvPr/>
          </p:nvCxnSpPr>
          <p:spPr>
            <a:xfrm flipH="1">
              <a:off x="6252185" y="5780701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2"/>
            </p:cNvCxnSpPr>
            <p:nvPr/>
          </p:nvCxnSpPr>
          <p:spPr>
            <a:xfrm flipH="1">
              <a:off x="2066454" y="5780701"/>
              <a:ext cx="372853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3" idx="4"/>
            </p:cNvCxnSpPr>
            <p:nvPr/>
          </p:nvCxnSpPr>
          <p:spPr>
            <a:xfrm>
              <a:off x="2066454" y="4839257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308182" y="547517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182" y="547517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100469" y="598095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0469" y="5980955"/>
                  <a:ext cx="226023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1053" r="-18421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542015" y="515795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5" y="5157957"/>
                  <a:ext cx="524439" cy="27699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0465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6985951" y="5168596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83267" y="128736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49603" y="1772639"/>
              <a:ext cx="3144253" cy="185481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r-TR" dirty="0" smtClean="0"/>
            </a:p>
            <a:p>
              <a:endParaRPr lang="tr-TR" dirty="0"/>
            </a:p>
            <a:p>
              <a:endParaRPr lang="tr-TR" dirty="0" smtClean="0"/>
            </a:p>
            <a:p>
              <a:r>
                <a:rPr lang="tr-TR" dirty="0" smtClean="0"/>
                <a:t>Açık Çevrim</a:t>
              </a:r>
            </a:p>
            <a:p>
              <a:r>
                <a:rPr lang="tr-TR" dirty="0" smtClean="0"/>
                <a:t>Kontrolcü</a:t>
              </a:r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4064682" y="202158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682" y="2021580"/>
                  <a:ext cx="685800" cy="4572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1207" r="-775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483267" y="292160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267" y="2921601"/>
                  <a:ext cx="685800" cy="4572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344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>
                <a:xfrm>
                  <a:off x="4188061" y="292160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61" y="2921601"/>
                  <a:ext cx="457200" cy="457200"/>
                </a:xfrm>
                <a:prstGeom prst="ellipse">
                  <a:avLst/>
                </a:prstGeom>
                <a:blipFill rotWithShape="0">
                  <a:blip r:embed="rId25" cstate="print"/>
                  <a:stretch>
                    <a:fillRect l="-106410" t="-138462" r="-70513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61" idx="0"/>
            </p:cNvCxnSpPr>
            <p:nvPr/>
          </p:nvCxnSpPr>
          <p:spPr>
            <a:xfrm flipV="1">
              <a:off x="4407582" y="1405638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65" idx="0"/>
            </p:cNvCxnSpPr>
            <p:nvPr/>
          </p:nvCxnSpPr>
          <p:spPr>
            <a:xfrm>
              <a:off x="4416661" y="2498515"/>
              <a:ext cx="0" cy="4230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097280" y="3150201"/>
              <a:ext cx="1385988" cy="1417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2" idx="3"/>
              <a:endCxn id="65" idx="2"/>
            </p:cNvCxnSpPr>
            <p:nvPr/>
          </p:nvCxnSpPr>
          <p:spPr>
            <a:xfrm>
              <a:off x="3169067" y="3150201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5" idx="6"/>
            </p:cNvCxnSpPr>
            <p:nvPr/>
          </p:nvCxnSpPr>
          <p:spPr>
            <a:xfrm>
              <a:off x="4645261" y="3150201"/>
              <a:ext cx="90511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442609" y="1655003"/>
                  <a:ext cx="6157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609" y="1655003"/>
                  <a:ext cx="615745" cy="276999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7921" t="-2174" r="-13861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335031" y="2817141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031" y="2817141"/>
                  <a:ext cx="524439" cy="27699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9302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/>
                <p:cNvSpPr/>
                <p:nvPr/>
              </p:nvSpPr>
              <p:spPr>
                <a:xfrm>
                  <a:off x="5321773" y="4395395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104" name="Oval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1773" y="4395395"/>
                  <a:ext cx="457200" cy="457200"/>
                </a:xfrm>
                <a:prstGeom prst="ellipse">
                  <a:avLst/>
                </a:prstGeom>
                <a:blipFill rotWithShape="0">
                  <a:blip r:embed="rId25" cstate="print"/>
                  <a:stretch>
                    <a:fillRect l="-106410" t="-138462" r="-70513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Connector 104"/>
            <p:cNvCxnSpPr/>
            <p:nvPr/>
          </p:nvCxnSpPr>
          <p:spPr>
            <a:xfrm flipH="1">
              <a:off x="4983052" y="4621241"/>
              <a:ext cx="338722" cy="275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4973178" y="4748220"/>
                  <a:ext cx="423449" cy="3018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Ç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178" y="4748220"/>
                  <a:ext cx="423449" cy="301878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13043" r="-11594" b="-2857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104" idx="0"/>
            </p:cNvCxnSpPr>
            <p:nvPr/>
          </p:nvCxnSpPr>
          <p:spPr>
            <a:xfrm flipV="1">
              <a:off x="5550373" y="3150201"/>
              <a:ext cx="0" cy="124519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5102207" y="4022283"/>
                  <a:ext cx="423449" cy="3018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Ç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207" y="4022283"/>
                  <a:ext cx="423449" cy="30187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11594" r="-8696" b="-2857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 flipV="1">
              <a:off x="1097280" y="3164375"/>
              <a:ext cx="0" cy="14604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23790" y="4991675"/>
                <a:ext cx="3790413" cy="696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U’nunkapalıçevrimbileşeni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U’nunaçıkçevrimbileşeni</a:t>
                </a:r>
                <a:endParaRPr lang="tr-TR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790" y="4991675"/>
                <a:ext cx="3790413" cy="696088"/>
              </a:xfrm>
              <a:prstGeom prst="rect">
                <a:avLst/>
              </a:prstGeom>
              <a:blipFill rotWithShape="0">
                <a:blip r:embed="rId30"/>
                <a:stretch>
                  <a:fillRect t="-4386" b="-105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765320" y="1440693"/>
            <a:ext cx="7061720" cy="147732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dirty="0" smtClean="0"/>
              <a:t>Bileşik kontrolün avantajı, sistem üzerine etkiyen bozucu girdi </a:t>
            </a:r>
            <a:r>
              <a:rPr lang="de-DE" dirty="0"/>
              <a:t>D(s</a:t>
            </a:r>
            <a:r>
              <a:rPr lang="de-DE" dirty="0" smtClean="0"/>
              <a:t>)</a:t>
            </a:r>
            <a:r>
              <a:rPr lang="tr-TR" dirty="0" smtClean="0"/>
              <a:t>’in azaltılması ve böylelikle bozucu girdiyle daha etkili baş edilmesini sağlamasıdır. </a:t>
            </a:r>
          </a:p>
          <a:p>
            <a:r>
              <a:rPr lang="tr-TR" dirty="0" smtClean="0"/>
              <a:t>Şöyle ki </a:t>
            </a:r>
            <a:r>
              <a:rPr lang="de-DE" dirty="0"/>
              <a:t>D(s)’in </a:t>
            </a:r>
            <a:r>
              <a:rPr lang="de-DE" dirty="0" err="1"/>
              <a:t>ölçülen</a:t>
            </a:r>
            <a:r>
              <a:rPr lang="de-DE" dirty="0"/>
              <a:t> </a:t>
            </a:r>
            <a:r>
              <a:rPr lang="de-DE" dirty="0" err="1"/>
              <a:t>ya</a:t>
            </a:r>
            <a:r>
              <a:rPr lang="de-DE" dirty="0"/>
              <a:t> da </a:t>
            </a:r>
            <a:r>
              <a:rPr lang="de-DE" dirty="0" err="1"/>
              <a:t>kestirilen</a:t>
            </a:r>
            <a:r>
              <a:rPr lang="de-DE" dirty="0"/>
              <a:t> </a:t>
            </a:r>
            <a:r>
              <a:rPr lang="de-DE" dirty="0" err="1" smtClean="0"/>
              <a:t>değeri</a:t>
            </a:r>
            <a:r>
              <a:rPr lang="tr-TR" dirty="0" smtClean="0"/>
              <a:t> </a:t>
            </a:r>
            <a:r>
              <a:rPr lang="fi-FI" dirty="0" smtClean="0"/>
              <a:t>D*</a:t>
            </a:r>
            <a:r>
              <a:rPr lang="tr-TR" dirty="0" smtClean="0"/>
              <a:t> tahmin edilerek, sisteme etkiyen bozucu girdi </a:t>
            </a:r>
            <a:r>
              <a:rPr lang="fi-FI" dirty="0" smtClean="0"/>
              <a:t>kestirimindeki hata</a:t>
            </a:r>
            <a:r>
              <a:rPr lang="tr-TR" dirty="0" smtClean="0"/>
              <a:t>ya (</a:t>
            </a:r>
            <a:r>
              <a:rPr lang="fi-FI" dirty="0"/>
              <a:t>D' = D - D* </a:t>
            </a:r>
            <a:r>
              <a:rPr lang="tr-TR" dirty="0" smtClean="0"/>
              <a:t>)’ye indirgenir.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288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Eyleminin Gerçekleştirilmesi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8414" y="120100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1097280" y="1339502"/>
            <a:ext cx="7474625" cy="2971800"/>
            <a:chOff x="1576662" y="2358189"/>
            <a:chExt cx="7474625" cy="2971800"/>
          </a:xfrm>
        </p:grpSpPr>
        <p:sp>
          <p:nvSpPr>
            <p:cNvPr id="99" name="TextBox 98"/>
            <p:cNvSpPr txBox="1"/>
            <p:nvPr/>
          </p:nvSpPr>
          <p:spPr>
            <a:xfrm>
              <a:off x="6225824" y="266145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858000" y="3297234"/>
              <a:ext cx="914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Sistem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772405" y="3525834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876937" y="3125649"/>
                  <a:ext cx="4705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937" y="3125649"/>
                  <a:ext cx="47051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95" t="-4444" r="-168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348213" y="3690378"/>
                  <a:ext cx="570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213" y="3690378"/>
                  <a:ext cx="57009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376" t="-2174" r="-15054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Box 93"/>
            <p:cNvSpPr txBox="1"/>
            <p:nvPr/>
          </p:nvSpPr>
          <p:spPr>
            <a:xfrm>
              <a:off x="1902952" y="266145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5486399" y="3293567"/>
                  <a:ext cx="9144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𝐸𝑦𝑙𝑒𝑡𝑖𝑐𝑖</m:t>
                        </m:r>
                      </m:oMath>
                    </m:oMathPara>
                  </a14:m>
                  <a:endParaRPr lang="tr-T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399" y="3293567"/>
                  <a:ext cx="914400" cy="4572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843" r="-196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3657600" y="3293567"/>
                  <a:ext cx="13716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𝑜𝑛𝑡𝑟𝑜𝑙𝑐</m:t>
                        </m:r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</m:oMath>
                    </m:oMathPara>
                  </a14:m>
                  <a:endParaRPr lang="tr-T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293567"/>
                  <a:ext cx="1371600" cy="4572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/>
                <p:cNvSpPr/>
                <p:nvPr/>
              </p:nvSpPr>
              <p:spPr>
                <a:xfrm>
                  <a:off x="2743200" y="3291840"/>
                  <a:ext cx="459962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91" name="Oval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3291840"/>
                  <a:ext cx="459962" cy="457200"/>
                </a:xfrm>
                <a:prstGeom prst="ellipse">
                  <a:avLst/>
                </a:prstGeom>
                <a:blipFill rotWithShape="0">
                  <a:blip r:embed="rId7" cstate="print"/>
                  <a:stretch>
                    <a:fillRect l="-103797" t="-138462" r="-69620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/>
            <p:cNvCxnSpPr/>
            <p:nvPr/>
          </p:nvCxnSpPr>
          <p:spPr>
            <a:xfrm flipV="1">
              <a:off x="1681863" y="3532326"/>
              <a:ext cx="1078484" cy="1058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576662" y="3230864"/>
                  <a:ext cx="471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662" y="3230864"/>
                  <a:ext cx="471476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195" t="-2222" r="-168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161131" y="3215751"/>
                  <a:ext cx="4762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131" y="3215751"/>
                  <a:ext cx="47628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128" t="-2174" r="-16667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560183" y="328311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0183" y="3283116"/>
                  <a:ext cx="22602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721030" y="370703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030" y="3707033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5749743" y="2799958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125453" y="4434194"/>
                  <a:ext cx="1422735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tr-TR" dirty="0"/>
                          <m:t>Alg</m:t>
                        </m:r>
                        <m:r>
                          <m:rPr>
                            <m:nor/>
                          </m:rPr>
                          <a:rPr lang="tr-TR" dirty="0"/>
                          <m:t>ı</m:t>
                        </m:r>
                        <m:r>
                          <m:rPr>
                            <m:nor/>
                          </m:rPr>
                          <a:rPr lang="tr-TR" dirty="0"/>
                          <m:t>lay</m:t>
                        </m:r>
                        <m:r>
                          <m:rPr>
                            <m:nor/>
                          </m:rPr>
                          <a:rPr lang="tr-TR" dirty="0"/>
                          <m:t>ı</m:t>
                        </m:r>
                        <m:r>
                          <m:rPr>
                            <m:nor/>
                          </m:rPr>
                          <a:rPr lang="tr-TR" dirty="0"/>
                          <m:t>c</m:t>
                        </m:r>
                        <m:r>
                          <m:rPr>
                            <m:nor/>
                          </m:rPr>
                          <a:rPr lang="tr-TR" dirty="0"/>
                          <m:t>ı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453" y="4434194"/>
                  <a:ext cx="1422735" cy="4572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/>
            <p:cNvCxnSpPr/>
            <p:nvPr/>
          </p:nvCxnSpPr>
          <p:spPr>
            <a:xfrm>
              <a:off x="8195305" y="3492750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527904" y="4662794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2" idx="1"/>
            </p:cNvCxnSpPr>
            <p:nvPr/>
          </p:nvCxnSpPr>
          <p:spPr>
            <a:xfrm flipH="1">
              <a:off x="2973181" y="4662794"/>
              <a:ext cx="215227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91" idx="4"/>
            </p:cNvCxnSpPr>
            <p:nvPr/>
          </p:nvCxnSpPr>
          <p:spPr>
            <a:xfrm>
              <a:off x="2973181" y="3749040"/>
              <a:ext cx="0" cy="91375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472611" y="4122680"/>
                  <a:ext cx="4875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611" y="4122680"/>
                  <a:ext cx="487506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0000" t="-2174" r="-15000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Arrow Connector 113"/>
            <p:cNvCxnSpPr>
              <a:stCxn id="91" idx="6"/>
              <a:endCxn id="97" idx="1"/>
            </p:cNvCxnSpPr>
            <p:nvPr/>
          </p:nvCxnSpPr>
          <p:spPr>
            <a:xfrm>
              <a:off x="3203162" y="3520440"/>
              <a:ext cx="454438" cy="17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97" idx="3"/>
              <a:endCxn id="96" idx="1"/>
            </p:cNvCxnSpPr>
            <p:nvPr/>
          </p:nvCxnSpPr>
          <p:spPr>
            <a:xfrm>
              <a:off x="5029200" y="3522167"/>
              <a:ext cx="4571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96" idx="3"/>
              <a:endCxn id="102" idx="1"/>
            </p:cNvCxnSpPr>
            <p:nvPr/>
          </p:nvCxnSpPr>
          <p:spPr>
            <a:xfrm>
              <a:off x="6400799" y="3522167"/>
              <a:ext cx="457201" cy="36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009565" y="3215750"/>
                  <a:ext cx="4811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565" y="3215750"/>
                  <a:ext cx="481157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329" t="-2174" r="-17722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Connector 121"/>
            <p:cNvCxnSpPr/>
            <p:nvPr/>
          </p:nvCxnSpPr>
          <p:spPr>
            <a:xfrm>
              <a:off x="5836820" y="2358189"/>
              <a:ext cx="0" cy="2971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6126480" y="5005130"/>
              <a:ext cx="5113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>
              <a:off x="5125453" y="5005130"/>
              <a:ext cx="4947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073011" y="4820464"/>
              <a:ext cx="2020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Elektriksel gereçler</a:t>
              </a:r>
              <a:endParaRPr lang="tr-TR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702586" y="4785980"/>
              <a:ext cx="234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Herhangi bir sistem</a:t>
              </a:r>
              <a:endParaRPr lang="tr-TR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263310" y="4439653"/>
            <a:ext cx="757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Bazen hidrolik veya </a:t>
            </a:r>
            <a:r>
              <a:rPr lang="tr-TR" dirty="0" err="1" smtClean="0"/>
              <a:t>pnömatik</a:t>
            </a:r>
            <a:r>
              <a:rPr lang="tr-TR" dirty="0" smtClean="0"/>
              <a:t> kontrolcülerde kullanılıyor olmasına rağmen, genellikle bir çok sistemde, algılayıcı ile </a:t>
            </a:r>
            <a:r>
              <a:rPr lang="tr-TR" dirty="0" err="1" smtClean="0"/>
              <a:t>eyletici</a:t>
            </a:r>
            <a:r>
              <a:rPr lang="tr-TR" dirty="0" smtClean="0"/>
              <a:t> arasındaki kontrol eylemi elektriksel araçlarla sağlanır.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631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Eyleminin Gerçekleştirilmesi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8414" y="120100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132" name="TextBox 131"/>
          <p:cNvSpPr txBox="1"/>
          <p:nvPr/>
        </p:nvSpPr>
        <p:spPr>
          <a:xfrm>
            <a:off x="1097280" y="1339502"/>
            <a:ext cx="757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Bazen referans giriş elektriksel niceliğe dönüştürülmek için bir filtreden geçirilerek şekillendirilir.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93264" y="1864884"/>
                <a:ext cx="7579894" cy="2342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Tipik Algılayıcılar:</a:t>
                </a:r>
              </a:p>
              <a:p>
                <a:r>
                  <a:rPr lang="tr-TR" dirty="0" err="1" smtClean="0"/>
                  <a:t>Potansiyometre</a:t>
                </a:r>
                <a:r>
                  <a:rPr lang="tr-TR" dirty="0" smtClean="0"/>
                  <a:t> (</a:t>
                </a:r>
                <a:r>
                  <a:rPr lang="tr-TR" dirty="0" err="1" smtClean="0"/>
                  <a:t>Potentiometer</a:t>
                </a:r>
                <a:r>
                  <a:rPr lang="tr-TR" dirty="0" smtClean="0"/>
                  <a:t>)		: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𝑉𝑜𝑙𝑡𝑎𝑗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Enkoder</a:t>
                </a:r>
                <a:r>
                  <a:rPr lang="tr-TR" dirty="0" smtClean="0"/>
                  <a:t> (Encoder)				: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Doğrusal Cetvel (LVDT)			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Takometre (</a:t>
                </a:r>
                <a:r>
                  <a:rPr lang="tr-TR" dirty="0" err="1" smtClean="0"/>
                  <a:t>Tachometer</a:t>
                </a:r>
                <a:r>
                  <a:rPr lang="tr-TR" dirty="0" smtClean="0"/>
                  <a:t>)			: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Çözücü (</a:t>
                </a:r>
                <a:r>
                  <a:rPr lang="tr-TR" dirty="0" err="1" smtClean="0"/>
                  <a:t>Resolver</a:t>
                </a:r>
                <a:r>
                  <a:rPr lang="tr-TR" dirty="0" smtClean="0"/>
                  <a:t>)				: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Isılçift</a:t>
                </a:r>
                <a:r>
                  <a:rPr lang="tr-TR" dirty="0" smtClean="0"/>
                  <a:t> (</a:t>
                </a:r>
                <a:r>
                  <a:rPr lang="tr-TR" dirty="0" err="1" smtClean="0"/>
                  <a:t>Thermocouple</a:t>
                </a:r>
                <a:r>
                  <a:rPr lang="tr-TR" dirty="0" smtClean="0"/>
                  <a:t>)			</a:t>
                </a:r>
                <a:r>
                  <a:rPr lang="tr-TR" dirty="0"/>
                  <a:t>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Basınç Dönüştürücüsü (</a:t>
                </a:r>
                <a:r>
                  <a:rPr lang="tr-TR" dirty="0" err="1" smtClean="0"/>
                  <a:t>PressureTransducer</a:t>
                </a:r>
                <a:r>
                  <a:rPr lang="tr-TR" dirty="0" smtClean="0"/>
                  <a:t>)	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64" y="1864884"/>
                <a:ext cx="7579894" cy="2342693"/>
              </a:xfrm>
              <a:prstGeom prst="rect">
                <a:avLst/>
              </a:prstGeom>
              <a:blipFill rotWithShape="0">
                <a:blip r:embed="rId3"/>
                <a:stretch>
                  <a:fillRect l="-643" t="-1563" b="-28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25062" y="1610753"/>
                <a:ext cx="3236495" cy="140224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Tipik birinci derece algılayıcı </a:t>
                </a:r>
                <a:r>
                  <a:rPr lang="tr-TR" dirty="0" err="1" smtClean="0"/>
                  <a:t>tranfer</a:t>
                </a:r>
                <a:r>
                  <a:rPr lang="tr-TR" dirty="0" smtClean="0"/>
                  <a:t> fonksiyonu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 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062" y="1610753"/>
                <a:ext cx="3236495" cy="1402243"/>
              </a:xfrm>
              <a:prstGeom prst="rect">
                <a:avLst/>
              </a:prstGeom>
              <a:blipFill rotWithShape="0">
                <a:blip r:embed="rId4"/>
                <a:stretch>
                  <a:fillRect l="-1507" t="-2174" b="-60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88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400" b="1" dirty="0" smtClean="0">
                <a:solidFill>
                  <a:schemeClr val="accent1"/>
                </a:solidFill>
              </a:rPr>
              <a:t>Kapalı Çevrim Kontrol Sistemin İşlevsel Kalitesi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Kapalı Çevrim Kontrol Sistemin İşlevsel </a:t>
            </a:r>
            <a:r>
              <a:rPr lang="tr-TR" sz="2400" dirty="0" smtClean="0"/>
              <a:t>Kalitesi aşağıdaki kriterlerle ölçülür.</a:t>
            </a:r>
            <a:endParaRPr lang="tr-TR" sz="2400" dirty="0"/>
          </a:p>
          <a:p>
            <a:pPr marL="342900" indent="-342900">
              <a:buFont typeface="+mj-lt"/>
              <a:buAutoNum type="arabicPeriod"/>
            </a:pPr>
            <a:r>
              <a:rPr lang="tr-TR" sz="2400" dirty="0"/>
              <a:t>Referans girişi mümkün olduğunca yakın izleme yetkinliği </a:t>
            </a:r>
            <a:r>
              <a:rPr lang="tr-TR" sz="2400" b="1" dirty="0"/>
              <a:t>[</a:t>
            </a:r>
            <a:r>
              <a:rPr lang="tr-TR" sz="2400" b="1" dirty="0" err="1"/>
              <a:t>Servo</a:t>
            </a:r>
            <a:r>
              <a:rPr lang="tr-TR" sz="2400" b="1" dirty="0"/>
              <a:t> Karakteristiği]</a:t>
            </a:r>
            <a:r>
              <a:rPr lang="tr-TR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 smtClean="0"/>
              <a:t>Bozucu giriş D(s)’in sisteme etkisinin bastırılmasında gösterilen yetkinlik. Yani sistemin çıkışı bozucu girişten mümkün olduğunca az etkilenecek. </a:t>
            </a:r>
            <a:r>
              <a:rPr lang="tr-TR" sz="2400" b="1" dirty="0" smtClean="0"/>
              <a:t>[Regülatör Karakteristiği]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 smtClean="0"/>
              <a:t>Kontrolcü, </a:t>
            </a:r>
            <a:r>
              <a:rPr lang="tr-TR" sz="2400" dirty="0" err="1" smtClean="0"/>
              <a:t>eyletici</a:t>
            </a:r>
            <a:r>
              <a:rPr lang="tr-TR" sz="2400" dirty="0" smtClean="0"/>
              <a:t>, sistem ve algılayıcı dinamiklerindeki parametre değişimlerinden ve belirsizliklerden sistem çıkışının en az etkilenmesini sağlamada yeterlilik. </a:t>
            </a:r>
            <a:r>
              <a:rPr lang="tr-TR" sz="2400" b="1" dirty="0" smtClean="0"/>
              <a:t>[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/>
              <a:t>belirsizliklerine</a:t>
            </a:r>
            <a:r>
              <a:rPr lang="en-US" sz="2400" b="1" dirty="0"/>
              <a:t> </a:t>
            </a:r>
            <a:r>
              <a:rPr lang="tr-TR" sz="2400" b="1" dirty="0" smtClean="0"/>
              <a:t>karşı </a:t>
            </a:r>
            <a:r>
              <a:rPr lang="en-US" sz="2400" b="1" dirty="0" err="1" smtClean="0"/>
              <a:t>dayanıklılık</a:t>
            </a:r>
            <a:r>
              <a:rPr lang="tr-TR" sz="2400" b="1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9821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400" b="1" dirty="0" smtClean="0">
                <a:solidFill>
                  <a:schemeClr val="accent1"/>
                </a:solidFill>
              </a:rPr>
              <a:t>Kapalı Çevrim Kontrol Sistemin İşlevsel Kalitesi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Literatürde</a:t>
            </a:r>
            <a:r>
              <a:rPr lang="en-US" sz="2400" dirty="0" smtClean="0"/>
              <a:t>, </a:t>
            </a:r>
            <a:r>
              <a:rPr lang="en-US" sz="2400" dirty="0" err="1" smtClean="0"/>
              <a:t>tasarımlarının</a:t>
            </a:r>
            <a:r>
              <a:rPr lang="en-US" sz="2400" dirty="0" smtClean="0"/>
              <a:t> </a:t>
            </a:r>
            <a:r>
              <a:rPr lang="en-US" sz="2400" dirty="0" err="1" smtClean="0"/>
              <a:t>dayandığı</a:t>
            </a:r>
            <a:r>
              <a:rPr lang="en-US" sz="2400" dirty="0" smtClean="0"/>
              <a:t> </a:t>
            </a:r>
            <a:r>
              <a:rPr lang="en-US" sz="2400" dirty="0" err="1" smtClean="0"/>
              <a:t>kriterlere</a:t>
            </a:r>
            <a:r>
              <a:rPr lang="en-US" sz="2400" dirty="0" smtClean="0"/>
              <a:t> </a:t>
            </a:r>
            <a:r>
              <a:rPr lang="en-US" sz="2400" dirty="0" err="1" smtClean="0"/>
              <a:t>bağlı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sıkça</a:t>
            </a:r>
            <a:r>
              <a:rPr lang="en-US" sz="2400" dirty="0" smtClean="0"/>
              <a:t> </a:t>
            </a:r>
            <a:r>
              <a:rPr lang="en-US" sz="2400" dirty="0" err="1" smtClean="0"/>
              <a:t>rastlanan</a:t>
            </a:r>
            <a:r>
              <a:rPr lang="en-US" sz="2400" dirty="0" smtClean="0"/>
              <a:t> </a:t>
            </a:r>
            <a:r>
              <a:rPr lang="en-US" sz="2400" dirty="0" err="1" smtClean="0"/>
              <a:t>iki</a:t>
            </a:r>
            <a:r>
              <a:rPr lang="en-US" sz="2400" dirty="0" smtClean="0"/>
              <a:t> </a:t>
            </a:r>
            <a:r>
              <a:rPr lang="en-US" sz="2400" dirty="0" err="1" smtClean="0"/>
              <a:t>temel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</a:t>
            </a:r>
            <a:r>
              <a:rPr lang="en-US" sz="2400" dirty="0" smtClean="0"/>
              <a:t> </a:t>
            </a:r>
            <a:r>
              <a:rPr lang="en-US" sz="2400" dirty="0" err="1" smtClean="0"/>
              <a:t>vardır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tr-TR" sz="2400" dirty="0" err="1" smtClean="0"/>
              <a:t>Servomekanizmalar</a:t>
            </a:r>
            <a:r>
              <a:rPr lang="tr-TR" sz="2400" dirty="0" smtClean="0"/>
              <a:t> (</a:t>
            </a:r>
            <a:r>
              <a:rPr lang="tr-TR" sz="2400" dirty="0" err="1" smtClean="0"/>
              <a:t>Servo</a:t>
            </a:r>
            <a:r>
              <a:rPr lang="tr-TR" sz="2400" dirty="0" smtClean="0"/>
              <a:t>)</a:t>
            </a:r>
          </a:p>
          <a:p>
            <a:pPr marL="457200" indent="-457200">
              <a:buFont typeface="+mj-lt"/>
              <a:buAutoNum type="alphaLcParenR"/>
            </a:pPr>
            <a:r>
              <a:rPr lang="tr-TR" sz="2400" dirty="0" smtClean="0"/>
              <a:t>Regülatörler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5037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Kapalı Çevrim Kontrol</a:t>
            </a:r>
            <a:endParaRPr lang="tr-TR" dirty="0"/>
          </a:p>
        </p:txBody>
      </p:sp>
      <p:grpSp>
        <p:nvGrpSpPr>
          <p:cNvPr id="4" name="Group 3"/>
          <p:cNvGrpSpPr/>
          <p:nvPr/>
        </p:nvGrpSpPr>
        <p:grpSpPr>
          <a:xfrm>
            <a:off x="2060172" y="1646878"/>
            <a:ext cx="7545048" cy="4022437"/>
            <a:chOff x="4009288" y="1638858"/>
            <a:chExt cx="7545048" cy="4022437"/>
          </a:xfrm>
        </p:grpSpPr>
        <p:grpSp>
          <p:nvGrpSpPr>
            <p:cNvPr id="5" name="Group 4"/>
            <p:cNvGrpSpPr/>
            <p:nvPr/>
          </p:nvGrpSpPr>
          <p:grpSpPr>
            <a:xfrm>
              <a:off x="7796083" y="1638858"/>
              <a:ext cx="3758253" cy="2679032"/>
              <a:chOff x="2791326" y="1684421"/>
              <a:chExt cx="3758253" cy="26790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 Edilecek</a:t>
                </a:r>
              </a:p>
              <a:p>
                <a:r>
                  <a:rPr lang="tr-TR" dirty="0" smtClean="0"/>
                  <a:t> </a:t>
                </a:r>
                <a:r>
                  <a:rPr lang="tr-TR" dirty="0"/>
                  <a:t>Sistem</a:t>
                </a:r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6087" r="-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172" r="-86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9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4" cstate="print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5349305" y="1684421"/>
                <a:ext cx="0" cy="615942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endCxn id="44" idx="0"/>
              </p:cNvCxnSpPr>
              <p:nvPr/>
            </p:nvCxnSpPr>
            <p:spPr>
              <a:xfrm>
                <a:off x="5358384" y="2757563"/>
                <a:ext cx="0" cy="9000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3"/>
                <a:endCxn id="44" idx="2"/>
              </p:cNvCxnSpPr>
              <p:nvPr/>
            </p:nvCxnSpPr>
            <p:spPr>
              <a:xfrm>
                <a:off x="4110790" y="3886200"/>
                <a:ext cx="101899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4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9302" t="-2222" r="-16279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7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5569903" y="1991973"/>
              <a:ext cx="2158511" cy="2340089"/>
              <a:chOff x="3144093" y="2023364"/>
              <a:chExt cx="2158511" cy="234008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3" name="Rectangle 35"/>
              <p:cNvSpPr/>
              <p:nvPr/>
            </p:nvSpPr>
            <p:spPr>
              <a:xfrm>
                <a:off x="3144093" y="2023364"/>
                <a:ext cx="2158511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Kontrolcü &amp;</a:t>
                </a:r>
              </a:p>
              <a:p>
                <a:r>
                  <a:rPr lang="tr-TR" dirty="0" err="1" smtClean="0"/>
                  <a:t>Eyletici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Straight Connector 38"/>
              <p:cNvCxnSpPr>
                <a:stCxn id="38" idx="3"/>
              </p:cNvCxnSpPr>
              <p:nvPr/>
            </p:nvCxnSpPr>
            <p:spPr>
              <a:xfrm>
                <a:off x="4110790" y="3886200"/>
                <a:ext cx="4295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H="1">
              <a:off x="7640440" y="3840637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4009288" y="1991973"/>
              <a:ext cx="1841202" cy="2340089"/>
              <a:chOff x="3354638" y="1955815"/>
              <a:chExt cx="1841202" cy="234008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354638" y="1955815"/>
                <a:ext cx="1504628" cy="2340089"/>
                <a:chOff x="2622432" y="1972275"/>
                <a:chExt cx="1504628" cy="2340089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622432" y="1972275"/>
                  <a:ext cx="1504628" cy="234008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prstDash val="lgDash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dirty="0" smtClean="0"/>
                    <a:t>Hata </a:t>
                  </a:r>
                </a:p>
                <a:p>
                  <a:pPr algn="ctr"/>
                  <a:r>
                    <a:rPr lang="tr-TR" dirty="0" smtClean="0"/>
                    <a:t>Bulucu</a:t>
                  </a:r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oMath>
                        </m:oMathPara>
                      </a14:m>
                      <a:endParaRPr lang="tr-TR" sz="1200" dirty="0"/>
                    </a:p>
                  </p:txBody>
                </p:sp>
              </mc:Choice>
              <mc:Fallback xmlns="">
                <p:sp>
                  <p:nvSpPr>
                    <p:cNvPr id="43" name="Oval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  <a:blipFill rotWithShape="0">
                      <a:blip r:embed="rId12" cstate="print"/>
                      <a:stretch>
                        <a:fillRect l="-105128" t="-138462" r="-71795" b="-193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Connector 32"/>
                <p:cNvCxnSpPr>
                  <a:endCxn id="32" idx="2"/>
                </p:cNvCxnSpPr>
                <p:nvPr/>
              </p:nvCxnSpPr>
              <p:spPr>
                <a:xfrm>
                  <a:off x="2759782" y="3820939"/>
                  <a:ext cx="435198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9302" t="-2222" r="-15116" b="-3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7" name="Straight Connector 26"/>
              <p:cNvCxnSpPr/>
              <p:nvPr/>
            </p:nvCxnSpPr>
            <p:spPr>
              <a:xfrm flipH="1">
                <a:off x="4399094" y="3837563"/>
                <a:ext cx="796746" cy="37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21622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/>
            <p:cNvSpPr txBox="1"/>
            <p:nvPr/>
          </p:nvSpPr>
          <p:spPr>
            <a:xfrm>
              <a:off x="6762550" y="314784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59578" y="4464441"/>
              <a:ext cx="2551583" cy="102349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  <a:blipFill rotWithShape="0">
                  <a:blip r:embed="rId18" cstate="print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11048941" y="3840637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381540" y="5010681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375" t="-4444" r="-145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7968534" y="5239281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1"/>
              <a:endCxn id="14" idx="6"/>
            </p:cNvCxnSpPr>
            <p:nvPr/>
          </p:nvCxnSpPr>
          <p:spPr>
            <a:xfrm flipH="1">
              <a:off x="8131255" y="5010681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2"/>
            </p:cNvCxnSpPr>
            <p:nvPr/>
          </p:nvCxnSpPr>
          <p:spPr>
            <a:xfrm flipH="1">
              <a:off x="4811816" y="5010681"/>
              <a:ext cx="286223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2" idx="4"/>
            </p:cNvCxnSpPr>
            <p:nvPr/>
          </p:nvCxnSpPr>
          <p:spPr>
            <a:xfrm>
              <a:off x="4811816" y="4069237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9302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8865021" y="4398576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62435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Açık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Çevrim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006" y="4436855"/>
                <a:ext cx="3995709" cy="18575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  (1)</m:t>
                    </m:r>
                  </m:oMath>
                </a14:m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dirty="0" smtClean="0"/>
                  <a:t>C </a:t>
                </a:r>
                <a:r>
                  <a:rPr lang="tr-TR" dirty="0"/>
                  <a:t>: kontrol edilecek çıktı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dirty="0"/>
                  <a:t>U : kontrol girdisi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dirty="0"/>
                  <a:t>D : bozucu </a:t>
                </a:r>
                <a:r>
                  <a:rPr lang="tr-TR" dirty="0" smtClean="0"/>
                  <a:t>etken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06" y="4436855"/>
                <a:ext cx="3995709" cy="1857543"/>
              </a:xfrm>
              <a:blipFill rotWithShape="0">
                <a:blip r:embed="rId2"/>
                <a:stretch>
                  <a:fillRect l="-3969" t="-4262" r="-19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31006" y="1479413"/>
            <a:ext cx="4272825" cy="2679032"/>
            <a:chOff x="2276754" y="1684421"/>
            <a:chExt cx="4272825" cy="2679032"/>
          </a:xfrm>
        </p:grpSpPr>
        <p:sp>
          <p:nvSpPr>
            <p:cNvPr id="5" name="TextBox 4"/>
            <p:cNvSpPr txBox="1"/>
            <p:nvPr/>
          </p:nvSpPr>
          <p:spPr>
            <a:xfrm>
              <a:off x="3424990" y="202336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91326" y="2023364"/>
              <a:ext cx="3144253" cy="234008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b="1" dirty="0"/>
                <a:t>Kontrol </a:t>
              </a:r>
              <a:r>
                <a:rPr lang="tr-TR" b="1" dirty="0" smtClean="0"/>
                <a:t>Edilecek</a:t>
              </a:r>
            </a:p>
            <a:p>
              <a:r>
                <a:rPr lang="tr-TR" b="1" dirty="0" smtClean="0"/>
                <a:t> </a:t>
              </a:r>
              <a:r>
                <a:rPr lang="tr-TR" b="1" dirty="0"/>
                <a:t>Sistem</a:t>
              </a:r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87" r="-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72" r="-86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  <a:blipFill rotWithShape="0">
                  <a:blip r:embed="rId5" cstate="print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>
              <a:stCxn id="10" idx="0"/>
            </p:cNvCxnSpPr>
            <p:nvPr/>
          </p:nvCxnSpPr>
          <p:spPr>
            <a:xfrm flipV="1">
              <a:off x="5349305" y="1684421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2" idx="0"/>
            </p:cNvCxnSpPr>
            <p:nvPr/>
          </p:nvCxnSpPr>
          <p:spPr>
            <a:xfrm>
              <a:off x="5358384" y="2757563"/>
              <a:ext cx="0" cy="90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14863" y="3886200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12" idx="2"/>
            </p:cNvCxnSpPr>
            <p:nvPr/>
          </p:nvCxnSpPr>
          <p:spPr>
            <a:xfrm>
              <a:off x="4110790" y="3886200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6"/>
            </p:cNvCxnSpPr>
            <p:nvPr/>
          </p:nvCxnSpPr>
          <p:spPr>
            <a:xfrm>
              <a:off x="5586984" y="3886200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044184" y="3609201"/>
                  <a:ext cx="5053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84" y="3609201"/>
                  <a:ext cx="50539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843" t="-2174" r="-16867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34286" y="1740436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86" y="1740436"/>
                  <a:ext cx="52443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02" t="-2222" r="-16279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465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5060571" y="1535428"/>
            <a:ext cx="4288022" cy="2679032"/>
            <a:chOff x="2276754" y="1684421"/>
            <a:chExt cx="4288022" cy="2679032"/>
          </a:xfrm>
        </p:grpSpPr>
        <p:sp>
          <p:nvSpPr>
            <p:cNvPr id="30" name="TextBox 29"/>
            <p:cNvSpPr txBox="1"/>
            <p:nvPr/>
          </p:nvSpPr>
          <p:spPr>
            <a:xfrm>
              <a:off x="3424990" y="202336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1326" y="2023364"/>
              <a:ext cx="3144253" cy="234008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b="1" dirty="0" smtClean="0"/>
                <a:t>Açık Çevrim</a:t>
              </a:r>
            </a:p>
            <a:p>
              <a:r>
                <a:rPr lang="tr-TR" b="1" dirty="0" smtClean="0"/>
                <a:t>Kontrolcü</a:t>
              </a:r>
              <a:endParaRPr lang="tr-TR" b="1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304" r="-782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34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  <a:blipFill rotWithShape="0">
                  <a:blip r:embed="rId11" cstate="print"/>
                  <a:stretch>
                    <a:fillRect l="-105128" t="-139744" r="-71795" b="-19230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>
              <a:stCxn id="32" idx="0"/>
            </p:cNvCxnSpPr>
            <p:nvPr/>
          </p:nvCxnSpPr>
          <p:spPr>
            <a:xfrm flipV="1">
              <a:off x="5349305" y="1684421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>
              <a:off x="5358384" y="2757563"/>
              <a:ext cx="0" cy="90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614863" y="3886200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3"/>
              <a:endCxn id="34" idx="2"/>
            </p:cNvCxnSpPr>
            <p:nvPr/>
          </p:nvCxnSpPr>
          <p:spPr>
            <a:xfrm>
              <a:off x="4110790" y="3886200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6"/>
            </p:cNvCxnSpPr>
            <p:nvPr/>
          </p:nvCxnSpPr>
          <p:spPr>
            <a:xfrm>
              <a:off x="5586984" y="3886200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044184" y="3609201"/>
                  <a:ext cx="520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84" y="3609201"/>
                  <a:ext cx="52059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302" t="-4444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34286" y="1740436"/>
                  <a:ext cx="6157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86" y="1740436"/>
                  <a:ext cx="61574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8911" t="-2174" r="-13861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8140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5352884" y="4386610"/>
                <a:ext cx="6245558" cy="185754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dirty="0"/>
                  <a:t>R : </a:t>
                </a:r>
                <a:r>
                  <a:rPr lang="de-DE" dirty="0" err="1"/>
                  <a:t>referansgirdisi</a:t>
                </a:r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dirty="0" smtClean="0"/>
                  <a:t>D</a:t>
                </a:r>
                <a:r>
                  <a:rPr lang="de-DE" dirty="0"/>
                  <a:t>* : D(s)’in </a:t>
                </a:r>
                <a:r>
                  <a:rPr lang="de-DE" dirty="0" err="1"/>
                  <a:t>ölçülenya</a:t>
                </a:r>
                <a:r>
                  <a:rPr lang="de-DE" dirty="0"/>
                  <a:t> da </a:t>
                </a:r>
                <a:r>
                  <a:rPr lang="de-DE" dirty="0" err="1"/>
                  <a:t>kestirilen</a:t>
                </a:r>
                <a:r>
                  <a:rPr lang="de-DE" dirty="0" err="1" smtClean="0"/>
                  <a:t>değeri</a:t>
                </a:r>
                <a:endParaRPr lang="tr-TR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tasarımcı tarafından belirlenecek değerlerdir. Fiziksel olarak mikroişlemciler veya elektriksel </a:t>
                </a:r>
                <a:r>
                  <a:rPr lang="tr-TR" dirty="0" err="1" smtClean="0"/>
                  <a:t>komponentler</a:t>
                </a:r>
                <a:r>
                  <a:rPr lang="tr-TR" dirty="0" smtClean="0"/>
                  <a:t> kullanılarak gerçekleştirilir.</a:t>
                </a:r>
                <a:endParaRPr lang="tr-TR" dirty="0"/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84" y="4386610"/>
                <a:ext cx="6245558" cy="1857543"/>
              </a:xfrm>
              <a:prstGeom prst="rect">
                <a:avLst/>
              </a:prstGeom>
              <a:blipFill rotWithShape="0">
                <a:blip r:embed="rId15"/>
                <a:stretch>
                  <a:fillRect l="-2439" t="-4276" r="-195" b="-9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63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4471"/>
          </a:xfrm>
        </p:spPr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Kapalı Çevrim Kontrol</a:t>
            </a:r>
            <a:r>
              <a:rPr lang="tr-TR" sz="6600" b="1" dirty="0">
                <a:solidFill>
                  <a:schemeClr val="accent1"/>
                </a:solidFill>
              </a:rPr>
              <a:t/>
            </a:r>
            <a:br>
              <a:rPr lang="tr-TR" sz="6600" b="1" dirty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Kapalı Çevrim Kontrol Sistemin İşlevsel Kalitesi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758" y="1371695"/>
            <a:ext cx="4572000" cy="457200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err="1" smtClean="0"/>
              <a:t>Servo</a:t>
            </a:r>
            <a:r>
              <a:rPr lang="tr-TR" sz="2400" dirty="0" smtClean="0"/>
              <a:t> Karakteristiği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52" name="Content Placeholder 51"/>
          <p:cNvSpPr>
            <a:spLocks noGrp="1"/>
          </p:cNvSpPr>
          <p:nvPr>
            <p:ph sz="half" idx="2"/>
          </p:nvPr>
        </p:nvSpPr>
        <p:spPr>
          <a:xfrm>
            <a:off x="6211395" y="1343574"/>
            <a:ext cx="4572000" cy="457200"/>
          </a:xfrm>
        </p:spPr>
        <p:txBody>
          <a:bodyPr/>
          <a:lstStyle/>
          <a:p>
            <a:r>
              <a:rPr lang="tr-TR" sz="2400" dirty="0" smtClean="0"/>
              <a:t>Regülatör Karakteristiği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58" y="1774972"/>
            <a:ext cx="4487045" cy="36518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95" y="1774973"/>
            <a:ext cx="4944285" cy="3651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0758" y="5500569"/>
                <a:ext cx="102412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tr-TR" sz="2400" dirty="0" smtClean="0"/>
                  <a:t>kabul edilmiştir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758" y="5500569"/>
                <a:ext cx="1024128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9" t="-10526" b="-28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73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err="1" smtClean="0">
                <a:solidFill>
                  <a:schemeClr val="accent1"/>
                </a:solidFill>
              </a:rPr>
              <a:t>Servo</a:t>
            </a:r>
            <a:r>
              <a:rPr lang="tr-TR" sz="2200" b="1" dirty="0" smtClean="0">
                <a:solidFill>
                  <a:schemeClr val="accent1"/>
                </a:solidFill>
              </a:rPr>
              <a:t> Karakteristiği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26410"/>
                <a:ext cx="5929163" cy="289850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2400" dirty="0" smtClean="0"/>
                  <a:t>Bozucu girdinin olmaması durumunda, kapalı çevrim kontrol sisteminin </a:t>
                </a:r>
                <a:r>
                  <a:rPr lang="tr-TR" sz="2400" dirty="0" err="1" smtClean="0"/>
                  <a:t>refarans</a:t>
                </a:r>
                <a:r>
                  <a:rPr lang="tr-TR" sz="2400" dirty="0" smtClean="0"/>
                  <a:t> girişi izleme yeteneğine </a:t>
                </a:r>
                <a:r>
                  <a:rPr lang="tr-TR" sz="2400" dirty="0" err="1" smtClean="0"/>
                  <a:t>servo</a:t>
                </a:r>
                <a:r>
                  <a:rPr lang="tr-TR" sz="2400" dirty="0" smtClean="0"/>
                  <a:t> karakteristiği denir. Başka bir deyişle </a:t>
                </a:r>
                <a:r>
                  <a:rPr lang="tr-TR" sz="2400" dirty="0" err="1" smtClean="0"/>
                  <a:t>servo</a:t>
                </a:r>
                <a:r>
                  <a:rPr lang="tr-TR" sz="2400" dirty="0" smtClean="0"/>
                  <a:t> karakteristiği </a:t>
                </a:r>
                <a:endParaRPr lang="tr-TR" sz="24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Transfer fonksiyonuna sahip olma durumu olarak da açıklanır.</a:t>
                </a:r>
                <a:endParaRPr lang="tr-TR" sz="24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26410"/>
                <a:ext cx="5929163" cy="2898504"/>
              </a:xfrm>
              <a:blipFill rotWithShape="0">
                <a:blip r:embed="rId3"/>
                <a:stretch>
                  <a:fillRect l="-3083" t="-2947" r="-2980" b="-65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96" name="Group 95"/>
          <p:cNvGrpSpPr/>
          <p:nvPr/>
        </p:nvGrpSpPr>
        <p:grpSpPr>
          <a:xfrm>
            <a:off x="1486073" y="4357426"/>
            <a:ext cx="3486402" cy="1738478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6" cstate="print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/>
                  <p:cNvCxnSpPr>
                    <a:endCxn id="33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2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3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Connector 53"/>
              <p:cNvCxnSpPr>
                <a:endCxn id="14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379431" y="699676"/>
                <a:ext cx="4374420" cy="5422703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4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İleri Bildirim TF</a:t>
                </a: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 Bildirim TF</a:t>
                </a: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Birim Geri Bildirim:	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Açık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Kapalı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Hata </a:t>
                </a:r>
                <a:r>
                  <a:rPr lang="tr-TR" sz="2400" dirty="0">
                    <a:solidFill>
                      <a:schemeClr val="tx1"/>
                    </a:solidFill>
                  </a:rPr>
                  <a:t>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431" y="699676"/>
                <a:ext cx="4374420" cy="542270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accent4"/>
                </a:outerShd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607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err="1" smtClean="0">
                <a:solidFill>
                  <a:schemeClr val="accent1"/>
                </a:solidFill>
              </a:rPr>
              <a:t>Servo</a:t>
            </a:r>
            <a:r>
              <a:rPr lang="tr-TR" sz="2200" b="1" dirty="0" smtClean="0">
                <a:solidFill>
                  <a:schemeClr val="accent1"/>
                </a:solidFill>
              </a:rPr>
              <a:t> Karakteristiği</a:t>
            </a:r>
            <a:endParaRPr lang="tr-TR" sz="2200" dirty="0"/>
          </a:p>
        </p:txBody>
      </p:sp>
      <p:sp>
        <p:nvSpPr>
          <p:cNvPr id="91" name="Content Placeholder 90"/>
          <p:cNvSpPr>
            <a:spLocks noGrp="1"/>
          </p:cNvSpPr>
          <p:nvPr>
            <p:ph sz="half" idx="1"/>
          </p:nvPr>
        </p:nvSpPr>
        <p:spPr>
          <a:xfrm>
            <a:off x="1097279" y="1326410"/>
            <a:ext cx="5929163" cy="2898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 err="1" smtClean="0"/>
              <a:t>Servo</a:t>
            </a:r>
            <a:r>
              <a:rPr lang="tr-TR" sz="2400" dirty="0" smtClean="0"/>
              <a:t> karakteristiğini çalışmak için R(s) dışındaki tüm girişleri sıfır kabul ediyoruz. Böylelikle blok diyagramı aşağıdaki forma dönüşür. Bu forma 1G1Ç’lı sistemin temel biçimi (</a:t>
            </a:r>
            <a:r>
              <a:rPr lang="tr-TR" sz="2400" dirty="0" err="1" smtClean="0"/>
              <a:t>canonical</a:t>
            </a:r>
            <a:r>
              <a:rPr lang="tr-TR" sz="2400" dirty="0" smtClean="0"/>
              <a:t> form) denir.</a:t>
            </a:r>
            <a:endParaRPr lang="tr-TR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96" name="Group 95"/>
          <p:cNvGrpSpPr/>
          <p:nvPr/>
        </p:nvGrpSpPr>
        <p:grpSpPr>
          <a:xfrm>
            <a:off x="1486073" y="4357426"/>
            <a:ext cx="3486402" cy="1738478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5" cstate="print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/>
                  <p:cNvCxnSpPr>
                    <a:endCxn id="33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2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3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Connector 53"/>
              <p:cNvCxnSpPr>
                <a:endCxn id="14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315200" y="723900"/>
                <a:ext cx="4382543" cy="533037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4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İleri Bildirim TF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Geri Bildirim TF</a:t>
                </a: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Birim Geri Bildirim:	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sz="2400" b="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Açık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Kapalı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1"/>
                    </a:solidFill>
                  </a:rPr>
                  <a:t>Hata </a:t>
                </a:r>
                <a:r>
                  <a:rPr lang="tr-TR" sz="2400" dirty="0">
                    <a:solidFill>
                      <a:schemeClr val="tx1"/>
                    </a:solidFill>
                  </a:rPr>
                  <a:t>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723900"/>
                <a:ext cx="4382543" cy="53303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accent4"/>
                </a:outerShd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91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err="1" smtClean="0">
                <a:solidFill>
                  <a:schemeClr val="accent1"/>
                </a:solidFill>
              </a:rPr>
              <a:t>Servo</a:t>
            </a:r>
            <a:r>
              <a:rPr lang="tr-TR" sz="2200" b="1" dirty="0" smtClean="0">
                <a:solidFill>
                  <a:schemeClr val="accent1"/>
                </a:solidFill>
              </a:rPr>
              <a:t> Karakteristiği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26410"/>
                <a:ext cx="10161271" cy="289850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2400" dirty="0" err="1" smtClean="0"/>
                  <a:t>Servo</a:t>
                </a:r>
                <a:r>
                  <a:rPr lang="tr-TR" sz="2400" dirty="0" smtClean="0"/>
                  <a:t> karakteristiği </a:t>
                </a:r>
                <a:endParaRPr lang="tr-TR" sz="24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/>
                  <a:t>o</a:t>
                </a:r>
                <a:r>
                  <a:rPr lang="tr-TR" sz="2400" dirty="0" smtClean="0"/>
                  <a:t>lması için.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)→∞</m:t>
                    </m:r>
                  </m:oMath>
                </a14:m>
                <a:r>
                  <a:rPr lang="tr-TR" sz="2400" dirty="0" smtClean="0"/>
                  <a:t>. Hatırlayalım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Dolayısıyla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 smtClean="0"/>
              </a:p>
              <a:p>
                <a:pPr marL="0" indent="0" algn="just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26410"/>
                <a:ext cx="10161271" cy="2898504"/>
              </a:xfrm>
              <a:blipFill rotWithShape="0">
                <a:blip r:embed="rId3"/>
                <a:stretch>
                  <a:fillRect l="-1800" t="-2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pSp>
        <p:nvGrpSpPr>
          <p:cNvPr id="96" name="Group 95"/>
          <p:cNvGrpSpPr/>
          <p:nvPr/>
        </p:nvGrpSpPr>
        <p:grpSpPr>
          <a:xfrm>
            <a:off x="3878579" y="4028102"/>
            <a:ext cx="3486402" cy="1738478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639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6" cstate="print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/>
                  <p:cNvCxnSpPr>
                    <a:endCxn id="33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2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3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3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0465" t="-4444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Connector 53"/>
              <p:cNvCxnSpPr>
                <a:endCxn id="14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1009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Regülatör Karakteristiği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0" y="1326409"/>
                <a:ext cx="8488680" cy="393139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2400" dirty="0" smtClean="0"/>
                  <a:t>Referans girişin olmaması durumunda, kapalı çevrim kontrol sisteminin bozucu </a:t>
                </a:r>
                <a:r>
                  <a:rPr lang="tr-TR" sz="2400" dirty="0"/>
                  <a:t>giriş D(s)</a:t>
                </a:r>
                <a:r>
                  <a:rPr lang="tr-TR" sz="2400" dirty="0" smtClean="0"/>
                  <a:t>’</a:t>
                </a:r>
                <a:r>
                  <a:rPr lang="tr-TR" sz="2400" dirty="0" err="1" smtClean="0"/>
                  <a:t>nin</a:t>
                </a:r>
                <a:r>
                  <a:rPr lang="tr-TR" sz="2400" dirty="0"/>
                  <a:t>sisteme </a:t>
                </a:r>
                <a:r>
                  <a:rPr lang="tr-TR" sz="2400" dirty="0" smtClean="0"/>
                  <a:t>olan etkisini en aza indirme yeteneğine regülatör karakteristiği denir. Başka bir deyişle </a:t>
                </a:r>
                <a:r>
                  <a:rPr lang="tr-TR" sz="2400" dirty="0"/>
                  <a:t>regülatör</a:t>
                </a:r>
                <a:r>
                  <a:rPr lang="tr-TR" sz="2400" dirty="0" smtClean="0"/>
                  <a:t> karakteristiği </a:t>
                </a:r>
                <a:endParaRPr lang="tr-TR" sz="24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𝐸𝐷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Transfer fonksiyonuna sahip olma durumu olarak da açıklanır.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Regülatör karakteristiğini çalışmak için D(s) dışındaki tüm girişleri sıfır kabul ediyoruz. Böylelikle blok diyagramı aşağıdaki forma dönüşür.</a:t>
                </a:r>
                <a:endParaRPr lang="tr-TR" sz="24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0" y="1326409"/>
                <a:ext cx="8488680" cy="3931391"/>
              </a:xfrm>
              <a:blipFill rotWithShape="0">
                <a:blip r:embed="rId3"/>
                <a:stretch>
                  <a:fillRect l="-2227" t="-2171" r="-2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2" y="3520320"/>
            <a:ext cx="8294094" cy="27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9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400" b="1" dirty="0" smtClean="0">
                <a:solidFill>
                  <a:schemeClr val="accent1"/>
                </a:solidFill>
              </a:rPr>
              <a:t>Regülatör Karakteristiği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505451" y="1475912"/>
                <a:ext cx="5772150" cy="404858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2400" dirty="0" smtClean="0"/>
                  <a:t>Regülatör karakteristiği </a:t>
                </a:r>
                <a:endParaRPr lang="tr-TR" sz="24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𝐸𝐷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 algn="just">
                  <a:buNone/>
                </a:pPr>
                <a:r>
                  <a:rPr lang="tr-TR" sz="2400" dirty="0"/>
                  <a:t>o</a:t>
                </a:r>
                <a:r>
                  <a:rPr lang="tr-TR" sz="2400" dirty="0" smtClean="0"/>
                  <a:t>lması için.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)→∞</m:t>
                    </m:r>
                  </m:oMath>
                </a14:m>
                <a:r>
                  <a:rPr lang="tr-TR" sz="2400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Hatırlayalım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Dolayısıyla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 smtClean="0"/>
              </a:p>
              <a:p>
                <a:pPr marL="0" indent="0" algn="just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05451" y="1475912"/>
                <a:ext cx="5772150" cy="4048588"/>
              </a:xfrm>
              <a:blipFill rotWithShape="0">
                <a:blip r:embed="rId3"/>
                <a:stretch>
                  <a:fillRect l="-3168" t="-21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74" y="1396516"/>
            <a:ext cx="4257574" cy="3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3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91" name="Content Placeholder 90"/>
          <p:cNvSpPr>
            <a:spLocks noGrp="1"/>
          </p:cNvSpPr>
          <p:nvPr>
            <p:ph sz="half" idx="1"/>
          </p:nvPr>
        </p:nvSpPr>
        <p:spPr>
          <a:xfrm>
            <a:off x="1097281" y="1475912"/>
            <a:ext cx="10180320" cy="4940930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 smtClean="0"/>
              <a:t>Herhangi bir kontrol sisteminin elemanlarının (</a:t>
            </a:r>
            <a:r>
              <a:rPr lang="tr-TR" sz="2400" dirty="0" err="1" smtClean="0"/>
              <a:t>sistem,kontrolcü</a:t>
            </a:r>
            <a:r>
              <a:rPr lang="tr-TR" sz="2400" dirty="0" smtClean="0"/>
              <a:t>, </a:t>
            </a:r>
            <a:r>
              <a:rPr lang="tr-TR" sz="2400" dirty="0" err="1" smtClean="0"/>
              <a:t>eyletici</a:t>
            </a:r>
            <a:r>
              <a:rPr lang="tr-TR" sz="2400" dirty="0" smtClean="0"/>
              <a:t> ve algılayıcı vs. gibi) parametreleri tam olarak bilinemez, çünkü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 Zamana ve kullanıma bağlı yıpranmalar kaçınılmazdır.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sz="2400" dirty="0"/>
              <a:t> </a:t>
            </a:r>
            <a:r>
              <a:rPr lang="tr-TR" sz="2400" dirty="0" smtClean="0"/>
              <a:t>En başta üretimlerinde ve modellenmelerinde hatalar barındırıyor olabilirler.</a:t>
            </a:r>
          </a:p>
          <a:p>
            <a:pPr marL="0" indent="0" algn="just">
              <a:buNone/>
            </a:pPr>
            <a:r>
              <a:rPr lang="tr-TR" sz="2400" dirty="0" smtClean="0"/>
              <a:t>Bu nedenlerle kontrol sistemleri böylesi parametrelerin değişim ve belirsizliklerine karşı mümkün olduğunca iyi duyarsız hale getirilmelidir.</a:t>
            </a:r>
            <a:endParaRPr lang="tr-TR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5512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9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81" y="1475912"/>
                <a:ext cx="10180320" cy="4940930"/>
              </a:xfrm>
              <a:noFill/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yani a, b parametrelerine bağlı bir x niceliği ele alındığında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Değişimler veya belirsizlikler, küçük varyasyonları ifade eden </a:t>
                </a:r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sz="2400" dirty="0" smtClean="0"/>
                  <a:t> gibi gösterilir.</a:t>
                </a:r>
              </a:p>
              <a:p>
                <a:pPr marL="0" indent="0" algn="just">
                  <a:buNone/>
                </a:pPr>
                <a:r>
                  <a:rPr lang="tr-TR" sz="2400" dirty="0" smtClean="0"/>
                  <a:t>Bu durumda değişimler </a:t>
                </a:r>
                <a:r>
                  <a:rPr lang="tr-TR" sz="2400" dirty="0"/>
                  <a:t>veya </a:t>
                </a:r>
                <a:r>
                  <a:rPr lang="tr-TR" sz="2400" dirty="0" smtClean="0"/>
                  <a:t>belirsizliklerin yüzdesi ise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 olur. Küçük varyasyonlar düşünüldüğünde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(1)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Olur.</a:t>
                </a:r>
              </a:p>
              <a:p>
                <a:pPr marL="0" indent="0" algn="just">
                  <a:buNone/>
                </a:pPr>
                <a:endParaRPr lang="tr-TR" sz="1800" dirty="0"/>
              </a:p>
            </p:txBody>
          </p:sp>
        </mc:Choice>
        <mc:Fallback xmlns="">
          <p:sp>
            <p:nvSpPr>
              <p:cNvPr id="91" name="Content Placeholder 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81" y="1475912"/>
                <a:ext cx="10180320" cy="4940930"/>
              </a:xfrm>
              <a:blipFill rotWithShape="0">
                <a:blip r:embed="rId3"/>
                <a:stretch>
                  <a:fillRect l="-1796" t="-1726" r="-17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107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47472" y="1443267"/>
                <a:ext cx="4544129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(1)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72" y="1443267"/>
                <a:ext cx="4544129" cy="7946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5008145" y="2233733"/>
            <a:ext cx="320841" cy="424243"/>
          </a:xfrm>
          <a:prstGeom prst="down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04297" y="2622355"/>
                <a:ext cx="4646528" cy="1194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lim>
                      </m:limLow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lim>
                      </m:limLow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97" y="2622355"/>
                <a:ext cx="4646528" cy="11946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5016169" y="3703801"/>
            <a:ext cx="320841" cy="424243"/>
          </a:xfrm>
          <a:prstGeom prst="down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28050" y="4058937"/>
                <a:ext cx="4711033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50" y="4058937"/>
                <a:ext cx="4711033" cy="7945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4800600"/>
                <a:ext cx="96092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ea typeface="Cambria Math" panose="02040503050406030204" pitchFamily="18" charset="0"/>
                  </a:rPr>
                  <a:t>Burada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dirty="0" err="1" smtClean="0"/>
                  <a:t>x’in</a:t>
                </a:r>
                <a:r>
                  <a:rPr lang="tr-TR" sz="2400" dirty="0" smtClean="0"/>
                  <a:t> a’ya bağlı hassasiyeti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dirty="0" err="1"/>
                  <a:t>x’in</a:t>
                </a:r>
                <a:r>
                  <a:rPr lang="tr-TR" sz="2400" dirty="0" smtClean="0"/>
                  <a:t>b’ye </a:t>
                </a:r>
                <a:r>
                  <a:rPr lang="tr-TR" sz="2400" dirty="0"/>
                  <a:t>bağlı </a:t>
                </a:r>
                <a:r>
                  <a:rPr lang="tr-TR" sz="2400" dirty="0" smtClean="0"/>
                  <a:t>hassasiyeti denilmektedir.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800600"/>
                <a:ext cx="9609221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952" t="-4082" b="-10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43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315453"/>
                <a:ext cx="9609221" cy="309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u="sng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Hassasiyetin Kullanışlı Özellikleri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tr-TR" sz="2400" dirty="0" smtClean="0">
                    <a:ea typeface="Cambria Math" panose="02040503050406030204" pitchFamily="18" charset="0"/>
                  </a:rPr>
                  <a:t>Eğer y=y(x) ve x=x(</a:t>
                </a:r>
                <a:r>
                  <a:rPr lang="tr-TR" sz="2400" dirty="0" err="1" smtClean="0">
                    <a:ea typeface="Cambria Math" panose="02040503050406030204" pitchFamily="18" charset="0"/>
                  </a:rPr>
                  <a:t>a,b</a:t>
                </a:r>
                <a:r>
                  <a:rPr lang="tr-TR" sz="2400" dirty="0" smtClean="0">
                    <a:ea typeface="Cambria Math" panose="02040503050406030204" pitchFamily="18" charset="0"/>
                  </a:rPr>
                  <a:t>), o zaman </a:t>
                </a:r>
              </a:p>
              <a:p>
                <a:endParaRPr lang="tr-TR" sz="240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tr-TR" sz="2400" dirty="0" smtClean="0">
                    <a:ea typeface="Cambria Math" panose="02040503050406030204" pitchFamily="18" charset="0"/>
                  </a:rPr>
                  <a:t>Eğer x=x(</a:t>
                </a:r>
                <a:r>
                  <a:rPr lang="tr-TR" sz="2400" dirty="0" err="1" smtClean="0">
                    <a:ea typeface="Cambria Math" panose="02040503050406030204" pitchFamily="18" charset="0"/>
                  </a:rPr>
                  <a:t>a,b</a:t>
                </a:r>
                <a:r>
                  <a:rPr lang="tr-TR" sz="2400" dirty="0" smtClean="0">
                    <a:ea typeface="Cambria Math" panose="02040503050406030204" pitchFamily="18" charset="0"/>
                  </a:rPr>
                  <a:t>), a=a(d) ve b=b(d) ise bu durumda</a:t>
                </a:r>
              </a:p>
              <a:p>
                <a:endParaRPr lang="tr-TR" sz="240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315453"/>
                <a:ext cx="9609221" cy="3094373"/>
              </a:xfrm>
              <a:prstGeom prst="rect">
                <a:avLst/>
              </a:prstGeom>
              <a:blipFill rotWithShape="0">
                <a:blip r:embed="rId3"/>
                <a:stretch>
                  <a:fillRect l="-1015" t="-15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51687" y="4924208"/>
                <a:ext cx="4711033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87" y="4924208"/>
                <a:ext cx="4711033" cy="7945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83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Açık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Çevrim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006" y="4436855"/>
                <a:ext cx="11463689" cy="1857543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(2) numaralı denklemdeki U(s) ifadesini (1)’de yerine yaz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 smtClean="0"/>
              </a:p>
              <a:p>
                <a:r>
                  <a:rPr lang="fi-FI" dirty="0"/>
                  <a:t>D' </a:t>
                </a:r>
                <a:r>
                  <a:rPr lang="fi-FI" dirty="0" smtClean="0"/>
                  <a:t>= </a:t>
                </a:r>
                <a:r>
                  <a:rPr lang="fi-FI" dirty="0"/>
                  <a:t>D - D* : D nin kestirimindeki </a:t>
                </a:r>
                <a:r>
                  <a:rPr lang="fi-FI" dirty="0" smtClean="0"/>
                  <a:t>hata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06" y="4436855"/>
                <a:ext cx="11463689" cy="1857543"/>
              </a:xfrm>
              <a:blipFill rotWithShape="0">
                <a:blip r:embed="rId2"/>
                <a:stretch>
                  <a:fillRect l="-1383" t="-36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911124" y="1372850"/>
            <a:ext cx="3758253" cy="2679032"/>
            <a:chOff x="2791326" y="1684421"/>
            <a:chExt cx="3758253" cy="2679032"/>
          </a:xfrm>
        </p:grpSpPr>
        <p:sp>
          <p:nvSpPr>
            <p:cNvPr id="5" name="TextBox 4"/>
            <p:cNvSpPr txBox="1"/>
            <p:nvPr/>
          </p:nvSpPr>
          <p:spPr>
            <a:xfrm>
              <a:off x="3424990" y="202336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91326" y="2023364"/>
              <a:ext cx="3144253" cy="234008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b="1" dirty="0"/>
                <a:t>Kontrol </a:t>
              </a:r>
              <a:r>
                <a:rPr lang="tr-TR" b="1" dirty="0" smtClean="0"/>
                <a:t>Edilecek</a:t>
              </a:r>
            </a:p>
            <a:p>
              <a:r>
                <a:rPr lang="tr-TR" b="1" dirty="0" smtClean="0"/>
                <a:t> </a:t>
              </a:r>
              <a:r>
                <a:rPr lang="tr-TR" b="1" dirty="0"/>
                <a:t>Sistem</a:t>
              </a:r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72" r="-172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17" r="-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  <a:blipFill rotWithShape="0">
                  <a:blip r:embed="rId5" cstate="print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>
              <a:stCxn id="10" idx="0"/>
            </p:cNvCxnSpPr>
            <p:nvPr/>
          </p:nvCxnSpPr>
          <p:spPr>
            <a:xfrm flipV="1">
              <a:off x="5349305" y="1684421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2" idx="0"/>
            </p:cNvCxnSpPr>
            <p:nvPr/>
          </p:nvCxnSpPr>
          <p:spPr>
            <a:xfrm>
              <a:off x="5358384" y="2757563"/>
              <a:ext cx="0" cy="90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12" idx="2"/>
            </p:cNvCxnSpPr>
            <p:nvPr/>
          </p:nvCxnSpPr>
          <p:spPr>
            <a:xfrm>
              <a:off x="4110790" y="3886200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6"/>
            </p:cNvCxnSpPr>
            <p:nvPr/>
          </p:nvCxnSpPr>
          <p:spPr>
            <a:xfrm>
              <a:off x="5586984" y="3886200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044184" y="3609201"/>
                  <a:ext cx="5053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84" y="3609201"/>
                  <a:ext cx="50539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639" t="-2222" r="-16867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34286" y="1740436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86" y="1740436"/>
                  <a:ext cx="52443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465" t="-2174" r="-16279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2075836" y="1372850"/>
            <a:ext cx="4288022" cy="2679032"/>
            <a:chOff x="2276754" y="1684421"/>
            <a:chExt cx="4288022" cy="2679032"/>
          </a:xfrm>
        </p:grpSpPr>
        <p:sp>
          <p:nvSpPr>
            <p:cNvPr id="30" name="TextBox 29"/>
            <p:cNvSpPr txBox="1"/>
            <p:nvPr/>
          </p:nvSpPr>
          <p:spPr>
            <a:xfrm>
              <a:off x="3424990" y="202336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1326" y="2023364"/>
              <a:ext cx="3144253" cy="234008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b="1" dirty="0" smtClean="0"/>
                <a:t>Açık Çevrim</a:t>
              </a:r>
            </a:p>
            <a:p>
              <a:r>
                <a:rPr lang="tr-TR" b="1" dirty="0" smtClean="0"/>
                <a:t>Kontrolcü</a:t>
              </a:r>
              <a:endParaRPr lang="tr-TR" b="1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405" y="2300363"/>
                  <a:ext cx="685800" cy="4572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07" r="-775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990" y="3657600"/>
                  <a:ext cx="685800" cy="457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348" r="-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4" y="3657600"/>
                  <a:ext cx="457200" cy="457200"/>
                </a:xfrm>
                <a:prstGeom prst="ellipse">
                  <a:avLst/>
                </a:prstGeom>
                <a:blipFill rotWithShape="0">
                  <a:blip r:embed="rId10" cstate="print"/>
                  <a:stretch>
                    <a:fillRect l="-106410" t="-138462" r="-70513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>
              <a:stCxn id="32" idx="0"/>
            </p:cNvCxnSpPr>
            <p:nvPr/>
          </p:nvCxnSpPr>
          <p:spPr>
            <a:xfrm flipV="1">
              <a:off x="5349305" y="1684421"/>
              <a:ext cx="0" cy="615942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>
              <a:off x="5358384" y="2757563"/>
              <a:ext cx="0" cy="90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614863" y="3886200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3"/>
              <a:endCxn id="34" idx="2"/>
            </p:cNvCxnSpPr>
            <p:nvPr/>
          </p:nvCxnSpPr>
          <p:spPr>
            <a:xfrm>
              <a:off x="4110790" y="3886200"/>
              <a:ext cx="101899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6"/>
            </p:cNvCxnSpPr>
            <p:nvPr/>
          </p:nvCxnSpPr>
          <p:spPr>
            <a:xfrm>
              <a:off x="5586984" y="3886200"/>
              <a:ext cx="6854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044184" y="3609201"/>
                  <a:ext cx="520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184" y="3609201"/>
                  <a:ext cx="520592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0588" t="-2222" r="-16471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34286" y="1740436"/>
                  <a:ext cx="6157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286" y="1740436"/>
                  <a:ext cx="61574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921" t="-2174" r="-13861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754" y="3553140"/>
                  <a:ext cx="524439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9302" t="-2222" r="-15116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7791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2126" y="2516604"/>
            <a:ext cx="282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a’daki yüzde değişim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3505" y="2391826"/>
                <a:ext cx="1569148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505" y="2391826"/>
                <a:ext cx="1569148" cy="7945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64106" y="3322717"/>
            <a:ext cx="279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b’deki yüzde değişim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75485" y="3197939"/>
                <a:ext cx="1557734" cy="794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5" y="3197939"/>
                <a:ext cx="1557734" cy="7944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5943600" y="2343150"/>
            <a:ext cx="457200" cy="2266949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6547" y="3052367"/>
                <a:ext cx="46172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olarak tanımlansın. </a:t>
                </a:r>
              </a:p>
              <a:p>
                <a:r>
                  <a:rPr lang="tr-TR" sz="2400" dirty="0" smtClean="0"/>
                  <a:t>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tr-TR" sz="2400" dirty="0" smtClean="0"/>
                  <a:t>’in en kötü durumu </a:t>
                </a:r>
                <a:endParaRPr lang="tr-T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547" y="3052367"/>
                <a:ext cx="461725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979" t="-5882" r="-528" b="-161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572128" y="4057643"/>
            <a:ext cx="280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x’deki</a:t>
            </a:r>
            <a:r>
              <a:rPr lang="tr-TR" sz="2400" dirty="0" smtClean="0"/>
              <a:t> yüzde değişim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83507" y="3932865"/>
                <a:ext cx="1555490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507" y="3932865"/>
                <a:ext cx="1555490" cy="7945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64312" y="5186058"/>
                <a:ext cx="4531988" cy="461665"/>
              </a:xfrm>
              <a:prstGeom prst="rect">
                <a:avLst/>
              </a:prstGeom>
              <a:solidFill>
                <a:schemeClr val="accent5"/>
              </a:solidFill>
              <a:ln w="2540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12" y="5186058"/>
                <a:ext cx="453198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5190"/>
                </a:stretch>
              </a:blipFill>
              <a:ln w="2540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27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Örnek 1:</a:t>
                </a:r>
                <a14:m>
                  <m:oMath xmlns:m="http://schemas.openxmlformats.org/officeDocument/2006/math">
                    <m:r>
                      <a:rPr lang="tr-TR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tr-TR" sz="2400" dirty="0"/>
                  <a:t>   (1) olarak veriliyor.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=1±0.01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=1±0.005</m:t>
                    </m:r>
                  </m:oMath>
                </a14:m>
                <a:r>
                  <a:rPr lang="tr-TR" sz="2400" dirty="0"/>
                  <a:t> olmak üzere </a:t>
                </a:r>
                <a:r>
                  <a:rPr lang="tr-TR" sz="2400" dirty="0" err="1"/>
                  <a:t>x’in</a:t>
                </a:r>
                <a:r>
                  <a:rPr lang="tr-TR" sz="2400" dirty="0"/>
                  <a:t> nominal </a:t>
                </a:r>
                <a:r>
                  <a:rPr lang="tr-TR" sz="2400" dirty="0" smtClean="0"/>
                  <a:t>değerini </a:t>
                </a:r>
                <a:r>
                  <a:rPr lang="tr-TR" sz="2400" dirty="0"/>
                  <a:t>ve belirsizliğini bulunuz</a:t>
                </a:r>
                <a:r>
                  <a:rPr lang="tr-TR" sz="2400" dirty="0" smtClean="0"/>
                  <a:t>.</a:t>
                </a:r>
              </a:p>
              <a:p>
                <a:r>
                  <a:rPr lang="tr-TR" sz="2400" b="1" dirty="0"/>
                  <a:t>Çözüm: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(2)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sz="2400" dirty="0"/>
                  <a:t>, b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=1∴</m:t>
                    </m:r>
                  </m:oMath>
                </a14:m>
                <a:r>
                  <a:rPr lang="tr-TR" sz="2400" dirty="0"/>
                  <a:t> (1)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∗1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+6∗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𝑛𝑜𝑚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𝑛𝑜𝑚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0.005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=0.005</m:t>
                    </m:r>
                  </m:oMath>
                </a14:m>
                <a:endParaRPr lang="en-US" sz="2400" dirty="0"/>
              </a:p>
              <a:p>
                <a:endParaRPr lang="tr-TR" dirty="0" smtClean="0"/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2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Çözüm Devam: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(2)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−18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=−1.8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0.8∗0.01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−1.8∗0.005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=0.017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𝑛𝑜𝑚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𝑛𝑜𝑚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=0.017∗10=0.17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=10±0.17</m:t>
                    </m:r>
                  </m:oMath>
                </a14:m>
                <a:endParaRPr lang="en-US" sz="2400" dirty="0"/>
              </a:p>
              <a:p>
                <a:endParaRPr lang="tr-TR" dirty="0" smtClean="0"/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59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Örnek 2:</a:t>
                </a:r>
                <a:r>
                  <a:rPr lang="tr-TR" sz="24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Aşağıdaki temel biçim gösteriminde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tr-TR" sz="2400" spc="-5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𝐺</m:t>
                        </m:r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m:rPr>
                            <m:nor/>
                          </m:rPr>
                          <a:rPr lang="tr-TR" sz="2400" spc="-5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cinsinden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spc="-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nor/>
                          </m:rPr>
                          <a:rPr lang="tr-TR" sz="2400" spc="-5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tr-TR" sz="2400" b="0" i="1" spc="-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’i bulunuz.</a:t>
                </a: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119963" y="2010807"/>
            <a:ext cx="3486402" cy="1738478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639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6" cstate="print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Connector 37"/>
                  <p:cNvCxnSpPr>
                    <a:endCxn id="37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2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7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0465" t="-4444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>
                <a:endCxn id="26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274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7513320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Örnek 2’nin Çözümü: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tr-TR" sz="2400" dirty="0"/>
                  <a:t>Burada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1∗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𝑀𝐻</m:t>
                    </m:r>
                  </m:oMath>
                </a14:m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7513320" cy="4937760"/>
              </a:xfrm>
              <a:blipFill rotWithShape="0">
                <a:blip r:embed="rId3"/>
                <a:stretch>
                  <a:fillRect l="-1217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372350" y="1553606"/>
            <a:ext cx="4501465" cy="2637393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639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6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Connector 37"/>
                  <p:cNvCxnSpPr>
                    <a:endCxn id="37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2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7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0465" t="-4444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>
                <a:endCxn id="26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3324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Örnek 2’nin Çözümü:</a:t>
                </a:r>
              </a:p>
              <a:p>
                <a:r>
                  <a:rPr lang="tr-TR" sz="2400" dirty="0" smtClean="0"/>
                  <a:t>Dikkat</a:t>
                </a:r>
                <a:r>
                  <a:rPr lang="tr-TR" sz="2400" dirty="0"/>
                  <a:t>:</a:t>
                </a:r>
                <a:endParaRPr lang="en-US" sz="2400" dirty="0"/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𝐺𝐻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𝐺𝐻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𝐺𝐻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den>
                        </m:f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𝐺𝐻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)(−1)</m:t>
                            </m:r>
                            <m:r>
                              <m:rPr>
                                <m:nor/>
                              </m:rPr>
                              <a:rPr lang="tr-TR" sz="2400" i="1"/>
                              <m:t> 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i="1"/>
                              <m:t> </m:t>
                            </m:r>
                          </m:den>
                        </m:f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Çevrim kazancı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𝐺𝐻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arttığında</a:t>
                </a:r>
                <a:r>
                  <a:rPr lang="tr-TR" sz="2400" dirty="0" smtClean="0"/>
                  <a:t>,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400" dirty="0"/>
                  <a:t> düşer fakat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tr-TR" sz="2400" dirty="0"/>
                  <a:t> artar.</a:t>
                </a:r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353300" y="3886200"/>
            <a:ext cx="4838700" cy="2339585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639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6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Connector 37"/>
                  <p:cNvCxnSpPr>
                    <a:endCxn id="37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2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7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0465" t="-4444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>
                <a:endCxn id="26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40263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</a:rPr>
                  <a:t>Örnek 3:</a:t>
                </a:r>
                <a:r>
                  <a:rPr lang="tr-TR" sz="2400" spc="-50" dirty="0" smtClean="0">
                    <a:solidFill>
                      <a:schemeClr val="tx1"/>
                    </a:solidFill>
                  </a:rPr>
                  <a:t>Bir önceki örnekte </a:t>
                </a:r>
                <a14:m>
                  <m:oMath xmlns:m="http://schemas.openxmlformats.org/officeDocument/2006/math">
                    <m:r>
                      <a:rPr lang="tr-TR" sz="2400" i="1" spc="-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 spc="-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tr-TR" sz="2400" b="0" i="1" spc="-5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pc="-5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b="0" i="1" spc="-5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b="0" i="1" spc="-5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b="0" i="1" spc="-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tr-TR" sz="2400" i="1" spc="-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spc="-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 spc="-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spc="-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𝑇𝑠</m:t>
                        </m:r>
                        <m:r>
                          <a:rPr lang="tr-TR" sz="2400" b="0" i="1" spc="-5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 olması durumunda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 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tr-TR" sz="2400" spc="-50" dirty="0" smtClean="0">
                    <a:solidFill>
                      <a:schemeClr val="tx1"/>
                    </a:solidFill>
                  </a:rPr>
                  <a:t>’i bulunuz.</a:t>
                </a:r>
              </a:p>
              <a:p>
                <a:r>
                  <a:rPr lang="en-US" sz="2400" b="1" dirty="0" err="1"/>
                  <a:t>Çözüm</a:t>
                </a:r>
                <a:r>
                  <a:rPr lang="en-US" sz="2400" b="1" dirty="0"/>
                  <a:t>:</a:t>
                </a:r>
                <a:endParaRPr lang="en-US" sz="2400" dirty="0"/>
              </a:p>
              <a:p>
                <a:r>
                  <a:rPr lang="tr-TR" sz="2400" b="1" u="sng" dirty="0"/>
                  <a:t>Hassasiyetin Kullanışlı Özellikleri </a:t>
                </a:r>
                <a:endParaRPr lang="en-US" sz="2400" dirty="0"/>
              </a:p>
              <a:p>
                <a:pPr lvl="0"/>
                <a:r>
                  <a:rPr lang="tr-TR" sz="2400" dirty="0"/>
                  <a:t>Eğer y=y(x) ve x=x(</a:t>
                </a:r>
                <a:r>
                  <a:rPr lang="tr-TR" sz="2400" dirty="0" err="1"/>
                  <a:t>a,b</a:t>
                </a:r>
                <a:r>
                  <a:rPr lang="tr-TR" sz="2400" dirty="0"/>
                  <a:t>), o zaman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0"/>
                <a:r>
                  <a:rPr lang="tr-TR" sz="2400" dirty="0"/>
                  <a:t>Eğer x=x(</a:t>
                </a:r>
                <a:r>
                  <a:rPr lang="tr-TR" sz="2400" dirty="0" err="1"/>
                  <a:t>a,b</a:t>
                </a:r>
                <a:r>
                  <a:rPr lang="tr-TR" sz="2400" dirty="0"/>
                  <a:t>), a=a(d) ve b=b(d) ise bu durumda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tr-TR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247" r="-6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205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</a:rPr>
                  <a:t>Örnek 3’ün Devamı:</a:t>
                </a:r>
              </a:p>
              <a:p>
                <a:pPr lvl="0"/>
                <a:r>
                  <a:rPr lang="en-US" sz="2400" dirty="0" err="1" smtClean="0"/>
                  <a:t>Özelliğe</a:t>
                </a:r>
                <a:r>
                  <a:rPr lang="tr-TR" sz="2400" dirty="0" smtClean="0"/>
                  <a:t> </a:t>
                </a:r>
                <a:r>
                  <a:rPr lang="en-US" sz="2400" dirty="0" err="1" smtClean="0"/>
                  <a:t>göre</a:t>
                </a:r>
                <a:r>
                  <a:rPr lang="en-US" sz="2400" dirty="0"/>
                  <a:t>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tr-TR" sz="2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tr-TR" sz="2400" i="1"/>
                          <m:t> 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      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𝑙𝑎𝑟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≅0]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777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 smtClean="0">
                <a:solidFill>
                  <a:schemeClr val="accent1"/>
                </a:solidFill>
              </a:rPr>
              <a:t>dayanıklılık</a:t>
            </a:r>
            <a:r>
              <a:rPr lang="tr-TR" sz="2400" b="1" dirty="0" smtClean="0">
                <a:solidFill>
                  <a:schemeClr val="accent1"/>
                </a:solidFill>
              </a:rPr>
              <a:t> için Örnekler</a:t>
            </a:r>
            <a:endParaRPr lang="tr-TR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sz="2400" b="1" spc="-50" dirty="0" smtClean="0">
                    <a:solidFill>
                      <a:schemeClr val="accent1"/>
                    </a:solidFill>
                  </a:rPr>
                  <a:t>Örnek 3’ün Devamı:</a:t>
                </a:r>
              </a:p>
              <a:p>
                <a:r>
                  <a:rPr lang="en-US" sz="2400" dirty="0" err="1" smtClean="0"/>
                  <a:t>Egzersiz</a:t>
                </a:r>
                <a:r>
                  <a:rPr lang="tr-TR" sz="2400" dirty="0" smtClean="0"/>
                  <a:t> </a:t>
                </a:r>
                <a:r>
                  <a:rPr lang="en-US" sz="2400" dirty="0" err="1" smtClean="0"/>
                  <a:t>olarak</a:t>
                </a:r>
                <a:r>
                  <a:rPr lang="en-US" sz="2400" dirty="0"/>
                  <a:t>;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𝑝𝑠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      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𝑙𝑎𝑟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≅0] 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𝐾𝑇𝑠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  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𝑙𝑎𝑟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≅−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𝑇𝑠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 </a:t>
                </a:r>
                <a:r>
                  <a:rPr lang="tr-TR" sz="2400" dirty="0" smtClean="0"/>
                  <a:t>Olduğunu </a:t>
                </a:r>
                <a:r>
                  <a:rPr lang="tr-TR" sz="2400" dirty="0"/>
                  <a:t>gösteriniz.</a:t>
                </a:r>
                <a:endParaRPr lang="en-US" sz="2400" dirty="0"/>
              </a:p>
              <a:p>
                <a:r>
                  <a:rPr lang="tr-TR" sz="2400" dirty="0"/>
                  <a:t>Sonuç:</a:t>
                </a:r>
                <a:endParaRPr lang="en-US" sz="2400" dirty="0"/>
              </a:p>
              <a:p>
                <a:pPr lvl="0"/>
                <a:r>
                  <a:rPr lang="tr-TR" sz="2400" dirty="0"/>
                  <a:t>Büyük K seçimi ile ileri bildirim elemanlarındaki (sistem, kontrolcü ve </a:t>
                </a:r>
                <a:r>
                  <a:rPr lang="tr-TR" sz="2400" dirty="0" err="1"/>
                  <a:t>eyletici</a:t>
                </a:r>
                <a:r>
                  <a:rPr lang="tr-TR" sz="2400" dirty="0"/>
                  <a:t>) belirsizlikler baskılanabilmektedir.</a:t>
                </a:r>
                <a:endParaRPr lang="en-US" sz="2400" dirty="0"/>
              </a:p>
              <a:p>
                <a:pPr lvl="0"/>
                <a:r>
                  <a:rPr lang="tr-TR" sz="2400" dirty="0"/>
                  <a:t>Tersine büyük K geri bildirim elemanlarının etkisini daha baskın hale getirmektedir.</a:t>
                </a:r>
                <a:endParaRPr lang="en-US" sz="2400" dirty="0"/>
              </a:p>
              <a:p>
                <a:endParaRPr lang="en-US" sz="2400" dirty="0"/>
              </a:p>
              <a:p>
                <a:endParaRPr lang="tr-TR" sz="2400" spc="-50" dirty="0">
                  <a:solidFill>
                    <a:schemeClr val="tx1"/>
                  </a:solidFill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tr-TR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9" t="-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286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Kapalı Çevrim Kontrol</a:t>
            </a:r>
            <a:r>
              <a:rPr lang="tr-TR" sz="9600" b="1" dirty="0">
                <a:solidFill>
                  <a:schemeClr val="accent1"/>
                </a:solidFill>
              </a:rPr>
              <a:t/>
            </a:r>
            <a:br>
              <a:rPr lang="tr-TR" sz="9600" b="1" dirty="0">
                <a:solidFill>
                  <a:schemeClr val="accent1"/>
                </a:solidFill>
              </a:rPr>
            </a:br>
            <a:r>
              <a:rPr lang="en-US" sz="2400" b="1" dirty="0" err="1">
                <a:solidFill>
                  <a:schemeClr val="accent1"/>
                </a:solidFill>
              </a:rPr>
              <a:t>Sistem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belirsizliklerine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karşı </a:t>
            </a:r>
            <a:r>
              <a:rPr lang="en-US" sz="2400" b="1" dirty="0" err="1">
                <a:solidFill>
                  <a:schemeClr val="accent1"/>
                </a:solidFill>
              </a:rPr>
              <a:t>dayanıklılık</a:t>
            </a:r>
            <a:r>
              <a:rPr lang="tr-TR" sz="2400" b="1" dirty="0">
                <a:solidFill>
                  <a:schemeClr val="accent1"/>
                </a:solidFill>
              </a:rPr>
              <a:t> için Örnekler</a:t>
            </a:r>
            <a:endParaRPr lang="tr-TR" sz="2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27" y="232820"/>
            <a:ext cx="4779678" cy="156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68730" y="1809276"/>
                <a:ext cx="9361170" cy="4542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Örnek 4: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Doğru akım motoru kullanılarak sürülen bir rotorun hız kontrolünü yapmak istediğimizi düşünelim. Diskin atalet momenti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Motor tarafından uygulanan voltaj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olsun. Sistemin 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tork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çıkışı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sub>
                    </m:sSub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(1)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olarak verilsin. Burada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motorun açısal hızıdır. Varsayalım ki motora uygulanan voltaj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şeklinde değişmektedir.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diskin arzulanan hızını göstermektedir. Aynı zamanda (2) denklemindeki K ifadesinin oransal kontrol (P-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control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kazancını ifade ettiğine dikkat edin],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sz="2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ve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potansiyometre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 takometreden  gelen büyüklüklerdir. Bu büyüklükler ölçüm sırasında voltaja dönüştürülmektedir.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Problemimiz, yukarıda tanıtılan sistem için,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daki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belirsizlik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±%10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’deki belirsizlik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±%5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olduğu halde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r-TR" sz="2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nın</a:t>
                </a:r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belirsizlik değerini </a:t>
                </a:r>
                <a14:m>
                  <m:oMath xmlns:m="http://schemas.openxmlformats.org/officeDocument/2006/math">
                    <m:r>
                      <a:rPr lang="tr-T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±%1</m:t>
                    </m:r>
                  </m:oMath>
                </a14:m>
                <a:r>
                  <a:rPr lang="tr-TR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’in üzerine çıkarmayacak K değerleri aralığını bulmaktır.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30" y="1809276"/>
                <a:ext cx="9361170" cy="4542269"/>
              </a:xfrm>
              <a:prstGeom prst="rect">
                <a:avLst/>
              </a:prstGeom>
              <a:blipFill rotWithShape="0">
                <a:blip r:embed="rId3"/>
                <a:stretch>
                  <a:fillRect l="-846" t="-805" r="-781" b="-13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10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Açık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Çevrim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7280" y="1379251"/>
                <a:ext cx="4181273" cy="634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𝐶𝑅</m:t>
                              </m:r>
                            </m:sub>
                          </m:sSub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379251"/>
                <a:ext cx="4181273" cy="634404"/>
              </a:xfrm>
              <a:prstGeom prst="rect">
                <a:avLst/>
              </a:prstGeom>
              <a:blipFill rotWithShape="0">
                <a:blip r:embed="rId2"/>
                <a:stretch>
                  <a:fillRect r="-9038" b="-38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7280" y="2191903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 smtClean="0"/>
                  <a:t>Hedef</a:t>
                </a:r>
                <a:r>
                  <a:rPr lang="en-US" dirty="0"/>
                  <a:t>, R(s) </a:t>
                </a:r>
                <a:r>
                  <a:rPr lang="en-US" dirty="0" err="1"/>
                  <a:t>ve</a:t>
                </a:r>
                <a:r>
                  <a:rPr lang="en-US" dirty="0"/>
                  <a:t> D(s) ne </a:t>
                </a:r>
                <a:r>
                  <a:rPr lang="en-US" dirty="0" err="1"/>
                  <a:t>olursa</a:t>
                </a:r>
                <a:r>
                  <a:rPr lang="en-US" dirty="0" err="1" smtClean="0"/>
                  <a:t>olsun</a:t>
                </a:r>
                <a:endParaRPr lang="tr-TR" dirty="0" smtClean="0"/>
              </a:p>
              <a:p>
                <a:r>
                  <a:rPr lang="en-US" dirty="0" smtClean="0"/>
                  <a:t>C </a:t>
                </a:r>
                <a:r>
                  <a:rPr lang="en-US" dirty="0"/>
                  <a:t>= R </a:t>
                </a:r>
                <a:r>
                  <a:rPr lang="en-US" dirty="0" err="1"/>
                  <a:t>olacakşekilde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b="1" dirty="0" smtClean="0"/>
                  <a:t>(s)</a:t>
                </a:r>
                <a:r>
                  <a:rPr lang="en-US" dirty="0" err="1"/>
                  <a:t>ve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tr-TR" b="1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tr-TR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tr-TR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’yi </a:t>
                </a:r>
                <a:r>
                  <a:rPr lang="en-US" dirty="0" err="1"/>
                  <a:t>bulmaktır</a:t>
                </a:r>
                <a:r>
                  <a:rPr lang="en-US" dirty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191903"/>
                <a:ext cx="6096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800" t="-566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2080" y="2960466"/>
                <a:ext cx="6859604" cy="1742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𝐶𝑅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𝐶𝐷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=0 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𝑜𝑙𝑚𝑎𝑙𝚤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ü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ü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ğ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𝑖𝑙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0" y="2960466"/>
                <a:ext cx="6859604" cy="17428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00212" y="1379251"/>
                <a:ext cx="3962399" cy="3785652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• AÇ </a:t>
                </a:r>
                <a:r>
                  <a:rPr lang="en-US" sz="2000" dirty="0" err="1"/>
                  <a:t>kontrolancak</a:t>
                </a:r>
                <a:r>
                  <a:rPr lang="en-US" sz="2000" dirty="0"/>
                  <a:t> D' (D </a:t>
                </a:r>
                <a:r>
                  <a:rPr lang="en-US" sz="2000" dirty="0" err="1"/>
                  <a:t>ninkestirimindekihata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küçükseuygunolabilir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Eğerbozucuetkenlerölçülemiyorsaya</a:t>
                </a:r>
                <a:r>
                  <a:rPr lang="en-US" sz="2000" dirty="0"/>
                  <a:t> da </a:t>
                </a:r>
                <a:r>
                  <a:rPr lang="en-US" sz="2000" dirty="0" err="1"/>
                  <a:t>iyikestirilemezseişeyaramaz</a:t>
                </a:r>
                <a:r>
                  <a:rPr lang="en-US" sz="2000" dirty="0"/>
                  <a:t>. </a:t>
                </a:r>
                <a:endParaRPr lang="tr-TR" sz="2000" dirty="0" smtClean="0"/>
              </a:p>
              <a:p>
                <a:r>
                  <a:rPr lang="en-US" sz="2000" dirty="0" smtClean="0"/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𝐶𝑅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err="1"/>
                  <a:t>ve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tam </a:t>
                </a:r>
                <a:r>
                  <a:rPr lang="en-US" sz="2000" dirty="0" err="1"/>
                  <a:t>olaraksağlanmayabilir</a:t>
                </a:r>
                <a:r>
                  <a:rPr lang="en-US" sz="2000" dirty="0"/>
                  <a:t>. </a:t>
                </a:r>
                <a:endParaRPr lang="tr-TR" sz="2000" dirty="0" smtClean="0"/>
              </a:p>
              <a:p>
                <a:r>
                  <a:rPr lang="en-US" sz="2000" dirty="0" err="1" smtClean="0"/>
                  <a:t>Nedenleri</a:t>
                </a:r>
                <a:r>
                  <a:rPr lang="en-US" sz="2000" dirty="0"/>
                  <a:t>: </a:t>
                </a:r>
                <a:endParaRPr lang="tr-TR" sz="200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sz="2000" dirty="0" smtClean="0"/>
                  <a:t>(s)</a:t>
                </a:r>
                <a:r>
                  <a:rPr lang="en-US" sz="2000" dirty="0" smtClean="0"/>
                  <a:t>'</a:t>
                </a:r>
                <a:r>
                  <a:rPr lang="en-US" sz="2000" dirty="0" err="1" smtClean="0"/>
                  <a:t>deki</a:t>
                </a:r>
                <a:r>
                  <a:rPr lang="en-US" sz="2000" dirty="0" err="1"/>
                  <a:t>modellemehataları</a:t>
                </a:r>
                <a:endParaRPr lang="tr-TR" sz="200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'</a:t>
                </a:r>
                <a:r>
                  <a:rPr lang="en-US" sz="2000" dirty="0" err="1"/>
                  <a:t>ningerçekleştirilmesindekizorluklar</a:t>
                </a:r>
                <a:endParaRPr lang="tr-T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2" y="1379251"/>
                <a:ext cx="3962399" cy="3785652"/>
              </a:xfrm>
              <a:prstGeom prst="rect">
                <a:avLst/>
              </a:prstGeom>
              <a:blipFill rotWithShape="0">
                <a:blip r:embed="rId5"/>
                <a:stretch>
                  <a:fillRect l="-1538" t="-805" b="-19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291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Örnek 4’ün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/>
                  <a:t>Soruda verilen denklemler: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                      (1)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     (2)</m:t>
                    </m:r>
                  </m:oMath>
                </a14:m>
                <a:endParaRPr lang="en-US" sz="2400" dirty="0"/>
              </a:p>
              <a:p>
                <a:r>
                  <a:rPr lang="en-US" sz="2400" dirty="0" err="1"/>
                  <a:t>SisteminMatematikselModeli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                                              (3)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Önce, (2)’</a:t>
                </a:r>
                <a:r>
                  <a:rPr lang="tr-TR" sz="2400" dirty="0" err="1"/>
                  <a:t>yi</a:t>
                </a:r>
                <a:r>
                  <a:rPr lang="tr-TR" sz="2400" dirty="0"/>
                  <a:t> (1)’de yerine koyalım,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(1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ardından (1a) ve (3)’ün sağ taraflarını birbirine eşitleyelim.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(4)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79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Örnek 4’ün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(4)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(4)’ü düzenleyelim.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(4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Kalıcı durumda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(5)</m:t>
                    </m:r>
                  </m:oMath>
                </a14:m>
                <a:endParaRPr lang="en-US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980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Örnek 4’ün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(5)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Görüldüğü gibi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şeklindedir.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dirty="0"/>
              </a:p>
              <a:p>
                <a:r>
                  <a:rPr lang="en-US" sz="2400" dirty="0" err="1"/>
                  <a:t>Denkleminihatırlayalımvekendiproblemimizeuyarlayalım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‘de belirsizlik olduğuna ilişkin herhangi bir bilgi olmadığı için, belirsizlik olmadığına karar verdik, onları sıfır olarak aldık.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        (6)</a:t>
                </a:r>
                <a:endParaRPr lang="en-US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198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>
                <a:solidFill>
                  <a:schemeClr val="accent1"/>
                </a:solidFill>
              </a:rPr>
              <a:t>Örnek 4’ün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(5)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Görüldüğü gibi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şeklindedir.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dirty="0"/>
              </a:p>
              <a:p>
                <a:r>
                  <a:rPr lang="en-US" sz="2400" dirty="0" err="1"/>
                  <a:t>Denkleminihatırlayalımvekendiproblemimizeuyarlayalım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‘de belirsizlik olduğuna ilişkin herhangi bir bilgi olmadığı için, belirsizlik olmadığına karar verdik, onları sıfır olarak aldık.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</m:sub>
                            </m:sSub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        (6)</a:t>
                </a:r>
                <a:endParaRPr lang="en-US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612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100" b="1" dirty="0">
                <a:solidFill>
                  <a:srgbClr val="E48312"/>
                </a:solidFill>
              </a:rPr>
              <a:t>Örnek 4’ün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tr-TR" sz="2400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2400" dirty="0"/>
              </a:p>
              <a:p>
                <a:r>
                  <a:rPr lang="tr-TR" sz="2400" dirty="0"/>
                  <a:t>Böylece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0.15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≤0.01→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0.15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≤0.01→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0.14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r>
                  <a:rPr lang="tr-TR" sz="2400" dirty="0"/>
                  <a:t>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’dan bağımsız.</a:t>
                </a:r>
                <a:endParaRPr lang="en-US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38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</a:t>
            </a:r>
            <a:r>
              <a:rPr lang="tr-TR" sz="2000" b="1" dirty="0" smtClean="0">
                <a:solidFill>
                  <a:schemeClr val="accent1"/>
                </a:solidFill>
              </a:rPr>
              <a:t>İşlevsel Kailitesi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Bu derslerimizde Kapalı </a:t>
            </a:r>
            <a:r>
              <a:rPr lang="tr-TR" dirty="0"/>
              <a:t>Çevrim Kontrol Sistemin İşlevsel </a:t>
            </a:r>
            <a:r>
              <a:rPr lang="tr-TR" dirty="0" smtClean="0"/>
              <a:t>Kalitesini üç </a:t>
            </a:r>
            <a:r>
              <a:rPr lang="tr-TR" dirty="0"/>
              <a:t>temel </a:t>
            </a:r>
            <a:r>
              <a:rPr lang="tr-TR" dirty="0" smtClean="0"/>
              <a:t>özelliğini tartıştık</a:t>
            </a:r>
            <a:endParaRPr lang="tr-TR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Regülatör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err="1" smtClean="0"/>
              <a:t>Servo</a:t>
            </a:r>
            <a:endParaRPr lang="tr-TR" sz="20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Parametre hassasiyeti</a:t>
            </a:r>
          </a:p>
          <a:p>
            <a:r>
              <a:rPr lang="tr-TR" dirty="0" smtClean="0"/>
              <a:t>Sonuç olarak, büyük </a:t>
            </a:r>
            <a:r>
              <a:rPr lang="tr-TR" dirty="0"/>
              <a:t>K seçimi ile ileri bildirim elemanlarındaki (sistem, kontrolcü ve eyletici) </a:t>
            </a:r>
            <a:r>
              <a:rPr lang="tr-TR" dirty="0" smtClean="0"/>
              <a:t>belirsizliklerin baskılanabildiğini, tersine </a:t>
            </a:r>
            <a:r>
              <a:rPr lang="tr-TR" dirty="0"/>
              <a:t>büyük </a:t>
            </a:r>
            <a:r>
              <a:rPr lang="tr-TR" dirty="0" smtClean="0"/>
              <a:t>K seçiminin, </a:t>
            </a:r>
            <a:r>
              <a:rPr lang="tr-TR" dirty="0"/>
              <a:t>geri bildirim elemanlarının etkisini daha baskın hale </a:t>
            </a:r>
            <a:r>
              <a:rPr lang="tr-TR" dirty="0" smtClean="0"/>
              <a:t>getirdiğini gördük. Son olarak, </a:t>
            </a:r>
            <a:r>
              <a:rPr lang="tr-TR" dirty="0"/>
              <a:t>kontrol </a:t>
            </a:r>
            <a:r>
              <a:rPr lang="tr-TR" dirty="0" smtClean="0"/>
              <a:t>sistemlerinin parametre </a:t>
            </a:r>
            <a:r>
              <a:rPr lang="tr-TR" dirty="0"/>
              <a:t>değişim ve belirsizliklerine karşı mümkün olduğunca </a:t>
            </a:r>
            <a:r>
              <a:rPr lang="tr-TR" dirty="0" smtClean="0"/>
              <a:t>sağlam tasarlanması gerektiğini tartıştık.</a:t>
            </a:r>
          </a:p>
        </p:txBody>
      </p:sp>
    </p:spTree>
    <p:extLst>
      <p:ext uri="{BB962C8B-B14F-4D97-AF65-F5344CB8AC3E}">
        <p14:creationId xmlns:p14="http://schemas.microsoft.com/office/powerpoint/2010/main" val="2118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G</a:t>
            </a:r>
            <a:r>
              <a:rPr lang="tr-TR" sz="2000" b="1" dirty="0" smtClean="0">
                <a:solidFill>
                  <a:schemeClr val="accent1"/>
                </a:solidFill>
              </a:rPr>
              <a:t>enel Gereklilikleri 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Kontrol Sistemi üzerinde genel iyileştirmelere </a:t>
            </a:r>
            <a:r>
              <a:rPr lang="tr-TR" dirty="0"/>
              <a:t>rağmen</a:t>
            </a:r>
            <a:r>
              <a:rPr lang="tr-TR" dirty="0" smtClean="0"/>
              <a:t>, tüm uygulamalar için </a:t>
            </a:r>
            <a:r>
              <a:rPr lang="tr-TR" dirty="0"/>
              <a:t>aşağıdaki genel </a:t>
            </a:r>
            <a:r>
              <a:rPr lang="tr-TR" dirty="0" smtClean="0"/>
              <a:t>gereklilikler karşılanmaksızın bir </a:t>
            </a:r>
            <a:r>
              <a:rPr lang="tr-TR" dirty="0"/>
              <a:t>kontrol sisteminin genel performansı tatmin edici </a:t>
            </a:r>
            <a:r>
              <a:rPr lang="tr-TR" dirty="0" smtClean="0"/>
              <a:t>olmaz: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/>
              <a:t> </a:t>
            </a:r>
            <a:r>
              <a:rPr lang="en-US" sz="2000" b="1" dirty="0" err="1" smtClean="0"/>
              <a:t>Kararlılık</a:t>
            </a:r>
            <a:endParaRPr lang="tr-TR" sz="20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Sistemlerin </a:t>
            </a:r>
            <a:r>
              <a:rPr lang="en-US" sz="2000" b="1" dirty="0" err="1" smtClean="0"/>
              <a:t>Kalıcı</a:t>
            </a:r>
            <a:r>
              <a:rPr lang="en-US" sz="2000" b="1" dirty="0" smtClean="0"/>
              <a:t> </a:t>
            </a:r>
            <a:r>
              <a:rPr lang="tr-TR" sz="2000" b="1" dirty="0" smtClean="0"/>
              <a:t>Durum Davranışı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</a:t>
            </a:r>
            <a:r>
              <a:rPr lang="tr-TR" sz="2000" b="1" dirty="0"/>
              <a:t>Sistemlerin </a:t>
            </a:r>
            <a:r>
              <a:rPr lang="tr-TR" sz="2000" b="1" dirty="0" smtClean="0"/>
              <a:t>Geçici</a:t>
            </a:r>
            <a:r>
              <a:rPr lang="en-US" sz="2000" b="1" dirty="0" smtClean="0"/>
              <a:t> </a:t>
            </a:r>
            <a:r>
              <a:rPr lang="tr-TR" sz="2000" b="1" dirty="0"/>
              <a:t>Durum </a:t>
            </a:r>
            <a:r>
              <a:rPr lang="tr-TR" sz="2000" b="1" dirty="0" smtClean="0"/>
              <a:t>Davranışı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000" b="1" dirty="0"/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/>
              <a:t>Bu </a:t>
            </a:r>
            <a:r>
              <a:rPr lang="tr-TR" sz="2000" dirty="0"/>
              <a:t>üç maddeye kontrol sisteminin genel gereklilikleri ismini veriyoruz.</a:t>
            </a:r>
          </a:p>
        </p:txBody>
      </p:sp>
    </p:spTree>
    <p:extLst>
      <p:ext uri="{BB962C8B-B14F-4D97-AF65-F5344CB8AC3E}">
        <p14:creationId xmlns:p14="http://schemas.microsoft.com/office/powerpoint/2010/main" val="7712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Örnek: </a:t>
            </a:r>
            <a:r>
              <a:rPr lang="en-US" sz="2800" b="1" dirty="0" err="1" smtClean="0">
                <a:solidFill>
                  <a:schemeClr val="accent1"/>
                </a:solidFill>
              </a:rPr>
              <a:t>Bir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odanın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sıcaklık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kontrolü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0408" y="1343475"/>
                <a:ext cx="4167347" cy="465354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tr-TR" b="1" dirty="0" smtClean="0"/>
                  <a:t>Sistem: </a:t>
                </a:r>
                <a:r>
                  <a:rPr lang="tr-TR" dirty="0" smtClean="0"/>
                  <a:t>Odanın içerisindeki hava</a:t>
                </a:r>
              </a:p>
              <a:p>
                <a:pPr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tr-TR" b="1" dirty="0" smtClean="0"/>
                  <a:t>Sistem Parametreleri: </a:t>
                </a:r>
              </a:p>
              <a:p>
                <a:pPr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tr-TR" b="1" dirty="0" smtClean="0"/>
                  <a:t>1. </a:t>
                </a:r>
                <a:r>
                  <a:rPr lang="tr-TR" dirty="0" smtClean="0"/>
                  <a:t>C, Odanın içindeki havanın ısıl kapasitesi</a:t>
                </a:r>
              </a:p>
              <a:p>
                <a:pPr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tr-TR" b="1" dirty="0" smtClean="0"/>
                  <a:t>2.</a:t>
                </a:r>
                <a:r>
                  <a:rPr lang="tr-TR" dirty="0" smtClean="0"/>
                  <a:t> R, Isıl geçirgen pencerenin ısı iletim katsayısı</a:t>
                </a:r>
              </a:p>
              <a:p>
                <a:r>
                  <a:rPr lang="tr-TR" b="1" dirty="0" smtClean="0"/>
                  <a:t>Kontrollü Giriş [u(t)]:  </a:t>
                </a:r>
                <a:r>
                  <a:rPr lang="tr-TR" dirty="0" smtClean="0"/>
                  <a:t>Isıtıcı tarafından üretilen ısı üretim oranı (Jul/sn.)</a:t>
                </a:r>
              </a:p>
              <a:p>
                <a:r>
                  <a:rPr lang="tr-TR" b="1" dirty="0" smtClean="0"/>
                  <a:t>Bozucu Giriş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b="1" dirty="0" smtClean="0"/>
                  <a:t>]: </a:t>
                </a:r>
                <a:r>
                  <a:rPr lang="tr-TR" dirty="0" smtClean="0"/>
                  <a:t>Dış hava sıcaklığı </a:t>
                </a:r>
              </a:p>
              <a:p>
                <a:r>
                  <a:rPr lang="tr-TR" b="1" dirty="0" smtClean="0"/>
                  <a:t>Çıktı [T(t)]: </a:t>
                </a:r>
                <a:r>
                  <a:rPr lang="tr-TR" dirty="0" smtClean="0"/>
                  <a:t>İç ortam sıcaklığı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0408" y="1343475"/>
                <a:ext cx="4167347" cy="4653545"/>
              </a:xfrm>
              <a:blipFill rotWithShape="0">
                <a:blip r:embed="rId2"/>
                <a:stretch>
                  <a:fillRect l="-1608" t="-1309" r="-21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641144" y="586488"/>
            <a:ext cx="5471709" cy="2658794"/>
            <a:chOff x="197571" y="1350499"/>
            <a:chExt cx="5471709" cy="2658794"/>
          </a:xfrm>
        </p:grpSpPr>
        <p:grpSp>
          <p:nvGrpSpPr>
            <p:cNvPr id="6" name="Group 5"/>
            <p:cNvGrpSpPr/>
            <p:nvPr/>
          </p:nvGrpSpPr>
          <p:grpSpPr>
            <a:xfrm>
              <a:off x="197571" y="1350499"/>
              <a:ext cx="5471709" cy="2658794"/>
              <a:chOff x="3658224" y="1800665"/>
              <a:chExt cx="5471709" cy="2658794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4994031" y="1800665"/>
                <a:ext cx="1955409" cy="111134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5183944" y="2912013"/>
                <a:ext cx="1575582" cy="1547446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83944" y="3305908"/>
                <a:ext cx="189915" cy="872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759526" y="2912013"/>
                <a:ext cx="794825" cy="393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513080" y="2727347"/>
                <a:ext cx="1616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Yalıtılmış Duvar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4192172" y="2727347"/>
                <a:ext cx="991772" cy="733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658224" y="2542681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Isı İletimi</a:t>
                </a:r>
                <a:endParaRPr lang="en-US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1407" y="3123028"/>
                <a:ext cx="715073" cy="685800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>
                <a:stCxn id="15" idx="3"/>
              </p:cNvCxnSpPr>
              <p:nvPr/>
            </p:nvCxnSpPr>
            <p:spPr>
              <a:xfrm flipV="1">
                <a:off x="6126480" y="3460652"/>
                <a:ext cx="246185" cy="52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140" y="3137101"/>
                <a:ext cx="670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u(t)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431948" y="3798280"/>
                    <a:ext cx="10298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tr-TR" dirty="0" smtClean="0"/>
                      <a:t>(t)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1948" y="3798280"/>
                    <a:ext cx="102983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5541223" y="3792978"/>
                <a:ext cx="1029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T(t)</a:t>
                </a:r>
                <a:endParaRPr lang="en-US" dirty="0"/>
              </a:p>
            </p:txBody>
          </p:sp>
        </p:grpSp>
        <p:cxnSp>
          <p:nvCxnSpPr>
            <p:cNvPr id="7" name="Straight Arrow Connector 6"/>
            <p:cNvCxnSpPr>
              <a:stCxn id="18" idx="3"/>
            </p:cNvCxnSpPr>
            <p:nvPr/>
          </p:nvCxnSpPr>
          <p:spPr>
            <a:xfrm flipH="1">
              <a:off x="1519311" y="3532780"/>
              <a:ext cx="481818" cy="12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49482" y="3444035"/>
                <a:ext cx="812978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82" y="3444035"/>
                <a:ext cx="812978" cy="285656"/>
              </a:xfrm>
              <a:prstGeom prst="rect">
                <a:avLst/>
              </a:prstGeom>
              <a:blipFill rotWithShape="0">
                <a:blip r:embed="rId6"/>
                <a:stretch>
                  <a:fillRect l="-5970" t="-14894" r="-5224" b="-34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49482" y="3701608"/>
                <a:ext cx="2442848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)⇒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82" y="3701608"/>
                <a:ext cx="2442848" cy="285656"/>
              </a:xfrm>
              <a:prstGeom prst="rect">
                <a:avLst/>
              </a:prstGeom>
              <a:blipFill rotWithShape="0">
                <a:blip r:embed="rId7"/>
                <a:stretch>
                  <a:fillRect l="-1995" t="-12766" r="-3242" b="-34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49482" y="3988164"/>
                <a:ext cx="455105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𝑔𝑖𝑟𝑖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𝑘𝑎𝑦𝚤𝑝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82" y="3988164"/>
                <a:ext cx="4551054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02719" y="4630971"/>
                <a:ext cx="310815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19" y="4630971"/>
                <a:ext cx="3108159" cy="622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14439" y="5289817"/>
                <a:ext cx="3134897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𝐶𝑅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39" y="5289817"/>
                <a:ext cx="3134897" cy="285656"/>
              </a:xfrm>
              <a:prstGeom prst="rect">
                <a:avLst/>
              </a:prstGeom>
              <a:blipFill rotWithShape="0">
                <a:blip r:embed="rId10"/>
                <a:stretch>
                  <a:fillRect l="-1362" t="-14894" r="-2335" b="-34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60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Örnek: </a:t>
            </a:r>
            <a:r>
              <a:rPr lang="en-US" sz="2800" b="1" dirty="0" err="1" smtClean="0">
                <a:solidFill>
                  <a:schemeClr val="accent1"/>
                </a:solidFill>
              </a:rPr>
              <a:t>Bir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odanın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sıcaklık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kontrolü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06214"/>
            <a:ext cx="5471709" cy="2658794"/>
            <a:chOff x="197571" y="1350499"/>
            <a:chExt cx="5471709" cy="2658794"/>
          </a:xfrm>
        </p:grpSpPr>
        <p:grpSp>
          <p:nvGrpSpPr>
            <p:cNvPr id="6" name="Group 5"/>
            <p:cNvGrpSpPr/>
            <p:nvPr/>
          </p:nvGrpSpPr>
          <p:grpSpPr>
            <a:xfrm>
              <a:off x="197571" y="1350499"/>
              <a:ext cx="5471709" cy="2658794"/>
              <a:chOff x="3658224" y="1800665"/>
              <a:chExt cx="5471709" cy="2658794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4994031" y="1800665"/>
                <a:ext cx="1955409" cy="111134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5183944" y="2912013"/>
                <a:ext cx="1575582" cy="1547446"/>
              </a:xfrm>
              <a:prstGeom prst="fram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83944" y="3305908"/>
                <a:ext cx="189915" cy="872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759526" y="2912013"/>
                <a:ext cx="794825" cy="3938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513080" y="2727347"/>
                <a:ext cx="1616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Yalıtılmış Duvar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4192172" y="2727347"/>
                <a:ext cx="991772" cy="7333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658224" y="2542681"/>
                <a:ext cx="10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Isı İletimi</a:t>
                </a:r>
                <a:endParaRPr lang="en-US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1407" y="3123028"/>
                <a:ext cx="715073" cy="685800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>
                <a:stCxn id="15" idx="3"/>
              </p:cNvCxnSpPr>
              <p:nvPr/>
            </p:nvCxnSpPr>
            <p:spPr>
              <a:xfrm flipV="1">
                <a:off x="6126480" y="3460652"/>
                <a:ext cx="246185" cy="52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140" y="3137101"/>
                <a:ext cx="670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u(t)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431948" y="3798280"/>
                    <a:ext cx="10298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tr-TR" dirty="0" smtClean="0"/>
                      <a:t>(t)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1948" y="3798280"/>
                    <a:ext cx="102983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5541223" y="3792978"/>
                <a:ext cx="1029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T(t)</a:t>
                </a:r>
                <a:endParaRPr lang="en-US" dirty="0"/>
              </a:p>
            </p:txBody>
          </p:sp>
        </p:grpSp>
        <p:cxnSp>
          <p:nvCxnSpPr>
            <p:cNvPr id="7" name="Straight Arrow Connector 6"/>
            <p:cNvCxnSpPr>
              <a:stCxn id="18" idx="3"/>
            </p:cNvCxnSpPr>
            <p:nvPr/>
          </p:nvCxnSpPr>
          <p:spPr>
            <a:xfrm flipH="1">
              <a:off x="1519311" y="3532780"/>
              <a:ext cx="481818" cy="12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26480" y="1381293"/>
                <a:ext cx="3208955" cy="845681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𝐶𝑅</m:t>
                            </m:r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𝐶𝑅𝑠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𝑅𝑈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1381293"/>
                <a:ext cx="3208955" cy="8456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666479" y="2456297"/>
                <a:ext cx="4461671" cy="109331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𝑘𝑜𝑛𝑡𝑟𝑜𝑙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𝑒𝑑𝑖𝑙𝑒𝑐𝑒𝑘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𝑘𝑒𝑛</m:t>
                              </m:r>
                            </m:e>
                          </m:eqAr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𝐶𝑅𝑠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𝑘𝑜𝑛𝑡𝑟𝑜𝑙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𝑔𝑖𝑟𝑑𝑖𝑠𝑖</m:t>
                              </m:r>
                            </m:e>
                          </m:eqAr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𝐶𝑅𝑠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𝑏𝑜𝑧𝑢𝑐𝑢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𝑔𝑖𝑟𝑑𝑖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479" y="2456297"/>
                <a:ext cx="4461671" cy="10933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24016" y="399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Kontrolcü</a:t>
            </a:r>
            <a:r>
              <a:rPr lang="en-US" dirty="0"/>
              <a:t> </a:t>
            </a:r>
            <a:r>
              <a:rPr lang="en-US" dirty="0" err="1"/>
              <a:t>önerisi</a:t>
            </a:r>
            <a:r>
              <a:rPr lang="en-US" dirty="0"/>
              <a:t>: </a:t>
            </a:r>
            <a:endParaRPr 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4016" y="5117546"/>
                <a:ext cx="21070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 err="1"/>
                  <a:t>referanssıcaklık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’ın </a:t>
                </a:r>
                <a:r>
                  <a:rPr lang="en-US" dirty="0" err="1"/>
                  <a:t>kestirimi</a:t>
                </a:r>
                <a:endParaRPr lang="tr-T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6" y="5117546"/>
                <a:ext cx="2107052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177254" y="4545706"/>
                <a:ext cx="3545971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54" y="4545706"/>
                <a:ext cx="354597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03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Örnek: </a:t>
            </a:r>
            <a:r>
              <a:rPr lang="en-US" sz="2800" b="1" dirty="0" err="1" smtClean="0">
                <a:solidFill>
                  <a:schemeClr val="accent1"/>
                </a:solidFill>
              </a:rPr>
              <a:t>Bir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odanın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sıcaklık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kontrolü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4016" y="1804133"/>
                <a:ext cx="4461671" cy="109331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𝑘𝑜𝑛𝑡𝑟𝑜𝑙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𝑒𝑑𝑖𝑙𝑒𝑐𝑒𝑘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𝑘𝑒𝑛</m:t>
                              </m:r>
                            </m:e>
                          </m:eqAr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𝐶𝑅𝑠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𝑘𝑜𝑛𝑡𝑟𝑜𝑙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𝑔𝑖𝑟𝑑𝑖𝑠𝑖</m:t>
                              </m:r>
                            </m:e>
                          </m:eqArr>
                        </m:lim>
                      </m:limLow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𝐶𝑅𝑠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𝑏𝑜𝑧𝑢𝑐𝑢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𝑔𝑖𝑟𝑑𝑖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6" y="1804133"/>
                <a:ext cx="4461671" cy="10933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2688" y="30215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Kontrolcü</a:t>
            </a:r>
            <a:r>
              <a:rPr lang="en-US" dirty="0"/>
              <a:t> </a:t>
            </a:r>
            <a:r>
              <a:rPr lang="en-US" dirty="0" err="1"/>
              <a:t>önerisi</a:t>
            </a:r>
            <a:r>
              <a:rPr lang="en-US" dirty="0"/>
              <a:t>: </a:t>
            </a:r>
            <a:endParaRPr 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24016" y="3390909"/>
                <a:ext cx="3545971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6" y="3390909"/>
                <a:ext cx="35459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2688" y="14348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Sistem dinamiği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0185" y="3943446"/>
                <a:ext cx="6859604" cy="1248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𝐶𝑅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𝐶𝑅𝑠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5" y="3943446"/>
                <a:ext cx="6859604" cy="12488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79695" y="2482992"/>
                <a:ext cx="4840428" cy="6344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𝐶𝑅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695" y="2482992"/>
                <a:ext cx="4840428" cy="634404"/>
              </a:xfrm>
              <a:prstGeom prst="rect">
                <a:avLst/>
              </a:prstGeom>
              <a:blipFill rotWithShape="0">
                <a:blip r:embed="rId5"/>
                <a:stretch>
                  <a:fillRect r="-7557" b="-38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022571" y="1619467"/>
            <a:ext cx="223197" cy="232397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ight Arrow 3"/>
          <p:cNvSpPr/>
          <p:nvPr/>
        </p:nvSpPr>
        <p:spPr>
          <a:xfrm>
            <a:off x="5402179" y="2556588"/>
            <a:ext cx="421105" cy="464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3137" y="5474368"/>
                <a:ext cx="5715551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FF00"/>
                    </a:solidFill>
                  </a:rPr>
                  <a:t>Varsayalım 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solidFill>
                      <a:srgbClr val="FFFF00"/>
                    </a:solidFill>
                  </a:rPr>
                  <a:t> Böylece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tr-T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7" y="5474368"/>
                <a:ext cx="571555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53"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91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Örnek: </a:t>
            </a:r>
            <a:r>
              <a:rPr lang="en-US" sz="2800" b="1" dirty="0" err="1">
                <a:solidFill>
                  <a:schemeClr val="accent1"/>
                </a:solidFill>
              </a:rPr>
              <a:t>Bir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odanın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sıcaklık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kontrolü</a:t>
            </a:r>
            <a:endParaRPr lang="tr-TR" sz="2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233625" y="1713918"/>
            <a:ext cx="7476653" cy="3108000"/>
            <a:chOff x="1233625" y="1713918"/>
            <a:chExt cx="7476653" cy="3108000"/>
          </a:xfrm>
        </p:grpSpPr>
        <p:grpSp>
          <p:nvGrpSpPr>
            <p:cNvPr id="4" name="Group 3"/>
            <p:cNvGrpSpPr/>
            <p:nvPr/>
          </p:nvGrpSpPr>
          <p:grpSpPr>
            <a:xfrm>
              <a:off x="4952025" y="1713918"/>
              <a:ext cx="3758253" cy="3108000"/>
              <a:chOff x="2791326" y="1255453"/>
              <a:chExt cx="3758253" cy="31080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r-TR" b="1" dirty="0" smtClean="0"/>
                  <a:t>Oda</a:t>
                </a:r>
                <a:endParaRPr lang="tr-TR" b="1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4790693" y="2300363"/>
                    <a:ext cx="1068032" cy="87998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0693" y="2300363"/>
                    <a:ext cx="1068032" cy="87998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424989" y="3553140"/>
                    <a:ext cx="1194815" cy="65664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89" y="3553140"/>
                    <a:ext cx="1194815" cy="6566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4" cstate="print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>
                <a:stCxn id="7" idx="0"/>
              </p:cNvCxnSpPr>
              <p:nvPr/>
            </p:nvCxnSpPr>
            <p:spPr>
              <a:xfrm flipV="1">
                <a:off x="5324709" y="1255453"/>
                <a:ext cx="9577" cy="1044910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9" idx="0"/>
              </p:cNvCxnSpPr>
              <p:nvPr/>
            </p:nvCxnSpPr>
            <p:spPr>
              <a:xfrm>
                <a:off x="5349305" y="3180347"/>
                <a:ext cx="9079" cy="4772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11"/>
              <p:cNvCxnSpPr>
                <a:stCxn id="8" idx="3"/>
                <a:endCxn id="9" idx="2"/>
              </p:cNvCxnSpPr>
              <p:nvPr/>
            </p:nvCxnSpPr>
            <p:spPr>
              <a:xfrm>
                <a:off x="4619804" y="3881464"/>
                <a:ext cx="509980" cy="4736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9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843" t="-2174" r="-15663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334286" y="1740436"/>
                    <a:ext cx="57778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577786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8421" t="-4444" r="-14737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1233625" y="2142886"/>
              <a:ext cx="4352063" cy="2679031"/>
              <a:chOff x="2276754" y="1684422"/>
              <a:chExt cx="4352063" cy="267903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r-TR" b="1" dirty="0" smtClean="0"/>
                  <a:t>Kontrolcü</a:t>
                </a:r>
                <a:endParaRPr lang="tr-TR" b="1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5006405" y="2300362"/>
                    <a:ext cx="685800" cy="61710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300362"/>
                    <a:ext cx="685800" cy="61710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3424990" y="3553140"/>
                    <a:ext cx="1018994" cy="65664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𝐶𝑅𝑠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553140"/>
                    <a:ext cx="1018994" cy="65664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9" cstate="print"/>
                    <a:stretch>
                      <a:fillRect l="-106410" t="-138462" r="-70513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/>
              <p:cNvCxnSpPr>
                <a:stCxn id="19" idx="0"/>
              </p:cNvCxnSpPr>
              <p:nvPr/>
            </p:nvCxnSpPr>
            <p:spPr>
              <a:xfrm flipV="1">
                <a:off x="5349305" y="1684422"/>
                <a:ext cx="0" cy="615940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9" idx="2"/>
                <a:endCxn id="21" idx="0"/>
              </p:cNvCxnSpPr>
              <p:nvPr/>
            </p:nvCxnSpPr>
            <p:spPr>
              <a:xfrm>
                <a:off x="5349305" y="2917471"/>
                <a:ext cx="9079" cy="7401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614863" y="3886200"/>
                <a:ext cx="810127" cy="0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0" idx="3"/>
                <a:endCxn id="21" idx="2"/>
              </p:cNvCxnSpPr>
              <p:nvPr/>
            </p:nvCxnSpPr>
            <p:spPr>
              <a:xfrm>
                <a:off x="4443984" y="3881464"/>
                <a:ext cx="685800" cy="4736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1" idx="6"/>
                <a:endCxn id="8" idx="1"/>
              </p:cNvCxnSpPr>
              <p:nvPr/>
            </p:nvCxnSpPr>
            <p:spPr>
              <a:xfrm flipV="1">
                <a:off x="5586984" y="3881465"/>
                <a:ext cx="1041833" cy="4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12149" y="3494901"/>
                    <a:ext cx="5205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2149" y="3494901"/>
                    <a:ext cx="520592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0588" t="-4444" r="-1647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334286" y="1740436"/>
                    <a:ext cx="61574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615745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7921" t="-4444" r="-1188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6754" y="3553140"/>
                    <a:ext cx="6196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6754" y="3553140"/>
                    <a:ext cx="619657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7843" t="-2174" r="-12745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Connector 44"/>
            <p:cNvCxnSpPr/>
            <p:nvPr/>
          </p:nvCxnSpPr>
          <p:spPr>
            <a:xfrm>
              <a:off x="4306176" y="2142886"/>
              <a:ext cx="318880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276579" y="382863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579" y="3828636"/>
                  <a:ext cx="226023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4324" r="-18919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068866" y="433441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866" y="4334416"/>
                  <a:ext cx="226023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4324" r="-18919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085607" y="3882187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5607" y="3882187"/>
                  <a:ext cx="226023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1622" r="-21622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77894" y="4387967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894" y="4387967"/>
                  <a:ext cx="226023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1622" r="-21622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52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Sisteminin Tipik Mimarisi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193898" y="989152"/>
            <a:ext cx="7545048" cy="4022437"/>
            <a:chOff x="4009288" y="1638858"/>
            <a:chExt cx="7545048" cy="4022437"/>
          </a:xfrm>
        </p:grpSpPr>
        <p:grpSp>
          <p:nvGrpSpPr>
            <p:cNvPr id="5" name="Group 4"/>
            <p:cNvGrpSpPr/>
            <p:nvPr/>
          </p:nvGrpSpPr>
          <p:grpSpPr>
            <a:xfrm>
              <a:off x="7796083" y="1638858"/>
              <a:ext cx="3758253" cy="2679032"/>
              <a:chOff x="2791326" y="1684421"/>
              <a:chExt cx="3758253" cy="26790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 Edilecek</a:t>
                </a:r>
              </a:p>
              <a:p>
                <a:r>
                  <a:rPr lang="tr-TR" dirty="0" smtClean="0"/>
                  <a:t> </a:t>
                </a:r>
                <a:r>
                  <a:rPr lang="tr-TR" dirty="0"/>
                  <a:t>Sistem</a:t>
                </a:r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6087" r="-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172" r="-86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4" cstate="print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" name="Straight Connector 10"/>
              <p:cNvCxnSpPr>
                <a:stCxn id="8" idx="0"/>
              </p:cNvCxnSpPr>
              <p:nvPr/>
            </p:nvCxnSpPr>
            <p:spPr>
              <a:xfrm flipV="1">
                <a:off x="5349305" y="1684421"/>
                <a:ext cx="0" cy="615942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11"/>
              <p:cNvCxnSpPr>
                <a:endCxn id="10" idx="0"/>
              </p:cNvCxnSpPr>
              <p:nvPr/>
            </p:nvCxnSpPr>
            <p:spPr>
              <a:xfrm>
                <a:off x="5358384" y="2757563"/>
                <a:ext cx="0" cy="9000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3"/>
                <a:endCxn id="10" idx="2"/>
              </p:cNvCxnSpPr>
              <p:nvPr/>
            </p:nvCxnSpPr>
            <p:spPr>
              <a:xfrm>
                <a:off x="4110790" y="3886200"/>
                <a:ext cx="101899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9302" t="-2222" r="-16279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5569903" y="1991973"/>
              <a:ext cx="2158511" cy="2340089"/>
              <a:chOff x="3144093" y="2023364"/>
              <a:chExt cx="2158511" cy="234008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44093" y="2023364"/>
                <a:ext cx="2158511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Kontrolcü &amp;</a:t>
                </a:r>
              </a:p>
              <a:p>
                <a:r>
                  <a:rPr lang="tr-TR" dirty="0" err="1" smtClean="0"/>
                  <a:t>Eyletici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3" idx="3"/>
              </p:cNvCxnSpPr>
              <p:nvPr/>
            </p:nvCxnSpPr>
            <p:spPr>
              <a:xfrm>
                <a:off x="4110790" y="3886200"/>
                <a:ext cx="4295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flipH="1">
              <a:off x="7640440" y="3840637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/>
            <p:cNvGrpSpPr/>
            <p:nvPr/>
          </p:nvGrpSpPr>
          <p:grpSpPr>
            <a:xfrm>
              <a:off x="4009288" y="1991973"/>
              <a:ext cx="1841202" cy="2340089"/>
              <a:chOff x="3354638" y="1955815"/>
              <a:chExt cx="1841202" cy="234008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354638" y="1955815"/>
                <a:ext cx="1504628" cy="2340089"/>
                <a:chOff x="2622432" y="1972275"/>
                <a:chExt cx="1504628" cy="2340089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622432" y="1972275"/>
                  <a:ext cx="1504628" cy="234008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prstDash val="lgDash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dirty="0" smtClean="0"/>
                    <a:t>Hata </a:t>
                  </a:r>
                </a:p>
                <a:p>
                  <a:pPr algn="ctr"/>
                  <a:r>
                    <a:rPr lang="tr-TR" dirty="0" smtClean="0"/>
                    <a:t>Bulucu</a:t>
                  </a:r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oMath>
                        </m:oMathPara>
                      </a14:m>
                      <a:endParaRPr lang="tr-TR" sz="1200" dirty="0"/>
                    </a:p>
                  </p:txBody>
                </p:sp>
              </mc:Choice>
              <mc:Fallback xmlns="">
                <p:sp>
                  <p:nvSpPr>
                    <p:cNvPr id="43" name="Oval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  <a:blipFill rotWithShape="0">
                      <a:blip r:embed="rId12" cstate="print"/>
                      <a:stretch>
                        <a:fillRect l="-105128" t="-138462" r="-71795" b="-193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Connector 45"/>
                <p:cNvCxnSpPr>
                  <a:endCxn id="43" idx="2"/>
                </p:cNvCxnSpPr>
                <p:nvPr/>
              </p:nvCxnSpPr>
              <p:spPr>
                <a:xfrm>
                  <a:off x="2759782" y="3820939"/>
                  <a:ext cx="435198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9302" t="-2222" r="-15116" b="-3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3" name="Straight Connector 52"/>
              <p:cNvCxnSpPr/>
              <p:nvPr/>
            </p:nvCxnSpPr>
            <p:spPr>
              <a:xfrm flipH="1">
                <a:off x="4399094" y="3837563"/>
                <a:ext cx="796746" cy="37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21622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6762550" y="314784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459578" y="4464441"/>
              <a:ext cx="2551583" cy="102349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  <a:blipFill rotWithShape="0">
                  <a:blip r:embed="rId18" cstate="print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>
              <a:off x="11048941" y="3840637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9381540" y="5010681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375" t="-4444" r="-145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7968534" y="5239281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6" idx="1"/>
              <a:endCxn id="67" idx="6"/>
            </p:cNvCxnSpPr>
            <p:nvPr/>
          </p:nvCxnSpPr>
          <p:spPr>
            <a:xfrm flipH="1">
              <a:off x="8131255" y="5010681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2"/>
            </p:cNvCxnSpPr>
            <p:nvPr/>
          </p:nvCxnSpPr>
          <p:spPr>
            <a:xfrm flipH="1">
              <a:off x="4811816" y="5010681"/>
              <a:ext cx="286223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3" idx="4"/>
            </p:cNvCxnSpPr>
            <p:nvPr/>
          </p:nvCxnSpPr>
          <p:spPr>
            <a:xfrm>
              <a:off x="4811816" y="4069237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9302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8865021" y="4398576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289726" y="5109507"/>
            <a:ext cx="3623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B(s) : Geri </a:t>
            </a:r>
            <a:r>
              <a:rPr lang="en-US" dirty="0" err="1"/>
              <a:t>besleme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E(s</a:t>
            </a:r>
            <a:r>
              <a:rPr lang="en-US" dirty="0"/>
              <a:t>) : </a:t>
            </a:r>
            <a:r>
              <a:rPr lang="en-US" dirty="0" err="1"/>
              <a:t>Hata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c</a:t>
            </a:r>
            <a:r>
              <a:rPr lang="en-US" dirty="0" smtClean="0"/>
              <a:t>(s</a:t>
            </a:r>
            <a:r>
              <a:rPr lang="en-US" dirty="0"/>
              <a:t>) : </a:t>
            </a:r>
            <a:r>
              <a:rPr lang="en-US" dirty="0" err="1"/>
              <a:t>Kontrolcü</a:t>
            </a:r>
            <a:r>
              <a:rPr lang="en-US" dirty="0"/>
              <a:t> transfer </a:t>
            </a:r>
            <a:r>
              <a:rPr lang="en-US" dirty="0" err="1"/>
              <a:t>fonksiyonu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K </a:t>
            </a:r>
            <a:r>
              <a:rPr lang="en-US" dirty="0"/>
              <a:t>: </a:t>
            </a:r>
            <a:r>
              <a:rPr lang="en-US" dirty="0" err="1"/>
              <a:t>Kontrolcü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eyleyici</a:t>
            </a:r>
            <a:r>
              <a:rPr lang="en-US" dirty="0"/>
              <a:t> </a:t>
            </a:r>
            <a:r>
              <a:rPr lang="en-US" dirty="0" err="1"/>
              <a:t>kazancı</a:t>
            </a:r>
            <a:r>
              <a:rPr lang="en-US" dirty="0"/>
              <a:t> </a:t>
            </a:r>
            <a:endParaRPr lang="tr-TR" dirty="0" smtClean="0"/>
          </a:p>
        </p:txBody>
      </p:sp>
      <p:sp>
        <p:nvSpPr>
          <p:cNvPr id="96" name="Rectangle 95"/>
          <p:cNvSpPr/>
          <p:nvPr/>
        </p:nvSpPr>
        <p:spPr>
          <a:xfrm>
            <a:off x="4825050" y="5107837"/>
            <a:ext cx="435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H(s) : </a:t>
            </a:r>
            <a:r>
              <a:rPr lang="en-US" dirty="0" err="1"/>
              <a:t>Algılayıcı</a:t>
            </a:r>
            <a:r>
              <a:rPr lang="en-US" dirty="0"/>
              <a:t> transfer </a:t>
            </a:r>
            <a:r>
              <a:rPr lang="en-US" dirty="0" err="1"/>
              <a:t>fonksiyonu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W(s): </a:t>
            </a:r>
            <a:r>
              <a:rPr lang="en-US" dirty="0" err="1"/>
              <a:t>Algılayıcı</a:t>
            </a:r>
            <a:r>
              <a:rPr lang="en-US" dirty="0"/>
              <a:t> </a:t>
            </a:r>
            <a:r>
              <a:rPr lang="en-US" dirty="0" err="1"/>
              <a:t>gürültüsü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71065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4713</TotalTime>
  <Words>1607</Words>
  <Application>Microsoft Office PowerPoint</Application>
  <PresentationFormat>Geniş ekran</PresentationFormat>
  <Paragraphs>731</Paragraphs>
  <Slides>46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2" baseType="lpstr">
      <vt:lpstr>Calibri</vt:lpstr>
      <vt:lpstr>Calibri Light</vt:lpstr>
      <vt:lpstr>Cambria Math</vt:lpstr>
      <vt:lpstr>Times New Roman</vt:lpstr>
      <vt:lpstr>Wingdings</vt:lpstr>
      <vt:lpstr>Retrospect</vt:lpstr>
      <vt:lpstr>Otomatik Kontrol</vt:lpstr>
      <vt:lpstr>Açık Çevrim Kontrol</vt:lpstr>
      <vt:lpstr>Açık Çevrim Kontrol</vt:lpstr>
      <vt:lpstr>Açık Çevrim Kontrol</vt:lpstr>
      <vt:lpstr>Örnek: Bir odanın sıcaklık kontrolü</vt:lpstr>
      <vt:lpstr>Örnek: Bir odanın sıcaklık kontrolü</vt:lpstr>
      <vt:lpstr>Örnek: Bir odanın sıcaklık kontrolü</vt:lpstr>
      <vt:lpstr>Örnek: Bir odanın sıcaklık kontrolü</vt:lpstr>
      <vt:lpstr>Kapalı Çevrim Kontrol Kapalı Çevrim Kontrol Sisteminin Tipik Mimarisi</vt:lpstr>
      <vt:lpstr>Kapalı Çevrim Kontrol Kapalı Çevrim Kontrol Sisteminde Kontrol Eylemi</vt:lpstr>
      <vt:lpstr>Kapalı Çevrim Kontrol Kapalı Çevrim Kontrol Sisteminde Kontrol Eylemi</vt:lpstr>
      <vt:lpstr>Kapalı Çevrim Kontrol Kapalı Çevrim Kontrol Sisteminde Kontrol Eylemi</vt:lpstr>
      <vt:lpstr>Bazı Doğrusal Kontrolcüler</vt:lpstr>
      <vt:lpstr>Açık ve Kapalı Çevrim Bir Arada Kontrol</vt:lpstr>
      <vt:lpstr>Kapalı Çevrim Kontrol Kapalı Çevrim Kontrol Sisteminde Kontrol Eyleminin Gerçekleştirilmesi</vt:lpstr>
      <vt:lpstr>Kapalı Çevrim Kontrol Kapalı Çevrim Kontrol Sisteminde Kontrol Eyleminin Gerçekleştirilmesi</vt:lpstr>
      <vt:lpstr>Kapalı Çevrim Kontrol Kapalı Çevrim Kontrol Sistemin İşlevsel Kalitesi</vt:lpstr>
      <vt:lpstr>Kapalı Çevrim Kontrol Kapalı Çevrim Kontrol Sistemin İşlevsel Kalitesi</vt:lpstr>
      <vt:lpstr>Kapalı Çevrim Kontrol</vt:lpstr>
      <vt:lpstr>Kapalı Çevrim Kontrol Kapalı Çevrim Kontrol Sistemin İşlevsel Kalitesi</vt:lpstr>
      <vt:lpstr>Kapalı Çevrim Kontrol Servo Karakteristiği</vt:lpstr>
      <vt:lpstr>Kapalı Çevrim Kontrol Servo Karakteristiği</vt:lpstr>
      <vt:lpstr>Kapalı Çevrim Kontrol Servo Karakteristiği</vt:lpstr>
      <vt:lpstr>Kapalı Çevrim Kontrol Regülatör Karakteristiği</vt:lpstr>
      <vt:lpstr>Kapalı Çevrim Kontrol Regülatör Karakteristiği</vt:lpstr>
      <vt:lpstr>Kapalı Çevrim Kontrol Sistem belirsizliklerine karşı dayanıklılık</vt:lpstr>
      <vt:lpstr>Kapalı Çevrim Kontrol Sistem belirsizliklerine karşı dayanıklılık</vt:lpstr>
      <vt:lpstr>Kapalı Çevrim Kontrol Sistem belirsizliklerine karşı dayanıklılık</vt:lpstr>
      <vt:lpstr>Kapalı Çevrim Kontrol Sistem belirsizliklerine karşı dayanıklılık</vt:lpstr>
      <vt:lpstr>Kapalı Çevrim Kontrol Sistem belirsizliklerine karşı dayanıklılık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Kapalı Çevrim Kontrol Sistem belirsizliklerine karşı dayanıklılık için Örnekler</vt:lpstr>
      <vt:lpstr>Örnek 4’ün Çözümü</vt:lpstr>
      <vt:lpstr>Örnek 4’ün Çözümü</vt:lpstr>
      <vt:lpstr>Örnek 4’ün Çözümü</vt:lpstr>
      <vt:lpstr>Örnek 4’ün Çözümü</vt:lpstr>
      <vt:lpstr>Örnek 4’ün Çözümü</vt:lpstr>
      <vt:lpstr>Kapalı Çevrim Kontrol Kapalı Çevrim Kontrol Sistemin İşlevsel Kailitesi</vt:lpstr>
      <vt:lpstr>Kapalı Çevrim Kontrol Kapalı Çevrim Kontrol Sistemin Genel Gereklilikleri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Windows Kullanıcısı</cp:lastModifiedBy>
  <cp:revision>374</cp:revision>
  <dcterms:created xsi:type="dcterms:W3CDTF">2017-04-18T08:36:43Z</dcterms:created>
  <dcterms:modified xsi:type="dcterms:W3CDTF">2023-11-17T10:01:49Z</dcterms:modified>
</cp:coreProperties>
</file>