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84" r:id="rId3"/>
    <p:sldId id="321" r:id="rId4"/>
    <p:sldId id="339" r:id="rId5"/>
    <p:sldId id="277" r:id="rId6"/>
    <p:sldId id="322" r:id="rId7"/>
    <p:sldId id="323" r:id="rId8"/>
    <p:sldId id="325" r:id="rId9"/>
    <p:sldId id="324" r:id="rId10"/>
    <p:sldId id="278" r:id="rId11"/>
    <p:sldId id="326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3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280" r:id="rId30"/>
    <p:sldId id="318" r:id="rId31"/>
    <p:sldId id="336" r:id="rId32"/>
    <p:sldId id="337" r:id="rId33"/>
    <p:sldId id="319" r:id="rId34"/>
    <p:sldId id="338" r:id="rId35"/>
    <p:sldId id="320" r:id="rId36"/>
    <p:sldId id="279" r:id="rId37"/>
    <p:sldId id="294" r:id="rId38"/>
    <p:sldId id="295" r:id="rId39"/>
    <p:sldId id="297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281" r:id="rId49"/>
    <p:sldId id="282" r:id="rId50"/>
    <p:sldId id="283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276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5" autoAdjust="0"/>
    <p:restoredTop sz="94027" autoAdjust="0"/>
  </p:normalViewPr>
  <p:slideViewPr>
    <p:cSldViewPr snapToGrid="0">
      <p:cViewPr varScale="1">
        <p:scale>
          <a:sx n="69" d="100"/>
          <a:sy n="69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88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52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96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988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165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454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054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818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758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713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40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444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469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398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55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5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69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27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31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408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10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81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822.png"/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11" Type="http://schemas.openxmlformats.org/officeDocument/2006/relationships/image" Target="../media/image802.png"/><Relationship Id="rId5" Type="http://schemas.openxmlformats.org/officeDocument/2006/relationships/image" Target="../media/image480.png"/><Relationship Id="rId10" Type="http://schemas.openxmlformats.org/officeDocument/2006/relationships/image" Target="../media/image791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1.png"/><Relationship Id="rId13" Type="http://schemas.openxmlformats.org/officeDocument/2006/relationships/image" Target="../media/image912.png"/><Relationship Id="rId18" Type="http://schemas.openxmlformats.org/officeDocument/2006/relationships/image" Target="../media/image961.png"/><Relationship Id="rId3" Type="http://schemas.openxmlformats.org/officeDocument/2006/relationships/image" Target="../media/image85.png"/><Relationship Id="rId7" Type="http://schemas.openxmlformats.org/officeDocument/2006/relationships/image" Target="../media/image851.png"/><Relationship Id="rId12" Type="http://schemas.openxmlformats.org/officeDocument/2006/relationships/image" Target="../media/image901.png"/><Relationship Id="rId17" Type="http://schemas.openxmlformats.org/officeDocument/2006/relationships/image" Target="../media/image951.png"/><Relationship Id="rId2" Type="http://schemas.openxmlformats.org/officeDocument/2006/relationships/image" Target="../media/image84.png"/><Relationship Id="rId16" Type="http://schemas.openxmlformats.org/officeDocument/2006/relationships/image" Target="../media/image941.png"/><Relationship Id="rId20" Type="http://schemas.openxmlformats.org/officeDocument/2006/relationships/image" Target="../media/image9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1.png"/><Relationship Id="rId11" Type="http://schemas.openxmlformats.org/officeDocument/2006/relationships/image" Target="../media/image891.png"/><Relationship Id="rId5" Type="http://schemas.openxmlformats.org/officeDocument/2006/relationships/image" Target="../media/image831.png"/><Relationship Id="rId15" Type="http://schemas.openxmlformats.org/officeDocument/2006/relationships/image" Target="../media/image931.png"/><Relationship Id="rId10" Type="http://schemas.openxmlformats.org/officeDocument/2006/relationships/image" Target="../media/image881.png"/><Relationship Id="rId19" Type="http://schemas.openxmlformats.org/officeDocument/2006/relationships/image" Target="../media/image971.png"/><Relationship Id="rId4" Type="http://schemas.openxmlformats.org/officeDocument/2006/relationships/image" Target="../media/image821.png"/><Relationship Id="rId9" Type="http://schemas.openxmlformats.org/officeDocument/2006/relationships/image" Target="../media/image871.png"/><Relationship Id="rId14" Type="http://schemas.openxmlformats.org/officeDocument/2006/relationships/image" Target="../media/image9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61.png"/><Relationship Id="rId4" Type="http://schemas.openxmlformats.org/officeDocument/2006/relationships/image" Target="../media/image10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1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1.png"/><Relationship Id="rId21" Type="http://schemas.openxmlformats.org/officeDocument/2006/relationships/image" Target="../media/image129.png"/><Relationship Id="rId7" Type="http://schemas.openxmlformats.org/officeDocument/2006/relationships/image" Target="../media/image1151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1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1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5" Type="http://schemas.openxmlformats.org/officeDocument/2006/relationships/image" Target="../media/image1131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1.png"/><Relationship Id="rId9" Type="http://schemas.openxmlformats.org/officeDocument/2006/relationships/image" Target="../media/image1171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0.png"/><Relationship Id="rId18" Type="http://schemas.openxmlformats.org/officeDocument/2006/relationships/image" Target="../media/image820.png"/><Relationship Id="rId26" Type="http://schemas.openxmlformats.org/officeDocument/2006/relationships/image" Target="../media/image900.png"/><Relationship Id="rId39" Type="http://schemas.openxmlformats.org/officeDocument/2006/relationships/image" Target="../media/image1030.png"/><Relationship Id="rId21" Type="http://schemas.openxmlformats.org/officeDocument/2006/relationships/image" Target="../media/image850.png"/><Relationship Id="rId34" Type="http://schemas.openxmlformats.org/officeDocument/2006/relationships/image" Target="../media/image980.png"/><Relationship Id="rId42" Type="http://schemas.openxmlformats.org/officeDocument/2006/relationships/image" Target="../media/image1060.png"/><Relationship Id="rId7" Type="http://schemas.openxmlformats.org/officeDocument/2006/relationships/image" Target="../media/image710.png"/><Relationship Id="rId2" Type="http://schemas.openxmlformats.org/officeDocument/2006/relationships/image" Target="../media/image660.png"/><Relationship Id="rId16" Type="http://schemas.openxmlformats.org/officeDocument/2006/relationships/image" Target="../media/image800.png"/><Relationship Id="rId20" Type="http://schemas.openxmlformats.org/officeDocument/2006/relationships/image" Target="../media/image840.png"/><Relationship Id="rId29" Type="http://schemas.openxmlformats.org/officeDocument/2006/relationships/image" Target="../media/image930.png"/><Relationship Id="rId41" Type="http://schemas.openxmlformats.org/officeDocument/2006/relationships/image" Target="../media/image10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11" Type="http://schemas.openxmlformats.org/officeDocument/2006/relationships/image" Target="../media/image750.png"/><Relationship Id="rId24" Type="http://schemas.openxmlformats.org/officeDocument/2006/relationships/image" Target="../media/image880.png"/><Relationship Id="rId32" Type="http://schemas.openxmlformats.org/officeDocument/2006/relationships/image" Target="../media/image960.png"/><Relationship Id="rId37" Type="http://schemas.openxmlformats.org/officeDocument/2006/relationships/image" Target="../media/image1010.png"/><Relationship Id="rId40" Type="http://schemas.openxmlformats.org/officeDocument/2006/relationships/image" Target="../media/image1040.png"/><Relationship Id="rId5" Type="http://schemas.openxmlformats.org/officeDocument/2006/relationships/image" Target="../media/image690.png"/><Relationship Id="rId15" Type="http://schemas.openxmlformats.org/officeDocument/2006/relationships/image" Target="../media/image790.png"/><Relationship Id="rId23" Type="http://schemas.openxmlformats.org/officeDocument/2006/relationships/image" Target="../media/image870.png"/><Relationship Id="rId28" Type="http://schemas.openxmlformats.org/officeDocument/2006/relationships/image" Target="../media/image920.png"/><Relationship Id="rId36" Type="http://schemas.openxmlformats.org/officeDocument/2006/relationships/image" Target="../media/image1000.png"/><Relationship Id="rId10" Type="http://schemas.openxmlformats.org/officeDocument/2006/relationships/image" Target="../media/image740.png"/><Relationship Id="rId19" Type="http://schemas.openxmlformats.org/officeDocument/2006/relationships/image" Target="../media/image830.png"/><Relationship Id="rId31" Type="http://schemas.openxmlformats.org/officeDocument/2006/relationships/image" Target="../media/image950.png"/><Relationship Id="rId4" Type="http://schemas.openxmlformats.org/officeDocument/2006/relationships/image" Target="../media/image680.png"/><Relationship Id="rId9" Type="http://schemas.openxmlformats.org/officeDocument/2006/relationships/image" Target="../media/image730.png"/><Relationship Id="rId14" Type="http://schemas.openxmlformats.org/officeDocument/2006/relationships/image" Target="../media/image780.png"/><Relationship Id="rId22" Type="http://schemas.openxmlformats.org/officeDocument/2006/relationships/image" Target="../media/image860.png"/><Relationship Id="rId27" Type="http://schemas.openxmlformats.org/officeDocument/2006/relationships/image" Target="../media/image910.png"/><Relationship Id="rId30" Type="http://schemas.openxmlformats.org/officeDocument/2006/relationships/image" Target="../media/image940.png"/><Relationship Id="rId35" Type="http://schemas.openxmlformats.org/officeDocument/2006/relationships/image" Target="../media/image990.png"/><Relationship Id="rId8" Type="http://schemas.openxmlformats.org/officeDocument/2006/relationships/image" Target="../media/image720.png"/><Relationship Id="rId3" Type="http://schemas.openxmlformats.org/officeDocument/2006/relationships/image" Target="../media/image670.png"/><Relationship Id="rId12" Type="http://schemas.openxmlformats.org/officeDocument/2006/relationships/image" Target="../media/image760.png"/><Relationship Id="rId17" Type="http://schemas.openxmlformats.org/officeDocument/2006/relationships/image" Target="../media/image810.png"/><Relationship Id="rId25" Type="http://schemas.openxmlformats.org/officeDocument/2006/relationships/image" Target="../media/image890.png"/><Relationship Id="rId33" Type="http://schemas.openxmlformats.org/officeDocument/2006/relationships/image" Target="../media/image970.png"/><Relationship Id="rId38" Type="http://schemas.openxmlformats.org/officeDocument/2006/relationships/image" Target="../media/image1020.png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0.png"/><Relationship Id="rId3" Type="http://schemas.openxmlformats.org/officeDocument/2006/relationships/image" Target="../media/image1080.png"/><Relationship Id="rId2" Type="http://schemas.openxmlformats.org/officeDocument/2006/relationships/image" Target="../media/image1070.png"/><Relationship Id="rId29" Type="http://schemas.openxmlformats.org/officeDocument/2006/relationships/image" Target="../media/image1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0.png"/><Relationship Id="rId32" Type="http://schemas.openxmlformats.org/officeDocument/2006/relationships/image" Target="../media/image1170.png"/><Relationship Id="rId5" Type="http://schemas.openxmlformats.org/officeDocument/2006/relationships/image" Target="../media/image1100.png"/><Relationship Id="rId28" Type="http://schemas.openxmlformats.org/officeDocument/2006/relationships/image" Target="../media/image1130.png"/><Relationship Id="rId31" Type="http://schemas.openxmlformats.org/officeDocument/2006/relationships/image" Target="../media/image1160.png"/><Relationship Id="rId4" Type="http://schemas.openxmlformats.org/officeDocument/2006/relationships/image" Target="../media/image1090.png"/><Relationship Id="rId27" Type="http://schemas.openxmlformats.org/officeDocument/2006/relationships/image" Target="../media/image1120.png"/><Relationship Id="rId30" Type="http://schemas.openxmlformats.org/officeDocument/2006/relationships/image" Target="../media/image1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0.png"/><Relationship Id="rId18" Type="http://schemas.openxmlformats.org/officeDocument/2006/relationships/image" Target="../media/image1310.png"/><Relationship Id="rId26" Type="http://schemas.openxmlformats.org/officeDocument/2006/relationships/image" Target="../media/image139.png"/><Relationship Id="rId3" Type="http://schemas.openxmlformats.org/officeDocument/2006/relationships/image" Target="../media/image116.png"/><Relationship Id="rId21" Type="http://schemas.openxmlformats.org/officeDocument/2006/relationships/image" Target="../media/image134.png"/><Relationship Id="rId34" Type="http://schemas.openxmlformats.org/officeDocument/2006/relationships/image" Target="../media/image147.png"/><Relationship Id="rId7" Type="http://schemas.openxmlformats.org/officeDocument/2006/relationships/image" Target="../media/image1220.png"/><Relationship Id="rId12" Type="http://schemas.openxmlformats.org/officeDocument/2006/relationships/image" Target="../media/image1250.png"/><Relationship Id="rId17" Type="http://schemas.openxmlformats.org/officeDocument/2006/relationships/image" Target="../media/image1300.png"/><Relationship Id="rId25" Type="http://schemas.openxmlformats.org/officeDocument/2006/relationships/image" Target="../media/image138.png"/><Relationship Id="rId33" Type="http://schemas.openxmlformats.org/officeDocument/2006/relationships/image" Target="../media/image14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90.png"/><Relationship Id="rId20" Type="http://schemas.openxmlformats.org/officeDocument/2006/relationships/image" Target="../media/image1330.png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11" Type="http://schemas.openxmlformats.org/officeDocument/2006/relationships/image" Target="../media/image35.png"/><Relationship Id="rId24" Type="http://schemas.openxmlformats.org/officeDocument/2006/relationships/image" Target="../media/image137.png"/><Relationship Id="rId32" Type="http://schemas.openxmlformats.org/officeDocument/2006/relationships/image" Target="../media/image145.png"/><Relationship Id="rId5" Type="http://schemas.openxmlformats.org/officeDocument/2006/relationships/image" Target="../media/image1200.png"/><Relationship Id="rId15" Type="http://schemas.openxmlformats.org/officeDocument/2006/relationships/image" Target="../media/image1280.png"/><Relationship Id="rId23" Type="http://schemas.openxmlformats.org/officeDocument/2006/relationships/image" Target="../media/image136.png"/><Relationship Id="rId28" Type="http://schemas.openxmlformats.org/officeDocument/2006/relationships/image" Target="../media/image141.png"/><Relationship Id="rId10" Type="http://schemas.openxmlformats.org/officeDocument/2006/relationships/image" Target="../media/image1240.png"/><Relationship Id="rId19" Type="http://schemas.openxmlformats.org/officeDocument/2006/relationships/image" Target="../media/image1320.png"/><Relationship Id="rId31" Type="http://schemas.openxmlformats.org/officeDocument/2006/relationships/image" Target="../media/image144.png"/><Relationship Id="rId4" Type="http://schemas.openxmlformats.org/officeDocument/2006/relationships/image" Target="../media/image1190.png"/><Relationship Id="rId9" Type="http://schemas.openxmlformats.org/officeDocument/2006/relationships/image" Target="../media/image660.png"/><Relationship Id="rId14" Type="http://schemas.openxmlformats.org/officeDocument/2006/relationships/image" Target="../media/image1270.png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Relationship Id="rId30" Type="http://schemas.openxmlformats.org/officeDocument/2006/relationships/image" Target="../media/image143.png"/><Relationship Id="rId35" Type="http://schemas.openxmlformats.org/officeDocument/2006/relationships/image" Target="../media/image148.png"/><Relationship Id="rId8" Type="http://schemas.openxmlformats.org/officeDocument/2006/relationships/image" Target="../media/image12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png"/><Relationship Id="rId3" Type="http://schemas.openxmlformats.org/officeDocument/2006/relationships/image" Target="../media/image18.png"/><Relationship Id="rId25" Type="http://schemas.openxmlformats.org/officeDocument/2006/relationships/image" Target="../media/image23.pn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2.png"/><Relationship Id="rId32" Type="http://schemas.openxmlformats.org/officeDocument/2006/relationships/image" Target="../media/image27.png"/><Relationship Id="rId28" Type="http://schemas.openxmlformats.org/officeDocument/2006/relationships/image" Target="../media/image21.png"/><Relationship Id="rId31" Type="http://schemas.openxmlformats.org/officeDocument/2006/relationships/image" Target="../media/image26.png"/><Relationship Id="rId27" Type="http://schemas.openxmlformats.org/officeDocument/2006/relationships/image" Target="../media/image20.png"/><Relationship Id="rId30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165.png"/><Relationship Id="rId26" Type="http://schemas.openxmlformats.org/officeDocument/2006/relationships/image" Target="../media/image240.png"/><Relationship Id="rId3" Type="http://schemas.openxmlformats.org/officeDocument/2006/relationships/image" Target="../media/image18.png"/><Relationship Id="rId21" Type="http://schemas.openxmlformats.org/officeDocument/2006/relationships/image" Target="../media/image190.png"/><Relationship Id="rId7" Type="http://schemas.openxmlformats.org/officeDocument/2006/relationships/image" Target="../media/image511.png"/><Relationship Id="rId12" Type="http://schemas.openxmlformats.org/officeDocument/2006/relationships/image" Target="../media/image1011.png"/><Relationship Id="rId17" Type="http://schemas.openxmlformats.org/officeDocument/2006/relationships/image" Target="../media/image1510.png"/><Relationship Id="rId25" Type="http://schemas.openxmlformats.org/officeDocument/2006/relationships/image" Target="../media/image23.png"/><Relationship Id="rId33" Type="http://schemas.openxmlformats.org/officeDocument/2006/relationships/image" Target="../media/image3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10.png"/><Relationship Id="rId20" Type="http://schemas.openxmlformats.org/officeDocument/2006/relationships/image" Target="../media/image180.png"/><Relationship Id="rId29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11" Type="http://schemas.openxmlformats.org/officeDocument/2006/relationships/image" Target="../media/image911.png"/><Relationship Id="rId24" Type="http://schemas.openxmlformats.org/officeDocument/2006/relationships/image" Target="../media/image22.png"/><Relationship Id="rId32" Type="http://schemas.openxmlformats.org/officeDocument/2006/relationships/image" Target="../media/image300.png"/><Relationship Id="rId5" Type="http://schemas.openxmlformats.org/officeDocument/2006/relationships/image" Target="../media/image310.png"/><Relationship Id="rId15" Type="http://schemas.openxmlformats.org/officeDocument/2006/relationships/image" Target="../media/image1311.png"/><Relationship Id="rId23" Type="http://schemas.openxmlformats.org/officeDocument/2006/relationships/image" Target="../media/image211.png"/><Relationship Id="rId28" Type="http://schemas.openxmlformats.org/officeDocument/2006/relationships/image" Target="../media/image260.png"/><Relationship Id="rId10" Type="http://schemas.openxmlformats.org/officeDocument/2006/relationships/image" Target="../media/image811.png"/><Relationship Id="rId19" Type="http://schemas.openxmlformats.org/officeDocument/2006/relationships/image" Target="../media/image170.png"/><Relationship Id="rId31" Type="http://schemas.openxmlformats.org/officeDocument/2006/relationships/image" Target="../media/image290.png"/><Relationship Id="rId4" Type="http://schemas.openxmlformats.org/officeDocument/2006/relationships/image" Target="../media/image210.png"/><Relationship Id="rId9" Type="http://schemas.openxmlformats.org/officeDocument/2006/relationships/image" Target="../media/image33.png"/><Relationship Id="rId14" Type="http://schemas.openxmlformats.org/officeDocument/2006/relationships/image" Target="../media/image1211.png"/><Relationship Id="rId22" Type="http://schemas.openxmlformats.org/officeDocument/2006/relationships/image" Target="../media/image200.png"/><Relationship Id="rId27" Type="http://schemas.openxmlformats.org/officeDocument/2006/relationships/image" Target="../media/image250.png"/><Relationship Id="rId30" Type="http://schemas.openxmlformats.org/officeDocument/2006/relationships/image" Target="../media/image280.png"/><Relationship Id="rId8" Type="http://schemas.openxmlformats.org/officeDocument/2006/relationships/image" Target="../media/image6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200" b="1" cap="none" dirty="0" smtClean="0">
                <a:solidFill>
                  <a:schemeClr val="accent2"/>
                </a:solidFill>
              </a:rPr>
              <a:t>Fiziksel Sistemlerin Matematiksel Modellenmesi</a:t>
            </a:r>
          </a:p>
          <a:p>
            <a:pPr>
              <a:lnSpc>
                <a:spcPct val="70000"/>
              </a:lnSpc>
            </a:pPr>
            <a:endParaRPr lang="en-US" sz="2200" b="1" cap="none" dirty="0">
              <a:solidFill>
                <a:schemeClr val="accent2"/>
              </a:solidFill>
            </a:endParaRPr>
          </a:p>
          <a:p>
            <a:pPr algn="r"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Hazırlayan: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3034" y="330528"/>
            <a:ext cx="569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Cooper Std Black" panose="0208090304030B020404" pitchFamily="18" charset="0"/>
              </a:rPr>
              <a:t>Örnek 1: Çeyrek Taşıt Modeli</a:t>
            </a:r>
            <a:endParaRPr lang="tr-TR" sz="2800" dirty="0">
              <a:latin typeface="Cooper Std Black" panose="0208090304030B020404" pitchFamily="18" charset="0"/>
            </a:endParaRPr>
          </a:p>
        </p:txBody>
      </p: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950064" y="1382345"/>
            <a:ext cx="3622900" cy="3240000"/>
            <a:chOff x="674019" y="657726"/>
            <a:chExt cx="3211171" cy="2871786"/>
          </a:xfrm>
        </p:grpSpPr>
        <p:pic>
          <p:nvPicPr>
            <p:cNvPr id="2" name="Pictur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5346" y="1058778"/>
              <a:ext cx="930443" cy="1371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4019" y="2470485"/>
              <a:ext cx="2486025" cy="10590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122947" y="657726"/>
                  <a:ext cx="1138990" cy="401053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947" y="657726"/>
                  <a:ext cx="1138990" cy="4010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1203158" y="2358190"/>
              <a:ext cx="1106905" cy="11229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5705" y="3192379"/>
              <a:ext cx="914400" cy="19250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35705" y="3160295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11643" y="2751221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384884" y="2743200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323716" y="2715253"/>
                  <a:ext cx="5614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716" y="2715253"/>
                  <a:ext cx="561474" cy="523220"/>
                </a:xfrm>
                <a:prstGeom prst="rect">
                  <a:avLst/>
                </a:prstGeom>
                <a:blipFill>
                  <a:blip r:embed="rId5"/>
                  <a:stretch>
                    <a:fillRect r="-1153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2382257" y="1499936"/>
              <a:ext cx="914400" cy="19250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382257" y="1467852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58195" y="1058778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31436" y="1050757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16144" y="1007518"/>
                  <a:ext cx="5614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6144" y="1007518"/>
                  <a:ext cx="561474" cy="523220"/>
                </a:xfrm>
                <a:prstGeom prst="rect">
                  <a:avLst/>
                </a:prstGeom>
                <a:blipFill>
                  <a:blip r:embed="rId6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850232" y="1483894"/>
              <a:ext cx="272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k</a:t>
              </a:r>
              <a:endParaRPr lang="tr-TR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57666" y="1556083"/>
              <a:ext cx="272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b</a:t>
              </a:r>
              <a:endParaRPr lang="tr-TR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9078" y="4949141"/>
                <a:ext cx="801711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800" dirty="0" smtClean="0"/>
                  <a:t> Cismin dikey yer değiştirmesi</a:t>
                </a:r>
              </a:p>
              <a:p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800" dirty="0" smtClean="0"/>
                  <a:t> Yerden gelen bozucu giriş.</a:t>
                </a:r>
                <a:endParaRPr lang="tr-TR" sz="2800" dirty="0"/>
              </a:p>
              <a:p>
                <a:endParaRPr lang="tr-TR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78" y="4949141"/>
                <a:ext cx="8017117" cy="1384995"/>
              </a:xfrm>
              <a:prstGeom prst="rect">
                <a:avLst/>
              </a:prstGeom>
              <a:blipFill>
                <a:blip r:embed="rId7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471" y="0"/>
            <a:ext cx="569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Cooper Std Black" panose="0208090304030B020404" pitchFamily="18" charset="0"/>
              </a:rPr>
              <a:t>Örnek 1: Çeyrek Taşıt Modeli</a:t>
            </a:r>
            <a:endParaRPr lang="tr-TR" sz="2800" dirty="0">
              <a:latin typeface="Cooper Std Black" panose="0208090304030B020404" pitchFamily="18" charset="0"/>
            </a:endParaRPr>
          </a:p>
        </p:txBody>
      </p: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803316" y="178015"/>
            <a:ext cx="8917859" cy="4320000"/>
            <a:chOff x="4443663" y="300605"/>
            <a:chExt cx="6665495" cy="3228907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4443663" y="1435766"/>
              <a:ext cx="914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358063" y="1215097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∑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20331" y="1211360"/>
              <a:ext cx="45720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k</a:t>
              </a:r>
              <a:endParaRPr lang="tr-TR" sz="28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7190869" y="1207166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∑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90869" y="1981560"/>
              <a:ext cx="45720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b</a:t>
              </a:r>
              <a:endParaRPr lang="tr-TR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8281737" y="986497"/>
                  <a:ext cx="457200" cy="9144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den>
                        </m:f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737" y="986497"/>
                  <a:ext cx="457200" cy="9144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/>
            <p:cNvSpPr/>
            <p:nvPr/>
          </p:nvSpPr>
          <p:spPr>
            <a:xfrm>
              <a:off x="7190869" y="2855857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∑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74003" y="2021487"/>
              <a:ext cx="45720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s</a:t>
              </a:r>
              <a:endParaRPr lang="tr-TR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9797716" y="978477"/>
                  <a:ext cx="457200" cy="9144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7716" y="978477"/>
                  <a:ext cx="457200" cy="9144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>
              <a:stCxn id="26" idx="6"/>
              <a:endCxn id="30" idx="1"/>
            </p:cNvCxnSpPr>
            <p:nvPr/>
          </p:nvCxnSpPr>
          <p:spPr>
            <a:xfrm flipV="1">
              <a:off x="5815263" y="1439960"/>
              <a:ext cx="405068" cy="37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77531" y="1500025"/>
              <a:ext cx="513338" cy="41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648069" y="1500025"/>
              <a:ext cx="633668" cy="79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8738937" y="1499936"/>
              <a:ext cx="1058779" cy="80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0254916" y="1499936"/>
              <a:ext cx="854242" cy="80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340516" y="1499936"/>
              <a:ext cx="0" cy="15845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34" idx="6"/>
            </p:cNvCxnSpPr>
            <p:nvPr/>
          </p:nvCxnSpPr>
          <p:spPr>
            <a:xfrm flipH="1">
              <a:off x="7648069" y="3084457"/>
              <a:ext cx="1692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0682037" y="1507956"/>
              <a:ext cx="0" cy="20215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586663" y="3529512"/>
              <a:ext cx="509537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26" idx="4"/>
            </p:cNvCxnSpPr>
            <p:nvPr/>
          </p:nvCxnSpPr>
          <p:spPr>
            <a:xfrm flipV="1">
              <a:off x="5586663" y="1672297"/>
              <a:ext cx="0" cy="18572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34" idx="0"/>
              <a:endCxn id="32" idx="2"/>
            </p:cNvCxnSpPr>
            <p:nvPr/>
          </p:nvCxnSpPr>
          <p:spPr>
            <a:xfrm flipV="1">
              <a:off x="7419469" y="2438760"/>
              <a:ext cx="0" cy="4170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2" idx="0"/>
              <a:endCxn id="31" idx="4"/>
            </p:cNvCxnSpPr>
            <p:nvPr/>
          </p:nvCxnSpPr>
          <p:spPr>
            <a:xfrm flipV="1">
              <a:off x="7419469" y="1664366"/>
              <a:ext cx="0" cy="3171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35" idx="0"/>
            </p:cNvCxnSpPr>
            <p:nvPr/>
          </p:nvCxnSpPr>
          <p:spPr>
            <a:xfrm flipV="1">
              <a:off x="4802603" y="1443697"/>
              <a:ext cx="0" cy="57779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35" idx="2"/>
            </p:cNvCxnSpPr>
            <p:nvPr/>
          </p:nvCxnSpPr>
          <p:spPr>
            <a:xfrm flipH="1">
              <a:off x="4798589" y="2478687"/>
              <a:ext cx="4014" cy="6057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85" idx="2"/>
            </p:cNvCxnSpPr>
            <p:nvPr/>
          </p:nvCxnSpPr>
          <p:spPr>
            <a:xfrm flipH="1" flipV="1">
              <a:off x="5743073" y="3084457"/>
              <a:ext cx="1409700" cy="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4798589" y="3096127"/>
              <a:ext cx="685800" cy="0"/>
            </a:xfrm>
            <a:prstGeom prst="line">
              <a:avLst/>
            </a:prstGeom>
            <a:ln>
              <a:head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Freeform 84"/>
            <p:cNvSpPr/>
            <p:nvPr/>
          </p:nvSpPr>
          <p:spPr>
            <a:xfrm>
              <a:off x="5484388" y="3084457"/>
              <a:ext cx="258685" cy="172154"/>
            </a:xfrm>
            <a:custGeom>
              <a:avLst/>
              <a:gdLst>
                <a:gd name="connsiteX0" fmla="*/ 0 w 288758"/>
                <a:gd name="connsiteY0" fmla="*/ 16042 h 176527"/>
                <a:gd name="connsiteX1" fmla="*/ 64168 w 288758"/>
                <a:gd name="connsiteY1" fmla="*/ 176463 h 176527"/>
                <a:gd name="connsiteX2" fmla="*/ 288758 w 288758"/>
                <a:gd name="connsiteY2" fmla="*/ 0 h 17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176527">
                  <a:moveTo>
                    <a:pt x="0" y="16042"/>
                  </a:moveTo>
                  <a:cubicBezTo>
                    <a:pt x="8021" y="97589"/>
                    <a:pt x="16042" y="179137"/>
                    <a:pt x="64168" y="176463"/>
                  </a:cubicBezTo>
                  <a:cubicBezTo>
                    <a:pt x="112294" y="173789"/>
                    <a:pt x="200526" y="86894"/>
                    <a:pt x="288758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4574003" y="1050757"/>
                  <a:ext cx="457200" cy="391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003" y="1050757"/>
                  <a:ext cx="457200" cy="391071"/>
                </a:xfrm>
                <a:prstGeom prst="rect">
                  <a:avLst/>
                </a:prstGeom>
                <a:blipFill>
                  <a:blip r:embed="rId10"/>
                  <a:stretch>
                    <a:fillRect r="-2475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10483515" y="1058778"/>
                  <a:ext cx="457200" cy="391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515" y="1058778"/>
                  <a:ext cx="457200" cy="391071"/>
                </a:xfrm>
                <a:prstGeom prst="rect">
                  <a:avLst/>
                </a:prstGeom>
                <a:blipFill>
                  <a:blip r:embed="rId11"/>
                  <a:stretch>
                    <a:fillRect r="-2277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4900863" y="2743200"/>
                  <a:ext cx="457200" cy="391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0863" y="2743200"/>
                  <a:ext cx="457200" cy="391071"/>
                </a:xfrm>
                <a:prstGeom prst="rect">
                  <a:avLst/>
                </a:prstGeom>
                <a:blipFill>
                  <a:blip r:embed="rId12"/>
                  <a:stretch>
                    <a:fillRect r="-39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599608" y="1034725"/>
                  <a:ext cx="425116" cy="391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608" y="1034725"/>
                  <a:ext cx="425116" cy="391071"/>
                </a:xfrm>
                <a:prstGeom prst="rect">
                  <a:avLst/>
                </a:prstGeom>
                <a:blipFill>
                  <a:blip r:embed="rId13"/>
                  <a:stretch>
                    <a:fillRect r="-5591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/>
            <p:cNvCxnSpPr/>
            <p:nvPr/>
          </p:nvCxnSpPr>
          <p:spPr>
            <a:xfrm flipV="1">
              <a:off x="7419469" y="842301"/>
              <a:ext cx="0" cy="34891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7118680" y="300605"/>
                  <a:ext cx="4572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tr-TR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8680" y="300605"/>
                  <a:ext cx="457200" cy="9144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8868278" y="1114563"/>
                  <a:ext cx="457200" cy="416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8278" y="1114563"/>
                  <a:ext cx="457200" cy="416472"/>
                </a:xfrm>
                <a:prstGeom prst="rect">
                  <a:avLst/>
                </a:prstGeom>
                <a:blipFill>
                  <a:blip r:embed="rId15"/>
                  <a:stretch>
                    <a:fillRect r="-4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TextBox 98"/>
            <p:cNvSpPr txBox="1"/>
            <p:nvPr/>
          </p:nvSpPr>
          <p:spPr>
            <a:xfrm>
              <a:off x="5141489" y="1058778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-</a:t>
              </a:r>
              <a:endParaRPr lang="tr-TR" sz="28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555073" y="1607583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+</a:t>
              </a:r>
              <a:endParaRPr lang="tr-TR" sz="28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45529" y="1516449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-</a:t>
              </a:r>
              <a:endParaRPr lang="tr-TR" sz="28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437504" y="925698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-</a:t>
              </a:r>
              <a:endParaRPr lang="tr-TR" sz="28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980312" y="2751220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-</a:t>
              </a:r>
              <a:endParaRPr lang="tr-TR" sz="28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906130" y="1396133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-</a:t>
              </a:r>
              <a:endParaRPr lang="tr-TR" sz="2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68108" y="2706820"/>
              <a:ext cx="2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+</a:t>
              </a:r>
              <a:endParaRPr lang="tr-TR" sz="2800" dirty="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132010" y="5072616"/>
            <a:ext cx="834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Her bir temel denklemi gösteren detaylı blok diyagram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234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570382"/>
            <a:ext cx="10058400" cy="70136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p:pic>
        <p:nvPicPr>
          <p:cNvPr id="100" name="İçerik Yer Tutucusu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6027" y="1604913"/>
            <a:ext cx="4155602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İçerik Yer Tutucusu 9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95955" y="1448920"/>
                <a:ext cx="7746520" cy="1121752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err="1"/>
                  <a:t>Burada</a:t>
                </a:r>
                <a:r>
                  <a:rPr lang="en-US" sz="2800" dirty="0"/>
                  <a:t> k, yay </a:t>
                </a:r>
                <a:r>
                  <a:rPr lang="en-US" sz="2800" dirty="0" err="1"/>
                  <a:t>sabiti</a:t>
                </a:r>
                <a:r>
                  <a:rPr lang="en-US" sz="2800" dirty="0"/>
                  <a:t>; b, </a:t>
                </a:r>
                <a:r>
                  <a:rPr lang="en-US" sz="2800" dirty="0" err="1"/>
                  <a:t>sönüm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katsayısı</a:t>
                </a:r>
                <a:r>
                  <a:rPr lang="en-US" sz="2800" dirty="0"/>
                  <a:t>; </a:t>
                </a:r>
                <a:endParaRPr lang="tr-TR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Cismin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dikey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yer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değiştirmesi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</a:t>
                </a:r>
                <a:r>
                  <a:rPr lang="en-US" sz="2800" dirty="0"/>
                  <a:t> </a:t>
                </a:r>
                <a:endParaRPr lang="tr-TR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Yerden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gelen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bozucu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giriş</a:t>
                </a:r>
                <a:endParaRPr lang="tr-TR" sz="2800" dirty="0" smtClean="0"/>
              </a:p>
              <a:p>
                <a:endParaRPr lang="tr-TR" sz="2800" dirty="0"/>
              </a:p>
            </p:txBody>
          </p:sp>
        </mc:Choice>
        <mc:Fallback xmlns="">
          <p:sp>
            <p:nvSpPr>
              <p:cNvPr id="99" name="İçerik Yer Tutucusu 9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95955" y="1448920"/>
                <a:ext cx="7746520" cy="1121752"/>
              </a:xfrm>
              <a:blipFill>
                <a:blip r:embed="rId3"/>
                <a:stretch>
                  <a:fillRect l="-1654" t="-9239" b="-581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Resim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277" y="3097674"/>
            <a:ext cx="668041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570382"/>
            <a:ext cx="10058400" cy="70136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İçerik Yer Tutucusu 9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6703" y="4275001"/>
                <a:ext cx="9982488" cy="203615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/>
                  <a:t>Temel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Eşitlikler</a:t>
                </a:r>
                <a:r>
                  <a:rPr lang="en-US" sz="2400" dirty="0"/>
                  <a:t> (Elemental Equations</a:t>
                </a:r>
                <a:r>
                  <a:rPr lang="en-US" sz="2400" dirty="0" smtClean="0"/>
                  <a:t>)</a:t>
                </a:r>
                <a:r>
                  <a:rPr lang="tr-TR" sz="2400" dirty="0" smtClean="0"/>
                  <a:t> h</a:t>
                </a:r>
                <a:r>
                  <a:rPr lang="en-US" sz="2400" dirty="0" err="1" smtClean="0"/>
                  <a:t>er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eleman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eşitlik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yazılabilir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r>
                  <a:rPr lang="en-US" sz="2400" b="1" dirty="0" err="1" smtClean="0"/>
                  <a:t>Kütle</a:t>
                </a:r>
                <a:r>
                  <a:rPr lang="tr-TR" sz="2400" b="1" dirty="0" smtClean="0"/>
                  <a:t>, </a:t>
                </a:r>
                <a:r>
                  <a:rPr lang="en-US" sz="2400" dirty="0" err="1" smtClean="0"/>
                  <a:t>Newton’un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2. </a:t>
                </a:r>
                <a:r>
                  <a:rPr lang="en-US" sz="2400" dirty="0" err="1"/>
                  <a:t>Kanunu’na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göre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		(1</a:t>
                </a:r>
                <a:r>
                  <a:rPr lang="en-US" sz="2400" dirty="0" smtClean="0"/>
                  <a:t>)</a:t>
                </a:r>
                <a:endParaRPr lang="tr-TR" sz="2400" dirty="0"/>
              </a:p>
            </p:txBody>
          </p:sp>
        </mc:Choice>
        <mc:Fallback xmlns="">
          <p:sp>
            <p:nvSpPr>
              <p:cNvPr id="99" name="İçerik Yer Tutucusu 9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6703" y="4275001"/>
                <a:ext cx="9982488" cy="2036152"/>
              </a:xfrm>
              <a:blipFill>
                <a:blip r:embed="rId2"/>
                <a:stretch>
                  <a:fillRect l="-1832" t="-4192" b="-14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7150" y="1415537"/>
            <a:ext cx="6680414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98"/>
              <p:cNvSpPr txBox="1">
                <a:spLocks/>
              </p:cNvSpPr>
              <p:nvPr/>
            </p:nvSpPr>
            <p:spPr>
              <a:xfrm>
                <a:off x="6834320" y="1375341"/>
                <a:ext cx="4959574" cy="405056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Yay 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		(2)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olduğunda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olur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r>
                  <a:rPr lang="en-US" sz="2400" b="1" dirty="0" err="1"/>
                  <a:t>Sönümleyici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		(3)</a:t>
                </a:r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20" y="1375341"/>
                <a:ext cx="4959574" cy="4050568"/>
              </a:xfrm>
              <a:prstGeom prst="rect">
                <a:avLst/>
              </a:prstGeom>
              <a:blipFill>
                <a:blip r:embed="rId4"/>
                <a:stretch>
                  <a:fillRect l="-3686" t="-2108" r="-34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0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570382"/>
            <a:ext cx="10058400" cy="70136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p:pic>
        <p:nvPicPr>
          <p:cNvPr id="100" name="İçerik Yer Tutucusu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1967" y="2415796"/>
            <a:ext cx="3328704" cy="2883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İçerik Yer Tutucusu 9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30671" y="1376855"/>
                <a:ext cx="5925009" cy="4635062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u="sng" dirty="0" err="1"/>
                  <a:t>Bilinmeyen</a:t>
                </a:r>
                <a:r>
                  <a:rPr lang="en-US" sz="2800" b="1" u="sng" dirty="0"/>
                  <a:t> </a:t>
                </a:r>
                <a:r>
                  <a:rPr lang="en-US" sz="2800" b="1" u="sng" dirty="0" err="1"/>
                  <a:t>değişkenleri</a:t>
                </a:r>
                <a:r>
                  <a:rPr lang="en-US" sz="2800" b="1" u="sng" dirty="0"/>
                  <a:t> </a:t>
                </a:r>
                <a:r>
                  <a:rPr lang="en-US" sz="2800" b="1" u="sng" dirty="0" err="1"/>
                  <a:t>belirleyelim</a:t>
                </a:r>
                <a:endParaRPr lang="tr-TR" sz="2800" dirty="0"/>
              </a:p>
              <a:p>
                <a:r>
                  <a:rPr lang="en-US" sz="2800" b="1" dirty="0" smtClean="0"/>
                  <a:t>Not</a:t>
                </a:r>
                <a:r>
                  <a:rPr lang="tr-TR" sz="2800" b="1" dirty="0" smtClean="0"/>
                  <a:t> 1</a:t>
                </a:r>
                <a:r>
                  <a:rPr lang="en-US" sz="2800" dirty="0" smtClean="0"/>
                  <a:t>: </a:t>
                </a:r>
                <a:r>
                  <a:rPr lang="en-US" sz="2800" dirty="0" err="1"/>
                  <a:t>Değişkenlerin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türevleri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ayrı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birer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değişken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değildir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Değişkenler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/>
                      <m:t>and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dir. </a:t>
                </a:r>
                <a:endParaRPr lang="tr-TR" sz="2800" dirty="0"/>
              </a:p>
              <a:p>
                <a:r>
                  <a:rPr lang="en-US" sz="2800" b="1" dirty="0" smtClean="0"/>
                  <a:t>Not</a:t>
                </a:r>
                <a:r>
                  <a:rPr lang="tr-TR" sz="2800" b="1" dirty="0" smtClean="0"/>
                  <a:t> 2</a:t>
                </a:r>
                <a:r>
                  <a:rPr lang="en-US" sz="28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sistemin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girişleridir</a:t>
                </a:r>
                <a:r>
                  <a:rPr lang="en-US" sz="2800" dirty="0"/>
                  <a:t>.</a:t>
                </a:r>
                <a:endParaRPr lang="tr-TR" sz="2800" dirty="0"/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tr-T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çıkış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olarak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seçilirse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tr-T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/>
                      <m:t>and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sSub>
                      <m:sSubPr>
                        <m:ctrlPr>
                          <a:rPr lang="tr-T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lang="tr-T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800" dirty="0"/>
                  <a:t> yok </a:t>
                </a:r>
                <a:r>
                  <a:rPr lang="en-US" sz="2800" dirty="0" err="1"/>
                  <a:t>edilecek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olan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orta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değişkenlerdir</a:t>
                </a:r>
                <a:r>
                  <a:rPr lang="en-US" sz="2800" dirty="0"/>
                  <a:t>.</a:t>
                </a:r>
                <a:endParaRPr lang="tr-TR" sz="2800" dirty="0"/>
              </a:p>
            </p:txBody>
          </p:sp>
        </mc:Choice>
        <mc:Fallback xmlns="">
          <p:sp>
            <p:nvSpPr>
              <p:cNvPr id="99" name="İçerik Yer Tutucusu 9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30671" y="1376855"/>
                <a:ext cx="5925009" cy="4635062"/>
              </a:xfrm>
              <a:blipFill>
                <a:blip r:embed="rId3"/>
                <a:stretch>
                  <a:fillRect l="-2058" t="-22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9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u="sng" dirty="0" err="1"/>
                  <a:t>O</a:t>
                </a:r>
                <a:r>
                  <a:rPr lang="en-US" sz="2400" b="1" u="sng" dirty="0" err="1"/>
                  <a:t>rta</a:t>
                </a:r>
                <a:r>
                  <a:rPr lang="en-US" sz="2400" b="1" u="sng" dirty="0"/>
                  <a:t> </a:t>
                </a:r>
                <a:r>
                  <a:rPr lang="en-US" sz="2400" b="1" u="sng" dirty="0" err="1"/>
                  <a:t>değişkenlerin</a:t>
                </a:r>
                <a:r>
                  <a:rPr lang="en-US" sz="2400" b="1" u="sng" dirty="0"/>
                  <a:t> yok </a:t>
                </a:r>
                <a:r>
                  <a:rPr lang="en-US" sz="2400" b="1" u="sng" dirty="0" err="1"/>
                  <a:t>edilmesi</a:t>
                </a:r>
                <a:endParaRPr lang="tr-TR" sz="2400" b="1" u="sng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		(1)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			(2)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			(3)</a:t>
                </a:r>
                <a:endParaRPr lang="tr-TR" sz="2400" dirty="0"/>
              </a:p>
              <a:p>
                <a:r>
                  <a:rPr lang="en-US" sz="2400" dirty="0" err="1" smtClean="0"/>
                  <a:t>Eşitlik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(1)’in </a:t>
                </a:r>
                <a:r>
                  <a:rPr lang="en-US" sz="2400" dirty="0" err="1"/>
                  <a:t>içine</a:t>
                </a:r>
                <a:r>
                  <a:rPr lang="en-US" sz="2400" dirty="0"/>
                  <a:t> (2)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(3) </a:t>
                </a:r>
                <a:r>
                  <a:rPr lang="en-US" sz="2400" dirty="0" err="1"/>
                  <a:t>yerleştirelim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tr-TR" sz="2400" dirty="0"/>
              </a:p>
              <a:p>
                <a:r>
                  <a:rPr lang="en-US" sz="2400" dirty="0"/>
                  <a:t>Bu </a:t>
                </a:r>
                <a:r>
                  <a:rPr lang="en-US" sz="2400" dirty="0" err="1"/>
                  <a:t>durumda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giriş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çıkışları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farklı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taraflarda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olacak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şekilde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düzenlersek</a:t>
                </a:r>
                <a:r>
                  <a:rPr lang="en-US" sz="2400" dirty="0"/>
                  <a:t>, t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giriş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çıkış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ilişkisi</a:t>
                </a:r>
                <a:r>
                  <a:rPr lang="en-US" sz="2400" dirty="0"/>
                  <a:t> 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acc>
                              <m:accPr>
                                <m:chr m:val="̈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𝑘𝑦</m:t>
                            </m:r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Çı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ış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𝑡𝑎𝑟𝑎𝑓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ı</m:t>
                        </m:r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1. 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ş</m:t>
                        </m:r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2. 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ş</m:t>
                        </m:r>
                      </m:lim>
                    </m:limLow>
                  </m:oMath>
                </a14:m>
                <a:endParaRPr lang="tr-TR" sz="2400" dirty="0"/>
              </a:p>
              <a:p>
                <a:r>
                  <a:rPr lang="en-US" sz="2400" dirty="0" err="1"/>
                  <a:t>Olur</a:t>
                </a:r>
                <a:r>
                  <a:rPr lang="en-US" sz="2400" dirty="0" smtClean="0"/>
                  <a:t>.</a:t>
                </a:r>
                <a:r>
                  <a:rPr lang="tr-TR" sz="2400" dirty="0" smtClean="0"/>
                  <a:t> </a:t>
                </a:r>
                <a:r>
                  <a:rPr lang="en-US" sz="2400" dirty="0" err="1" smtClean="0"/>
                  <a:t>Sistemin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derecesi</a:t>
                </a:r>
                <a:r>
                  <a:rPr lang="en-US" sz="2400" dirty="0"/>
                  <a:t> n=2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346" b="-4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0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acc>
                                <m:accPr>
                                  <m:chr m:val="̈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Çı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ış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𝑡𝑎𝑟𝑎𝑓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ı</m:t>
                          </m:r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𝐺𝑖𝑟𝑖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𝐺𝑖𝑟𝑖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lim>
                      </m:limLow>
                    </m:oMath>
                  </m:oMathPara>
                </a14:m>
                <a:endParaRPr lang="tr-TR" sz="2400" dirty="0" smtClean="0"/>
              </a:p>
              <a:p>
                <a:r>
                  <a:rPr lang="en-US" sz="2400" dirty="0" smtClean="0"/>
                  <a:t>s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giriş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çıkış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ilişkisi</a:t>
                </a:r>
                <a:r>
                  <a:rPr lang="en-US" sz="2400" dirty="0"/>
                  <a:t> 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𝑠𝑎𝑏𝑖𝑡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Çıkış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ifadesini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yalnız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bırakırsak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TF’una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ulaşırız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 smtClean="0"/>
                  <a:t>Karakteristik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polinom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tüm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ilgili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TF’lerin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ortak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paydasıdır</a:t>
                </a:r>
                <a:r>
                  <a:rPr lang="en-US" sz="2400" dirty="0"/>
                  <a:t>.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3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0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395563"/>
                <a:ext cx="6578868" cy="49377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𝑌𝑊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en-US" sz="2400" dirty="0" err="1"/>
                  <a:t>Dolayısıyla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ilgili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TF’ler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𝑌𝑊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395563"/>
                <a:ext cx="6578868" cy="4937760"/>
              </a:xfrm>
              <a:blipFill>
                <a:blip r:embed="rId2"/>
                <a:stretch>
                  <a:fillRect l="-13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 4"/>
          <p:cNvGrpSpPr/>
          <p:nvPr/>
        </p:nvGrpSpPr>
        <p:grpSpPr>
          <a:xfrm>
            <a:off x="7514268" y="2186582"/>
            <a:ext cx="4337052" cy="2897505"/>
            <a:chOff x="0" y="0"/>
            <a:chExt cx="4337379" cy="2898105"/>
          </a:xfrm>
        </p:grpSpPr>
        <p:grpSp>
          <p:nvGrpSpPr>
            <p:cNvPr id="6" name="Grup 5"/>
            <p:cNvGrpSpPr/>
            <p:nvPr/>
          </p:nvGrpSpPr>
          <p:grpSpPr>
            <a:xfrm>
              <a:off x="0" y="0"/>
              <a:ext cx="4337379" cy="2898105"/>
              <a:chOff x="0" y="0"/>
              <a:chExt cx="4337379" cy="2898105"/>
            </a:xfrm>
          </p:grpSpPr>
          <p:grpSp>
            <p:nvGrpSpPr>
              <p:cNvPr id="8" name="Grup 7"/>
              <p:cNvGrpSpPr/>
              <p:nvPr/>
            </p:nvGrpSpPr>
            <p:grpSpPr>
              <a:xfrm>
                <a:off x="0" y="0"/>
                <a:ext cx="4337379" cy="2505679"/>
                <a:chOff x="0" y="0"/>
                <a:chExt cx="4337379" cy="2505679"/>
              </a:xfrm>
            </p:grpSpPr>
            <p:grpSp>
              <p:nvGrpSpPr>
                <p:cNvPr id="10" name="Group 54"/>
                <p:cNvGrpSpPr/>
                <p:nvPr/>
              </p:nvGrpSpPr>
              <p:grpSpPr>
                <a:xfrm>
                  <a:off x="0" y="0"/>
                  <a:ext cx="4337379" cy="2505679"/>
                  <a:chOff x="0" y="0"/>
                  <a:chExt cx="4337379" cy="2505679"/>
                </a:xfrm>
              </p:grpSpPr>
              <p:sp>
                <p:nvSpPr>
                  <p:cNvPr id="12" name="Rectangle 55"/>
                  <p:cNvSpPr/>
                  <p:nvPr/>
                </p:nvSpPr>
                <p:spPr>
                  <a:xfrm>
                    <a:off x="590582" y="208791"/>
                    <a:ext cx="2178282" cy="85023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tr-TR"/>
                  </a:p>
                </p:txBody>
              </p:sp>
              <p:cxnSp>
                <p:nvCxnSpPr>
                  <p:cNvPr id="13" name="Straight Arrow Connector 56"/>
                  <p:cNvCxnSpPr/>
                  <p:nvPr/>
                </p:nvCxnSpPr>
                <p:spPr>
                  <a:xfrm>
                    <a:off x="54209" y="609963"/>
                    <a:ext cx="490120" cy="122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02"/>
                  <p:cNvSpPr txBox="1"/>
                  <p:nvPr/>
                </p:nvSpPr>
                <p:spPr>
                  <a:xfrm>
                    <a:off x="40103" y="0"/>
                    <a:ext cx="67500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tr-TR" sz="18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X(s)</a:t>
                    </a:r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5" name="Group 58"/>
                  <p:cNvGrpSpPr/>
                  <p:nvPr/>
                </p:nvGrpSpPr>
                <p:grpSpPr>
                  <a:xfrm>
                    <a:off x="0" y="2125354"/>
                    <a:ext cx="675005" cy="380325"/>
                    <a:chOff x="0" y="2125354"/>
                    <a:chExt cx="657733" cy="380325"/>
                  </a:xfrm>
                </p:grpSpPr>
                <p:cxnSp>
                  <p:nvCxnSpPr>
                    <p:cNvPr id="27" name="Straight Arrow Connector 59"/>
                    <p:cNvCxnSpPr/>
                    <p:nvPr/>
                  </p:nvCxnSpPr>
                  <p:spPr>
                    <a:xfrm>
                      <a:off x="60641" y="2494906"/>
                      <a:ext cx="477580" cy="1077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TextBox 123"/>
                    <p:cNvSpPr txBox="1"/>
                    <p:nvPr/>
                  </p:nvSpPr>
                  <p:spPr>
                    <a:xfrm>
                      <a:off x="0" y="2125354"/>
                      <a:ext cx="657733" cy="3708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W(s)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6" name="Group 61"/>
                  <p:cNvGrpSpPr/>
                  <p:nvPr/>
                </p:nvGrpSpPr>
                <p:grpSpPr>
                  <a:xfrm>
                    <a:off x="3007757" y="1211202"/>
                    <a:ext cx="1329622" cy="658935"/>
                    <a:chOff x="3007757" y="1211202"/>
                    <a:chExt cx="1329622" cy="658935"/>
                  </a:xfrm>
                </p:grpSpPr>
                <p:cxnSp>
                  <p:nvCxnSpPr>
                    <p:cNvPr id="23" name="Straight Arrow Connector 62"/>
                    <p:cNvCxnSpPr/>
                    <p:nvPr/>
                  </p:nvCxnSpPr>
                  <p:spPr>
                    <a:xfrm>
                      <a:off x="3587000" y="1652723"/>
                      <a:ext cx="43755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TextBox 117"/>
                    <p:cNvSpPr txBox="1"/>
                    <p:nvPr/>
                  </p:nvSpPr>
                  <p:spPr>
                    <a:xfrm>
                      <a:off x="3645918" y="1211202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tr-TR" sz="1800" kern="1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3007757" y="1310259"/>
                      <a:ext cx="593560" cy="559878"/>
                    </a:xfrm>
                    <a:prstGeom prst="ellipse">
                      <a:avLst/>
                    </a:prstGeom>
                    <a:ln w="28575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26" name="TextBox 119"/>
                    <p:cNvSpPr txBox="1"/>
                    <p:nvPr/>
                  </p:nvSpPr>
                  <p:spPr>
                    <a:xfrm>
                      <a:off x="3123654" y="1373582"/>
                      <a:ext cx="60240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∑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7" name="TextBox 110"/>
                  <p:cNvSpPr txBox="1"/>
                  <p:nvPr/>
                </p:nvSpPr>
                <p:spPr>
                  <a:xfrm>
                    <a:off x="2947444" y="1017698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tr-TR" sz="18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+</a:t>
                    </a:r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TextBox 111"/>
                  <p:cNvSpPr txBox="1"/>
                  <p:nvPr/>
                </p:nvSpPr>
                <p:spPr>
                  <a:xfrm>
                    <a:off x="3339505" y="1792158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tr-TR" sz="18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-</a:t>
                    </a:r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9" name="Straight Connector 101"/>
                  <p:cNvCxnSpPr/>
                  <p:nvPr/>
                </p:nvCxnSpPr>
                <p:spPr>
                  <a:xfrm flipV="1">
                    <a:off x="2736780" y="674011"/>
                    <a:ext cx="577515" cy="17389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02"/>
                  <p:cNvCxnSpPr/>
                  <p:nvPr/>
                </p:nvCxnSpPr>
                <p:spPr>
                  <a:xfrm>
                    <a:off x="2704695" y="2358432"/>
                    <a:ext cx="601582" cy="802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103"/>
                  <p:cNvCxnSpPr>
                    <a:endCxn id="25" idx="4"/>
                  </p:cNvCxnSpPr>
                  <p:nvPr/>
                </p:nvCxnSpPr>
                <p:spPr>
                  <a:xfrm flipH="1" flipV="1">
                    <a:off x="3304537" y="1870137"/>
                    <a:ext cx="1740" cy="4963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104"/>
                  <p:cNvCxnSpPr>
                    <a:endCxn id="25" idx="0"/>
                  </p:cNvCxnSpPr>
                  <p:nvPr/>
                </p:nvCxnSpPr>
                <p:spPr>
                  <a:xfrm>
                    <a:off x="3290235" y="698076"/>
                    <a:ext cx="14302" cy="61218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6"/>
                    <p:cNvSpPr txBox="1"/>
                    <p:nvPr/>
                  </p:nvSpPr>
                  <p:spPr>
                    <a:xfrm>
                      <a:off x="590550" y="371475"/>
                      <a:ext cx="2149475" cy="6165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𝑏𝑠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tr-T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𝑏𝑠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den>
                            </m:f>
                          </m:oMath>
                        </m:oMathPara>
                      </a14:m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0550" y="371475"/>
                      <a:ext cx="2149475" cy="616585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Rectangle 106"/>
              <p:cNvSpPr/>
              <p:nvPr/>
            </p:nvSpPr>
            <p:spPr>
              <a:xfrm>
                <a:off x="552450" y="2047875"/>
                <a:ext cx="2178282" cy="85023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25"/>
                <p:cNvSpPr txBox="1"/>
                <p:nvPr/>
              </p:nvSpPr>
              <p:spPr>
                <a:xfrm>
                  <a:off x="495300" y="2105025"/>
                  <a:ext cx="2149475" cy="611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𝑏𝑠</m:t>
                            </m:r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" y="2105025"/>
                  <a:ext cx="2149475" cy="61150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5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395563"/>
                <a:ext cx="11255141" cy="493776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Birlikte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Süspansiyon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sisteminin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detaylı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blok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diyagramını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çizelim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err="1" smtClean="0"/>
                  <a:t>Detaylı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blok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diyagramı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tüm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temel</a:t>
                </a:r>
                <a:r>
                  <a:rPr lang="en-US" sz="2800" dirty="0"/>
                  <a:t> </a:t>
                </a:r>
                <a:r>
                  <a:rPr lang="en-US" sz="2800" dirty="0" err="1"/>
                  <a:t>eşitlikleri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gösterir</a:t>
                </a:r>
                <a:r>
                  <a:rPr lang="en-US" sz="2800" dirty="0" smtClean="0"/>
                  <a:t>.</a:t>
                </a:r>
                <a:endParaRPr lang="tr-TR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8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tr-TR" sz="28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tr-TR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tr-TR" sz="28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800" dirty="0"/>
              </a:p>
              <a:p>
                <a:endParaRPr lang="tr-TR" sz="2800" dirty="0"/>
              </a:p>
              <a:p>
                <a:endParaRPr lang="tr-TR" sz="28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395563"/>
                <a:ext cx="11255141" cy="4937760"/>
              </a:xfrm>
              <a:blipFill>
                <a:blip r:embed="rId2"/>
                <a:stretch>
                  <a:fillRect l="-1083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0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ooper Std Black" panose="0208090304030B020404" pitchFamily="18" charset="0"/>
              </a:rPr>
              <a:t>Örnek 1: Çeyrek Taşıt </a:t>
            </a:r>
            <a:r>
              <a:rPr lang="tr-TR" sz="3200" dirty="0" smtClean="0">
                <a:latin typeface="Cooper Std Black" panose="0208090304030B020404" pitchFamily="18" charset="0"/>
              </a:rPr>
              <a:t>Modeli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24175" y="1364282"/>
                <a:ext cx="11084118" cy="1965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𝑠𝑌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𝑏𝑠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175" y="1364282"/>
                <a:ext cx="11084118" cy="196592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 3"/>
          <p:cNvGrpSpPr/>
          <p:nvPr/>
        </p:nvGrpSpPr>
        <p:grpSpPr>
          <a:xfrm>
            <a:off x="1668397" y="2941419"/>
            <a:ext cx="7056693" cy="3291947"/>
            <a:chOff x="1080000" y="2520000"/>
            <a:chExt cx="7056693" cy="3291947"/>
          </a:xfrm>
        </p:grpSpPr>
        <p:grpSp>
          <p:nvGrpSpPr>
            <p:cNvPr id="78" name="Grup 77"/>
            <p:cNvGrpSpPr/>
            <p:nvPr/>
          </p:nvGrpSpPr>
          <p:grpSpPr>
            <a:xfrm>
              <a:off x="1080000" y="3196566"/>
              <a:ext cx="7056693" cy="403434"/>
              <a:chOff x="1080000" y="3196566"/>
              <a:chExt cx="7056693" cy="403434"/>
            </a:xfrm>
          </p:grpSpPr>
          <p:cxnSp>
            <p:nvCxnSpPr>
              <p:cNvPr id="5" name="Düz Ok Bağlayıcısı 4"/>
              <p:cNvCxnSpPr/>
              <p:nvPr/>
            </p:nvCxnSpPr>
            <p:spPr>
              <a:xfrm>
                <a:off x="7416693" y="360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Düz Ok Bağlayıcısı 5"/>
              <p:cNvCxnSpPr/>
              <p:nvPr/>
            </p:nvCxnSpPr>
            <p:spPr>
              <a:xfrm>
                <a:off x="1117837" y="360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Metin kutusu 6"/>
                  <p:cNvSpPr txBox="1"/>
                  <p:nvPr/>
                </p:nvSpPr>
                <p:spPr>
                  <a:xfrm>
                    <a:off x="1080000" y="3196566"/>
                    <a:ext cx="557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" name="Metin kutusu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0000" y="3196566"/>
                    <a:ext cx="557048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17391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Metin kutusu 7"/>
                  <p:cNvSpPr txBox="1"/>
                  <p:nvPr/>
                </p:nvSpPr>
                <p:spPr>
                  <a:xfrm>
                    <a:off x="7408368" y="3196566"/>
                    <a:ext cx="557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8" name="Metin kutusu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8368" y="3196566"/>
                    <a:ext cx="557048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16304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up 80"/>
            <p:cNvGrpSpPr/>
            <p:nvPr/>
          </p:nvGrpSpPr>
          <p:grpSpPr>
            <a:xfrm>
              <a:off x="2377837" y="3196566"/>
              <a:ext cx="1980000" cy="673434"/>
              <a:chOff x="2377837" y="3196566"/>
              <a:chExt cx="1980000" cy="673434"/>
            </a:xfrm>
          </p:grpSpPr>
          <p:cxnSp>
            <p:nvCxnSpPr>
              <p:cNvPr id="24" name="Düz Ok Bağlayıcısı 23"/>
              <p:cNvCxnSpPr/>
              <p:nvPr/>
            </p:nvCxnSpPr>
            <p:spPr>
              <a:xfrm>
                <a:off x="2377837" y="360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Dikdörtgen 24"/>
              <p:cNvSpPr/>
              <p:nvPr/>
            </p:nvSpPr>
            <p:spPr>
              <a:xfrm>
                <a:off x="3097837" y="3330000"/>
                <a:ext cx="540000" cy="54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i="1" dirty="0" smtClean="0">
                    <a:solidFill>
                      <a:schemeClr val="tx1"/>
                    </a:solidFill>
                  </a:rPr>
                  <a:t>k</a:t>
                </a:r>
                <a:endParaRPr lang="tr-TR" i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Dikdörtgen 26"/>
                  <p:cNvSpPr/>
                  <p:nvPr/>
                </p:nvSpPr>
                <p:spPr>
                  <a:xfrm>
                    <a:off x="3583651" y="3196566"/>
                    <a:ext cx="7741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7" name="Dikdörtgen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3651" y="3196566"/>
                    <a:ext cx="77418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Dikdörtgen 28"/>
                <p:cNvSpPr/>
                <p:nvPr/>
              </p:nvSpPr>
              <p:spPr>
                <a:xfrm>
                  <a:off x="4357837" y="2520000"/>
                  <a:ext cx="540000" cy="54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Dikdörtgen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7837" y="2520000"/>
                  <a:ext cx="540000" cy="54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up 82"/>
            <p:cNvGrpSpPr/>
            <p:nvPr/>
          </p:nvGrpSpPr>
          <p:grpSpPr>
            <a:xfrm>
              <a:off x="3637837" y="2988466"/>
              <a:ext cx="1782456" cy="1188663"/>
              <a:chOff x="3637837" y="2988466"/>
              <a:chExt cx="1782456" cy="1188663"/>
            </a:xfrm>
          </p:grpSpPr>
          <p:grpSp>
            <p:nvGrpSpPr>
              <p:cNvPr id="82" name="Grup 81"/>
              <p:cNvGrpSpPr/>
              <p:nvPr/>
            </p:nvGrpSpPr>
            <p:grpSpPr>
              <a:xfrm>
                <a:off x="3637837" y="3060000"/>
                <a:ext cx="1440000" cy="1117129"/>
                <a:chOff x="3637837" y="3060000"/>
                <a:chExt cx="1440000" cy="1117129"/>
              </a:xfrm>
            </p:grpSpPr>
            <p:cxnSp>
              <p:nvCxnSpPr>
                <p:cNvPr id="26" name="Düz Ok Bağlayıcısı 25"/>
                <p:cNvCxnSpPr/>
                <p:nvPr/>
              </p:nvCxnSpPr>
              <p:spPr>
                <a:xfrm>
                  <a:off x="3637837" y="3600000"/>
                  <a:ext cx="72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4357837" y="3330000"/>
                      <a:ext cx="539750" cy="5397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∑</m:t>
                            </m:r>
                          </m:oMath>
                        </m:oMathPara>
                      </a14:m>
                      <a:endParaRPr lang="tr-TR" sz="1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Oval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57837" y="3330000"/>
                      <a:ext cx="539750" cy="539750"/>
                    </a:xfrm>
                    <a:prstGeom prst="ellipse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Düz Ok Bağlayıcısı 31"/>
                <p:cNvCxnSpPr>
                  <a:stCxn id="30" idx="0"/>
                  <a:endCxn id="28" idx="4"/>
                </p:cNvCxnSpPr>
                <p:nvPr/>
              </p:nvCxnSpPr>
              <p:spPr>
                <a:xfrm flipH="1" flipV="1">
                  <a:off x="4627712" y="3869750"/>
                  <a:ext cx="125" cy="27025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Düz Ok Bağlayıcısı 33"/>
                <p:cNvCxnSpPr>
                  <a:stCxn id="29" idx="2"/>
                  <a:endCxn id="28" idx="0"/>
                </p:cNvCxnSpPr>
                <p:nvPr/>
              </p:nvCxnSpPr>
              <p:spPr>
                <a:xfrm flipH="1">
                  <a:off x="4627712" y="3060000"/>
                  <a:ext cx="125" cy="270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Metin kutusu 34"/>
                    <p:cNvSpPr txBox="1"/>
                    <p:nvPr/>
                  </p:nvSpPr>
                  <p:spPr>
                    <a:xfrm>
                      <a:off x="4019491" y="3268538"/>
                      <a:ext cx="557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35" name="Metin kutusu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19491" y="3268538"/>
                      <a:ext cx="557048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Metin kutusu 35"/>
                    <p:cNvSpPr txBox="1"/>
                    <p:nvPr/>
                  </p:nvSpPr>
                  <p:spPr>
                    <a:xfrm>
                      <a:off x="4503257" y="3726682"/>
                      <a:ext cx="557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36" name="Metin kutusu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3257" y="3726682"/>
                      <a:ext cx="557048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Metin kutusu 36"/>
                    <p:cNvSpPr txBox="1"/>
                    <p:nvPr/>
                  </p:nvSpPr>
                  <p:spPr>
                    <a:xfrm>
                      <a:off x="4520789" y="3114214"/>
                      <a:ext cx="557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37" name="Metin kutusu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20789" y="3114214"/>
                      <a:ext cx="557048" cy="369332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Dikdörtgen 37"/>
                    <p:cNvSpPr/>
                    <p:nvPr/>
                  </p:nvSpPr>
                  <p:spPr>
                    <a:xfrm>
                      <a:off x="3899060" y="3807797"/>
                      <a:ext cx="77213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38" name="Dikdörtgen 3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9060" y="3807797"/>
                      <a:ext cx="772134" cy="369332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Dikdörtgen 38"/>
                  <p:cNvSpPr/>
                  <p:nvPr/>
                </p:nvSpPr>
                <p:spPr>
                  <a:xfrm>
                    <a:off x="4650339" y="2988466"/>
                    <a:ext cx="7699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39" name="Dikdörtgen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0339" y="2988466"/>
                    <a:ext cx="769954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up 83"/>
            <p:cNvGrpSpPr/>
            <p:nvPr/>
          </p:nvGrpSpPr>
          <p:grpSpPr>
            <a:xfrm>
              <a:off x="4897837" y="3201242"/>
              <a:ext cx="1991018" cy="668758"/>
              <a:chOff x="4897837" y="3201242"/>
              <a:chExt cx="1991018" cy="668758"/>
            </a:xfrm>
          </p:grpSpPr>
          <p:cxnSp>
            <p:nvCxnSpPr>
              <p:cNvPr id="40" name="Düz Ok Bağlayıcısı 39"/>
              <p:cNvCxnSpPr/>
              <p:nvPr/>
            </p:nvCxnSpPr>
            <p:spPr>
              <a:xfrm>
                <a:off x="4897837" y="360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Dikdörtgen 40"/>
                  <p:cNvSpPr/>
                  <p:nvPr/>
                </p:nvSpPr>
                <p:spPr>
                  <a:xfrm>
                    <a:off x="5617837" y="3330000"/>
                    <a:ext cx="540000" cy="540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den>
                          </m:f>
                        </m:oMath>
                      </m:oMathPara>
                    </a14:m>
                    <a:endParaRPr lang="tr-TR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Dikdörtgen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7837" y="3330000"/>
                    <a:ext cx="540000" cy="540000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Düz Ok Bağlayıcısı 41"/>
              <p:cNvCxnSpPr/>
              <p:nvPr/>
            </p:nvCxnSpPr>
            <p:spPr>
              <a:xfrm>
                <a:off x="6157837" y="3600000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Dikdörtgen 70"/>
                  <p:cNvSpPr/>
                  <p:nvPr/>
                </p:nvSpPr>
                <p:spPr>
                  <a:xfrm>
                    <a:off x="6136341" y="3201242"/>
                    <a:ext cx="752514" cy="39126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1" name="Dikdörtgen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6341" y="3201242"/>
                    <a:ext cx="752514" cy="391261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468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up 85"/>
            <p:cNvGrpSpPr/>
            <p:nvPr/>
          </p:nvGrpSpPr>
          <p:grpSpPr>
            <a:xfrm>
              <a:off x="1207837" y="3598603"/>
              <a:ext cx="5299490" cy="2213344"/>
              <a:chOff x="1207837" y="3598603"/>
              <a:chExt cx="5299490" cy="2213344"/>
            </a:xfrm>
          </p:grpSpPr>
          <p:sp>
            <p:nvSpPr>
              <p:cNvPr id="30" name="Dikdörtgen 29"/>
              <p:cNvSpPr/>
              <p:nvPr/>
            </p:nvSpPr>
            <p:spPr>
              <a:xfrm>
                <a:off x="4357837" y="4140000"/>
                <a:ext cx="540000" cy="54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i="1" dirty="0" smtClean="0">
                    <a:solidFill>
                      <a:schemeClr val="tx1"/>
                    </a:solidFill>
                  </a:rPr>
                  <a:t>b</a:t>
                </a:r>
                <a:endParaRPr lang="tr-TR" i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5" name="Grup 84"/>
              <p:cNvGrpSpPr/>
              <p:nvPr/>
            </p:nvGrpSpPr>
            <p:grpSpPr>
              <a:xfrm>
                <a:off x="1207837" y="3598603"/>
                <a:ext cx="5299490" cy="2213344"/>
                <a:chOff x="1207837" y="3598603"/>
                <a:chExt cx="5299490" cy="221334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4355039" y="5195958"/>
                      <a:ext cx="539750" cy="5397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∑</m:t>
                            </m:r>
                          </m:oMath>
                        </m:oMathPara>
                      </a14:m>
                      <a:endParaRPr lang="tr-TR" sz="1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Oval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55039" y="5195958"/>
                      <a:ext cx="539750" cy="539750"/>
                    </a:xfrm>
                    <a:prstGeom prst="ellipse">
                      <a:avLst/>
                    </a:prstGeom>
                    <a:blipFill rotWithShape="0">
                      <a:blip r:embed="rId15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Metin kutusu 48"/>
                    <p:cNvSpPr txBox="1"/>
                    <p:nvPr/>
                  </p:nvSpPr>
                  <p:spPr>
                    <a:xfrm>
                      <a:off x="3998780" y="5119719"/>
                      <a:ext cx="557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49" name="Metin kutusu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98780" y="5119719"/>
                      <a:ext cx="557048" cy="369332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Metin kutusu 49"/>
                    <p:cNvSpPr txBox="1"/>
                    <p:nvPr/>
                  </p:nvSpPr>
                  <p:spPr>
                    <a:xfrm>
                      <a:off x="4700789" y="5442615"/>
                      <a:ext cx="557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0" name="Metin kutusu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00789" y="5442615"/>
                      <a:ext cx="557048" cy="369332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1" name="Dikdörtgen 50"/>
                <p:cNvSpPr/>
                <p:nvPr/>
              </p:nvSpPr>
              <p:spPr>
                <a:xfrm>
                  <a:off x="1207837" y="5195958"/>
                  <a:ext cx="540000" cy="54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i="1" dirty="0" smtClean="0">
                      <a:solidFill>
                        <a:schemeClr val="tx1"/>
                      </a:solidFill>
                    </a:rPr>
                    <a:t>s</a:t>
                  </a:r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3" name="Düz Bağlayıcı 52"/>
                <p:cNvCxnSpPr>
                  <a:stCxn id="51" idx="0"/>
                </p:cNvCxnSpPr>
                <p:nvPr/>
              </p:nvCxnSpPr>
              <p:spPr>
                <a:xfrm flipV="1">
                  <a:off x="1477837" y="3598603"/>
                  <a:ext cx="0" cy="159735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Düz Ok Bağlayıcısı 54"/>
                <p:cNvCxnSpPr>
                  <a:stCxn id="51" idx="3"/>
                  <a:endCxn id="48" idx="2"/>
                </p:cNvCxnSpPr>
                <p:nvPr/>
              </p:nvCxnSpPr>
              <p:spPr>
                <a:xfrm flipV="1">
                  <a:off x="1747837" y="5465833"/>
                  <a:ext cx="2607202" cy="12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Dirsek Bağlayıcısı 58"/>
                <p:cNvCxnSpPr>
                  <a:stCxn id="48" idx="6"/>
                </p:cNvCxnSpPr>
                <p:nvPr/>
              </p:nvCxnSpPr>
              <p:spPr>
                <a:xfrm flipV="1">
                  <a:off x="4894789" y="5133386"/>
                  <a:ext cx="1517444" cy="332447"/>
                </a:xfrm>
                <a:prstGeom prst="bentConnector3">
                  <a:avLst>
                    <a:gd name="adj1" fmla="val 50000"/>
                  </a:avLst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6" name="Grup 65"/>
                <p:cNvGrpSpPr/>
                <p:nvPr/>
              </p:nvGrpSpPr>
              <p:grpSpPr>
                <a:xfrm>
                  <a:off x="4614041" y="4680000"/>
                  <a:ext cx="105150" cy="507386"/>
                  <a:chOff x="4614041" y="4680000"/>
                  <a:chExt cx="105150" cy="507386"/>
                </a:xfrm>
              </p:grpSpPr>
              <p:cxnSp>
                <p:nvCxnSpPr>
                  <p:cNvPr id="62" name="Düz Bağlayıcı 61"/>
                  <p:cNvCxnSpPr>
                    <a:stCxn id="48" idx="0"/>
                    <a:endCxn id="30" idx="2"/>
                  </p:cNvCxnSpPr>
                  <p:nvPr/>
                </p:nvCxnSpPr>
                <p:spPr>
                  <a:xfrm flipV="1">
                    <a:off x="4624914" y="4680000"/>
                    <a:ext cx="0" cy="180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Düz Bağlayıcı 63"/>
                  <p:cNvCxnSpPr/>
                  <p:nvPr/>
                </p:nvCxnSpPr>
                <p:spPr>
                  <a:xfrm flipH="1">
                    <a:off x="4624914" y="5079386"/>
                    <a:ext cx="0" cy="108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Serbest Form 64"/>
                  <p:cNvSpPr/>
                  <p:nvPr/>
                </p:nvSpPr>
                <p:spPr>
                  <a:xfrm>
                    <a:off x="4614041" y="4845269"/>
                    <a:ext cx="105150" cy="241738"/>
                  </a:xfrm>
                  <a:custGeom>
                    <a:avLst/>
                    <a:gdLst>
                      <a:gd name="connsiteX0" fmla="*/ 0 w 105150"/>
                      <a:gd name="connsiteY0" fmla="*/ 241738 h 241738"/>
                      <a:gd name="connsiteX1" fmla="*/ 105104 w 105150"/>
                      <a:gd name="connsiteY1" fmla="*/ 168165 h 241738"/>
                      <a:gd name="connsiteX2" fmla="*/ 10511 w 105150"/>
                      <a:gd name="connsiteY2" fmla="*/ 0 h 241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5150" h="241738">
                        <a:moveTo>
                          <a:pt x="0" y="241738"/>
                        </a:moveTo>
                        <a:cubicBezTo>
                          <a:pt x="51676" y="225096"/>
                          <a:pt x="103352" y="208455"/>
                          <a:pt x="105104" y="168165"/>
                        </a:cubicBezTo>
                        <a:cubicBezTo>
                          <a:pt x="106856" y="127875"/>
                          <a:pt x="58683" y="63937"/>
                          <a:pt x="10511" y="0"/>
                        </a:cubicBezTo>
                      </a:path>
                    </a:pathLst>
                  </a:cu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</p:grpSp>
            <p:sp>
              <p:nvSpPr>
                <p:cNvPr id="68" name="Serbest Form 67"/>
                <p:cNvSpPr/>
                <p:nvPr/>
              </p:nvSpPr>
              <p:spPr>
                <a:xfrm>
                  <a:off x="6402177" y="4888491"/>
                  <a:ext cx="105150" cy="241738"/>
                </a:xfrm>
                <a:custGeom>
                  <a:avLst/>
                  <a:gdLst>
                    <a:gd name="connsiteX0" fmla="*/ 0 w 105150"/>
                    <a:gd name="connsiteY0" fmla="*/ 241738 h 241738"/>
                    <a:gd name="connsiteX1" fmla="*/ 105104 w 105150"/>
                    <a:gd name="connsiteY1" fmla="*/ 168165 h 241738"/>
                    <a:gd name="connsiteX2" fmla="*/ 10511 w 105150"/>
                    <a:gd name="connsiteY2" fmla="*/ 0 h 241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5150" h="241738">
                      <a:moveTo>
                        <a:pt x="0" y="241738"/>
                      </a:moveTo>
                      <a:cubicBezTo>
                        <a:pt x="51676" y="225096"/>
                        <a:pt x="103352" y="208455"/>
                        <a:pt x="105104" y="168165"/>
                      </a:cubicBezTo>
                      <a:cubicBezTo>
                        <a:pt x="106856" y="127875"/>
                        <a:pt x="58683" y="63937"/>
                        <a:pt x="10511" y="0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70" name="Düz Ok Bağlayıcısı 69"/>
                <p:cNvCxnSpPr>
                  <a:stCxn id="68" idx="2"/>
                </p:cNvCxnSpPr>
                <p:nvPr/>
              </p:nvCxnSpPr>
              <p:spPr>
                <a:xfrm flipH="1" flipV="1">
                  <a:off x="6412233" y="3598603"/>
                  <a:ext cx="455" cy="1289888"/>
                </a:xfrm>
                <a:prstGeom prst="straightConnector1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Dikdörtgen 71"/>
                    <p:cNvSpPr/>
                    <p:nvPr/>
                  </p:nvSpPr>
                  <p:spPr>
                    <a:xfrm>
                      <a:off x="2818324" y="5077354"/>
                      <a:ext cx="7448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72" name="Dikdörtgen 7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8324" y="5077354"/>
                      <a:ext cx="744883" cy="369332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Dikdörtgen 72"/>
                <p:cNvSpPr/>
                <p:nvPr/>
              </p:nvSpPr>
              <p:spPr>
                <a:xfrm>
                  <a:off x="6873885" y="3320694"/>
                  <a:ext cx="540000" cy="54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Dikdörtgen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3885" y="3320694"/>
                  <a:ext cx="540000" cy="54000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Grup 79"/>
            <p:cNvGrpSpPr/>
            <p:nvPr/>
          </p:nvGrpSpPr>
          <p:grpSpPr>
            <a:xfrm>
              <a:off x="1481578" y="3253761"/>
              <a:ext cx="6205314" cy="1784844"/>
              <a:chOff x="1481578" y="3253761"/>
              <a:chExt cx="6205314" cy="1784844"/>
            </a:xfrm>
          </p:grpSpPr>
          <p:cxnSp>
            <p:nvCxnSpPr>
              <p:cNvPr id="22" name="Düz Bağlayıcı 21"/>
              <p:cNvCxnSpPr/>
              <p:nvPr/>
            </p:nvCxnSpPr>
            <p:spPr>
              <a:xfrm>
                <a:off x="2093513" y="3868604"/>
                <a:ext cx="0" cy="11700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/>
                  <p:cNvSpPr/>
                  <p:nvPr/>
                </p:nvSpPr>
                <p:spPr>
                  <a:xfrm>
                    <a:off x="1837837" y="3330000"/>
                    <a:ext cx="539750" cy="53975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tr-TR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Oval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7837" y="3330000"/>
                    <a:ext cx="539750" cy="539750"/>
                  </a:xfrm>
                  <a:prstGeom prst="ellipse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Metin kutusu 10"/>
                  <p:cNvSpPr txBox="1"/>
                  <p:nvPr/>
                </p:nvSpPr>
                <p:spPr>
                  <a:xfrm>
                    <a:off x="1481578" y="3253761"/>
                    <a:ext cx="557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Metin kutusu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1578" y="3253761"/>
                    <a:ext cx="557048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Metin kutusu 11"/>
                  <p:cNvSpPr txBox="1"/>
                  <p:nvPr/>
                </p:nvSpPr>
                <p:spPr>
                  <a:xfrm>
                    <a:off x="1637048" y="3761323"/>
                    <a:ext cx="557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Metin kutusu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048" y="3761323"/>
                    <a:ext cx="557048" cy="369332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Dirsek Bağlayıcısı 75"/>
              <p:cNvCxnSpPr>
                <a:stCxn id="8" idx="2"/>
              </p:cNvCxnSpPr>
              <p:nvPr/>
            </p:nvCxnSpPr>
            <p:spPr>
              <a:xfrm rot="5400000">
                <a:off x="4159054" y="1510766"/>
                <a:ext cx="1472706" cy="5582971"/>
              </a:xfrm>
              <a:prstGeom prst="bentConnector2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869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Fiziksel Sistemlerin Matematiksel </a:t>
            </a:r>
            <a:r>
              <a:rPr lang="tr-TR" b="1" dirty="0" smtClean="0">
                <a:solidFill>
                  <a:schemeClr val="accent2"/>
                </a:solidFill>
              </a:rPr>
              <a:t>Modellenmesi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Matematik Model: </a:t>
            </a:r>
          </a:p>
          <a:p>
            <a:r>
              <a:rPr lang="tr-TR" sz="2800" dirty="0" smtClean="0"/>
              <a:t>Bir dinamik sistemin matematik modeli, s</a:t>
            </a:r>
            <a:r>
              <a:rPr lang="tr-TR" sz="2800" b="1" dirty="0" smtClean="0"/>
              <a:t>istemin davranışını doğru veya doğruya olabildiğince yakın şekilde ifade eden </a:t>
            </a:r>
            <a:r>
              <a:rPr lang="tr-TR" sz="2800" dirty="0" smtClean="0"/>
              <a:t>denklemler kümesi olarak ifade edilebilir.</a:t>
            </a:r>
          </a:p>
          <a:p>
            <a:r>
              <a:rPr lang="tr-TR" sz="2800" dirty="0"/>
              <a:t>Bir takım </a:t>
            </a:r>
            <a:r>
              <a:rPr lang="tr-TR" sz="2800" b="1" dirty="0"/>
              <a:t>kabuller ve basitleştirmeler </a:t>
            </a:r>
            <a:r>
              <a:rPr lang="tr-TR" sz="2800" dirty="0"/>
              <a:t>yapılarak gerçek sistemlerin modelleri çıkarılmaya çalışıldığından, farklı bakış açılarına göre aynı sistemin farklı modellerine ulaşmak mümkündür. </a:t>
            </a:r>
            <a:endParaRPr lang="tr-TR" sz="2800" dirty="0" smtClean="0"/>
          </a:p>
          <a:p>
            <a:r>
              <a:rPr lang="tr-TR" sz="2800" b="1" dirty="0" smtClean="0"/>
              <a:t>Modellemenin </a:t>
            </a:r>
            <a:r>
              <a:rPr lang="tr-TR" sz="2800" b="1" dirty="0"/>
              <a:t>temel amacı </a:t>
            </a:r>
            <a:r>
              <a:rPr lang="tr-TR" sz="2800" dirty="0"/>
              <a:t>gerçek sistemin davranışını en doğru veya gerektiğince doğru  şekilde ifade edebilmektir.</a:t>
            </a:r>
          </a:p>
          <a:p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6115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521" y="1506229"/>
            <a:ext cx="976791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/>
                  <a:t>Burada k, yay sabiti; b, </a:t>
                </a:r>
                <a:r>
                  <a:rPr lang="en-US" sz="2400" dirty="0" err="1"/>
                  <a:t>sönüm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katsayısı</a:t>
                </a:r>
                <a:r>
                  <a:rPr lang="tr-TR" sz="2400" dirty="0"/>
                  <a:t>; z(t) ve f</a:t>
                </a:r>
                <a:r>
                  <a:rPr lang="tr-TR" sz="2400" baseline="-25000" dirty="0"/>
                  <a:t>e</a:t>
                </a:r>
                <a:r>
                  <a:rPr lang="tr-TR" sz="2400" dirty="0"/>
                  <a:t>(t) sistemin girişleri; y(t) ise sistemin çıkışı.</a:t>
                </a:r>
              </a:p>
              <a:p>
                <a:r>
                  <a:rPr lang="tr-TR" sz="2400" dirty="0"/>
                  <a:t>Varsayalım ki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dirty="0"/>
              </a:p>
              <a:p>
                <a:r>
                  <a:rPr lang="en-US" sz="2400" dirty="0" err="1"/>
                  <a:t>Kütlenin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Serbest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Cisim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Diyagramı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6846073" cy="493776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Yay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Kuvveti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: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olduğunda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</a:rPr>
                  <a:t>Sönüm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Kuvveti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</a:rPr>
                  <a:t>Newton’un</a:t>
                </a:r>
                <a:r>
                  <a:rPr lang="en-US" sz="2400" dirty="0">
                    <a:solidFill>
                      <a:schemeClr val="tx1"/>
                    </a:solidFill>
                  </a:rPr>
                  <a:t> 2.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Kanunu’na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göre</a:t>
                </a:r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6846073" cy="4937760"/>
              </a:xfrm>
              <a:blipFill rotWithShape="0">
                <a:blip r:embed="rId2"/>
                <a:stretch>
                  <a:fillRect l="-2671" t="-1728" b="-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331" y="2030553"/>
            <a:ext cx="4650750" cy="2224400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6005402" y="1667976"/>
            <a:ext cx="515557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Kütlenin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Serbest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Diyagramı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z(t) </a:t>
                </a:r>
                <a:r>
                  <a:rPr lang="en-US" sz="2800" dirty="0" err="1"/>
                  <a:t>ve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</a:t>
                </a:r>
                <a:r>
                  <a:rPr lang="en-US" sz="2800" baseline="-25000" dirty="0" err="1"/>
                  <a:t>e</a:t>
                </a:r>
                <a:r>
                  <a:rPr lang="en-US" sz="2800" dirty="0"/>
                  <a:t>(t) </a:t>
                </a:r>
                <a:r>
                  <a:rPr lang="en-US" sz="2800" dirty="0" err="1"/>
                  <a:t>sistemin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girişleri</a:t>
                </a:r>
                <a:r>
                  <a:rPr lang="en-US" sz="2800" dirty="0"/>
                  <a:t>; y(t) </a:t>
                </a:r>
                <a:r>
                  <a:rPr lang="en-US" sz="2800" dirty="0" err="1"/>
                  <a:t>ise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sistemin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çıkışıydı</a:t>
                </a:r>
                <a:r>
                  <a:rPr lang="en-US" sz="2800" dirty="0"/>
                  <a:t>; Bu </a:t>
                </a:r>
                <a:r>
                  <a:rPr lang="en-US" sz="2800" dirty="0" err="1"/>
                  <a:t>durumda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giriş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çıkışları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farklı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taraflarda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olacak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şekilde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denklemi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düzenlersek</a:t>
                </a:r>
                <a:r>
                  <a:rPr lang="en-US" sz="2800" dirty="0"/>
                  <a:t>, t </a:t>
                </a:r>
                <a:r>
                  <a:rPr lang="en-US" sz="2800" dirty="0" err="1"/>
                  <a:t>tanım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kümesinde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giriş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çıkış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ilişkisi</a:t>
                </a:r>
                <a:r>
                  <a:rPr lang="en-US" sz="2800" dirty="0"/>
                  <a:t> </a:t>
                </a:r>
                <a:endParaRPr lang="tr-T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acc>
                                <m:accPr>
                                  <m:chr m:val="̈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Çı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ış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𝑡𝑎𝑟𝑎𝑓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ı</m:t>
                          </m:r>
                        </m:lim>
                      </m:limLow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𝑘𝑧</m:t>
                              </m:r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1. 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𝐺𝑖𝑟𝑖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ş</m:t>
                          </m:r>
                        </m:lim>
                      </m:limLow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2. 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𝐺𝑖𝑟𝑖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ş</m:t>
                          </m:r>
                        </m:lim>
                      </m:limLow>
                    </m:oMath>
                  </m:oMathPara>
                </a14:m>
                <a:endParaRPr lang="tr-TR" sz="2800" dirty="0" smtClean="0"/>
              </a:p>
              <a:p>
                <a:r>
                  <a:rPr lang="en-US" sz="2800" dirty="0" smtClean="0"/>
                  <a:t>Olur.</a:t>
                </a:r>
                <a:r>
                  <a:rPr lang="tr-TR" sz="2800" dirty="0" smtClean="0"/>
                  <a:t> </a:t>
                </a:r>
                <a:r>
                  <a:rPr lang="en-US" sz="2800" dirty="0" err="1" smtClean="0"/>
                  <a:t>Sistemin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derecesi</a:t>
                </a:r>
                <a:r>
                  <a:rPr lang="en-US" sz="2800" dirty="0"/>
                  <a:t> n=2</a:t>
                </a:r>
                <a:endParaRPr lang="tr-TR" sz="2800" dirty="0"/>
              </a:p>
              <a:p>
                <a:endParaRPr lang="tr-TR" sz="28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099" r="-15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3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giriş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çıkış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ilişkisi</a:t>
                </a:r>
                <a:r>
                  <a:rPr lang="en-US" sz="2400" dirty="0"/>
                  <a:t> 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r>
                  <a:rPr lang="en-US" sz="2400" dirty="0" err="1"/>
                  <a:t>Çıkış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ifadesini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yalnız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bırakırsak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TF’una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ulaşırız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den>
                    </m:f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𝑌𝑍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𝑌𝐹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r>
                  <a:rPr lang="en-US" sz="2400" dirty="0" err="1"/>
                  <a:t>Dolayısıyla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ilgili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TF’ler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𝑌𝑍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𝑌𝐹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den>
                    </m:f>
                  </m:oMath>
                </a14:m>
                <a:endParaRPr lang="tr-TR" sz="2400" dirty="0"/>
              </a:p>
              <a:p>
                <a:r>
                  <a:rPr lang="en-US" sz="2400" dirty="0" err="1"/>
                  <a:t>Karakteristik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polinom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tüm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ilgili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TF’lerin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ortak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paydasıdır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2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Şimdi</a:t>
            </a:r>
            <a:r>
              <a:rPr lang="en-US" sz="2800" dirty="0"/>
              <a:t> </a:t>
            </a:r>
            <a:r>
              <a:rPr lang="en-US" sz="2800" dirty="0" err="1"/>
              <a:t>elde</a:t>
            </a:r>
            <a:r>
              <a:rPr lang="en-US" sz="2800" dirty="0"/>
              <a:t> </a:t>
            </a:r>
            <a:r>
              <a:rPr lang="en-US" sz="2800" dirty="0" err="1"/>
              <a:t>ettiğimiz</a:t>
            </a:r>
            <a:r>
              <a:rPr lang="en-US" sz="2800" dirty="0"/>
              <a:t> </a:t>
            </a:r>
            <a:r>
              <a:rPr lang="en-US" sz="2800" dirty="0" err="1"/>
              <a:t>TF’nun</a:t>
            </a:r>
            <a:r>
              <a:rPr lang="en-US" sz="2800" dirty="0"/>
              <a:t> </a:t>
            </a:r>
            <a:r>
              <a:rPr lang="en-US" sz="2800" dirty="0" err="1"/>
              <a:t>blok</a:t>
            </a:r>
            <a:r>
              <a:rPr lang="en-US" sz="2800" dirty="0"/>
              <a:t> </a:t>
            </a:r>
            <a:r>
              <a:rPr lang="en-US" sz="2800" dirty="0" err="1"/>
              <a:t>diyagram</a:t>
            </a:r>
            <a:r>
              <a:rPr lang="en-US" sz="2800" dirty="0"/>
              <a:t> </a:t>
            </a:r>
            <a:r>
              <a:rPr lang="en-US" sz="2800" dirty="0" err="1"/>
              <a:t>gösterimini</a:t>
            </a:r>
            <a:r>
              <a:rPr lang="en-US" sz="2800" dirty="0"/>
              <a:t> </a:t>
            </a:r>
            <a:r>
              <a:rPr lang="en-US" sz="2800" dirty="0" err="1"/>
              <a:t>çizelim</a:t>
            </a:r>
            <a:r>
              <a:rPr lang="en-US" sz="2800" dirty="0"/>
              <a:t>.</a:t>
            </a:r>
            <a:endParaRPr lang="tr-TR" sz="28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073" y="1818181"/>
            <a:ext cx="613412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Aynı</a:t>
            </a:r>
            <a:r>
              <a:rPr lang="en-US" sz="2800" dirty="0"/>
              <a:t> </a:t>
            </a:r>
            <a:r>
              <a:rPr lang="en-US" sz="2800" dirty="0" err="1"/>
              <a:t>blok</a:t>
            </a:r>
            <a:r>
              <a:rPr lang="en-US" sz="2800" dirty="0"/>
              <a:t> </a:t>
            </a:r>
            <a:r>
              <a:rPr lang="en-US" sz="2800" dirty="0" err="1"/>
              <a:t>diyagramı</a:t>
            </a:r>
            <a:r>
              <a:rPr lang="en-US" sz="2800" dirty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önce</a:t>
            </a:r>
            <a:r>
              <a:rPr lang="en-US" sz="2800" dirty="0"/>
              <a:t> </a:t>
            </a:r>
            <a:r>
              <a:rPr lang="en-US" sz="2800" dirty="0" err="1"/>
              <a:t>öğrendiğimiz</a:t>
            </a:r>
            <a:r>
              <a:rPr lang="en-US" sz="2800" dirty="0"/>
              <a:t> </a:t>
            </a:r>
            <a:r>
              <a:rPr lang="en-US" sz="2800" dirty="0" err="1"/>
              <a:t>çarpanlara</a:t>
            </a:r>
            <a:r>
              <a:rPr lang="en-US" sz="2800" dirty="0"/>
              <a:t> </a:t>
            </a:r>
            <a:r>
              <a:rPr lang="en-US" sz="2800" dirty="0" err="1"/>
              <a:t>ayırma</a:t>
            </a:r>
            <a:r>
              <a:rPr lang="en-US" sz="2800" dirty="0"/>
              <a:t> </a:t>
            </a:r>
            <a:r>
              <a:rPr lang="en-US" sz="2800" dirty="0" err="1"/>
              <a:t>kuralına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</a:t>
            </a:r>
            <a:r>
              <a:rPr lang="en-US" sz="2800" dirty="0" err="1"/>
              <a:t>şu</a:t>
            </a:r>
            <a:r>
              <a:rPr lang="en-US" sz="2800" dirty="0"/>
              <a:t> </a:t>
            </a:r>
            <a:r>
              <a:rPr lang="en-US" sz="2800" dirty="0" err="1"/>
              <a:t>şekilde</a:t>
            </a:r>
            <a:r>
              <a:rPr lang="en-US" sz="2800" dirty="0"/>
              <a:t> de </a:t>
            </a:r>
            <a:r>
              <a:rPr lang="en-US" sz="2800" dirty="0" err="1"/>
              <a:t>gösterebiliriz</a:t>
            </a:r>
            <a:r>
              <a:rPr lang="en-US" sz="2800" dirty="0"/>
              <a:t>.</a:t>
            </a:r>
            <a:endParaRPr lang="tr-TR" sz="28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98" y="2259937"/>
            <a:ext cx="745932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1427150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Detaylı Blok Diyagramını Çizmek İçin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dirty="0" smtClean="0">
                  <a:solidFill>
                    <a:schemeClr val="tx1"/>
                  </a:solidFill>
                </a:endParaRPr>
              </a:p>
              <a:p>
                <a:endParaRPr lang="tr-TR" dirty="0">
                  <a:solidFill>
                    <a:schemeClr val="tx1"/>
                  </a:solidFill>
                </a:endParaRPr>
              </a:p>
              <a:p>
                <a:endParaRPr lang="tr-TR" dirty="0">
                  <a:solidFill>
                    <a:schemeClr val="tx1"/>
                  </a:solidFill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1427150"/>
              </a:xfrm>
              <a:blipFill rotWithShape="0">
                <a:blip r:embed="rId2"/>
                <a:stretch>
                  <a:fillRect l="-606" t="-47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up 42"/>
          <p:cNvGrpSpPr/>
          <p:nvPr/>
        </p:nvGrpSpPr>
        <p:grpSpPr>
          <a:xfrm>
            <a:off x="2228431" y="3355854"/>
            <a:ext cx="6637272" cy="2185514"/>
            <a:chOff x="3039464" y="3085510"/>
            <a:chExt cx="6637272" cy="2185514"/>
          </a:xfrm>
        </p:grpSpPr>
        <p:grpSp>
          <p:nvGrpSpPr>
            <p:cNvPr id="33" name="Grup 32"/>
            <p:cNvGrpSpPr/>
            <p:nvPr/>
          </p:nvGrpSpPr>
          <p:grpSpPr>
            <a:xfrm>
              <a:off x="3039464" y="3085510"/>
              <a:ext cx="6637272" cy="1809899"/>
              <a:chOff x="3341614" y="3689809"/>
              <a:chExt cx="6637272" cy="1809899"/>
            </a:xfrm>
          </p:grpSpPr>
          <p:cxnSp>
            <p:nvCxnSpPr>
              <p:cNvPr id="5" name="Düz Ok Bağlayıcısı 4"/>
              <p:cNvCxnSpPr/>
              <p:nvPr/>
            </p:nvCxnSpPr>
            <p:spPr>
              <a:xfrm>
                <a:off x="8881607" y="4603805"/>
                <a:ext cx="50888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Metin kutusu 5"/>
                  <p:cNvSpPr txBox="1"/>
                  <p:nvPr/>
                </p:nvSpPr>
                <p:spPr>
                  <a:xfrm>
                    <a:off x="9390490" y="4333461"/>
                    <a:ext cx="588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" name="Metin kutusu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0490" y="4333461"/>
                    <a:ext cx="588396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Dikdörtgen 6"/>
                  <p:cNvSpPr/>
                  <p:nvPr/>
                </p:nvSpPr>
                <p:spPr>
                  <a:xfrm>
                    <a:off x="8221649" y="4178410"/>
                    <a:ext cx="659958" cy="85079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" name="Dikdörtgen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1649" y="4178410"/>
                    <a:ext cx="659958" cy="85079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Düz Ok Bağlayıcısı 7"/>
              <p:cNvCxnSpPr/>
              <p:nvPr/>
            </p:nvCxnSpPr>
            <p:spPr>
              <a:xfrm flipV="1">
                <a:off x="5955527" y="4595853"/>
                <a:ext cx="1037239" cy="79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/>
                  <p:cNvSpPr/>
                  <p:nvPr/>
                </p:nvSpPr>
                <p:spPr>
                  <a:xfrm>
                    <a:off x="6992766" y="4243805"/>
                    <a:ext cx="720000" cy="720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2766" y="4243805"/>
                    <a:ext cx="720000" cy="7200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Düz Ok Bağlayıcısı 9"/>
              <p:cNvCxnSpPr/>
              <p:nvPr/>
            </p:nvCxnSpPr>
            <p:spPr>
              <a:xfrm rot="5400000">
                <a:off x="7098324" y="3989364"/>
                <a:ext cx="50888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Metin kutusu 11"/>
                  <p:cNvSpPr txBox="1"/>
                  <p:nvPr/>
                </p:nvSpPr>
                <p:spPr>
                  <a:xfrm>
                    <a:off x="7269277" y="3689809"/>
                    <a:ext cx="8869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Metin kutusu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9277" y="3689809"/>
                    <a:ext cx="886978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Düz Ok Bağlayıcısı 12"/>
              <p:cNvCxnSpPr/>
              <p:nvPr/>
            </p:nvCxnSpPr>
            <p:spPr>
              <a:xfrm>
                <a:off x="7712766" y="4595853"/>
                <a:ext cx="50888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Metin kutusu 13"/>
                  <p:cNvSpPr txBox="1"/>
                  <p:nvPr/>
                </p:nvSpPr>
                <p:spPr>
                  <a:xfrm>
                    <a:off x="6126480" y="4211714"/>
                    <a:ext cx="8869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4" name="Metin kutusu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6480" y="4211714"/>
                    <a:ext cx="886978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Metin kutusu 14"/>
                  <p:cNvSpPr txBox="1"/>
                  <p:nvPr/>
                </p:nvSpPr>
                <p:spPr>
                  <a:xfrm>
                    <a:off x="7334671" y="5130376"/>
                    <a:ext cx="8869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5" name="Metin kutusu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34671" y="5130376"/>
                    <a:ext cx="886978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/>
                  <p:cNvSpPr/>
                  <p:nvPr/>
                </p:nvSpPr>
                <p:spPr>
                  <a:xfrm>
                    <a:off x="4133864" y="4257803"/>
                    <a:ext cx="720000" cy="720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7" name="Oval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3864" y="4257803"/>
                    <a:ext cx="720000" cy="720000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Düz Ok Bağlayıcısı 19"/>
              <p:cNvCxnSpPr/>
              <p:nvPr/>
            </p:nvCxnSpPr>
            <p:spPr>
              <a:xfrm>
                <a:off x="4853864" y="4581046"/>
                <a:ext cx="50888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Dikdörtgen 20"/>
                  <p:cNvSpPr/>
                  <p:nvPr/>
                </p:nvSpPr>
                <p:spPr>
                  <a:xfrm>
                    <a:off x="5361512" y="4351635"/>
                    <a:ext cx="581541" cy="53233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1" name="Dikdörtgen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1512" y="4351635"/>
                    <a:ext cx="581541" cy="53233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Düz Ok Bağlayıcısı 21"/>
              <p:cNvCxnSpPr/>
              <p:nvPr/>
            </p:nvCxnSpPr>
            <p:spPr>
              <a:xfrm>
                <a:off x="3624981" y="4603804"/>
                <a:ext cx="50888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Metin kutusu 22"/>
                  <p:cNvSpPr txBox="1"/>
                  <p:nvPr/>
                </p:nvSpPr>
                <p:spPr>
                  <a:xfrm>
                    <a:off x="3341614" y="4226521"/>
                    <a:ext cx="71561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3" name="Metin kutusu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1614" y="4226521"/>
                    <a:ext cx="715618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Dirsek Bağlayıcısı 24"/>
              <p:cNvCxnSpPr>
                <a:endCxn id="17" idx="0"/>
              </p:cNvCxnSpPr>
              <p:nvPr/>
            </p:nvCxnSpPr>
            <p:spPr>
              <a:xfrm rot="10800000">
                <a:off x="4493864" y="4257803"/>
                <a:ext cx="4642184" cy="342026"/>
              </a:xfrm>
              <a:prstGeom prst="bentConnector4">
                <a:avLst>
                  <a:gd name="adj1" fmla="val 219"/>
                  <a:gd name="adj2" fmla="val 357468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Metin kutusu 27"/>
                  <p:cNvSpPr txBox="1"/>
                  <p:nvPr/>
                </p:nvSpPr>
                <p:spPr>
                  <a:xfrm>
                    <a:off x="4297758" y="3938084"/>
                    <a:ext cx="8869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8" name="Metin kutusu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97758" y="3938084"/>
                    <a:ext cx="886978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Dikdörtgen 33"/>
                <p:cNvSpPr/>
                <p:nvPr/>
              </p:nvSpPr>
              <p:spPr>
                <a:xfrm>
                  <a:off x="5492300" y="4738689"/>
                  <a:ext cx="581541" cy="5323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𝑏𝑠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4" name="Dikdörtgen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300" y="4738689"/>
                  <a:ext cx="581541" cy="53233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Dirsek Bağlayıcısı 35"/>
            <p:cNvCxnSpPr>
              <a:endCxn id="34" idx="1"/>
            </p:cNvCxnSpPr>
            <p:nvPr/>
          </p:nvCxnSpPr>
          <p:spPr>
            <a:xfrm rot="16200000" flipH="1">
              <a:off x="4642170" y="4154727"/>
              <a:ext cx="1014114" cy="686145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irsek Bağlayıcısı 37"/>
            <p:cNvCxnSpPr>
              <a:stCxn id="34" idx="3"/>
              <a:endCxn id="9" idx="4"/>
            </p:cNvCxnSpPr>
            <p:nvPr/>
          </p:nvCxnSpPr>
          <p:spPr>
            <a:xfrm flipV="1">
              <a:off x="6073841" y="4359506"/>
              <a:ext cx="976775" cy="645351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1465106" y="1757642"/>
            <a:ext cx="6637272" cy="1339391"/>
            <a:chOff x="3341614" y="3689809"/>
            <a:chExt cx="6637272" cy="1339391"/>
          </a:xfrm>
        </p:grpSpPr>
        <p:cxnSp>
          <p:nvCxnSpPr>
            <p:cNvPr id="9" name="Düz Ok Bağlayıcısı 8"/>
            <p:cNvCxnSpPr/>
            <p:nvPr/>
          </p:nvCxnSpPr>
          <p:spPr>
            <a:xfrm>
              <a:off x="8881607" y="4603805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Metin kutusu 9"/>
                <p:cNvSpPr txBox="1"/>
                <p:nvPr/>
              </p:nvSpPr>
              <p:spPr>
                <a:xfrm>
                  <a:off x="9390490" y="4333461"/>
                  <a:ext cx="588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" name="Metin kutusu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0490" y="4333461"/>
                  <a:ext cx="588396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Dikdörtgen 10"/>
                <p:cNvSpPr/>
                <p:nvPr/>
              </p:nvSpPr>
              <p:spPr>
                <a:xfrm>
                  <a:off x="8221649" y="4178410"/>
                  <a:ext cx="659958" cy="8507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1" name="Dikdörtgen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1649" y="4178410"/>
                  <a:ext cx="659958" cy="85079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Düz Ok Bağlayıcısı 11"/>
            <p:cNvCxnSpPr/>
            <p:nvPr/>
          </p:nvCxnSpPr>
          <p:spPr>
            <a:xfrm flipV="1">
              <a:off x="5955527" y="4595853"/>
              <a:ext cx="1037239" cy="79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6992766" y="4243805"/>
                  <a:ext cx="720000" cy="72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66" y="4243805"/>
                  <a:ext cx="720000" cy="7200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Düz Ok Bağlayıcısı 13"/>
            <p:cNvCxnSpPr/>
            <p:nvPr/>
          </p:nvCxnSpPr>
          <p:spPr>
            <a:xfrm rot="5400000">
              <a:off x="7098324" y="3989364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Metin kutusu 14"/>
                <p:cNvSpPr txBox="1"/>
                <p:nvPr/>
              </p:nvSpPr>
              <p:spPr>
                <a:xfrm>
                  <a:off x="7269277" y="3689809"/>
                  <a:ext cx="886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Metin kutusu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277" y="3689809"/>
                  <a:ext cx="88697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Düz Ok Bağlayıcısı 15"/>
            <p:cNvCxnSpPr/>
            <p:nvPr/>
          </p:nvCxnSpPr>
          <p:spPr>
            <a:xfrm>
              <a:off x="7712766" y="4595853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>
                <a:xfrm>
                  <a:off x="4133864" y="4257803"/>
                  <a:ext cx="720000" cy="72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864" y="4257803"/>
                  <a:ext cx="720000" cy="7200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Düz Ok Bağlayıcısı 19"/>
            <p:cNvCxnSpPr/>
            <p:nvPr/>
          </p:nvCxnSpPr>
          <p:spPr>
            <a:xfrm>
              <a:off x="4853864" y="4581046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Dikdörtgen 20"/>
                <p:cNvSpPr/>
                <p:nvPr/>
              </p:nvSpPr>
              <p:spPr>
                <a:xfrm>
                  <a:off x="5361512" y="4351635"/>
                  <a:ext cx="1092896" cy="5323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𝑏𝑠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1" name="Dikdörtgen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512" y="4351635"/>
                  <a:ext cx="1092896" cy="5323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Düz Ok Bağlayıcısı 21"/>
            <p:cNvCxnSpPr/>
            <p:nvPr/>
          </p:nvCxnSpPr>
          <p:spPr>
            <a:xfrm>
              <a:off x="3624981" y="4603804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Metin kutusu 22"/>
                <p:cNvSpPr txBox="1"/>
                <p:nvPr/>
              </p:nvSpPr>
              <p:spPr>
                <a:xfrm>
                  <a:off x="3341614" y="4226521"/>
                  <a:ext cx="7156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3" name="Metin kutusu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1614" y="4226521"/>
                  <a:ext cx="71561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Dirsek Bağlayıcısı 23"/>
            <p:cNvCxnSpPr>
              <a:endCxn id="19" idx="0"/>
            </p:cNvCxnSpPr>
            <p:nvPr/>
          </p:nvCxnSpPr>
          <p:spPr>
            <a:xfrm rot="10800000">
              <a:off x="4493864" y="4257803"/>
              <a:ext cx="4642184" cy="342026"/>
            </a:xfrm>
            <a:prstGeom prst="bentConnector4">
              <a:avLst>
                <a:gd name="adj1" fmla="val 219"/>
                <a:gd name="adj2" fmla="val 35746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Metin kutusu 24"/>
                <p:cNvSpPr txBox="1"/>
                <p:nvPr/>
              </p:nvSpPr>
              <p:spPr>
                <a:xfrm>
                  <a:off x="4297758" y="3938084"/>
                  <a:ext cx="886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Metin kutusu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758" y="3938084"/>
                  <a:ext cx="88697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 25"/>
          <p:cNvGrpSpPr/>
          <p:nvPr/>
        </p:nvGrpSpPr>
        <p:grpSpPr>
          <a:xfrm>
            <a:off x="2421250" y="4035526"/>
            <a:ext cx="5268757" cy="1398901"/>
            <a:chOff x="3341614" y="3578902"/>
            <a:chExt cx="5268757" cy="1398901"/>
          </a:xfrm>
        </p:grpSpPr>
        <p:cxnSp>
          <p:nvCxnSpPr>
            <p:cNvPr id="27" name="Düz Ok Bağlayıcısı 26"/>
            <p:cNvCxnSpPr/>
            <p:nvPr/>
          </p:nvCxnSpPr>
          <p:spPr>
            <a:xfrm>
              <a:off x="7712765" y="4603804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Metin kutusu 27"/>
                <p:cNvSpPr txBox="1"/>
                <p:nvPr/>
              </p:nvSpPr>
              <p:spPr>
                <a:xfrm>
                  <a:off x="8021975" y="4243805"/>
                  <a:ext cx="588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8" name="Metin kutusu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975" y="4243805"/>
                  <a:ext cx="58839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Düz Ok Bağlayıcısı 29"/>
            <p:cNvCxnSpPr/>
            <p:nvPr/>
          </p:nvCxnSpPr>
          <p:spPr>
            <a:xfrm flipV="1">
              <a:off x="5955527" y="4595853"/>
              <a:ext cx="1037239" cy="79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>
                <a:xfrm>
                  <a:off x="6992766" y="4243805"/>
                  <a:ext cx="720000" cy="72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66" y="4243805"/>
                  <a:ext cx="720000" cy="720000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Düz Ok Bağlayıcısı 31"/>
            <p:cNvCxnSpPr/>
            <p:nvPr/>
          </p:nvCxnSpPr>
          <p:spPr>
            <a:xfrm rot="5400000">
              <a:off x="7098324" y="3989364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Metin kutusu 32"/>
                <p:cNvSpPr txBox="1"/>
                <p:nvPr/>
              </p:nvSpPr>
              <p:spPr>
                <a:xfrm>
                  <a:off x="6454408" y="3578902"/>
                  <a:ext cx="886979" cy="629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b="0" i="0" smtClean="0">
                                    <a:latin typeface="Cambria Math" panose="02040503050406030204" pitchFamily="18" charset="0"/>
                                  </a:rPr>
                                  <m:t>ms</m:t>
                                </m:r>
                              </m:e>
                              <m:sup>
                                <m:r>
                                  <a:rPr lang="tr-TR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3" name="Metin kutusu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4408" y="3578902"/>
                  <a:ext cx="886979" cy="62985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4133864" y="4257803"/>
                  <a:ext cx="720000" cy="72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864" y="4257803"/>
                  <a:ext cx="720000" cy="7200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Düz Ok Bağlayıcısı 35"/>
            <p:cNvCxnSpPr/>
            <p:nvPr/>
          </p:nvCxnSpPr>
          <p:spPr>
            <a:xfrm>
              <a:off x="4853864" y="4581046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Dikdörtgen 36"/>
                <p:cNvSpPr/>
                <p:nvPr/>
              </p:nvSpPr>
              <p:spPr>
                <a:xfrm>
                  <a:off x="5361512" y="4351635"/>
                  <a:ext cx="1092896" cy="5323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Dikdörtgen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512" y="4351635"/>
                  <a:ext cx="1092896" cy="53233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Düz Ok Bağlayıcısı 37"/>
            <p:cNvCxnSpPr/>
            <p:nvPr/>
          </p:nvCxnSpPr>
          <p:spPr>
            <a:xfrm>
              <a:off x="3624981" y="4603804"/>
              <a:ext cx="508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Metin kutusu 38"/>
                <p:cNvSpPr txBox="1"/>
                <p:nvPr/>
              </p:nvSpPr>
              <p:spPr>
                <a:xfrm>
                  <a:off x="3341614" y="4226521"/>
                  <a:ext cx="7156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9" name="Metin kutusu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1614" y="4226521"/>
                  <a:ext cx="715618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Dirsek Bağlayıcısı 39"/>
            <p:cNvCxnSpPr>
              <a:endCxn id="35" idx="0"/>
            </p:cNvCxnSpPr>
            <p:nvPr/>
          </p:nvCxnSpPr>
          <p:spPr>
            <a:xfrm rot="10800000">
              <a:off x="4493864" y="4257804"/>
              <a:ext cx="3509124" cy="338049"/>
            </a:xfrm>
            <a:prstGeom prst="bentConnector4">
              <a:avLst>
                <a:gd name="adj1" fmla="val 3632"/>
                <a:gd name="adj2" fmla="val 33462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Metin kutusu 40"/>
                <p:cNvSpPr txBox="1"/>
                <p:nvPr/>
              </p:nvSpPr>
              <p:spPr>
                <a:xfrm>
                  <a:off x="4297758" y="3938084"/>
                  <a:ext cx="886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Metin kutusu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758" y="3938084"/>
                  <a:ext cx="88697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6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12192000" cy="438810"/>
          </a:xfrm>
        </p:spPr>
        <p:txBody>
          <a:bodyPr>
            <a:normAutofit/>
          </a:bodyPr>
          <a:lstStyle/>
          <a:p>
            <a:r>
              <a:rPr lang="tr-TR" sz="2000" b="1" dirty="0" smtClean="0"/>
              <a:t>Dönme Hareketi Yapan Mekanik Sistemler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462794"/>
                <a:ext cx="3989567" cy="1799144"/>
              </a:xfrm>
            </p:spPr>
            <p:txBody>
              <a:bodyPr>
                <a:normAutofit fontScale="77500" lnSpcReduction="20000"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000" b="1" u="sng" dirty="0" smtClean="0"/>
                  <a:t>Atalet Momenti</a:t>
                </a:r>
                <a:r>
                  <a:rPr lang="tr-TR" sz="2000" dirty="0" smtClean="0"/>
                  <a:t> (Dönen Kütle)</a:t>
                </a:r>
                <a:endParaRPr lang="tr-TR" sz="2000" b="1" u="sng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𝑻</m:t>
                            </m:r>
                          </m:e>
                        </m:acc>
                      </m:e>
                    </m:nary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𝑱</m:t>
                    </m:r>
                    <m:acc>
                      <m:accPr>
                        <m:chr m:val="⃗"/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𝜶</m:t>
                        </m:r>
                      </m:e>
                    </m:acc>
                  </m:oMath>
                </a14:m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𝐽</m:t>
                    </m:r>
                  </m:oMath>
                </a14:m>
                <a:r>
                  <a:rPr lang="tr-TR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: Kütle Atalet Momenti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tr-TR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Mutlak Açısal İvme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tr-TR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: Net </a:t>
                </a:r>
                <a:r>
                  <a:rPr lang="tr-TR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Tork</a:t>
                </a:r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462794"/>
                <a:ext cx="3989567" cy="1799144"/>
              </a:xfrm>
              <a:blipFill rotWithShape="0">
                <a:blip r:embed="rId3"/>
                <a:stretch>
                  <a:fillRect l="-6881" t="-4407" b="-2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27895" y="603418"/>
            <a:ext cx="6406967" cy="1329542"/>
            <a:chOff x="3667474" y="587376"/>
            <a:chExt cx="6406967" cy="1329542"/>
          </a:xfrm>
        </p:grpSpPr>
        <p:sp>
          <p:nvSpPr>
            <p:cNvPr id="7" name="TextBox 6"/>
            <p:cNvSpPr txBox="1"/>
            <p:nvPr/>
          </p:nvSpPr>
          <p:spPr>
            <a:xfrm>
              <a:off x="7693008" y="826103"/>
              <a:ext cx="2381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+ Pozitif Yön</a:t>
              </a:r>
              <a:endParaRPr lang="tr-TR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67474" y="587376"/>
              <a:ext cx="5921892" cy="1329542"/>
              <a:chOff x="3763727" y="635502"/>
              <a:chExt cx="5921892" cy="132954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371451" y="1195435"/>
                <a:ext cx="2815412" cy="18288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68469" y="635502"/>
                <a:ext cx="274320" cy="13295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J</a:t>
                </a:r>
                <a:endParaRPr lang="tr-TR" dirty="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4588042" y="1442483"/>
                <a:ext cx="552853" cy="225896"/>
                <a:chOff x="4588042" y="1442483"/>
                <a:chExt cx="552853" cy="22589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6442000" y="1449544"/>
                <a:ext cx="552853" cy="225896"/>
                <a:chOff x="4588042" y="1442483"/>
                <a:chExt cx="552853" cy="225896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/>
            </p:nvGrpSpPr>
            <p:grpSpPr>
              <a:xfrm flipV="1">
                <a:off x="4580022" y="921119"/>
                <a:ext cx="552853" cy="225896"/>
                <a:chOff x="4588042" y="1442483"/>
                <a:chExt cx="552853" cy="225896"/>
              </a:xfrm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 flipV="1">
                <a:off x="6433980" y="928180"/>
                <a:ext cx="552853" cy="225896"/>
                <a:chOff x="4588042" y="1442483"/>
                <a:chExt cx="552853" cy="225896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Arrow Connector 33"/>
              <p:cNvCxnSpPr/>
              <p:nvPr/>
            </p:nvCxnSpPr>
            <p:spPr>
              <a:xfrm>
                <a:off x="7860632" y="1275570"/>
                <a:ext cx="63427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Curved Up Arrow 34"/>
              <p:cNvSpPr/>
              <p:nvPr/>
            </p:nvSpPr>
            <p:spPr>
              <a:xfrm>
                <a:off x="7459579" y="1115224"/>
                <a:ext cx="137160" cy="447267"/>
              </a:xfrm>
              <a:prstGeom prst="curvedUpArrow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Curved Up Arrow 133"/>
              <p:cNvSpPr/>
              <p:nvPr/>
            </p:nvSpPr>
            <p:spPr>
              <a:xfrm>
                <a:off x="7693009" y="1108164"/>
                <a:ext cx="137160" cy="447267"/>
              </a:xfrm>
              <a:prstGeom prst="curvedUpArrow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304186" y="826103"/>
                <a:ext cx="2381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α</a:t>
                </a:r>
                <a:endParaRPr lang="tr-TR" dirty="0"/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>
                <a:off x="3763727" y="1275570"/>
                <a:ext cx="4096905" cy="1332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/>
              <p:cNvSpPr txBox="1">
                <a:spLocks/>
              </p:cNvSpPr>
              <p:nvPr/>
            </p:nvSpPr>
            <p:spPr>
              <a:xfrm>
                <a:off x="-8020" y="2604414"/>
                <a:ext cx="4178967" cy="114943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r>
                  <a:rPr lang="tr-TR" sz="1600" b="1" u="sng" dirty="0" smtClean="0"/>
                  <a:t>Burulma Yayı</a:t>
                </a:r>
                <a:r>
                  <a:rPr lang="tr-TR" sz="1600" dirty="0" smtClean="0"/>
                  <a:t>(Elastik </a:t>
                </a:r>
                <a:r>
                  <a:rPr lang="tr-TR" sz="1600" dirty="0"/>
                  <a:t>Ş</a:t>
                </a:r>
                <a:r>
                  <a:rPr lang="tr-TR" sz="1600" dirty="0" smtClean="0"/>
                  <a:t>aft)</a:t>
                </a:r>
                <a:endParaRPr lang="tr-TR" sz="1600" b="1" u="sng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𝑻</m:t>
                        </m:r>
                      </m:e>
                      <m:sub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𝒌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tr-TR" sz="16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𝜽</m:t>
                        </m:r>
                      </m:e>
                      <m:sub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𝜽</m:t>
                        </m:r>
                      </m:e>
                      <m:sub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r-TR" sz="16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iken yayın oluşturacağı </a:t>
                </a:r>
                <a:r>
                  <a:rPr lang="tr-TR" sz="16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tork</a:t>
                </a:r>
                <a:r>
                  <a:rPr lang="tr-TR" sz="16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sıfır olur.</a:t>
                </a:r>
              </a:p>
              <a:p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1500" dirty="0" smtClean="0"/>
              </a:p>
            </p:txBody>
          </p:sp>
        </mc:Choice>
        <mc:Fallback xmlns="">
          <p:sp>
            <p:nvSpPr>
              <p:cNvPr id="1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20" y="2604414"/>
                <a:ext cx="4178967" cy="1149437"/>
              </a:xfrm>
              <a:prstGeom prst="rect">
                <a:avLst/>
              </a:prstGeom>
              <a:blipFill rotWithShape="0">
                <a:blip r:embed="rId4"/>
                <a:stretch>
                  <a:fillRect t="-3704" b="-31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847421" y="2137876"/>
            <a:ext cx="5148707" cy="1691936"/>
            <a:chOff x="3767211" y="2410592"/>
            <a:chExt cx="5148707" cy="1691936"/>
          </a:xfrm>
        </p:grpSpPr>
        <p:sp>
          <p:nvSpPr>
            <p:cNvPr id="179" name="Rectangle 178"/>
            <p:cNvSpPr/>
            <p:nvPr/>
          </p:nvSpPr>
          <p:spPr>
            <a:xfrm>
              <a:off x="7507407" y="2499645"/>
              <a:ext cx="312820" cy="6343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(1)</a:t>
              </a:r>
              <a:endParaRPr lang="tr-TR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371451" y="2492281"/>
              <a:ext cx="312820" cy="6343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(2)</a:t>
              </a:r>
              <a:endParaRPr lang="tr-TR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684271" y="2727452"/>
              <a:ext cx="2815412" cy="1828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4900862" y="2974500"/>
              <a:ext cx="552853" cy="225896"/>
              <a:chOff x="4588042" y="1442483"/>
              <a:chExt cx="552853" cy="225896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588042" y="1442483"/>
                <a:ext cx="552853" cy="22589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4623838" y="1442483"/>
                <a:ext cx="4456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6754820" y="2981561"/>
              <a:ext cx="552853" cy="225896"/>
              <a:chOff x="4588042" y="1442483"/>
              <a:chExt cx="552853" cy="225896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4588042" y="1442483"/>
                <a:ext cx="552853" cy="22589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4623838" y="1442483"/>
                <a:ext cx="4456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 flipV="1">
              <a:off x="4892842" y="2453136"/>
              <a:ext cx="552853" cy="225896"/>
              <a:chOff x="4588042" y="1442483"/>
              <a:chExt cx="552853" cy="225896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4588042" y="1442483"/>
                <a:ext cx="552853" cy="22589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>
                <a:off x="4623838" y="1442483"/>
                <a:ext cx="4456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 flipV="1">
              <a:off x="6746800" y="2460197"/>
              <a:ext cx="552853" cy="225896"/>
              <a:chOff x="4588042" y="1442483"/>
              <a:chExt cx="552853" cy="2258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4588042" y="1442483"/>
                <a:ext cx="552853" cy="22589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4623838" y="1442483"/>
                <a:ext cx="4456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5" name="Curved Up Arrow 174"/>
            <p:cNvSpPr/>
            <p:nvPr/>
          </p:nvSpPr>
          <p:spPr>
            <a:xfrm>
              <a:off x="7916777" y="2647241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76" name="Curved Up Arrow 175"/>
            <p:cNvSpPr/>
            <p:nvPr/>
          </p:nvSpPr>
          <p:spPr>
            <a:xfrm>
              <a:off x="4140926" y="2595258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4076547" y="2807587"/>
              <a:ext cx="4096905" cy="133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5564104" y="2430326"/>
              <a:ext cx="378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</a:t>
              </a:r>
              <a:endParaRPr lang="tr-TR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942789" y="3091465"/>
              <a:ext cx="2973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Kütlesiz elastik şaft</a:t>
              </a:r>
              <a:endParaRPr lang="tr-TR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5414186" y="2899416"/>
              <a:ext cx="535007" cy="2862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8106241" y="2410592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241" y="2410592"/>
                  <a:ext cx="37868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3767211" y="2417101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211" y="2417101"/>
                  <a:ext cx="37868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4" name="Rectangle 183"/>
            <p:cNvSpPr/>
            <p:nvPr/>
          </p:nvSpPr>
          <p:spPr>
            <a:xfrm>
              <a:off x="7556337" y="3468217"/>
              <a:ext cx="312820" cy="6343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(1)</a:t>
              </a:r>
              <a:endParaRPr lang="tr-TR" dirty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420381" y="3460853"/>
              <a:ext cx="312820" cy="6343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dirty="0" smtClean="0"/>
                <a:t>(2)</a:t>
              </a:r>
              <a:endParaRPr lang="tr-TR" dirty="0"/>
            </a:p>
          </p:txBody>
        </p:sp>
        <p:sp>
          <p:nvSpPr>
            <p:cNvPr id="199" name="Curved Up Arrow 198"/>
            <p:cNvSpPr/>
            <p:nvPr/>
          </p:nvSpPr>
          <p:spPr>
            <a:xfrm flipV="1">
              <a:off x="7244067" y="3509541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200" name="Curved Up Arrow 199"/>
            <p:cNvSpPr/>
            <p:nvPr/>
          </p:nvSpPr>
          <p:spPr>
            <a:xfrm>
              <a:off x="4913631" y="3561651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4125477" y="3776159"/>
              <a:ext cx="4096905" cy="133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6824426" y="3473749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426" y="3473749"/>
                  <a:ext cx="37868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5021328" y="3365598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328" y="3365598"/>
                  <a:ext cx="3786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Content Placeholder 2"/>
              <p:cNvSpPr txBox="1">
                <a:spLocks/>
              </p:cNvSpPr>
              <p:nvPr/>
            </p:nvSpPr>
            <p:spPr>
              <a:xfrm>
                <a:off x="-53490" y="4441874"/>
                <a:ext cx="4178967" cy="114943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r>
                  <a:rPr lang="tr-TR" sz="1600" b="1" u="sng" dirty="0" smtClean="0"/>
                  <a:t>Viskoz Sürtünme</a:t>
                </a:r>
                <a:r>
                  <a:rPr lang="tr-TR" sz="1600" dirty="0" smtClean="0"/>
                  <a:t>(Burulma Damperi)</a:t>
                </a:r>
                <a:endParaRPr lang="tr-TR" sz="1600" b="1" u="sng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𝑻</m:t>
                        </m:r>
                      </m:e>
                      <m:sub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𝒃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  <m:d>
                      <m:dPr>
                        <m:ctrlP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tr-T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tr-TR" sz="16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𝝎</m:t>
                        </m:r>
                      </m:e>
                      <m:sub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𝝎</m:t>
                        </m:r>
                      </m:e>
                      <m:sub>
                        <m:r>
                          <a:rPr lang="tr-T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r-TR" sz="16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mutlak açısal hızlar.</a:t>
                </a:r>
              </a:p>
              <a:p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1500" dirty="0" smtClean="0"/>
              </a:p>
            </p:txBody>
          </p:sp>
        </mc:Choice>
        <mc:Fallback xmlns="">
          <p:sp>
            <p:nvSpPr>
              <p:cNvPr id="20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490" y="4441874"/>
                <a:ext cx="4178967" cy="1149437"/>
              </a:xfrm>
              <a:prstGeom prst="rect">
                <a:avLst/>
              </a:prstGeom>
              <a:blipFill rotWithShape="0">
                <a:blip r:embed="rId9"/>
                <a:stretch>
                  <a:fillRect t="-3723" b="-37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532159" y="3978443"/>
            <a:ext cx="4111906" cy="1414839"/>
            <a:chOff x="3066938" y="4170948"/>
            <a:chExt cx="4111906" cy="1414839"/>
          </a:xfrm>
        </p:grpSpPr>
        <p:sp>
          <p:nvSpPr>
            <p:cNvPr id="49" name="Rectangle 48"/>
            <p:cNvSpPr/>
            <p:nvPr/>
          </p:nvSpPr>
          <p:spPr>
            <a:xfrm>
              <a:off x="4854668" y="4510968"/>
              <a:ext cx="1639170" cy="1074819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689663" y="4973346"/>
              <a:ext cx="2815412" cy="1828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/>
                <a:t>(2)</a:t>
              </a:r>
              <a:endParaRPr lang="tr-TR" b="1" dirty="0"/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3081939" y="5053481"/>
              <a:ext cx="4096905" cy="133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414186" y="4170948"/>
              <a:ext cx="677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(1)</a:t>
              </a:r>
              <a:endParaRPr lang="tr-TR" b="1" dirty="0"/>
            </a:p>
          </p:txBody>
        </p:sp>
        <p:sp>
          <p:nvSpPr>
            <p:cNvPr id="210" name="Curved Up Arrow 209"/>
            <p:cNvSpPr/>
            <p:nvPr/>
          </p:nvSpPr>
          <p:spPr>
            <a:xfrm>
              <a:off x="3440653" y="4862306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3066938" y="4684149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6938" y="4684149"/>
                  <a:ext cx="378686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952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2" name="Curved Up Arrow 211"/>
            <p:cNvSpPr/>
            <p:nvPr/>
          </p:nvSpPr>
          <p:spPr>
            <a:xfrm>
              <a:off x="6878790" y="4836467"/>
              <a:ext cx="137160" cy="447267"/>
            </a:xfrm>
            <a:prstGeom prst="curved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505075" y="4658310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075" y="4658310"/>
                  <a:ext cx="378686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793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693008" y="3798524"/>
            <a:ext cx="4096905" cy="2140153"/>
            <a:chOff x="7693008" y="3798524"/>
            <a:chExt cx="4096905" cy="2140153"/>
          </a:xfrm>
        </p:grpSpPr>
        <p:sp>
          <p:nvSpPr>
            <p:cNvPr id="227" name="Rectangle 226"/>
            <p:cNvSpPr/>
            <p:nvPr/>
          </p:nvSpPr>
          <p:spPr>
            <a:xfrm>
              <a:off x="9254856" y="4138544"/>
              <a:ext cx="1639170" cy="1074819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8300732" y="5648412"/>
              <a:ext cx="2815412" cy="1828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/>
                <a:t>(2)</a:t>
              </a:r>
              <a:endParaRPr lang="tr-TR" b="1" dirty="0"/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7693008" y="5728547"/>
              <a:ext cx="4096905" cy="133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/>
                <p:cNvSpPr txBox="1"/>
                <p:nvPr/>
              </p:nvSpPr>
              <p:spPr>
                <a:xfrm>
                  <a:off x="8924239" y="5320339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20" name="TextBox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4239" y="5320339"/>
                  <a:ext cx="37868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0" name="TextBox 229"/>
            <p:cNvSpPr txBox="1"/>
            <p:nvPr/>
          </p:nvSpPr>
          <p:spPr>
            <a:xfrm>
              <a:off x="9814374" y="3798524"/>
              <a:ext cx="677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(1)</a:t>
              </a:r>
              <a:endParaRPr lang="tr-TR" b="1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9259034" y="4594946"/>
              <a:ext cx="1636776" cy="18288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b="1" dirty="0"/>
            </a:p>
          </p:txBody>
        </p:sp>
        <p:cxnSp>
          <p:nvCxnSpPr>
            <p:cNvPr id="229" name="Straight Connector 228"/>
            <p:cNvCxnSpPr/>
            <p:nvPr/>
          </p:nvCxnSpPr>
          <p:spPr>
            <a:xfrm>
              <a:off x="8916467" y="4681057"/>
              <a:ext cx="2286000" cy="133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Freeform 58"/>
            <p:cNvSpPr/>
            <p:nvPr/>
          </p:nvSpPr>
          <p:spPr>
            <a:xfrm>
              <a:off x="10158512" y="3822158"/>
              <a:ext cx="192732" cy="1686292"/>
            </a:xfrm>
            <a:custGeom>
              <a:avLst/>
              <a:gdLst>
                <a:gd name="connsiteX0" fmla="*/ 192732 w 192732"/>
                <a:gd name="connsiteY0" fmla="*/ 1461042 h 1686292"/>
                <a:gd name="connsiteX1" fmla="*/ 7461 w 192732"/>
                <a:gd name="connsiteY1" fmla="*/ 1574595 h 1686292"/>
                <a:gd name="connsiteX2" fmla="*/ 49296 w 192732"/>
                <a:gd name="connsiteY2" fmla="*/ 74501 h 1686292"/>
                <a:gd name="connsiteX3" fmla="*/ 168826 w 192732"/>
                <a:gd name="connsiteY3" fmla="*/ 211960 h 1686292"/>
                <a:gd name="connsiteX4" fmla="*/ 168826 w 192732"/>
                <a:gd name="connsiteY4" fmla="*/ 211960 h 168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32" h="1686292">
                  <a:moveTo>
                    <a:pt x="192732" y="1461042"/>
                  </a:moveTo>
                  <a:cubicBezTo>
                    <a:pt x="112049" y="1633363"/>
                    <a:pt x="31367" y="1805685"/>
                    <a:pt x="7461" y="1574595"/>
                  </a:cubicBezTo>
                  <a:cubicBezTo>
                    <a:pt x="-16445" y="1343505"/>
                    <a:pt x="22402" y="301607"/>
                    <a:pt x="49296" y="74501"/>
                  </a:cubicBezTo>
                  <a:cubicBezTo>
                    <a:pt x="76190" y="-152605"/>
                    <a:pt x="168826" y="211960"/>
                    <a:pt x="168826" y="211960"/>
                  </a:cubicBezTo>
                  <a:lnTo>
                    <a:pt x="168826" y="211960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/>
                <p:cNvSpPr txBox="1"/>
                <p:nvPr/>
              </p:nvSpPr>
              <p:spPr>
                <a:xfrm>
                  <a:off x="10314409" y="3813916"/>
                  <a:ext cx="3786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35" name="TextBox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4409" y="3813916"/>
                  <a:ext cx="378686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Freeform 59"/>
            <p:cNvSpPr/>
            <p:nvPr/>
          </p:nvSpPr>
          <p:spPr>
            <a:xfrm>
              <a:off x="8857315" y="5533537"/>
              <a:ext cx="141559" cy="405140"/>
            </a:xfrm>
            <a:custGeom>
              <a:avLst/>
              <a:gdLst>
                <a:gd name="connsiteX0" fmla="*/ 125320 w 141559"/>
                <a:gd name="connsiteY0" fmla="*/ 60439 h 405140"/>
                <a:gd name="connsiteX1" fmla="*/ 29697 w 141559"/>
                <a:gd name="connsiteY1" fmla="*/ 24581 h 405140"/>
                <a:gd name="connsiteX2" fmla="*/ 5791 w 141559"/>
                <a:gd name="connsiteY2" fmla="*/ 383169 h 405140"/>
                <a:gd name="connsiteX3" fmla="*/ 125320 w 141559"/>
                <a:gd name="connsiteY3" fmla="*/ 365239 h 405140"/>
                <a:gd name="connsiteX4" fmla="*/ 137273 w 141559"/>
                <a:gd name="connsiteY4" fmla="*/ 359263 h 40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59" h="405140">
                  <a:moveTo>
                    <a:pt x="125320" y="60439"/>
                  </a:moveTo>
                  <a:cubicBezTo>
                    <a:pt x="87469" y="15616"/>
                    <a:pt x="49618" y="-29207"/>
                    <a:pt x="29697" y="24581"/>
                  </a:cubicBezTo>
                  <a:cubicBezTo>
                    <a:pt x="9775" y="78369"/>
                    <a:pt x="-10146" y="326393"/>
                    <a:pt x="5791" y="383169"/>
                  </a:cubicBezTo>
                  <a:cubicBezTo>
                    <a:pt x="21728" y="439945"/>
                    <a:pt x="103406" y="369223"/>
                    <a:pt x="125320" y="365239"/>
                  </a:cubicBezTo>
                  <a:cubicBezTo>
                    <a:pt x="147234" y="361255"/>
                    <a:pt x="142253" y="360259"/>
                    <a:pt x="137273" y="359263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0648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Fiziksel Sistemlerin Matematiksel </a:t>
            </a:r>
            <a:r>
              <a:rPr lang="tr-TR" b="1" dirty="0" smtClean="0">
                <a:solidFill>
                  <a:schemeClr val="accent2"/>
                </a:solidFill>
              </a:rPr>
              <a:t>Modellenmesi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Bu ders kapsamında;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Mekanik Sistemleri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Elektrik Sistemleri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Akışkan Sistemleri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/>
              <a:t>Termal Sistemleri 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</a:t>
            </a:r>
            <a:r>
              <a:rPr lang="tr-TR" sz="2800" dirty="0" smtClean="0"/>
              <a:t>Yukarıda sayılan sistemlerin bileşimlerini çalışacağız.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993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143" y="1386714"/>
            <a:ext cx="6629664" cy="2311832"/>
          </a:xfrm>
        </p:spPr>
        <p:txBody>
          <a:bodyPr/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Sistemlerin Blok Diyagramı Şeklinde Gösterimi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Örnek </a:t>
            </a:r>
            <a:r>
              <a:rPr lang="tr-TR" sz="2000" b="1" dirty="0" smtClean="0"/>
              <a:t>1: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dirty="0" smtClean="0"/>
              <a:t>Giriş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 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Birinci Durum Çıkış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İkinci Durum Çıkış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  <a:endParaRPr lang="tr-TR" sz="2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465051" y="3698546"/>
            <a:ext cx="6942582" cy="1747179"/>
            <a:chOff x="2817977" y="1766832"/>
            <a:chExt cx="6942582" cy="1747179"/>
          </a:xfrm>
        </p:grpSpPr>
        <p:grpSp>
          <p:nvGrpSpPr>
            <p:cNvPr id="4" name="Group 3"/>
            <p:cNvGrpSpPr/>
            <p:nvPr/>
          </p:nvGrpSpPr>
          <p:grpSpPr>
            <a:xfrm>
              <a:off x="2817977" y="1766832"/>
              <a:ext cx="6936898" cy="1601023"/>
              <a:chOff x="6780626" y="4082325"/>
              <a:chExt cx="6936898" cy="160102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834503" y="4825222"/>
                <a:ext cx="1491175" cy="108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061984" y="4543865"/>
                <a:ext cx="801854" cy="687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7174523" y="4543865"/>
                <a:ext cx="1899139" cy="68533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272999" y="46423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270651" y="47947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268303" y="49471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280034" y="50995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>
                <a:off x="7484007" y="523318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8424196" y="524490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6780626" y="5373859"/>
                <a:ext cx="2518106" cy="309489"/>
              </a:xfrm>
              <a:prstGeom prst="flowChartProcess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850965" y="5373859"/>
                <a:ext cx="23915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9298732" y="4714508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299911" y="4947494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549120" y="4135903"/>
                <a:ext cx="323557" cy="148882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2928949" y="4879406"/>
                <a:ext cx="787791" cy="9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/>
              <p:cNvSpPr/>
              <p:nvPr/>
            </p:nvSpPr>
            <p:spPr>
              <a:xfrm rot="20444955" flipH="1">
                <a:off x="9221178" y="4562292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962071" y="4272410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54164" y="4298198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θ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572520" y="5159271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J</a:t>
                </a:r>
                <a:endParaRPr lang="en-US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209357" y="4082325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98728" y="4719835"/>
                <a:ext cx="1712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>
                    <a:solidFill>
                      <a:schemeClr val="bg1"/>
                    </a:solidFill>
                  </a:rPr>
                  <a:t>Motor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36632" y="2120668"/>
              <a:ext cx="481263" cy="443246"/>
              <a:chOff x="6336632" y="2120668"/>
              <a:chExt cx="481263" cy="443246"/>
            </a:xfrm>
          </p:grpSpPr>
          <p:cxnSp>
            <p:nvCxnSpPr>
              <p:cNvPr id="30" name="Straight Connector 29"/>
              <p:cNvCxnSpPr>
                <a:stCxn id="5" idx="3"/>
              </p:cNvCxnSpPr>
              <p:nvPr/>
            </p:nvCxnSpPr>
            <p:spPr>
              <a:xfrm flipH="1" flipV="1">
                <a:off x="6336632" y="2149642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rot="21420952" flipV="1">
              <a:off x="6345040" y="2526527"/>
              <a:ext cx="481263" cy="414272"/>
              <a:chOff x="6336632" y="2117558"/>
              <a:chExt cx="481263" cy="41427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6336632" y="2117558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6462720" y="2214726"/>
              <a:ext cx="178711" cy="62002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41431" y="2436807"/>
              <a:ext cx="1968440" cy="124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20444955" flipH="1">
              <a:off x="6886806" y="223877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75825" y="194889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φ</a:t>
              </a:r>
              <a:r>
                <a:rPr lang="tr-TR" b="1" dirty="0" smtClean="0"/>
                <a:t>(t)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14394" y="2867680"/>
              <a:ext cx="1922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Viskoz sürtünmeli</a:t>
              </a:r>
            </a:p>
            <a:p>
              <a:r>
                <a:rPr lang="tr-TR" b="1" dirty="0" smtClean="0"/>
                <a:t>kavrama</a:t>
              </a:r>
              <a:endParaRPr lang="en-US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99479" y="2342506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00658" y="2575492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52144" y="2334828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953323" y="2567814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20444955" flipH="1">
              <a:off x="9110302" y="219760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68295" y="2026804"/>
              <a:ext cx="192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Elastik Şaft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05167" y="264152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k</a:t>
              </a:r>
              <a:endParaRPr lang="en-US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85011" y="192505"/>
            <a:ext cx="569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oper Std Black" panose="0208090304030B020404" pitchFamily="18" charset="0"/>
              </a:rPr>
              <a:t>Örnek 1: Dönel Mekanik Sistem</a:t>
            </a:r>
            <a:endParaRPr lang="tr-TR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err="1"/>
                  <a:t>Gerekli</a:t>
                </a:r>
                <a:r>
                  <a:rPr lang="en-US" b="1" dirty="0"/>
                  <a:t> </a:t>
                </a:r>
                <a:r>
                  <a:rPr lang="en-US" b="1" dirty="0" err="1"/>
                  <a:t>Denklemler</a:t>
                </a:r>
                <a:endParaRPr lang="tr-TR" dirty="0"/>
              </a:p>
              <a:p>
                <a:r>
                  <a:rPr lang="en-US" b="1" dirty="0"/>
                  <a:t>Rotor/</a:t>
                </a:r>
                <a:r>
                  <a:rPr lang="en-US" b="1" dirty="0" err="1"/>
                  <a:t>Şaft</a:t>
                </a:r>
                <a:r>
                  <a:rPr lang="en-US" b="1" dirty="0"/>
                  <a:t> </a:t>
                </a:r>
                <a:r>
                  <a:rPr lang="en-US" b="1" dirty="0" err="1"/>
                  <a:t>Denklemi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acc>
                                  <m:accPr>
                                    <m:chr m:val="̈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en-US" dirty="0"/>
                  <a:t>s </a:t>
                </a:r>
                <a:r>
                  <a:rPr lang="en-US" dirty="0" err="1"/>
                  <a:t>tanım</a:t>
                </a:r>
                <a:r>
                  <a:rPr lang="en-US" dirty="0"/>
                  <a:t> </a:t>
                </a:r>
                <a:r>
                  <a:rPr lang="en-US" dirty="0" err="1"/>
                  <a:t>kümesine</a:t>
                </a:r>
                <a:r>
                  <a:rPr lang="en-US" dirty="0"/>
                  <a:t> </a:t>
                </a:r>
                <a:r>
                  <a:rPr lang="en-US" dirty="0" err="1"/>
                  <a:t>dönüştürürsek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b="1" dirty="0" err="1"/>
                  <a:t>Kavrama</a:t>
                </a:r>
                <a:r>
                  <a:rPr lang="en-US" b="1" dirty="0"/>
                  <a:t>/</a:t>
                </a:r>
                <a:r>
                  <a:rPr lang="en-US" b="1" dirty="0" err="1"/>
                  <a:t>şaft</a:t>
                </a:r>
                <a:r>
                  <a:rPr lang="en-US" b="1" dirty="0"/>
                  <a:t> </a:t>
                </a:r>
                <a:r>
                  <a:rPr lang="en-US" b="1" dirty="0" err="1"/>
                  <a:t>denklemi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en-US" dirty="0"/>
                  <a:t>s </a:t>
                </a:r>
                <a:r>
                  <a:rPr lang="en-US" dirty="0" err="1"/>
                  <a:t>tanım</a:t>
                </a:r>
                <a:r>
                  <a:rPr lang="en-US" dirty="0"/>
                  <a:t> </a:t>
                </a:r>
                <a:r>
                  <a:rPr lang="en-US" dirty="0" err="1"/>
                  <a:t>kümesine</a:t>
                </a:r>
                <a:r>
                  <a:rPr lang="en-US" dirty="0"/>
                  <a:t> </a:t>
                </a:r>
                <a:r>
                  <a:rPr lang="en-US" dirty="0" err="1"/>
                  <a:t>dönüştürürsek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8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Birinci</a:t>
                </a:r>
                <a:r>
                  <a:rPr lang="en-US" dirty="0"/>
                  <a:t> Durum; </a:t>
                </a:r>
                <a:r>
                  <a:rPr lang="en-US" dirty="0" err="1"/>
                  <a:t>Giriş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Çıkış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Ortadaki</a:t>
                </a:r>
                <a:r>
                  <a:rPr lang="en-US" dirty="0"/>
                  <a:t> </a:t>
                </a:r>
                <a:r>
                  <a:rPr lang="en-US" dirty="0" err="1"/>
                  <a:t>Değişken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dirty="0" err="1"/>
                  <a:t>Genel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denklemleri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3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Blok diyagramlar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143" y="1386714"/>
            <a:ext cx="6629664" cy="762928"/>
          </a:xfrm>
        </p:spPr>
        <p:txBody>
          <a:bodyPr/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Sistemlerin Blok Diyagramı Şeklinde Gösterimi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Örnek 1</a:t>
            </a:r>
            <a:r>
              <a:rPr lang="tr-TR" sz="2000" b="1" dirty="0" smtClean="0"/>
              <a:t>: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Birinci Durum </a:t>
            </a:r>
            <a:r>
              <a:rPr lang="tr-TR" sz="2000" dirty="0" smtClean="0"/>
              <a:t>Giriş;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(t), Çıkış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  <a:endParaRPr lang="tr-TR" sz="2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376316" y="1982409"/>
            <a:ext cx="6942582" cy="1747179"/>
            <a:chOff x="2817977" y="1766832"/>
            <a:chExt cx="6942582" cy="1747179"/>
          </a:xfrm>
        </p:grpSpPr>
        <p:grpSp>
          <p:nvGrpSpPr>
            <p:cNvPr id="4" name="Group 3"/>
            <p:cNvGrpSpPr/>
            <p:nvPr/>
          </p:nvGrpSpPr>
          <p:grpSpPr>
            <a:xfrm>
              <a:off x="2817977" y="1766832"/>
              <a:ext cx="6936898" cy="1601023"/>
              <a:chOff x="6780626" y="4082325"/>
              <a:chExt cx="6936898" cy="160102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834503" y="4825222"/>
                <a:ext cx="1491175" cy="108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061984" y="4543865"/>
                <a:ext cx="801854" cy="687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7174523" y="4543865"/>
                <a:ext cx="1899139" cy="68533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272999" y="46423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270651" y="47947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268303" y="49471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280034" y="50995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>
                <a:off x="7484007" y="523318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8424196" y="524490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6780626" y="5373859"/>
                <a:ext cx="2518106" cy="309489"/>
              </a:xfrm>
              <a:prstGeom prst="flowChartProcess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850965" y="5373859"/>
                <a:ext cx="23915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9298732" y="4714508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299911" y="4947494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549120" y="4135903"/>
                <a:ext cx="323557" cy="148882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2928949" y="4879406"/>
                <a:ext cx="787791" cy="9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/>
              <p:cNvSpPr/>
              <p:nvPr/>
            </p:nvSpPr>
            <p:spPr>
              <a:xfrm rot="20444955" flipH="1">
                <a:off x="9221178" y="4562292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962071" y="4272410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54164" y="4298198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θ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572520" y="5159271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J</a:t>
                </a:r>
                <a:endParaRPr lang="en-US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209357" y="4082325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98728" y="4719835"/>
                <a:ext cx="1712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>
                    <a:solidFill>
                      <a:schemeClr val="bg1"/>
                    </a:solidFill>
                  </a:rPr>
                  <a:t>Motor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36632" y="2120668"/>
              <a:ext cx="481263" cy="443246"/>
              <a:chOff x="6336632" y="2120668"/>
              <a:chExt cx="481263" cy="443246"/>
            </a:xfrm>
          </p:grpSpPr>
          <p:cxnSp>
            <p:nvCxnSpPr>
              <p:cNvPr id="30" name="Straight Connector 29"/>
              <p:cNvCxnSpPr>
                <a:stCxn id="5" idx="3"/>
              </p:cNvCxnSpPr>
              <p:nvPr/>
            </p:nvCxnSpPr>
            <p:spPr>
              <a:xfrm flipH="1" flipV="1">
                <a:off x="6336632" y="2149642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rot="21420952" flipV="1">
              <a:off x="6345040" y="2526527"/>
              <a:ext cx="481263" cy="414272"/>
              <a:chOff x="6336632" y="2117558"/>
              <a:chExt cx="481263" cy="41427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6336632" y="2117558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6462720" y="2214726"/>
              <a:ext cx="178711" cy="62002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41431" y="2436807"/>
              <a:ext cx="1968440" cy="124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20444955" flipH="1">
              <a:off x="6886806" y="223877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75825" y="194889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φ</a:t>
              </a:r>
              <a:r>
                <a:rPr lang="tr-TR" b="1" dirty="0" smtClean="0"/>
                <a:t>(t)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14394" y="2867680"/>
              <a:ext cx="1922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Viskoz sürtünmeli</a:t>
              </a:r>
            </a:p>
            <a:p>
              <a:r>
                <a:rPr lang="tr-TR" b="1" dirty="0" smtClean="0"/>
                <a:t>kavrama</a:t>
              </a:r>
              <a:endParaRPr lang="en-US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99479" y="2342506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00658" y="2575492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52144" y="2334828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953323" y="2567814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20444955" flipH="1">
              <a:off x="9110302" y="219760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68295" y="2026804"/>
              <a:ext cx="192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Elastik Şaft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05167" y="264152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k</a:t>
              </a:r>
              <a:endParaRPr lang="en-US" b="1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725728" y="4308723"/>
            <a:ext cx="7795506" cy="1177423"/>
            <a:chOff x="1725728" y="4308723"/>
            <a:chExt cx="7795506" cy="1177423"/>
          </a:xfrm>
        </p:grpSpPr>
        <p:sp>
          <p:nvSpPr>
            <p:cNvPr id="58" name="Rectangle 57"/>
            <p:cNvSpPr/>
            <p:nvPr/>
          </p:nvSpPr>
          <p:spPr>
            <a:xfrm>
              <a:off x="2305466" y="4561077"/>
              <a:ext cx="389134" cy="3359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98692" y="4549302"/>
              <a:ext cx="778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  <p:cxnSp>
          <p:nvCxnSpPr>
            <p:cNvPr id="60" name="Straight Arrow Connector 59"/>
            <p:cNvCxnSpPr>
              <a:endCxn id="59" idx="1"/>
            </p:cNvCxnSpPr>
            <p:nvPr/>
          </p:nvCxnSpPr>
          <p:spPr>
            <a:xfrm>
              <a:off x="1808572" y="4723195"/>
              <a:ext cx="490121" cy="10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8672276" y="4733968"/>
              <a:ext cx="14302" cy="612183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591680" y="4422178"/>
              <a:ext cx="593560" cy="559878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07577" y="4485501"/>
              <a:ext cx="602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∑</a:t>
              </a:r>
              <a:endParaRPr lang="tr-TR" sz="24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73030" y="4328067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2694600" y="4733968"/>
              <a:ext cx="898420" cy="174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78" idx="4"/>
            </p:cNvCxnSpPr>
            <p:nvPr/>
          </p:nvCxnSpPr>
          <p:spPr>
            <a:xfrm flipV="1">
              <a:off x="3884202" y="4982056"/>
              <a:ext cx="4258" cy="3477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725728" y="4308723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Ω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829773" y="4316926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cxnSp>
          <p:nvCxnSpPr>
            <p:cNvPr id="85" name="Straight Arrow Connector 84"/>
            <p:cNvCxnSpPr>
              <a:stCxn id="96" idx="3"/>
            </p:cNvCxnSpPr>
            <p:nvPr/>
          </p:nvCxnSpPr>
          <p:spPr>
            <a:xfrm>
              <a:off x="7631788" y="4734323"/>
              <a:ext cx="1466446" cy="278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5860313" y="5129021"/>
              <a:ext cx="389134" cy="3359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53539" y="5116814"/>
              <a:ext cx="778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</a:t>
              </a:r>
              <a:endParaRPr lang="tr-TR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6285996" y="5345897"/>
              <a:ext cx="2400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888460" y="5329855"/>
              <a:ext cx="1964244" cy="160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4700973" y="4328067"/>
              <a:ext cx="1076895" cy="7947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814465" y="4377257"/>
                  <a:ext cx="824890" cy="617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4465" y="4377257"/>
                  <a:ext cx="824890" cy="6173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/>
            <p:nvPr/>
          </p:nvCxnSpPr>
          <p:spPr>
            <a:xfrm>
              <a:off x="4206038" y="4746910"/>
              <a:ext cx="490121" cy="10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5989566" y="4308723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Φ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cxnSp>
          <p:nvCxnSpPr>
            <p:cNvPr id="95" name="Straight Arrow Connector 94"/>
            <p:cNvCxnSpPr>
              <a:endCxn id="96" idx="1"/>
            </p:cNvCxnSpPr>
            <p:nvPr/>
          </p:nvCxnSpPr>
          <p:spPr>
            <a:xfrm flipV="1">
              <a:off x="5767906" y="4734323"/>
              <a:ext cx="786987" cy="88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6554893" y="4336969"/>
              <a:ext cx="1076895" cy="7947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668384" y="4386158"/>
                  <a:ext cx="915189" cy="683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384" y="4386158"/>
                  <a:ext cx="915189" cy="6836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0368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/>
                  <a:t>İkinci</a:t>
                </a:r>
                <a:r>
                  <a:rPr lang="en-US" sz="2800" dirty="0"/>
                  <a:t> Durum; </a:t>
                </a:r>
                <a:r>
                  <a:rPr lang="en-US" sz="2800" dirty="0" err="1"/>
                  <a:t>Giriş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Çıkış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endParaRPr lang="tr-TR" sz="2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/>
                  <a:t>Genel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Sistem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denklemlerini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hatırlayalım</a:t>
                </a:r>
                <a:r>
                  <a:rPr lang="en-US" sz="2800" dirty="0"/>
                  <a:t>;</a:t>
                </a:r>
                <a:endParaRPr lang="tr-TR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sz="2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’</a:t>
                </a:r>
                <a:r>
                  <a:rPr lang="en-US" sz="2800" dirty="0" err="1"/>
                  <a:t>i</a:t>
                </a:r>
                <a:r>
                  <a:rPr lang="en-US" sz="2800" dirty="0"/>
                  <a:t> yok </a:t>
                </a:r>
                <a:r>
                  <a:rPr lang="en-US" sz="2800" dirty="0" err="1"/>
                  <a:t>edecek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şekilde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sistemi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yeniden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düzenleyelim</a:t>
                </a:r>
                <a:r>
                  <a:rPr lang="en-US" sz="2800" dirty="0"/>
                  <a:t>.</a:t>
                </a:r>
                <a:endParaRPr lang="tr-TR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sz="2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/>
                  <a:t>Şimdi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çizebiliriz</a:t>
                </a:r>
                <a:r>
                  <a:rPr lang="en-US" sz="2800" dirty="0"/>
                  <a:t>.</a:t>
                </a:r>
                <a:endParaRPr lang="tr-TR" sz="28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261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Blok diyagramlar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143" y="1386714"/>
            <a:ext cx="6629664" cy="762928"/>
          </a:xfrm>
        </p:spPr>
        <p:txBody>
          <a:bodyPr/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Sistemlerin Blok Diyagramı Şeklinde Gösterimi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/>
              <a:t>Örnek </a:t>
            </a:r>
            <a:r>
              <a:rPr lang="tr-TR" sz="2000" b="1" dirty="0" smtClean="0"/>
              <a:t>1: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İkinci Durum </a:t>
            </a:r>
            <a:r>
              <a:rPr lang="tr-TR" sz="2000" dirty="0" smtClean="0"/>
              <a:t>Giriş;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(t), Çıkış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  <a:endParaRPr lang="tr-TR" sz="2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376316" y="1982409"/>
            <a:ext cx="6942582" cy="1747179"/>
            <a:chOff x="2817977" y="1766832"/>
            <a:chExt cx="6942582" cy="1747179"/>
          </a:xfrm>
        </p:grpSpPr>
        <p:grpSp>
          <p:nvGrpSpPr>
            <p:cNvPr id="4" name="Group 3"/>
            <p:cNvGrpSpPr/>
            <p:nvPr/>
          </p:nvGrpSpPr>
          <p:grpSpPr>
            <a:xfrm>
              <a:off x="2817977" y="1766832"/>
              <a:ext cx="6936898" cy="1601023"/>
              <a:chOff x="6780626" y="4082325"/>
              <a:chExt cx="6936898" cy="160102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834503" y="4825222"/>
                <a:ext cx="1491175" cy="108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061984" y="4543865"/>
                <a:ext cx="801854" cy="687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7174523" y="4543865"/>
                <a:ext cx="1899139" cy="68533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272999" y="46423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270651" y="47947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268303" y="49471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280034" y="5099541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>
                <a:off x="7484007" y="523318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8424196" y="5244900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6780626" y="5373859"/>
                <a:ext cx="2518106" cy="309489"/>
              </a:xfrm>
              <a:prstGeom prst="flowChartProcess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850965" y="5373859"/>
                <a:ext cx="23915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9298732" y="4714508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299911" y="4947494"/>
                <a:ext cx="560358" cy="94301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549120" y="4135903"/>
                <a:ext cx="323557" cy="148882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2928949" y="4879406"/>
                <a:ext cx="787791" cy="9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/>
              <p:cNvSpPr/>
              <p:nvPr/>
            </p:nvSpPr>
            <p:spPr>
              <a:xfrm rot="20444955" flipH="1">
                <a:off x="9221178" y="4562292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962071" y="4272410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54164" y="4298198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θ</a:t>
                </a:r>
                <a:r>
                  <a:rPr lang="tr-TR" b="1" dirty="0" smtClean="0"/>
                  <a:t>(t)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572520" y="5159271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J</a:t>
                </a:r>
                <a:endParaRPr lang="en-US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209357" y="4082325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98728" y="4719835"/>
                <a:ext cx="1712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>
                    <a:solidFill>
                      <a:schemeClr val="bg1"/>
                    </a:solidFill>
                  </a:rPr>
                  <a:t>Motor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36632" y="2120668"/>
              <a:ext cx="481263" cy="443246"/>
              <a:chOff x="6336632" y="2120668"/>
              <a:chExt cx="481263" cy="443246"/>
            </a:xfrm>
          </p:grpSpPr>
          <p:cxnSp>
            <p:nvCxnSpPr>
              <p:cNvPr id="30" name="Straight Connector 29"/>
              <p:cNvCxnSpPr>
                <a:stCxn id="5" idx="3"/>
              </p:cNvCxnSpPr>
              <p:nvPr/>
            </p:nvCxnSpPr>
            <p:spPr>
              <a:xfrm flipH="1" flipV="1">
                <a:off x="6336632" y="2149642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rot="21420952" flipV="1">
              <a:off x="6345040" y="2526527"/>
              <a:ext cx="481263" cy="414272"/>
              <a:chOff x="6336632" y="2117558"/>
              <a:chExt cx="481263" cy="41427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6336632" y="2117558"/>
                <a:ext cx="26397" cy="4142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340806" y="2120668"/>
                <a:ext cx="4041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744973" y="2135287"/>
                <a:ext cx="0" cy="158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680805" y="2294165"/>
                <a:ext cx="13709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6462720" y="2214726"/>
              <a:ext cx="178711" cy="62002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41431" y="2436807"/>
              <a:ext cx="1968440" cy="124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20444955" flipH="1">
              <a:off x="6886806" y="223877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75825" y="194889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φ</a:t>
              </a:r>
              <a:r>
                <a:rPr lang="tr-TR" b="1" dirty="0" smtClean="0"/>
                <a:t>(t)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14394" y="2867680"/>
              <a:ext cx="1922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Viskoz sürtünmeli</a:t>
              </a:r>
            </a:p>
            <a:p>
              <a:r>
                <a:rPr lang="tr-TR" b="1" dirty="0" smtClean="0"/>
                <a:t>kavrama</a:t>
              </a:r>
              <a:endParaRPr lang="en-US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99479" y="2342506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00658" y="2575492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52144" y="2334828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953323" y="2567814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20444955" flipH="1">
              <a:off x="9110302" y="219760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68295" y="2026804"/>
              <a:ext cx="192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Elastik Şaft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05167" y="264152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k</a:t>
              </a:r>
              <a:endParaRPr lang="en-US" b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25728" y="4279821"/>
            <a:ext cx="8220377" cy="1461453"/>
            <a:chOff x="1725728" y="4279821"/>
            <a:chExt cx="8220377" cy="1461453"/>
          </a:xfrm>
        </p:grpSpPr>
        <p:sp>
          <p:nvSpPr>
            <p:cNvPr id="58" name="Rectangle 57"/>
            <p:cNvSpPr/>
            <p:nvPr/>
          </p:nvSpPr>
          <p:spPr>
            <a:xfrm>
              <a:off x="2305466" y="4561077"/>
              <a:ext cx="389134" cy="3359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98692" y="4549302"/>
              <a:ext cx="778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  <p:cxnSp>
          <p:nvCxnSpPr>
            <p:cNvPr id="60" name="Straight Arrow Connector 59"/>
            <p:cNvCxnSpPr>
              <a:endCxn id="59" idx="1"/>
            </p:cNvCxnSpPr>
            <p:nvPr/>
          </p:nvCxnSpPr>
          <p:spPr>
            <a:xfrm>
              <a:off x="1808572" y="4723195"/>
              <a:ext cx="490121" cy="10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8366708" y="4704388"/>
              <a:ext cx="14302" cy="612183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591680" y="4422178"/>
              <a:ext cx="593560" cy="559878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07577" y="4485501"/>
              <a:ext cx="602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∑</a:t>
              </a:r>
              <a:endParaRPr lang="tr-TR" sz="24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69992" y="4279821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2694600" y="4733968"/>
              <a:ext cx="898420" cy="174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78" idx="4"/>
            </p:cNvCxnSpPr>
            <p:nvPr/>
          </p:nvCxnSpPr>
          <p:spPr>
            <a:xfrm flipV="1">
              <a:off x="3884202" y="4982056"/>
              <a:ext cx="4258" cy="3477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725728" y="4308723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Ω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914715" y="5188634"/>
              <a:ext cx="389134" cy="3359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59866" y="5171964"/>
              <a:ext cx="778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</a:t>
              </a:r>
              <a:endParaRPr lang="tr-TR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5307689" y="5356629"/>
              <a:ext cx="2400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888460" y="5345897"/>
              <a:ext cx="100446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4700973" y="4328067"/>
              <a:ext cx="1076895" cy="7947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814465" y="4377257"/>
                  <a:ext cx="824890" cy="617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4465" y="4377257"/>
                  <a:ext cx="824890" cy="6173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/>
            <p:nvPr/>
          </p:nvCxnSpPr>
          <p:spPr>
            <a:xfrm>
              <a:off x="4206038" y="4746910"/>
              <a:ext cx="490121" cy="10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9168654" y="434700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Φ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843649" y="4946567"/>
              <a:ext cx="1076895" cy="7947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957140" y="4995756"/>
                  <a:ext cx="915189" cy="683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7140" y="4995756"/>
                  <a:ext cx="915189" cy="6836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>
              <a:stCxn id="91" idx="3"/>
            </p:cNvCxnSpPr>
            <p:nvPr/>
          </p:nvCxnSpPr>
          <p:spPr>
            <a:xfrm flipV="1">
              <a:off x="5777868" y="4678056"/>
              <a:ext cx="4168237" cy="473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96" idx="3"/>
            </p:cNvCxnSpPr>
            <p:nvPr/>
          </p:nvCxnSpPr>
          <p:spPr>
            <a:xfrm flipH="1">
              <a:off x="7920544" y="5316571"/>
              <a:ext cx="460467" cy="273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538471" y="4930575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51109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/>
          <p:cNvSpPr txBox="1"/>
          <p:nvPr/>
        </p:nvSpPr>
        <p:spPr>
          <a:xfrm>
            <a:off x="385011" y="192505"/>
            <a:ext cx="569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oper Std Black" panose="0208090304030B020404" pitchFamily="18" charset="0"/>
              </a:rPr>
              <a:t>Örnek 2: Dönel Mekanik Sistem</a:t>
            </a:r>
            <a:endParaRPr lang="tr-TR" dirty="0">
              <a:latin typeface="Cooper Std Black" panose="0208090304030B020404" pitchFamily="18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757864" y="561837"/>
            <a:ext cx="7846584" cy="2025720"/>
            <a:chOff x="822033" y="988011"/>
            <a:chExt cx="7846584" cy="2025720"/>
          </a:xfrm>
        </p:grpSpPr>
        <p:grpSp>
          <p:nvGrpSpPr>
            <p:cNvPr id="142" name="Group 141"/>
            <p:cNvGrpSpPr/>
            <p:nvPr/>
          </p:nvGrpSpPr>
          <p:grpSpPr>
            <a:xfrm>
              <a:off x="822033" y="988011"/>
              <a:ext cx="7806315" cy="2025720"/>
              <a:chOff x="340773" y="121742"/>
              <a:chExt cx="7806315" cy="2025720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166803" y="1516550"/>
                <a:ext cx="66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</a:t>
                </a:r>
                <a:endParaRPr lang="en-US" b="1" dirty="0"/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3787587" y="690273"/>
                <a:ext cx="247490" cy="850231"/>
                <a:chOff x="4317169" y="705853"/>
                <a:chExt cx="247490" cy="850231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4347411" y="705853"/>
                  <a:ext cx="217248" cy="85023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317169" y="810126"/>
                  <a:ext cx="45719" cy="6416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448015" y="762001"/>
                  <a:ext cx="0" cy="7315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TextBox 95"/>
              <p:cNvSpPr txBox="1"/>
              <p:nvPr/>
            </p:nvSpPr>
            <p:spPr>
              <a:xfrm>
                <a:off x="5096440" y="1476950"/>
                <a:ext cx="2973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Elastik şaft</a:t>
                </a:r>
                <a:endParaRPr lang="tr-TR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047086" y="1062261"/>
                <a:ext cx="2815412" cy="10972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4247635" y="1197015"/>
                <a:ext cx="552853" cy="225896"/>
                <a:chOff x="4588042" y="1442483"/>
                <a:chExt cx="552853" cy="225896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6101593" y="1204076"/>
                <a:ext cx="552853" cy="225896"/>
                <a:chOff x="4588042" y="1442483"/>
                <a:chExt cx="552853" cy="225896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 flipV="1">
                <a:off x="4255657" y="787945"/>
                <a:ext cx="552853" cy="225896"/>
                <a:chOff x="4588042" y="1442483"/>
                <a:chExt cx="552853" cy="225896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 flipV="1">
                <a:off x="6109615" y="795006"/>
                <a:ext cx="552853" cy="225896"/>
                <a:chOff x="4588042" y="1442483"/>
                <a:chExt cx="552853" cy="225896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TextBox 94"/>
              <p:cNvSpPr txBox="1"/>
              <p:nvPr/>
            </p:nvSpPr>
            <p:spPr>
              <a:xfrm>
                <a:off x="4926919" y="765135"/>
                <a:ext cx="378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k</a:t>
                </a:r>
                <a:endParaRPr lang="tr-TR" b="1" dirty="0"/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 flipH="1" flipV="1">
                <a:off x="4777001" y="1234225"/>
                <a:ext cx="535007" cy="2862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501346" y="603710"/>
                    <a:ext cx="37868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1346" y="603710"/>
                    <a:ext cx="378686" cy="36933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6673155" y="322477"/>
                    <a:ext cx="37868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3155" y="322477"/>
                    <a:ext cx="378686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5" name="Rectangle 114"/>
              <p:cNvSpPr/>
              <p:nvPr/>
            </p:nvSpPr>
            <p:spPr>
              <a:xfrm>
                <a:off x="2394650" y="1078429"/>
                <a:ext cx="1491175" cy="108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22131" y="797072"/>
                <a:ext cx="801854" cy="687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Alternate Process 116"/>
              <p:cNvSpPr/>
              <p:nvPr/>
            </p:nvSpPr>
            <p:spPr>
              <a:xfrm>
                <a:off x="734670" y="797072"/>
                <a:ext cx="1899139" cy="68533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833146" y="895548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830798" y="1047948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828450" y="1200348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840181" y="1352748"/>
                <a:ext cx="1600200" cy="140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Isosceles Triangle 121"/>
              <p:cNvSpPr/>
              <p:nvPr/>
            </p:nvSpPr>
            <p:spPr>
              <a:xfrm>
                <a:off x="1044154" y="1486387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>
                <a:off x="1984343" y="1498107"/>
                <a:ext cx="414997" cy="32355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Process 123"/>
              <p:cNvSpPr/>
              <p:nvPr/>
            </p:nvSpPr>
            <p:spPr>
              <a:xfrm>
                <a:off x="340773" y="1627066"/>
                <a:ext cx="2518106" cy="309489"/>
              </a:xfrm>
              <a:prstGeom prst="flowChartProcess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411112" y="1627066"/>
                <a:ext cx="23915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Arc 127"/>
              <p:cNvSpPr/>
              <p:nvPr/>
            </p:nvSpPr>
            <p:spPr>
              <a:xfrm rot="20444955" flipH="1">
                <a:off x="2796988" y="820969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2392837" y="476978"/>
                    <a:ext cx="6633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tr-TR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𝒕</m:t>
                          </m:r>
                          <m:r>
                            <a:rPr lang="tr-TR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2837" y="476978"/>
                    <a:ext cx="66336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20183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0" name="TextBox 129"/>
              <p:cNvSpPr txBox="1"/>
              <p:nvPr/>
            </p:nvSpPr>
            <p:spPr>
              <a:xfrm>
                <a:off x="958875" y="973042"/>
                <a:ext cx="1712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>
                    <a:solidFill>
                      <a:schemeClr val="bg1"/>
                    </a:solidFill>
                  </a:rPr>
                  <a:t>Motor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130"/>
                  <p:cNvSpPr/>
                  <p:nvPr/>
                </p:nvSpPr>
                <p:spPr>
                  <a:xfrm>
                    <a:off x="3151329" y="703215"/>
                    <a:ext cx="274320" cy="822960"/>
                  </a:xfrm>
                  <a:prstGeom prst="rect">
                    <a:avLst/>
                  </a:prstGeom>
                  <a:solidFill>
                    <a:schemeClr val="accent3"/>
                  </a:solidFill>
                  <a:ln w="381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1" name="Rectangle 1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1329" y="703215"/>
                    <a:ext cx="274320" cy="82296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9608"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2" name="Arc 131"/>
              <p:cNvSpPr/>
              <p:nvPr/>
            </p:nvSpPr>
            <p:spPr>
              <a:xfrm rot="20444955" flipH="1">
                <a:off x="3590363" y="842439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2660688" y="1126528"/>
                <a:ext cx="5486400" cy="1332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134"/>
                  <p:cNvSpPr/>
                  <p:nvPr/>
                </p:nvSpPr>
                <p:spPr>
                  <a:xfrm>
                    <a:off x="6852732" y="710283"/>
                    <a:ext cx="274320" cy="822960"/>
                  </a:xfrm>
                  <a:prstGeom prst="rect">
                    <a:avLst/>
                  </a:prstGeom>
                  <a:solidFill>
                    <a:schemeClr val="accent3"/>
                  </a:solidFill>
                  <a:ln w="381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5" name="Rectangle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2732" y="710283"/>
                    <a:ext cx="274320" cy="82296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1569"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6" name="TextBox 135"/>
              <p:cNvSpPr txBox="1"/>
              <p:nvPr/>
            </p:nvSpPr>
            <p:spPr>
              <a:xfrm>
                <a:off x="4275365" y="121742"/>
                <a:ext cx="1659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Viskoz Kavrama</a:t>
                </a:r>
                <a:endParaRPr lang="tr-TR" dirty="0"/>
              </a:p>
            </p:txBody>
          </p:sp>
          <p:sp>
            <p:nvSpPr>
              <p:cNvPr id="137" name="Arc 136"/>
              <p:cNvSpPr/>
              <p:nvPr/>
            </p:nvSpPr>
            <p:spPr>
              <a:xfrm rot="20927853" flipH="1">
                <a:off x="6445170" y="512046"/>
                <a:ext cx="1017461" cy="1595832"/>
              </a:xfrm>
              <a:prstGeom prst="arc">
                <a:avLst>
                  <a:gd name="adj1" fmla="val 16893611"/>
                  <a:gd name="adj2" fmla="val 2343868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4565091" y="362061"/>
                    <a:ext cx="37868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5091" y="362061"/>
                    <a:ext cx="378686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9" name="Arc 138"/>
              <p:cNvSpPr/>
              <p:nvPr/>
            </p:nvSpPr>
            <p:spPr>
              <a:xfrm rot="20927853" flipH="1">
                <a:off x="4337106" y="551630"/>
                <a:ext cx="1017461" cy="1595832"/>
              </a:xfrm>
              <a:prstGeom prst="arc">
                <a:avLst>
                  <a:gd name="adj1" fmla="val 16893611"/>
                  <a:gd name="adj2" fmla="val 2343868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Arrow Connector 140"/>
              <p:cNvCxnSpPr>
                <a:stCxn id="79" idx="0"/>
              </p:cNvCxnSpPr>
              <p:nvPr/>
            </p:nvCxnSpPr>
            <p:spPr>
              <a:xfrm flipV="1">
                <a:off x="3926453" y="362061"/>
                <a:ext cx="459721" cy="328212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4" name="Arc 143"/>
            <p:cNvSpPr/>
            <p:nvPr/>
          </p:nvSpPr>
          <p:spPr>
            <a:xfrm rot="20444955" flipH="1">
              <a:off x="8018360" y="1756987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7614209" y="1412996"/>
                  <a:ext cx="6633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1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b="1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tr-TR" b="1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𝒆</m:t>
                            </m:r>
                          </m:sub>
                        </m:sSub>
                        <m:r>
                          <a:rPr lang="tr-TR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𝒕</m:t>
                        </m:r>
                        <m:r>
                          <a:rPr lang="tr-TR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4209" y="1412996"/>
                  <a:ext cx="66336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2037" b="-13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919769" y="2898984"/>
            <a:ext cx="5966425" cy="2838930"/>
            <a:chOff x="919769" y="2898984"/>
            <a:chExt cx="5966425" cy="2838930"/>
          </a:xfrm>
        </p:grpSpPr>
        <p:grpSp>
          <p:nvGrpSpPr>
            <p:cNvPr id="82" name="Group 81"/>
            <p:cNvGrpSpPr/>
            <p:nvPr/>
          </p:nvGrpSpPr>
          <p:grpSpPr>
            <a:xfrm>
              <a:off x="1004037" y="3113244"/>
              <a:ext cx="5882157" cy="2283550"/>
              <a:chOff x="5279538" y="1649520"/>
              <a:chExt cx="5882157" cy="228355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872630" y="1649520"/>
                <a:ext cx="3720550" cy="96534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93" name="Straight Arrow Connector 92"/>
              <p:cNvCxnSpPr/>
              <p:nvPr/>
            </p:nvCxnSpPr>
            <p:spPr>
              <a:xfrm>
                <a:off x="5351259" y="2132639"/>
                <a:ext cx="490120" cy="12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1" name="Group 100"/>
              <p:cNvGrpSpPr/>
              <p:nvPr/>
            </p:nvGrpSpPr>
            <p:grpSpPr>
              <a:xfrm>
                <a:off x="5279538" y="3304806"/>
                <a:ext cx="675005" cy="628264"/>
                <a:chOff x="1649039" y="4082690"/>
                <a:chExt cx="657733" cy="628264"/>
              </a:xfrm>
            </p:grpSpPr>
            <p:cxnSp>
              <p:nvCxnSpPr>
                <p:cNvPr id="149" name="Straight Arrow Connector 148"/>
                <p:cNvCxnSpPr/>
                <p:nvPr/>
              </p:nvCxnSpPr>
              <p:spPr>
                <a:xfrm>
                  <a:off x="1712122" y="4700181"/>
                  <a:ext cx="477580" cy="107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Box 149"/>
                <p:cNvSpPr txBox="1"/>
                <p:nvPr/>
              </p:nvSpPr>
              <p:spPr>
                <a:xfrm>
                  <a:off x="1649039" y="4082690"/>
                  <a:ext cx="6577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T</a:t>
                  </a:r>
                  <a:r>
                    <a:rPr lang="tr-TR" baseline="-25000" dirty="0" smtClean="0"/>
                    <a:t>e</a:t>
                  </a:r>
                  <a:r>
                    <a:rPr lang="tr-TR" dirty="0" smtClean="0"/>
                    <a:t>(s)</a:t>
                  </a: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832073" y="2767044"/>
                <a:ext cx="1329622" cy="658935"/>
                <a:chOff x="9182368" y="2566519"/>
                <a:chExt cx="1329622" cy="658935"/>
              </a:xfrm>
            </p:grpSpPr>
            <p:cxnSp>
              <p:nvCxnSpPr>
                <p:cNvPr id="134" name="Straight Arrow Connector 133"/>
                <p:cNvCxnSpPr/>
                <p:nvPr/>
              </p:nvCxnSpPr>
              <p:spPr>
                <a:xfrm>
                  <a:off x="9761611" y="3008040"/>
                  <a:ext cx="43755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139"/>
                <p:cNvSpPr txBox="1"/>
                <p:nvPr/>
              </p:nvSpPr>
              <p:spPr>
                <a:xfrm>
                  <a:off x="9820529" y="2566519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/>
                    <a:t>θ</a:t>
                  </a:r>
                  <a:r>
                    <a:rPr lang="tr-TR" baseline="-25000" dirty="0"/>
                    <a:t>2</a:t>
                  </a:r>
                  <a:r>
                    <a:rPr lang="tr-TR" dirty="0" smtClean="0"/>
                    <a:t>(s)</a:t>
                  </a:r>
                  <a:endParaRPr lang="tr-TR" dirty="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9182368" y="2665576"/>
                  <a:ext cx="593560" cy="559878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9298265" y="2728899"/>
                  <a:ext cx="6024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2400" b="1" dirty="0" smtClean="0"/>
                    <a:t>∑</a:t>
                  </a:r>
                  <a:endParaRPr lang="tr-TR" sz="2400" b="1" dirty="0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9771760" y="2573540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+</a:t>
                </a:r>
                <a:endParaRPr lang="tr-TR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0163821" y="3348000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+</a:t>
                </a:r>
                <a:endParaRPr lang="tr-TR" b="1" dirty="0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 flipV="1">
                <a:off x="9561096" y="2229853"/>
                <a:ext cx="577515" cy="173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9529011" y="3914274"/>
                <a:ext cx="601582" cy="80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endCxn id="147" idx="4"/>
              </p:cNvCxnSpPr>
              <p:nvPr/>
            </p:nvCxnSpPr>
            <p:spPr>
              <a:xfrm flipH="1" flipV="1">
                <a:off x="10128853" y="3425979"/>
                <a:ext cx="1740" cy="4963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147" idx="0"/>
              </p:cNvCxnSpPr>
              <p:nvPr/>
            </p:nvCxnSpPr>
            <p:spPr>
              <a:xfrm>
                <a:off x="10114551" y="2253918"/>
                <a:ext cx="14302" cy="6121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588168" y="3192111"/>
                  <a:ext cx="3688465" cy="718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𝑏𝑘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168" y="3192111"/>
                  <a:ext cx="3688465" cy="71801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Rectangle 84"/>
            <p:cNvSpPr/>
            <p:nvPr/>
          </p:nvSpPr>
          <p:spPr>
            <a:xfrm>
              <a:off x="1565878" y="4905701"/>
              <a:ext cx="3702736" cy="8322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588168" y="4951853"/>
                  <a:ext cx="3600233" cy="762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𝑏𝑘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168" y="4951853"/>
                  <a:ext cx="3600233" cy="76270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TextBox 150"/>
            <p:cNvSpPr txBox="1"/>
            <p:nvPr/>
          </p:nvSpPr>
          <p:spPr>
            <a:xfrm>
              <a:off x="919769" y="2898984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T</a:t>
              </a:r>
              <a:r>
                <a:rPr lang="tr-TR" baseline="-25000" dirty="0" err="1" smtClean="0"/>
                <a:t>m</a:t>
              </a:r>
              <a:r>
                <a:rPr lang="tr-TR" dirty="0" smtClean="0"/>
                <a:t>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4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188720" y="454749"/>
            <a:ext cx="10058400" cy="723627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4411" y="1522980"/>
            <a:ext cx="4983162" cy="1204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İçerik Yer Tutucusu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1744" y="1424763"/>
                <a:ext cx="4963936" cy="4444332"/>
              </a:xfrm>
            </p:spPr>
            <p:txBody>
              <a:bodyPr/>
              <a:lstStyle/>
              <a:p>
                <a:r>
                  <a:rPr lang="en-US" b="1" dirty="0" err="1"/>
                  <a:t>Sistemin</a:t>
                </a:r>
                <a:r>
                  <a:rPr lang="en-US" b="1" dirty="0"/>
                  <a:t> </a:t>
                </a:r>
                <a:r>
                  <a:rPr lang="en-US" b="1" dirty="0" err="1"/>
                  <a:t>elemanları</a:t>
                </a:r>
                <a:r>
                  <a:rPr lang="en-US" b="1" dirty="0"/>
                  <a:t> </a:t>
                </a:r>
                <a:r>
                  <a:rPr lang="en-US" b="1" dirty="0" err="1"/>
                  <a:t>ve</a:t>
                </a:r>
                <a:r>
                  <a:rPr lang="en-US" b="1" dirty="0"/>
                  <a:t> </a:t>
                </a:r>
                <a:r>
                  <a:rPr lang="en-US" b="1" dirty="0" err="1"/>
                  <a:t>onların</a:t>
                </a:r>
                <a:r>
                  <a:rPr lang="en-US" b="1" dirty="0"/>
                  <a:t> </a:t>
                </a:r>
                <a:r>
                  <a:rPr lang="en-US" b="1" dirty="0" err="1"/>
                  <a:t>temel</a:t>
                </a:r>
                <a:r>
                  <a:rPr lang="en-US" b="1" dirty="0"/>
                  <a:t> </a:t>
                </a:r>
                <a:r>
                  <a:rPr lang="en-US" b="1" dirty="0" err="1"/>
                  <a:t>denklemleri</a:t>
                </a:r>
                <a:r>
                  <a:rPr lang="en-US" b="1" dirty="0"/>
                  <a:t>;</a:t>
                </a:r>
                <a:endParaRPr lang="tr-TR" dirty="0"/>
              </a:p>
              <a:p>
                <a:r>
                  <a:rPr lang="en-US" b="1" dirty="0"/>
                  <a:t>Motor:</a:t>
                </a:r>
                <a:r>
                  <a:rPr lang="en-US" dirty="0"/>
                  <a:t> </a:t>
                </a:r>
                <a:r>
                  <a:rPr lang="en-US" dirty="0" err="1"/>
                  <a:t>Tork</a:t>
                </a:r>
                <a:r>
                  <a:rPr lang="en-US" dirty="0"/>
                  <a:t> </a:t>
                </a:r>
                <a:r>
                  <a:rPr lang="en-US" dirty="0" err="1"/>
                  <a:t>Üreteci</a:t>
                </a:r>
                <a:r>
                  <a:rPr lang="en-US" dirty="0"/>
                  <a:t>, </a:t>
                </a:r>
                <a:r>
                  <a:rPr lang="en-US" dirty="0" err="1"/>
                  <a:t>Eyletici</a:t>
                </a:r>
                <a:r>
                  <a:rPr lang="en-US" dirty="0"/>
                  <a:t> (Actuator); </a:t>
                </a:r>
                <a:r>
                  <a:rPr lang="en-US" dirty="0" err="1"/>
                  <a:t>Önceden</a:t>
                </a:r>
                <a:r>
                  <a:rPr lang="en-US" dirty="0"/>
                  <a:t> </a:t>
                </a:r>
                <a:r>
                  <a:rPr lang="en-US" dirty="0" err="1"/>
                  <a:t>ayarlı</a:t>
                </a:r>
                <a:r>
                  <a:rPr lang="en-US" dirty="0"/>
                  <a:t>, </a:t>
                </a:r>
                <a:r>
                  <a:rPr lang="en-US" dirty="0" err="1"/>
                  <a:t>Kontrol</a:t>
                </a:r>
                <a:r>
                  <a:rPr lang="en-US" dirty="0"/>
                  <a:t> </a:t>
                </a:r>
                <a:r>
                  <a:rPr lang="en-US" dirty="0" err="1"/>
                  <a:t>edilebilir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giriş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b="1" dirty="0" err="1"/>
                  <a:t>Dış</a:t>
                </a:r>
                <a:r>
                  <a:rPr lang="en-US" b="1" dirty="0"/>
                  <a:t> </a:t>
                </a:r>
                <a:r>
                  <a:rPr lang="en-US" b="1" dirty="0" err="1"/>
                  <a:t>Etki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:r>
                  <a:rPr lang="en-US" dirty="0" err="1"/>
                  <a:t>Tork</a:t>
                </a:r>
                <a:r>
                  <a:rPr lang="en-US" dirty="0"/>
                  <a:t> </a:t>
                </a:r>
                <a:r>
                  <a:rPr lang="en-US" dirty="0" err="1"/>
                  <a:t>üreteci</a:t>
                </a:r>
                <a:r>
                  <a:rPr lang="en-US" dirty="0"/>
                  <a:t>, </a:t>
                </a:r>
                <a:r>
                  <a:rPr lang="en-US" dirty="0" err="1"/>
                  <a:t>yine</a:t>
                </a:r>
                <a:r>
                  <a:rPr lang="en-US" dirty="0"/>
                  <a:t> </a:t>
                </a:r>
                <a:r>
                  <a:rPr lang="en-US" dirty="0" err="1"/>
                  <a:t>önceden</a:t>
                </a:r>
                <a:r>
                  <a:rPr lang="en-US" dirty="0"/>
                  <a:t> </a:t>
                </a:r>
                <a:r>
                  <a:rPr lang="en-US" dirty="0" err="1"/>
                  <a:t>belirli</a:t>
                </a:r>
                <a:r>
                  <a:rPr lang="en-US" dirty="0"/>
                  <a:t> </a:t>
                </a:r>
                <a:r>
                  <a:rPr lang="en-US" dirty="0" err="1"/>
                  <a:t>ama</a:t>
                </a:r>
                <a:r>
                  <a:rPr lang="en-US" dirty="0"/>
                  <a:t> </a:t>
                </a:r>
                <a:r>
                  <a:rPr lang="en-US" dirty="0" err="1"/>
                  <a:t>bizim</a:t>
                </a:r>
                <a:r>
                  <a:rPr lang="en-US" dirty="0"/>
                  <a:t> </a:t>
                </a:r>
                <a:r>
                  <a:rPr lang="en-US" dirty="0" err="1"/>
                  <a:t>kontrolümüz</a:t>
                </a:r>
                <a:r>
                  <a:rPr lang="en-US" dirty="0"/>
                  <a:t> </a:t>
                </a:r>
                <a:r>
                  <a:rPr lang="en-US" dirty="0" err="1"/>
                  <a:t>dışında</a:t>
                </a:r>
                <a:r>
                  <a:rPr lang="en-US" dirty="0"/>
                  <a:t>; Bu </a:t>
                </a:r>
                <a:r>
                  <a:rPr lang="en-US" dirty="0" err="1"/>
                  <a:t>tür</a:t>
                </a:r>
                <a:r>
                  <a:rPr lang="en-US" dirty="0"/>
                  <a:t> </a:t>
                </a:r>
                <a:r>
                  <a:rPr lang="en-US" dirty="0" err="1"/>
                  <a:t>girişlere</a:t>
                </a:r>
                <a:r>
                  <a:rPr lang="en-US" dirty="0"/>
                  <a:t> </a:t>
                </a:r>
                <a:r>
                  <a:rPr lang="en-US" dirty="0" err="1"/>
                  <a:t>bozucu</a:t>
                </a:r>
                <a:r>
                  <a:rPr lang="en-US" dirty="0"/>
                  <a:t> </a:t>
                </a:r>
                <a:r>
                  <a:rPr lang="en-US" dirty="0" err="1"/>
                  <a:t>giriş</a:t>
                </a:r>
                <a:r>
                  <a:rPr lang="en-US" dirty="0"/>
                  <a:t> </a:t>
                </a:r>
                <a:r>
                  <a:rPr lang="en-US" dirty="0" err="1"/>
                  <a:t>diyoruz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b="1" dirty="0" err="1"/>
                  <a:t>Volan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:</a:t>
                </a:r>
                <a:r>
                  <a:rPr lang="en-US" dirty="0"/>
                  <a:t> </a:t>
                </a:r>
                <a:r>
                  <a:rPr lang="en-US" dirty="0" err="1"/>
                  <a:t>Motorun</a:t>
                </a:r>
                <a:r>
                  <a:rPr lang="en-US" dirty="0"/>
                  <a:t> </a:t>
                </a:r>
                <a:r>
                  <a:rPr lang="en-US" dirty="0" err="1"/>
                  <a:t>hareketini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düzeneğe</a:t>
                </a:r>
                <a:r>
                  <a:rPr lang="en-US" dirty="0"/>
                  <a:t> </a:t>
                </a:r>
                <a:r>
                  <a:rPr lang="en-US" dirty="0" err="1"/>
                  <a:t>aktarmak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kullanılan</a:t>
                </a:r>
                <a:r>
                  <a:rPr lang="en-US" dirty="0"/>
                  <a:t> </a:t>
                </a:r>
                <a:r>
                  <a:rPr lang="en-US" dirty="0" err="1"/>
                  <a:t>araç</a:t>
                </a:r>
                <a:r>
                  <a:rPr lang="en-US" dirty="0"/>
                  <a:t>; </a:t>
                </a:r>
                <a:r>
                  <a:rPr lang="en-US" dirty="0" err="1"/>
                  <a:t>nihayetinde</a:t>
                </a:r>
                <a:r>
                  <a:rPr lang="en-US" dirty="0"/>
                  <a:t> </a:t>
                </a:r>
                <a:r>
                  <a:rPr lang="en-US" dirty="0" err="1"/>
                  <a:t>dönen</a:t>
                </a:r>
                <a:r>
                  <a:rPr lang="en-US" dirty="0"/>
                  <a:t> </a:t>
                </a:r>
                <a:r>
                  <a:rPr lang="en-US" dirty="0" err="1"/>
                  <a:t>kütle</a:t>
                </a:r>
                <a:r>
                  <a:rPr lang="en-US" dirty="0"/>
                  <a:t>. </a:t>
                </a:r>
                <a:endParaRPr lang="tr-TR" dirty="0"/>
              </a:p>
            </p:txBody>
          </p:sp>
        </mc:Choice>
        <mc:Fallback xmlns="">
          <p:sp>
            <p:nvSpPr>
              <p:cNvPr id="10" name="İçerik Yer Tutucusu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1744" y="1424763"/>
                <a:ext cx="4963936" cy="4444332"/>
              </a:xfrm>
              <a:blipFill rotWithShape="0">
                <a:blip r:embed="rId3"/>
                <a:stretch>
                  <a:fillRect l="-1351" t="-1509" r="-11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8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188720" y="454749"/>
            <a:ext cx="10058400" cy="723627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4411" y="1522980"/>
            <a:ext cx="4983162" cy="1204037"/>
          </a:xfrm>
          <a:prstGeom prst="rect">
            <a:avLst/>
          </a:prstGeom>
        </p:spPr>
      </p:pic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5195" y="4807338"/>
            <a:ext cx="2414225" cy="1176630"/>
          </a:xfrm>
          <a:prstGeom prst="rect">
            <a:avLst/>
          </a:prstGeom>
        </p:spPr>
      </p:pic>
      <p:grpSp>
        <p:nvGrpSpPr>
          <p:cNvPr id="100" name="Group 200"/>
          <p:cNvGrpSpPr/>
          <p:nvPr/>
        </p:nvGrpSpPr>
        <p:grpSpPr>
          <a:xfrm>
            <a:off x="848253" y="3691365"/>
            <a:ext cx="3268980" cy="1364615"/>
            <a:chOff x="0" y="0"/>
            <a:chExt cx="3268980" cy="1364615"/>
          </a:xfrm>
        </p:grpSpPr>
        <p:sp>
          <p:nvSpPr>
            <p:cNvPr id="152" name="Rectangle 120"/>
            <p:cNvSpPr/>
            <p:nvPr/>
          </p:nvSpPr>
          <p:spPr>
            <a:xfrm>
              <a:off x="66675" y="609600"/>
              <a:ext cx="1490980" cy="107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/>
            </a:p>
          </p:txBody>
        </p:sp>
        <p:sp>
          <p:nvSpPr>
            <p:cNvPr id="153" name="Arc 121"/>
            <p:cNvSpPr/>
            <p:nvPr/>
          </p:nvSpPr>
          <p:spPr>
            <a:xfrm rot="20444955" flipH="1">
              <a:off x="466725" y="352425"/>
              <a:ext cx="649605" cy="99314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28"/>
                <p:cNvSpPr txBox="1"/>
                <p:nvPr/>
              </p:nvSpPr>
              <p:spPr>
                <a:xfrm>
                  <a:off x="66675" y="9525"/>
                  <a:ext cx="662940" cy="359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sub>
                        </m:sSub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𝒕</m:t>
                        </m:r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4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75" y="9525"/>
                  <a:ext cx="662940" cy="3594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0183" b="-1864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23"/>
                <p:cNvSpPr/>
                <p:nvPr/>
              </p:nvSpPr>
              <p:spPr>
                <a:xfrm>
                  <a:off x="923925" y="238125"/>
                  <a:ext cx="273685" cy="822325"/>
                </a:xfrm>
                <a:prstGeom prst="rect">
                  <a:avLst/>
                </a:prstGeom>
                <a:solidFill>
                  <a:schemeClr val="accent3"/>
                </a:solidFill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8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sz="18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5" name="Rectangle 1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925" y="238125"/>
                  <a:ext cx="273685" cy="8223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569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Arc 124"/>
            <p:cNvSpPr/>
            <p:nvPr/>
          </p:nvSpPr>
          <p:spPr>
            <a:xfrm rot="20444955" flipH="1">
              <a:off x="1362075" y="371475"/>
              <a:ext cx="649605" cy="99314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  <p:cxnSp>
          <p:nvCxnSpPr>
            <p:cNvPr id="157" name="Straight Connector 125"/>
            <p:cNvCxnSpPr/>
            <p:nvPr/>
          </p:nvCxnSpPr>
          <p:spPr>
            <a:xfrm flipV="1">
              <a:off x="0" y="638175"/>
              <a:ext cx="1847850" cy="1905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97"/>
                <p:cNvSpPr txBox="1"/>
                <p:nvPr/>
              </p:nvSpPr>
              <p:spPr>
                <a:xfrm>
                  <a:off x="1733550" y="285750"/>
                  <a:ext cx="377825" cy="358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3550" y="285750"/>
                  <a:ext cx="377825" cy="358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9" name="Arc 127"/>
            <p:cNvSpPr/>
            <p:nvPr/>
          </p:nvSpPr>
          <p:spPr>
            <a:xfrm rot="20444955" flipH="1">
              <a:off x="1657350" y="371475"/>
              <a:ext cx="649605" cy="99314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  <p:cxnSp>
          <p:nvCxnSpPr>
            <p:cNvPr id="160" name="Straight Arrow Connector 195"/>
            <p:cNvCxnSpPr/>
            <p:nvPr/>
          </p:nvCxnSpPr>
          <p:spPr>
            <a:xfrm flipV="1">
              <a:off x="2419350" y="638175"/>
              <a:ext cx="371475" cy="95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rc 196"/>
            <p:cNvSpPr/>
            <p:nvPr/>
          </p:nvSpPr>
          <p:spPr>
            <a:xfrm rot="20444955" flipH="1">
              <a:off x="2619375" y="371475"/>
              <a:ext cx="649605" cy="99314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28"/>
                <p:cNvSpPr txBox="1"/>
                <p:nvPr/>
              </p:nvSpPr>
              <p:spPr>
                <a:xfrm>
                  <a:off x="1114425" y="0"/>
                  <a:ext cx="662940" cy="358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𝒃</m:t>
                            </m:r>
                          </m:sub>
                        </m:sSub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𝒕</m:t>
                        </m:r>
                        <m:r>
                          <a:rPr lang="tr-TR" sz="1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2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" y="0"/>
                  <a:ext cx="662940" cy="358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844" b="-1896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3" name="TextBox 97"/>
            <p:cNvSpPr txBox="1"/>
            <p:nvPr/>
          </p:nvSpPr>
          <p:spPr>
            <a:xfrm>
              <a:off x="2867025" y="485775"/>
              <a:ext cx="377825" cy="26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tr-T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29" name="Group 357"/>
          <p:cNvGrpSpPr/>
          <p:nvPr/>
        </p:nvGrpSpPr>
        <p:grpSpPr>
          <a:xfrm>
            <a:off x="6886191" y="2193302"/>
            <a:ext cx="2459990" cy="1383665"/>
            <a:chOff x="0" y="0"/>
            <a:chExt cx="2459990" cy="1383668"/>
          </a:xfrm>
        </p:grpSpPr>
        <p:grpSp>
          <p:nvGrpSpPr>
            <p:cNvPr id="30" name="Group 327"/>
            <p:cNvGrpSpPr/>
            <p:nvPr/>
          </p:nvGrpSpPr>
          <p:grpSpPr>
            <a:xfrm>
              <a:off x="0" y="104776"/>
              <a:ext cx="2459990" cy="1278892"/>
              <a:chOff x="0" y="171450"/>
              <a:chExt cx="2460007" cy="1278968"/>
            </a:xfrm>
          </p:grpSpPr>
          <p:sp>
            <p:nvSpPr>
              <p:cNvPr id="34" name="Rectangle 328"/>
              <p:cNvSpPr/>
              <p:nvPr/>
            </p:nvSpPr>
            <p:spPr>
              <a:xfrm>
                <a:off x="133349" y="600047"/>
                <a:ext cx="1581151" cy="15242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98"/>
                  <p:cNvSpPr txBox="1"/>
                  <p:nvPr/>
                </p:nvSpPr>
                <p:spPr>
                  <a:xfrm>
                    <a:off x="2028825" y="314325"/>
                    <a:ext cx="378460" cy="3594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8825" y="314325"/>
                    <a:ext cx="378460" cy="3594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33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Arc 331"/>
              <p:cNvSpPr/>
              <p:nvPr/>
            </p:nvSpPr>
            <p:spPr>
              <a:xfrm rot="20444955" flipH="1">
                <a:off x="1809750" y="457200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144"/>
                  <p:cNvSpPr txBox="1"/>
                  <p:nvPr/>
                </p:nvSpPr>
                <p:spPr>
                  <a:xfrm>
                    <a:off x="1127773" y="180979"/>
                    <a:ext cx="662940" cy="3594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𝒕</m:t>
                          </m:r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773" y="180979"/>
                    <a:ext cx="662940" cy="3594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13889" b="-1896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33"/>
              <p:cNvCxnSpPr/>
              <p:nvPr/>
            </p:nvCxnSpPr>
            <p:spPr>
              <a:xfrm flipV="1">
                <a:off x="0" y="657225"/>
                <a:ext cx="1847850" cy="1905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Arc 334"/>
              <p:cNvSpPr/>
              <p:nvPr/>
            </p:nvSpPr>
            <p:spPr>
              <a:xfrm rot="20444955" flipH="1">
                <a:off x="1438274" y="438150"/>
                <a:ext cx="650257" cy="993218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144"/>
                  <p:cNvSpPr txBox="1"/>
                  <p:nvPr/>
                </p:nvSpPr>
                <p:spPr>
                  <a:xfrm>
                    <a:off x="400053" y="171450"/>
                    <a:ext cx="662940" cy="3594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tr-TR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𝒕</m:t>
                          </m:r>
                          <m:r>
                            <a:rPr lang="tr-TR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tr-TR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053" y="171450"/>
                    <a:ext cx="662940" cy="3594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12844" b="-1694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98"/>
                <p:cNvSpPr txBox="1"/>
                <p:nvPr/>
              </p:nvSpPr>
              <p:spPr>
                <a:xfrm>
                  <a:off x="76200" y="76200"/>
                  <a:ext cx="378457" cy="359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76200"/>
                  <a:ext cx="378457" cy="35938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Arc 338"/>
            <p:cNvSpPr/>
            <p:nvPr/>
          </p:nvSpPr>
          <p:spPr>
            <a:xfrm rot="20444955" flipH="1">
              <a:off x="76200" y="285750"/>
              <a:ext cx="650253" cy="99316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  <p:sp>
          <p:nvSpPr>
            <p:cNvPr id="33" name="Arc 339"/>
            <p:cNvSpPr/>
            <p:nvPr/>
          </p:nvSpPr>
          <p:spPr>
            <a:xfrm rot="1155045" flipH="1" flipV="1">
              <a:off x="457200" y="0"/>
              <a:ext cx="650253" cy="993160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616615" y="2716508"/>
                <a:ext cx="3952900" cy="685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Volan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Motorun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hareketini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düzeneğe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aktarmak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için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kullanılan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araç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5" y="2716508"/>
                <a:ext cx="3952900" cy="685059"/>
              </a:xfrm>
              <a:prstGeom prst="rect">
                <a:avLst/>
              </a:prstGeom>
              <a:blipFill rotWithShape="0">
                <a:blip r:embed="rId12"/>
                <a:stretch>
                  <a:fillRect l="-1233" t="-5357" b="-10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637507" y="3291301"/>
                <a:ext cx="3223959" cy="402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tr-TR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7" y="3291301"/>
                <a:ext cx="3223959" cy="402418"/>
              </a:xfrm>
              <a:prstGeom prst="rect">
                <a:avLst/>
              </a:prstGeom>
              <a:blipFill rotWithShape="0">
                <a:blip r:embed="rId13"/>
                <a:stretch>
                  <a:fillRect l="-379" t="-6061" r="-947" b="-181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3278862" y="5004266"/>
                <a:ext cx="3267740" cy="80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Dönen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Kütle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(2)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862" y="5004266"/>
                <a:ext cx="3267740" cy="801373"/>
              </a:xfrm>
              <a:prstGeom prst="rect">
                <a:avLst/>
              </a:prstGeom>
              <a:blipFill rotWithShape="0">
                <a:blip r:embed="rId14"/>
                <a:stretch>
                  <a:fillRect l="-1679" t="-4580" b="-91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>
                <a:off x="6804404" y="1471403"/>
                <a:ext cx="3501656" cy="787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Elastik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Şaft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(3)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404" y="1471403"/>
                <a:ext cx="3501656" cy="787652"/>
              </a:xfrm>
              <a:prstGeom prst="rect">
                <a:avLst/>
              </a:prstGeom>
              <a:blipFill rotWithShape="0">
                <a:blip r:embed="rId15"/>
                <a:stretch>
                  <a:fillRect l="-1391" t="-3846" b="-84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371"/>
          <p:cNvGrpSpPr/>
          <p:nvPr/>
        </p:nvGrpSpPr>
        <p:grpSpPr>
          <a:xfrm>
            <a:off x="6962391" y="3492167"/>
            <a:ext cx="2459988" cy="1383664"/>
            <a:chOff x="0" y="0"/>
            <a:chExt cx="2459988" cy="1383664"/>
          </a:xfrm>
        </p:grpSpPr>
        <p:grpSp>
          <p:nvGrpSpPr>
            <p:cNvPr id="85" name="Group 344"/>
            <p:cNvGrpSpPr/>
            <p:nvPr/>
          </p:nvGrpSpPr>
          <p:grpSpPr>
            <a:xfrm>
              <a:off x="819150" y="180975"/>
              <a:ext cx="247490" cy="850231"/>
              <a:chOff x="3446814" y="568531"/>
              <a:chExt cx="247490" cy="850231"/>
            </a:xfrm>
          </p:grpSpPr>
          <p:sp>
            <p:nvSpPr>
              <p:cNvPr id="98" name="Rectangle 345"/>
              <p:cNvSpPr/>
              <p:nvPr/>
            </p:nvSpPr>
            <p:spPr>
              <a:xfrm>
                <a:off x="3477056" y="568531"/>
                <a:ext cx="217248" cy="8502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99" name="Rectangle 346"/>
              <p:cNvSpPr/>
              <p:nvPr/>
            </p:nvSpPr>
            <p:spPr>
              <a:xfrm>
                <a:off x="3446814" y="672804"/>
                <a:ext cx="45719" cy="641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p:cxnSp>
            <p:nvCxnSpPr>
              <p:cNvPr id="101" name="Straight Connector 347"/>
              <p:cNvCxnSpPr/>
              <p:nvPr/>
            </p:nvCxnSpPr>
            <p:spPr>
              <a:xfrm>
                <a:off x="3577660" y="624679"/>
                <a:ext cx="0" cy="7315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58"/>
            <p:cNvGrpSpPr/>
            <p:nvPr/>
          </p:nvGrpSpPr>
          <p:grpSpPr>
            <a:xfrm>
              <a:off x="0" y="0"/>
              <a:ext cx="2459988" cy="1383664"/>
              <a:chOff x="0" y="0"/>
              <a:chExt cx="2459988" cy="1383668"/>
            </a:xfrm>
          </p:grpSpPr>
          <p:grpSp>
            <p:nvGrpSpPr>
              <p:cNvPr id="87" name="Group 359"/>
              <p:cNvGrpSpPr/>
              <p:nvPr/>
            </p:nvGrpSpPr>
            <p:grpSpPr>
              <a:xfrm>
                <a:off x="0" y="114304"/>
                <a:ext cx="2459988" cy="1269364"/>
                <a:chOff x="0" y="180979"/>
                <a:chExt cx="2460007" cy="1269439"/>
              </a:xfrm>
            </p:grpSpPr>
            <p:sp>
              <p:nvSpPr>
                <p:cNvPr id="91" name="Rectangle 360"/>
                <p:cNvSpPr/>
                <p:nvPr/>
              </p:nvSpPr>
              <p:spPr>
                <a:xfrm>
                  <a:off x="133349" y="600047"/>
                  <a:ext cx="819491" cy="15242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Autofit/>
                </a:bodyPr>
                <a:lstStyle/>
                <a:p>
                  <a:endParaRPr lang="tr-T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8"/>
                    <p:cNvSpPr txBox="1"/>
                    <p:nvPr/>
                  </p:nvSpPr>
                  <p:spPr>
                    <a:xfrm>
                      <a:off x="1741625" y="212085"/>
                      <a:ext cx="378463" cy="3784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2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41625" y="212085"/>
                      <a:ext cx="378463" cy="378483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b="-16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3" name="Arc 362"/>
                <p:cNvSpPr/>
                <p:nvPr/>
              </p:nvSpPr>
              <p:spPr>
                <a:xfrm rot="20444955" flipH="1">
                  <a:off x="1809750" y="457200"/>
                  <a:ext cx="650257" cy="993218"/>
                </a:xfrm>
                <a:prstGeom prst="arc">
                  <a:avLst>
                    <a:gd name="adj1" fmla="val 16893611"/>
                    <a:gd name="adj2" fmla="val 0"/>
                  </a:avLst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tr-T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144"/>
                    <p:cNvSpPr txBox="1"/>
                    <p:nvPr/>
                  </p:nvSpPr>
                  <p:spPr>
                    <a:xfrm>
                      <a:off x="1127773" y="180979"/>
                      <a:ext cx="662940" cy="3594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𝒃</m:t>
                                </m:r>
                              </m:sub>
                            </m:sSub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1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7773" y="180979"/>
                      <a:ext cx="662940" cy="359410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 r="-12844" b="-169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5" name="Straight Connector 364"/>
                <p:cNvCxnSpPr/>
                <p:nvPr/>
              </p:nvCxnSpPr>
              <p:spPr>
                <a:xfrm flipV="1">
                  <a:off x="0" y="657225"/>
                  <a:ext cx="1847850" cy="19050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6" name="Arc 365"/>
                <p:cNvSpPr/>
                <p:nvPr/>
              </p:nvSpPr>
              <p:spPr>
                <a:xfrm rot="20444955" flipH="1">
                  <a:off x="1438274" y="438150"/>
                  <a:ext cx="650257" cy="993218"/>
                </a:xfrm>
                <a:prstGeom prst="arc">
                  <a:avLst>
                    <a:gd name="adj1" fmla="val 16893611"/>
                    <a:gd name="adj2" fmla="val 0"/>
                  </a:avLst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tr-T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144"/>
                    <p:cNvSpPr txBox="1"/>
                    <p:nvPr/>
                  </p:nvSpPr>
                  <p:spPr>
                    <a:xfrm>
                      <a:off x="104776" y="895392"/>
                      <a:ext cx="662940" cy="3594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tr-TR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𝒃</m:t>
                                </m:r>
                              </m:sub>
                            </m:sSub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  <m:r>
                              <a:rPr lang="tr-TR" sz="1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TextBox 1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776" y="895392"/>
                      <a:ext cx="662940" cy="359410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r="-12844" b="-169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98"/>
                  <p:cNvSpPr txBox="1"/>
                  <p:nvPr/>
                </p:nvSpPr>
                <p:spPr>
                  <a:xfrm>
                    <a:off x="76200" y="76200"/>
                    <a:ext cx="378460" cy="3784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8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" y="76200"/>
                    <a:ext cx="378460" cy="378461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b="-161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Arc 368"/>
              <p:cNvSpPr/>
              <p:nvPr/>
            </p:nvSpPr>
            <p:spPr>
              <a:xfrm rot="20444955" flipH="1">
                <a:off x="76200" y="285750"/>
                <a:ext cx="650253" cy="993160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90" name="Arc 369"/>
              <p:cNvSpPr/>
              <p:nvPr/>
            </p:nvSpPr>
            <p:spPr>
              <a:xfrm rot="1155045" flipH="1" flipV="1">
                <a:off x="457200" y="0"/>
                <a:ext cx="650253" cy="993160"/>
              </a:xfrm>
              <a:prstGeom prst="arc">
                <a:avLst>
                  <a:gd name="adj1" fmla="val 16893611"/>
                  <a:gd name="adj2" fmla="val 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tr-T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ikdörtgen 19"/>
              <p:cNvSpPr/>
              <p:nvPr/>
            </p:nvSpPr>
            <p:spPr>
              <a:xfrm>
                <a:off x="6747016" y="4700613"/>
                <a:ext cx="4670894" cy="681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Vizkoz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Kavrama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Sürtünme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Elemanı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Kütlesiz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tr-TR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   (4)</a:t>
                </a:r>
                <a:endParaRPr lang="tr-TR" dirty="0"/>
              </a:p>
            </p:txBody>
          </p:sp>
        </mc:Choice>
        <mc:Fallback xmlns="">
          <p:sp>
            <p:nvSpPr>
              <p:cNvPr id="20" name="Dikdörtgen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16" y="4700613"/>
                <a:ext cx="4670894" cy="681982"/>
              </a:xfrm>
              <a:prstGeom prst="rect">
                <a:avLst/>
              </a:prstGeom>
              <a:blipFill rotWithShape="0">
                <a:blip r:embed="rId20"/>
                <a:stretch>
                  <a:fillRect l="-1175" t="-4464" r="-392" b="-116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4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err="1"/>
                  <a:t>Bağlantı</a:t>
                </a:r>
                <a:r>
                  <a:rPr lang="en-US" b="1" dirty="0"/>
                  <a:t> </a:t>
                </a:r>
                <a:r>
                  <a:rPr lang="en-US" b="1" dirty="0" err="1"/>
                  <a:t>Denklemleri</a:t>
                </a:r>
                <a:r>
                  <a:rPr lang="en-US" b="1" dirty="0"/>
                  <a:t> (</a:t>
                </a:r>
                <a:r>
                  <a:rPr lang="en-US" b="1" dirty="0" err="1"/>
                  <a:t>Uyarlılık</a:t>
                </a:r>
                <a:r>
                  <a:rPr lang="en-US" b="1" dirty="0"/>
                  <a:t> </a:t>
                </a:r>
                <a:r>
                  <a:rPr lang="en-US" b="1" dirty="0" err="1"/>
                  <a:t>Denklemleri</a:t>
                </a:r>
                <a:r>
                  <a:rPr lang="en-US" b="1" dirty="0"/>
                  <a:t>)</a:t>
                </a:r>
                <a:endParaRPr lang="tr-TR" dirty="0"/>
              </a:p>
              <a:p>
                <a:r>
                  <a:rPr lang="en-US" dirty="0" err="1"/>
                  <a:t>Kütlesiz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noktada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ya</a:t>
                </a:r>
                <a:r>
                  <a:rPr lang="en-US" dirty="0"/>
                  <a:t> da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/>
              </a:p>
              <a:p>
                <a:r>
                  <a:rPr lang="en-US" dirty="0" err="1"/>
                  <a:t>Kavrama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Şaft</a:t>
                </a:r>
                <a:r>
                  <a:rPr lang="en-US" dirty="0"/>
                  <a:t> </a:t>
                </a:r>
                <a:r>
                  <a:rPr lang="en-US" dirty="0" err="1"/>
                  <a:t>arasındaki</a:t>
                </a:r>
                <a:r>
                  <a:rPr lang="en-US" dirty="0"/>
                  <a:t> </a:t>
                </a:r>
                <a:r>
                  <a:rPr lang="en-US" dirty="0" err="1"/>
                  <a:t>bağlantı</a:t>
                </a:r>
                <a:r>
                  <a:rPr lang="en-US" dirty="0"/>
                  <a:t> </a:t>
                </a:r>
                <a:r>
                  <a:rPr lang="en-US" dirty="0" err="1"/>
                  <a:t>eşitliği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				(5)</a:t>
                </a:r>
                <a:endParaRPr lang="tr-TR" dirty="0"/>
              </a:p>
              <a:p>
                <a:r>
                  <a:rPr lang="en-US" b="1" dirty="0" err="1"/>
                  <a:t>Bilinmeyenler</a:t>
                </a:r>
                <a:r>
                  <a:rPr lang="en-US" b="1" dirty="0"/>
                  <a:t> </a:t>
                </a:r>
                <a:r>
                  <a:rPr lang="en-US" b="1" dirty="0" err="1"/>
                  <a:t>ve</a:t>
                </a:r>
                <a:r>
                  <a:rPr lang="en-US" b="1" dirty="0"/>
                  <a:t> </a:t>
                </a:r>
                <a:r>
                  <a:rPr lang="en-US" b="1" dirty="0" err="1"/>
                  <a:t>Denklemler</a:t>
                </a:r>
                <a:r>
                  <a:rPr lang="en-US" b="1" dirty="0"/>
                  <a:t> </a:t>
                </a:r>
                <a:r>
                  <a:rPr lang="en-US" b="1" dirty="0" err="1"/>
                  <a:t>Arasındaki</a:t>
                </a:r>
                <a:r>
                  <a:rPr lang="en-US" b="1" dirty="0"/>
                  <a:t> </a:t>
                </a:r>
                <a:r>
                  <a:rPr lang="en-US" b="1" dirty="0" err="1"/>
                  <a:t>Denge</a:t>
                </a:r>
                <a:endParaRPr lang="tr-TR" dirty="0"/>
              </a:p>
              <a:p>
                <a:r>
                  <a:rPr lang="en-US" dirty="0" err="1"/>
                  <a:t>Bilinmeyenler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  <a:p>
                <a:r>
                  <a:rPr lang="en-US" dirty="0"/>
                  <a:t>5 </a:t>
                </a:r>
                <a:r>
                  <a:rPr lang="en-US" dirty="0" err="1"/>
                  <a:t>bilinmeyen</a:t>
                </a:r>
                <a:r>
                  <a:rPr lang="en-US" dirty="0"/>
                  <a:t>, 5 </a:t>
                </a:r>
                <a:r>
                  <a:rPr lang="en-US" dirty="0" err="1"/>
                  <a:t>denklem</a:t>
                </a:r>
                <a:r>
                  <a:rPr lang="en-US" dirty="0"/>
                  <a:t>.</a:t>
                </a:r>
                <a:endParaRPr lang="tr-TR" dirty="0"/>
              </a:p>
              <a:p>
                <a:r>
                  <a:rPr lang="en-US" dirty="0" err="1"/>
                  <a:t>Girişler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dirty="0" err="1"/>
                  <a:t>Seçilen</a:t>
                </a:r>
                <a:r>
                  <a:rPr lang="en-US" dirty="0"/>
                  <a:t> </a:t>
                </a:r>
                <a:r>
                  <a:rPr lang="en-US" dirty="0" err="1"/>
                  <a:t>Çıkış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en-US" dirty="0"/>
                  <a:t>Yok </a:t>
                </a:r>
                <a:r>
                  <a:rPr lang="en-US" dirty="0" err="1"/>
                  <a:t>edilecek</a:t>
                </a:r>
                <a:r>
                  <a:rPr lang="en-US" dirty="0"/>
                  <a:t> </a:t>
                </a:r>
                <a:r>
                  <a:rPr lang="en-US" dirty="0" err="1"/>
                  <a:t>olan</a:t>
                </a:r>
                <a:r>
                  <a:rPr lang="en-US" dirty="0"/>
                  <a:t> </a:t>
                </a:r>
                <a:r>
                  <a:rPr lang="en-US" dirty="0" err="1"/>
                  <a:t>orta</a:t>
                </a:r>
                <a:r>
                  <a:rPr lang="en-US" dirty="0"/>
                  <a:t> </a:t>
                </a:r>
                <a:r>
                  <a:rPr lang="en-US" dirty="0" err="1"/>
                  <a:t>değişkenler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  <a:blipFill rotWithShape="0">
                <a:blip r:embed="rId3"/>
                <a:stretch>
                  <a:fillRect l="-667" t="-1481" b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Mekanik sistemleri üç başlık altında </a:t>
            </a:r>
            <a:r>
              <a:rPr lang="tr-TR" dirty="0" smtClean="0"/>
              <a:t>inceyeceğiz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tr-TR" sz="2800" dirty="0" smtClean="0"/>
              <a:t>Öteleme </a:t>
            </a:r>
            <a:r>
              <a:rPr lang="tr-TR" sz="2800" dirty="0"/>
              <a:t>hareketi yapan mekanik sistemler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tr-TR" sz="2800" dirty="0"/>
              <a:t> Dönme hareketi yapan mekanik sistemler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tr-TR" sz="2800" dirty="0"/>
              <a:t>Dönüştürücü mekanik elemanlar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3491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/>
                  <a:t>Beklentimiz</a:t>
                </a:r>
                <a:r>
                  <a:rPr lang="en-US" dirty="0"/>
                  <a:t>, transfer </a:t>
                </a:r>
                <a:r>
                  <a:rPr lang="en-US" dirty="0" err="1"/>
                  <a:t>fonksiyonunun</a:t>
                </a:r>
                <a:r>
                  <a:rPr lang="en-US" dirty="0"/>
                  <a:t>, s </a:t>
                </a:r>
                <a:r>
                  <a:rPr lang="en-US" dirty="0" err="1"/>
                  <a:t>tanım</a:t>
                </a:r>
                <a:r>
                  <a:rPr lang="en-US" dirty="0"/>
                  <a:t> </a:t>
                </a:r>
                <a:r>
                  <a:rPr lang="en-US" dirty="0" err="1"/>
                  <a:t>kümesinde</a:t>
                </a:r>
                <a:r>
                  <a:rPr lang="en-US" dirty="0"/>
                  <a:t> </a:t>
                </a:r>
                <a:r>
                  <a:rPr lang="en-US" dirty="0" err="1"/>
                  <a:t>kapalı</a:t>
                </a:r>
                <a:r>
                  <a:rPr lang="en-US" dirty="0"/>
                  <a:t> </a:t>
                </a:r>
                <a:r>
                  <a:rPr lang="en-US" dirty="0" err="1"/>
                  <a:t>formunun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şeklinde</a:t>
                </a:r>
                <a:r>
                  <a:rPr lang="en-US" dirty="0"/>
                  <a:t> </a:t>
                </a:r>
                <a:r>
                  <a:rPr lang="en-US" dirty="0" err="1"/>
                  <a:t>olacağı</a:t>
                </a:r>
                <a:r>
                  <a:rPr lang="en-US" dirty="0"/>
                  <a:t> </a:t>
                </a:r>
                <a:r>
                  <a:rPr lang="en-US" dirty="0" err="1"/>
                  <a:t>yönündedir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</m:num>
                      <m:den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</m:den>
                    </m:f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</m:num>
                      <m:den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  <a:blipFill rotWithShape="0">
                <a:blip r:embed="rId3"/>
                <a:stretch>
                  <a:fillRect l="-667" t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4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tr-TR" dirty="0" smtClean="0"/>
                  <a:t>SCD çizerek</a:t>
                </a:r>
                <a:r>
                  <a:rPr lang="en-US" dirty="0" smtClean="0"/>
                  <a:t> </a:t>
                </a:r>
                <a:r>
                  <a:rPr lang="en-US" dirty="0"/>
                  <a:t>t-</a:t>
                </a:r>
                <a:r>
                  <a:rPr lang="en-US" dirty="0" err="1"/>
                  <a:t>tanım</a:t>
                </a:r>
                <a:r>
                  <a:rPr lang="en-US" dirty="0"/>
                  <a:t> </a:t>
                </a:r>
                <a:r>
                  <a:rPr lang="en-US" dirty="0" err="1"/>
                  <a:t>kümesinde</a:t>
                </a:r>
                <a:r>
                  <a:rPr lang="en-US" dirty="0"/>
                  <a:t> </a:t>
                </a:r>
                <a:r>
                  <a:rPr lang="en-US" dirty="0" err="1"/>
                  <a:t>bulduğumuz</a:t>
                </a:r>
                <a:r>
                  <a:rPr lang="en-US" dirty="0"/>
                  <a:t> </a:t>
                </a:r>
                <a:r>
                  <a:rPr lang="en-US" dirty="0" err="1"/>
                  <a:t>dinamik</a:t>
                </a:r>
                <a:r>
                  <a:rPr lang="en-US" dirty="0"/>
                  <a:t> </a:t>
                </a:r>
                <a:r>
                  <a:rPr lang="en-US" dirty="0" err="1"/>
                  <a:t>denklemleri</a:t>
                </a:r>
                <a:r>
                  <a:rPr lang="en-US" dirty="0"/>
                  <a:t> </a:t>
                </a:r>
                <a:r>
                  <a:rPr lang="en-US" dirty="0" err="1"/>
                  <a:t>yeniden</a:t>
                </a:r>
                <a:r>
                  <a:rPr lang="en-US" dirty="0"/>
                  <a:t> </a:t>
                </a:r>
                <a:r>
                  <a:rPr lang="en-US" dirty="0" err="1"/>
                  <a:t>yazalım</a:t>
                </a:r>
                <a:r>
                  <a:rPr lang="en-US" dirty="0"/>
                  <a:t>, </a:t>
                </a:r>
                <a:r>
                  <a:rPr lang="en-US" dirty="0" err="1"/>
                  <a:t>ardından</a:t>
                </a:r>
                <a:r>
                  <a:rPr lang="en-US" dirty="0"/>
                  <a:t> </a:t>
                </a:r>
                <a:r>
                  <a:rPr lang="en-US" dirty="0" err="1"/>
                  <a:t>laplace</a:t>
                </a:r>
                <a:r>
                  <a:rPr lang="en-US" dirty="0"/>
                  <a:t> </a:t>
                </a:r>
                <a:r>
                  <a:rPr lang="en-US" dirty="0" err="1"/>
                  <a:t>dönüşümlerini</a:t>
                </a:r>
                <a:r>
                  <a:rPr lang="en-US" dirty="0"/>
                  <a:t> </a:t>
                </a:r>
                <a:r>
                  <a:rPr lang="en-US" dirty="0" err="1"/>
                  <a:t>yapalım</a:t>
                </a:r>
                <a:r>
                  <a:rPr lang="en-US" dirty="0"/>
                  <a:t>.</a:t>
                </a:r>
                <a:endParaRPr lang="tr-TR" dirty="0"/>
              </a:p>
              <a:p>
                <a:r>
                  <a:rPr lang="en-US" b="1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			(1)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			(2)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3)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4)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				(5)</a:t>
                </a:r>
                <a:endParaRPr lang="tr-TR" dirty="0"/>
              </a:p>
              <a:p>
                <a:r>
                  <a:rPr lang="en-US" dirty="0" err="1"/>
                  <a:t>Denklemleri</a:t>
                </a:r>
                <a:r>
                  <a:rPr lang="en-US" dirty="0"/>
                  <a:t> s-</a:t>
                </a:r>
                <a:r>
                  <a:rPr lang="en-US" dirty="0" err="1"/>
                  <a:t>tanım</a:t>
                </a:r>
                <a:r>
                  <a:rPr lang="en-US" dirty="0"/>
                  <a:t> </a:t>
                </a:r>
                <a:r>
                  <a:rPr lang="en-US" dirty="0" err="1"/>
                  <a:t>kümesine</a:t>
                </a:r>
                <a:r>
                  <a:rPr lang="en-US" dirty="0"/>
                  <a:t> </a:t>
                </a:r>
                <a:r>
                  <a:rPr lang="en-US" dirty="0" err="1"/>
                  <a:t>dönüştürelim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(1a)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(2a)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3a)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(4a)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		(5a)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562" y="1363665"/>
                <a:ext cx="10058400" cy="4937760"/>
              </a:xfrm>
              <a:blipFill rotWithShape="0">
                <a:blip r:embed="rId3"/>
                <a:stretch>
                  <a:fillRect l="-606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3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6774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(1a)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2a)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3a)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(4a)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	(5a)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  <a:blipFill rotWithShape="0">
                <a:blip r:embed="rId3"/>
                <a:stretch>
                  <a:fillRect l="-285" t="-8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(1a) </a:t>
                </a:r>
                <a:r>
                  <a:rPr lang="en-US" dirty="0" err="1"/>
                  <a:t>ve</a:t>
                </a:r>
                <a:r>
                  <a:rPr lang="en-US" dirty="0"/>
                  <a:t> (4a)’</a:t>
                </a:r>
                <a:r>
                  <a:rPr lang="en-US" dirty="0" err="1"/>
                  <a:t>dan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r>
                  <a:rPr lang="en-US" dirty="0"/>
                  <a:t>(3a), (4a) </a:t>
                </a:r>
                <a:r>
                  <a:rPr lang="en-US" dirty="0" err="1"/>
                  <a:t>ve</a:t>
                </a:r>
                <a:r>
                  <a:rPr lang="en-US" dirty="0"/>
                  <a:t> (5a)’</a:t>
                </a:r>
                <a:r>
                  <a:rPr lang="en-US" dirty="0" err="1"/>
                  <a:t>dan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   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  <a:blipFill rotWithShape="0">
                <a:blip r:embed="rId4"/>
                <a:stretch>
                  <a:fillRect l="-2729" t="-13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6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6774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6065" y="1382232"/>
                <a:ext cx="5356683" cy="29983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𝑏𝑠</m:t>
                        </m:r>
                      </m:num>
                      <m:den>
                        <m:sSub>
                          <m:sSub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900" dirty="0"/>
              </a:p>
              <a:p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𝑏𝑠</m:t>
                    </m:r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9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6065" y="1382232"/>
                <a:ext cx="5356683" cy="299838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82748" y="1382232"/>
                <a:ext cx="6509252" cy="29983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(1’)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(2’)’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𝑏𝑠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𝑏𝑠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𝑏𝑠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𝑏𝑘𝑠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82748" y="1382232"/>
                <a:ext cx="6509252" cy="2998381"/>
              </a:xfrm>
              <a:blipFill rotWithShape="0">
                <a:blip r:embed="rId4"/>
                <a:stretch>
                  <a:fillRect l="-2341" t="-12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946299" y="4625160"/>
                <a:ext cx="9789042" cy="1026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𝑏𝑘𝑠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𝑏𝑘𝑠</m:t>
                          </m:r>
                        </m:den>
                      </m:f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𝑏𝑠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𝑏𝑘𝑠</m:t>
                          </m:r>
                        </m:den>
                      </m:f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(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99" y="4625160"/>
                <a:ext cx="9789042" cy="10269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6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6774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(1a)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2a)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3a)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(4a)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	(5a)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  <a:blipFill rotWithShape="0">
                <a:blip r:embed="rId3"/>
                <a:stretch>
                  <a:fillRect l="-428" t="-8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(2a) </a:t>
                </a:r>
                <a:r>
                  <a:rPr lang="en-US" dirty="0" err="1"/>
                  <a:t>ve</a:t>
                </a:r>
                <a:r>
                  <a:rPr lang="en-US" dirty="0"/>
                  <a:t> (3a)’</a:t>
                </a:r>
                <a:r>
                  <a:rPr lang="en-US" dirty="0" err="1"/>
                  <a:t>dan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  <a:blipFill rotWithShape="0">
                <a:blip r:embed="rId4"/>
                <a:stretch>
                  <a:fillRect l="-1201" t="-13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7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6774"/>
          </a:xfrm>
        </p:spPr>
        <p:txBody>
          <a:bodyPr>
            <a:norm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2: Dönel Mekanik </a:t>
            </a:r>
            <a:r>
              <a:rPr lang="tr-TR" dirty="0" smtClean="0">
                <a:latin typeface="Cooper Std Black" panose="0208090304030B020404" pitchFamily="18" charset="0"/>
              </a:rPr>
              <a:t>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(1a)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2a)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3a)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(4a)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			(5a)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403498"/>
                <a:ext cx="4272163" cy="4465596"/>
              </a:xfrm>
              <a:blipFill rotWithShape="0">
                <a:blip r:embed="rId3"/>
                <a:stretch>
                  <a:fillRect l="-428" t="-8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(2a) </a:t>
                </a:r>
                <a:r>
                  <a:rPr lang="en-US" dirty="0" err="1"/>
                  <a:t>ve</a:t>
                </a:r>
                <a:r>
                  <a:rPr lang="en-US" dirty="0"/>
                  <a:t> (3a)’</a:t>
                </a:r>
                <a:r>
                  <a:rPr lang="en-US" dirty="0" err="1"/>
                  <a:t>dan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71460" y="1403498"/>
                <a:ext cx="5584220" cy="4465597"/>
              </a:xfrm>
              <a:blipFill rotWithShape="0">
                <a:blip r:embed="rId4"/>
                <a:stretch>
                  <a:fillRect l="-1201" t="-13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  <a:latin typeface="Cooper Std Black" panose="0208090304030B020404" pitchFamily="18" charset="0"/>
              </a:rPr>
              <a:t>Örnek 2: Dönel Mekanik 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(3’) </a:t>
                </a:r>
                <a:r>
                  <a:rPr lang="en-US" dirty="0" err="1"/>
                  <a:t>ve</a:t>
                </a:r>
                <a:r>
                  <a:rPr lang="en-US" dirty="0"/>
                  <a:t> (4’)’</a:t>
                </a:r>
                <a:r>
                  <a:rPr lang="en-US" dirty="0" err="1"/>
                  <a:t>dan</a:t>
                </a:r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𝑏𝑘𝑠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𝑏𝑘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e>
                        </m:d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3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>
                    <a:lumMod val="75000"/>
                    <a:lumOff val="25000"/>
                  </a:srgbClr>
                </a:solidFill>
                <a:latin typeface="Cooper Std Black" panose="0208090304030B020404" pitchFamily="18" charset="0"/>
              </a:rPr>
              <a:t>Örnek 2: Dönel Mekanik 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7615038" y="1375653"/>
                <a:ext cx="4144571" cy="221950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(1a)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(2a)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(3a)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(4a)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solidFill>
                      <a:srgbClr val="FF0000"/>
                    </a:solidFill>
                  </a:rPr>
                  <a:t> 			(5a)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5038" y="1375653"/>
                <a:ext cx="4144571" cy="2219507"/>
              </a:xfrm>
              <a:blipFill rotWithShape="0">
                <a:blip r:embed="rId2"/>
                <a:stretch>
                  <a:fillRect l="-441" t="-3022" r="-1912" b="-30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up 79"/>
          <p:cNvGrpSpPr/>
          <p:nvPr/>
        </p:nvGrpSpPr>
        <p:grpSpPr>
          <a:xfrm>
            <a:off x="882498" y="2617972"/>
            <a:ext cx="8575430" cy="3587597"/>
            <a:chOff x="1446024" y="3085805"/>
            <a:chExt cx="8575430" cy="3587597"/>
          </a:xfrm>
        </p:grpSpPr>
        <p:cxnSp>
          <p:nvCxnSpPr>
            <p:cNvPr id="5" name="Düz Ok Bağlayıcısı 4"/>
            <p:cNvCxnSpPr/>
            <p:nvPr/>
          </p:nvCxnSpPr>
          <p:spPr>
            <a:xfrm>
              <a:off x="1446024" y="4458899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Ok Bağlayıcısı 6"/>
            <p:cNvCxnSpPr/>
            <p:nvPr/>
          </p:nvCxnSpPr>
          <p:spPr>
            <a:xfrm>
              <a:off x="8941454" y="4434395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Dikdörtgen 7"/>
                <p:cNvSpPr/>
                <p:nvPr/>
              </p:nvSpPr>
              <p:spPr>
                <a:xfrm>
                  <a:off x="9004866" y="4102103"/>
                  <a:ext cx="7703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" name="Dikdörtgen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866" y="4102103"/>
                  <a:ext cx="77033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Dikdörtgen 8"/>
                <p:cNvSpPr/>
                <p:nvPr/>
              </p:nvSpPr>
              <p:spPr>
                <a:xfrm>
                  <a:off x="1446024" y="4089567"/>
                  <a:ext cx="8171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" name="Dikdörtgen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024" y="4089567"/>
                  <a:ext cx="81714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Düz Ok Bağlayıcısı 10"/>
            <p:cNvCxnSpPr/>
            <p:nvPr/>
          </p:nvCxnSpPr>
          <p:spPr>
            <a:xfrm>
              <a:off x="7123358" y="3085805"/>
              <a:ext cx="0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Dikdörtgen 11"/>
                <p:cNvSpPr/>
                <p:nvPr/>
              </p:nvSpPr>
              <p:spPr>
                <a:xfrm>
                  <a:off x="6490517" y="3313259"/>
                  <a:ext cx="753604" cy="369332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Dikdörtgen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0517" y="3313259"/>
                  <a:ext cx="75360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6885382" y="4165805"/>
                  <a:ext cx="539750" cy="5397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5382" y="4165805"/>
                  <a:ext cx="539750" cy="53975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6539781" y="4470411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Metin kutusu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9781" y="4470411"/>
                  <a:ext cx="55704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Metin kutusu 14"/>
                <p:cNvSpPr txBox="1"/>
                <p:nvPr/>
              </p:nvSpPr>
              <p:spPr>
                <a:xfrm>
                  <a:off x="6490517" y="3917437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Metin kutusu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0517" y="3917437"/>
                  <a:ext cx="55704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Dikdörtgen 15"/>
                <p:cNvSpPr/>
                <p:nvPr/>
              </p:nvSpPr>
              <p:spPr>
                <a:xfrm>
                  <a:off x="8401454" y="4036401"/>
                  <a:ext cx="540000" cy="79598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Dikdörtgen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454" y="4036401"/>
                  <a:ext cx="540000" cy="79598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Düz Ok Bağlayıcısı 16"/>
            <p:cNvCxnSpPr>
              <a:stCxn id="23" idx="0"/>
              <a:endCxn id="27" idx="2"/>
            </p:cNvCxnSpPr>
            <p:nvPr/>
          </p:nvCxnSpPr>
          <p:spPr>
            <a:xfrm flipV="1">
              <a:off x="7145541" y="5747810"/>
              <a:ext cx="125" cy="3858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Dikdörtgen 17"/>
                <p:cNvSpPr/>
                <p:nvPr/>
              </p:nvSpPr>
              <p:spPr>
                <a:xfrm>
                  <a:off x="7121197" y="4708638"/>
                  <a:ext cx="771430" cy="369332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Dikdörtgen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1197" y="4708638"/>
                  <a:ext cx="77143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Düz Ok Bağlayıcısı 19"/>
            <p:cNvCxnSpPr>
              <a:stCxn id="13" idx="6"/>
              <a:endCxn id="16" idx="1"/>
            </p:cNvCxnSpPr>
            <p:nvPr/>
          </p:nvCxnSpPr>
          <p:spPr>
            <a:xfrm flipV="1">
              <a:off x="7425132" y="4434396"/>
              <a:ext cx="976322" cy="12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6875666" y="6133652"/>
                  <a:ext cx="539750" cy="5397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666" y="6133652"/>
                  <a:ext cx="539750" cy="539750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Dikdörtgen 26"/>
            <p:cNvSpPr/>
            <p:nvPr/>
          </p:nvSpPr>
          <p:spPr>
            <a:xfrm>
              <a:off x="6875666" y="5207810"/>
              <a:ext cx="540000" cy="54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i="1" dirty="0" smtClean="0">
                  <a:solidFill>
                    <a:schemeClr val="tx1"/>
                  </a:solidFill>
                </a:rPr>
                <a:t>k</a:t>
              </a:r>
              <a:endParaRPr lang="tr-TR" i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Dirsek Bağlayıcısı 35"/>
            <p:cNvCxnSpPr>
              <a:stCxn id="8" idx="2"/>
              <a:endCxn id="23" idx="6"/>
            </p:cNvCxnSpPr>
            <p:nvPr/>
          </p:nvCxnSpPr>
          <p:spPr>
            <a:xfrm rot="5400000">
              <a:off x="7436680" y="4450171"/>
              <a:ext cx="1932092" cy="1974620"/>
            </a:xfrm>
            <a:prstGeom prst="bentConnector2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Düz Ok Bağlayıcısı 37"/>
            <p:cNvCxnSpPr>
              <a:stCxn id="27" idx="0"/>
              <a:endCxn id="13" idx="4"/>
            </p:cNvCxnSpPr>
            <p:nvPr/>
          </p:nvCxnSpPr>
          <p:spPr>
            <a:xfrm flipV="1">
              <a:off x="7145666" y="4705555"/>
              <a:ext cx="9591" cy="5022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Dirsek Bağlayıcısı 39"/>
            <p:cNvCxnSpPr>
              <a:endCxn id="23" idx="2"/>
            </p:cNvCxnSpPr>
            <p:nvPr/>
          </p:nvCxnSpPr>
          <p:spPr>
            <a:xfrm>
              <a:off x="5365998" y="5963219"/>
              <a:ext cx="1509668" cy="44030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Metin kutusu 40"/>
                <p:cNvSpPr txBox="1"/>
                <p:nvPr/>
              </p:nvSpPr>
              <p:spPr>
                <a:xfrm>
                  <a:off x="6544543" y="6034195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Metin kutusu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543" y="6034195"/>
                  <a:ext cx="55704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Metin kutusu 41"/>
                <p:cNvSpPr txBox="1"/>
                <p:nvPr/>
              </p:nvSpPr>
              <p:spPr>
                <a:xfrm>
                  <a:off x="7161236" y="6029833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2" name="Metin kutusu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236" y="6029833"/>
                  <a:ext cx="557048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Dikdörtgen 44"/>
                <p:cNvSpPr/>
                <p:nvPr/>
              </p:nvSpPr>
              <p:spPr>
                <a:xfrm>
                  <a:off x="5407175" y="5463340"/>
                  <a:ext cx="7703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5" name="Dikdörtgen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7175" y="5463340"/>
                  <a:ext cx="770339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/>
                <p:cNvSpPr/>
                <p:nvPr/>
              </p:nvSpPr>
              <p:spPr>
                <a:xfrm>
                  <a:off x="2508108" y="4189024"/>
                  <a:ext cx="539750" cy="5397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108" y="4189024"/>
                  <a:ext cx="539750" cy="539750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Metin kutusu 46"/>
                <p:cNvSpPr txBox="1"/>
                <p:nvPr/>
              </p:nvSpPr>
              <p:spPr>
                <a:xfrm>
                  <a:off x="2113243" y="3940656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7" name="Metin kutusu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243" y="3940656"/>
                  <a:ext cx="55704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Dikdörtgen 47"/>
                <p:cNvSpPr/>
                <p:nvPr/>
              </p:nvSpPr>
              <p:spPr>
                <a:xfrm>
                  <a:off x="2754760" y="4745457"/>
                  <a:ext cx="771430" cy="369332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Dikdörtgen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60" y="4745457"/>
                  <a:ext cx="771430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Düz Ok Bağlayıcısı 48"/>
            <p:cNvCxnSpPr/>
            <p:nvPr/>
          </p:nvCxnSpPr>
          <p:spPr>
            <a:xfrm flipV="1">
              <a:off x="2779229" y="4742374"/>
              <a:ext cx="9591" cy="3533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Düz Ok Bağlayıcısı 49"/>
            <p:cNvCxnSpPr/>
            <p:nvPr/>
          </p:nvCxnSpPr>
          <p:spPr>
            <a:xfrm>
              <a:off x="4223389" y="4434394"/>
              <a:ext cx="91678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Dikdörtgen 50"/>
                <p:cNvSpPr/>
                <p:nvPr/>
              </p:nvSpPr>
              <p:spPr>
                <a:xfrm>
                  <a:off x="4286801" y="3989471"/>
                  <a:ext cx="7650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1" name="Dikdörtgen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6801" y="3989471"/>
                  <a:ext cx="765018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Dikdörtgen 51"/>
                <p:cNvSpPr/>
                <p:nvPr/>
              </p:nvSpPr>
              <p:spPr>
                <a:xfrm>
                  <a:off x="3683389" y="4057666"/>
                  <a:ext cx="540000" cy="79598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Dikdörtgen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389" y="4057666"/>
                  <a:ext cx="540000" cy="79598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Düz Ok Bağlayıcısı 52"/>
            <p:cNvCxnSpPr>
              <a:stCxn id="46" idx="6"/>
              <a:endCxn id="52" idx="1"/>
            </p:cNvCxnSpPr>
            <p:nvPr/>
          </p:nvCxnSpPr>
          <p:spPr>
            <a:xfrm flipV="1">
              <a:off x="3047858" y="4455661"/>
              <a:ext cx="635531" cy="3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Düz Bağlayıcı 57"/>
            <p:cNvCxnSpPr/>
            <p:nvPr/>
          </p:nvCxnSpPr>
          <p:spPr>
            <a:xfrm>
              <a:off x="2779229" y="5077970"/>
              <a:ext cx="437602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Metin kutusu 58"/>
                <p:cNvSpPr txBox="1"/>
                <p:nvPr/>
              </p:nvSpPr>
              <p:spPr>
                <a:xfrm>
                  <a:off x="2303501" y="4640436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9" name="Metin kutusu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501" y="4640436"/>
                  <a:ext cx="557048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/>
                <p:cNvSpPr/>
                <p:nvPr/>
              </p:nvSpPr>
              <p:spPr>
                <a:xfrm>
                  <a:off x="4841637" y="5683550"/>
                  <a:ext cx="539750" cy="5397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tr-T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637" y="5683550"/>
                  <a:ext cx="539750" cy="539750"/>
                </a:xfrm>
                <a:prstGeom prst="ellipse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Metin kutusu 60"/>
                <p:cNvSpPr txBox="1"/>
                <p:nvPr/>
              </p:nvSpPr>
              <p:spPr>
                <a:xfrm>
                  <a:off x="4664249" y="5327710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1" name="Metin kutusu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249" y="5327710"/>
                  <a:ext cx="557048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Metin kutusu 61"/>
                <p:cNvSpPr txBox="1"/>
                <p:nvPr/>
              </p:nvSpPr>
              <p:spPr>
                <a:xfrm>
                  <a:off x="4530297" y="5980581"/>
                  <a:ext cx="557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2" name="Metin kutusu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0297" y="5980581"/>
                  <a:ext cx="557048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Düz Bağlayıcı 66"/>
            <p:cNvCxnSpPr/>
            <p:nvPr/>
          </p:nvCxnSpPr>
          <p:spPr>
            <a:xfrm>
              <a:off x="5111512" y="4434394"/>
              <a:ext cx="24681" cy="126264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Dikdörtgen 69"/>
                <p:cNvSpPr/>
                <p:nvPr/>
              </p:nvSpPr>
              <p:spPr>
                <a:xfrm>
                  <a:off x="3788448" y="5593652"/>
                  <a:ext cx="540000" cy="72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den>
                        </m:f>
                      </m:oMath>
                    </m:oMathPara>
                  </a14:m>
                  <a:endParaRPr lang="tr-TR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Dikdörtgen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448" y="5593652"/>
                  <a:ext cx="540000" cy="72000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Dirsek Bağlayıcısı 73"/>
            <p:cNvCxnSpPr>
              <a:stCxn id="48" idx="2"/>
              <a:endCxn id="70" idx="1"/>
            </p:cNvCxnSpPr>
            <p:nvPr/>
          </p:nvCxnSpPr>
          <p:spPr>
            <a:xfrm rot="16200000" flipH="1">
              <a:off x="3045030" y="5210233"/>
              <a:ext cx="838863" cy="647973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Düz Ok Bağlayıcısı 76"/>
            <p:cNvCxnSpPr>
              <a:stCxn id="70" idx="3"/>
              <a:endCxn id="60" idx="2"/>
            </p:cNvCxnSpPr>
            <p:nvPr/>
          </p:nvCxnSpPr>
          <p:spPr>
            <a:xfrm flipV="1">
              <a:off x="4328448" y="5953425"/>
              <a:ext cx="513189" cy="2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77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350"/>
            <a:ext cx="12192000" cy="438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 smtClean="0"/>
              <a:t>Dönüştürücü Mekanik Elemanlar</a:t>
            </a:r>
            <a:endParaRPr lang="en-US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96537" y="348852"/>
            <a:ext cx="2985107" cy="4195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smtClean="0"/>
              <a:t>Kaldıraç (manivela)</a:t>
            </a:r>
            <a:endParaRPr lang="tr-TR" sz="1500" dirty="0" smtClean="0"/>
          </a:p>
        </p:txBody>
      </p:sp>
      <p:grpSp>
        <p:nvGrpSpPr>
          <p:cNvPr id="131" name="Group 130"/>
          <p:cNvGrpSpPr/>
          <p:nvPr/>
        </p:nvGrpSpPr>
        <p:grpSpPr>
          <a:xfrm>
            <a:off x="289196" y="303128"/>
            <a:ext cx="4946354" cy="3248344"/>
            <a:chOff x="289196" y="303128"/>
            <a:chExt cx="4946354" cy="3248344"/>
          </a:xfrm>
        </p:grpSpPr>
        <p:grpSp>
          <p:nvGrpSpPr>
            <p:cNvPr id="81" name="Group 80"/>
            <p:cNvGrpSpPr/>
            <p:nvPr/>
          </p:nvGrpSpPr>
          <p:grpSpPr>
            <a:xfrm>
              <a:off x="289196" y="303128"/>
              <a:ext cx="4946354" cy="3248344"/>
              <a:chOff x="4705523" y="1674547"/>
              <a:chExt cx="4946354" cy="3248344"/>
            </a:xfrm>
          </p:grpSpPr>
          <p:grpSp>
            <p:nvGrpSpPr>
              <p:cNvPr id="82" name="Group 81"/>
              <p:cNvGrpSpPr/>
              <p:nvPr/>
            </p:nvGrpSpPr>
            <p:grpSpPr>
              <a:xfrm rot="-1800000">
                <a:off x="5125923" y="3275059"/>
                <a:ext cx="3781854" cy="137160"/>
                <a:chOff x="2783779" y="2117558"/>
                <a:chExt cx="3781854" cy="137160"/>
              </a:xfrm>
            </p:grpSpPr>
            <p:sp>
              <p:nvSpPr>
                <p:cNvPr id="120" name="Freeform 119"/>
                <p:cNvSpPr/>
                <p:nvPr/>
              </p:nvSpPr>
              <p:spPr>
                <a:xfrm>
                  <a:off x="2783779" y="2117558"/>
                  <a:ext cx="3781854" cy="137160"/>
                </a:xfrm>
                <a:custGeom>
                  <a:avLst/>
                  <a:gdLst>
                    <a:gd name="connsiteX0" fmla="*/ 55674 w 3781854"/>
                    <a:gd name="connsiteY0" fmla="*/ 0 h 137160"/>
                    <a:gd name="connsiteX1" fmla="*/ 68580 w 3781854"/>
                    <a:gd name="connsiteY1" fmla="*/ 0 h 137160"/>
                    <a:gd name="connsiteX2" fmla="*/ 3713274 w 3781854"/>
                    <a:gd name="connsiteY2" fmla="*/ 0 h 137160"/>
                    <a:gd name="connsiteX3" fmla="*/ 3781854 w 3781854"/>
                    <a:gd name="connsiteY3" fmla="*/ 68580 h 137160"/>
                    <a:gd name="connsiteX4" fmla="*/ 3713274 w 3781854"/>
                    <a:gd name="connsiteY4" fmla="*/ 137160 h 137160"/>
                    <a:gd name="connsiteX5" fmla="*/ 68580 w 3781854"/>
                    <a:gd name="connsiteY5" fmla="*/ 137160 h 137160"/>
                    <a:gd name="connsiteX6" fmla="*/ 55674 w 3781854"/>
                    <a:gd name="connsiteY6" fmla="*/ 137160 h 137160"/>
                    <a:gd name="connsiteX7" fmla="*/ 55674 w 3781854"/>
                    <a:gd name="connsiteY7" fmla="*/ 134555 h 137160"/>
                    <a:gd name="connsiteX8" fmla="*/ 41885 w 3781854"/>
                    <a:gd name="connsiteY8" fmla="*/ 131771 h 137160"/>
                    <a:gd name="connsiteX9" fmla="*/ 0 w 3781854"/>
                    <a:gd name="connsiteY9" fmla="*/ 68580 h 137160"/>
                    <a:gd name="connsiteX10" fmla="*/ 41885 w 3781854"/>
                    <a:gd name="connsiteY10" fmla="*/ 5389 h 137160"/>
                    <a:gd name="connsiteX11" fmla="*/ 55674 w 3781854"/>
                    <a:gd name="connsiteY11" fmla="*/ 2606 h 13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81854" h="137160">
                      <a:moveTo>
                        <a:pt x="55674" y="0"/>
                      </a:moveTo>
                      <a:lnTo>
                        <a:pt x="68580" y="0"/>
                      </a:lnTo>
                      <a:lnTo>
                        <a:pt x="3713274" y="0"/>
                      </a:lnTo>
                      <a:cubicBezTo>
                        <a:pt x="3751150" y="0"/>
                        <a:pt x="3781854" y="30704"/>
                        <a:pt x="3781854" y="68580"/>
                      </a:cubicBezTo>
                      <a:cubicBezTo>
                        <a:pt x="3781854" y="106456"/>
                        <a:pt x="3751150" y="137160"/>
                        <a:pt x="3713274" y="137160"/>
                      </a:cubicBezTo>
                      <a:lnTo>
                        <a:pt x="68580" y="137160"/>
                      </a:lnTo>
                      <a:lnTo>
                        <a:pt x="55674" y="137160"/>
                      </a:lnTo>
                      <a:lnTo>
                        <a:pt x="55674" y="134555"/>
                      </a:lnTo>
                      <a:lnTo>
                        <a:pt x="41885" y="131771"/>
                      </a:lnTo>
                      <a:cubicBezTo>
                        <a:pt x="17271" y="121360"/>
                        <a:pt x="0" y="96987"/>
                        <a:pt x="0" y="68580"/>
                      </a:cubicBezTo>
                      <a:cubicBezTo>
                        <a:pt x="0" y="40173"/>
                        <a:pt x="17271" y="15800"/>
                        <a:pt x="41885" y="5389"/>
                      </a:cubicBezTo>
                      <a:lnTo>
                        <a:pt x="55674" y="2606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2847947" y="2170096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6458223" y="2163278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6719385" y="2984916"/>
                <a:ext cx="182880" cy="464132"/>
                <a:chOff x="1922800" y="1188205"/>
                <a:chExt cx="182880" cy="4641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/>
                    </a:p>
                  </p:txBody>
                </p:sp>
              </mc:Choice>
              <mc:Fallback xmlns="">
                <p:sp>
                  <p:nvSpPr>
                    <p:cNvPr id="118" name="Freeform 1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9" name="Oval 118"/>
                <p:cNvSpPr/>
                <p:nvPr/>
              </p:nvSpPr>
              <p:spPr>
                <a:xfrm>
                  <a:off x="1991380" y="1532565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 flipV="1">
                <a:off x="6557258" y="2843780"/>
                <a:ext cx="552853" cy="225896"/>
                <a:chOff x="4588042" y="1442483"/>
                <a:chExt cx="552853" cy="225896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Connector 84"/>
              <p:cNvCxnSpPr/>
              <p:nvPr/>
            </p:nvCxnSpPr>
            <p:spPr>
              <a:xfrm flipV="1">
                <a:off x="5507019" y="3392891"/>
                <a:ext cx="1143000" cy="228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3600000" flipV="1">
                <a:off x="5386576" y="4523106"/>
                <a:ext cx="457200" cy="228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/>
              <p:cNvGrpSpPr/>
              <p:nvPr/>
            </p:nvGrpSpPr>
            <p:grpSpPr>
              <a:xfrm flipV="1">
                <a:off x="4932579" y="3165121"/>
                <a:ext cx="398505" cy="158878"/>
                <a:chOff x="4588042" y="1442483"/>
                <a:chExt cx="552853" cy="225896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Arrow Connector 87"/>
              <p:cNvCxnSpPr>
                <a:stCxn id="114" idx="0"/>
              </p:cNvCxnSpPr>
              <p:nvPr/>
            </p:nvCxnSpPr>
            <p:spPr>
              <a:xfrm flipH="1">
                <a:off x="5118984" y="3323999"/>
                <a:ext cx="12848" cy="9274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9" name="Group 88"/>
              <p:cNvGrpSpPr/>
              <p:nvPr/>
            </p:nvGrpSpPr>
            <p:grpSpPr>
              <a:xfrm flipV="1">
                <a:off x="9053904" y="2476837"/>
                <a:ext cx="398505" cy="1086372"/>
                <a:chOff x="6277406" y="2852304"/>
                <a:chExt cx="398505" cy="1086372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 flipV="1">
                  <a:off x="6277406" y="2852304"/>
                  <a:ext cx="398505" cy="158878"/>
                  <a:chOff x="4588042" y="1442483"/>
                  <a:chExt cx="552853" cy="225896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4588042" y="1442483"/>
                    <a:ext cx="552853" cy="225896"/>
                  </a:xfrm>
                  <a:prstGeom prst="rect">
                    <a:avLst/>
                  </a:prstGeom>
                  <a:pattFill prst="wdUp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4623838" y="1442483"/>
                    <a:ext cx="445616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Straight Arrow Connector 110"/>
                <p:cNvCxnSpPr>
                  <a:stCxn id="112" idx="0"/>
                </p:cNvCxnSpPr>
                <p:nvPr/>
              </p:nvCxnSpPr>
              <p:spPr>
                <a:xfrm flipH="1">
                  <a:off x="6463811" y="3011182"/>
                  <a:ext cx="12848" cy="92749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705523" y="3886221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5523" y="3886221"/>
                    <a:ext cx="333159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16364"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9318718" y="2798290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8718" y="2798290"/>
                    <a:ext cx="33315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12727" b="-655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8602762" y="2124555"/>
                    <a:ext cx="349974" cy="368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2762" y="2124555"/>
                    <a:ext cx="349974" cy="36896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4992402" y="4265873"/>
                    <a:ext cx="349974" cy="368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2402" y="4265873"/>
                    <a:ext cx="349974" cy="36896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4" name="Arc 93"/>
              <p:cNvSpPr/>
              <p:nvPr/>
            </p:nvSpPr>
            <p:spPr>
              <a:xfrm rot="11601237">
                <a:off x="5839322" y="3137731"/>
                <a:ext cx="449816" cy="748490"/>
              </a:xfrm>
              <a:prstGeom prst="arc">
                <a:avLst>
                  <a:gd name="adj1" fmla="val 16200000"/>
                  <a:gd name="adj2" fmla="val 860360"/>
                </a:avLst>
              </a:prstGeom>
              <a:ln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861696" y="3434847"/>
                    <a:ext cx="4297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1696" y="3434847"/>
                    <a:ext cx="429754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6" name="Straight Connector 95"/>
              <p:cNvCxnSpPr/>
              <p:nvPr/>
            </p:nvCxnSpPr>
            <p:spPr>
              <a:xfrm rot="3600000" flipV="1">
                <a:off x="6829520" y="3692859"/>
                <a:ext cx="457200" cy="228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3600000" flipV="1">
                <a:off x="8564226" y="2663623"/>
                <a:ext cx="457200" cy="228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5594997" y="3677675"/>
                <a:ext cx="1442944" cy="85200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H="1">
                <a:off x="7037941" y="2686238"/>
                <a:ext cx="1734706" cy="100747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7849448" y="3120374"/>
                    <a:ext cx="349974" cy="368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9448" y="3120374"/>
                    <a:ext cx="349974" cy="36896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6382271" y="4004765"/>
                    <a:ext cx="349974" cy="368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271" y="4004765"/>
                    <a:ext cx="349974" cy="36896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2" name="Straight Arrow Connector 101"/>
              <p:cNvCxnSpPr/>
              <p:nvPr/>
            </p:nvCxnSpPr>
            <p:spPr>
              <a:xfrm flipH="1" flipV="1">
                <a:off x="8560941" y="2420505"/>
                <a:ext cx="12848" cy="685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8639350" y="2741959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9350" y="2741959"/>
                    <a:ext cx="33315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5556" r="-370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/>
              <p:cNvCxnSpPr/>
              <p:nvPr/>
            </p:nvCxnSpPr>
            <p:spPr>
              <a:xfrm flipH="1" flipV="1">
                <a:off x="5440221" y="4232105"/>
                <a:ext cx="12848" cy="685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5518630" y="4553559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630" y="4553559"/>
                    <a:ext cx="333159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5556" r="-7407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6" name="Straight Arrow Connector 105"/>
              <p:cNvCxnSpPr/>
              <p:nvPr/>
            </p:nvCxnSpPr>
            <p:spPr>
              <a:xfrm flipH="1" flipV="1">
                <a:off x="8568963" y="1674547"/>
                <a:ext cx="12848" cy="685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H="1">
                <a:off x="5433797" y="3527613"/>
                <a:ext cx="12848" cy="685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8606067" y="1709471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6067" y="1709471"/>
                    <a:ext cx="333159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1272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421968" y="3529606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1968" y="3529606"/>
                    <a:ext cx="333159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1454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1974511" y="1688475"/>
                  <a:ext cx="3499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4511" y="1688475"/>
                  <a:ext cx="349974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/>
          <p:cNvGrpSpPr/>
          <p:nvPr/>
        </p:nvGrpSpPr>
        <p:grpSpPr>
          <a:xfrm>
            <a:off x="5719610" y="410236"/>
            <a:ext cx="4507837" cy="2416450"/>
            <a:chOff x="5719610" y="410236"/>
            <a:chExt cx="4507837" cy="2416450"/>
          </a:xfrm>
        </p:grpSpPr>
        <p:grpSp>
          <p:nvGrpSpPr>
            <p:cNvPr id="23" name="Group 22"/>
            <p:cNvGrpSpPr/>
            <p:nvPr/>
          </p:nvGrpSpPr>
          <p:grpSpPr>
            <a:xfrm>
              <a:off x="6111821" y="1099687"/>
              <a:ext cx="3781854" cy="137160"/>
              <a:chOff x="2783779" y="2117558"/>
              <a:chExt cx="3781854" cy="137160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2783779" y="2117558"/>
                <a:ext cx="3781854" cy="137160"/>
              </a:xfrm>
              <a:custGeom>
                <a:avLst/>
                <a:gdLst>
                  <a:gd name="connsiteX0" fmla="*/ 55674 w 3781854"/>
                  <a:gd name="connsiteY0" fmla="*/ 0 h 137160"/>
                  <a:gd name="connsiteX1" fmla="*/ 68580 w 3781854"/>
                  <a:gd name="connsiteY1" fmla="*/ 0 h 137160"/>
                  <a:gd name="connsiteX2" fmla="*/ 3713274 w 3781854"/>
                  <a:gd name="connsiteY2" fmla="*/ 0 h 137160"/>
                  <a:gd name="connsiteX3" fmla="*/ 3781854 w 3781854"/>
                  <a:gd name="connsiteY3" fmla="*/ 68580 h 137160"/>
                  <a:gd name="connsiteX4" fmla="*/ 3713274 w 3781854"/>
                  <a:gd name="connsiteY4" fmla="*/ 137160 h 137160"/>
                  <a:gd name="connsiteX5" fmla="*/ 68580 w 3781854"/>
                  <a:gd name="connsiteY5" fmla="*/ 137160 h 137160"/>
                  <a:gd name="connsiteX6" fmla="*/ 55674 w 3781854"/>
                  <a:gd name="connsiteY6" fmla="*/ 137160 h 137160"/>
                  <a:gd name="connsiteX7" fmla="*/ 55674 w 3781854"/>
                  <a:gd name="connsiteY7" fmla="*/ 134555 h 137160"/>
                  <a:gd name="connsiteX8" fmla="*/ 41885 w 3781854"/>
                  <a:gd name="connsiteY8" fmla="*/ 131771 h 137160"/>
                  <a:gd name="connsiteX9" fmla="*/ 0 w 3781854"/>
                  <a:gd name="connsiteY9" fmla="*/ 68580 h 137160"/>
                  <a:gd name="connsiteX10" fmla="*/ 41885 w 3781854"/>
                  <a:gd name="connsiteY10" fmla="*/ 5389 h 137160"/>
                  <a:gd name="connsiteX11" fmla="*/ 55674 w 3781854"/>
                  <a:gd name="connsiteY11" fmla="*/ 2606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1854" h="137160">
                    <a:moveTo>
                      <a:pt x="55674" y="0"/>
                    </a:moveTo>
                    <a:lnTo>
                      <a:pt x="68580" y="0"/>
                    </a:lnTo>
                    <a:lnTo>
                      <a:pt x="3713274" y="0"/>
                    </a:lnTo>
                    <a:cubicBezTo>
                      <a:pt x="3751150" y="0"/>
                      <a:pt x="3781854" y="30704"/>
                      <a:pt x="3781854" y="68580"/>
                    </a:cubicBezTo>
                    <a:cubicBezTo>
                      <a:pt x="3781854" y="106456"/>
                      <a:pt x="3751150" y="137160"/>
                      <a:pt x="3713274" y="137160"/>
                    </a:cubicBezTo>
                    <a:lnTo>
                      <a:pt x="68580" y="137160"/>
                    </a:lnTo>
                    <a:lnTo>
                      <a:pt x="55674" y="137160"/>
                    </a:lnTo>
                    <a:lnTo>
                      <a:pt x="55674" y="134555"/>
                    </a:lnTo>
                    <a:lnTo>
                      <a:pt x="41885" y="131771"/>
                    </a:lnTo>
                    <a:cubicBezTo>
                      <a:pt x="17271" y="121360"/>
                      <a:pt x="0" y="96987"/>
                      <a:pt x="0" y="68580"/>
                    </a:cubicBezTo>
                    <a:cubicBezTo>
                      <a:pt x="0" y="40173"/>
                      <a:pt x="17271" y="15800"/>
                      <a:pt x="41885" y="5389"/>
                    </a:cubicBezTo>
                    <a:lnTo>
                      <a:pt x="55674" y="260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47947" y="2170096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458223" y="2163278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rot="16200000">
              <a:off x="5745817" y="847810"/>
              <a:ext cx="552853" cy="605268"/>
              <a:chOff x="7757245" y="848220"/>
              <a:chExt cx="552853" cy="60526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919372" y="989356"/>
                <a:ext cx="182880" cy="464132"/>
                <a:chOff x="1922800" y="1188205"/>
                <a:chExt cx="182880" cy="4641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Freeform 11"/>
                    <p:cNvSpPr/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/>
                    </a:p>
                  </p:txBody>
                </p:sp>
              </mc:Choice>
              <mc:Fallback xmlns="">
                <p:sp>
                  <p:nvSpPr>
                    <p:cNvPr id="12" name="Freeform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  <a:blipFill rotWithShape="0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Oval 12"/>
                <p:cNvSpPr/>
                <p:nvPr/>
              </p:nvSpPr>
              <p:spPr>
                <a:xfrm>
                  <a:off x="1991380" y="1532565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 flipV="1">
                <a:off x="7757245" y="848220"/>
                <a:ext cx="552853" cy="225896"/>
                <a:chOff x="4588042" y="1442483"/>
                <a:chExt cx="552853" cy="225896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" name="Straight Connector 26"/>
            <p:cNvCxnSpPr/>
            <p:nvPr/>
          </p:nvCxnSpPr>
          <p:spPr>
            <a:xfrm>
              <a:off x="6259768" y="1889323"/>
              <a:ext cx="22216" cy="875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9874307" y="859604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4307" y="859604"/>
                  <a:ext cx="349974" cy="36896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Arc 53"/>
            <p:cNvSpPr/>
            <p:nvPr/>
          </p:nvSpPr>
          <p:spPr>
            <a:xfrm rot="11601237" flipH="1" flipV="1">
              <a:off x="6159412" y="915844"/>
              <a:ext cx="449816" cy="748490"/>
            </a:xfrm>
            <a:prstGeom prst="arc">
              <a:avLst>
                <a:gd name="adj1" fmla="val 16200000"/>
                <a:gd name="adj2" fmla="val 860360"/>
              </a:avLst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6612582" y="761031"/>
                  <a:ext cx="4297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2582" y="761031"/>
                  <a:ext cx="429754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/>
            <p:nvPr/>
          </p:nvCxnSpPr>
          <p:spPr>
            <a:xfrm rot="5400000" flipV="1">
              <a:off x="7762718" y="2524620"/>
              <a:ext cx="457200" cy="22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V="1">
              <a:off x="9640298" y="2222387"/>
              <a:ext cx="457200" cy="22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296237" y="2556630"/>
              <a:ext cx="1677631" cy="81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6282628" y="2186254"/>
              <a:ext cx="3591680" cy="55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8815442" y="2119225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5442" y="2119225"/>
                  <a:ext cx="349974" cy="36896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199853" y="2457718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9853" y="2457718"/>
                  <a:ext cx="349974" cy="36896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/>
            <p:cNvCxnSpPr/>
            <p:nvPr/>
          </p:nvCxnSpPr>
          <p:spPr>
            <a:xfrm flipH="1" flipV="1">
              <a:off x="9815879" y="1156194"/>
              <a:ext cx="12848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9894288" y="1477648"/>
                  <a:ext cx="333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4288" y="1477648"/>
                  <a:ext cx="333159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5455" r="-3636" b="-1311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/>
            <p:nvPr/>
          </p:nvCxnSpPr>
          <p:spPr>
            <a:xfrm flipH="1">
              <a:off x="7926236" y="1147659"/>
              <a:ext cx="12848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8004645" y="1469113"/>
                  <a:ext cx="333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4645" y="1469113"/>
                  <a:ext cx="333159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5455" r="-7273" b="-1147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/>
            <p:cNvCxnSpPr/>
            <p:nvPr/>
          </p:nvCxnSpPr>
          <p:spPr>
            <a:xfrm flipH="1" flipV="1">
              <a:off x="9823901" y="410236"/>
              <a:ext cx="12848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7919812" y="443167"/>
              <a:ext cx="12848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9861005" y="445160"/>
                  <a:ext cx="333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1005" y="445160"/>
                  <a:ext cx="333159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r="-1296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907983" y="445160"/>
                  <a:ext cx="333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983" y="445160"/>
                  <a:ext cx="333159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1636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Oval 123"/>
            <p:cNvSpPr/>
            <p:nvPr/>
          </p:nvSpPr>
          <p:spPr>
            <a:xfrm>
              <a:off x="7916365" y="1151266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6009639" y="714778"/>
                  <a:ext cx="3499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639" y="714778"/>
                  <a:ext cx="349974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7578024" y="833759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8024" y="833759"/>
                  <a:ext cx="349974" cy="368968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6212854" y="4034246"/>
            <a:ext cx="3781854" cy="137160"/>
            <a:chOff x="2783779" y="2117558"/>
            <a:chExt cx="3781854" cy="137160"/>
          </a:xfrm>
        </p:grpSpPr>
        <p:sp>
          <p:nvSpPr>
            <p:cNvPr id="166" name="Freeform 165"/>
            <p:cNvSpPr/>
            <p:nvPr/>
          </p:nvSpPr>
          <p:spPr>
            <a:xfrm>
              <a:off x="2783779" y="2117558"/>
              <a:ext cx="3781854" cy="137160"/>
            </a:xfrm>
            <a:custGeom>
              <a:avLst/>
              <a:gdLst>
                <a:gd name="connsiteX0" fmla="*/ 55674 w 3781854"/>
                <a:gd name="connsiteY0" fmla="*/ 0 h 137160"/>
                <a:gd name="connsiteX1" fmla="*/ 68580 w 3781854"/>
                <a:gd name="connsiteY1" fmla="*/ 0 h 137160"/>
                <a:gd name="connsiteX2" fmla="*/ 3713274 w 3781854"/>
                <a:gd name="connsiteY2" fmla="*/ 0 h 137160"/>
                <a:gd name="connsiteX3" fmla="*/ 3781854 w 3781854"/>
                <a:gd name="connsiteY3" fmla="*/ 68580 h 137160"/>
                <a:gd name="connsiteX4" fmla="*/ 3713274 w 3781854"/>
                <a:gd name="connsiteY4" fmla="*/ 137160 h 137160"/>
                <a:gd name="connsiteX5" fmla="*/ 68580 w 3781854"/>
                <a:gd name="connsiteY5" fmla="*/ 137160 h 137160"/>
                <a:gd name="connsiteX6" fmla="*/ 55674 w 3781854"/>
                <a:gd name="connsiteY6" fmla="*/ 137160 h 137160"/>
                <a:gd name="connsiteX7" fmla="*/ 55674 w 3781854"/>
                <a:gd name="connsiteY7" fmla="*/ 134555 h 137160"/>
                <a:gd name="connsiteX8" fmla="*/ 41885 w 3781854"/>
                <a:gd name="connsiteY8" fmla="*/ 131771 h 137160"/>
                <a:gd name="connsiteX9" fmla="*/ 0 w 3781854"/>
                <a:gd name="connsiteY9" fmla="*/ 68580 h 137160"/>
                <a:gd name="connsiteX10" fmla="*/ 41885 w 3781854"/>
                <a:gd name="connsiteY10" fmla="*/ 5389 h 137160"/>
                <a:gd name="connsiteX11" fmla="*/ 55674 w 3781854"/>
                <a:gd name="connsiteY11" fmla="*/ 2606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1854" h="137160">
                  <a:moveTo>
                    <a:pt x="55674" y="0"/>
                  </a:moveTo>
                  <a:lnTo>
                    <a:pt x="68580" y="0"/>
                  </a:lnTo>
                  <a:lnTo>
                    <a:pt x="3713274" y="0"/>
                  </a:lnTo>
                  <a:cubicBezTo>
                    <a:pt x="3751150" y="0"/>
                    <a:pt x="3781854" y="30704"/>
                    <a:pt x="3781854" y="68580"/>
                  </a:cubicBezTo>
                  <a:cubicBezTo>
                    <a:pt x="3781854" y="106456"/>
                    <a:pt x="3751150" y="137160"/>
                    <a:pt x="3713274" y="137160"/>
                  </a:cubicBezTo>
                  <a:lnTo>
                    <a:pt x="68580" y="137160"/>
                  </a:lnTo>
                  <a:lnTo>
                    <a:pt x="55674" y="137160"/>
                  </a:lnTo>
                  <a:lnTo>
                    <a:pt x="55674" y="134555"/>
                  </a:lnTo>
                  <a:lnTo>
                    <a:pt x="41885" y="131771"/>
                  </a:lnTo>
                  <a:cubicBezTo>
                    <a:pt x="17271" y="121360"/>
                    <a:pt x="0" y="96987"/>
                    <a:pt x="0" y="68580"/>
                  </a:cubicBezTo>
                  <a:cubicBezTo>
                    <a:pt x="0" y="40173"/>
                    <a:pt x="17271" y="15800"/>
                    <a:pt x="41885" y="5389"/>
                  </a:cubicBezTo>
                  <a:lnTo>
                    <a:pt x="55674" y="260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47947" y="2170096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8" name="Oval 167"/>
            <p:cNvSpPr/>
            <p:nvPr/>
          </p:nvSpPr>
          <p:spPr>
            <a:xfrm>
              <a:off x="6458223" y="2163278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7" name="Group 136"/>
          <p:cNvGrpSpPr/>
          <p:nvPr/>
        </p:nvGrpSpPr>
        <p:grpSpPr>
          <a:xfrm rot="16200000">
            <a:off x="5846850" y="3782369"/>
            <a:ext cx="552853" cy="605268"/>
            <a:chOff x="7757245" y="848220"/>
            <a:chExt cx="552853" cy="605268"/>
          </a:xfrm>
        </p:grpSpPr>
        <p:grpSp>
          <p:nvGrpSpPr>
            <p:cNvPr id="160" name="Group 159"/>
            <p:cNvGrpSpPr/>
            <p:nvPr/>
          </p:nvGrpSpPr>
          <p:grpSpPr>
            <a:xfrm>
              <a:off x="7919372" y="989356"/>
              <a:ext cx="182880" cy="464132"/>
              <a:chOff x="1922800" y="1188205"/>
              <a:chExt cx="182880" cy="4641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Freeform 163"/>
                  <p:cNvSpPr/>
                  <p:nvPr/>
                </p:nvSpPr>
                <p:spPr>
                  <a:xfrm>
                    <a:off x="1922800" y="1188205"/>
                    <a:ext cx="182880" cy="464132"/>
                  </a:xfrm>
                  <a:custGeom>
                    <a:avLst/>
                    <a:gdLst>
                      <a:gd name="connsiteX0" fmla="*/ 4812 w 187692"/>
                      <a:gd name="connsiteY0" fmla="*/ 0 h 566804"/>
                      <a:gd name="connsiteX1" fmla="*/ 187692 w 187692"/>
                      <a:gd name="connsiteY1" fmla="*/ 0 h 566804"/>
                      <a:gd name="connsiteX2" fmla="*/ 187692 w 187692"/>
                      <a:gd name="connsiteY2" fmla="*/ 457200 h 566804"/>
                      <a:gd name="connsiteX3" fmla="*/ 179213 w 187692"/>
                      <a:gd name="connsiteY3" fmla="*/ 457200 h 566804"/>
                      <a:gd name="connsiteX4" fmla="*/ 182880 w 187692"/>
                      <a:gd name="connsiteY4" fmla="*/ 475364 h 566804"/>
                      <a:gd name="connsiteX5" fmla="*/ 91440 w 187692"/>
                      <a:gd name="connsiteY5" fmla="*/ 566804 h 566804"/>
                      <a:gd name="connsiteX6" fmla="*/ 0 w 187692"/>
                      <a:gd name="connsiteY6" fmla="*/ 475364 h 566804"/>
                      <a:gd name="connsiteX7" fmla="*/ 4812 w 187692"/>
                      <a:gd name="connsiteY7" fmla="*/ 451529 h 56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692" h="566804">
                        <a:moveTo>
                          <a:pt x="4812" y="0"/>
                        </a:moveTo>
                        <a:lnTo>
                          <a:pt x="187692" y="0"/>
                        </a:lnTo>
                        <a:lnTo>
                          <a:pt x="187692" y="457200"/>
                        </a:lnTo>
                        <a:lnTo>
                          <a:pt x="179213" y="457200"/>
                        </a:lnTo>
                        <a:lnTo>
                          <a:pt x="182880" y="475364"/>
                        </a:lnTo>
                        <a:cubicBezTo>
                          <a:pt x="182880" y="525865"/>
                          <a:pt x="141941" y="566804"/>
                          <a:pt x="91440" y="566804"/>
                        </a:cubicBezTo>
                        <a:cubicBezTo>
                          <a:pt x="40939" y="566804"/>
                          <a:pt x="0" y="525865"/>
                          <a:pt x="0" y="475364"/>
                        </a:cubicBezTo>
                        <a:lnTo>
                          <a:pt x="4812" y="451529"/>
                        </a:lnTo>
                        <a:close/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</mc:Choice>
            <mc:Fallback xmlns="">
              <p:sp>
                <p:nvSpPr>
                  <p:cNvPr id="164" name="Freeform 1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2800" y="1188205"/>
                    <a:ext cx="182880" cy="464132"/>
                  </a:xfrm>
                  <a:custGeom>
                    <a:avLst/>
                    <a:gdLst>
                      <a:gd name="connsiteX0" fmla="*/ 4812 w 187692"/>
                      <a:gd name="connsiteY0" fmla="*/ 0 h 566804"/>
                      <a:gd name="connsiteX1" fmla="*/ 187692 w 187692"/>
                      <a:gd name="connsiteY1" fmla="*/ 0 h 566804"/>
                      <a:gd name="connsiteX2" fmla="*/ 187692 w 187692"/>
                      <a:gd name="connsiteY2" fmla="*/ 457200 h 566804"/>
                      <a:gd name="connsiteX3" fmla="*/ 179213 w 187692"/>
                      <a:gd name="connsiteY3" fmla="*/ 457200 h 566804"/>
                      <a:gd name="connsiteX4" fmla="*/ 182880 w 187692"/>
                      <a:gd name="connsiteY4" fmla="*/ 475364 h 566804"/>
                      <a:gd name="connsiteX5" fmla="*/ 91440 w 187692"/>
                      <a:gd name="connsiteY5" fmla="*/ 566804 h 566804"/>
                      <a:gd name="connsiteX6" fmla="*/ 0 w 187692"/>
                      <a:gd name="connsiteY6" fmla="*/ 475364 h 566804"/>
                      <a:gd name="connsiteX7" fmla="*/ 4812 w 187692"/>
                      <a:gd name="connsiteY7" fmla="*/ 451529 h 56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692" h="566804">
                        <a:moveTo>
                          <a:pt x="4812" y="0"/>
                        </a:moveTo>
                        <a:lnTo>
                          <a:pt x="187692" y="0"/>
                        </a:lnTo>
                        <a:lnTo>
                          <a:pt x="187692" y="457200"/>
                        </a:lnTo>
                        <a:lnTo>
                          <a:pt x="179213" y="457200"/>
                        </a:lnTo>
                        <a:lnTo>
                          <a:pt x="182880" y="475364"/>
                        </a:lnTo>
                        <a:cubicBezTo>
                          <a:pt x="182880" y="525865"/>
                          <a:pt x="141941" y="566804"/>
                          <a:pt x="91440" y="566804"/>
                        </a:cubicBezTo>
                        <a:cubicBezTo>
                          <a:pt x="40939" y="566804"/>
                          <a:pt x="0" y="525865"/>
                          <a:pt x="0" y="475364"/>
                        </a:cubicBezTo>
                        <a:lnTo>
                          <a:pt x="4812" y="451529"/>
                        </a:lnTo>
                        <a:close/>
                      </a:path>
                    </a:pathLst>
                  </a:custGeom>
                  <a:blipFill rotWithShape="0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5" name="Oval 164"/>
              <p:cNvSpPr/>
              <p:nvPr/>
            </p:nvSpPr>
            <p:spPr>
              <a:xfrm>
                <a:off x="1991380" y="1532565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 flipV="1">
              <a:off x="7757245" y="848220"/>
              <a:ext cx="552853" cy="225896"/>
              <a:chOff x="4588042" y="1442483"/>
              <a:chExt cx="552853" cy="225896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4588042" y="1442483"/>
                <a:ext cx="552853" cy="22589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>
                <a:off x="4623838" y="1442483"/>
                <a:ext cx="4456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8" name="Straight Connector 137"/>
          <p:cNvCxnSpPr/>
          <p:nvPr/>
        </p:nvCxnSpPr>
        <p:spPr>
          <a:xfrm>
            <a:off x="6360801" y="4952218"/>
            <a:ext cx="23519" cy="573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9975340" y="3794163"/>
                <a:ext cx="349974" cy="36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340" y="3794163"/>
                <a:ext cx="349974" cy="36896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Arc 139"/>
          <p:cNvSpPr/>
          <p:nvPr/>
        </p:nvSpPr>
        <p:spPr>
          <a:xfrm rot="11601237" flipH="1" flipV="1">
            <a:off x="7124769" y="3883643"/>
            <a:ext cx="449816" cy="748490"/>
          </a:xfrm>
          <a:prstGeom prst="arc">
            <a:avLst>
              <a:gd name="adj1" fmla="val 16200000"/>
              <a:gd name="adj2" fmla="val 860360"/>
            </a:avLst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7464448" y="3663089"/>
                <a:ext cx="429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48" y="3663089"/>
                <a:ext cx="429754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Straight Connector 142"/>
          <p:cNvCxnSpPr/>
          <p:nvPr/>
        </p:nvCxnSpPr>
        <p:spPr>
          <a:xfrm rot="5400000" flipV="1">
            <a:off x="9741331" y="5156946"/>
            <a:ext cx="457200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6383661" y="5120813"/>
            <a:ext cx="3591680" cy="55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7827761" y="5078863"/>
                <a:ext cx="349974" cy="36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61" y="5078863"/>
                <a:ext cx="349974" cy="36896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/>
          <p:cNvCxnSpPr/>
          <p:nvPr/>
        </p:nvCxnSpPr>
        <p:spPr>
          <a:xfrm flipH="1" flipV="1">
            <a:off x="9916912" y="4090753"/>
            <a:ext cx="12848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9995321" y="4412207"/>
                <a:ext cx="33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321" y="4412207"/>
                <a:ext cx="333159" cy="369332"/>
              </a:xfrm>
              <a:prstGeom prst="rect">
                <a:avLst/>
              </a:prstGeom>
              <a:blipFill rotWithShape="0">
                <a:blip r:embed="rId30"/>
                <a:stretch>
                  <a:fillRect l="-3704" r="-1852"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/>
          <p:cNvCxnSpPr/>
          <p:nvPr/>
        </p:nvCxnSpPr>
        <p:spPr>
          <a:xfrm flipH="1" flipV="1">
            <a:off x="9924934" y="3344795"/>
            <a:ext cx="12848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9962038" y="3379719"/>
                <a:ext cx="33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038" y="3379719"/>
                <a:ext cx="333159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484175" y="3956302"/>
                <a:ext cx="349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175" y="3956302"/>
                <a:ext cx="349974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/>
          <p:cNvSpPr/>
          <p:nvPr/>
        </p:nvSpPr>
        <p:spPr>
          <a:xfrm>
            <a:off x="6352356" y="3482103"/>
            <a:ext cx="662513" cy="1019331"/>
          </a:xfrm>
          <a:prstGeom prst="arc">
            <a:avLst>
              <a:gd name="adj1" fmla="val 11454191"/>
              <a:gd name="adj2" fmla="val 20926180"/>
            </a:avLst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2" name="Arc 171"/>
          <p:cNvSpPr/>
          <p:nvPr/>
        </p:nvSpPr>
        <p:spPr>
          <a:xfrm flipV="1">
            <a:off x="6360378" y="3634503"/>
            <a:ext cx="662513" cy="1019331"/>
          </a:xfrm>
          <a:prstGeom prst="arc">
            <a:avLst>
              <a:gd name="adj1" fmla="val 11454191"/>
              <a:gd name="adj2" fmla="val 20926180"/>
            </a:avLst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6519142" y="3590008"/>
                <a:ext cx="33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142" y="3590008"/>
                <a:ext cx="333159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6525891" y="4255802"/>
                <a:ext cx="33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891" y="4255802"/>
                <a:ext cx="333159" cy="369332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516252" y="3727845"/>
                <a:ext cx="1883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𝑂𝐵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2" y="3727845"/>
                <a:ext cx="1883721" cy="276999"/>
              </a:xfrm>
              <a:prstGeom prst="rect">
                <a:avLst/>
              </a:prstGeom>
              <a:blipFill rotWithShape="0">
                <a:blip r:embed="rId35"/>
                <a:stretch>
                  <a:fillRect l="-2589" r="-971" b="-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175"/>
              <p:cNvSpPr/>
              <p:nvPr/>
            </p:nvSpPr>
            <p:spPr>
              <a:xfrm>
                <a:off x="450691" y="3990023"/>
                <a:ext cx="1475532" cy="61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6" name="Rectangle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" y="3990023"/>
                <a:ext cx="1475532" cy="614464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/>
              <p:cNvSpPr/>
              <p:nvPr/>
            </p:nvSpPr>
            <p:spPr>
              <a:xfrm>
                <a:off x="416164" y="4723504"/>
                <a:ext cx="891270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7" name="Rectangle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4" y="4723504"/>
                <a:ext cx="891270" cy="66749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/>
              <p:cNvSpPr/>
              <p:nvPr/>
            </p:nvSpPr>
            <p:spPr>
              <a:xfrm>
                <a:off x="10515007" y="551609"/>
                <a:ext cx="1475532" cy="61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8" name="Rectangle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007" y="551609"/>
                <a:ext cx="1475532" cy="61446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/>
              <p:cNvSpPr/>
              <p:nvPr/>
            </p:nvSpPr>
            <p:spPr>
              <a:xfrm>
                <a:off x="10480480" y="1285090"/>
                <a:ext cx="891270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9" name="Rectangle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480" y="1285090"/>
                <a:ext cx="891270" cy="66749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9987238" y="2129309"/>
                <a:ext cx="1883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𝑂𝐵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238" y="2129309"/>
                <a:ext cx="1883721" cy="276999"/>
              </a:xfrm>
              <a:prstGeom prst="rect">
                <a:avLst/>
              </a:prstGeom>
              <a:blipFill rotWithShape="0">
                <a:blip r:embed="rId40"/>
                <a:stretch>
                  <a:fillRect l="-2265" r="-971" b="-65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/>
              <p:cNvSpPr/>
              <p:nvPr/>
            </p:nvSpPr>
            <p:spPr>
              <a:xfrm>
                <a:off x="10453549" y="3592873"/>
                <a:ext cx="844590" cy="567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1" name="Rectangle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549" y="3592873"/>
                <a:ext cx="844590" cy="567143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>
              <a:xfrm>
                <a:off x="10419022" y="4326354"/>
                <a:ext cx="815736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022" y="4326354"/>
                <a:ext cx="815736" cy="618887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1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350"/>
            <a:ext cx="12192000" cy="438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 smtClean="0"/>
              <a:t>Dönüştürücü Mekanik Elemanlar</a:t>
            </a:r>
            <a:endParaRPr 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96537" y="348852"/>
            <a:ext cx="2985107" cy="4195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smtClean="0"/>
              <a:t>Dişli Kutusu</a:t>
            </a:r>
            <a:endParaRPr lang="tr-TR" sz="15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208543" y="768374"/>
            <a:ext cx="4572000" cy="1381268"/>
            <a:chOff x="208543" y="768374"/>
            <a:chExt cx="4572000" cy="1381268"/>
          </a:xfrm>
        </p:grpSpPr>
        <p:sp>
          <p:nvSpPr>
            <p:cNvPr id="10" name="Rectangle 9"/>
            <p:cNvSpPr/>
            <p:nvPr/>
          </p:nvSpPr>
          <p:spPr>
            <a:xfrm>
              <a:off x="433137" y="1352093"/>
              <a:ext cx="4122821" cy="1828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Freeform 7"/>
            <p:cNvSpPr/>
            <p:nvPr/>
          </p:nvSpPr>
          <p:spPr>
            <a:xfrm>
              <a:off x="729790" y="1156120"/>
              <a:ext cx="272968" cy="552366"/>
            </a:xfrm>
            <a:custGeom>
              <a:avLst/>
              <a:gdLst>
                <a:gd name="connsiteX0" fmla="*/ 272968 w 272968"/>
                <a:gd name="connsiteY0" fmla="*/ 150789 h 552366"/>
                <a:gd name="connsiteX1" fmla="*/ 192757 w 272968"/>
                <a:gd name="connsiteY1" fmla="*/ 22453 h 552366"/>
                <a:gd name="connsiteX2" fmla="*/ 48378 w 272968"/>
                <a:gd name="connsiteY2" fmla="*/ 22453 h 552366"/>
                <a:gd name="connsiteX3" fmla="*/ 252 w 272968"/>
                <a:gd name="connsiteY3" fmla="*/ 247042 h 552366"/>
                <a:gd name="connsiteX4" fmla="*/ 64420 w 272968"/>
                <a:gd name="connsiteY4" fmla="*/ 535800 h 552366"/>
                <a:gd name="connsiteX5" fmla="*/ 224842 w 272968"/>
                <a:gd name="connsiteY5" fmla="*/ 503716 h 552366"/>
                <a:gd name="connsiteX6" fmla="*/ 224842 w 272968"/>
                <a:gd name="connsiteY6" fmla="*/ 391421 h 552366"/>
                <a:gd name="connsiteX7" fmla="*/ 224842 w 272968"/>
                <a:gd name="connsiteY7" fmla="*/ 391421 h 5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968" h="552366">
                  <a:moveTo>
                    <a:pt x="272968" y="150789"/>
                  </a:moveTo>
                  <a:cubicBezTo>
                    <a:pt x="251578" y="97315"/>
                    <a:pt x="230189" y="43842"/>
                    <a:pt x="192757" y="22453"/>
                  </a:cubicBezTo>
                  <a:cubicBezTo>
                    <a:pt x="155325" y="1064"/>
                    <a:pt x="80462" y="-14978"/>
                    <a:pt x="48378" y="22453"/>
                  </a:cubicBezTo>
                  <a:cubicBezTo>
                    <a:pt x="16294" y="59884"/>
                    <a:pt x="-2422" y="161484"/>
                    <a:pt x="252" y="247042"/>
                  </a:cubicBezTo>
                  <a:cubicBezTo>
                    <a:pt x="2926" y="332600"/>
                    <a:pt x="26988" y="493021"/>
                    <a:pt x="64420" y="535800"/>
                  </a:cubicBezTo>
                  <a:cubicBezTo>
                    <a:pt x="101852" y="578579"/>
                    <a:pt x="198105" y="527779"/>
                    <a:pt x="224842" y="503716"/>
                  </a:cubicBezTo>
                  <a:cubicBezTo>
                    <a:pt x="251579" y="479653"/>
                    <a:pt x="224842" y="391421"/>
                    <a:pt x="224842" y="391421"/>
                  </a:cubicBezTo>
                  <a:lnTo>
                    <a:pt x="224842" y="391421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14021" y="1156120"/>
              <a:ext cx="272968" cy="552366"/>
            </a:xfrm>
            <a:custGeom>
              <a:avLst/>
              <a:gdLst>
                <a:gd name="connsiteX0" fmla="*/ 272968 w 272968"/>
                <a:gd name="connsiteY0" fmla="*/ 150789 h 552366"/>
                <a:gd name="connsiteX1" fmla="*/ 192757 w 272968"/>
                <a:gd name="connsiteY1" fmla="*/ 22453 h 552366"/>
                <a:gd name="connsiteX2" fmla="*/ 48378 w 272968"/>
                <a:gd name="connsiteY2" fmla="*/ 22453 h 552366"/>
                <a:gd name="connsiteX3" fmla="*/ 252 w 272968"/>
                <a:gd name="connsiteY3" fmla="*/ 247042 h 552366"/>
                <a:gd name="connsiteX4" fmla="*/ 64420 w 272968"/>
                <a:gd name="connsiteY4" fmla="*/ 535800 h 552366"/>
                <a:gd name="connsiteX5" fmla="*/ 224842 w 272968"/>
                <a:gd name="connsiteY5" fmla="*/ 503716 h 552366"/>
                <a:gd name="connsiteX6" fmla="*/ 224842 w 272968"/>
                <a:gd name="connsiteY6" fmla="*/ 391421 h 552366"/>
                <a:gd name="connsiteX7" fmla="*/ 224842 w 272968"/>
                <a:gd name="connsiteY7" fmla="*/ 391421 h 5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968" h="552366">
                  <a:moveTo>
                    <a:pt x="272968" y="150789"/>
                  </a:moveTo>
                  <a:cubicBezTo>
                    <a:pt x="251578" y="97315"/>
                    <a:pt x="230189" y="43842"/>
                    <a:pt x="192757" y="22453"/>
                  </a:cubicBezTo>
                  <a:cubicBezTo>
                    <a:pt x="155325" y="1064"/>
                    <a:pt x="80462" y="-14978"/>
                    <a:pt x="48378" y="22453"/>
                  </a:cubicBezTo>
                  <a:cubicBezTo>
                    <a:pt x="16294" y="59884"/>
                    <a:pt x="-2422" y="161484"/>
                    <a:pt x="252" y="247042"/>
                  </a:cubicBezTo>
                  <a:cubicBezTo>
                    <a:pt x="2926" y="332600"/>
                    <a:pt x="26988" y="493021"/>
                    <a:pt x="64420" y="535800"/>
                  </a:cubicBezTo>
                  <a:cubicBezTo>
                    <a:pt x="101852" y="578579"/>
                    <a:pt x="198105" y="527779"/>
                    <a:pt x="224842" y="503716"/>
                  </a:cubicBezTo>
                  <a:cubicBezTo>
                    <a:pt x="251579" y="479653"/>
                    <a:pt x="224842" y="391421"/>
                    <a:pt x="224842" y="391421"/>
                  </a:cubicBezTo>
                  <a:lnTo>
                    <a:pt x="224842" y="391421"/>
                  </a:lnTo>
                </a:path>
              </a:pathLst>
            </a:cu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8543" y="1432304"/>
              <a:ext cx="4572000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989221" y="887396"/>
              <a:ext cx="1283368" cy="112242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Dişli kutusu</a:t>
              </a:r>
            </a:p>
            <a:p>
              <a:pPr algn="ctr"/>
              <a:r>
                <a:rPr lang="tr-TR" dirty="0" smtClean="0"/>
                <a:t>Dişli Oranı, n</a:t>
              </a:r>
              <a:endParaRPr lang="tr-TR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59053" y="1156120"/>
              <a:ext cx="272968" cy="552366"/>
            </a:xfrm>
            <a:custGeom>
              <a:avLst/>
              <a:gdLst>
                <a:gd name="connsiteX0" fmla="*/ 272968 w 272968"/>
                <a:gd name="connsiteY0" fmla="*/ 150789 h 552366"/>
                <a:gd name="connsiteX1" fmla="*/ 192757 w 272968"/>
                <a:gd name="connsiteY1" fmla="*/ 22453 h 552366"/>
                <a:gd name="connsiteX2" fmla="*/ 48378 w 272968"/>
                <a:gd name="connsiteY2" fmla="*/ 22453 h 552366"/>
                <a:gd name="connsiteX3" fmla="*/ 252 w 272968"/>
                <a:gd name="connsiteY3" fmla="*/ 247042 h 552366"/>
                <a:gd name="connsiteX4" fmla="*/ 64420 w 272968"/>
                <a:gd name="connsiteY4" fmla="*/ 535800 h 552366"/>
                <a:gd name="connsiteX5" fmla="*/ 224842 w 272968"/>
                <a:gd name="connsiteY5" fmla="*/ 503716 h 552366"/>
                <a:gd name="connsiteX6" fmla="*/ 224842 w 272968"/>
                <a:gd name="connsiteY6" fmla="*/ 391421 h 552366"/>
                <a:gd name="connsiteX7" fmla="*/ 224842 w 272968"/>
                <a:gd name="connsiteY7" fmla="*/ 391421 h 5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968" h="552366">
                  <a:moveTo>
                    <a:pt x="272968" y="150789"/>
                  </a:moveTo>
                  <a:cubicBezTo>
                    <a:pt x="251578" y="97315"/>
                    <a:pt x="230189" y="43842"/>
                    <a:pt x="192757" y="22453"/>
                  </a:cubicBezTo>
                  <a:cubicBezTo>
                    <a:pt x="155325" y="1064"/>
                    <a:pt x="80462" y="-14978"/>
                    <a:pt x="48378" y="22453"/>
                  </a:cubicBezTo>
                  <a:cubicBezTo>
                    <a:pt x="16294" y="59884"/>
                    <a:pt x="-2422" y="161484"/>
                    <a:pt x="252" y="247042"/>
                  </a:cubicBezTo>
                  <a:cubicBezTo>
                    <a:pt x="2926" y="332600"/>
                    <a:pt x="26988" y="493021"/>
                    <a:pt x="64420" y="535800"/>
                  </a:cubicBezTo>
                  <a:cubicBezTo>
                    <a:pt x="101852" y="578579"/>
                    <a:pt x="198105" y="527779"/>
                    <a:pt x="224842" y="503716"/>
                  </a:cubicBezTo>
                  <a:cubicBezTo>
                    <a:pt x="251579" y="479653"/>
                    <a:pt x="224842" y="391421"/>
                    <a:pt x="224842" y="391421"/>
                  </a:cubicBezTo>
                  <a:lnTo>
                    <a:pt x="224842" y="391421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64716" y="1156120"/>
              <a:ext cx="272968" cy="552366"/>
            </a:xfrm>
            <a:custGeom>
              <a:avLst/>
              <a:gdLst>
                <a:gd name="connsiteX0" fmla="*/ 272968 w 272968"/>
                <a:gd name="connsiteY0" fmla="*/ 150789 h 552366"/>
                <a:gd name="connsiteX1" fmla="*/ 192757 w 272968"/>
                <a:gd name="connsiteY1" fmla="*/ 22453 h 552366"/>
                <a:gd name="connsiteX2" fmla="*/ 48378 w 272968"/>
                <a:gd name="connsiteY2" fmla="*/ 22453 h 552366"/>
                <a:gd name="connsiteX3" fmla="*/ 252 w 272968"/>
                <a:gd name="connsiteY3" fmla="*/ 247042 h 552366"/>
                <a:gd name="connsiteX4" fmla="*/ 64420 w 272968"/>
                <a:gd name="connsiteY4" fmla="*/ 535800 h 552366"/>
                <a:gd name="connsiteX5" fmla="*/ 224842 w 272968"/>
                <a:gd name="connsiteY5" fmla="*/ 503716 h 552366"/>
                <a:gd name="connsiteX6" fmla="*/ 224842 w 272968"/>
                <a:gd name="connsiteY6" fmla="*/ 391421 h 552366"/>
                <a:gd name="connsiteX7" fmla="*/ 224842 w 272968"/>
                <a:gd name="connsiteY7" fmla="*/ 391421 h 5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968" h="552366">
                  <a:moveTo>
                    <a:pt x="272968" y="150789"/>
                  </a:moveTo>
                  <a:cubicBezTo>
                    <a:pt x="251578" y="97315"/>
                    <a:pt x="230189" y="43842"/>
                    <a:pt x="192757" y="22453"/>
                  </a:cubicBezTo>
                  <a:cubicBezTo>
                    <a:pt x="155325" y="1064"/>
                    <a:pt x="80462" y="-14978"/>
                    <a:pt x="48378" y="22453"/>
                  </a:cubicBezTo>
                  <a:cubicBezTo>
                    <a:pt x="16294" y="59884"/>
                    <a:pt x="-2422" y="161484"/>
                    <a:pt x="252" y="247042"/>
                  </a:cubicBezTo>
                  <a:cubicBezTo>
                    <a:pt x="2926" y="332600"/>
                    <a:pt x="26988" y="493021"/>
                    <a:pt x="64420" y="535800"/>
                  </a:cubicBezTo>
                  <a:cubicBezTo>
                    <a:pt x="101852" y="578579"/>
                    <a:pt x="198105" y="527779"/>
                    <a:pt x="224842" y="503716"/>
                  </a:cubicBezTo>
                  <a:cubicBezTo>
                    <a:pt x="251579" y="479653"/>
                    <a:pt x="224842" y="391421"/>
                    <a:pt x="224842" y="391421"/>
                  </a:cubicBezTo>
                  <a:lnTo>
                    <a:pt x="224842" y="391421"/>
                  </a:ln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395537" y="887396"/>
                  <a:ext cx="465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537" y="887396"/>
                  <a:ext cx="465347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360631" y="768374"/>
                  <a:ext cx="465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631" y="768374"/>
                  <a:ext cx="46534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30652" y="919561"/>
                  <a:ext cx="465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652" y="919561"/>
                  <a:ext cx="46534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25116" y="806601"/>
                  <a:ext cx="465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116" y="806601"/>
                  <a:ext cx="4653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1860884" y="2009819"/>
              <a:ext cx="1499747" cy="139823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92496" y="877664"/>
                <a:ext cx="786241" cy="1109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496" y="877664"/>
                <a:ext cx="786241" cy="11092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/>
          <p:cNvSpPr txBox="1">
            <a:spLocks/>
          </p:cNvSpPr>
          <p:nvPr/>
        </p:nvSpPr>
        <p:spPr>
          <a:xfrm>
            <a:off x="1" y="2522475"/>
            <a:ext cx="4555958" cy="3942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err="1" smtClean="0"/>
              <a:t>Kremayer</a:t>
            </a:r>
            <a:r>
              <a:rPr lang="tr-TR" sz="2000" b="1" u="sng" dirty="0" smtClean="0"/>
              <a:t> Dişlisi (</a:t>
            </a:r>
            <a:r>
              <a:rPr lang="tr-TR" sz="2000" b="1" u="sng" dirty="0" err="1" smtClean="0"/>
              <a:t>Rack</a:t>
            </a:r>
            <a:r>
              <a:rPr lang="tr-TR" sz="2000" b="1" u="sng" dirty="0" smtClean="0"/>
              <a:t> </a:t>
            </a:r>
            <a:r>
              <a:rPr lang="tr-TR" sz="2000" b="1" u="sng" dirty="0" err="1" smtClean="0"/>
              <a:t>and</a:t>
            </a:r>
            <a:r>
              <a:rPr lang="tr-TR" sz="2000" b="1" u="sng" dirty="0" smtClean="0"/>
              <a:t> </a:t>
            </a:r>
            <a:r>
              <a:rPr lang="tr-TR" sz="2000" b="1" u="sng" dirty="0" err="1" smtClean="0"/>
              <a:t>Pinion</a:t>
            </a:r>
            <a:r>
              <a:rPr lang="tr-TR" sz="2000" b="1" u="sng" dirty="0" smtClean="0"/>
              <a:t>)</a:t>
            </a:r>
            <a:endParaRPr lang="tr-TR" sz="1500" dirty="0" smtClean="0"/>
          </a:p>
        </p:txBody>
      </p:sp>
      <p:grpSp>
        <p:nvGrpSpPr>
          <p:cNvPr id="64" name="Group 63"/>
          <p:cNvGrpSpPr/>
          <p:nvPr/>
        </p:nvGrpSpPr>
        <p:grpSpPr>
          <a:xfrm>
            <a:off x="481432" y="3099989"/>
            <a:ext cx="3705557" cy="1715441"/>
            <a:chOff x="481432" y="3099989"/>
            <a:chExt cx="3705557" cy="1715441"/>
          </a:xfrm>
        </p:grpSpPr>
        <p:sp>
          <p:nvSpPr>
            <p:cNvPr id="25" name="Oval 24"/>
            <p:cNvSpPr/>
            <p:nvPr/>
          </p:nvSpPr>
          <p:spPr>
            <a:xfrm>
              <a:off x="1396822" y="3156135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Oval 25"/>
            <p:cNvSpPr/>
            <p:nvPr/>
          </p:nvSpPr>
          <p:spPr>
            <a:xfrm>
              <a:off x="1340676" y="3099989"/>
              <a:ext cx="1005840" cy="10058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1432" y="4089787"/>
              <a:ext cx="2967790" cy="2053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81432" y="4048078"/>
              <a:ext cx="296779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820722" y="4316783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1" name="Oval 30"/>
            <p:cNvSpPr/>
            <p:nvPr/>
          </p:nvSpPr>
          <p:spPr>
            <a:xfrm>
              <a:off x="2780137" y="4316278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46402" y="4428871"/>
              <a:ext cx="640080" cy="51714"/>
              <a:chOff x="3304673" y="5299521"/>
              <a:chExt cx="640080" cy="5171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464171" y="4428871"/>
              <a:ext cx="640080" cy="51714"/>
              <a:chOff x="3304673" y="5299521"/>
              <a:chExt cx="640080" cy="5171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/>
            <p:nvPr/>
          </p:nvCxnSpPr>
          <p:spPr>
            <a:xfrm>
              <a:off x="1396822" y="4480585"/>
              <a:ext cx="4720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7" idx="3"/>
            </p:cNvCxnSpPr>
            <p:nvPr/>
          </p:nvCxnSpPr>
          <p:spPr>
            <a:xfrm>
              <a:off x="3449222" y="4192456"/>
              <a:ext cx="737767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 rot="10800000">
              <a:off x="1614747" y="3455899"/>
              <a:ext cx="425613" cy="311577"/>
              <a:chOff x="7757245" y="848220"/>
              <a:chExt cx="552853" cy="60526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919372" y="989356"/>
                <a:ext cx="182880" cy="464132"/>
                <a:chOff x="1922800" y="1188205"/>
                <a:chExt cx="182880" cy="4641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Freeform 47"/>
                    <p:cNvSpPr/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/>
                    </a:p>
                  </p:txBody>
                </p:sp>
              </mc:Choice>
              <mc:Fallback xmlns="">
                <p:sp>
                  <p:nvSpPr>
                    <p:cNvPr id="164" name="Freeform 1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  <a:blipFill rotWithShape="0"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9" name="Oval 48"/>
                <p:cNvSpPr/>
                <p:nvPr/>
              </p:nvSpPr>
              <p:spPr>
                <a:xfrm>
                  <a:off x="1991380" y="1532565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 flipV="1">
                <a:off x="7757245" y="848220"/>
                <a:ext cx="552853" cy="225896"/>
                <a:chOff x="4588042" y="1442483"/>
                <a:chExt cx="552853" cy="225896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" name="Straight Arrow Connector 50"/>
            <p:cNvCxnSpPr>
              <a:stCxn id="49" idx="5"/>
              <a:endCxn id="25" idx="0"/>
            </p:cNvCxnSpPr>
            <p:nvPr/>
          </p:nvCxnSpPr>
          <p:spPr>
            <a:xfrm flipV="1">
              <a:off x="1832708" y="3156135"/>
              <a:ext cx="21314" cy="3413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/>
            <p:cNvSpPr/>
            <p:nvPr/>
          </p:nvSpPr>
          <p:spPr>
            <a:xfrm rot="16200000">
              <a:off x="1084414" y="3233154"/>
              <a:ext cx="813400" cy="600189"/>
            </a:xfrm>
            <a:prstGeom prst="arc">
              <a:avLst>
                <a:gd name="adj1" fmla="val 12597632"/>
                <a:gd name="adj2" fmla="val 20715206"/>
              </a:avLst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4" name="Arc 53"/>
            <p:cNvSpPr/>
            <p:nvPr/>
          </p:nvSpPr>
          <p:spPr>
            <a:xfrm rot="5400000">
              <a:off x="1855019" y="3255468"/>
              <a:ext cx="795153" cy="553173"/>
            </a:xfrm>
            <a:prstGeom prst="arc">
              <a:avLst>
                <a:gd name="adj1" fmla="val 12597632"/>
                <a:gd name="adj2" fmla="val 20715206"/>
              </a:avLst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905348" y="3325910"/>
                  <a:ext cx="2246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48" y="3325910"/>
                  <a:ext cx="224677" cy="276999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634099" y="3300957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099" y="3300957"/>
                  <a:ext cx="195823" cy="276999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28125" r="-28125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780329" y="4210423"/>
                  <a:ext cx="1862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329" y="4210423"/>
                  <a:ext cx="186268" cy="276999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45161" t="-4444" r="-38710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491114" y="4538431"/>
                  <a:ext cx="1862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1114" y="4538431"/>
                  <a:ext cx="186268" cy="276999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16667" r="-2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902165" y="3170109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2165" y="3170109"/>
                  <a:ext cx="166969" cy="276999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854920" y="3357940"/>
                <a:ext cx="638508" cy="1001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920" y="3357940"/>
                <a:ext cx="638508" cy="100136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1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2423" y="144373"/>
            <a:ext cx="6314535" cy="66651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Öteleme Hareketi Yapan Mekanik Sistemler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41871" y="1480711"/>
                <a:ext cx="3468189" cy="2314911"/>
              </a:xfrm>
            </p:spPr>
            <p:txBody>
              <a:bodyPr>
                <a:no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800" b="1" u="sng" dirty="0" smtClean="0"/>
                  <a:t>Kütle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tr-T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tr-T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𝒇</m:t>
                            </m:r>
                          </m:e>
                        </m:acc>
                      </m:e>
                    </m:nary>
                    <m:r>
                      <a:rPr lang="tr-T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tr-T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tr-TR" sz="28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tr-TR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𝑚𝑎</m:t>
                    </m:r>
                  </m:oMath>
                </a14:m>
                <a:endParaRPr lang="tr-TR" sz="28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8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8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8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8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41871" y="1480711"/>
                <a:ext cx="3468189" cy="2314911"/>
              </a:xfrm>
              <a:blipFill>
                <a:blip r:embed="rId3"/>
                <a:stretch>
                  <a:fillRect l="-1054" t="-44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452558" y="2156605"/>
            <a:ext cx="2346384" cy="1311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M, kütle</a:t>
            </a:r>
            <a:endParaRPr lang="tr-TR" sz="2800" dirty="0"/>
          </a:p>
        </p:txBody>
      </p:sp>
      <p:cxnSp>
        <p:nvCxnSpPr>
          <p:cNvPr id="6" name="Straight Arrow Connector 5"/>
          <p:cNvCxnSpPr>
            <a:endCxn id="12" idx="1"/>
          </p:cNvCxnSpPr>
          <p:nvPr/>
        </p:nvCxnSpPr>
        <p:spPr>
          <a:xfrm>
            <a:off x="8816195" y="2760454"/>
            <a:ext cx="776378" cy="281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793024" y="2580147"/>
            <a:ext cx="625642" cy="680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819510" y="3150548"/>
            <a:ext cx="625642" cy="680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349042" y="1550790"/>
            <a:ext cx="1166657" cy="192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8789" y="1304967"/>
            <a:ext cx="37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+</a:t>
            </a:r>
            <a:endParaRPr lang="tr-TR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5093860" y="953509"/>
            <a:ext cx="361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Pozitif yön</a:t>
            </a:r>
            <a:endParaRPr lang="tr-TR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20666" y="1690980"/>
            <a:ext cx="3368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92573" y="2501660"/>
                <a:ext cx="7936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573" y="2501660"/>
                <a:ext cx="7936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709040" y="1999255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040" y="1999255"/>
                <a:ext cx="7307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762446" y="3188575"/>
                <a:ext cx="79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446" y="3188575"/>
                <a:ext cx="7980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043610" y="1584260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10" y="1584260"/>
                <a:ext cx="7307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6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13296" y="34567"/>
            <a:ext cx="724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oper Std Black" panose="0208090304030B020404" pitchFamily="18" charset="0"/>
              </a:rPr>
              <a:t>Örnek </a:t>
            </a:r>
            <a:r>
              <a:rPr lang="tr-TR" dirty="0" smtClean="0">
                <a:latin typeface="Cooper Std Black" panose="0208090304030B020404" pitchFamily="18" charset="0"/>
              </a:rPr>
              <a:t>3: Dönüşüm Elemanı ve Öteleme Mekanik Sistemi </a:t>
            </a:r>
            <a:endParaRPr lang="tr-TR" dirty="0">
              <a:latin typeface="Cooper Std Black" panose="0208090304030B020404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0" y="403899"/>
            <a:ext cx="3640132" cy="5442048"/>
            <a:chOff x="1330045" y="765588"/>
            <a:chExt cx="3640132" cy="5442048"/>
          </a:xfrm>
        </p:grpSpPr>
        <p:pic>
          <p:nvPicPr>
            <p:cNvPr id="68" name="Picture 67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2674074" y="4490206"/>
              <a:ext cx="332033" cy="1371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666592" y="1329850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592" y="1329850"/>
                  <a:ext cx="349974" cy="36896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09065" y="4965439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065" y="4965439"/>
                  <a:ext cx="349974" cy="36896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rc 16"/>
            <p:cNvSpPr/>
            <p:nvPr/>
          </p:nvSpPr>
          <p:spPr>
            <a:xfrm rot="9998763" flipH="1">
              <a:off x="2009110" y="2908164"/>
              <a:ext cx="449816" cy="748490"/>
            </a:xfrm>
            <a:prstGeom prst="arc">
              <a:avLst>
                <a:gd name="adj1" fmla="val 16200000"/>
                <a:gd name="adj2" fmla="val 3126929"/>
              </a:avLst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512350" y="3119079"/>
                  <a:ext cx="4297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350" y="3119079"/>
                  <a:ext cx="42975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665715" y="2026482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715" y="2026482"/>
                  <a:ext cx="349974" cy="36896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637018" y="1136333"/>
                  <a:ext cx="333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018" y="1136333"/>
                  <a:ext cx="33315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455" r="-85455" b="-1311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 46"/>
            <p:cNvGrpSpPr/>
            <p:nvPr/>
          </p:nvGrpSpPr>
          <p:grpSpPr>
            <a:xfrm rot="5400000">
              <a:off x="213670" y="3280213"/>
              <a:ext cx="3781854" cy="137160"/>
              <a:chOff x="2783779" y="2117558"/>
              <a:chExt cx="3781854" cy="137160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2783779" y="2117558"/>
                <a:ext cx="3781854" cy="137160"/>
              </a:xfrm>
              <a:custGeom>
                <a:avLst/>
                <a:gdLst>
                  <a:gd name="connsiteX0" fmla="*/ 55674 w 3781854"/>
                  <a:gd name="connsiteY0" fmla="*/ 0 h 137160"/>
                  <a:gd name="connsiteX1" fmla="*/ 68580 w 3781854"/>
                  <a:gd name="connsiteY1" fmla="*/ 0 h 137160"/>
                  <a:gd name="connsiteX2" fmla="*/ 3713274 w 3781854"/>
                  <a:gd name="connsiteY2" fmla="*/ 0 h 137160"/>
                  <a:gd name="connsiteX3" fmla="*/ 3781854 w 3781854"/>
                  <a:gd name="connsiteY3" fmla="*/ 68580 h 137160"/>
                  <a:gd name="connsiteX4" fmla="*/ 3713274 w 3781854"/>
                  <a:gd name="connsiteY4" fmla="*/ 137160 h 137160"/>
                  <a:gd name="connsiteX5" fmla="*/ 68580 w 3781854"/>
                  <a:gd name="connsiteY5" fmla="*/ 137160 h 137160"/>
                  <a:gd name="connsiteX6" fmla="*/ 55674 w 3781854"/>
                  <a:gd name="connsiteY6" fmla="*/ 137160 h 137160"/>
                  <a:gd name="connsiteX7" fmla="*/ 55674 w 3781854"/>
                  <a:gd name="connsiteY7" fmla="*/ 134555 h 137160"/>
                  <a:gd name="connsiteX8" fmla="*/ 41885 w 3781854"/>
                  <a:gd name="connsiteY8" fmla="*/ 131771 h 137160"/>
                  <a:gd name="connsiteX9" fmla="*/ 0 w 3781854"/>
                  <a:gd name="connsiteY9" fmla="*/ 68580 h 137160"/>
                  <a:gd name="connsiteX10" fmla="*/ 41885 w 3781854"/>
                  <a:gd name="connsiteY10" fmla="*/ 5389 h 137160"/>
                  <a:gd name="connsiteX11" fmla="*/ 55674 w 3781854"/>
                  <a:gd name="connsiteY11" fmla="*/ 2606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1854" h="137160">
                    <a:moveTo>
                      <a:pt x="55674" y="0"/>
                    </a:moveTo>
                    <a:lnTo>
                      <a:pt x="68580" y="0"/>
                    </a:lnTo>
                    <a:lnTo>
                      <a:pt x="3713274" y="0"/>
                    </a:lnTo>
                    <a:cubicBezTo>
                      <a:pt x="3751150" y="0"/>
                      <a:pt x="3781854" y="30704"/>
                      <a:pt x="3781854" y="68580"/>
                    </a:cubicBezTo>
                    <a:cubicBezTo>
                      <a:pt x="3781854" y="106456"/>
                      <a:pt x="3751150" y="137160"/>
                      <a:pt x="3713274" y="137160"/>
                    </a:cubicBezTo>
                    <a:lnTo>
                      <a:pt x="68580" y="137160"/>
                    </a:lnTo>
                    <a:lnTo>
                      <a:pt x="55674" y="137160"/>
                    </a:lnTo>
                    <a:lnTo>
                      <a:pt x="55674" y="134555"/>
                    </a:lnTo>
                    <a:lnTo>
                      <a:pt x="41885" y="131771"/>
                    </a:lnTo>
                    <a:cubicBezTo>
                      <a:pt x="17271" y="121360"/>
                      <a:pt x="0" y="96987"/>
                      <a:pt x="0" y="68580"/>
                    </a:cubicBezTo>
                    <a:cubicBezTo>
                      <a:pt x="0" y="40173"/>
                      <a:pt x="17271" y="15800"/>
                      <a:pt x="41885" y="5389"/>
                    </a:cubicBezTo>
                    <a:lnTo>
                      <a:pt x="55674" y="260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47947" y="2170096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458223" y="2163278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16200000">
              <a:off x="1476055" y="2844819"/>
              <a:ext cx="601836" cy="893856"/>
              <a:chOff x="1969970" y="1619821"/>
              <a:chExt cx="601836" cy="8938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32097" y="2049545"/>
                <a:ext cx="182880" cy="464132"/>
                <a:chOff x="1922800" y="1188205"/>
                <a:chExt cx="182880" cy="4641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Freeform 40"/>
                    <p:cNvSpPr/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/>
                    </a:p>
                  </p:txBody>
                </p:sp>
              </mc:Choice>
              <mc:Fallback xmlns="">
                <p:sp>
                  <p:nvSpPr>
                    <p:cNvPr id="118" name="Freeform 1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2800" y="1188205"/>
                      <a:ext cx="182880" cy="464132"/>
                    </a:xfrm>
                    <a:custGeom>
                      <a:avLst/>
                      <a:gdLst>
                        <a:gd name="connsiteX0" fmla="*/ 4812 w 187692"/>
                        <a:gd name="connsiteY0" fmla="*/ 0 h 566804"/>
                        <a:gd name="connsiteX1" fmla="*/ 187692 w 187692"/>
                        <a:gd name="connsiteY1" fmla="*/ 0 h 566804"/>
                        <a:gd name="connsiteX2" fmla="*/ 187692 w 187692"/>
                        <a:gd name="connsiteY2" fmla="*/ 457200 h 566804"/>
                        <a:gd name="connsiteX3" fmla="*/ 179213 w 187692"/>
                        <a:gd name="connsiteY3" fmla="*/ 457200 h 566804"/>
                        <a:gd name="connsiteX4" fmla="*/ 182880 w 187692"/>
                        <a:gd name="connsiteY4" fmla="*/ 475364 h 566804"/>
                        <a:gd name="connsiteX5" fmla="*/ 91440 w 187692"/>
                        <a:gd name="connsiteY5" fmla="*/ 566804 h 566804"/>
                        <a:gd name="connsiteX6" fmla="*/ 0 w 187692"/>
                        <a:gd name="connsiteY6" fmla="*/ 475364 h 566804"/>
                        <a:gd name="connsiteX7" fmla="*/ 4812 w 187692"/>
                        <a:gd name="connsiteY7" fmla="*/ 451529 h 56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7692" h="566804">
                          <a:moveTo>
                            <a:pt x="4812" y="0"/>
                          </a:moveTo>
                          <a:lnTo>
                            <a:pt x="187692" y="0"/>
                          </a:lnTo>
                          <a:lnTo>
                            <a:pt x="187692" y="457200"/>
                          </a:lnTo>
                          <a:lnTo>
                            <a:pt x="179213" y="457200"/>
                          </a:lnTo>
                          <a:lnTo>
                            <a:pt x="182880" y="475364"/>
                          </a:lnTo>
                          <a:cubicBezTo>
                            <a:pt x="182880" y="525865"/>
                            <a:pt x="141941" y="566804"/>
                            <a:pt x="91440" y="566804"/>
                          </a:cubicBezTo>
                          <a:cubicBezTo>
                            <a:pt x="40939" y="566804"/>
                            <a:pt x="0" y="525865"/>
                            <a:pt x="0" y="475364"/>
                          </a:cubicBezTo>
                          <a:lnTo>
                            <a:pt x="4812" y="451529"/>
                          </a:lnTo>
                          <a:close/>
                        </a:path>
                      </a:pathLst>
                    </a:cu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Oval 41"/>
                <p:cNvSpPr/>
                <p:nvPr/>
              </p:nvSpPr>
              <p:spPr>
                <a:xfrm>
                  <a:off x="1991380" y="1532565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 flipV="1">
                <a:off x="1969970" y="1908409"/>
                <a:ext cx="552853" cy="225896"/>
                <a:chOff x="4588042" y="1442483"/>
                <a:chExt cx="552853" cy="225896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4588042" y="1442483"/>
                  <a:ext cx="552853" cy="22589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623838" y="1442483"/>
                  <a:ext cx="44561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 rot="5400000">
                    <a:off x="2212153" y="1610142"/>
                    <a:ext cx="3499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2212153" y="1610142"/>
                    <a:ext cx="349974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52" name="Picture 51"/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2821785" y="852649"/>
              <a:ext cx="930443" cy="1371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 rot="5400000">
                  <a:off x="3603837" y="1289797"/>
                  <a:ext cx="1138990" cy="401053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603837" y="1289797"/>
                  <a:ext cx="1138990" cy="40105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/>
            <p:cNvSpPr/>
            <p:nvPr/>
          </p:nvSpPr>
          <p:spPr>
            <a:xfrm rot="5400000">
              <a:off x="2063795" y="1498345"/>
              <a:ext cx="1106905" cy="11229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2934696" y="5607835"/>
              <a:ext cx="914400" cy="19250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3063033" y="5704088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472107" y="5680026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3716749" y="5483509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 rot="5400000">
                  <a:off x="3458023" y="5792138"/>
                  <a:ext cx="461665" cy="36933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458023" y="5792138"/>
                  <a:ext cx="461665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21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/>
            <p:cNvSpPr/>
            <p:nvPr/>
          </p:nvSpPr>
          <p:spPr>
            <a:xfrm rot="5400000">
              <a:off x="3638159" y="2653297"/>
              <a:ext cx="914400" cy="19250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>
              <a:off x="3766496" y="2749550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175570" y="2725488"/>
              <a:ext cx="914400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4420212" y="2528971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 rot="5400000">
                  <a:off x="4282056" y="2717029"/>
                  <a:ext cx="461665" cy="610473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tr-TR" b="0" dirty="0" smtClean="0"/>
                    <a:t>x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282056" y="2717029"/>
                  <a:ext cx="461665" cy="6104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6000" b="-10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 rot="5400000">
              <a:off x="2976055" y="731637"/>
              <a:ext cx="461665" cy="5295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tr-TR" dirty="0" smtClean="0"/>
                <a:t>k</a:t>
              </a:r>
              <a:r>
                <a:rPr lang="tr-TR" baseline="-25000" dirty="0" smtClean="0"/>
                <a:t>1</a:t>
              </a:r>
              <a:endParaRPr lang="tr-TR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 rot="5400000">
              <a:off x="3060003" y="1907239"/>
              <a:ext cx="461665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  <p:cxnSp>
          <p:nvCxnSpPr>
            <p:cNvPr id="70" name="Straight Connector 69"/>
            <p:cNvCxnSpPr>
              <a:stCxn id="49" idx="7"/>
              <a:endCxn id="55" idx="2"/>
            </p:cNvCxnSpPr>
            <p:nvPr/>
          </p:nvCxnSpPr>
          <p:spPr>
            <a:xfrm flipV="1">
              <a:off x="2113943" y="1554493"/>
              <a:ext cx="447157" cy="65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690963" y="4139835"/>
                  <a:ext cx="349974" cy="368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963" y="4139835"/>
                  <a:ext cx="349974" cy="36896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 rot="5400000">
              <a:off x="2614682" y="4609031"/>
              <a:ext cx="461665" cy="5295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tr-TR" dirty="0" smtClean="0"/>
                <a:t>k</a:t>
              </a:r>
              <a:r>
                <a:rPr lang="tr-TR" baseline="-25000" dirty="0" smtClean="0"/>
                <a:t>2</a:t>
              </a:r>
              <a:endParaRPr lang="tr-TR" baseline="-250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4583019" y="1285086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4025612" y="2072769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84142" y="2165873"/>
              <a:ext cx="640080" cy="51714"/>
              <a:chOff x="3304673" y="5299521"/>
              <a:chExt cx="640080" cy="51714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3380778" y="5299521"/>
                <a:ext cx="533243" cy="5171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3304673" y="5299521"/>
                <a:ext cx="6400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Oval 79"/>
            <p:cNvSpPr/>
            <p:nvPr/>
          </p:nvSpPr>
          <p:spPr>
            <a:xfrm>
              <a:off x="4186721" y="2077116"/>
              <a:ext cx="91440" cy="914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103492" y="414377"/>
                <a:ext cx="471747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Not1: Kaldıraç, </a:t>
                </a:r>
                <a:r>
                  <a:rPr lang="tr-TR" dirty="0" err="1" smtClean="0"/>
                  <a:t>rijit</a:t>
                </a:r>
                <a:r>
                  <a:rPr lang="tr-TR" dirty="0" smtClean="0"/>
                  <a:t> ve kütlesi ihmal edilecek kadar küçük.</a:t>
                </a:r>
              </a:p>
              <a:p>
                <a:r>
                  <a:rPr lang="tr-TR" dirty="0" smtClean="0"/>
                  <a:t>Not2: Yay kuvvetleri görünen dikey pozisyonda sıfır.</a:t>
                </a:r>
              </a:p>
              <a:p>
                <a:r>
                  <a:rPr lang="tr-TR" b="1" dirty="0" smtClean="0"/>
                  <a:t>Problem: </a:t>
                </a:r>
                <a:r>
                  <a:rPr lang="tr-TR" dirty="0" smtClean="0"/>
                  <a:t>Sistemin girişleri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 ç</m:t>
                    </m:r>
                  </m:oMath>
                </a14:m>
                <a:r>
                  <a:rPr lang="tr-TR" dirty="0" smtClean="0"/>
                  <a:t>ıkışı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dir</a:t>
                </a:r>
                <a:r>
                  <a:rPr lang="tr-TR" dirty="0" smtClean="0"/>
                  <a:t>. Sistem dikey pozisyonu etrafında küçük hareketler yapmaktadır. Bu şartlar altında sistemin her bir giriş ve çıkış arasındaki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</m:oMath>
                </a14:m>
                <a:r>
                  <a:rPr lang="tr-TR" dirty="0" smtClean="0"/>
                  <a:t>) transfer fonksiyonunu bulunuz.</a:t>
                </a:r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:endParaRPr lang="tr-TR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492" y="414377"/>
                <a:ext cx="4717475" cy="3416320"/>
              </a:xfrm>
              <a:prstGeom prst="rect">
                <a:avLst/>
              </a:prstGeom>
              <a:blipFill rotWithShape="0">
                <a:blip r:embed="rId16"/>
                <a:stretch>
                  <a:fillRect l="-1034" t="-1071" r="-1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4570737" y="1032044"/>
            <a:ext cx="2047239" cy="4619625"/>
            <a:chOff x="0" y="0"/>
            <a:chExt cx="2047815" cy="4619625"/>
          </a:xfrm>
        </p:grpSpPr>
        <p:grpSp>
          <p:nvGrpSpPr>
            <p:cNvPr id="69" name="Group 68"/>
            <p:cNvGrpSpPr/>
            <p:nvPr/>
          </p:nvGrpSpPr>
          <p:grpSpPr>
            <a:xfrm>
              <a:off x="0" y="0"/>
              <a:ext cx="2047815" cy="4619625"/>
              <a:chOff x="0" y="0"/>
              <a:chExt cx="2047815" cy="46196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15"/>
                  <p:cNvSpPr txBox="1"/>
                  <p:nvPr/>
                </p:nvSpPr>
                <p:spPr>
                  <a:xfrm>
                    <a:off x="0" y="4057650"/>
                    <a:ext cx="349250" cy="358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1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4057650"/>
                    <a:ext cx="349250" cy="35877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70"/>
                  <p:cNvSpPr txBox="1"/>
                  <p:nvPr/>
                </p:nvSpPr>
                <p:spPr>
                  <a:xfrm>
                    <a:off x="571500" y="3248025"/>
                    <a:ext cx="349822" cy="359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500" y="3248025"/>
                    <a:ext cx="349822" cy="35935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33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3" name="Straight Arrow Connector 92"/>
              <p:cNvCxnSpPr/>
              <p:nvPr/>
            </p:nvCxnSpPr>
            <p:spPr>
              <a:xfrm rot="5400000" flipH="1" flipV="1">
                <a:off x="590550" y="3943350"/>
                <a:ext cx="7620" cy="4324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4" name="Group 93"/>
              <p:cNvGrpSpPr/>
              <p:nvPr/>
            </p:nvGrpSpPr>
            <p:grpSpPr>
              <a:xfrm>
                <a:off x="19050" y="0"/>
                <a:ext cx="2028765" cy="4619625"/>
                <a:chOff x="0" y="0"/>
                <a:chExt cx="2028765" cy="461962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14"/>
                    <p:cNvSpPr txBox="1"/>
                    <p:nvPr/>
                  </p:nvSpPr>
                  <p:spPr>
                    <a:xfrm>
                      <a:off x="1047750" y="200025"/>
                      <a:ext cx="349822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7750" y="200025"/>
                      <a:ext cx="349822" cy="359350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17"/>
                    <p:cNvSpPr txBox="1"/>
                    <p:nvPr/>
                  </p:nvSpPr>
                  <p:spPr>
                    <a:xfrm>
                      <a:off x="552450" y="704850"/>
                      <a:ext cx="429182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450" y="704850"/>
                      <a:ext cx="429182" cy="359350"/>
                    </a:xfrm>
                    <a:prstGeom prst="rect">
                      <a:avLst/>
                    </a:prstGeom>
                    <a:blipFill rotWithShape="0"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22"/>
                    <p:cNvSpPr txBox="1"/>
                    <p:nvPr/>
                  </p:nvSpPr>
                  <p:spPr>
                    <a:xfrm>
                      <a:off x="962025" y="1285875"/>
                      <a:ext cx="349822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2025" y="1285875"/>
                      <a:ext cx="349822" cy="359350"/>
                    </a:xfrm>
                    <a:prstGeom prst="rect">
                      <a:avLst/>
                    </a:prstGeom>
                    <a:blipFill rotWithShape="0">
                      <a:blip r:embed="rId21"/>
                      <a:stretch>
                        <a:fillRect b="-3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27"/>
                    <p:cNvSpPr txBox="1"/>
                    <p:nvPr/>
                  </p:nvSpPr>
                  <p:spPr>
                    <a:xfrm>
                      <a:off x="1657350" y="0"/>
                      <a:ext cx="333315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57350" y="0"/>
                      <a:ext cx="333315" cy="359350"/>
                    </a:xfrm>
                    <a:prstGeom prst="rect">
                      <a:avLst/>
                    </a:prstGeom>
                    <a:blipFill rotWithShape="0">
                      <a:blip r:embed="rId22"/>
                      <a:stretch>
                        <a:fillRect l="-5556" r="-35185" b="-186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0" name="Freeform 99"/>
                <p:cNvSpPr/>
                <p:nvPr/>
              </p:nvSpPr>
              <p:spPr>
                <a:xfrm rot="6000000">
                  <a:off x="-1219200" y="2276475"/>
                  <a:ext cx="3779370" cy="136775"/>
                </a:xfrm>
                <a:custGeom>
                  <a:avLst/>
                  <a:gdLst>
                    <a:gd name="connsiteX0" fmla="*/ 55674 w 3781854"/>
                    <a:gd name="connsiteY0" fmla="*/ 0 h 137160"/>
                    <a:gd name="connsiteX1" fmla="*/ 68580 w 3781854"/>
                    <a:gd name="connsiteY1" fmla="*/ 0 h 137160"/>
                    <a:gd name="connsiteX2" fmla="*/ 3713274 w 3781854"/>
                    <a:gd name="connsiteY2" fmla="*/ 0 h 137160"/>
                    <a:gd name="connsiteX3" fmla="*/ 3781854 w 3781854"/>
                    <a:gd name="connsiteY3" fmla="*/ 68580 h 137160"/>
                    <a:gd name="connsiteX4" fmla="*/ 3713274 w 3781854"/>
                    <a:gd name="connsiteY4" fmla="*/ 137160 h 137160"/>
                    <a:gd name="connsiteX5" fmla="*/ 68580 w 3781854"/>
                    <a:gd name="connsiteY5" fmla="*/ 137160 h 137160"/>
                    <a:gd name="connsiteX6" fmla="*/ 55674 w 3781854"/>
                    <a:gd name="connsiteY6" fmla="*/ 137160 h 137160"/>
                    <a:gd name="connsiteX7" fmla="*/ 55674 w 3781854"/>
                    <a:gd name="connsiteY7" fmla="*/ 134555 h 137160"/>
                    <a:gd name="connsiteX8" fmla="*/ 41885 w 3781854"/>
                    <a:gd name="connsiteY8" fmla="*/ 131771 h 137160"/>
                    <a:gd name="connsiteX9" fmla="*/ 0 w 3781854"/>
                    <a:gd name="connsiteY9" fmla="*/ 68580 h 137160"/>
                    <a:gd name="connsiteX10" fmla="*/ 41885 w 3781854"/>
                    <a:gd name="connsiteY10" fmla="*/ 5389 h 137160"/>
                    <a:gd name="connsiteX11" fmla="*/ 55674 w 3781854"/>
                    <a:gd name="connsiteY11" fmla="*/ 2606 h 13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81854" h="137160">
                      <a:moveTo>
                        <a:pt x="55674" y="0"/>
                      </a:moveTo>
                      <a:lnTo>
                        <a:pt x="68580" y="0"/>
                      </a:lnTo>
                      <a:lnTo>
                        <a:pt x="3713274" y="0"/>
                      </a:lnTo>
                      <a:cubicBezTo>
                        <a:pt x="3751150" y="0"/>
                        <a:pt x="3781854" y="30704"/>
                        <a:pt x="3781854" y="68580"/>
                      </a:cubicBezTo>
                      <a:cubicBezTo>
                        <a:pt x="3781854" y="106456"/>
                        <a:pt x="3751150" y="137160"/>
                        <a:pt x="3713274" y="137160"/>
                      </a:cubicBezTo>
                      <a:lnTo>
                        <a:pt x="68580" y="137160"/>
                      </a:lnTo>
                      <a:lnTo>
                        <a:pt x="55674" y="137160"/>
                      </a:lnTo>
                      <a:lnTo>
                        <a:pt x="55674" y="134555"/>
                      </a:lnTo>
                      <a:lnTo>
                        <a:pt x="41885" y="131771"/>
                      </a:lnTo>
                      <a:cubicBezTo>
                        <a:pt x="17271" y="121360"/>
                        <a:pt x="0" y="96987"/>
                        <a:pt x="0" y="68580"/>
                      </a:cubicBezTo>
                      <a:cubicBezTo>
                        <a:pt x="0" y="40173"/>
                        <a:pt x="17271" y="15800"/>
                        <a:pt x="41885" y="5389"/>
                      </a:cubicBezTo>
                      <a:lnTo>
                        <a:pt x="55674" y="2606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3"/>
                    <p:cNvSpPr txBox="1"/>
                    <p:nvPr/>
                  </p:nvSpPr>
                  <p:spPr>
                    <a:xfrm>
                      <a:off x="723900" y="2181225"/>
                      <a:ext cx="349394" cy="3591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TextBox 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900" y="2181225"/>
                      <a:ext cx="349394" cy="359198"/>
                    </a:xfrm>
                    <a:prstGeom prst="rect">
                      <a:avLst/>
                    </a:prstGeom>
                    <a:blipFill rotWithShape="0"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981075" y="533400"/>
                  <a:ext cx="447076" cy="656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Elbow Connector 102"/>
                <p:cNvCxnSpPr/>
                <p:nvPr/>
              </p:nvCxnSpPr>
              <p:spPr>
                <a:xfrm>
                  <a:off x="1400175" y="533400"/>
                  <a:ext cx="333375" cy="276225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Elbow Connector 103"/>
                <p:cNvCxnSpPr/>
                <p:nvPr/>
              </p:nvCxnSpPr>
              <p:spPr>
                <a:xfrm flipV="1">
                  <a:off x="1400175" y="257175"/>
                  <a:ext cx="333375" cy="276225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27"/>
                    <p:cNvSpPr txBox="1"/>
                    <p:nvPr/>
                  </p:nvSpPr>
                  <p:spPr>
                    <a:xfrm>
                      <a:off x="1695450" y="609600"/>
                      <a:ext cx="333315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5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95450" y="609600"/>
                      <a:ext cx="333315" cy="359350"/>
                    </a:xfrm>
                    <a:prstGeom prst="rect">
                      <a:avLst/>
                    </a:prstGeom>
                    <a:blipFill rotWithShape="0">
                      <a:blip r:embed="rId24"/>
                      <a:stretch>
                        <a:fillRect l="-5455" r="-3636" b="-186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57225" y="19050"/>
                  <a:ext cx="0" cy="4600575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828675" y="933450"/>
                  <a:ext cx="85725" cy="42862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Arc 107"/>
                <p:cNvSpPr/>
                <p:nvPr/>
              </p:nvSpPr>
              <p:spPr>
                <a:xfrm rot="19176457">
                  <a:off x="571500" y="1085850"/>
                  <a:ext cx="358140" cy="324485"/>
                </a:xfrm>
                <a:prstGeom prst="arc">
                  <a:avLst>
                    <a:gd name="adj1" fmla="val 16200000"/>
                    <a:gd name="adj2" fmla="val 21304105"/>
                  </a:avLst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09" name="Straight Arrow Connector 108"/>
                <p:cNvCxnSpPr/>
                <p:nvPr/>
              </p:nvCxnSpPr>
              <p:spPr>
                <a:xfrm flipH="1">
                  <a:off x="238125" y="2314575"/>
                  <a:ext cx="428625" cy="165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27"/>
                    <p:cNvSpPr txBox="1"/>
                    <p:nvPr/>
                  </p:nvSpPr>
                  <p:spPr>
                    <a:xfrm>
                      <a:off x="0" y="2209800"/>
                      <a:ext cx="438150" cy="359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𝑜𝑥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0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209800"/>
                      <a:ext cx="438150" cy="359350"/>
                    </a:xfrm>
                    <a:prstGeom prst="rect">
                      <a:avLst/>
                    </a:prstGeom>
                    <a:blipFill rotWithShape="0">
                      <a:blip r:embed="rId25"/>
                      <a:stretch>
                        <a:fillRect l="-4167" b="-169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27"/>
                    <p:cNvSpPr txBox="1"/>
                    <p:nvPr/>
                  </p:nvSpPr>
                  <p:spPr>
                    <a:xfrm>
                      <a:off x="257102" y="1581150"/>
                      <a:ext cx="438150" cy="387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𝑜𝑦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1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102" y="1581150"/>
                      <a:ext cx="438150" cy="387350"/>
                    </a:xfrm>
                    <a:prstGeom prst="rect">
                      <a:avLst/>
                    </a:prstGeom>
                    <a:blipFill rotWithShape="0">
                      <a:blip r:embed="rId26"/>
                      <a:stretch>
                        <a:fillRect l="-4167" r="-1389" b="-952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2" name="Straight Arrow Connector 111"/>
                <p:cNvCxnSpPr/>
                <p:nvPr/>
              </p:nvCxnSpPr>
              <p:spPr>
                <a:xfrm>
                  <a:off x="657225" y="342900"/>
                  <a:ext cx="33486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2950" y="0"/>
                      <a:ext cx="276225" cy="25717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3" name="Text Box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742950" y="0"/>
                      <a:ext cx="276225" cy="257175"/>
                    </a:xfrm>
                    <a:prstGeom prst="rect">
                      <a:avLst/>
                    </a:prstGeom>
                    <a:blipFill rotWithShape="0">
                      <a:blip r:embed="rId27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Arrow Connector 94"/>
              <p:cNvCxnSpPr/>
              <p:nvPr/>
            </p:nvCxnSpPr>
            <p:spPr>
              <a:xfrm flipH="1" flipV="1">
                <a:off x="371475" y="4495800"/>
                <a:ext cx="314325" cy="95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352425" y="152400"/>
              <a:ext cx="685800" cy="4332922"/>
              <a:chOff x="0" y="0"/>
              <a:chExt cx="685800" cy="4332922"/>
            </a:xfrm>
          </p:grpSpPr>
          <p:sp>
            <p:nvSpPr>
              <p:cNvPr id="81" name="Oval 80"/>
              <p:cNvSpPr/>
              <p:nvPr/>
            </p:nvSpPr>
            <p:spPr>
              <a:xfrm rot="5400000">
                <a:off x="619125" y="361950"/>
                <a:ext cx="45712" cy="4571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 rot="5400000">
                <a:off x="0" y="3924300"/>
                <a:ext cx="45085" cy="450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 rot="16200000">
                <a:off x="323850" y="2143125"/>
                <a:ext cx="45085" cy="450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27"/>
                  <p:cNvSpPr txBox="1"/>
                  <p:nvPr/>
                </p:nvSpPr>
                <p:spPr>
                  <a:xfrm>
                    <a:off x="247650" y="3543300"/>
                    <a:ext cx="438150" cy="359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tr-T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6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650" y="3543300"/>
                    <a:ext cx="438150" cy="359350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 l="-4167" r="-1389" b="-1896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7" name="Straight Arrow Connector 86"/>
              <p:cNvCxnSpPr/>
              <p:nvPr/>
            </p:nvCxnSpPr>
            <p:spPr>
              <a:xfrm flipH="1" flipV="1">
                <a:off x="333375" y="1685925"/>
                <a:ext cx="9525" cy="4546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647700" y="0"/>
                <a:ext cx="0" cy="371475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8575" y="3971925"/>
                <a:ext cx="0" cy="360997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" y="4000500"/>
                    <a:ext cx="276225" cy="2857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0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6200" y="4000500"/>
                    <a:ext cx="276225" cy="285750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r="-444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4" name="Group 113"/>
          <p:cNvGrpSpPr/>
          <p:nvPr/>
        </p:nvGrpSpPr>
        <p:grpSpPr>
          <a:xfrm>
            <a:off x="8356148" y="2762197"/>
            <a:ext cx="1664607" cy="2884649"/>
            <a:chOff x="6226685" y="215255"/>
            <a:chExt cx="1664607" cy="2884649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05257" y="767635"/>
              <a:ext cx="1186035" cy="2332269"/>
              <a:chOff x="6705257" y="767635"/>
              <a:chExt cx="1186035" cy="23322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7558133" y="983139"/>
                    <a:ext cx="3331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8133" y="983139"/>
                    <a:ext cx="333159" cy="369332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l="-5455" r="-85455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 rot="5400000">
                    <a:off x="6524952" y="1136603"/>
                    <a:ext cx="1138990" cy="401053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524952" y="1136603"/>
                    <a:ext cx="1138990" cy="401053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Rectangle 123"/>
              <p:cNvSpPr/>
              <p:nvPr/>
            </p:nvSpPr>
            <p:spPr>
              <a:xfrm rot="5400000">
                <a:off x="6559274" y="2500103"/>
                <a:ext cx="914400" cy="192505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 rot="5400000">
                <a:off x="6687611" y="2596356"/>
                <a:ext cx="914400" cy="0"/>
              </a:xfrm>
              <a:prstGeom prst="line">
                <a:avLst/>
              </a:prstGeom>
              <a:ln>
                <a:solidFill>
                  <a:schemeClr val="dk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096685" y="2572294"/>
                <a:ext cx="914400" cy="0"/>
              </a:xfrm>
              <a:prstGeom prst="line">
                <a:avLst/>
              </a:prstGeom>
              <a:ln>
                <a:solidFill>
                  <a:schemeClr val="dk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rot="5400000" flipH="1" flipV="1">
                <a:off x="7341327" y="2375777"/>
                <a:ext cx="8021" cy="433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/>
                  <p:cNvSpPr txBox="1"/>
                  <p:nvPr/>
                </p:nvSpPr>
                <p:spPr>
                  <a:xfrm rot="5400000">
                    <a:off x="7203171" y="2563835"/>
                    <a:ext cx="461665" cy="61047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tr-TR" b="0" dirty="0" smtClean="0"/>
                      <a:t>x</a:t>
                    </a:r>
                    <a14:m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7203171" y="2563835"/>
                    <a:ext cx="461665" cy="610473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l="-16000" b="-10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9" name="Straight Arrow Connector 128"/>
              <p:cNvCxnSpPr/>
              <p:nvPr/>
            </p:nvCxnSpPr>
            <p:spPr>
              <a:xfrm rot="5400000" flipH="1" flipV="1">
                <a:off x="7504134" y="1131892"/>
                <a:ext cx="8021" cy="433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0" name="Oval 129"/>
              <p:cNvSpPr/>
              <p:nvPr/>
            </p:nvSpPr>
            <p:spPr>
              <a:xfrm>
                <a:off x="6946727" y="1919575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6705257" y="2012679"/>
                <a:ext cx="640080" cy="51714"/>
                <a:chOff x="3304673" y="5299521"/>
                <a:chExt cx="640080" cy="51714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3380778" y="5299521"/>
                  <a:ext cx="533243" cy="51714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3304673" y="5299521"/>
                  <a:ext cx="64008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Oval 131"/>
              <p:cNvSpPr/>
              <p:nvPr/>
            </p:nvSpPr>
            <p:spPr>
              <a:xfrm>
                <a:off x="7107836" y="1923922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27"/>
                <p:cNvSpPr txBox="1"/>
                <p:nvPr/>
              </p:nvSpPr>
              <p:spPr>
                <a:xfrm>
                  <a:off x="6270299" y="642638"/>
                  <a:ext cx="333221" cy="359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6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299" y="642638"/>
                  <a:ext cx="333221" cy="359350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5455" r="-32727" b="-1864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27"/>
                <p:cNvSpPr txBox="1"/>
                <p:nvPr/>
              </p:nvSpPr>
              <p:spPr>
                <a:xfrm>
                  <a:off x="6226685" y="1365238"/>
                  <a:ext cx="333221" cy="359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7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685" y="1365238"/>
                  <a:ext cx="333221" cy="359350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5556" r="-5556" b="-1694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/>
            <p:cNvCxnSpPr/>
            <p:nvPr/>
          </p:nvCxnSpPr>
          <p:spPr>
            <a:xfrm flipH="1">
              <a:off x="6469625" y="1733934"/>
              <a:ext cx="428504" cy="1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6448285" y="1020116"/>
              <a:ext cx="428504" cy="1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rot="5400000" flipH="1" flipV="1">
              <a:off x="7094026" y="398895"/>
              <a:ext cx="8021" cy="433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27"/>
                <p:cNvSpPr txBox="1"/>
                <p:nvPr/>
              </p:nvSpPr>
              <p:spPr>
                <a:xfrm>
                  <a:off x="6899292" y="215255"/>
                  <a:ext cx="3332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8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1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9292" y="215255"/>
                  <a:ext cx="333221" cy="369332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r="-18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12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84414" y="1845735"/>
            <a:ext cx="2017737" cy="4409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90975" y="1845735"/>
                <a:ext cx="6145620" cy="440912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 smtClean="0"/>
                  <a:t>	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1)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 smtClean="0"/>
                  <a:t>		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2)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	(3)</a:t>
                </a:r>
                <a:endParaRPr lang="tr-TR" sz="2400" dirty="0"/>
              </a:p>
              <a:p>
                <a:r>
                  <a:rPr lang="en-US" sz="2400" dirty="0" err="1"/>
                  <a:t>Büyüklükler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arasındaki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kinematik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ilişkilerden</a:t>
                </a:r>
                <a:r>
                  <a:rPr lang="en-US" sz="2400" dirty="0"/>
                  <a:t> 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 smtClean="0"/>
                  <a:t>	</a:t>
                </a:r>
                <a:r>
                  <a:rPr lang="en-US" sz="2400" dirty="0"/>
                  <a:t>(4)</a:t>
                </a:r>
                <a:endParaRPr lang="tr-TR" sz="2400" dirty="0"/>
              </a:p>
              <a:p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benzer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şekilde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 smtClean="0"/>
                  <a:t>	</a:t>
                </a:r>
                <a:r>
                  <a:rPr lang="en-US" sz="2400" dirty="0"/>
                  <a:t>(5)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∴(4)⇒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tr-TR" sz="2400" dirty="0" smtClean="0"/>
                  <a:t>	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6)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90975" y="1845735"/>
                <a:ext cx="6145620" cy="4409128"/>
              </a:xfrm>
              <a:blipFill rotWithShape="0">
                <a:blip r:embed="rId4"/>
                <a:stretch>
                  <a:fillRect l="-2976" t="-17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0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0569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1737360"/>
                <a:ext cx="3379027" cy="4409128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1)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2)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	(3)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4)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5)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∴(4)⇒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6)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1737360"/>
                <a:ext cx="3379027" cy="4409128"/>
              </a:xfrm>
              <a:blipFill rotWithShape="0">
                <a:blip r:embed="rId3"/>
                <a:stretch>
                  <a:fillRect l="-4513" t="-12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476307" y="1737359"/>
                <a:ext cx="7155712" cy="43338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(4), (5) </a:t>
                </a:r>
                <a:r>
                  <a:rPr lang="en-US" dirty="0" err="1"/>
                  <a:t>ve</a:t>
                </a:r>
                <a:r>
                  <a:rPr lang="en-US" dirty="0"/>
                  <a:t> (6);  (1), (2) </a:t>
                </a:r>
                <a:r>
                  <a:rPr lang="en-US" dirty="0" err="1"/>
                  <a:t>ve</a:t>
                </a:r>
                <a:r>
                  <a:rPr lang="en-US" dirty="0"/>
                  <a:t> (3)’de </a:t>
                </a:r>
                <a:r>
                  <a:rPr lang="en-US" dirty="0" err="1"/>
                  <a:t>yerlerine</a:t>
                </a:r>
                <a:r>
                  <a:rPr lang="en-US" dirty="0"/>
                  <a:t> </a:t>
                </a:r>
                <a:r>
                  <a:rPr lang="en-US" dirty="0" err="1"/>
                  <a:t>yazılsın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 (</a:t>
                </a:r>
                <a:r>
                  <a:rPr lang="en-US" dirty="0"/>
                  <a:t>7)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 (</a:t>
                </a:r>
                <a:r>
                  <a:rPr lang="en-US" dirty="0"/>
                  <a:t>8)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9)</a:t>
                </a:r>
                <a:endParaRPr lang="tr-TR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acc>
                      <m:accPr>
                        <m:chr m:val="̈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10)</a:t>
                </a:r>
                <a:endParaRPr lang="tr-TR" dirty="0"/>
              </a:p>
              <a:p>
                <a:r>
                  <a:rPr lang="en-US" dirty="0" err="1"/>
                  <a:t>Küçük</a:t>
                </a:r>
                <a:r>
                  <a:rPr lang="en-US" dirty="0"/>
                  <a:t> </a:t>
                </a:r>
                <a:r>
                  <a:rPr lang="en-US" dirty="0" err="1"/>
                  <a:t>açılar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≅1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alınabilir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 °</m:t>
                    </m:r>
                  </m:oMath>
                </a14:m>
                <a:r>
                  <a:rPr lang="en-US" dirty="0"/>
                  <a:t>ye </a:t>
                </a:r>
                <a:r>
                  <a:rPr lang="en-US" dirty="0" err="1"/>
                  <a:t>kadar</a:t>
                </a:r>
                <a:r>
                  <a:rPr lang="en-US" dirty="0"/>
                  <a:t>. </a:t>
                </a:r>
                <a:r>
                  <a:rPr lang="en-US" dirty="0" err="1"/>
                  <a:t>Kaldıraçın</a:t>
                </a:r>
                <a:r>
                  <a:rPr lang="en-US" dirty="0"/>
                  <a:t> </a:t>
                </a:r>
                <a:r>
                  <a:rPr lang="en-US" dirty="0" err="1"/>
                  <a:t>kütlesinin</a:t>
                </a:r>
                <a:r>
                  <a:rPr lang="en-US" dirty="0"/>
                  <a:t> </a:t>
                </a:r>
                <a:r>
                  <a:rPr lang="en-US" dirty="0" err="1"/>
                  <a:t>ihmal</a:t>
                </a:r>
                <a:r>
                  <a:rPr lang="en-US" dirty="0"/>
                  <a:t> </a:t>
                </a:r>
                <a:r>
                  <a:rPr lang="en-US" dirty="0" err="1"/>
                  <a:t>edildiğini</a:t>
                </a:r>
                <a:r>
                  <a:rPr lang="en-US" dirty="0"/>
                  <a:t> </a:t>
                </a:r>
                <a:r>
                  <a:rPr lang="en-US" dirty="0" err="1"/>
                  <a:t>yani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olduğunu</a:t>
                </a:r>
                <a:r>
                  <a:rPr lang="en-US" dirty="0"/>
                  <a:t> </a:t>
                </a:r>
                <a:r>
                  <a:rPr lang="en-US" dirty="0" err="1"/>
                  <a:t>hatırlayalım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(11)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76307" y="1737359"/>
                <a:ext cx="7155712" cy="4333831"/>
              </a:xfrm>
              <a:blipFill rotWithShape="0">
                <a:blip r:embed="rId4"/>
                <a:stretch>
                  <a:fillRect l="-2129" t="-14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5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64369" y="1505493"/>
                <a:ext cx="7772226" cy="440912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’</a:t>
                </a:r>
                <a:r>
                  <a:rPr lang="en-US" sz="2400" dirty="0" err="1"/>
                  <a:t>yi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yukarıdaki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yazarsak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 smtClean="0"/>
                  <a:t>  </a:t>
                </a:r>
                <a:r>
                  <a:rPr lang="en-US" sz="2400" dirty="0"/>
                  <a:t>	(12)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64369" y="1505493"/>
                <a:ext cx="7772226" cy="4409128"/>
              </a:xfrm>
              <a:blipFill rotWithShape="0">
                <a:blip r:embed="rId3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95190" y="1845735"/>
            <a:ext cx="1969179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	(11)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400" dirty="0" smtClean="0"/>
                  <a:t>  </a:t>
                </a:r>
                <a:r>
                  <a:rPr lang="en-US" sz="2400" dirty="0"/>
                  <a:t>	(12)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blipFill rotWithShape="0">
                <a:blip r:embed="rId3"/>
                <a:stretch>
                  <a:fillRect t="-5085" b="-56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/>
                  <a:t>Giriş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terimleri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sağda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toplanacak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şekilde</a:t>
                </a:r>
                <a:r>
                  <a:rPr lang="en-US" sz="2400" dirty="0"/>
                  <a:t> (11)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(12) </a:t>
                </a:r>
                <a:r>
                  <a:rPr lang="en-US" sz="2400" dirty="0" err="1"/>
                  <a:t>denklemlerini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düzenlersek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:r>
                  <a:rPr lang="tr-TR" sz="2400" dirty="0" smtClean="0"/>
                  <a:t>		</a:t>
                </a:r>
                <a:r>
                  <a:rPr lang="en-US" sz="2400" dirty="0"/>
                  <a:t>	(13)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tr-TR" sz="2400" dirty="0" smtClean="0"/>
                  <a:t>	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14)</a:t>
                </a:r>
                <a:endParaRPr lang="tr-TR" sz="2400" dirty="0"/>
              </a:p>
              <a:p>
                <a:r>
                  <a:rPr lang="en-US" sz="2400" dirty="0"/>
                  <a:t>(13)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(14) zaman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bilinmeyenlerini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içeren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doğrusal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diferansiyel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çiftidir</a:t>
                </a:r>
                <a:r>
                  <a:rPr lang="en-US" sz="2400" dirty="0"/>
                  <a:t>. </a:t>
                </a:r>
                <a:endParaRPr lang="tr-TR" sz="2400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  <a:blipFill rotWithShape="0">
                <a:blip r:embed="rId4"/>
                <a:stretch>
                  <a:fillRect l="-1918" t="-2677" r="-4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2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:r>
                  <a:rPr lang="tr-TR" sz="2400" dirty="0"/>
                  <a:t>		</a:t>
                </a:r>
                <a:r>
                  <a:rPr lang="en-US" sz="2400" dirty="0"/>
                  <a:t>	(13)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tr-TR" sz="2400" dirty="0"/>
                  <a:t>	</a:t>
                </a:r>
                <a:r>
                  <a:rPr lang="en-US" sz="2400" dirty="0"/>
                  <a:t>(14)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blipFill rotWithShape="0">
                <a:blip r:embed="rId3"/>
                <a:stretch>
                  <a:fillRect l="-1918" t="-7345" b="-16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/>
                  <a:t>Başlangıç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koşulları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sıfır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olmak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koşuluyla</a:t>
                </a:r>
                <a:r>
                  <a:rPr lang="en-US" sz="2400" dirty="0"/>
                  <a:t> (13)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(14)’</a:t>
                </a:r>
                <a:r>
                  <a:rPr lang="en-US" sz="2400" dirty="0" err="1"/>
                  <a:t>ün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laplace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dönüşümünü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yaparsak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(15)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(16)</a:t>
                </a:r>
                <a:endParaRPr lang="tr-TR" sz="2400" dirty="0"/>
              </a:p>
              <a:p>
                <a:r>
                  <a:rPr lang="en-US" sz="2400" dirty="0"/>
                  <a:t>(15)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(16) s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 err="1"/>
                  <a:t>bilinmeyenlerini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içeren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doğrusal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çiftidir</a:t>
                </a:r>
                <a:r>
                  <a:rPr lang="en-US" sz="2400" dirty="0"/>
                  <a:t>. </a:t>
                </a:r>
                <a:endParaRPr lang="tr-TR" sz="2400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  <a:blipFill rotWithShape="0">
                <a:blip r:embed="rId4"/>
                <a:stretch>
                  <a:fillRect l="-990" t="-26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6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(15)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(16)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blipFill rotWithShape="0">
                <a:blip r:embed="rId3"/>
                <a:stretch>
                  <a:fillRect t="-7910" b="-16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(15)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(16) s </a:t>
                </a:r>
                <a:r>
                  <a:rPr lang="en-US" sz="2400" dirty="0" err="1"/>
                  <a:t>tanım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kümesinde</a:t>
                </a:r>
                <a:r>
                  <a:rPr lang="en-US" sz="2400" dirty="0"/>
                  <a:t>, </a:t>
                </a:r>
                <a:r>
                  <a:rPr lang="en-US" sz="2400" dirty="0" err="1" smtClean="0"/>
                  <a:t>iki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doğrusal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çiftidir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r>
                  <a:rPr lang="tr-TR" sz="2400" dirty="0" smtClean="0"/>
                  <a:t>Formunda transfer fonksiyonlarını elde etmek için</a:t>
                </a:r>
                <a:endParaRPr lang="tr-TR" sz="2400" dirty="0"/>
              </a:p>
              <a:p>
                <a:r>
                  <a:rPr lang="en-US" sz="2400" dirty="0" smtClean="0"/>
                  <a:t>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(16)’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err="1"/>
                  <a:t>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çekip</a:t>
                </a:r>
                <a:r>
                  <a:rPr lang="en-US" sz="2400" dirty="0"/>
                  <a:t> (15)’de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yazarak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/>
                  <a:t>’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çözebiliriz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/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  <a:blipFill rotWithShape="0">
                <a:blip r:embed="rId4"/>
                <a:stretch>
                  <a:fillRect l="-1918" t="-26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80214" y="1505493"/>
                <a:ext cx="9856381" cy="1078219"/>
              </a:xfrm>
              <a:blipFill rotWithShape="0">
                <a:blip r:embed="rId3"/>
                <a:stretch>
                  <a:fillRect l="-1918" t="-90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213" y="2679405"/>
                <a:ext cx="9856381" cy="3189689"/>
              </a:xfrm>
              <a:blipFill rotWithShape="0">
                <a:blip r:embed="rId4"/>
                <a:stretch>
                  <a:fillRect l="-19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7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4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oper Std Black" panose="0208090304030B020404" pitchFamily="18" charset="0"/>
              </a:rPr>
              <a:t>Örnek 3: Dönüşüm Elemanı ve Öteleme Mekanik Sistemi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80213" y="1473595"/>
                <a:ext cx="9856381" cy="1811865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𝑏𝑠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80213" y="1473595"/>
                <a:ext cx="9856381" cy="1811865"/>
              </a:xfrm>
              <a:blipFill rotWithShape="0">
                <a:blip r:embed="rId3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213" y="3402419"/>
                <a:ext cx="9856381" cy="2764465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tr-TR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tr-TR" sz="2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tr-TR" sz="240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tr-TR" sz="2400" b="0" dirty="0" smtClean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213" y="3402419"/>
                <a:ext cx="9856381" cy="2764465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0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derste,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Fiziksel sistemlerin matematiksel modellenmesi konusuna giriş yaptık.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Mekanik sistemleri üç başlık altında inceledik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Öteleme hareketi yapan mekanik sistemler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Dönme hareketi yapan mekanik sistemler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Dönüştürücü mekanik elemanlar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6366294" cy="43881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Öteleme Hareketi Yapan Mekanik Sistemler</a:t>
            </a:r>
            <a:endParaRPr lang="en-US" sz="2800" b="1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0" y="422104"/>
            <a:ext cx="2985107" cy="520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800" b="1" u="sng" dirty="0" smtClean="0"/>
              <a:t>Yay</a:t>
            </a:r>
          </a:p>
          <a:p>
            <a:endParaRPr lang="tr-TR" sz="2800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007781" y="685682"/>
            <a:ext cx="7774691" cy="1719326"/>
            <a:chOff x="268405" y="2842600"/>
            <a:chExt cx="4754880" cy="1051513"/>
          </a:xfrm>
        </p:grpSpPr>
        <p:pic>
          <p:nvPicPr>
            <p:cNvPr id="58" name="Picture 57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9094" y="2909692"/>
              <a:ext cx="1026695" cy="32004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72715" y="3348496"/>
              <a:ext cx="4739843" cy="16167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68405" y="3346704"/>
              <a:ext cx="4754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>
                  <a:spLocks noChangeAspec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3690846" y="3307820"/>
              <a:ext cx="239701" cy="45720"/>
              <a:chOff x="2355112" y="3769242"/>
              <a:chExt cx="239701" cy="45720"/>
            </a:xfrm>
          </p:grpSpPr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185666" y="3299800"/>
              <a:ext cx="239701" cy="45720"/>
              <a:chOff x="2355112" y="3769242"/>
              <a:chExt cx="239701" cy="45720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913860" y="3555099"/>
              <a:ext cx="406634" cy="339014"/>
              <a:chOff x="1913860" y="3555099"/>
              <a:chExt cx="406634" cy="33901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312581" y="3561907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1913860" y="3556591"/>
                <a:ext cx="95693" cy="280392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2004236" y="3555099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2004236" y="3692637"/>
                <a:ext cx="3162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978458" y="3574120"/>
                    <a:ext cx="327059" cy="3199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sz="28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8458" y="3574120"/>
                    <a:ext cx="327059" cy="3199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/>
            <p:cNvGrpSpPr/>
            <p:nvPr/>
          </p:nvGrpSpPr>
          <p:grpSpPr>
            <a:xfrm>
              <a:off x="3393114" y="3544679"/>
              <a:ext cx="406634" cy="339014"/>
              <a:chOff x="1913860" y="3555099"/>
              <a:chExt cx="406634" cy="33901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2312581" y="3561907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913860" y="3556591"/>
                <a:ext cx="95693" cy="280392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2004236" y="3555099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2004236" y="3692637"/>
                <a:ext cx="3162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978458" y="3574120"/>
                    <a:ext cx="327059" cy="3199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sz="2800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8458" y="3574120"/>
                    <a:ext cx="327059" cy="3199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883080" y="5295918"/>
                <a:ext cx="6278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800" dirty="0" smtClean="0"/>
                  <a:t> olduğunda yay kuvveti sıfırdır.</a:t>
                </a:r>
                <a:endParaRPr lang="tr-TR" sz="28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80" y="5295918"/>
                <a:ext cx="6278173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05710" y="3652317"/>
                <a:ext cx="4099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10" y="3652317"/>
                <a:ext cx="409993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>
                <a:spLocks noChangeAspect="1"/>
              </p:cNvSpPr>
              <p:nvPr/>
            </p:nvSpPr>
            <p:spPr>
              <a:xfrm>
                <a:off x="3603721" y="3353911"/>
                <a:ext cx="900000" cy="90000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721" y="3353911"/>
                <a:ext cx="900000" cy="90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>
                <a:spLocks noChangeAspect="1"/>
              </p:cNvSpPr>
              <p:nvPr/>
            </p:nvSpPr>
            <p:spPr>
              <a:xfrm>
                <a:off x="1636746" y="3276879"/>
                <a:ext cx="900000" cy="90000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746" y="3276879"/>
                <a:ext cx="900000" cy="90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3787788" y="4242431"/>
            <a:ext cx="490726" cy="93600"/>
            <a:chOff x="2355112" y="3769242"/>
            <a:chExt cx="239701" cy="45720"/>
          </a:xfrm>
        </p:grpSpPr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1799528" y="4182653"/>
            <a:ext cx="490726" cy="93600"/>
            <a:chOff x="2355112" y="3769242"/>
            <a:chExt cx="239701" cy="45720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 flipV="1">
            <a:off x="2541581" y="3860981"/>
            <a:ext cx="365760" cy="680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3249735" y="3809222"/>
            <a:ext cx="365760" cy="680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950234" y="3278037"/>
                <a:ext cx="8688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34" y="3278037"/>
                <a:ext cx="86884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564702" y="3308675"/>
                <a:ext cx="5887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02" y="3308675"/>
                <a:ext cx="58875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4890" y="1674839"/>
            <a:ext cx="2018237" cy="6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12192000" cy="43881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Öteleme Hareketi Yapan Mekanik Sistemler</a:t>
            </a:r>
            <a:endParaRPr lang="en-US" sz="2800" b="1" dirty="0"/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0" y="370483"/>
            <a:ext cx="2985107" cy="520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800" b="1" u="sng" dirty="0" smtClean="0"/>
              <a:t>Viskoz Sönümleyici</a:t>
            </a:r>
          </a:p>
          <a:p>
            <a:endParaRPr lang="tr-TR" sz="2800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</p:txBody>
      </p: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781178" y="1342954"/>
            <a:ext cx="8662079" cy="1440000"/>
            <a:chOff x="268405" y="2719713"/>
            <a:chExt cx="4754880" cy="790460"/>
          </a:xfrm>
        </p:grpSpPr>
        <p:sp>
          <p:nvSpPr>
            <p:cNvPr id="117" name="Rectangle 116"/>
            <p:cNvSpPr/>
            <p:nvPr/>
          </p:nvSpPr>
          <p:spPr>
            <a:xfrm>
              <a:off x="272715" y="3348496"/>
              <a:ext cx="4739843" cy="16167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268405" y="3346704"/>
              <a:ext cx="4754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/>
                <p:cNvSpPr>
                  <a:spLocks noChangeAspec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22" name="Rectangle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5" name="Group 124"/>
            <p:cNvGrpSpPr/>
            <p:nvPr/>
          </p:nvGrpSpPr>
          <p:grpSpPr>
            <a:xfrm>
              <a:off x="3690846" y="3307820"/>
              <a:ext cx="239701" cy="45720"/>
              <a:chOff x="2355112" y="3769242"/>
              <a:chExt cx="239701" cy="45720"/>
            </a:xfrm>
          </p:grpSpPr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2185666" y="3299800"/>
              <a:ext cx="239701" cy="45720"/>
              <a:chOff x="2355112" y="3769242"/>
              <a:chExt cx="239701" cy="45720"/>
            </a:xfrm>
          </p:grpSpPr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  <p:cxnSp>
          <p:nvCxnSpPr>
            <p:cNvPr id="138" name="Straight Arrow Connector 137"/>
            <p:cNvCxnSpPr/>
            <p:nvPr/>
          </p:nvCxnSpPr>
          <p:spPr>
            <a:xfrm>
              <a:off x="2162365" y="2719713"/>
              <a:ext cx="31625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3703712" y="2750465"/>
              <a:ext cx="31625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3784854" y="2909939"/>
                <a:ext cx="42377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800" dirty="0" smtClean="0"/>
                  <a:t> mutlak hızlardır.</a:t>
                </a:r>
                <a:endParaRPr lang="tr-TR" sz="2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854" y="2909939"/>
                <a:ext cx="4237711" cy="523220"/>
              </a:xfrm>
              <a:prstGeom prst="rect">
                <a:avLst/>
              </a:prstGeom>
              <a:blipFill>
                <a:blip r:embed="rId2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6072425" y="3877349"/>
                <a:ext cx="414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425" y="3877349"/>
                <a:ext cx="4141250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354555" y="3812463"/>
            <a:ext cx="3419160" cy="900000"/>
            <a:chOff x="2354556" y="3812463"/>
            <a:chExt cx="1941095" cy="510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>
                  <a:spLocks noChangeAspect="1"/>
                </p:cNvSpPr>
                <p:nvPr/>
              </p:nvSpPr>
              <p:spPr>
                <a:xfrm>
                  <a:off x="3838451" y="3820483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8451" y="3820483"/>
                  <a:ext cx="457200" cy="45720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146"/>
                <p:cNvSpPr>
                  <a:spLocks noChangeAspect="1"/>
                </p:cNvSpPr>
                <p:nvPr/>
              </p:nvSpPr>
              <p:spPr>
                <a:xfrm>
                  <a:off x="2354556" y="3812463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556" y="3812463"/>
                  <a:ext cx="457200" cy="45720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8" name="Group 147"/>
            <p:cNvGrpSpPr/>
            <p:nvPr/>
          </p:nvGrpSpPr>
          <p:grpSpPr>
            <a:xfrm>
              <a:off x="3953508" y="4277683"/>
              <a:ext cx="239701" cy="45720"/>
              <a:chOff x="2355112" y="3769242"/>
              <a:chExt cx="239701" cy="45720"/>
            </a:xfrm>
          </p:grpSpPr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2448328" y="4269663"/>
              <a:ext cx="239701" cy="45720"/>
              <a:chOff x="2355112" y="3769242"/>
              <a:chExt cx="239701" cy="45720"/>
            </a:xfrm>
          </p:grpSpPr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/>
              </a:p>
            </p:txBody>
          </p:sp>
        </p:grpSp>
      </p:grpSp>
      <p:cxnSp>
        <p:nvCxnSpPr>
          <p:cNvPr id="154" name="Straight Arrow Connector 153"/>
          <p:cNvCxnSpPr>
            <a:cxnSpLocks noChangeAspect="1"/>
          </p:cNvCxnSpPr>
          <p:nvPr/>
        </p:nvCxnSpPr>
        <p:spPr>
          <a:xfrm flipV="1">
            <a:off x="3155875" y="4258542"/>
            <a:ext cx="720000" cy="1340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 noChangeAspect="1"/>
          </p:cNvCxnSpPr>
          <p:nvPr/>
        </p:nvCxnSpPr>
        <p:spPr>
          <a:xfrm flipH="1" flipV="1">
            <a:off x="4260843" y="4241289"/>
            <a:ext cx="720000" cy="1340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4431215" y="3672204"/>
                <a:ext cx="5865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215" y="3672204"/>
                <a:ext cx="586507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 flipH="1">
                <a:off x="3265169" y="3743863"/>
                <a:ext cx="4096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65169" y="3743863"/>
                <a:ext cx="409683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6860229" y="839935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229" y="839935"/>
                <a:ext cx="730721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4071964" y="817112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64" y="817112"/>
                <a:ext cx="730721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0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12192000" cy="43881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Öteleme Hareketi Yapan Mekanik Sistemler</a:t>
            </a:r>
            <a:endParaRPr lang="en-US" sz="2800" b="1" dirty="0"/>
          </a:p>
        </p:txBody>
      </p:sp>
      <p:sp>
        <p:nvSpPr>
          <p:cNvPr id="103" name="Content Placeholder 2"/>
          <p:cNvSpPr txBox="1">
            <a:spLocks/>
          </p:cNvSpPr>
          <p:nvPr/>
        </p:nvSpPr>
        <p:spPr>
          <a:xfrm>
            <a:off x="-1" y="431327"/>
            <a:ext cx="9454552" cy="10351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800" b="1" u="sng" dirty="0" smtClean="0"/>
              <a:t>Viskoz Sürtünme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800" dirty="0" smtClean="0"/>
              <a:t>Sürtünme kuvvetinin yönü daima bağıl harekete karşıdır.</a:t>
            </a:r>
          </a:p>
          <a:p>
            <a:endParaRPr lang="tr-TR" sz="2800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800" dirty="0" smtClean="0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1957313" y="5318530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1388624" y="2889194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1987400" y="4277242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6213281" y="2606341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551369" y="2412277"/>
            <a:ext cx="37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+</a:t>
            </a:r>
            <a:endParaRPr lang="tr-TR" sz="2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520241" y="2364499"/>
            <a:ext cx="320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Pozitif yön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392634" y="4114861"/>
                <a:ext cx="56982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634" y="4114861"/>
                <a:ext cx="56982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1336085" y="2816743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85" y="2816743"/>
                <a:ext cx="7307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53057" y="1821268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(1)</a:t>
            </a:r>
            <a:endParaRPr lang="tr-TR" sz="2800" dirty="0"/>
          </a:p>
        </p:txBody>
      </p:sp>
      <p:sp>
        <p:nvSpPr>
          <p:cNvPr id="30" name="Rectangle 29"/>
          <p:cNvSpPr/>
          <p:nvPr/>
        </p:nvSpPr>
        <p:spPr>
          <a:xfrm>
            <a:off x="979551" y="2307728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(2)</a:t>
            </a:r>
            <a:endParaRPr lang="tr-TR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082447" y="1892064"/>
            <a:ext cx="1652337" cy="398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64633" y="1603882"/>
            <a:ext cx="417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Viskoz Sürtünme</a:t>
            </a:r>
            <a:endParaRPr lang="tr-TR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962131" y="1737603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04774" y="1269055"/>
                <a:ext cx="73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74" y="1269055"/>
                <a:ext cx="7307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553057" y="3664822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(1)</a:t>
            </a:r>
            <a:endParaRPr lang="tr-TR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952892" y="4124153"/>
            <a:ext cx="490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b= Viskoz Sürtünme Katsayısı</a:t>
            </a:r>
            <a:endParaRPr lang="tr-TR" sz="2800" dirty="0"/>
          </a:p>
        </p:txBody>
      </p:sp>
      <p:sp>
        <p:nvSpPr>
          <p:cNvPr id="43" name="Rectangle 42"/>
          <p:cNvSpPr/>
          <p:nvPr/>
        </p:nvSpPr>
        <p:spPr>
          <a:xfrm>
            <a:off x="1608800" y="5463236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(2)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88624" y="4600897"/>
                <a:ext cx="57367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24" y="4600897"/>
                <a:ext cx="573679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970143" y="4602019"/>
            <a:ext cx="4917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Büyüklükler aynı</a:t>
            </a:r>
          </a:p>
          <a:p>
            <a:r>
              <a:rPr lang="tr-TR" sz="2800" dirty="0" smtClean="0"/>
              <a:t>Yönler, etki tepkiye göre bulunur.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219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6528" y="5090899"/>
            <a:ext cx="1055419" cy="32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12192000" cy="438810"/>
          </a:xfrm>
        </p:spPr>
        <p:txBody>
          <a:bodyPr>
            <a:normAutofit/>
          </a:bodyPr>
          <a:lstStyle/>
          <a:p>
            <a:r>
              <a:rPr lang="tr-TR" sz="2000" b="1" dirty="0" smtClean="0"/>
              <a:t>Öteleme Hareketi Yapan Mekanik Sistemler Özet Tablo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462794"/>
                <a:ext cx="2985107" cy="1625552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000" b="1" u="sng" dirty="0" smtClean="0"/>
                  <a:t>Kütle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𝒇</m:t>
                            </m:r>
                          </m:e>
                        </m:acc>
                      </m:e>
                    </m:nary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tr-TR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𝑚𝑎</m:t>
                    </m:r>
                  </m:oMath>
                </a14:m>
                <a:endParaRPr lang="tr-TR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462794"/>
                <a:ext cx="2985107" cy="1625552"/>
              </a:xfrm>
              <a:blipFill rotWithShape="0">
                <a:blip r:embed="rId4"/>
                <a:stretch>
                  <a:fillRect l="-12449" t="-41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32938" y="899536"/>
            <a:ext cx="753979" cy="5318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M, kütle</a:t>
            </a:r>
            <a:endParaRPr lang="tr-TR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4386917" y="1158637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015316" y="992886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3007296" y="1321748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732548" y="843423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0636" y="649359"/>
            <a:ext cx="37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+</a:t>
            </a:r>
            <a:endParaRPr lang="tr-TR" dirty="0"/>
          </a:p>
        </p:txBody>
      </p:sp>
      <p:sp>
        <p:nvSpPr>
          <p:cNvPr id="67" name="TextBox 66"/>
          <p:cNvSpPr txBox="1"/>
          <p:nvPr/>
        </p:nvSpPr>
        <p:spPr>
          <a:xfrm>
            <a:off x="1539775" y="487682"/>
            <a:ext cx="153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Pozitif yön</a:t>
            </a:r>
            <a:endParaRPr lang="tr-T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70098" y="776580"/>
            <a:ext cx="3368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75535" y="899536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535" y="899536"/>
                <a:ext cx="73072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845068" y="532764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068" y="532764"/>
                <a:ext cx="73072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845068" y="945706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068" y="945706"/>
                <a:ext cx="73072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575789" y="376561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89" y="376561"/>
                <a:ext cx="73072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Content Placeholder 2"/>
          <p:cNvSpPr txBox="1">
            <a:spLocks/>
          </p:cNvSpPr>
          <p:nvPr/>
        </p:nvSpPr>
        <p:spPr>
          <a:xfrm>
            <a:off x="5766538" y="552097"/>
            <a:ext cx="6088578" cy="7764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smtClean="0"/>
              <a:t>Viskoz Sürtünme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dirty="0" smtClean="0"/>
              <a:t>Sürtünme kuvvetinin yönü daima bağıl harekete karşıdır.</a:t>
            </a:r>
          </a:p>
          <a:p>
            <a:endParaRPr lang="tr-TR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1500" dirty="0" smtClean="0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7944045" y="4869954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7375356" y="2682160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7974132" y="3828666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10388466" y="2675352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0726554" y="2481288"/>
            <a:ext cx="37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+</a:t>
            </a:r>
            <a:endParaRPr lang="tr-TR" dirty="0"/>
          </a:p>
        </p:txBody>
      </p:sp>
      <p:sp>
        <p:nvSpPr>
          <p:cNvPr id="113" name="TextBox 112"/>
          <p:cNvSpPr txBox="1"/>
          <p:nvPr/>
        </p:nvSpPr>
        <p:spPr>
          <a:xfrm>
            <a:off x="10006799" y="2191970"/>
            <a:ext cx="153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Pozitif yön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379366" y="3907827"/>
                <a:ext cx="1808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6" y="3907827"/>
                <a:ext cx="180874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7322817" y="2609709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817" y="2609709"/>
                <a:ext cx="73072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539789" y="1527969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(1)</a:t>
            </a:r>
            <a:endParaRPr lang="tr-TR" dirty="0"/>
          </a:p>
        </p:txBody>
      </p:sp>
      <p:sp>
        <p:nvSpPr>
          <p:cNvPr id="30" name="Rectangle 29"/>
          <p:cNvSpPr/>
          <p:nvPr/>
        </p:nvSpPr>
        <p:spPr>
          <a:xfrm>
            <a:off x="6966283" y="2014429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(2)</a:t>
            </a:r>
            <a:endParaRPr lang="tr-TR" dirty="0"/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8069179" y="1616019"/>
            <a:ext cx="1652337" cy="398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21516" y="143135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Viskoz Sürtünme</a:t>
            </a:r>
            <a:endParaRPr lang="tr-TR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948863" y="1409798"/>
            <a:ext cx="625642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891506" y="1062021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506" y="1062021"/>
                <a:ext cx="73072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7539789" y="3216246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(1)</a:t>
            </a:r>
            <a:endParaRPr lang="tr-TR" dirty="0"/>
          </a:p>
        </p:txBody>
      </p:sp>
      <p:sp>
        <p:nvSpPr>
          <p:cNvPr id="42" name="TextBox 41"/>
          <p:cNvSpPr txBox="1"/>
          <p:nvPr/>
        </p:nvSpPr>
        <p:spPr>
          <a:xfrm>
            <a:off x="8929570" y="4124153"/>
            <a:ext cx="292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b= Viskoz Sürtünme Katsayısı</a:t>
            </a:r>
            <a:endParaRPr lang="tr-TR" dirty="0"/>
          </a:p>
        </p:txBody>
      </p:sp>
      <p:sp>
        <p:nvSpPr>
          <p:cNvPr id="43" name="Rectangle 42"/>
          <p:cNvSpPr/>
          <p:nvPr/>
        </p:nvSpPr>
        <p:spPr>
          <a:xfrm>
            <a:off x="7595532" y="5014660"/>
            <a:ext cx="1443790" cy="454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(2)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375356" y="4393863"/>
                <a:ext cx="1808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356" y="4393863"/>
                <a:ext cx="1808749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9100016" y="4947075"/>
            <a:ext cx="2925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Büyüklükler aynı</a:t>
            </a:r>
          </a:p>
          <a:p>
            <a:r>
              <a:rPr lang="tr-TR" dirty="0" smtClean="0"/>
              <a:t>Yönler, etki tepkiye göre bulunur.</a:t>
            </a:r>
            <a:endParaRPr lang="tr-TR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11094" y="1923100"/>
            <a:ext cx="2985107" cy="520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smtClean="0"/>
              <a:t>Yay</a:t>
            </a:r>
          </a:p>
          <a:p>
            <a:endParaRPr lang="tr-TR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1500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386015" y="2238436"/>
            <a:ext cx="4754880" cy="1100852"/>
            <a:chOff x="268405" y="2842600"/>
            <a:chExt cx="4754880" cy="1100852"/>
          </a:xfrm>
        </p:grpSpPr>
        <p:pic>
          <p:nvPicPr>
            <p:cNvPr id="58" name="Picture 57"/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9094" y="2909692"/>
              <a:ext cx="1026695" cy="32004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72715" y="3348496"/>
              <a:ext cx="4739843" cy="16167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68405" y="3346704"/>
              <a:ext cx="4754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>
                  <a:spLocks noChangeAspec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3690846" y="3307820"/>
              <a:ext cx="239701" cy="45720"/>
              <a:chOff x="2355112" y="3769242"/>
              <a:chExt cx="239701" cy="45720"/>
            </a:xfrm>
          </p:grpSpPr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185666" y="3299800"/>
              <a:ext cx="239701" cy="45720"/>
              <a:chOff x="2355112" y="3769242"/>
              <a:chExt cx="239701" cy="45720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913860" y="3555099"/>
              <a:ext cx="406634" cy="388353"/>
              <a:chOff x="1913860" y="3555099"/>
              <a:chExt cx="406634" cy="388353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312581" y="3561907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1913860" y="3556591"/>
                <a:ext cx="95693" cy="280392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2004236" y="3555099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2004236" y="3692637"/>
                <a:ext cx="3162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978458" y="3574120"/>
                    <a:ext cx="3270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8458" y="3574120"/>
                    <a:ext cx="327059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r="-1320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/>
            <p:cNvGrpSpPr/>
            <p:nvPr/>
          </p:nvGrpSpPr>
          <p:grpSpPr>
            <a:xfrm>
              <a:off x="3393114" y="3544679"/>
              <a:ext cx="406634" cy="388353"/>
              <a:chOff x="1913860" y="3555099"/>
              <a:chExt cx="406634" cy="388353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2312581" y="3561907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913860" y="3556591"/>
                <a:ext cx="95693" cy="280392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2004236" y="3555099"/>
                <a:ext cx="5317" cy="275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2004236" y="3692637"/>
                <a:ext cx="3162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978458" y="3574120"/>
                    <a:ext cx="3270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8458" y="3574120"/>
                    <a:ext cx="327059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r="-1132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658129" y="3346348"/>
                <a:ext cx="3848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olduğunda yay kuvveti sıfırdır.</a:t>
                </a:r>
                <a:endParaRPr lang="tr-TR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129" y="3346348"/>
                <a:ext cx="3848127" cy="369332"/>
              </a:xfrm>
              <a:prstGeom prst="rect">
                <a:avLst/>
              </a:prstGeom>
              <a:blipFill rotWithShape="0">
                <a:blip r:embed="rId1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05710" y="3652317"/>
                <a:ext cx="1808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10" y="3652317"/>
                <a:ext cx="1808749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>
                <a:spLocks noChangeAspect="1"/>
              </p:cNvSpPr>
              <p:nvPr/>
            </p:nvSpPr>
            <p:spPr>
              <a:xfrm>
                <a:off x="3672732" y="3854243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32" y="3854243"/>
                <a:ext cx="457200" cy="4572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>
                <a:spLocks noChangeAspect="1"/>
              </p:cNvSpPr>
              <p:nvPr/>
            </p:nvSpPr>
            <p:spPr>
              <a:xfrm>
                <a:off x="2188837" y="3846223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837" y="3846223"/>
                <a:ext cx="457200" cy="4572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3787789" y="4311443"/>
            <a:ext cx="239701" cy="45720"/>
            <a:chOff x="2355112" y="3769242"/>
            <a:chExt cx="239701" cy="45720"/>
          </a:xfrm>
        </p:grpSpPr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282609" y="4303423"/>
            <a:ext cx="239701" cy="45720"/>
            <a:chOff x="2355112" y="3769242"/>
            <a:chExt cx="239701" cy="45720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 flipV="1">
            <a:off x="2645099" y="4068015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3284241" y="4068015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230326" y="3688711"/>
                <a:ext cx="443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26" y="3688711"/>
                <a:ext cx="443198" cy="369332"/>
              </a:xfrm>
              <a:prstGeom prst="rect">
                <a:avLst/>
              </a:prstGeom>
              <a:blipFill rotWithShape="0">
                <a:blip r:embed="rId2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616461" y="3705491"/>
                <a:ext cx="443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461" y="3705491"/>
                <a:ext cx="443198" cy="369332"/>
              </a:xfrm>
              <a:prstGeom prst="rect">
                <a:avLst/>
              </a:prstGeom>
              <a:blipFill rotWithShape="0">
                <a:blip r:embed="rId2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Content Placeholder 2"/>
          <p:cNvSpPr txBox="1">
            <a:spLocks/>
          </p:cNvSpPr>
          <p:nvPr/>
        </p:nvSpPr>
        <p:spPr>
          <a:xfrm>
            <a:off x="-12968" y="4321380"/>
            <a:ext cx="2985107" cy="520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r>
              <a:rPr lang="tr-TR" sz="2000" b="1" u="sng" dirty="0" smtClean="0"/>
              <a:t>Viskoz Sönümleyici</a:t>
            </a:r>
          </a:p>
          <a:p>
            <a:endParaRPr lang="tr-TR" b="1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Font typeface="Calibri" pitchFamily="34" charset="0"/>
              <a:buNone/>
            </a:pPr>
            <a:endParaRPr lang="tr-TR" sz="1500" dirty="0" smtClean="0"/>
          </a:p>
        </p:txBody>
      </p:sp>
      <p:grpSp>
        <p:nvGrpSpPr>
          <p:cNvPr id="115" name="Group 114"/>
          <p:cNvGrpSpPr/>
          <p:nvPr/>
        </p:nvGrpSpPr>
        <p:grpSpPr>
          <a:xfrm>
            <a:off x="418868" y="4879785"/>
            <a:ext cx="4754880" cy="790460"/>
            <a:chOff x="268405" y="2719713"/>
            <a:chExt cx="4754880" cy="790460"/>
          </a:xfrm>
        </p:grpSpPr>
        <p:sp>
          <p:nvSpPr>
            <p:cNvPr id="117" name="Rectangle 116"/>
            <p:cNvSpPr/>
            <p:nvPr/>
          </p:nvSpPr>
          <p:spPr>
            <a:xfrm>
              <a:off x="272715" y="3348496"/>
              <a:ext cx="4739843" cy="16167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268405" y="3346704"/>
              <a:ext cx="4754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789" y="2850620"/>
                  <a:ext cx="457200" cy="45720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/>
                <p:cNvSpPr>
                  <a:spLocks noChangeAspec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2" name="Rectangle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894" y="2842600"/>
                  <a:ext cx="457200" cy="45720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5" name="Group 124"/>
            <p:cNvGrpSpPr/>
            <p:nvPr/>
          </p:nvGrpSpPr>
          <p:grpSpPr>
            <a:xfrm>
              <a:off x="3690846" y="3307820"/>
              <a:ext cx="239701" cy="45720"/>
              <a:chOff x="2355112" y="3769242"/>
              <a:chExt cx="239701" cy="45720"/>
            </a:xfrm>
          </p:grpSpPr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2185666" y="3299800"/>
              <a:ext cx="239701" cy="45720"/>
              <a:chOff x="2355112" y="3769242"/>
              <a:chExt cx="239701" cy="45720"/>
            </a:xfrm>
          </p:grpSpPr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2355112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2549094" y="3769242"/>
                <a:ext cx="45719" cy="457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138" name="Straight Arrow Connector 137"/>
            <p:cNvCxnSpPr/>
            <p:nvPr/>
          </p:nvCxnSpPr>
          <p:spPr>
            <a:xfrm>
              <a:off x="2162365" y="2719713"/>
              <a:ext cx="3162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3703712" y="2750465"/>
              <a:ext cx="3162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4371451" y="4876762"/>
                <a:ext cx="2366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mutlak hızlardır.</a:t>
                </a:r>
                <a:endParaRPr lang="tr-TR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451" y="4876762"/>
                <a:ext cx="2366902" cy="369332"/>
              </a:xfrm>
              <a:prstGeom prst="rect">
                <a:avLst/>
              </a:prstGeom>
              <a:blipFill rotWithShape="0">
                <a:blip r:embed="rId2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4381648" y="5585379"/>
                <a:ext cx="1808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48" y="5585379"/>
                <a:ext cx="1808749" cy="369332"/>
              </a:xfrm>
              <a:prstGeom prst="rect">
                <a:avLst/>
              </a:prstGeom>
              <a:blipFill rotWithShape="0">
                <a:blip r:embed="rId2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>
                <a:spLocks noChangeAspect="1"/>
              </p:cNvSpPr>
              <p:nvPr/>
            </p:nvSpPr>
            <p:spPr>
              <a:xfrm>
                <a:off x="3648670" y="5787305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670" y="5787305"/>
                <a:ext cx="457200" cy="4572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>
                <a:spLocks noChangeAspect="1"/>
              </p:cNvSpPr>
              <p:nvPr/>
            </p:nvSpPr>
            <p:spPr>
              <a:xfrm>
                <a:off x="2164775" y="5779285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75" y="5779285"/>
                <a:ext cx="457200" cy="45720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" name="Group 147"/>
          <p:cNvGrpSpPr/>
          <p:nvPr/>
        </p:nvGrpSpPr>
        <p:grpSpPr>
          <a:xfrm>
            <a:off x="3763727" y="6244505"/>
            <a:ext cx="239701" cy="45720"/>
            <a:chOff x="2355112" y="3769242"/>
            <a:chExt cx="239701" cy="45720"/>
          </a:xfrm>
        </p:grpSpPr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258547" y="6236485"/>
            <a:ext cx="239701" cy="45720"/>
            <a:chOff x="2355112" y="3769242"/>
            <a:chExt cx="239701" cy="45720"/>
          </a:xfrm>
        </p:grpSpPr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2355112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2549094" y="3769242"/>
              <a:ext cx="45719" cy="45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154" name="Straight Arrow Connector 153"/>
          <p:cNvCxnSpPr/>
          <p:nvPr/>
        </p:nvCxnSpPr>
        <p:spPr>
          <a:xfrm flipV="1">
            <a:off x="2621037" y="6001077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H="1" flipV="1">
            <a:off x="3260179" y="6001077"/>
            <a:ext cx="365760" cy="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3206264" y="5621773"/>
                <a:ext cx="443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264" y="5621773"/>
                <a:ext cx="443198" cy="369332"/>
              </a:xfrm>
              <a:prstGeom prst="rect">
                <a:avLst/>
              </a:prstGeom>
              <a:blipFill rotWithShape="0">
                <a:blip r:embed="rId3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2592399" y="5638553"/>
                <a:ext cx="443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99" y="5638553"/>
                <a:ext cx="443198" cy="369332"/>
              </a:xfrm>
              <a:prstGeom prst="rect">
                <a:avLst/>
              </a:prstGeom>
              <a:blipFill rotWithShape="0">
                <a:blip r:embed="rId3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3582192" y="4549294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92" y="4549294"/>
                <a:ext cx="730721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070636" y="4543724"/>
                <a:ext cx="7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636" y="4543724"/>
                <a:ext cx="730721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4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4224</TotalTime>
  <Words>1421</Words>
  <Application>Microsoft Office PowerPoint</Application>
  <PresentationFormat>Widescreen</PresentationFormat>
  <Paragraphs>807</Paragraphs>
  <Slides>59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Calibri</vt:lpstr>
      <vt:lpstr>Calibri Light</vt:lpstr>
      <vt:lpstr>Cambria Math</vt:lpstr>
      <vt:lpstr>Cooper Std Black</vt:lpstr>
      <vt:lpstr>Times New Roman</vt:lpstr>
      <vt:lpstr>Wingdings</vt:lpstr>
      <vt:lpstr>Retrospect</vt:lpstr>
      <vt:lpstr>Otomatik Kontrol</vt:lpstr>
      <vt:lpstr>Fiziksel Sistemlerin Matematiksel Modellenmesi</vt:lpstr>
      <vt:lpstr>Fiziksel Sistemlerin Matematiksel Modellenmesi</vt:lpstr>
      <vt:lpstr>Mekanik sistemleri üç başlık altında inceyeceğiz</vt:lpstr>
      <vt:lpstr>Öteleme Hareketi Yapan Mekanik Sistemler</vt:lpstr>
      <vt:lpstr>Öteleme Hareketi Yapan Mekanik Sistemler</vt:lpstr>
      <vt:lpstr>Öteleme Hareketi Yapan Mekanik Sistemler</vt:lpstr>
      <vt:lpstr>Öteleme Hareketi Yapan Mekanik Sistemler</vt:lpstr>
      <vt:lpstr>Öteleme Hareketi Yapan Mekanik Sistemler Özet Tablo</vt:lpstr>
      <vt:lpstr>PowerPoint Presentation</vt:lpstr>
      <vt:lpstr>PowerPoint Presentation</vt:lpstr>
      <vt:lpstr>Örnek 1: Çeyrek Taşıt Modeli</vt:lpstr>
      <vt:lpstr>Örnek 1: Çeyrek Taşıt Modeli</vt:lpstr>
      <vt:lpstr>Örnek 1: Çeyrek Taşıt Modeli</vt:lpstr>
      <vt:lpstr>Örnek 1: Çeyrek Taşıt Modeli</vt:lpstr>
      <vt:lpstr>Örnek 1: Çeyrek Taşıt Modeli</vt:lpstr>
      <vt:lpstr>Örnek 1: Çeyrek Taşıt Modeli</vt:lpstr>
      <vt:lpstr>Örnek 1: Çeyrek Taşıt Modeli</vt:lpstr>
      <vt:lpstr>Örnek 1: Çeyrek Taşıt Modeli</vt:lpstr>
      <vt:lpstr>Örnek 2</vt:lpstr>
      <vt:lpstr>Örnek 2</vt:lpstr>
      <vt:lpstr>Örnek 2</vt:lpstr>
      <vt:lpstr>Örnek 2</vt:lpstr>
      <vt:lpstr>Örnek 2</vt:lpstr>
      <vt:lpstr>Örnek 2</vt:lpstr>
      <vt:lpstr>Örnek 2</vt:lpstr>
      <vt:lpstr>Örnek 2</vt:lpstr>
      <vt:lpstr>PowerPoint Presentation</vt:lpstr>
      <vt:lpstr>Dönme Hareketi Yapan Mekanik Sistemler</vt:lpstr>
      <vt:lpstr>PowerPoint Presentation</vt:lpstr>
      <vt:lpstr>Örnek 1</vt:lpstr>
      <vt:lpstr>Örnek 1</vt:lpstr>
      <vt:lpstr>Blok diyagramlar</vt:lpstr>
      <vt:lpstr>Örnek 1</vt:lpstr>
      <vt:lpstr>Blok diyagramlar</vt:lpstr>
      <vt:lpstr>PowerPoint Presentation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Örnek 2: Dönel Mekanik Sistem</vt:lpstr>
      <vt:lpstr>PowerPoint Presentation</vt:lpstr>
      <vt:lpstr>PowerPoint Presentation</vt:lpstr>
      <vt:lpstr>PowerPoint Presentation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Örnek 3: Dönüşüm Elemanı ve Öteleme Mekanik Sistemi </vt:lpstr>
      <vt:lpstr>Özet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Nurdan Bilgin</cp:lastModifiedBy>
  <cp:revision>334</cp:revision>
  <dcterms:created xsi:type="dcterms:W3CDTF">2017-04-18T08:36:43Z</dcterms:created>
  <dcterms:modified xsi:type="dcterms:W3CDTF">2021-10-20T14:21:24Z</dcterms:modified>
</cp:coreProperties>
</file>