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91" r:id="rId3"/>
    <p:sldId id="292" r:id="rId4"/>
    <p:sldId id="293" r:id="rId5"/>
    <p:sldId id="294" r:id="rId6"/>
    <p:sldId id="319" r:id="rId7"/>
    <p:sldId id="278" r:id="rId8"/>
    <p:sldId id="308" r:id="rId9"/>
    <p:sldId id="279" r:id="rId10"/>
    <p:sldId id="280" r:id="rId11"/>
    <p:sldId id="281" r:id="rId12"/>
    <p:sldId id="309" r:id="rId13"/>
    <p:sldId id="282" r:id="rId14"/>
    <p:sldId id="259" r:id="rId15"/>
    <p:sldId id="310" r:id="rId16"/>
    <p:sldId id="260" r:id="rId17"/>
    <p:sldId id="263" r:id="rId18"/>
    <p:sldId id="284" r:id="rId19"/>
    <p:sldId id="312" r:id="rId20"/>
    <p:sldId id="285" r:id="rId21"/>
    <p:sldId id="261" r:id="rId22"/>
    <p:sldId id="320" r:id="rId23"/>
    <p:sldId id="264" r:id="rId24"/>
    <p:sldId id="286" r:id="rId25"/>
    <p:sldId id="313" r:id="rId26"/>
    <p:sldId id="287" r:id="rId27"/>
    <p:sldId id="288" r:id="rId28"/>
    <p:sldId id="289" r:id="rId29"/>
    <p:sldId id="296" r:id="rId30"/>
    <p:sldId id="297" r:id="rId31"/>
    <p:sldId id="314" r:id="rId32"/>
    <p:sldId id="315" r:id="rId33"/>
    <p:sldId id="298" r:id="rId34"/>
    <p:sldId id="316" r:id="rId35"/>
    <p:sldId id="299" r:id="rId36"/>
    <p:sldId id="300" r:id="rId37"/>
    <p:sldId id="301" r:id="rId38"/>
    <p:sldId id="302" r:id="rId39"/>
    <p:sldId id="317" r:id="rId40"/>
    <p:sldId id="303" r:id="rId41"/>
    <p:sldId id="304" r:id="rId42"/>
    <p:sldId id="305" r:id="rId43"/>
    <p:sldId id="306" r:id="rId44"/>
    <p:sldId id="318" r:id="rId45"/>
    <p:sldId id="29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BDFC96-21EA-0A5B-943A-34CF8DEB69C6}" v="175" dt="2020-10-07T12:35:39.18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329" autoAdjust="0"/>
  </p:normalViewPr>
  <p:slideViewPr>
    <p:cSldViewPr snapToGrid="0">
      <p:cViewPr varScale="1">
        <p:scale>
          <a:sx n="88" d="100"/>
          <a:sy n="88" d="100"/>
        </p:scale>
        <p:origin x="139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urdan Bilgin" userId="S::nurdan.bilgin@stu.omu.edu.tr::1ff8a22c-dd6f-455f-b7df-d0a1e2580b70" providerId="AD" clId="Web-{62BDFC96-21EA-0A5B-943A-34CF8DEB69C6}"/>
    <pc:docChg chg="addSld delSld modSld">
      <pc:chgData name="Nurdan Bilgin" userId="S::nurdan.bilgin@stu.omu.edu.tr::1ff8a22c-dd6f-455f-b7df-d0a1e2580b70" providerId="AD" clId="Web-{62BDFC96-21EA-0A5B-943A-34CF8DEB69C6}" dt="2020-10-07T12:35:39.183" v="173"/>
      <pc:docMkLst>
        <pc:docMk/>
      </pc:docMkLst>
      <pc:sldChg chg="del">
        <pc:chgData name="Nurdan Bilgin" userId="S::nurdan.bilgin@stu.omu.edu.tr::1ff8a22c-dd6f-455f-b7df-d0a1e2580b70" providerId="AD" clId="Web-{62BDFC96-21EA-0A5B-943A-34CF8DEB69C6}" dt="2020-10-07T12:35:39.183" v="173"/>
        <pc:sldMkLst>
          <pc:docMk/>
          <pc:sldMk cId="4079990917" sldId="295"/>
        </pc:sldMkLst>
      </pc:sldChg>
      <pc:sldChg chg="modSp new">
        <pc:chgData name="Nurdan Bilgin" userId="S::nurdan.bilgin@stu.omu.edu.tr::1ff8a22c-dd6f-455f-b7df-d0a1e2580b70" providerId="AD" clId="Web-{62BDFC96-21EA-0A5B-943A-34CF8DEB69C6}" dt="2020-10-07T12:35:32.480" v="171" actId="20577"/>
        <pc:sldMkLst>
          <pc:docMk/>
          <pc:sldMk cId="1682850633" sldId="319"/>
        </pc:sldMkLst>
        <pc:spChg chg="mod">
          <ac:chgData name="Nurdan Bilgin" userId="S::nurdan.bilgin@stu.omu.edu.tr::1ff8a22c-dd6f-455f-b7df-d0a1e2580b70" providerId="AD" clId="Web-{62BDFC96-21EA-0A5B-943A-34CF8DEB69C6}" dt="2020-10-07T12:33:02.439" v="39" actId="20577"/>
          <ac:spMkLst>
            <pc:docMk/>
            <pc:sldMk cId="1682850633" sldId="319"/>
            <ac:spMk id="2" creationId="{28F9BDD8-49C9-4D08-95BD-84B0E89182D9}"/>
          </ac:spMkLst>
        </pc:spChg>
        <pc:spChg chg="mod">
          <ac:chgData name="Nurdan Bilgin" userId="S::nurdan.bilgin@stu.omu.edu.tr::1ff8a22c-dd6f-455f-b7df-d0a1e2580b70" providerId="AD" clId="Web-{62BDFC96-21EA-0A5B-943A-34CF8DEB69C6}" dt="2020-10-07T12:35:32.480" v="171" actId="20577"/>
          <ac:spMkLst>
            <pc:docMk/>
            <pc:sldMk cId="1682850633" sldId="319"/>
            <ac:spMk id="3" creationId="{64BCC06B-6424-40E5-A259-2AA8F13D96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B90A35-B5B8-406B-AC3F-8F21430FE931}" type="datetimeFigureOut">
              <a:rPr lang="tr-TR" smtClean="0"/>
              <a:t>7.10.2022</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F93731-BEC5-4498-8DD1-646EE4741ABF}" type="slidenum">
              <a:rPr lang="tr-TR" smtClean="0"/>
              <a:t>‹#›</a:t>
            </a:fld>
            <a:endParaRPr lang="tr-TR"/>
          </a:p>
        </p:txBody>
      </p:sp>
    </p:spTree>
    <p:extLst>
      <p:ext uri="{BB962C8B-B14F-4D97-AF65-F5344CB8AC3E}">
        <p14:creationId xmlns:p14="http://schemas.microsoft.com/office/powerpoint/2010/main" val="1403823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Bu mekanizma şu şekilde çalışır; Arzu edilen hızda güç silindirinin</a:t>
            </a:r>
            <a:r>
              <a:rPr lang="tr-TR" baseline="0" dirty="0"/>
              <a:t> diğer tarafına hiç basınçlı yağ akışı olmaz. Eğer gerçek hız çevresel bozucu etkiler nedeniyle arzu edilen hızın altında kalırsa o zaman hız regülatörünün merkezkaç kuvveti düşer, bu düşüş kontrol valfinin aşağı doğru düşmesine ve daha çok yakıtın sisteme girmesine neden olur. Böylelikle düşen gerçek hız artar. Bu döngü, gerçek hız ile arzu edilen hız eşitlenene kadar devam eder. Diğer taraftan tersi olursa, yani gerçek hız arzu edilen hızın üzerine çıkarsa bu seferde sisteme yakıt girişi vananın kapanmasına bağlı olarak düşer ve gerçek hız arzu edilen hıza düşürülür.</a:t>
            </a:r>
            <a:endParaRPr lang="tr-TR" dirty="0"/>
          </a:p>
        </p:txBody>
      </p:sp>
      <p:sp>
        <p:nvSpPr>
          <p:cNvPr id="4" name="Slide Number Placeholder 3"/>
          <p:cNvSpPr>
            <a:spLocks noGrp="1"/>
          </p:cNvSpPr>
          <p:nvPr>
            <p:ph type="sldNum" sz="quarter" idx="10"/>
          </p:nvPr>
        </p:nvSpPr>
        <p:spPr/>
        <p:txBody>
          <a:bodyPr/>
          <a:lstStyle/>
          <a:p>
            <a:fld id="{58F93731-BEC5-4498-8DD1-646EE4741ABF}" type="slidenum">
              <a:rPr lang="tr-TR" smtClean="0"/>
              <a:t>11</a:t>
            </a:fld>
            <a:endParaRPr lang="tr-TR"/>
          </a:p>
        </p:txBody>
      </p:sp>
    </p:spTree>
    <p:extLst>
      <p:ext uri="{BB962C8B-B14F-4D97-AF65-F5344CB8AC3E}">
        <p14:creationId xmlns:p14="http://schemas.microsoft.com/office/powerpoint/2010/main" val="690621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8F93731-BEC5-4498-8DD1-646EE4741ABF}" type="slidenum">
              <a:rPr lang="tr-TR" smtClean="0"/>
              <a:t>17</a:t>
            </a:fld>
            <a:endParaRPr lang="tr-TR"/>
          </a:p>
        </p:txBody>
      </p:sp>
    </p:spTree>
    <p:extLst>
      <p:ext uri="{BB962C8B-B14F-4D97-AF65-F5344CB8AC3E}">
        <p14:creationId xmlns:p14="http://schemas.microsoft.com/office/powerpoint/2010/main" val="373634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Hata algılayıcının</a:t>
            </a:r>
            <a:r>
              <a:rPr lang="tr-TR" baseline="0" dirty="0"/>
              <a:t> İngilizcesi </a:t>
            </a:r>
            <a:r>
              <a:rPr lang="tr-TR" baseline="0" dirty="0" err="1"/>
              <a:t>error</a:t>
            </a:r>
            <a:r>
              <a:rPr lang="tr-TR" baseline="0" dirty="0"/>
              <a:t> </a:t>
            </a:r>
            <a:r>
              <a:rPr lang="tr-TR" baseline="0" dirty="0" err="1"/>
              <a:t>detector</a:t>
            </a:r>
            <a:r>
              <a:rPr lang="tr-TR" baseline="0" dirty="0"/>
              <a:t>; Bazı kitaplarda </a:t>
            </a:r>
            <a:r>
              <a:rPr lang="tr-TR" baseline="0" dirty="0" err="1"/>
              <a:t>comparator</a:t>
            </a:r>
            <a:r>
              <a:rPr lang="tr-TR" baseline="0" dirty="0"/>
              <a:t> </a:t>
            </a:r>
            <a:r>
              <a:rPr lang="tr-TR" baseline="0" dirty="0" err="1"/>
              <a:t>olarakta</a:t>
            </a:r>
            <a:r>
              <a:rPr lang="tr-TR" baseline="0" dirty="0"/>
              <a:t> geçer.</a:t>
            </a:r>
            <a:endParaRPr lang="tr-TR" dirty="0"/>
          </a:p>
        </p:txBody>
      </p:sp>
      <p:sp>
        <p:nvSpPr>
          <p:cNvPr id="4" name="Slide Number Placeholder 3"/>
          <p:cNvSpPr>
            <a:spLocks noGrp="1"/>
          </p:cNvSpPr>
          <p:nvPr>
            <p:ph type="sldNum" sz="quarter" idx="10"/>
          </p:nvPr>
        </p:nvSpPr>
        <p:spPr/>
        <p:txBody>
          <a:bodyPr/>
          <a:lstStyle/>
          <a:p>
            <a:fld id="{58F93731-BEC5-4498-8DD1-646EE4741ABF}" type="slidenum">
              <a:rPr lang="tr-TR" smtClean="0"/>
              <a:t>35</a:t>
            </a:fld>
            <a:endParaRPr lang="tr-TR"/>
          </a:p>
        </p:txBody>
      </p:sp>
    </p:spTree>
    <p:extLst>
      <p:ext uri="{BB962C8B-B14F-4D97-AF65-F5344CB8AC3E}">
        <p14:creationId xmlns:p14="http://schemas.microsoft.com/office/powerpoint/2010/main" val="428402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Final Value </a:t>
            </a:r>
            <a:r>
              <a:rPr lang="tr-TR" dirty="0" err="1"/>
              <a:t>Theorem</a:t>
            </a:r>
            <a:endParaRPr lang="tr-TR" dirty="0"/>
          </a:p>
        </p:txBody>
      </p:sp>
      <p:sp>
        <p:nvSpPr>
          <p:cNvPr id="4" name="Slide Number Placeholder 3"/>
          <p:cNvSpPr>
            <a:spLocks noGrp="1"/>
          </p:cNvSpPr>
          <p:nvPr>
            <p:ph type="sldNum" sz="quarter" idx="10"/>
          </p:nvPr>
        </p:nvSpPr>
        <p:spPr/>
        <p:txBody>
          <a:bodyPr/>
          <a:lstStyle/>
          <a:p>
            <a:fld id="{58F93731-BEC5-4498-8DD1-646EE4741ABF}" type="slidenum">
              <a:rPr lang="tr-TR" smtClean="0"/>
              <a:t>41</a:t>
            </a:fld>
            <a:endParaRPr lang="tr-TR"/>
          </a:p>
        </p:txBody>
      </p:sp>
    </p:spTree>
    <p:extLst>
      <p:ext uri="{BB962C8B-B14F-4D97-AF65-F5344CB8AC3E}">
        <p14:creationId xmlns:p14="http://schemas.microsoft.com/office/powerpoint/2010/main" val="1603072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98C053-3C53-4596-BDBF-EAF2CAE8EA5D}"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31EA-E915-4D16-913A-1D816E7040F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013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98C053-3C53-4596-BDBF-EAF2CAE8EA5D}"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419646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98C053-3C53-4596-BDBF-EAF2CAE8EA5D}"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129227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A98C053-3C53-4596-BDBF-EAF2CAE8EA5D}"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192836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98C053-3C53-4596-BDBF-EAF2CAE8EA5D}"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31EA-E915-4D16-913A-1D816E7040F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241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98C053-3C53-4596-BDBF-EAF2CAE8EA5D}"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2269380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98C053-3C53-4596-BDBF-EAF2CAE8EA5D}" type="datetimeFigureOut">
              <a:rPr lang="en-US" smtClean="0"/>
              <a:t>10/7/2022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1997568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98C053-3C53-4596-BDBF-EAF2CAE8EA5D}" type="datetimeFigureOut">
              <a:rPr lang="en-US" smtClean="0"/>
              <a:t>10/7/2022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896354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A98C053-3C53-4596-BDBF-EAF2CAE8EA5D}" type="datetimeFigureOut">
              <a:rPr lang="en-US" smtClean="0"/>
              <a:t>10/7/2022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4099031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A98C053-3C53-4596-BDBF-EAF2CAE8EA5D}" type="datetimeFigureOut">
              <a:rPr lang="en-US" smtClean="0"/>
              <a:t>10/7/2022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A5531EA-E915-4D16-913A-1D816E7040FB}" type="slidenum">
              <a:rPr lang="en-US" smtClean="0"/>
              <a:t>‹#›</a:t>
            </a:fld>
            <a:endParaRPr lang="en-US"/>
          </a:p>
        </p:txBody>
      </p:sp>
    </p:spTree>
    <p:extLst>
      <p:ext uri="{BB962C8B-B14F-4D97-AF65-F5344CB8AC3E}">
        <p14:creationId xmlns:p14="http://schemas.microsoft.com/office/powerpoint/2010/main" val="2238388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98C053-3C53-4596-BDBF-EAF2CAE8EA5D}"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4201813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9144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395563"/>
            <a:ext cx="10058400" cy="49377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A98C053-3C53-4596-BDBF-EAF2CAE8EA5D}" type="datetimeFigureOut">
              <a:rPr lang="en-US" smtClean="0"/>
              <a:t>10/7/2022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A5531EA-E915-4D16-913A-1D816E7040FB}" type="slidenum">
              <a:rPr lang="en-US" smtClean="0"/>
              <a:t>‹#›</a:t>
            </a:fld>
            <a:endParaRPr lang="en-US"/>
          </a:p>
        </p:txBody>
      </p:sp>
      <p:cxnSp>
        <p:nvCxnSpPr>
          <p:cNvPr id="10" name="Straight Connector 9"/>
          <p:cNvCxnSpPr/>
          <p:nvPr/>
        </p:nvCxnSpPr>
        <p:spPr>
          <a:xfrm>
            <a:off x="1193532" y="1287674"/>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234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3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5.jpeg"/><Relationship Id="rId7" Type="http://schemas.openxmlformats.org/officeDocument/2006/relationships/image" Target="../media/image6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0.png"/><Relationship Id="rId10" Type="http://schemas.openxmlformats.org/officeDocument/2006/relationships/image" Target="../media/image90.png"/><Relationship Id="rId4" Type="http://schemas.openxmlformats.org/officeDocument/2006/relationships/image" Target="../media/image6.png"/><Relationship Id="rId9" Type="http://schemas.openxmlformats.org/officeDocument/2006/relationships/image" Target="../media/image8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a:t>Otomatik Kontrol</a:t>
            </a:r>
            <a:endParaRPr lang="en-US" dirty="0"/>
          </a:p>
        </p:txBody>
      </p:sp>
      <p:sp>
        <p:nvSpPr>
          <p:cNvPr id="3" name="Subtitle 2"/>
          <p:cNvSpPr>
            <a:spLocks noGrp="1"/>
          </p:cNvSpPr>
          <p:nvPr>
            <p:ph type="subTitle" idx="1"/>
          </p:nvPr>
        </p:nvSpPr>
        <p:spPr/>
        <p:txBody>
          <a:bodyPr>
            <a:normAutofit fontScale="92500" lnSpcReduction="20000"/>
          </a:bodyPr>
          <a:lstStyle/>
          <a:p>
            <a:r>
              <a:rPr lang="tr-TR" b="1" cap="none" dirty="0">
                <a:solidFill>
                  <a:schemeClr val="accent2"/>
                </a:solidFill>
              </a:rPr>
              <a:t>Kontrol sistemlerine giriş</a:t>
            </a:r>
          </a:p>
          <a:p>
            <a:endParaRPr lang="en-US" b="1" dirty="0">
              <a:solidFill>
                <a:schemeClr val="accent2"/>
              </a:solidFill>
            </a:endParaRPr>
          </a:p>
          <a:p>
            <a:pPr algn="r"/>
            <a:r>
              <a:rPr lang="tr-TR" sz="1600" cap="none" dirty="0">
                <a:latin typeface="+mn-lt"/>
              </a:rPr>
              <a:t>Hazırlayan: Dr. Nurdan Bilgin</a:t>
            </a:r>
            <a:endParaRPr lang="en-US" sz="1600" cap="none" dirty="0">
              <a:latin typeface="+mn-lt"/>
            </a:endParaRPr>
          </a:p>
        </p:txBody>
      </p:sp>
    </p:spTree>
    <p:extLst>
      <p:ext uri="{BB962C8B-B14F-4D97-AF65-F5344CB8AC3E}">
        <p14:creationId xmlns:p14="http://schemas.microsoft.com/office/powerpoint/2010/main" val="1221499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0" y="286604"/>
            <a:ext cx="10058400" cy="911132"/>
          </a:xfrm>
        </p:spPr>
        <p:txBody>
          <a:bodyPr/>
          <a:lstStyle/>
          <a:p>
            <a:r>
              <a:rPr lang="tr-TR" dirty="0"/>
              <a:t>Otomatik Kontrole Tarihsel Bakış</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87500" y="1879368"/>
            <a:ext cx="2950464" cy="3657600"/>
          </a:xfrm>
        </p:spPr>
      </p:pic>
      <p:sp>
        <p:nvSpPr>
          <p:cNvPr id="6" name="Content Placeholder 5"/>
          <p:cNvSpPr>
            <a:spLocks noGrp="1"/>
          </p:cNvSpPr>
          <p:nvPr>
            <p:ph sz="half" idx="2"/>
          </p:nvPr>
        </p:nvSpPr>
        <p:spPr>
          <a:xfrm>
            <a:off x="4147121" y="1696488"/>
            <a:ext cx="7372218" cy="4023360"/>
          </a:xfrm>
        </p:spPr>
        <p:txBody>
          <a:bodyPr>
            <a:noAutofit/>
          </a:bodyPr>
          <a:lstStyle/>
          <a:p>
            <a:r>
              <a:rPr lang="tr-TR" sz="2400" dirty="0"/>
              <a:t>Çok eski zamanlardan beri otomatik kontrol sistemleri uygulamalarına rastlamak mümkündür. </a:t>
            </a:r>
          </a:p>
          <a:p>
            <a:r>
              <a:rPr lang="tr-TR" sz="2400" dirty="0"/>
              <a:t>Bu </a:t>
            </a:r>
            <a:r>
              <a:rPr lang="tr-TR" sz="2400" dirty="0" smtClean="0"/>
              <a:t>uygulamalar, </a:t>
            </a:r>
            <a:r>
              <a:rPr lang="tr-TR" sz="2400" dirty="0"/>
              <a:t>açık çevrim olarak adlandırılan ve bir kere tasarlandıktan sonra aynı rutini tekrarlayan mekanizmalardır. </a:t>
            </a:r>
          </a:p>
          <a:p>
            <a:r>
              <a:rPr lang="tr-TR" sz="2400" dirty="0"/>
              <a:t>Daha çok su debisi kontrolü üzerine çalışmalara bulunmuştur. </a:t>
            </a:r>
          </a:p>
          <a:p>
            <a:r>
              <a:rPr lang="tr-TR" sz="2400" dirty="0"/>
              <a:t>El-</a:t>
            </a:r>
            <a:r>
              <a:rPr lang="tr-TR" sz="2400" dirty="0" err="1"/>
              <a:t>Cezeri</a:t>
            </a:r>
            <a:r>
              <a:rPr lang="tr-TR" sz="2400" dirty="0"/>
              <a:t>, bu günkü </a:t>
            </a:r>
            <a:r>
              <a:rPr lang="tr-TR" sz="2400" dirty="0" err="1"/>
              <a:t>cizrede</a:t>
            </a:r>
            <a:r>
              <a:rPr lang="tr-TR" sz="2400" dirty="0"/>
              <a:t> 1153-1233 yıllarında </a:t>
            </a:r>
          </a:p>
          <a:p>
            <a:r>
              <a:rPr lang="tr-TR" sz="2400" dirty="0"/>
              <a:t>Daha eski zamanlarda</a:t>
            </a:r>
            <a:r>
              <a:rPr lang="en-US" sz="2400" dirty="0"/>
              <a:t> </a:t>
            </a:r>
            <a:r>
              <a:rPr lang="tr-TR" sz="2400" dirty="0" err="1"/>
              <a:t>helen</a:t>
            </a:r>
            <a:r>
              <a:rPr lang="tr-TR" sz="2400" dirty="0"/>
              <a:t>, mısır, </a:t>
            </a:r>
            <a:r>
              <a:rPr lang="tr-TR" sz="2400" dirty="0" err="1"/>
              <a:t>arap</a:t>
            </a:r>
            <a:r>
              <a:rPr lang="tr-TR" sz="2400" dirty="0"/>
              <a:t> vs. uygarlıklarında da otomatik mekanizmaların buluntularına rastlanılmıştır.</a:t>
            </a:r>
          </a:p>
        </p:txBody>
      </p:sp>
    </p:spTree>
    <p:extLst>
      <p:ext uri="{BB962C8B-B14F-4D97-AF65-F5344CB8AC3E}">
        <p14:creationId xmlns:p14="http://schemas.microsoft.com/office/powerpoint/2010/main" val="734409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65679"/>
          </a:xfrm>
        </p:spPr>
        <p:txBody>
          <a:bodyPr/>
          <a:lstStyle/>
          <a:p>
            <a:r>
              <a:rPr lang="tr-TR" dirty="0"/>
              <a:t>Otomatik Kontrole Tarihsel Bakış</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6963" y="2005608"/>
            <a:ext cx="4938712" cy="3704034"/>
          </a:xfrm>
        </p:spPr>
      </p:pic>
      <p:sp>
        <p:nvSpPr>
          <p:cNvPr id="4" name="Content Placeholder 3"/>
          <p:cNvSpPr>
            <a:spLocks noGrp="1"/>
          </p:cNvSpPr>
          <p:nvPr>
            <p:ph sz="half" idx="2"/>
          </p:nvPr>
        </p:nvSpPr>
        <p:spPr>
          <a:xfrm>
            <a:off x="6263114" y="2886792"/>
            <a:ext cx="5455920" cy="1569594"/>
          </a:xfrm>
        </p:spPr>
        <p:txBody>
          <a:bodyPr>
            <a:noAutofit/>
          </a:bodyPr>
          <a:lstStyle/>
          <a:p>
            <a:r>
              <a:rPr lang="tr-TR" sz="2400" dirty="0"/>
              <a:t>Modern Kontrolün başlangıcı kaynaklarda, James </a:t>
            </a:r>
            <a:r>
              <a:rPr lang="tr-TR" sz="2400" dirty="0" err="1"/>
              <a:t>Watt’ın</a:t>
            </a:r>
            <a:r>
              <a:rPr lang="tr-TR" sz="2400" dirty="0"/>
              <a:t> 18. yüzyılda buhar motorunun hız kontrolü için geliştirdiği ağırlıklı mekanik regülatöre dayandırılır.</a:t>
            </a:r>
          </a:p>
        </p:txBody>
      </p:sp>
    </p:spTree>
    <p:extLst>
      <p:ext uri="{BB962C8B-B14F-4D97-AF65-F5344CB8AC3E}">
        <p14:creationId xmlns:p14="http://schemas.microsoft.com/office/powerpoint/2010/main" val="594033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a:t>Ağırlıklı Mekanik Regülatöre</a:t>
            </a:r>
          </a:p>
        </p:txBody>
      </p:sp>
      <p:pic>
        <p:nvPicPr>
          <p:cNvPr id="7" name="İçerik Yer Tutucusu 6"/>
          <p:cNvPicPr>
            <a:picLocks noGrp="1" noChangeAspect="1"/>
          </p:cNvPicPr>
          <p:nvPr>
            <p:ph idx="1"/>
          </p:nvPr>
        </p:nvPicPr>
        <p:blipFill>
          <a:blip r:embed="rId2"/>
          <a:stretch>
            <a:fillRect/>
          </a:stretch>
        </p:blipFill>
        <p:spPr>
          <a:xfrm>
            <a:off x="773009" y="1631926"/>
            <a:ext cx="6631651" cy="4320000"/>
          </a:xfrm>
          <a:prstGeom prst="rect">
            <a:avLst/>
          </a:prstGeom>
        </p:spPr>
      </p:pic>
      <p:sp>
        <p:nvSpPr>
          <p:cNvPr id="8" name="Dikdörtgen 7"/>
          <p:cNvSpPr/>
          <p:nvPr/>
        </p:nvSpPr>
        <p:spPr>
          <a:xfrm>
            <a:off x="4708633" y="1449435"/>
            <a:ext cx="7052442" cy="2862322"/>
          </a:xfrm>
          <a:prstGeom prst="rect">
            <a:avLst/>
          </a:prstGeom>
        </p:spPr>
        <p:txBody>
          <a:bodyPr wrap="square">
            <a:spAutoFit/>
          </a:bodyPr>
          <a:lstStyle/>
          <a:p>
            <a:r>
              <a:rPr lang="tr-TR" dirty="0"/>
              <a:t>Bu mekanizma şu şekilde çalışır; </a:t>
            </a:r>
          </a:p>
          <a:p>
            <a:r>
              <a:rPr lang="tr-TR" dirty="0"/>
              <a:t>Arzu edilen hızda güç silindirinin diğer tarafına hiç basınçlı yağ akışı olmaz. </a:t>
            </a:r>
          </a:p>
          <a:p>
            <a:r>
              <a:rPr lang="tr-TR" dirty="0"/>
              <a:t>Eğer gerçek hız çevresel bozucu etkiler nedeniyle arzu edilen hızın altında kalırsa o zaman hız regülatörünün merkezkaç kuvveti düşer, bu düşüş kontrol valfinin aşağı doğru düşmesine ve daha çok yakıtın sisteme girmesine neden olur. Böylelikle düşen gerçek hız artar. </a:t>
            </a:r>
          </a:p>
          <a:p>
            <a:r>
              <a:rPr lang="tr-TR" dirty="0"/>
              <a:t>Bu döngü, gerçek hız ile arzu edilen hız eşitlenene kadar devam eder. </a:t>
            </a:r>
          </a:p>
          <a:p>
            <a:r>
              <a:rPr lang="tr-TR" dirty="0"/>
              <a:t>Diğer taraftan tersi olursa, yani gerçek hız arzu edilen hızın üzerine çıkarsa bu seferde sisteme yakıt girişi vananın kapanmasına bağlı olarak düşer ve gerçek hız arzu edilen hıza düşürülür.</a:t>
            </a:r>
          </a:p>
        </p:txBody>
      </p:sp>
    </p:spTree>
    <p:extLst>
      <p:ext uri="{BB962C8B-B14F-4D97-AF65-F5344CB8AC3E}">
        <p14:creationId xmlns:p14="http://schemas.microsoft.com/office/powerpoint/2010/main" val="668947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tr-TR" dirty="0"/>
              <a:t>Otomatik Kontrole Tarihsel Bakış</a:t>
            </a:r>
          </a:p>
        </p:txBody>
      </p:sp>
      <p:sp>
        <p:nvSpPr>
          <p:cNvPr id="6" name="Content Placeholder 5"/>
          <p:cNvSpPr>
            <a:spLocks noGrp="1"/>
          </p:cNvSpPr>
          <p:nvPr>
            <p:ph idx="1"/>
          </p:nvPr>
        </p:nvSpPr>
        <p:spPr/>
        <p:txBody>
          <a:bodyPr>
            <a:normAutofit lnSpcReduction="10000"/>
          </a:bodyPr>
          <a:lstStyle/>
          <a:p>
            <a:pPr indent="-182880">
              <a:buFont typeface="Wingdings" panose="05000000000000000000" pitchFamily="2" charset="2"/>
              <a:buChar char="q"/>
            </a:pPr>
            <a:r>
              <a:rPr lang="tr-TR" dirty="0"/>
              <a:t>20. yüzyılın başlangıcı, kontrol mühendisliğinin altın çağı olarak bilinir. </a:t>
            </a:r>
            <a:endParaRPr lang="en-US" dirty="0"/>
          </a:p>
          <a:p>
            <a:pPr indent="-182880">
              <a:buFont typeface="Wingdings" panose="05000000000000000000" pitchFamily="2" charset="2"/>
              <a:buChar char="q"/>
            </a:pPr>
            <a:r>
              <a:rPr lang="tr-TR" dirty="0"/>
              <a:t>Bu süre zarfında, </a:t>
            </a:r>
            <a:r>
              <a:rPr lang="tr-TR" dirty="0" err="1"/>
              <a:t>Bell</a:t>
            </a:r>
            <a:r>
              <a:rPr lang="tr-TR" dirty="0"/>
              <a:t> Laboratuvarında </a:t>
            </a:r>
            <a:r>
              <a:rPr lang="tr-TR" dirty="0" err="1"/>
              <a:t>Hendrik</a:t>
            </a:r>
            <a:r>
              <a:rPr lang="tr-TR" dirty="0"/>
              <a:t> </a:t>
            </a:r>
            <a:r>
              <a:rPr lang="tr-TR" dirty="0" err="1"/>
              <a:t>Wade</a:t>
            </a:r>
            <a:r>
              <a:rPr lang="tr-TR" dirty="0"/>
              <a:t> </a:t>
            </a:r>
            <a:r>
              <a:rPr lang="tr-TR" dirty="0" err="1"/>
              <a:t>Bode</a:t>
            </a:r>
            <a:r>
              <a:rPr lang="tr-TR" dirty="0"/>
              <a:t> ve Harry </a:t>
            </a:r>
            <a:r>
              <a:rPr lang="tr-TR" dirty="0" err="1"/>
              <a:t>Nyquist</a:t>
            </a:r>
            <a:r>
              <a:rPr lang="tr-TR" dirty="0"/>
              <a:t> tarafından klasik kontrol yöntemleri geliştirildi. </a:t>
            </a:r>
            <a:endParaRPr lang="en-US" dirty="0"/>
          </a:p>
          <a:p>
            <a:pPr indent="-182880">
              <a:buFont typeface="Wingdings" panose="05000000000000000000" pitchFamily="2" charset="2"/>
              <a:buChar char="q"/>
            </a:pPr>
            <a:r>
              <a:rPr lang="tr-TR" dirty="0"/>
              <a:t>Dümenli gemilerin otomatik denetleyicileri Rus Amerikan Matematikçisi </a:t>
            </a:r>
            <a:r>
              <a:rPr lang="tr-TR" dirty="0" err="1"/>
              <a:t>Minorsky</a:t>
            </a:r>
            <a:r>
              <a:rPr lang="tr-TR" dirty="0"/>
              <a:t> tarafından geliştirildi. Aynı zamanda, </a:t>
            </a:r>
            <a:r>
              <a:rPr lang="tr-TR" dirty="0" err="1"/>
              <a:t>Minorsky</a:t>
            </a:r>
            <a:r>
              <a:rPr lang="tr-TR" dirty="0"/>
              <a:t> 1920'lerde İntegral ve Türevsel Kontrol kavramlarını da ilk geliştiren kişidir. </a:t>
            </a:r>
            <a:endParaRPr lang="en-US" dirty="0"/>
          </a:p>
          <a:p>
            <a:pPr indent="-182880">
              <a:buFont typeface="Wingdings" panose="05000000000000000000" pitchFamily="2" charset="2"/>
              <a:buChar char="q"/>
            </a:pPr>
            <a:r>
              <a:rPr lang="tr-TR" dirty="0"/>
              <a:t>Bu arada kararlılık (“</a:t>
            </a:r>
            <a:r>
              <a:rPr lang="tr-TR" dirty="0" err="1"/>
              <a:t>stability</a:t>
            </a:r>
            <a:r>
              <a:rPr lang="tr-TR" dirty="0"/>
              <a:t>”) kavramı </a:t>
            </a:r>
            <a:r>
              <a:rPr lang="tr-TR" dirty="0" err="1"/>
              <a:t>Nyquist</a:t>
            </a:r>
            <a:r>
              <a:rPr lang="tr-TR" dirty="0"/>
              <a:t> tarafından öne sürüldü ve ardından </a:t>
            </a:r>
            <a:r>
              <a:rPr lang="tr-TR" dirty="0" err="1"/>
              <a:t>Evans</a:t>
            </a:r>
            <a:r>
              <a:rPr lang="tr-TR" dirty="0"/>
              <a:t> izledi. </a:t>
            </a:r>
            <a:endParaRPr lang="en-US" dirty="0"/>
          </a:p>
          <a:p>
            <a:pPr indent="-182880">
              <a:buFont typeface="Wingdings" panose="05000000000000000000" pitchFamily="2" charset="2"/>
              <a:buChar char="q"/>
            </a:pPr>
            <a:r>
              <a:rPr lang="tr-TR" dirty="0" err="1"/>
              <a:t>Oliver</a:t>
            </a:r>
            <a:r>
              <a:rPr lang="tr-TR" dirty="0"/>
              <a:t> </a:t>
            </a:r>
            <a:r>
              <a:rPr lang="tr-TR" dirty="0" err="1"/>
              <a:t>Heaviside</a:t>
            </a:r>
            <a:r>
              <a:rPr lang="tr-TR" dirty="0"/>
              <a:t> tarafından dönüşümler kontrol sisteminde uygulandı. </a:t>
            </a:r>
            <a:endParaRPr lang="en-US" dirty="0"/>
          </a:p>
          <a:p>
            <a:pPr indent="-182880">
              <a:buFont typeface="Wingdings" panose="05000000000000000000" pitchFamily="2" charset="2"/>
              <a:buChar char="q"/>
            </a:pPr>
            <a:r>
              <a:rPr lang="tr-TR" dirty="0"/>
              <a:t>Klasik Yöntemlerin sınırlandırılmasının üstesinden gelmek için 1950'lerden sonra </a:t>
            </a:r>
            <a:r>
              <a:rPr lang="tr-TR" dirty="0" err="1"/>
              <a:t>Rudolf</a:t>
            </a:r>
            <a:r>
              <a:rPr lang="tr-TR" dirty="0"/>
              <a:t> Kalman tarafından Modern Kontrol Yöntemleri geliştirildi. </a:t>
            </a:r>
            <a:endParaRPr lang="en-US" dirty="0"/>
          </a:p>
          <a:p>
            <a:pPr indent="-182880">
              <a:buFont typeface="Wingdings" panose="05000000000000000000" pitchFamily="2" charset="2"/>
              <a:buChar char="q"/>
            </a:pPr>
            <a:r>
              <a:rPr lang="tr-TR" dirty="0" err="1"/>
              <a:t>PLC'ler</a:t>
            </a:r>
            <a:r>
              <a:rPr lang="tr-TR" dirty="0"/>
              <a:t> 1975'te piyasaya sürüldü.</a:t>
            </a:r>
          </a:p>
        </p:txBody>
      </p:sp>
    </p:spTree>
    <p:extLst>
      <p:ext uri="{BB962C8B-B14F-4D97-AF65-F5344CB8AC3E}">
        <p14:creationId xmlns:p14="http://schemas.microsoft.com/office/powerpoint/2010/main" val="3211469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Temel Kavramlar ve Tanımlar</a:t>
            </a:r>
            <a:endParaRPr lang="en-US" dirty="0"/>
          </a:p>
        </p:txBody>
      </p:sp>
      <p:sp>
        <p:nvSpPr>
          <p:cNvPr id="3" name="Content Placeholder 2"/>
          <p:cNvSpPr>
            <a:spLocks noGrp="1"/>
          </p:cNvSpPr>
          <p:nvPr>
            <p:ph idx="1"/>
          </p:nvPr>
        </p:nvSpPr>
        <p:spPr/>
        <p:txBody>
          <a:bodyPr>
            <a:normAutofit/>
          </a:bodyPr>
          <a:lstStyle/>
          <a:p>
            <a:pPr marL="182880" lvl="1" indent="182880">
              <a:spcBef>
                <a:spcPts val="1200"/>
              </a:spcBef>
              <a:spcAft>
                <a:spcPts val="200"/>
              </a:spcAft>
              <a:buFont typeface="Wingdings" panose="05000000000000000000" pitchFamily="2" charset="2"/>
              <a:buChar char="q"/>
            </a:pPr>
            <a:r>
              <a:rPr lang="tr-TR" sz="2400" dirty="0"/>
              <a:t> Bir sistemin enerjisi değişiyorsa veya değiştirilebiliyorsa böyle sistemlere </a:t>
            </a:r>
            <a:r>
              <a:rPr lang="tr-TR" sz="2400" b="1" dirty="0"/>
              <a:t>dinamik sistem </a:t>
            </a:r>
            <a:r>
              <a:rPr lang="tr-TR" sz="2400" dirty="0"/>
              <a:t>adı verilir.</a:t>
            </a:r>
          </a:p>
          <a:p>
            <a:pPr marL="182880" lvl="1" indent="182880">
              <a:spcBef>
                <a:spcPts val="1200"/>
              </a:spcBef>
              <a:spcAft>
                <a:spcPts val="200"/>
              </a:spcAft>
              <a:buFont typeface="Wingdings" panose="05000000000000000000" pitchFamily="2" charset="2"/>
              <a:buChar char="q"/>
            </a:pPr>
            <a:r>
              <a:rPr lang="tr-TR" sz="2400" dirty="0"/>
              <a:t> Bir dinamik sistem, arzu edilen şekilde davranmak üzere kontrol edilebiliyorsa bu sistemlere tesis, tesisat veya teçhizat adı verilebilir. İngilizcede </a:t>
            </a:r>
            <a:r>
              <a:rPr lang="tr-TR" sz="2400" b="1" dirty="0"/>
              <a:t>kontrol edilecek fiziksel süreç yada sisteme </a:t>
            </a:r>
            <a:r>
              <a:rPr lang="tr-TR" sz="2400" dirty="0"/>
              <a:t>(“</a:t>
            </a:r>
            <a:r>
              <a:rPr lang="tr-TR" sz="2400" b="1" dirty="0" err="1"/>
              <a:t>Plant</a:t>
            </a:r>
            <a:r>
              <a:rPr lang="tr-TR" sz="2400" dirty="0"/>
              <a:t>”) adı verilir. </a:t>
            </a:r>
          </a:p>
          <a:p>
            <a:pPr marL="182880" lvl="1" indent="182880">
              <a:spcBef>
                <a:spcPts val="1200"/>
              </a:spcBef>
              <a:spcAft>
                <a:spcPts val="200"/>
              </a:spcAft>
              <a:buFont typeface="Wingdings" panose="05000000000000000000" pitchFamily="2" charset="2"/>
              <a:buChar char="q"/>
            </a:pPr>
            <a:r>
              <a:rPr lang="tr-TR" sz="2400" dirty="0"/>
              <a:t> </a:t>
            </a:r>
            <a:r>
              <a:rPr lang="tr-TR" sz="2400" b="1" dirty="0"/>
              <a:t>Değiştirilebilir değişkenler </a:t>
            </a:r>
            <a:r>
              <a:rPr lang="tr-TR" sz="2400" dirty="0"/>
              <a:t>(“</a:t>
            </a:r>
            <a:r>
              <a:rPr lang="tr-TR" sz="2400" dirty="0" err="1"/>
              <a:t>Manipulated</a:t>
            </a:r>
            <a:r>
              <a:rPr lang="tr-TR" sz="2400" dirty="0"/>
              <a:t> </a:t>
            </a:r>
            <a:r>
              <a:rPr lang="tr-TR" sz="2400" dirty="0" err="1"/>
              <a:t>variables</a:t>
            </a:r>
            <a:r>
              <a:rPr lang="tr-TR" sz="2400" dirty="0"/>
              <a:t>”), fiziksel süreç yada sistemi arzu edilen davranışa getirmek için kullanılacak, sistemin üzerine etki edebilen iç veya dış değişken.</a:t>
            </a:r>
          </a:p>
          <a:p>
            <a:pPr marL="182880" lvl="1" indent="182880">
              <a:spcBef>
                <a:spcPts val="1200"/>
              </a:spcBef>
              <a:spcAft>
                <a:spcPts val="200"/>
              </a:spcAft>
              <a:buFont typeface="Wingdings" panose="05000000000000000000" pitchFamily="2" charset="2"/>
              <a:buChar char="q"/>
            </a:pPr>
            <a:r>
              <a:rPr lang="tr-TR" sz="2400" dirty="0"/>
              <a:t> </a:t>
            </a:r>
            <a:r>
              <a:rPr lang="tr-TR" sz="2400" b="1" dirty="0"/>
              <a:t>Bozucu Etki (“</a:t>
            </a:r>
            <a:r>
              <a:rPr lang="tr-TR" sz="2400" b="1" dirty="0" err="1"/>
              <a:t>Disturbance</a:t>
            </a:r>
            <a:r>
              <a:rPr lang="tr-TR" sz="2400" b="1" dirty="0"/>
              <a:t>”) </a:t>
            </a:r>
            <a:r>
              <a:rPr lang="tr-TR" sz="2400" dirty="0"/>
              <a:t>kontrol edilen süreç yada sistemin davranışını arzu edilen yönden saptıran ve </a:t>
            </a:r>
            <a:r>
              <a:rPr lang="tr-TR" sz="2400" b="1" dirty="0"/>
              <a:t>üzerine etki edilemeyen (değiştirilemeyen) </a:t>
            </a:r>
            <a:r>
              <a:rPr lang="tr-TR" sz="2400" dirty="0"/>
              <a:t>iç ve dış etkilere bozucu etki diyoruz.</a:t>
            </a:r>
          </a:p>
        </p:txBody>
      </p:sp>
    </p:spTree>
    <p:extLst>
      <p:ext uri="{BB962C8B-B14F-4D97-AF65-F5344CB8AC3E}">
        <p14:creationId xmlns:p14="http://schemas.microsoft.com/office/powerpoint/2010/main" val="3586327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Temel Kavramlar ve Tanımlar</a:t>
            </a:r>
            <a:endParaRPr lang="en-US" dirty="0"/>
          </a:p>
        </p:txBody>
      </p:sp>
      <p:sp>
        <p:nvSpPr>
          <p:cNvPr id="3" name="Content Placeholder 2"/>
          <p:cNvSpPr>
            <a:spLocks noGrp="1"/>
          </p:cNvSpPr>
          <p:nvPr>
            <p:ph idx="1"/>
          </p:nvPr>
        </p:nvSpPr>
        <p:spPr/>
        <p:txBody>
          <a:bodyPr>
            <a:normAutofit/>
          </a:bodyPr>
          <a:lstStyle/>
          <a:p>
            <a:pPr marL="182880" lvl="1" indent="182880">
              <a:spcBef>
                <a:spcPts val="1200"/>
              </a:spcBef>
              <a:spcAft>
                <a:spcPts val="200"/>
              </a:spcAft>
              <a:buFont typeface="Wingdings" panose="05000000000000000000" pitchFamily="2" charset="2"/>
              <a:buChar char="q"/>
            </a:pPr>
            <a:r>
              <a:rPr lang="tr-TR" sz="2400" b="1" dirty="0"/>
              <a:t>Giriş (“</a:t>
            </a:r>
            <a:r>
              <a:rPr lang="tr-TR" sz="2400" b="1" dirty="0" err="1"/>
              <a:t>Input</a:t>
            </a:r>
            <a:r>
              <a:rPr lang="tr-TR" sz="2400" b="1" dirty="0"/>
              <a:t>”), </a:t>
            </a:r>
            <a:r>
              <a:rPr lang="tr-TR" sz="2400" dirty="0"/>
              <a:t>kontrol edilecek süreç yada sistemin dışında üretilen, ve onun belirli bir yönde davranmasını sağlayacak etkidir.</a:t>
            </a:r>
          </a:p>
          <a:p>
            <a:pPr marL="182880" lvl="1" indent="182880">
              <a:spcBef>
                <a:spcPts val="1200"/>
              </a:spcBef>
              <a:spcAft>
                <a:spcPts val="200"/>
              </a:spcAft>
              <a:buFont typeface="Wingdings" panose="05000000000000000000" pitchFamily="2" charset="2"/>
              <a:buChar char="q"/>
            </a:pPr>
            <a:r>
              <a:rPr lang="tr-TR" sz="2400" dirty="0"/>
              <a:t>  </a:t>
            </a:r>
            <a:r>
              <a:rPr lang="tr-TR" sz="2400" b="1" dirty="0"/>
              <a:t>Değiştirilebilir Giriş (“</a:t>
            </a:r>
            <a:r>
              <a:rPr lang="tr-TR" sz="2400" b="1" dirty="0" err="1"/>
              <a:t>Manipulated</a:t>
            </a:r>
            <a:r>
              <a:rPr lang="tr-TR" sz="2400" b="1" dirty="0"/>
              <a:t> </a:t>
            </a:r>
            <a:r>
              <a:rPr lang="tr-TR" sz="2400" b="1" dirty="0" err="1"/>
              <a:t>Input</a:t>
            </a:r>
            <a:r>
              <a:rPr lang="tr-TR" sz="2400" b="1" dirty="0"/>
              <a:t>”) [</a:t>
            </a:r>
            <a:r>
              <a:rPr lang="tr-TR" sz="2400" b="1" i="1" dirty="0"/>
              <a:t>u(t)</a:t>
            </a:r>
            <a:r>
              <a:rPr lang="tr-TR" sz="2400" b="1" dirty="0"/>
              <a:t>], </a:t>
            </a:r>
            <a:r>
              <a:rPr lang="tr-TR" sz="2400" dirty="0"/>
              <a:t>kontrol edilecek süreç yada sistemin dışında üretilen ve üzerine etki edilebilen, ve sistemin arzu edilen yönde davranmasını sağlayan etkidir.</a:t>
            </a:r>
          </a:p>
          <a:p>
            <a:pPr marL="182880" lvl="1" indent="0">
              <a:spcBef>
                <a:spcPts val="1200"/>
              </a:spcBef>
              <a:spcAft>
                <a:spcPts val="200"/>
              </a:spcAft>
              <a:buNone/>
            </a:pPr>
            <a:r>
              <a:rPr lang="tr-TR" sz="2400" dirty="0"/>
              <a:t>Not: Değiştirilebilir değişkenler sistemin üzerine etki edebilen iç veya dış etkiler olabilirken, Değiştirilebilir girişler sadece dış etkiler olabilirler.</a:t>
            </a:r>
          </a:p>
          <a:p>
            <a:pPr marL="182880" lvl="1" indent="182880">
              <a:spcBef>
                <a:spcPts val="1200"/>
              </a:spcBef>
              <a:spcAft>
                <a:spcPts val="200"/>
              </a:spcAft>
              <a:buFont typeface="Wingdings" panose="05000000000000000000" pitchFamily="2" charset="2"/>
              <a:buChar char="q"/>
            </a:pPr>
            <a:r>
              <a:rPr lang="tr-TR" sz="2400" dirty="0"/>
              <a:t> </a:t>
            </a:r>
            <a:r>
              <a:rPr lang="tr-TR" sz="2400" b="1" dirty="0"/>
              <a:t>Bozucu Girişi (“</a:t>
            </a:r>
            <a:r>
              <a:rPr lang="tr-TR" sz="2400" b="1" dirty="0" err="1"/>
              <a:t>Disturbance</a:t>
            </a:r>
            <a:r>
              <a:rPr lang="tr-TR" sz="2400" b="1" dirty="0"/>
              <a:t> </a:t>
            </a:r>
            <a:r>
              <a:rPr lang="tr-TR" sz="2400" b="1" dirty="0" err="1"/>
              <a:t>Input</a:t>
            </a:r>
            <a:r>
              <a:rPr lang="tr-TR" sz="2400" b="1" dirty="0"/>
              <a:t>”) [</a:t>
            </a:r>
            <a:r>
              <a:rPr lang="tr-TR" sz="2400" b="1" i="1" dirty="0"/>
              <a:t>d(t)</a:t>
            </a:r>
            <a:r>
              <a:rPr lang="tr-TR" sz="2400" b="1" dirty="0"/>
              <a:t>], </a:t>
            </a:r>
            <a:r>
              <a:rPr lang="tr-TR" sz="2400" dirty="0"/>
              <a:t>kontrol edilen süreç yada sistemin davranışını </a:t>
            </a:r>
            <a:r>
              <a:rPr lang="tr-TR" sz="2400" b="1" dirty="0"/>
              <a:t>arzu edilen yönden </a:t>
            </a:r>
            <a:r>
              <a:rPr lang="tr-TR" sz="2400" dirty="0"/>
              <a:t>saptıran iç ve dış etkilere bozucu giriş diyoruz. Bozucu girişler, üzerine etki edilemeyen girişlerdir. </a:t>
            </a:r>
            <a:r>
              <a:rPr lang="tr-TR" sz="2400" dirty="0" err="1"/>
              <a:t>Örn</a:t>
            </a:r>
            <a:r>
              <a:rPr lang="tr-TR" sz="2400" dirty="0"/>
              <a:t>. Rüzgar.</a:t>
            </a:r>
            <a:endParaRPr lang="en-US" sz="2400" dirty="0"/>
          </a:p>
        </p:txBody>
      </p:sp>
    </p:spTree>
    <p:extLst>
      <p:ext uri="{BB962C8B-B14F-4D97-AF65-F5344CB8AC3E}">
        <p14:creationId xmlns:p14="http://schemas.microsoft.com/office/powerpoint/2010/main" val="1953646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Temel Kavramlar</a:t>
            </a:r>
            <a:endParaRPr lang="en-US" dirty="0"/>
          </a:p>
        </p:txBody>
      </p:sp>
      <p:sp>
        <p:nvSpPr>
          <p:cNvPr id="3" name="Content Placeholder 2"/>
          <p:cNvSpPr>
            <a:spLocks noGrp="1"/>
          </p:cNvSpPr>
          <p:nvPr>
            <p:ph idx="1"/>
          </p:nvPr>
        </p:nvSpPr>
        <p:spPr>
          <a:xfrm>
            <a:off x="1097280" y="1395563"/>
            <a:ext cx="10058400" cy="1527941"/>
          </a:xfrm>
        </p:spPr>
        <p:txBody>
          <a:bodyPr>
            <a:normAutofit fontScale="92500" lnSpcReduction="20000"/>
          </a:bodyPr>
          <a:lstStyle/>
          <a:p>
            <a:pPr lvl="1">
              <a:buFont typeface="Wingdings" panose="05000000000000000000" pitchFamily="2" charset="2"/>
              <a:buChar char="v"/>
            </a:pPr>
            <a:r>
              <a:rPr lang="tr-TR" dirty="0"/>
              <a:t>Çıkış (“</a:t>
            </a:r>
            <a:r>
              <a:rPr lang="tr-TR" dirty="0" err="1"/>
              <a:t>Output</a:t>
            </a:r>
            <a:r>
              <a:rPr lang="tr-TR" dirty="0"/>
              <a:t>”) [</a:t>
            </a:r>
            <a:r>
              <a:rPr lang="tr-TR" i="1" dirty="0"/>
              <a:t>c(t)</a:t>
            </a:r>
            <a:r>
              <a:rPr lang="tr-TR" dirty="0"/>
              <a:t>], kontrol edilen süreç veya sistemin dinamik davranışını ifade eden niceliktir. </a:t>
            </a:r>
          </a:p>
          <a:p>
            <a:pPr lvl="1">
              <a:buFont typeface="Wingdings" panose="05000000000000000000" pitchFamily="2" charset="2"/>
              <a:buChar char="v"/>
            </a:pPr>
            <a:r>
              <a:rPr lang="tr-TR" dirty="0"/>
              <a:t>Her hangi bir Çıkış (“</a:t>
            </a:r>
            <a:r>
              <a:rPr lang="tr-TR" dirty="0" err="1"/>
              <a:t>Output</a:t>
            </a:r>
            <a:r>
              <a:rPr lang="tr-TR" dirty="0"/>
              <a:t>”) [</a:t>
            </a:r>
            <a:r>
              <a:rPr lang="tr-TR" i="1" dirty="0"/>
              <a:t>c(t)</a:t>
            </a:r>
            <a:r>
              <a:rPr lang="tr-TR" dirty="0"/>
              <a:t>] aşağıdaki nicelikler tarafından belirlenir. </a:t>
            </a:r>
          </a:p>
          <a:p>
            <a:pPr lvl="2">
              <a:buFont typeface="Wingdings" panose="05000000000000000000" pitchFamily="2" charset="2"/>
              <a:buChar char="v"/>
            </a:pPr>
            <a:r>
              <a:rPr lang="tr-TR" dirty="0"/>
              <a:t>Girişler</a:t>
            </a:r>
          </a:p>
          <a:p>
            <a:pPr lvl="2">
              <a:buFont typeface="Wingdings" panose="05000000000000000000" pitchFamily="2" charset="2"/>
              <a:buChar char="v"/>
            </a:pPr>
            <a:r>
              <a:rPr lang="tr-TR" dirty="0"/>
              <a:t> Bozucu etkiler</a:t>
            </a:r>
          </a:p>
          <a:p>
            <a:pPr lvl="2">
              <a:buFont typeface="Wingdings" panose="05000000000000000000" pitchFamily="2" charset="2"/>
              <a:buChar char="v"/>
            </a:pPr>
            <a:r>
              <a:rPr lang="tr-TR" dirty="0"/>
              <a:t> Süreç yada sistemin parametreleri</a:t>
            </a:r>
          </a:p>
          <a:p>
            <a:pPr lvl="2">
              <a:buFont typeface="Wingdings" panose="05000000000000000000" pitchFamily="2" charset="2"/>
              <a:buChar char="v"/>
            </a:pPr>
            <a:r>
              <a:rPr lang="tr-TR" dirty="0"/>
              <a:t> Başlangıç koşulları</a:t>
            </a:r>
          </a:p>
          <a:p>
            <a:pPr marL="201168" lvl="1" indent="0">
              <a:buNone/>
            </a:pPr>
            <a:endParaRPr lang="en-US" dirty="0"/>
          </a:p>
        </p:txBody>
      </p:sp>
      <p:grpSp>
        <p:nvGrpSpPr>
          <p:cNvPr id="14" name="Group 13"/>
          <p:cNvGrpSpPr/>
          <p:nvPr/>
        </p:nvGrpSpPr>
        <p:grpSpPr>
          <a:xfrm>
            <a:off x="1353953" y="2159533"/>
            <a:ext cx="9801727" cy="3559249"/>
            <a:chOff x="1319184" y="2438467"/>
            <a:chExt cx="10093529" cy="3729969"/>
          </a:xfrm>
        </p:grpSpPr>
        <p:sp>
          <p:nvSpPr>
            <p:cNvPr id="4" name="Cloud 3"/>
            <p:cNvSpPr/>
            <p:nvPr/>
          </p:nvSpPr>
          <p:spPr>
            <a:xfrm>
              <a:off x="3372680" y="2438467"/>
              <a:ext cx="5507600" cy="2977595"/>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Double Wave 4"/>
            <p:cNvSpPr/>
            <p:nvPr/>
          </p:nvSpPr>
          <p:spPr>
            <a:xfrm>
              <a:off x="5224315" y="2945143"/>
              <a:ext cx="1721905" cy="34773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Sistem</a:t>
              </a:r>
              <a:endParaRPr lang="en-US" dirty="0">
                <a:solidFill>
                  <a:schemeClr val="tx1"/>
                </a:solidFill>
              </a:endParaRPr>
            </a:p>
          </p:txBody>
        </p:sp>
        <p:sp>
          <p:nvSpPr>
            <p:cNvPr id="6" name="Flowchart: Stored Data 5"/>
            <p:cNvSpPr>
              <a:spLocks/>
            </p:cNvSpPr>
            <p:nvPr/>
          </p:nvSpPr>
          <p:spPr>
            <a:xfrm>
              <a:off x="6187330" y="3618963"/>
              <a:ext cx="2286000" cy="640080"/>
            </a:xfrm>
            <a:prstGeom prst="flowChartOnlineStorag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Sistem Parametreleri</a:t>
              </a:r>
              <a:endParaRPr lang="en-US" dirty="0"/>
            </a:p>
          </p:txBody>
        </p:sp>
        <p:sp>
          <p:nvSpPr>
            <p:cNvPr id="7" name="Flowchart: Stored Data 6"/>
            <p:cNvSpPr/>
            <p:nvPr/>
          </p:nvSpPr>
          <p:spPr>
            <a:xfrm rot="10800000" flipV="1">
              <a:off x="3840480" y="3626417"/>
              <a:ext cx="2286000" cy="640080"/>
            </a:xfrm>
            <a:prstGeom prst="flowChartOnlineStorag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Başlangıç Koşulları</a:t>
              </a:r>
              <a:endParaRPr lang="en-US" dirty="0"/>
            </a:p>
          </p:txBody>
        </p:sp>
        <p:sp>
          <p:nvSpPr>
            <p:cNvPr id="8" name="Right Arrow 7"/>
            <p:cNvSpPr/>
            <p:nvPr/>
          </p:nvSpPr>
          <p:spPr>
            <a:xfrm rot="16200000">
              <a:off x="5775057" y="5648448"/>
              <a:ext cx="702847" cy="281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8804740" y="3786587"/>
              <a:ext cx="1448972" cy="281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923708" y="3798326"/>
              <a:ext cx="1448972" cy="281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p:nvSpPr>
          <p:spPr>
            <a:xfrm>
              <a:off x="6370903" y="5820706"/>
              <a:ext cx="1721905" cy="347730"/>
            </a:xfrm>
            <a:prstGeom prst="doubleWav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Bozucu Etkiler</a:t>
              </a:r>
              <a:endParaRPr lang="en-US" dirty="0">
                <a:solidFill>
                  <a:schemeClr val="tx1"/>
                </a:solidFill>
              </a:endParaRPr>
            </a:p>
          </p:txBody>
        </p:sp>
        <p:sp>
          <p:nvSpPr>
            <p:cNvPr id="12" name="Double Wave 11"/>
            <p:cNvSpPr/>
            <p:nvPr/>
          </p:nvSpPr>
          <p:spPr>
            <a:xfrm>
              <a:off x="1319184" y="3438857"/>
              <a:ext cx="1721905" cy="347730"/>
            </a:xfrm>
            <a:prstGeom prst="doubleWav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Girişler</a:t>
              </a:r>
              <a:endParaRPr lang="en-US" dirty="0">
                <a:solidFill>
                  <a:schemeClr val="tx1"/>
                </a:solidFill>
              </a:endParaRPr>
            </a:p>
          </p:txBody>
        </p:sp>
        <p:sp>
          <p:nvSpPr>
            <p:cNvPr id="13" name="Double Wave 12"/>
            <p:cNvSpPr/>
            <p:nvPr/>
          </p:nvSpPr>
          <p:spPr>
            <a:xfrm>
              <a:off x="9690808" y="3395366"/>
              <a:ext cx="1721905" cy="347730"/>
            </a:xfrm>
            <a:prstGeom prst="doubleWav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Çıkışlar</a:t>
              </a:r>
              <a:endParaRPr lang="en-US" dirty="0">
                <a:solidFill>
                  <a:schemeClr val="tx1"/>
                </a:solidFill>
              </a:endParaRPr>
            </a:p>
          </p:txBody>
        </p:sp>
      </p:grpSp>
    </p:spTree>
    <p:extLst>
      <p:ext uri="{BB962C8B-B14F-4D97-AF65-F5344CB8AC3E}">
        <p14:creationId xmlns:p14="http://schemas.microsoft.com/office/powerpoint/2010/main" val="1932223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Örnek</a:t>
            </a:r>
            <a:endParaRPr lang="en-US" dirty="0"/>
          </a:p>
        </p:txBody>
      </p:sp>
      <p:sp>
        <p:nvSpPr>
          <p:cNvPr id="22" name="Content Placeholder 2"/>
          <p:cNvSpPr>
            <a:spLocks noGrp="1"/>
          </p:cNvSpPr>
          <p:nvPr>
            <p:ph idx="1"/>
          </p:nvPr>
        </p:nvSpPr>
        <p:spPr>
          <a:xfrm>
            <a:off x="1170408" y="1343475"/>
            <a:ext cx="4167347" cy="4653545"/>
          </a:xfrm>
        </p:spPr>
        <p:txBody>
          <a:bodyPr>
            <a:normAutofit fontScale="92500" lnSpcReduction="20000"/>
          </a:bodyPr>
          <a:lstStyle/>
          <a:p>
            <a:pPr>
              <a:spcBef>
                <a:spcPts val="200"/>
              </a:spcBef>
              <a:spcAft>
                <a:spcPts val="400"/>
              </a:spcAft>
            </a:pPr>
            <a:r>
              <a:rPr lang="tr-TR" b="1" dirty="0"/>
              <a:t>Sistem: </a:t>
            </a:r>
            <a:r>
              <a:rPr lang="tr-TR" dirty="0"/>
              <a:t>Odanın içerisindeki hava</a:t>
            </a:r>
          </a:p>
          <a:p>
            <a:pPr>
              <a:spcBef>
                <a:spcPts val="200"/>
              </a:spcBef>
              <a:spcAft>
                <a:spcPts val="400"/>
              </a:spcAft>
            </a:pPr>
            <a:r>
              <a:rPr lang="tr-TR" b="1" dirty="0"/>
              <a:t>Sistem Parametreleri: </a:t>
            </a:r>
          </a:p>
          <a:p>
            <a:pPr>
              <a:spcBef>
                <a:spcPts val="200"/>
              </a:spcBef>
              <a:spcAft>
                <a:spcPts val="400"/>
              </a:spcAft>
            </a:pPr>
            <a:r>
              <a:rPr lang="tr-TR" b="1" dirty="0"/>
              <a:t>1. </a:t>
            </a:r>
            <a:r>
              <a:rPr lang="tr-TR" dirty="0"/>
              <a:t>C, Odanın içindeki havanın ısıl kapasitesi</a:t>
            </a:r>
          </a:p>
          <a:p>
            <a:pPr>
              <a:spcBef>
                <a:spcPts val="200"/>
              </a:spcBef>
              <a:spcAft>
                <a:spcPts val="400"/>
              </a:spcAft>
            </a:pPr>
            <a:r>
              <a:rPr lang="tr-TR" b="1" dirty="0"/>
              <a:t>2.</a:t>
            </a:r>
            <a:r>
              <a:rPr lang="tr-TR" dirty="0"/>
              <a:t> R, Isıl geçirgen pencerenin ısı iletim katsayısı</a:t>
            </a:r>
          </a:p>
          <a:p>
            <a:r>
              <a:rPr lang="tr-TR" b="1" dirty="0"/>
              <a:t>Kontrollü Giriş [u(t)]:  </a:t>
            </a:r>
            <a:r>
              <a:rPr lang="tr-TR" dirty="0"/>
              <a:t>Isıtıcı tarafından üretilen ısı üretim oranı (Jul/sn.)</a:t>
            </a:r>
          </a:p>
          <a:p>
            <a:r>
              <a:rPr lang="tr-TR" b="1" dirty="0"/>
              <a:t>Bozucu Giriş [x(t)]: </a:t>
            </a:r>
            <a:r>
              <a:rPr lang="tr-TR" dirty="0"/>
              <a:t>Dış hava sıcaklığı </a:t>
            </a:r>
          </a:p>
          <a:p>
            <a:r>
              <a:rPr lang="tr-TR" b="1" dirty="0"/>
              <a:t>Çıktı [y(t)]: </a:t>
            </a:r>
            <a:r>
              <a:rPr lang="tr-TR" dirty="0"/>
              <a:t>İç ortam sıcaklığı</a:t>
            </a:r>
          </a:p>
          <a:p>
            <a:r>
              <a:rPr lang="tr-TR" b="1" dirty="0"/>
              <a:t>Başlangıç koşulu [y</a:t>
            </a:r>
            <a:r>
              <a:rPr lang="tr-TR" b="1" baseline="-25000" dirty="0"/>
              <a:t>0</a:t>
            </a:r>
            <a:r>
              <a:rPr lang="tr-TR" b="1" dirty="0"/>
              <a:t>=y(0)]: </a:t>
            </a:r>
            <a:r>
              <a:rPr lang="tr-TR" dirty="0"/>
              <a:t>t=0 anındaki oda sıcaklığı</a:t>
            </a:r>
          </a:p>
          <a:p>
            <a:endParaRPr lang="en-US" dirty="0"/>
          </a:p>
        </p:txBody>
      </p:sp>
      <p:grpSp>
        <p:nvGrpSpPr>
          <p:cNvPr id="25" name="Group 24"/>
          <p:cNvGrpSpPr/>
          <p:nvPr/>
        </p:nvGrpSpPr>
        <p:grpSpPr>
          <a:xfrm>
            <a:off x="5641144" y="586488"/>
            <a:ext cx="5471709" cy="2658794"/>
            <a:chOff x="197571" y="1350499"/>
            <a:chExt cx="5471709" cy="2658794"/>
          </a:xfrm>
        </p:grpSpPr>
        <p:grpSp>
          <p:nvGrpSpPr>
            <p:cNvPr id="21" name="Group 20"/>
            <p:cNvGrpSpPr/>
            <p:nvPr/>
          </p:nvGrpSpPr>
          <p:grpSpPr>
            <a:xfrm>
              <a:off x="197571" y="1350499"/>
              <a:ext cx="5471709" cy="2658794"/>
              <a:chOff x="3658224" y="1800665"/>
              <a:chExt cx="5471709" cy="2658794"/>
            </a:xfrm>
          </p:grpSpPr>
          <p:sp>
            <p:nvSpPr>
              <p:cNvPr id="4" name="Isosceles Triangle 3"/>
              <p:cNvSpPr/>
              <p:nvPr/>
            </p:nvSpPr>
            <p:spPr>
              <a:xfrm>
                <a:off x="4994031" y="1800665"/>
                <a:ext cx="1955409" cy="11113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ame 5"/>
              <p:cNvSpPr/>
              <p:nvPr/>
            </p:nvSpPr>
            <p:spPr>
              <a:xfrm>
                <a:off x="5183944" y="2912013"/>
                <a:ext cx="1575582" cy="1547446"/>
              </a:xfrm>
              <a:prstGeom prst="fram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5183944" y="3305908"/>
                <a:ext cx="189915" cy="872197"/>
              </a:xfrm>
              <a:prstGeom prst="rect">
                <a:avLst/>
              </a:prstGeom>
              <a:solidFill>
                <a:schemeClr val="bg1"/>
              </a:solidFill>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0" name="Straight Arrow Connector 9"/>
              <p:cNvCxnSpPr/>
              <p:nvPr/>
            </p:nvCxnSpPr>
            <p:spPr>
              <a:xfrm flipH="1">
                <a:off x="6759526" y="2912013"/>
                <a:ext cx="794825" cy="3938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13080" y="2727347"/>
                <a:ext cx="1616853" cy="369332"/>
              </a:xfrm>
              <a:prstGeom prst="rect">
                <a:avLst/>
              </a:prstGeom>
              <a:noFill/>
            </p:spPr>
            <p:txBody>
              <a:bodyPr wrap="none" rtlCol="0">
                <a:spAutoFit/>
              </a:bodyPr>
              <a:lstStyle/>
              <a:p>
                <a:r>
                  <a:rPr lang="tr-TR" dirty="0"/>
                  <a:t>Yalıtılmış Duvar</a:t>
                </a:r>
                <a:endParaRPr lang="en-US" dirty="0"/>
              </a:p>
            </p:txBody>
          </p:sp>
          <p:cxnSp>
            <p:nvCxnSpPr>
              <p:cNvPr id="13" name="Straight Arrow Connector 12"/>
              <p:cNvCxnSpPr/>
              <p:nvPr/>
            </p:nvCxnSpPr>
            <p:spPr>
              <a:xfrm>
                <a:off x="4192172" y="2727347"/>
                <a:ext cx="991772" cy="7333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658224" y="2542681"/>
                <a:ext cx="1029834" cy="369332"/>
              </a:xfrm>
              <a:prstGeom prst="rect">
                <a:avLst/>
              </a:prstGeom>
              <a:noFill/>
            </p:spPr>
            <p:txBody>
              <a:bodyPr wrap="none" rtlCol="0">
                <a:spAutoFit/>
              </a:bodyPr>
              <a:lstStyle/>
              <a:p>
                <a:r>
                  <a:rPr lang="tr-TR" dirty="0"/>
                  <a:t>Isı İletimi</a:t>
                </a:r>
                <a:endParaRPr lang="en-US" dirty="0"/>
              </a:p>
            </p:txBody>
          </p:sp>
          <p:pic>
            <p:nvPicPr>
              <p:cNvPr id="15" name="Picture 14"/>
              <p:cNvPicPr>
                <a:picLocks noChangeAspect="1"/>
              </p:cNvPicPr>
              <p:nvPr/>
            </p:nvPicPr>
            <p:blipFill>
              <a:blip r:embed="rId4"/>
              <a:stretch>
                <a:fillRect/>
              </a:stretch>
            </p:blipFill>
            <p:spPr>
              <a:xfrm>
                <a:off x="5411407" y="3123028"/>
                <a:ext cx="715073" cy="685800"/>
              </a:xfrm>
              <a:prstGeom prst="rect">
                <a:avLst/>
              </a:prstGeom>
            </p:spPr>
          </p:pic>
          <p:cxnSp>
            <p:nvCxnSpPr>
              <p:cNvPr id="17" name="Straight Arrow Connector 16"/>
              <p:cNvCxnSpPr>
                <a:stCxn id="15" idx="3"/>
              </p:cNvCxnSpPr>
              <p:nvPr/>
            </p:nvCxnSpPr>
            <p:spPr>
              <a:xfrm flipV="1">
                <a:off x="6126480" y="3460652"/>
                <a:ext cx="246185" cy="52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56140" y="3137101"/>
                <a:ext cx="670594" cy="369332"/>
              </a:xfrm>
              <a:prstGeom prst="rect">
                <a:avLst/>
              </a:prstGeom>
              <a:noFill/>
            </p:spPr>
            <p:txBody>
              <a:bodyPr wrap="square" rtlCol="0">
                <a:spAutoFit/>
              </a:bodyPr>
              <a:lstStyle/>
              <a:p>
                <a:r>
                  <a:rPr lang="tr-TR" dirty="0"/>
                  <a:t>u(t)</a:t>
                </a:r>
                <a:endParaRPr lang="en-US" dirty="0"/>
              </a:p>
            </p:txBody>
          </p:sp>
          <p:sp>
            <p:nvSpPr>
              <p:cNvPr id="19" name="TextBox 18"/>
              <p:cNvSpPr txBox="1"/>
              <p:nvPr/>
            </p:nvSpPr>
            <p:spPr>
              <a:xfrm>
                <a:off x="4431948" y="3798280"/>
                <a:ext cx="1029834" cy="369332"/>
              </a:xfrm>
              <a:prstGeom prst="rect">
                <a:avLst/>
              </a:prstGeom>
              <a:noFill/>
            </p:spPr>
            <p:txBody>
              <a:bodyPr wrap="square" rtlCol="0">
                <a:spAutoFit/>
              </a:bodyPr>
              <a:lstStyle/>
              <a:p>
                <a:r>
                  <a:rPr lang="tr-TR" dirty="0"/>
                  <a:t>x(t)</a:t>
                </a:r>
                <a:endParaRPr lang="en-US" dirty="0"/>
              </a:p>
            </p:txBody>
          </p:sp>
          <p:sp>
            <p:nvSpPr>
              <p:cNvPr id="20" name="TextBox 19"/>
              <p:cNvSpPr txBox="1"/>
              <p:nvPr/>
            </p:nvSpPr>
            <p:spPr>
              <a:xfrm>
                <a:off x="5541223" y="3792978"/>
                <a:ext cx="1029834" cy="369332"/>
              </a:xfrm>
              <a:prstGeom prst="rect">
                <a:avLst/>
              </a:prstGeom>
              <a:noFill/>
            </p:spPr>
            <p:txBody>
              <a:bodyPr wrap="square" rtlCol="0">
                <a:spAutoFit/>
              </a:bodyPr>
              <a:lstStyle/>
              <a:p>
                <a:r>
                  <a:rPr lang="tr-TR" dirty="0"/>
                  <a:t>y(t)</a:t>
                </a:r>
                <a:endParaRPr lang="en-US" dirty="0"/>
              </a:p>
            </p:txBody>
          </p:sp>
        </p:grpSp>
        <p:cxnSp>
          <p:nvCxnSpPr>
            <p:cNvPr id="24" name="Straight Arrow Connector 23"/>
            <p:cNvCxnSpPr>
              <a:stCxn id="19" idx="3"/>
            </p:cNvCxnSpPr>
            <p:nvPr/>
          </p:nvCxnSpPr>
          <p:spPr>
            <a:xfrm flipH="1">
              <a:off x="1519311" y="3532780"/>
              <a:ext cx="481818" cy="122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6" name="TextBox 25"/>
              <p:cNvSpPr txBox="1"/>
              <p:nvPr/>
            </p:nvSpPr>
            <p:spPr>
              <a:xfrm>
                <a:off x="6249482" y="3444035"/>
                <a:ext cx="812978" cy="2856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𝑈</m:t>
                          </m:r>
                        </m:e>
                      </m:acc>
                      <m:r>
                        <a:rPr lang="tr-TR" b="0" i="1" smtClean="0">
                          <a:latin typeface="Cambria Math" panose="02040503050406030204" pitchFamily="18" charset="0"/>
                        </a:rPr>
                        <m:t>=</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𝑞</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6249482" y="3444035"/>
                <a:ext cx="812978" cy="285656"/>
              </a:xfrm>
              <a:prstGeom prst="rect">
                <a:avLst/>
              </a:prstGeom>
              <a:blipFill rotWithShape="0">
                <a:blip r:embed="rId5"/>
                <a:stretch>
                  <a:fillRect l="-5970" t="-14894" r="-5224" b="-34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249482" y="3701608"/>
                <a:ext cx="2442848" cy="2856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𝑈</m:t>
                      </m:r>
                      <m:r>
                        <a:rPr lang="tr-TR" b="0" i="1" smtClean="0">
                          <a:latin typeface="Cambria Math" panose="02040503050406030204" pitchFamily="18" charset="0"/>
                        </a:rPr>
                        <m:t>=</m:t>
                      </m:r>
                      <m:r>
                        <a:rPr lang="tr-TR" b="0" i="1" smtClean="0">
                          <a:latin typeface="Cambria Math" panose="02040503050406030204" pitchFamily="18" charset="0"/>
                        </a:rPr>
                        <m:t>𝐶𝑦</m:t>
                      </m:r>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acc>
                        <m:accPr>
                          <m:chr m:val="̇"/>
                          <m:ctrlPr>
                            <a:rPr lang="tr-TR" b="0" i="1" smtClean="0">
                              <a:latin typeface="Cambria Math" panose="02040503050406030204" pitchFamily="18" charset="0"/>
                              <a:ea typeface="Cambria Math" panose="02040503050406030204" pitchFamily="18" charset="0"/>
                            </a:rPr>
                          </m:ctrlPr>
                        </m:accPr>
                        <m:e>
                          <m:r>
                            <a:rPr lang="tr-TR" b="0" i="1" smtClean="0">
                              <a:latin typeface="Cambria Math" panose="02040503050406030204" pitchFamily="18" charset="0"/>
                              <a:ea typeface="Cambria Math" panose="02040503050406030204" pitchFamily="18" charset="0"/>
                            </a:rPr>
                            <m:t>𝑈</m:t>
                          </m:r>
                        </m:e>
                      </m:acc>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𝐶</m:t>
                      </m:r>
                      <m:acc>
                        <m:accPr>
                          <m:chr m:val="̇"/>
                          <m:ctrlPr>
                            <a:rPr lang="tr-TR" b="0" i="1" smtClean="0">
                              <a:latin typeface="Cambria Math" panose="02040503050406030204" pitchFamily="18" charset="0"/>
                              <a:ea typeface="Cambria Math" panose="02040503050406030204" pitchFamily="18" charset="0"/>
                            </a:rPr>
                          </m:ctrlPr>
                        </m:accPr>
                        <m:e>
                          <m:r>
                            <a:rPr lang="tr-TR" b="0" i="1" smtClean="0">
                              <a:latin typeface="Cambria Math" panose="02040503050406030204" pitchFamily="18" charset="0"/>
                              <a:ea typeface="Cambria Math" panose="02040503050406030204" pitchFamily="18" charset="0"/>
                            </a:rPr>
                            <m:t>𝑦</m:t>
                          </m:r>
                        </m:e>
                      </m:acc>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6249482" y="3701608"/>
                <a:ext cx="2442848" cy="285656"/>
              </a:xfrm>
              <a:prstGeom prst="rect">
                <a:avLst/>
              </a:prstGeom>
              <a:blipFill rotWithShape="0">
                <a:blip r:embed="rId6"/>
                <a:stretch>
                  <a:fillRect l="-1746" t="-12766" r="-2993" b="-34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6249482" y="3988164"/>
                <a:ext cx="4551054"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𝑞</m:t>
                      </m:r>
                      <m:r>
                        <a:rPr lang="tr-TR" b="0" i="1" smtClean="0">
                          <a:latin typeface="Cambria Math" panose="02040503050406030204" pitchFamily="18" charset="0"/>
                          <a:ea typeface="Cambria Math" panose="02040503050406030204" pitchFamily="18" charset="0"/>
                        </a:rPr>
                        <m:t>=</m:t>
                      </m:r>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𝑞</m:t>
                          </m:r>
                        </m:e>
                        <m:sub>
                          <m:r>
                            <a:rPr lang="tr-TR" b="0" i="1" smtClean="0">
                              <a:latin typeface="Cambria Math" panose="02040503050406030204" pitchFamily="18" charset="0"/>
                              <a:ea typeface="Cambria Math" panose="02040503050406030204" pitchFamily="18" charset="0"/>
                            </a:rPr>
                            <m:t>𝑔𝑖𝑟𝑖</m:t>
                          </m:r>
                          <m:r>
                            <a:rPr lang="tr-TR" b="0" i="1" smtClean="0">
                              <a:latin typeface="Cambria Math" panose="02040503050406030204" pitchFamily="18" charset="0"/>
                              <a:ea typeface="Cambria Math" panose="02040503050406030204" pitchFamily="18" charset="0"/>
                            </a:rPr>
                            <m:t>ş</m:t>
                          </m:r>
                        </m:sub>
                      </m:sSub>
                      <m:r>
                        <a:rPr lang="tr-TR" b="0" i="1" smtClean="0">
                          <a:latin typeface="Cambria Math" panose="02040503050406030204" pitchFamily="18" charset="0"/>
                          <a:ea typeface="Cambria Math" panose="02040503050406030204" pitchFamily="18" charset="0"/>
                        </a:rPr>
                        <m:t>−</m:t>
                      </m:r>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𝑞</m:t>
                          </m:r>
                        </m:e>
                        <m:sub>
                          <m:r>
                            <a:rPr lang="tr-TR" b="0" i="1" smtClean="0">
                              <a:latin typeface="Cambria Math" panose="02040503050406030204" pitchFamily="18" charset="0"/>
                              <a:ea typeface="Cambria Math" panose="02040503050406030204" pitchFamily="18" charset="0"/>
                            </a:rPr>
                            <m:t>𝑘𝑎𝑦𝚤𝑝</m:t>
                          </m:r>
                        </m:sub>
                      </m:sSub>
                      <m:r>
                        <a:rPr lang="tr-TR" b="0" i="1" smtClean="0">
                          <a:latin typeface="Cambria Math" panose="02040503050406030204" pitchFamily="18" charset="0"/>
                          <a:ea typeface="Cambria Math" panose="02040503050406030204" pitchFamily="18" charset="0"/>
                        </a:rPr>
                        <m:t>=</m:t>
                      </m:r>
                      <m:r>
                        <m:rPr>
                          <m:sty m:val="p"/>
                        </m:rPr>
                        <a:rPr lang="tr-TR" b="0" i="0" smtClean="0">
                          <a:latin typeface="Cambria Math" panose="02040503050406030204" pitchFamily="18" charset="0"/>
                          <a:ea typeface="Cambria Math" panose="02040503050406030204" pitchFamily="18" charset="0"/>
                        </a:rPr>
                        <m:t>u</m:t>
                      </m:r>
                      <m:d>
                        <m:dPr>
                          <m:ctrlPr>
                            <a:rPr lang="tr-TR" b="0" i="1" smtClean="0">
                              <a:latin typeface="Cambria Math" panose="02040503050406030204" pitchFamily="18" charset="0"/>
                              <a:ea typeface="Cambria Math" panose="02040503050406030204" pitchFamily="18" charset="0"/>
                            </a:rPr>
                          </m:ctrlPr>
                        </m:dPr>
                        <m:e>
                          <m:r>
                            <a:rPr lang="tr-TR" b="0" i="1" smtClean="0">
                              <a:latin typeface="Cambria Math" panose="02040503050406030204" pitchFamily="18" charset="0"/>
                              <a:ea typeface="Cambria Math" panose="02040503050406030204" pitchFamily="18" charset="0"/>
                            </a:rPr>
                            <m:t>𝑡</m:t>
                          </m:r>
                        </m:e>
                      </m:d>
                      <m:r>
                        <a:rPr lang="tr-TR" b="0" i="1" smtClean="0">
                          <a:latin typeface="Cambria Math" panose="02040503050406030204" pitchFamily="18" charset="0"/>
                          <a:ea typeface="Cambria Math" panose="02040503050406030204" pitchFamily="18" charset="0"/>
                        </a:rPr>
                        <m:t>−</m:t>
                      </m:r>
                      <m:d>
                        <m:dPr>
                          <m:ctrlPr>
                            <a:rPr lang="tr-TR" b="0" i="1" smtClean="0">
                              <a:latin typeface="Cambria Math" panose="02040503050406030204" pitchFamily="18" charset="0"/>
                              <a:ea typeface="Cambria Math" panose="02040503050406030204" pitchFamily="18" charset="0"/>
                            </a:rPr>
                          </m:ctrlPr>
                        </m:dPr>
                        <m:e>
                          <m:f>
                            <m:fPr>
                              <m:ctrlPr>
                                <a:rPr lang="tr-TR" b="0" i="1" smtClean="0">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𝑦</m:t>
                              </m:r>
                              <m:d>
                                <m:dPr>
                                  <m:ctrlPr>
                                    <a:rPr lang="tr-TR" b="0" i="1" smtClean="0">
                                      <a:latin typeface="Cambria Math" panose="02040503050406030204" pitchFamily="18" charset="0"/>
                                      <a:ea typeface="Cambria Math" panose="02040503050406030204" pitchFamily="18" charset="0"/>
                                    </a:rPr>
                                  </m:ctrlPr>
                                </m:dPr>
                                <m:e>
                                  <m:r>
                                    <a:rPr lang="tr-TR" b="0" i="1" smtClean="0">
                                      <a:latin typeface="Cambria Math" panose="02040503050406030204" pitchFamily="18" charset="0"/>
                                      <a:ea typeface="Cambria Math" panose="02040503050406030204" pitchFamily="18" charset="0"/>
                                    </a:rPr>
                                    <m:t>𝑡</m:t>
                                  </m:r>
                                </m:e>
                              </m:d>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𝑥</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𝑡</m:t>
                              </m:r>
                              <m:r>
                                <a:rPr lang="tr-TR" b="0" i="1" smtClean="0">
                                  <a:latin typeface="Cambria Math" panose="02040503050406030204" pitchFamily="18" charset="0"/>
                                  <a:ea typeface="Cambria Math" panose="02040503050406030204" pitchFamily="18" charset="0"/>
                                </a:rPr>
                                <m:t>)</m:t>
                              </m:r>
                            </m:num>
                            <m:den>
                              <m:r>
                                <a:rPr lang="tr-TR" b="0" i="1" smtClean="0">
                                  <a:latin typeface="Cambria Math" panose="02040503050406030204" pitchFamily="18" charset="0"/>
                                  <a:ea typeface="Cambria Math" panose="02040503050406030204" pitchFamily="18" charset="0"/>
                                </a:rPr>
                                <m:t>𝑅</m:t>
                              </m:r>
                            </m:den>
                          </m:f>
                        </m:e>
                      </m:d>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6249482" y="3988164"/>
                <a:ext cx="4551054" cy="62235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302719" y="4630971"/>
                <a:ext cx="2999988"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ea typeface="Cambria Math" panose="02040503050406030204" pitchFamily="18" charset="0"/>
                        </a:rPr>
                        <m:t>𝐶</m:t>
                      </m:r>
                      <m:acc>
                        <m:accPr>
                          <m:chr m:val="̇"/>
                          <m:ctrlPr>
                            <a:rPr lang="tr-TR" b="0" i="1" smtClean="0">
                              <a:latin typeface="Cambria Math" panose="02040503050406030204" pitchFamily="18" charset="0"/>
                              <a:ea typeface="Cambria Math" panose="02040503050406030204" pitchFamily="18" charset="0"/>
                            </a:rPr>
                          </m:ctrlPr>
                        </m:accPr>
                        <m:e>
                          <m:r>
                            <a:rPr lang="tr-TR" b="0" i="1" smtClean="0">
                              <a:latin typeface="Cambria Math" panose="02040503050406030204" pitchFamily="18" charset="0"/>
                              <a:ea typeface="Cambria Math" panose="02040503050406030204" pitchFamily="18" charset="0"/>
                            </a:rPr>
                            <m:t>𝑦</m:t>
                          </m:r>
                        </m:e>
                      </m:acc>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r>
                        <m:rPr>
                          <m:sty m:val="p"/>
                        </m:rPr>
                        <a:rPr lang="tr-TR">
                          <a:latin typeface="Cambria Math" panose="02040503050406030204" pitchFamily="18" charset="0"/>
                          <a:ea typeface="Cambria Math" panose="02040503050406030204" pitchFamily="18" charset="0"/>
                        </a:rPr>
                        <m:t>u</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d>
                        <m:dPr>
                          <m:ctrlPr>
                            <a:rPr lang="tr-TR" i="1">
                              <a:latin typeface="Cambria Math" panose="02040503050406030204" pitchFamily="18" charset="0"/>
                              <a:ea typeface="Cambria Math" panose="02040503050406030204" pitchFamily="18" charset="0"/>
                            </a:rPr>
                          </m:ctrlPr>
                        </m:dPr>
                        <m:e>
                          <m:f>
                            <m:fPr>
                              <m:ctrlPr>
                                <a:rPr lang="tr-TR" i="1">
                                  <a:latin typeface="Cambria Math" panose="02040503050406030204" pitchFamily="18" charset="0"/>
                                  <a:ea typeface="Cambria Math" panose="02040503050406030204" pitchFamily="18" charset="0"/>
                                </a:rPr>
                              </m:ctrlPr>
                            </m:fPr>
                            <m:num>
                              <m:r>
                                <a:rPr lang="tr-TR" i="1">
                                  <a:latin typeface="Cambria Math" panose="02040503050406030204" pitchFamily="18" charset="0"/>
                                  <a:ea typeface="Cambria Math" panose="02040503050406030204" pitchFamily="18" charset="0"/>
                                </a:rPr>
                                <m:t>𝑦</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𝑥</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𝑡</m:t>
                              </m:r>
                              <m:r>
                                <a:rPr lang="tr-TR" i="1">
                                  <a:latin typeface="Cambria Math" panose="02040503050406030204" pitchFamily="18" charset="0"/>
                                  <a:ea typeface="Cambria Math" panose="02040503050406030204" pitchFamily="18" charset="0"/>
                                </a:rPr>
                                <m:t>)</m:t>
                              </m:r>
                            </m:num>
                            <m:den>
                              <m:r>
                                <a:rPr lang="tr-TR" i="1">
                                  <a:latin typeface="Cambria Math" panose="02040503050406030204" pitchFamily="18" charset="0"/>
                                  <a:ea typeface="Cambria Math" panose="02040503050406030204" pitchFamily="18" charset="0"/>
                                </a:rPr>
                                <m:t>𝑅</m:t>
                              </m:r>
                            </m:den>
                          </m:f>
                        </m:e>
                      </m:d>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6302719" y="4630971"/>
                <a:ext cx="2999988" cy="622350"/>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314439" y="5289817"/>
                <a:ext cx="30555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ea typeface="Cambria Math" panose="02040503050406030204" pitchFamily="18" charset="0"/>
                        </a:rPr>
                        <m:t>𝐶𝑅</m:t>
                      </m:r>
                      <m:acc>
                        <m:accPr>
                          <m:chr m:val="̇"/>
                          <m:ctrlPr>
                            <a:rPr lang="tr-TR" b="0" i="1" smtClean="0">
                              <a:latin typeface="Cambria Math" panose="02040503050406030204" pitchFamily="18" charset="0"/>
                              <a:ea typeface="Cambria Math" panose="02040503050406030204" pitchFamily="18" charset="0"/>
                            </a:rPr>
                          </m:ctrlPr>
                        </m:accPr>
                        <m:e>
                          <m:r>
                            <a:rPr lang="tr-TR" b="0" i="1" smtClean="0">
                              <a:latin typeface="Cambria Math" panose="02040503050406030204" pitchFamily="18" charset="0"/>
                              <a:ea typeface="Cambria Math" panose="02040503050406030204" pitchFamily="18" charset="0"/>
                            </a:rPr>
                            <m:t>𝑦</m:t>
                          </m:r>
                        </m:e>
                      </m:acc>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r>
                        <a:rPr lang="tr-TR" b="0" i="1" smtClean="0">
                          <a:latin typeface="Cambria Math" panose="02040503050406030204" pitchFamily="18" charset="0"/>
                        </a:rPr>
                        <m:t>𝑦</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𝑅</m:t>
                      </m:r>
                      <m:r>
                        <m:rPr>
                          <m:sty m:val="p"/>
                        </m:rPr>
                        <a:rPr lang="tr-TR">
                          <a:latin typeface="Cambria Math" panose="02040503050406030204" pitchFamily="18" charset="0"/>
                          <a:ea typeface="Cambria Math" panose="02040503050406030204" pitchFamily="18" charset="0"/>
                        </a:rPr>
                        <m:t>u</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𝑥</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𝑡</m:t>
                      </m:r>
                      <m:r>
                        <a:rPr lang="tr-TR"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6314439" y="5289817"/>
                <a:ext cx="3055516" cy="276999"/>
              </a:xfrm>
              <a:prstGeom prst="rect">
                <a:avLst/>
              </a:prstGeom>
              <a:blipFill rotWithShape="0">
                <a:blip r:embed="rId9"/>
                <a:stretch>
                  <a:fillRect l="-998" t="-4444" r="-1796"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349304" y="5858520"/>
                <a:ext cx="4263796"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𝑦</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𝑦</m:t>
                          </m:r>
                        </m:e>
                        <m:sub>
                          <m:r>
                            <a:rPr lang="tr-TR" b="0" i="1" smtClean="0">
                              <a:latin typeface="Cambria Math" panose="02040503050406030204" pitchFamily="18" charset="0"/>
                            </a:rPr>
                            <m:t>0</m:t>
                          </m:r>
                        </m:sub>
                      </m:sSub>
                      <m:sSup>
                        <m:sSupPr>
                          <m:ctrlPr>
                            <a:rPr lang="tr-TR" b="0" i="1" smtClean="0">
                              <a:latin typeface="Cambria Math" panose="02040503050406030204" pitchFamily="18" charset="0"/>
                            </a:rPr>
                          </m:ctrlPr>
                        </m:sSupPr>
                        <m:e>
                          <m:r>
                            <a:rPr lang="tr-TR" b="0" i="1" smtClean="0">
                              <a:latin typeface="Cambria Math" panose="02040503050406030204" pitchFamily="18" charset="0"/>
                            </a:rPr>
                            <m:t>𝑒</m:t>
                          </m:r>
                        </m:e>
                        <m:sup>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r>
                            <a:rPr lang="tr-TR" b="0" i="1" smtClean="0">
                              <a:latin typeface="Cambria Math" panose="02040503050406030204" pitchFamily="18" charset="0"/>
                            </a:rPr>
                            <m:t>𝑅𝐶</m:t>
                          </m:r>
                        </m:sup>
                      </m:sSup>
                      <m:r>
                        <a:rPr lang="tr-TR" b="0" i="1" smtClean="0">
                          <a:latin typeface="Cambria Math" panose="02040503050406030204" pitchFamily="18" charset="0"/>
                        </a:rPr>
                        <m:t>+</m:t>
                      </m:r>
                      <m:d>
                        <m:dPr>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0</m:t>
                              </m:r>
                            </m:sub>
                          </m:sSub>
                          <m:r>
                            <a:rPr lang="tr-TR" b="0" i="1" smtClean="0">
                              <a:latin typeface="Cambria Math" panose="02040503050406030204" pitchFamily="18" charset="0"/>
                            </a:rPr>
                            <m:t>+</m:t>
                          </m:r>
                          <m:r>
                            <a:rPr lang="tr-TR" b="0" i="1" smtClean="0">
                              <a:latin typeface="Cambria Math" panose="02040503050406030204" pitchFamily="18" charset="0"/>
                            </a:rPr>
                            <m:t>𝑅</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𝑢</m:t>
                              </m:r>
                            </m:e>
                            <m:sub>
                              <m:r>
                                <a:rPr lang="tr-TR" b="0" i="1" smtClean="0">
                                  <a:latin typeface="Cambria Math" panose="02040503050406030204" pitchFamily="18" charset="0"/>
                                </a:rPr>
                                <m:t>0</m:t>
                              </m:r>
                            </m:sub>
                          </m:sSub>
                        </m:e>
                      </m:d>
                      <m:d>
                        <m:dPr>
                          <m:ctrlPr>
                            <a:rPr lang="tr-TR" b="0" i="1" smtClean="0">
                              <a:latin typeface="Cambria Math" panose="02040503050406030204" pitchFamily="18" charset="0"/>
                            </a:rPr>
                          </m:ctrlPr>
                        </m:dPr>
                        <m:e>
                          <m:r>
                            <a:rPr lang="tr-TR" b="0" i="1" smtClean="0">
                              <a:latin typeface="Cambria Math" panose="02040503050406030204" pitchFamily="18" charset="0"/>
                            </a:rPr>
                            <m:t>1−</m:t>
                          </m:r>
                          <m:sSup>
                            <m:sSupPr>
                              <m:ctrlPr>
                                <a:rPr lang="tr-TR" b="0" i="1" smtClean="0">
                                  <a:latin typeface="Cambria Math" panose="02040503050406030204" pitchFamily="18" charset="0"/>
                                </a:rPr>
                              </m:ctrlPr>
                            </m:sSupPr>
                            <m:e>
                              <m:r>
                                <a:rPr lang="tr-TR" b="0" i="1" smtClean="0">
                                  <a:latin typeface="Cambria Math" panose="02040503050406030204" pitchFamily="18" charset="0"/>
                                </a:rPr>
                                <m:t>𝑒</m:t>
                              </m:r>
                            </m:e>
                            <m:sup>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r>
                                <a:rPr lang="tr-TR" b="0" i="1" smtClean="0">
                                  <a:latin typeface="Cambria Math" panose="02040503050406030204" pitchFamily="18" charset="0"/>
                                </a:rPr>
                                <m:t>𝑅𝐶</m:t>
                              </m:r>
                            </m:sup>
                          </m:sSup>
                        </m:e>
                      </m:d>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2349304" y="5858520"/>
                <a:ext cx="4263796" cy="312650"/>
              </a:xfrm>
              <a:prstGeom prst="rect">
                <a:avLst/>
              </a:prstGeom>
              <a:blipFill rotWithShape="0">
                <a:blip r:embed="rId10"/>
                <a:stretch>
                  <a:fillRect l="-857" t="-3922" b="-19608"/>
                </a:stretch>
              </a:blipFill>
            </p:spPr>
            <p:txBody>
              <a:bodyPr/>
              <a:lstStyle/>
              <a:p>
                <a:r>
                  <a:rPr lang="en-US">
                    <a:noFill/>
                  </a:rPr>
                  <a:t> </a:t>
                </a:r>
              </a:p>
            </p:txBody>
          </p:sp>
        </mc:Fallback>
      </mc:AlternateContent>
    </p:spTree>
    <p:extLst>
      <p:ext uri="{BB962C8B-B14F-4D97-AF65-F5344CB8AC3E}">
        <p14:creationId xmlns:p14="http://schemas.microsoft.com/office/powerpoint/2010/main" val="903280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Temel Kavramlar</a:t>
            </a:r>
            <a:endParaRPr lang="en-US" dirty="0"/>
          </a:p>
        </p:txBody>
      </p:sp>
      <p:sp>
        <p:nvSpPr>
          <p:cNvPr id="3" name="Content Placeholder 2"/>
          <p:cNvSpPr>
            <a:spLocks noGrp="1"/>
          </p:cNvSpPr>
          <p:nvPr>
            <p:ph idx="1"/>
          </p:nvPr>
        </p:nvSpPr>
        <p:spPr/>
        <p:txBody>
          <a:bodyPr/>
          <a:lstStyle/>
          <a:p>
            <a:pPr lvl="1">
              <a:buFont typeface="Wingdings" panose="05000000000000000000" pitchFamily="2" charset="2"/>
              <a:buChar char="v"/>
            </a:pPr>
            <a:r>
              <a:rPr lang="tr-TR" sz="2400" dirty="0"/>
              <a:t> Kontrol edilen süreç veya sistem aynı olmasına rağmen, sistemde ilgilenilen özelliğe bağlı olarak farklı çıktılar üretilebilir.</a:t>
            </a:r>
          </a:p>
          <a:p>
            <a:pPr marL="201168" lvl="1" indent="0">
              <a:buNone/>
            </a:pPr>
            <a:endParaRPr lang="tr-TR" sz="2400" dirty="0"/>
          </a:p>
          <a:p>
            <a:pPr lvl="1">
              <a:buFont typeface="Wingdings" panose="05000000000000000000" pitchFamily="2" charset="2"/>
              <a:buChar char="v"/>
            </a:pPr>
            <a:r>
              <a:rPr lang="tr-TR" sz="2400" dirty="0"/>
              <a:t> </a:t>
            </a:r>
            <a:r>
              <a:rPr lang="tr-TR" sz="2400" b="1" dirty="0"/>
              <a:t>Kontrol Edilen Çıkış (“</a:t>
            </a:r>
            <a:r>
              <a:rPr lang="tr-TR" sz="2400" b="1" dirty="0" err="1"/>
              <a:t>Controlled</a:t>
            </a:r>
            <a:r>
              <a:rPr lang="tr-TR" sz="2400" b="1" dirty="0"/>
              <a:t> </a:t>
            </a:r>
            <a:r>
              <a:rPr lang="tr-TR" sz="2400" b="1" dirty="0" err="1"/>
              <a:t>Output</a:t>
            </a:r>
            <a:r>
              <a:rPr lang="tr-TR" sz="2400" b="1" dirty="0"/>
              <a:t>”) [</a:t>
            </a:r>
            <a:r>
              <a:rPr lang="tr-TR" sz="2400" b="1" i="1" dirty="0"/>
              <a:t>c(t)</a:t>
            </a:r>
            <a:r>
              <a:rPr lang="tr-TR" sz="2400" b="1" dirty="0"/>
              <a:t>], </a:t>
            </a:r>
            <a:r>
              <a:rPr lang="tr-TR" sz="2400" dirty="0"/>
              <a:t>kontrol edilen sistemin arzu edilen şekilde davranması için harcanan çaba sonucu elde edilen çıktıdır.</a:t>
            </a:r>
          </a:p>
          <a:p>
            <a:pPr marL="201168" lvl="1" indent="0">
              <a:buNone/>
            </a:pPr>
            <a:endParaRPr lang="tr-TR" sz="2400" dirty="0"/>
          </a:p>
          <a:p>
            <a:pPr lvl="1">
              <a:buFont typeface="Wingdings" panose="05000000000000000000" pitchFamily="2" charset="2"/>
              <a:buChar char="v"/>
            </a:pPr>
            <a:r>
              <a:rPr lang="tr-TR" sz="2400" b="1" dirty="0"/>
              <a:t>Gözlenen Çıkış [</a:t>
            </a:r>
            <a:r>
              <a:rPr lang="tr-TR" sz="2400" b="1" i="1" dirty="0"/>
              <a:t>b(t)</a:t>
            </a:r>
            <a:r>
              <a:rPr lang="tr-TR" sz="2400" b="1" dirty="0"/>
              <a:t>], </a:t>
            </a:r>
            <a:r>
              <a:rPr lang="tr-TR" sz="2400" dirty="0"/>
              <a:t>kontrol edilen süreç veya sistemin dinamik davranışının ölçülen değeri, ölçülemeyen durumlarda gözlenen değer.</a:t>
            </a:r>
          </a:p>
          <a:p>
            <a:pPr marL="201168" lvl="1" indent="0">
              <a:buNone/>
            </a:pPr>
            <a:endParaRPr lang="en-US" dirty="0"/>
          </a:p>
        </p:txBody>
      </p:sp>
    </p:spTree>
    <p:extLst>
      <p:ext uri="{BB962C8B-B14F-4D97-AF65-F5344CB8AC3E}">
        <p14:creationId xmlns:p14="http://schemas.microsoft.com/office/powerpoint/2010/main" val="2978112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Temel Kavramlar</a:t>
            </a:r>
            <a:endParaRPr lang="en-US" dirty="0"/>
          </a:p>
        </p:txBody>
      </p:sp>
      <p:sp>
        <p:nvSpPr>
          <p:cNvPr id="3" name="Content Placeholder 2"/>
          <p:cNvSpPr>
            <a:spLocks noGrp="1"/>
          </p:cNvSpPr>
          <p:nvPr>
            <p:ph idx="1"/>
          </p:nvPr>
        </p:nvSpPr>
        <p:spPr/>
        <p:txBody>
          <a:bodyPr/>
          <a:lstStyle/>
          <a:p>
            <a:pPr lvl="1">
              <a:buFont typeface="Wingdings" panose="05000000000000000000" pitchFamily="2" charset="2"/>
              <a:buChar char="v"/>
            </a:pPr>
            <a:r>
              <a:rPr lang="tr-TR" sz="2400" dirty="0"/>
              <a:t>Not: Genellikle gözlenen çıkış ve kontrol edilen çıkış aynı olur. Ancak eğer kontrol edilen çıkışı ölçmek zor, pahalı yada imkansızca bu durumda ölçülen çıkış ile kontrol edilen çıkış farklı olabilir.</a:t>
            </a:r>
          </a:p>
          <a:p>
            <a:pPr lvl="1">
              <a:buFont typeface="Wingdings" panose="05000000000000000000" pitchFamily="2" charset="2"/>
              <a:buChar char="v"/>
            </a:pPr>
            <a:r>
              <a:rPr lang="tr-TR" sz="2400" dirty="0"/>
              <a:t> Örnek</a:t>
            </a:r>
          </a:p>
          <a:p>
            <a:pPr lvl="2">
              <a:buFont typeface="Wingdings" panose="05000000000000000000" pitchFamily="2" charset="2"/>
              <a:buChar char="v"/>
            </a:pPr>
            <a:r>
              <a:rPr lang="tr-TR" sz="2000" dirty="0"/>
              <a:t> Elektrik Motoru, Kontrol Edilen Çıkış=Hız; Gözlenen Çıkış=Hız</a:t>
            </a:r>
          </a:p>
          <a:p>
            <a:pPr lvl="2">
              <a:buFont typeface="Wingdings" panose="05000000000000000000" pitchFamily="2" charset="2"/>
              <a:buChar char="v"/>
            </a:pPr>
            <a:r>
              <a:rPr lang="tr-TR" sz="2000" dirty="0"/>
              <a:t> Güdümlü Füze, Kontrol Edilen Çıkış=Füzenin konumu ve yönelimi; Gözlenen Çıkış=Füzenin ivmesi ve açısal hızı </a:t>
            </a:r>
          </a:p>
          <a:p>
            <a:pPr lvl="1">
              <a:buFont typeface="Wingdings" panose="05000000000000000000" pitchFamily="2" charset="2"/>
              <a:buChar char="v"/>
            </a:pPr>
            <a:r>
              <a:rPr lang="tr-TR" sz="2400" dirty="0"/>
              <a:t> Referans giriş (“Reference </a:t>
            </a:r>
            <a:r>
              <a:rPr lang="tr-TR" sz="2400" dirty="0" err="1"/>
              <a:t>Input</a:t>
            </a:r>
            <a:r>
              <a:rPr lang="tr-TR" sz="2400" dirty="0"/>
              <a:t>”) [r(t)],  Sistemin arzu edilen davranışını tanımlayan sinyal</a:t>
            </a:r>
          </a:p>
          <a:p>
            <a:pPr marL="201168" lvl="1" indent="0">
              <a:buNone/>
            </a:pPr>
            <a:endParaRPr lang="en-US" dirty="0"/>
          </a:p>
        </p:txBody>
      </p:sp>
    </p:spTree>
    <p:extLst>
      <p:ext uri="{BB962C8B-B14F-4D97-AF65-F5344CB8AC3E}">
        <p14:creationId xmlns:p14="http://schemas.microsoft.com/office/powerpoint/2010/main" val="2182552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Dersin Amacı</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tr-TR" sz="2400" dirty="0"/>
              <a:t>Otomatik kontrolün önemini ve amacını kavrayabilme,</a:t>
            </a:r>
          </a:p>
          <a:p>
            <a:pPr>
              <a:buFont typeface="Wingdings" panose="05000000000000000000" pitchFamily="2" charset="2"/>
              <a:buChar char="q"/>
            </a:pPr>
            <a:r>
              <a:rPr lang="tr-TR" sz="2400" dirty="0"/>
              <a:t>Otomatik kontrolün kullanıldığı alanları, Otomatik kontrol sistemlerini ve denetim organlarını tanıyabilme, </a:t>
            </a:r>
          </a:p>
          <a:p>
            <a:pPr>
              <a:buFont typeface="Wingdings" panose="05000000000000000000" pitchFamily="2" charset="2"/>
              <a:buChar char="q"/>
            </a:pPr>
            <a:r>
              <a:rPr lang="tr-TR" sz="2400" dirty="0"/>
              <a:t>Blok diyagramları ve geri bildirim kavramını kavrayabilme, </a:t>
            </a:r>
          </a:p>
          <a:p>
            <a:pPr>
              <a:buFont typeface="Wingdings" panose="05000000000000000000" pitchFamily="2" charset="2"/>
              <a:buChar char="q"/>
            </a:pPr>
            <a:r>
              <a:rPr lang="tr-TR" sz="2400" dirty="0"/>
              <a:t>Kontrol yöntemlerini kavrayabilme, </a:t>
            </a:r>
          </a:p>
          <a:p>
            <a:pPr>
              <a:buFont typeface="Wingdings" panose="05000000000000000000" pitchFamily="2" charset="2"/>
              <a:buChar char="q"/>
            </a:pPr>
            <a:r>
              <a:rPr lang="tr-TR" sz="2400" dirty="0"/>
              <a:t>Sistem tasarımında kontrol kavramı, sistem dinamiği ile kontrol ilişkisi ve uygulanacak kontrol ile sistem davranışları arasındaki bağı tanımlamak, </a:t>
            </a:r>
          </a:p>
          <a:p>
            <a:pPr>
              <a:buFont typeface="Wingdings" panose="05000000000000000000" pitchFamily="2" charset="2"/>
              <a:buChar char="q"/>
            </a:pPr>
            <a:r>
              <a:rPr lang="tr-TR" sz="2400" dirty="0"/>
              <a:t>Dolayısıyla her tür makine veya sistemin işlevini gerçekleştirmesini sağlayacak kontrol girdilerini belirlemek.</a:t>
            </a:r>
          </a:p>
        </p:txBody>
      </p:sp>
    </p:spTree>
    <p:extLst>
      <p:ext uri="{BB962C8B-B14F-4D97-AF65-F5344CB8AC3E}">
        <p14:creationId xmlns:p14="http://schemas.microsoft.com/office/powerpoint/2010/main" val="3416533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Temel Kavramlar</a:t>
            </a:r>
            <a:endParaRPr lang="en-US" dirty="0"/>
          </a:p>
        </p:txBody>
      </p:sp>
      <p:sp>
        <p:nvSpPr>
          <p:cNvPr id="3" name="Content Placeholder 2"/>
          <p:cNvSpPr>
            <a:spLocks noGrp="1"/>
          </p:cNvSpPr>
          <p:nvPr>
            <p:ph idx="1"/>
          </p:nvPr>
        </p:nvSpPr>
        <p:spPr/>
        <p:txBody>
          <a:bodyPr>
            <a:normAutofit/>
          </a:bodyPr>
          <a:lstStyle/>
          <a:p>
            <a:pPr lvl="1">
              <a:buFont typeface="Wingdings" panose="05000000000000000000" pitchFamily="2" charset="2"/>
              <a:buChar char="v"/>
            </a:pPr>
            <a:r>
              <a:rPr lang="tr-TR" sz="2400" b="1" dirty="0"/>
              <a:t>Kontrol</a:t>
            </a:r>
            <a:r>
              <a:rPr lang="tr-TR" sz="2400" dirty="0"/>
              <a:t>, kontrol edilen sistem veya sürecin </a:t>
            </a:r>
            <a:r>
              <a:rPr lang="tr-TR" sz="2400" b="1" dirty="0"/>
              <a:t>kontrol edilebilir girişlerine </a:t>
            </a:r>
            <a:r>
              <a:rPr lang="tr-TR" sz="2400" dirty="0"/>
              <a:t>etki ederek </a:t>
            </a:r>
            <a:r>
              <a:rPr lang="tr-TR" sz="2400" b="1" dirty="0"/>
              <a:t>bozucu giriş </a:t>
            </a:r>
            <a:r>
              <a:rPr lang="tr-TR" sz="2400" dirty="0"/>
              <a:t>ve/veya </a:t>
            </a:r>
            <a:r>
              <a:rPr lang="tr-TR" sz="2400" b="1" dirty="0"/>
              <a:t>sistemin parametre belirsizliklerine </a:t>
            </a:r>
            <a:r>
              <a:rPr lang="tr-TR" sz="2400" dirty="0"/>
              <a:t>rağmen, sistemi arzu edilen değerde tutmak veya arzu edilen şekilde değiştirmek üzere gösterilen çaba ve işlevdir.</a:t>
            </a:r>
          </a:p>
          <a:p>
            <a:pPr lvl="1">
              <a:buFont typeface="Wingdings" panose="05000000000000000000" pitchFamily="2" charset="2"/>
              <a:buChar char="v"/>
            </a:pPr>
            <a:r>
              <a:rPr lang="tr-TR" sz="2400" b="1" dirty="0"/>
              <a:t>Kontrolcü, kontrol edilebilir girişlere </a:t>
            </a:r>
            <a:r>
              <a:rPr lang="tr-TR" sz="2400" dirty="0"/>
              <a:t>etki eden, belirlenen kontrol kuralını yerine getirecek şekilde tasarlanmış araçtır. </a:t>
            </a:r>
            <a:r>
              <a:rPr lang="tr-TR" sz="2400" b="1" dirty="0"/>
              <a:t>Elle </a:t>
            </a:r>
            <a:r>
              <a:rPr lang="tr-TR" sz="2400" b="1" dirty="0" err="1"/>
              <a:t>kontrol</a:t>
            </a:r>
            <a:r>
              <a:rPr lang="tr-TR" sz="2400" dirty="0" err="1"/>
              <a:t>’de</a:t>
            </a:r>
            <a:r>
              <a:rPr lang="tr-TR" sz="2400" dirty="0"/>
              <a:t> kontrolcü insandır. </a:t>
            </a:r>
            <a:r>
              <a:rPr lang="tr-TR" sz="2400" b="1" dirty="0"/>
              <a:t>Otomatik kontrol</a:t>
            </a:r>
            <a:r>
              <a:rPr lang="tr-TR" sz="2400" dirty="0"/>
              <a:t>de ise, kontrolcü, kontrol süreci boyunca, bağımsız olarak, insan müdahalesi olmaksızın çalışan bir araçtır. </a:t>
            </a:r>
            <a:endParaRPr lang="tr-TR" sz="2400" b="1" dirty="0"/>
          </a:p>
          <a:p>
            <a:pPr lvl="1">
              <a:buFont typeface="Wingdings" panose="05000000000000000000" pitchFamily="2" charset="2"/>
              <a:buChar char="v"/>
            </a:pPr>
            <a:r>
              <a:rPr lang="tr-TR" sz="2400" b="1" dirty="0"/>
              <a:t>Kontrol kuralı</a:t>
            </a:r>
            <a:r>
              <a:rPr lang="tr-TR" sz="2400" dirty="0"/>
              <a:t>: Sistemin arzu edilen davranışı yerine getirebilmesi için girişin ayarlanmasını sağlayan önceden tanımlı kurallar kümesidir.</a:t>
            </a:r>
            <a:endParaRPr lang="en-US" sz="2400" dirty="0"/>
          </a:p>
        </p:txBody>
      </p:sp>
    </p:spTree>
    <p:extLst>
      <p:ext uri="{BB962C8B-B14F-4D97-AF65-F5344CB8AC3E}">
        <p14:creationId xmlns:p14="http://schemas.microsoft.com/office/powerpoint/2010/main" val="3167220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Bir Kontrol Sisteminin Temel Bileşenleri</a:t>
            </a:r>
            <a:endParaRPr lang="en-US" dirty="0"/>
          </a:p>
        </p:txBody>
      </p:sp>
      <p:sp>
        <p:nvSpPr>
          <p:cNvPr id="3" name="Content Placeholder 2"/>
          <p:cNvSpPr>
            <a:spLocks noGrp="1"/>
          </p:cNvSpPr>
          <p:nvPr>
            <p:ph idx="1"/>
          </p:nvPr>
        </p:nvSpPr>
        <p:spPr>
          <a:xfrm>
            <a:off x="804532" y="3276154"/>
            <a:ext cx="4080226" cy="2956965"/>
          </a:xfrm>
        </p:spPr>
        <p:txBody>
          <a:bodyPr>
            <a:normAutofit/>
          </a:bodyPr>
          <a:lstStyle/>
          <a:p>
            <a:r>
              <a:rPr lang="tr-TR" b="1" dirty="0"/>
              <a:t>Kontrol sistemi</a:t>
            </a:r>
          </a:p>
          <a:p>
            <a:pPr lvl="1"/>
            <a:r>
              <a:rPr lang="tr-TR" dirty="0"/>
              <a:t>Kontrol edilecek fiziksel süreç yada sistem [Sistem]</a:t>
            </a:r>
          </a:p>
          <a:p>
            <a:pPr lvl="1"/>
            <a:r>
              <a:rPr lang="tr-TR" dirty="0" err="1"/>
              <a:t>Eyleticiler</a:t>
            </a:r>
            <a:r>
              <a:rPr lang="tr-TR" dirty="0"/>
              <a:t> (</a:t>
            </a:r>
            <a:r>
              <a:rPr lang="tr-TR" dirty="0" err="1"/>
              <a:t>Actuators</a:t>
            </a:r>
            <a:r>
              <a:rPr lang="tr-TR" dirty="0"/>
              <a:t>) Grubu [</a:t>
            </a:r>
            <a:r>
              <a:rPr lang="tr-TR" dirty="0" err="1"/>
              <a:t>Eyleticiler</a:t>
            </a:r>
            <a:r>
              <a:rPr lang="tr-TR" dirty="0"/>
              <a:t>]</a:t>
            </a:r>
          </a:p>
          <a:p>
            <a:pPr lvl="1"/>
            <a:r>
              <a:rPr lang="tr-TR" dirty="0"/>
              <a:t>Kontrolcü</a:t>
            </a:r>
          </a:p>
          <a:p>
            <a:pPr lvl="1"/>
            <a:r>
              <a:rPr lang="tr-TR" dirty="0"/>
              <a:t>Algılayıcılar Grubu (Eğer gerekliyse) [Algılayıcılar]</a:t>
            </a:r>
            <a:endParaRPr lang="en-US" dirty="0"/>
          </a:p>
        </p:txBody>
      </p:sp>
      <p:grpSp>
        <p:nvGrpSpPr>
          <p:cNvPr id="43" name="Group 42"/>
          <p:cNvGrpSpPr/>
          <p:nvPr/>
        </p:nvGrpSpPr>
        <p:grpSpPr>
          <a:xfrm>
            <a:off x="2793018" y="1285615"/>
            <a:ext cx="9398982" cy="3565883"/>
            <a:chOff x="1287782" y="2630939"/>
            <a:chExt cx="9398982" cy="3565883"/>
          </a:xfrm>
        </p:grpSpPr>
        <p:sp>
          <p:nvSpPr>
            <p:cNvPr id="4" name="Flowchart: Process 3"/>
            <p:cNvSpPr/>
            <p:nvPr/>
          </p:nvSpPr>
          <p:spPr>
            <a:xfrm>
              <a:off x="2792436" y="3827192"/>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Process 4"/>
            <p:cNvSpPr/>
            <p:nvPr/>
          </p:nvSpPr>
          <p:spPr>
            <a:xfrm>
              <a:off x="4914313" y="3824844"/>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7008055" y="3808428"/>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4965901" y="5283199"/>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84653" y="5556740"/>
              <a:ext cx="1364567" cy="369332"/>
            </a:xfrm>
            <a:prstGeom prst="rect">
              <a:avLst/>
            </a:prstGeom>
            <a:noFill/>
          </p:spPr>
          <p:txBody>
            <a:bodyPr wrap="square" rtlCol="0">
              <a:spAutoFit/>
            </a:bodyPr>
            <a:lstStyle/>
            <a:p>
              <a:r>
                <a:rPr lang="tr-TR" b="1" dirty="0"/>
                <a:t>Algılayıcılar</a:t>
              </a:r>
              <a:endParaRPr lang="en-US" b="1" dirty="0"/>
            </a:p>
          </p:txBody>
        </p:sp>
        <p:sp>
          <p:nvSpPr>
            <p:cNvPr id="9" name="TextBox 8"/>
            <p:cNvSpPr txBox="1"/>
            <p:nvPr/>
          </p:nvSpPr>
          <p:spPr>
            <a:xfrm>
              <a:off x="2787747" y="4077288"/>
              <a:ext cx="1364567" cy="369332"/>
            </a:xfrm>
            <a:prstGeom prst="rect">
              <a:avLst/>
            </a:prstGeom>
            <a:noFill/>
          </p:spPr>
          <p:txBody>
            <a:bodyPr wrap="square" rtlCol="0">
              <a:spAutoFit/>
            </a:bodyPr>
            <a:lstStyle/>
            <a:p>
              <a:r>
                <a:rPr lang="tr-TR" b="1" dirty="0"/>
                <a:t>Kontrolcü</a:t>
              </a:r>
              <a:endParaRPr lang="en-US" b="1" dirty="0"/>
            </a:p>
          </p:txBody>
        </p:sp>
        <p:sp>
          <p:nvSpPr>
            <p:cNvPr id="10" name="TextBox 9"/>
            <p:cNvSpPr txBox="1"/>
            <p:nvPr/>
          </p:nvSpPr>
          <p:spPr>
            <a:xfrm>
              <a:off x="5050304" y="4103076"/>
              <a:ext cx="1364567" cy="369332"/>
            </a:xfrm>
            <a:prstGeom prst="rect">
              <a:avLst/>
            </a:prstGeom>
            <a:noFill/>
          </p:spPr>
          <p:txBody>
            <a:bodyPr wrap="square" rtlCol="0">
              <a:spAutoFit/>
            </a:bodyPr>
            <a:lstStyle/>
            <a:p>
              <a:r>
                <a:rPr lang="tr-TR" b="1" dirty="0" err="1"/>
                <a:t>Eyleticiler</a:t>
              </a:r>
              <a:endParaRPr lang="en-US" b="1" dirty="0"/>
            </a:p>
          </p:txBody>
        </p:sp>
        <p:sp>
          <p:nvSpPr>
            <p:cNvPr id="11" name="TextBox 10"/>
            <p:cNvSpPr txBox="1"/>
            <p:nvPr/>
          </p:nvSpPr>
          <p:spPr>
            <a:xfrm>
              <a:off x="7228455" y="4086666"/>
              <a:ext cx="1364567" cy="369332"/>
            </a:xfrm>
            <a:prstGeom prst="rect">
              <a:avLst/>
            </a:prstGeom>
            <a:noFill/>
          </p:spPr>
          <p:txBody>
            <a:bodyPr wrap="square" rtlCol="0">
              <a:spAutoFit/>
            </a:bodyPr>
            <a:lstStyle/>
            <a:p>
              <a:r>
                <a:rPr lang="tr-TR" b="1" dirty="0"/>
                <a:t>Sistem</a:t>
              </a:r>
              <a:endParaRPr lang="en-US" b="1" dirty="0"/>
            </a:p>
          </p:txBody>
        </p:sp>
        <p:cxnSp>
          <p:nvCxnSpPr>
            <p:cNvPr id="13" name="Straight Arrow Connector 12"/>
            <p:cNvCxnSpPr>
              <a:endCxn id="9" idx="1"/>
            </p:cNvCxnSpPr>
            <p:nvPr/>
          </p:nvCxnSpPr>
          <p:spPr>
            <a:xfrm flipV="1">
              <a:off x="1838172" y="4261954"/>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p:cNvCxnSpPr>
            <p:nvPr/>
          </p:nvCxnSpPr>
          <p:spPr>
            <a:xfrm flipV="1">
              <a:off x="4157003" y="4271805"/>
              <a:ext cx="766691" cy="121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372622" y="4271332"/>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278880" y="4287742"/>
              <a:ext cx="750272" cy="37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847409" y="4287742"/>
              <a:ext cx="0" cy="1452268"/>
            </a:xfrm>
            <a:prstGeom prst="line">
              <a:avLst/>
            </a:prstGeom>
            <a:ln w="317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51864" y="4718766"/>
              <a:ext cx="18166" cy="1036880"/>
            </a:xfrm>
            <a:prstGeom prst="line">
              <a:avLst/>
            </a:prstGeom>
            <a:ln w="317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6330469" y="5740785"/>
              <a:ext cx="2516940" cy="15635"/>
            </a:xfrm>
            <a:prstGeom prst="line">
              <a:avLst/>
            </a:prstGeom>
            <a:ln w="317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460655" y="5755646"/>
              <a:ext cx="1453658" cy="774"/>
            </a:xfrm>
            <a:prstGeom prst="line">
              <a:avLst/>
            </a:prstGeom>
            <a:ln w="317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378525" y="3892622"/>
              <a:ext cx="650627" cy="369332"/>
            </a:xfrm>
            <a:prstGeom prst="rect">
              <a:avLst/>
            </a:prstGeom>
            <a:noFill/>
          </p:spPr>
          <p:txBody>
            <a:bodyPr wrap="square" rtlCol="0">
              <a:spAutoFit/>
            </a:bodyPr>
            <a:lstStyle/>
            <a:p>
              <a:r>
                <a:rPr lang="tr-TR" b="1" dirty="0"/>
                <a:t>u(t)</a:t>
              </a:r>
              <a:endParaRPr lang="en-US" b="1" dirty="0"/>
            </a:p>
          </p:txBody>
        </p:sp>
        <p:sp>
          <p:nvSpPr>
            <p:cNvPr id="30" name="TextBox 29"/>
            <p:cNvSpPr txBox="1"/>
            <p:nvPr/>
          </p:nvSpPr>
          <p:spPr>
            <a:xfrm>
              <a:off x="8725483" y="3890274"/>
              <a:ext cx="650627" cy="369332"/>
            </a:xfrm>
            <a:prstGeom prst="rect">
              <a:avLst/>
            </a:prstGeom>
            <a:noFill/>
          </p:spPr>
          <p:txBody>
            <a:bodyPr wrap="square" rtlCol="0">
              <a:spAutoFit/>
            </a:bodyPr>
            <a:lstStyle/>
            <a:p>
              <a:r>
                <a:rPr lang="tr-TR" b="1" dirty="0"/>
                <a:t>c(t)</a:t>
              </a:r>
              <a:endParaRPr lang="en-US" b="1" dirty="0"/>
            </a:p>
          </p:txBody>
        </p:sp>
        <p:sp>
          <p:nvSpPr>
            <p:cNvPr id="31" name="TextBox 30"/>
            <p:cNvSpPr txBox="1"/>
            <p:nvPr/>
          </p:nvSpPr>
          <p:spPr>
            <a:xfrm>
              <a:off x="7147555" y="2776586"/>
              <a:ext cx="650627" cy="369332"/>
            </a:xfrm>
            <a:prstGeom prst="rect">
              <a:avLst/>
            </a:prstGeom>
            <a:noFill/>
          </p:spPr>
          <p:txBody>
            <a:bodyPr wrap="square" rtlCol="0">
              <a:spAutoFit/>
            </a:bodyPr>
            <a:lstStyle/>
            <a:p>
              <a:r>
                <a:rPr lang="tr-TR" b="1" dirty="0"/>
                <a:t>d(t)</a:t>
              </a:r>
              <a:endParaRPr lang="en-US" b="1" dirty="0"/>
            </a:p>
          </p:txBody>
        </p:sp>
        <p:sp>
          <p:nvSpPr>
            <p:cNvPr id="32" name="TextBox 31"/>
            <p:cNvSpPr txBox="1"/>
            <p:nvPr/>
          </p:nvSpPr>
          <p:spPr>
            <a:xfrm>
              <a:off x="1790110" y="3890279"/>
              <a:ext cx="650627" cy="369332"/>
            </a:xfrm>
            <a:prstGeom prst="rect">
              <a:avLst/>
            </a:prstGeom>
            <a:noFill/>
          </p:spPr>
          <p:txBody>
            <a:bodyPr wrap="square" rtlCol="0">
              <a:spAutoFit/>
            </a:bodyPr>
            <a:lstStyle/>
            <a:p>
              <a:r>
                <a:rPr lang="tr-TR" b="1" dirty="0"/>
                <a:t>r(t)</a:t>
              </a:r>
              <a:endParaRPr lang="en-US" b="1" dirty="0"/>
            </a:p>
          </p:txBody>
        </p:sp>
        <p:cxnSp>
          <p:nvCxnSpPr>
            <p:cNvPr id="33" name="Straight Arrow Connector 32"/>
            <p:cNvCxnSpPr/>
            <p:nvPr/>
          </p:nvCxnSpPr>
          <p:spPr>
            <a:xfrm rot="5400000" flipV="1">
              <a:off x="7216727" y="3340526"/>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681664" y="3110465"/>
              <a:ext cx="1331734" cy="369332"/>
            </a:xfrm>
            <a:prstGeom prst="rect">
              <a:avLst/>
            </a:prstGeom>
            <a:noFill/>
          </p:spPr>
          <p:txBody>
            <a:bodyPr wrap="square" rtlCol="0">
              <a:spAutoFit/>
            </a:bodyPr>
            <a:lstStyle/>
            <a:p>
              <a:r>
                <a:rPr lang="tr-TR" b="1" dirty="0"/>
                <a:t>Bozucu Etki</a:t>
              </a:r>
              <a:endParaRPr lang="en-US" b="1" dirty="0"/>
            </a:p>
          </p:txBody>
        </p:sp>
        <p:sp>
          <p:nvSpPr>
            <p:cNvPr id="35" name="TextBox 34"/>
            <p:cNvSpPr txBox="1"/>
            <p:nvPr/>
          </p:nvSpPr>
          <p:spPr>
            <a:xfrm>
              <a:off x="8873202" y="4318927"/>
              <a:ext cx="1813562" cy="369332"/>
            </a:xfrm>
            <a:prstGeom prst="rect">
              <a:avLst/>
            </a:prstGeom>
            <a:noFill/>
          </p:spPr>
          <p:txBody>
            <a:bodyPr wrap="square" rtlCol="0">
              <a:spAutoFit/>
            </a:bodyPr>
            <a:lstStyle/>
            <a:p>
              <a:r>
                <a:rPr lang="tr-TR" b="1" dirty="0"/>
                <a:t>Kontrollü Çıkış</a:t>
              </a:r>
              <a:endParaRPr lang="en-US" b="1" dirty="0"/>
            </a:p>
          </p:txBody>
        </p:sp>
        <p:sp>
          <p:nvSpPr>
            <p:cNvPr id="36" name="TextBox 35"/>
            <p:cNvSpPr txBox="1"/>
            <p:nvPr/>
          </p:nvSpPr>
          <p:spPr>
            <a:xfrm>
              <a:off x="6321675" y="4275808"/>
              <a:ext cx="1813562" cy="369332"/>
            </a:xfrm>
            <a:prstGeom prst="rect">
              <a:avLst/>
            </a:prstGeom>
            <a:noFill/>
          </p:spPr>
          <p:txBody>
            <a:bodyPr wrap="square" rtlCol="0">
              <a:spAutoFit/>
            </a:bodyPr>
            <a:lstStyle/>
            <a:p>
              <a:r>
                <a:rPr lang="tr-TR" b="1" dirty="0"/>
                <a:t>Giriş</a:t>
              </a:r>
              <a:endParaRPr lang="en-US" b="1" dirty="0"/>
            </a:p>
          </p:txBody>
        </p:sp>
        <p:sp>
          <p:nvSpPr>
            <p:cNvPr id="39" name="TextBox 38"/>
            <p:cNvSpPr txBox="1"/>
            <p:nvPr/>
          </p:nvSpPr>
          <p:spPr>
            <a:xfrm>
              <a:off x="1287782" y="4304067"/>
              <a:ext cx="1813562" cy="369332"/>
            </a:xfrm>
            <a:prstGeom prst="rect">
              <a:avLst/>
            </a:prstGeom>
            <a:noFill/>
          </p:spPr>
          <p:txBody>
            <a:bodyPr wrap="square" rtlCol="0">
              <a:spAutoFit/>
            </a:bodyPr>
            <a:lstStyle/>
            <a:p>
              <a:r>
                <a:rPr lang="tr-TR" b="1" dirty="0"/>
                <a:t>Referans Giriş</a:t>
              </a:r>
              <a:endParaRPr lang="en-US" b="1" dirty="0"/>
            </a:p>
          </p:txBody>
        </p:sp>
        <p:sp>
          <p:nvSpPr>
            <p:cNvPr id="40" name="TextBox 39"/>
            <p:cNvSpPr txBox="1"/>
            <p:nvPr/>
          </p:nvSpPr>
          <p:spPr>
            <a:xfrm>
              <a:off x="2910838" y="2774241"/>
              <a:ext cx="650627" cy="369332"/>
            </a:xfrm>
            <a:prstGeom prst="rect">
              <a:avLst/>
            </a:prstGeom>
            <a:noFill/>
          </p:spPr>
          <p:txBody>
            <a:bodyPr wrap="square" rtlCol="0">
              <a:spAutoFit/>
            </a:bodyPr>
            <a:lstStyle/>
            <a:p>
              <a:r>
                <a:rPr lang="tr-TR" b="1" dirty="0"/>
                <a:t>d</a:t>
              </a:r>
              <a:r>
                <a:rPr lang="tr-TR" b="1" baseline="30000" dirty="0"/>
                <a:t>*</a:t>
              </a:r>
              <a:r>
                <a:rPr lang="tr-TR" b="1" dirty="0"/>
                <a:t>(t)</a:t>
              </a:r>
              <a:endParaRPr lang="en-US" b="1" dirty="0"/>
            </a:p>
          </p:txBody>
        </p:sp>
        <p:cxnSp>
          <p:nvCxnSpPr>
            <p:cNvPr id="41" name="Straight Arrow Connector 40"/>
            <p:cNvCxnSpPr/>
            <p:nvPr/>
          </p:nvCxnSpPr>
          <p:spPr>
            <a:xfrm rot="5400000" flipV="1">
              <a:off x="2980010" y="3338181"/>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574385" y="2630939"/>
              <a:ext cx="1532652" cy="923330"/>
            </a:xfrm>
            <a:prstGeom prst="rect">
              <a:avLst/>
            </a:prstGeom>
            <a:noFill/>
          </p:spPr>
          <p:txBody>
            <a:bodyPr wrap="square" rtlCol="0">
              <a:spAutoFit/>
            </a:bodyPr>
            <a:lstStyle/>
            <a:p>
              <a:r>
                <a:rPr lang="tr-TR" b="1" dirty="0"/>
                <a:t>Ölçülen yada Tahmin Edilen Bozucu Etki</a:t>
              </a:r>
              <a:endParaRPr lang="en-US" b="1" dirty="0"/>
            </a:p>
          </p:txBody>
        </p:sp>
      </p:grpSp>
    </p:spTree>
    <p:extLst>
      <p:ext uri="{BB962C8B-B14F-4D97-AF65-F5344CB8AC3E}">
        <p14:creationId xmlns:p14="http://schemas.microsoft.com/office/powerpoint/2010/main" val="2396924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Bir Kontrol Sisteminin Temel </a:t>
            </a:r>
            <a:r>
              <a:rPr lang="tr-TR" dirty="0" smtClean="0"/>
              <a:t>Bileşenleri Örnek</a:t>
            </a:r>
            <a:endParaRPr lang="tr-TR" dirty="0"/>
          </a:p>
        </p:txBody>
      </p:sp>
      <p:grpSp>
        <p:nvGrpSpPr>
          <p:cNvPr id="4" name="Group 3"/>
          <p:cNvGrpSpPr/>
          <p:nvPr/>
        </p:nvGrpSpPr>
        <p:grpSpPr>
          <a:xfrm>
            <a:off x="1412791" y="2017858"/>
            <a:ext cx="9398982" cy="3420236"/>
            <a:chOff x="1287782" y="2776586"/>
            <a:chExt cx="9398982" cy="3420236"/>
          </a:xfrm>
        </p:grpSpPr>
        <p:sp>
          <p:nvSpPr>
            <p:cNvPr id="5" name="Flowchart: Process 4"/>
            <p:cNvSpPr/>
            <p:nvPr/>
          </p:nvSpPr>
          <p:spPr>
            <a:xfrm>
              <a:off x="2792436" y="3827192"/>
              <a:ext cx="1364567" cy="913623"/>
            </a:xfrm>
            <a:prstGeom prst="flowChartProcess">
              <a:avLst/>
            </a:prstGeom>
            <a:blipFill dpi="0" rotWithShape="1">
              <a:blip r:embed="rId2">
                <a:extLst>
                  <a:ext uri="{28A0092B-C50C-407E-A947-70E740481C1C}">
                    <a14:useLocalDpi xmlns:a14="http://schemas.microsoft.com/office/drawing/2010/main" val="0"/>
                  </a:ext>
                </a:extLst>
              </a:blip>
              <a:srcRect/>
              <a:stretch>
                <a:fillRect/>
              </a:stretch>
            </a:bli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bg1"/>
                  </a:solidFill>
                </a:rPr>
                <a:t>Arduiono</a:t>
              </a:r>
              <a:endParaRPr lang="en-US" dirty="0">
                <a:solidFill>
                  <a:schemeClr val="bg1"/>
                </a:solidFill>
              </a:endParaRPr>
            </a:p>
          </p:txBody>
        </p:sp>
        <p:sp>
          <p:nvSpPr>
            <p:cNvPr id="6" name="Flowchart: Process 5"/>
            <p:cNvSpPr/>
            <p:nvPr/>
          </p:nvSpPr>
          <p:spPr>
            <a:xfrm>
              <a:off x="4914313" y="3824844"/>
              <a:ext cx="1364567" cy="913623"/>
            </a:xfrm>
            <a:prstGeom prst="flowChartProcess">
              <a:avLst/>
            </a:prstGeom>
            <a:blipFill>
              <a:blip r:embed="rId3"/>
              <a:stretch>
                <a:fillRect/>
              </a:stretch>
            </a:bli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DC Motor</a:t>
              </a:r>
              <a:endParaRPr lang="en-US" dirty="0"/>
            </a:p>
          </p:txBody>
        </p:sp>
        <p:sp>
          <p:nvSpPr>
            <p:cNvPr id="7" name="Flowchart: Process 6"/>
            <p:cNvSpPr/>
            <p:nvPr/>
          </p:nvSpPr>
          <p:spPr>
            <a:xfrm>
              <a:off x="7008055" y="3808428"/>
              <a:ext cx="1364567" cy="913623"/>
            </a:xfrm>
            <a:prstGeom prst="flowChartProcess">
              <a:avLst/>
            </a:prstGeom>
            <a:blipFill>
              <a:blip r:embed="rId4"/>
              <a:stretch>
                <a:fillRect/>
              </a:stretch>
            </a:bli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p:cNvSpPr/>
            <p:nvPr/>
          </p:nvSpPr>
          <p:spPr>
            <a:xfrm>
              <a:off x="4638094" y="5283199"/>
              <a:ext cx="1364567" cy="913623"/>
            </a:xfrm>
            <a:prstGeom prst="flowChartProcess">
              <a:avLst/>
            </a:prstGeom>
            <a:blipFill>
              <a:blip r:embed="rId5"/>
              <a:stretch>
                <a:fillRect/>
              </a:stretch>
            </a:bli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Sensör</a:t>
              </a:r>
              <a:endParaRPr lang="en-US" dirty="0"/>
            </a:p>
          </p:txBody>
        </p:sp>
        <p:sp>
          <p:nvSpPr>
            <p:cNvPr id="10" name="TextBox 9"/>
            <p:cNvSpPr txBox="1"/>
            <p:nvPr/>
          </p:nvSpPr>
          <p:spPr>
            <a:xfrm>
              <a:off x="2787747" y="4077288"/>
              <a:ext cx="1364567" cy="369332"/>
            </a:xfrm>
            <a:prstGeom prst="rect">
              <a:avLst/>
            </a:prstGeom>
            <a:noFill/>
          </p:spPr>
          <p:txBody>
            <a:bodyPr wrap="square" rtlCol="0">
              <a:spAutoFit/>
            </a:bodyPr>
            <a:lstStyle/>
            <a:p>
              <a:endParaRPr lang="en-US" b="1" dirty="0">
                <a:solidFill>
                  <a:schemeClr val="bg1"/>
                </a:solidFill>
              </a:endParaRPr>
            </a:p>
          </p:txBody>
        </p:sp>
        <p:cxnSp>
          <p:nvCxnSpPr>
            <p:cNvPr id="13" name="Straight Arrow Connector 12"/>
            <p:cNvCxnSpPr>
              <a:endCxn id="10" idx="1"/>
            </p:cNvCxnSpPr>
            <p:nvPr/>
          </p:nvCxnSpPr>
          <p:spPr>
            <a:xfrm flipV="1">
              <a:off x="1838172" y="4261954"/>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3"/>
            </p:cNvCxnSpPr>
            <p:nvPr/>
          </p:nvCxnSpPr>
          <p:spPr>
            <a:xfrm flipV="1">
              <a:off x="4157003" y="4271805"/>
              <a:ext cx="766691" cy="121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372622" y="4271332"/>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278880" y="4287742"/>
              <a:ext cx="750272" cy="37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847409" y="4287742"/>
              <a:ext cx="0" cy="1452268"/>
            </a:xfrm>
            <a:prstGeom prst="line">
              <a:avLst/>
            </a:prstGeom>
            <a:ln w="317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451864" y="4718766"/>
              <a:ext cx="18166" cy="1036880"/>
            </a:xfrm>
            <a:prstGeom prst="line">
              <a:avLst/>
            </a:prstGeom>
            <a:ln w="317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8" idx="3"/>
            </p:cNvCxnSpPr>
            <p:nvPr/>
          </p:nvCxnSpPr>
          <p:spPr>
            <a:xfrm flipH="1" flipV="1">
              <a:off x="6002661" y="5740011"/>
              <a:ext cx="2844748" cy="16410"/>
            </a:xfrm>
            <a:prstGeom prst="line">
              <a:avLst/>
            </a:prstGeom>
            <a:ln w="317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1"/>
            </p:cNvCxnSpPr>
            <p:nvPr/>
          </p:nvCxnSpPr>
          <p:spPr>
            <a:xfrm flipH="1">
              <a:off x="3460655" y="5740011"/>
              <a:ext cx="1177439" cy="16409"/>
            </a:xfrm>
            <a:prstGeom prst="line">
              <a:avLst/>
            </a:prstGeom>
            <a:ln w="317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78525" y="3892622"/>
              <a:ext cx="650627" cy="369332"/>
            </a:xfrm>
            <a:prstGeom prst="rect">
              <a:avLst/>
            </a:prstGeom>
            <a:noFill/>
          </p:spPr>
          <p:txBody>
            <a:bodyPr wrap="square" rtlCol="0">
              <a:spAutoFit/>
            </a:bodyPr>
            <a:lstStyle/>
            <a:p>
              <a:r>
                <a:rPr lang="tr-TR" b="1" dirty="0"/>
                <a:t>u(t)</a:t>
              </a:r>
              <a:endParaRPr lang="en-US" b="1" dirty="0"/>
            </a:p>
          </p:txBody>
        </p:sp>
        <p:sp>
          <p:nvSpPr>
            <p:cNvPr id="22" name="TextBox 21"/>
            <p:cNvSpPr txBox="1"/>
            <p:nvPr/>
          </p:nvSpPr>
          <p:spPr>
            <a:xfrm>
              <a:off x="8725483" y="3890274"/>
              <a:ext cx="650627" cy="369332"/>
            </a:xfrm>
            <a:prstGeom prst="rect">
              <a:avLst/>
            </a:prstGeom>
            <a:noFill/>
          </p:spPr>
          <p:txBody>
            <a:bodyPr wrap="square" rtlCol="0">
              <a:spAutoFit/>
            </a:bodyPr>
            <a:lstStyle/>
            <a:p>
              <a:r>
                <a:rPr lang="tr-TR" b="1" dirty="0"/>
                <a:t>c(t)</a:t>
              </a:r>
              <a:endParaRPr lang="en-US" b="1" dirty="0"/>
            </a:p>
          </p:txBody>
        </p:sp>
        <p:sp>
          <p:nvSpPr>
            <p:cNvPr id="23" name="TextBox 22"/>
            <p:cNvSpPr txBox="1"/>
            <p:nvPr/>
          </p:nvSpPr>
          <p:spPr>
            <a:xfrm>
              <a:off x="7147555" y="2776586"/>
              <a:ext cx="650627" cy="369332"/>
            </a:xfrm>
            <a:prstGeom prst="rect">
              <a:avLst/>
            </a:prstGeom>
            <a:noFill/>
          </p:spPr>
          <p:txBody>
            <a:bodyPr wrap="square" rtlCol="0">
              <a:spAutoFit/>
            </a:bodyPr>
            <a:lstStyle/>
            <a:p>
              <a:r>
                <a:rPr lang="tr-TR" b="1" dirty="0"/>
                <a:t>d(t)</a:t>
              </a:r>
              <a:endParaRPr lang="en-US" b="1" dirty="0"/>
            </a:p>
          </p:txBody>
        </p:sp>
        <p:sp>
          <p:nvSpPr>
            <p:cNvPr id="24" name="TextBox 23"/>
            <p:cNvSpPr txBox="1"/>
            <p:nvPr/>
          </p:nvSpPr>
          <p:spPr>
            <a:xfrm>
              <a:off x="1790110" y="3890279"/>
              <a:ext cx="650627" cy="369332"/>
            </a:xfrm>
            <a:prstGeom prst="rect">
              <a:avLst/>
            </a:prstGeom>
            <a:noFill/>
          </p:spPr>
          <p:txBody>
            <a:bodyPr wrap="square" rtlCol="0">
              <a:spAutoFit/>
            </a:bodyPr>
            <a:lstStyle/>
            <a:p>
              <a:r>
                <a:rPr lang="tr-TR" b="1" dirty="0"/>
                <a:t>r(t)</a:t>
              </a:r>
              <a:endParaRPr lang="en-US" b="1" dirty="0"/>
            </a:p>
          </p:txBody>
        </p:sp>
        <p:cxnSp>
          <p:nvCxnSpPr>
            <p:cNvPr id="25" name="Straight Arrow Connector 24"/>
            <p:cNvCxnSpPr/>
            <p:nvPr/>
          </p:nvCxnSpPr>
          <p:spPr>
            <a:xfrm rot="5400000" flipV="1">
              <a:off x="7216727" y="3340526"/>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81664" y="3110465"/>
              <a:ext cx="1331734" cy="369332"/>
            </a:xfrm>
            <a:prstGeom prst="rect">
              <a:avLst/>
            </a:prstGeom>
            <a:noFill/>
          </p:spPr>
          <p:txBody>
            <a:bodyPr wrap="square" rtlCol="0">
              <a:spAutoFit/>
            </a:bodyPr>
            <a:lstStyle/>
            <a:p>
              <a:r>
                <a:rPr lang="tr-TR" b="1" dirty="0"/>
                <a:t>Bozucu Etki</a:t>
              </a:r>
              <a:endParaRPr lang="en-US" b="1" dirty="0"/>
            </a:p>
          </p:txBody>
        </p:sp>
        <p:sp>
          <p:nvSpPr>
            <p:cNvPr id="27" name="TextBox 26"/>
            <p:cNvSpPr txBox="1"/>
            <p:nvPr/>
          </p:nvSpPr>
          <p:spPr>
            <a:xfrm>
              <a:off x="8873202" y="4318927"/>
              <a:ext cx="1813562" cy="369332"/>
            </a:xfrm>
            <a:prstGeom prst="rect">
              <a:avLst/>
            </a:prstGeom>
            <a:noFill/>
          </p:spPr>
          <p:txBody>
            <a:bodyPr wrap="square" rtlCol="0">
              <a:spAutoFit/>
            </a:bodyPr>
            <a:lstStyle/>
            <a:p>
              <a:r>
                <a:rPr lang="tr-TR" b="1" dirty="0"/>
                <a:t>Kontrollü Çıkış</a:t>
              </a:r>
              <a:endParaRPr lang="en-US" b="1" dirty="0"/>
            </a:p>
          </p:txBody>
        </p:sp>
        <p:sp>
          <p:nvSpPr>
            <p:cNvPr id="28" name="TextBox 27"/>
            <p:cNvSpPr txBox="1"/>
            <p:nvPr/>
          </p:nvSpPr>
          <p:spPr>
            <a:xfrm>
              <a:off x="6321675" y="4275808"/>
              <a:ext cx="1813562" cy="369332"/>
            </a:xfrm>
            <a:prstGeom prst="rect">
              <a:avLst/>
            </a:prstGeom>
            <a:noFill/>
          </p:spPr>
          <p:txBody>
            <a:bodyPr wrap="square" rtlCol="0">
              <a:spAutoFit/>
            </a:bodyPr>
            <a:lstStyle/>
            <a:p>
              <a:r>
                <a:rPr lang="tr-TR" b="1" dirty="0"/>
                <a:t>Giriş</a:t>
              </a:r>
              <a:endParaRPr lang="en-US" b="1" dirty="0"/>
            </a:p>
          </p:txBody>
        </p:sp>
        <p:sp>
          <p:nvSpPr>
            <p:cNvPr id="29" name="TextBox 28"/>
            <p:cNvSpPr txBox="1"/>
            <p:nvPr/>
          </p:nvSpPr>
          <p:spPr>
            <a:xfrm>
              <a:off x="1287782" y="4304067"/>
              <a:ext cx="1813562" cy="369332"/>
            </a:xfrm>
            <a:prstGeom prst="rect">
              <a:avLst/>
            </a:prstGeom>
            <a:noFill/>
          </p:spPr>
          <p:txBody>
            <a:bodyPr wrap="square" rtlCol="0">
              <a:spAutoFit/>
            </a:bodyPr>
            <a:lstStyle/>
            <a:p>
              <a:r>
                <a:rPr lang="tr-TR" b="1" dirty="0"/>
                <a:t>Referans Giriş</a:t>
              </a:r>
              <a:endParaRPr lang="en-US" b="1" dirty="0"/>
            </a:p>
          </p:txBody>
        </p:sp>
      </p:grpSp>
      <p:cxnSp>
        <p:nvCxnSpPr>
          <p:cNvPr id="36" name="Straight Connector 35"/>
          <p:cNvCxnSpPr/>
          <p:nvPr/>
        </p:nvCxnSpPr>
        <p:spPr>
          <a:xfrm>
            <a:off x="6521571" y="1414732"/>
            <a:ext cx="34505" cy="4572000"/>
          </a:xfrm>
          <a:prstGeom prst="line">
            <a:avLst/>
          </a:prstGeom>
          <a:ln w="317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397479" y="2156603"/>
            <a:ext cx="4779034" cy="369332"/>
          </a:xfrm>
          <a:prstGeom prst="rect">
            <a:avLst/>
          </a:prstGeom>
          <a:noFill/>
        </p:spPr>
        <p:txBody>
          <a:bodyPr wrap="square" rtlCol="0">
            <a:spAutoFit/>
          </a:bodyPr>
          <a:lstStyle/>
          <a:p>
            <a:r>
              <a:rPr lang="tr-TR" dirty="0" smtClean="0"/>
              <a:t>Otomatik Kontrolün Elektronik ile İlgili Bölümü</a:t>
            </a:r>
            <a:endParaRPr lang="tr-TR" dirty="0"/>
          </a:p>
        </p:txBody>
      </p:sp>
      <p:sp>
        <p:nvSpPr>
          <p:cNvPr id="38" name="TextBox 37"/>
          <p:cNvSpPr txBox="1"/>
          <p:nvPr/>
        </p:nvSpPr>
        <p:spPr>
          <a:xfrm>
            <a:off x="6725728" y="1601637"/>
            <a:ext cx="4779034" cy="369332"/>
          </a:xfrm>
          <a:prstGeom prst="rect">
            <a:avLst/>
          </a:prstGeom>
          <a:noFill/>
        </p:spPr>
        <p:txBody>
          <a:bodyPr wrap="square" rtlCol="0">
            <a:spAutoFit/>
          </a:bodyPr>
          <a:lstStyle/>
          <a:p>
            <a:r>
              <a:rPr lang="tr-TR" dirty="0" smtClean="0"/>
              <a:t>Otomatik Kontrolün Makine ile İlgili Bölümü</a:t>
            </a:r>
            <a:endParaRPr lang="tr-TR" dirty="0"/>
          </a:p>
        </p:txBody>
      </p:sp>
    </p:spTree>
    <p:extLst>
      <p:ext uri="{BB962C8B-B14F-4D97-AF65-F5344CB8AC3E}">
        <p14:creationId xmlns:p14="http://schemas.microsoft.com/office/powerpoint/2010/main" val="731811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Temel Kontrol Çeşitleri </a:t>
            </a:r>
            <a:endParaRPr lang="en-US" dirty="0"/>
          </a:p>
        </p:txBody>
      </p:sp>
      <p:sp>
        <p:nvSpPr>
          <p:cNvPr id="3" name="Content Placeholder 2"/>
          <p:cNvSpPr>
            <a:spLocks noGrp="1"/>
          </p:cNvSpPr>
          <p:nvPr>
            <p:ph idx="1"/>
          </p:nvPr>
        </p:nvSpPr>
        <p:spPr/>
        <p:txBody>
          <a:bodyPr/>
          <a:lstStyle/>
          <a:p>
            <a:r>
              <a:rPr lang="tr-TR" b="1" dirty="0"/>
              <a:t>1. Açık Çevrim (Open </a:t>
            </a:r>
            <a:r>
              <a:rPr lang="tr-TR" b="1" dirty="0" err="1"/>
              <a:t>Loop</a:t>
            </a:r>
            <a:r>
              <a:rPr lang="tr-TR" b="1" dirty="0"/>
              <a:t>) Kontrol: </a:t>
            </a:r>
            <a:r>
              <a:rPr lang="tr-TR" dirty="0"/>
              <a:t>Kontrolcü, kontrollü çıktı hakkında bilgi ile ikmal edilmez. Yani kontrolcü bir kere tasarlanır ve aynı şekilde tasarlanır, çıktı hakkında bilgisi olmaz.</a:t>
            </a:r>
          </a:p>
          <a:p>
            <a:pPr lvl="2">
              <a:buFont typeface="Wingdings" panose="05000000000000000000" pitchFamily="2" charset="2"/>
              <a:buChar char="q"/>
            </a:pPr>
            <a:r>
              <a:rPr lang="tr-TR" sz="2400" dirty="0"/>
              <a:t> Trafik Işıkları</a:t>
            </a:r>
          </a:p>
          <a:p>
            <a:pPr lvl="2">
              <a:buFont typeface="Wingdings" panose="05000000000000000000" pitchFamily="2" charset="2"/>
              <a:buChar char="q"/>
            </a:pPr>
            <a:r>
              <a:rPr lang="tr-TR" sz="2400" dirty="0"/>
              <a:t> Çamaşır makinası, bulaşık </a:t>
            </a:r>
            <a:r>
              <a:rPr lang="tr-TR" sz="2400" dirty="0" err="1"/>
              <a:t>mak</a:t>
            </a:r>
            <a:r>
              <a:rPr lang="tr-TR" sz="2400" dirty="0"/>
              <a:t>. </a:t>
            </a:r>
            <a:r>
              <a:rPr lang="tr-TR" sz="2400" dirty="0" err="1"/>
              <a:t>vs</a:t>
            </a:r>
            <a:endParaRPr lang="tr-TR" sz="2400" dirty="0"/>
          </a:p>
          <a:p>
            <a:pPr lvl="2">
              <a:buFont typeface="Wingdings" panose="05000000000000000000" pitchFamily="2" charset="2"/>
              <a:buChar char="q"/>
            </a:pPr>
            <a:r>
              <a:rPr lang="tr-TR" sz="2400" dirty="0"/>
              <a:t> Basit Sıvı Düzeyi Kontrolü (Tuvalet Sifonu)</a:t>
            </a:r>
          </a:p>
          <a:p>
            <a:pPr marL="182880" lvl="2" indent="0">
              <a:spcBef>
                <a:spcPts val="400"/>
              </a:spcBef>
              <a:spcAft>
                <a:spcPts val="200"/>
              </a:spcAft>
              <a:buSzPct val="100000"/>
              <a:buNone/>
            </a:pPr>
            <a:endParaRPr lang="tr-TR" sz="1500" dirty="0"/>
          </a:p>
          <a:p>
            <a:pPr marL="182880" lvl="2" indent="0">
              <a:spcBef>
                <a:spcPts val="400"/>
              </a:spcBef>
              <a:spcAft>
                <a:spcPts val="200"/>
              </a:spcAft>
              <a:buSzPct val="100000"/>
              <a:buNone/>
            </a:pPr>
            <a:endParaRPr lang="tr-TR" sz="1500" dirty="0"/>
          </a:p>
        </p:txBody>
      </p:sp>
      <p:grpSp>
        <p:nvGrpSpPr>
          <p:cNvPr id="4" name="Group 3"/>
          <p:cNvGrpSpPr/>
          <p:nvPr/>
        </p:nvGrpSpPr>
        <p:grpSpPr>
          <a:xfrm>
            <a:off x="1282610" y="4085107"/>
            <a:ext cx="9398982" cy="932387"/>
            <a:chOff x="1287782" y="3808428"/>
            <a:chExt cx="9398982" cy="932387"/>
          </a:xfrm>
        </p:grpSpPr>
        <p:sp>
          <p:nvSpPr>
            <p:cNvPr id="5" name="Flowchart: Process 4"/>
            <p:cNvSpPr/>
            <p:nvPr/>
          </p:nvSpPr>
          <p:spPr>
            <a:xfrm>
              <a:off x="2792436" y="3827192"/>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4914313" y="3824844"/>
              <a:ext cx="1364567" cy="913623"/>
            </a:xfrm>
            <a:prstGeom prst="flowChartProcess">
              <a:avLst/>
            </a:prstGeom>
            <a:solidFill>
              <a:schemeClr val="bg1"/>
            </a:solidFill>
            <a:ln w="254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7008055" y="3808428"/>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87747" y="4077288"/>
              <a:ext cx="1364567" cy="369332"/>
            </a:xfrm>
            <a:prstGeom prst="rect">
              <a:avLst/>
            </a:prstGeom>
            <a:noFill/>
          </p:spPr>
          <p:txBody>
            <a:bodyPr wrap="square" rtlCol="0">
              <a:spAutoFit/>
            </a:bodyPr>
            <a:lstStyle/>
            <a:p>
              <a:r>
                <a:rPr lang="tr-TR" b="1" dirty="0"/>
                <a:t>Kontrolcü</a:t>
              </a:r>
              <a:endParaRPr lang="en-US" b="1" dirty="0"/>
            </a:p>
          </p:txBody>
        </p:sp>
        <p:sp>
          <p:nvSpPr>
            <p:cNvPr id="9" name="TextBox 8"/>
            <p:cNvSpPr txBox="1"/>
            <p:nvPr/>
          </p:nvSpPr>
          <p:spPr>
            <a:xfrm>
              <a:off x="5050304" y="4103076"/>
              <a:ext cx="1364567" cy="369332"/>
            </a:xfrm>
            <a:prstGeom prst="rect">
              <a:avLst/>
            </a:prstGeom>
            <a:noFill/>
          </p:spPr>
          <p:txBody>
            <a:bodyPr wrap="square" rtlCol="0">
              <a:spAutoFit/>
            </a:bodyPr>
            <a:lstStyle/>
            <a:p>
              <a:r>
                <a:rPr lang="tr-TR" b="1" dirty="0"/>
                <a:t>Eyleyiciler</a:t>
              </a:r>
              <a:endParaRPr lang="en-US" b="1" dirty="0"/>
            </a:p>
          </p:txBody>
        </p:sp>
        <p:sp>
          <p:nvSpPr>
            <p:cNvPr id="10" name="TextBox 9"/>
            <p:cNvSpPr txBox="1"/>
            <p:nvPr/>
          </p:nvSpPr>
          <p:spPr>
            <a:xfrm>
              <a:off x="7228455" y="4086666"/>
              <a:ext cx="1364567" cy="369332"/>
            </a:xfrm>
            <a:prstGeom prst="rect">
              <a:avLst/>
            </a:prstGeom>
            <a:noFill/>
          </p:spPr>
          <p:txBody>
            <a:bodyPr wrap="square" rtlCol="0">
              <a:spAutoFit/>
            </a:bodyPr>
            <a:lstStyle/>
            <a:p>
              <a:r>
                <a:rPr lang="tr-TR" b="1" dirty="0"/>
                <a:t>Sistem</a:t>
              </a:r>
              <a:endParaRPr lang="en-US" b="1" dirty="0"/>
            </a:p>
          </p:txBody>
        </p:sp>
        <p:cxnSp>
          <p:nvCxnSpPr>
            <p:cNvPr id="11" name="Straight Arrow Connector 10"/>
            <p:cNvCxnSpPr>
              <a:endCxn id="8" idx="1"/>
            </p:cNvCxnSpPr>
            <p:nvPr/>
          </p:nvCxnSpPr>
          <p:spPr>
            <a:xfrm flipV="1">
              <a:off x="1838172" y="4261954"/>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3"/>
            </p:cNvCxnSpPr>
            <p:nvPr/>
          </p:nvCxnSpPr>
          <p:spPr>
            <a:xfrm flipV="1">
              <a:off x="4157003" y="4271805"/>
              <a:ext cx="766691" cy="121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372622" y="4271332"/>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278880" y="4287742"/>
              <a:ext cx="750272" cy="37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725483" y="3890274"/>
              <a:ext cx="650627" cy="369332"/>
            </a:xfrm>
            <a:prstGeom prst="rect">
              <a:avLst/>
            </a:prstGeom>
            <a:noFill/>
          </p:spPr>
          <p:txBody>
            <a:bodyPr wrap="square" rtlCol="0">
              <a:spAutoFit/>
            </a:bodyPr>
            <a:lstStyle/>
            <a:p>
              <a:r>
                <a:rPr lang="tr-TR" b="1" dirty="0"/>
                <a:t>c(t)</a:t>
              </a:r>
              <a:endParaRPr lang="en-US" b="1" dirty="0"/>
            </a:p>
          </p:txBody>
        </p:sp>
        <p:sp>
          <p:nvSpPr>
            <p:cNvPr id="19" name="TextBox 18"/>
            <p:cNvSpPr txBox="1"/>
            <p:nvPr/>
          </p:nvSpPr>
          <p:spPr>
            <a:xfrm>
              <a:off x="1790110" y="3890279"/>
              <a:ext cx="650627" cy="369332"/>
            </a:xfrm>
            <a:prstGeom prst="rect">
              <a:avLst/>
            </a:prstGeom>
            <a:noFill/>
          </p:spPr>
          <p:txBody>
            <a:bodyPr wrap="square" rtlCol="0">
              <a:spAutoFit/>
            </a:bodyPr>
            <a:lstStyle/>
            <a:p>
              <a:r>
                <a:rPr lang="tr-TR" b="1" dirty="0"/>
                <a:t>r(t)</a:t>
              </a:r>
              <a:endParaRPr lang="en-US" b="1" dirty="0"/>
            </a:p>
          </p:txBody>
        </p:sp>
        <p:sp>
          <p:nvSpPr>
            <p:cNvPr id="22" name="TextBox 21"/>
            <p:cNvSpPr txBox="1"/>
            <p:nvPr/>
          </p:nvSpPr>
          <p:spPr>
            <a:xfrm>
              <a:off x="8873202" y="4318927"/>
              <a:ext cx="1813562" cy="369332"/>
            </a:xfrm>
            <a:prstGeom prst="rect">
              <a:avLst/>
            </a:prstGeom>
            <a:noFill/>
          </p:spPr>
          <p:txBody>
            <a:bodyPr wrap="square" rtlCol="0">
              <a:spAutoFit/>
            </a:bodyPr>
            <a:lstStyle/>
            <a:p>
              <a:r>
                <a:rPr lang="tr-TR" b="1" dirty="0"/>
                <a:t>Kontrollü Çıkış</a:t>
              </a:r>
              <a:endParaRPr lang="en-US" b="1" dirty="0"/>
            </a:p>
          </p:txBody>
        </p:sp>
        <p:sp>
          <p:nvSpPr>
            <p:cNvPr id="24" name="TextBox 23"/>
            <p:cNvSpPr txBox="1"/>
            <p:nvPr/>
          </p:nvSpPr>
          <p:spPr>
            <a:xfrm>
              <a:off x="1287782" y="4304067"/>
              <a:ext cx="1813562" cy="369332"/>
            </a:xfrm>
            <a:prstGeom prst="rect">
              <a:avLst/>
            </a:prstGeom>
            <a:noFill/>
          </p:spPr>
          <p:txBody>
            <a:bodyPr wrap="square" rtlCol="0">
              <a:spAutoFit/>
            </a:bodyPr>
            <a:lstStyle/>
            <a:p>
              <a:r>
                <a:rPr lang="tr-TR" b="1" dirty="0"/>
                <a:t>Referans Giriş</a:t>
              </a:r>
              <a:endParaRPr lang="en-US" b="1" dirty="0"/>
            </a:p>
          </p:txBody>
        </p:sp>
      </p:grpSp>
    </p:spTree>
    <p:extLst>
      <p:ext uri="{BB962C8B-B14F-4D97-AF65-F5344CB8AC3E}">
        <p14:creationId xmlns:p14="http://schemas.microsoft.com/office/powerpoint/2010/main" val="1634080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Temel Kontrol Çeşitleri </a:t>
            </a:r>
            <a:endParaRPr lang="en-US" dirty="0"/>
          </a:p>
        </p:txBody>
      </p:sp>
      <p:sp>
        <p:nvSpPr>
          <p:cNvPr id="3" name="Content Placeholder 2"/>
          <p:cNvSpPr>
            <a:spLocks noGrp="1"/>
          </p:cNvSpPr>
          <p:nvPr>
            <p:ph idx="1"/>
          </p:nvPr>
        </p:nvSpPr>
        <p:spPr/>
        <p:txBody>
          <a:bodyPr>
            <a:normAutofit/>
          </a:bodyPr>
          <a:lstStyle/>
          <a:p>
            <a:pPr marL="91440" lvl="1" indent="-91440">
              <a:spcBef>
                <a:spcPts val="1200"/>
              </a:spcBef>
              <a:spcAft>
                <a:spcPts val="200"/>
              </a:spcAft>
              <a:buSzPct val="100000"/>
              <a:buFont typeface="Calibri" panose="020F0502020204030204" pitchFamily="34" charset="0"/>
              <a:buChar char=" "/>
            </a:pPr>
            <a:r>
              <a:rPr lang="tr-TR" sz="2400" dirty="0"/>
              <a:t>2. </a:t>
            </a:r>
            <a:r>
              <a:rPr lang="tr-TR" sz="2400" b="1" dirty="0"/>
              <a:t>Geri bildirimli (Feedback) yada Kapalı Çevrim (</a:t>
            </a:r>
            <a:r>
              <a:rPr lang="tr-TR" sz="2400" b="1" dirty="0" err="1"/>
              <a:t>Closed</a:t>
            </a:r>
            <a:r>
              <a:rPr lang="tr-TR" sz="2400" b="1" dirty="0"/>
              <a:t> </a:t>
            </a:r>
            <a:r>
              <a:rPr lang="tr-TR" sz="2400" b="1" dirty="0" err="1"/>
              <a:t>Loop</a:t>
            </a:r>
            <a:r>
              <a:rPr lang="tr-TR" sz="2400" b="1" dirty="0"/>
              <a:t>) Kontrol: </a:t>
            </a:r>
            <a:r>
              <a:rPr lang="tr-TR" sz="2400" dirty="0"/>
              <a:t>Kontrolcü, algılayıcılar (</a:t>
            </a:r>
            <a:r>
              <a:rPr lang="tr-TR" sz="2400" dirty="0" err="1"/>
              <a:t>sensors</a:t>
            </a:r>
            <a:r>
              <a:rPr lang="tr-TR" sz="2400" dirty="0"/>
              <a:t>) aracılığıyla kontrollü çıktı hakkında bilgi ile ikmal edilir. </a:t>
            </a:r>
          </a:p>
          <a:p>
            <a:pPr marL="91440" lvl="1" indent="-91440">
              <a:spcBef>
                <a:spcPts val="1200"/>
              </a:spcBef>
              <a:spcAft>
                <a:spcPts val="200"/>
              </a:spcAft>
              <a:buSzPct val="100000"/>
              <a:buFont typeface="Calibri" panose="020F0502020204030204" pitchFamily="34" charset="0"/>
              <a:buChar char=" "/>
            </a:pPr>
            <a:endParaRPr lang="tr-TR" sz="2000" dirty="0"/>
          </a:p>
          <a:p>
            <a:pPr marL="91440" lvl="1" indent="-91440">
              <a:spcBef>
                <a:spcPts val="1200"/>
              </a:spcBef>
              <a:spcAft>
                <a:spcPts val="200"/>
              </a:spcAft>
              <a:buSzPct val="100000"/>
              <a:buFont typeface="Calibri" panose="020F0502020204030204" pitchFamily="34" charset="0"/>
              <a:buChar char=" "/>
            </a:pPr>
            <a:endParaRPr lang="tr-TR" sz="2000" dirty="0"/>
          </a:p>
          <a:p>
            <a:pPr marL="91440" lvl="1" indent="-91440">
              <a:spcBef>
                <a:spcPts val="1200"/>
              </a:spcBef>
              <a:spcAft>
                <a:spcPts val="200"/>
              </a:spcAft>
              <a:buSzPct val="100000"/>
              <a:buFont typeface="Calibri" panose="020F0502020204030204" pitchFamily="34" charset="0"/>
              <a:buChar char=" "/>
            </a:pPr>
            <a:endParaRPr lang="tr-TR" sz="2000" dirty="0"/>
          </a:p>
          <a:p>
            <a:pPr marL="91440" lvl="1" indent="-91440">
              <a:spcBef>
                <a:spcPts val="1200"/>
              </a:spcBef>
              <a:spcAft>
                <a:spcPts val="200"/>
              </a:spcAft>
              <a:buSzPct val="100000"/>
              <a:buFont typeface="Calibri" panose="020F0502020204030204" pitchFamily="34" charset="0"/>
              <a:buChar char=" "/>
            </a:pPr>
            <a:endParaRPr lang="tr-TR" sz="2000" dirty="0"/>
          </a:p>
          <a:p>
            <a:pPr marL="182880" lvl="2" indent="0">
              <a:spcBef>
                <a:spcPts val="400"/>
              </a:spcBef>
              <a:spcAft>
                <a:spcPts val="200"/>
              </a:spcAft>
              <a:buSzPct val="100000"/>
              <a:buNone/>
            </a:pPr>
            <a:endParaRPr lang="tr-TR" sz="1500" dirty="0"/>
          </a:p>
          <a:p>
            <a:pPr marL="525780" lvl="2" indent="-342900">
              <a:spcBef>
                <a:spcPts val="400"/>
              </a:spcBef>
              <a:spcAft>
                <a:spcPts val="200"/>
              </a:spcAft>
              <a:buSzPct val="100000"/>
              <a:buFont typeface="+mj-lt"/>
              <a:buAutoNum type="alphaLcPeriod"/>
            </a:pPr>
            <a:endParaRPr lang="tr-TR" sz="1500" dirty="0"/>
          </a:p>
          <a:p>
            <a:pPr marL="182880" lvl="2" indent="0">
              <a:spcBef>
                <a:spcPts val="400"/>
              </a:spcBef>
              <a:spcAft>
                <a:spcPts val="200"/>
              </a:spcAft>
              <a:buSzPct val="100000"/>
              <a:buNone/>
            </a:pPr>
            <a:endParaRPr lang="tr-TR" sz="1500" dirty="0"/>
          </a:p>
          <a:p>
            <a:pPr marL="182880" lvl="2" indent="0">
              <a:spcBef>
                <a:spcPts val="400"/>
              </a:spcBef>
              <a:spcAft>
                <a:spcPts val="200"/>
              </a:spcAft>
              <a:buSzPct val="100000"/>
              <a:buNone/>
            </a:pPr>
            <a:endParaRPr lang="tr-TR" sz="1500" dirty="0"/>
          </a:p>
          <a:p>
            <a:pPr marL="182880" lvl="2" indent="0">
              <a:spcBef>
                <a:spcPts val="400"/>
              </a:spcBef>
              <a:spcAft>
                <a:spcPts val="200"/>
              </a:spcAft>
              <a:buSzPct val="100000"/>
              <a:buNone/>
            </a:pPr>
            <a:endParaRPr lang="tr-TR" sz="1500" dirty="0"/>
          </a:p>
        </p:txBody>
      </p:sp>
      <p:grpSp>
        <p:nvGrpSpPr>
          <p:cNvPr id="4" name="Grup 3"/>
          <p:cNvGrpSpPr/>
          <p:nvPr/>
        </p:nvGrpSpPr>
        <p:grpSpPr>
          <a:xfrm>
            <a:off x="1532092" y="2925095"/>
            <a:ext cx="9398982" cy="2327374"/>
            <a:chOff x="1595154" y="3240406"/>
            <a:chExt cx="9398982" cy="2327374"/>
          </a:xfrm>
        </p:grpSpPr>
        <p:cxnSp>
          <p:nvCxnSpPr>
            <p:cNvPr id="14" name="Straight Arrow Connector 13"/>
            <p:cNvCxnSpPr/>
            <p:nvPr/>
          </p:nvCxnSpPr>
          <p:spPr>
            <a:xfrm>
              <a:off x="6535847" y="3677410"/>
              <a:ext cx="750272" cy="37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1595154" y="3240406"/>
              <a:ext cx="9398982" cy="2327374"/>
              <a:chOff x="1426989" y="2210393"/>
              <a:chExt cx="9398982" cy="2327374"/>
            </a:xfrm>
          </p:grpSpPr>
          <p:sp>
            <p:nvSpPr>
              <p:cNvPr id="5" name="Flowchart: Process 4"/>
              <p:cNvSpPr/>
              <p:nvPr/>
            </p:nvSpPr>
            <p:spPr>
              <a:xfrm>
                <a:off x="2931643" y="2229157"/>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5053520" y="2226809"/>
                <a:ext cx="1364567" cy="913623"/>
              </a:xfrm>
              <a:prstGeom prst="flowChartProcess">
                <a:avLst/>
              </a:prstGeom>
              <a:solidFill>
                <a:schemeClr val="bg1"/>
              </a:solidFill>
              <a:ln w="254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7147262" y="2210393"/>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26954" y="2479253"/>
                <a:ext cx="1364567" cy="369332"/>
              </a:xfrm>
              <a:prstGeom prst="rect">
                <a:avLst/>
              </a:prstGeom>
              <a:noFill/>
            </p:spPr>
            <p:txBody>
              <a:bodyPr wrap="square" rtlCol="0">
                <a:spAutoFit/>
              </a:bodyPr>
              <a:lstStyle/>
              <a:p>
                <a:r>
                  <a:rPr lang="tr-TR" b="1" dirty="0"/>
                  <a:t>Kontrolcü</a:t>
                </a:r>
                <a:endParaRPr lang="en-US" b="1" dirty="0"/>
              </a:p>
            </p:txBody>
          </p:sp>
          <p:sp>
            <p:nvSpPr>
              <p:cNvPr id="9" name="TextBox 8"/>
              <p:cNvSpPr txBox="1"/>
              <p:nvPr/>
            </p:nvSpPr>
            <p:spPr>
              <a:xfrm>
                <a:off x="5189511" y="2505041"/>
                <a:ext cx="1364567" cy="369332"/>
              </a:xfrm>
              <a:prstGeom prst="rect">
                <a:avLst/>
              </a:prstGeom>
              <a:noFill/>
            </p:spPr>
            <p:txBody>
              <a:bodyPr wrap="square" rtlCol="0">
                <a:spAutoFit/>
              </a:bodyPr>
              <a:lstStyle/>
              <a:p>
                <a:r>
                  <a:rPr lang="tr-TR" b="1" dirty="0" err="1"/>
                  <a:t>Eyleticiler</a:t>
                </a:r>
                <a:endParaRPr lang="en-US" b="1" dirty="0"/>
              </a:p>
            </p:txBody>
          </p:sp>
          <p:sp>
            <p:nvSpPr>
              <p:cNvPr id="10" name="TextBox 9"/>
              <p:cNvSpPr txBox="1"/>
              <p:nvPr/>
            </p:nvSpPr>
            <p:spPr>
              <a:xfrm>
                <a:off x="7367662" y="2488631"/>
                <a:ext cx="1364567" cy="369332"/>
              </a:xfrm>
              <a:prstGeom prst="rect">
                <a:avLst/>
              </a:prstGeom>
              <a:noFill/>
            </p:spPr>
            <p:txBody>
              <a:bodyPr wrap="square" rtlCol="0">
                <a:spAutoFit/>
              </a:bodyPr>
              <a:lstStyle/>
              <a:p>
                <a:r>
                  <a:rPr lang="tr-TR" b="1" dirty="0"/>
                  <a:t>Sistem</a:t>
                </a:r>
                <a:endParaRPr lang="en-US" b="1" dirty="0"/>
              </a:p>
            </p:txBody>
          </p:sp>
          <p:cxnSp>
            <p:nvCxnSpPr>
              <p:cNvPr id="11" name="Straight Arrow Connector 10"/>
              <p:cNvCxnSpPr>
                <a:endCxn id="8" idx="1"/>
              </p:cNvCxnSpPr>
              <p:nvPr/>
            </p:nvCxnSpPr>
            <p:spPr>
              <a:xfrm flipV="1">
                <a:off x="1977379" y="2663919"/>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3"/>
              </p:cNvCxnSpPr>
              <p:nvPr/>
            </p:nvCxnSpPr>
            <p:spPr>
              <a:xfrm flipV="1">
                <a:off x="4296210" y="2673770"/>
                <a:ext cx="766691" cy="121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511829" y="2673297"/>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864690" y="2292239"/>
                <a:ext cx="650627" cy="369332"/>
              </a:xfrm>
              <a:prstGeom prst="rect">
                <a:avLst/>
              </a:prstGeom>
              <a:noFill/>
            </p:spPr>
            <p:txBody>
              <a:bodyPr wrap="square" rtlCol="0">
                <a:spAutoFit/>
              </a:bodyPr>
              <a:lstStyle/>
              <a:p>
                <a:r>
                  <a:rPr lang="tr-TR" b="1" dirty="0"/>
                  <a:t>c(t)</a:t>
                </a:r>
                <a:endParaRPr lang="en-US" b="1" dirty="0"/>
              </a:p>
            </p:txBody>
          </p:sp>
          <p:sp>
            <p:nvSpPr>
              <p:cNvPr id="16" name="TextBox 15"/>
              <p:cNvSpPr txBox="1"/>
              <p:nvPr/>
            </p:nvSpPr>
            <p:spPr>
              <a:xfrm>
                <a:off x="1929317" y="2292244"/>
                <a:ext cx="650627" cy="369332"/>
              </a:xfrm>
              <a:prstGeom prst="rect">
                <a:avLst/>
              </a:prstGeom>
              <a:noFill/>
            </p:spPr>
            <p:txBody>
              <a:bodyPr wrap="square" rtlCol="0">
                <a:spAutoFit/>
              </a:bodyPr>
              <a:lstStyle/>
              <a:p>
                <a:r>
                  <a:rPr lang="tr-TR" b="1" dirty="0"/>
                  <a:t>r(t)</a:t>
                </a:r>
                <a:endParaRPr lang="en-US" b="1" dirty="0"/>
              </a:p>
            </p:txBody>
          </p:sp>
          <p:sp>
            <p:nvSpPr>
              <p:cNvPr id="17" name="TextBox 16"/>
              <p:cNvSpPr txBox="1"/>
              <p:nvPr/>
            </p:nvSpPr>
            <p:spPr>
              <a:xfrm>
                <a:off x="9012409" y="2720892"/>
                <a:ext cx="1813562" cy="369332"/>
              </a:xfrm>
              <a:prstGeom prst="rect">
                <a:avLst/>
              </a:prstGeom>
              <a:noFill/>
            </p:spPr>
            <p:txBody>
              <a:bodyPr wrap="square" rtlCol="0">
                <a:spAutoFit/>
              </a:bodyPr>
              <a:lstStyle/>
              <a:p>
                <a:r>
                  <a:rPr lang="tr-TR" b="1" dirty="0"/>
                  <a:t>Kontrollü Çıkış</a:t>
                </a:r>
                <a:endParaRPr lang="en-US" b="1" dirty="0"/>
              </a:p>
            </p:txBody>
          </p:sp>
          <p:sp>
            <p:nvSpPr>
              <p:cNvPr id="18" name="TextBox 17"/>
              <p:cNvSpPr txBox="1"/>
              <p:nvPr/>
            </p:nvSpPr>
            <p:spPr>
              <a:xfrm>
                <a:off x="1426989" y="2706032"/>
                <a:ext cx="1813562" cy="369332"/>
              </a:xfrm>
              <a:prstGeom prst="rect">
                <a:avLst/>
              </a:prstGeom>
              <a:noFill/>
            </p:spPr>
            <p:txBody>
              <a:bodyPr wrap="square" rtlCol="0">
                <a:spAutoFit/>
              </a:bodyPr>
              <a:lstStyle/>
              <a:p>
                <a:r>
                  <a:rPr lang="tr-TR" b="1" dirty="0"/>
                  <a:t>Referans Giriş</a:t>
                </a:r>
                <a:endParaRPr lang="en-US" b="1" dirty="0"/>
              </a:p>
            </p:txBody>
          </p:sp>
          <p:cxnSp>
            <p:nvCxnSpPr>
              <p:cNvPr id="20" name="Straight Connector 19"/>
              <p:cNvCxnSpPr/>
              <p:nvPr/>
            </p:nvCxnSpPr>
            <p:spPr>
              <a:xfrm>
                <a:off x="8732229" y="2679869"/>
                <a:ext cx="0" cy="1250444"/>
              </a:xfrm>
              <a:prstGeom prst="line">
                <a:avLst/>
              </a:prstGeom>
            </p:spPr>
            <p:style>
              <a:lnRef idx="3">
                <a:schemeClr val="dk1"/>
              </a:lnRef>
              <a:fillRef idx="0">
                <a:schemeClr val="dk1"/>
              </a:fillRef>
              <a:effectRef idx="2">
                <a:schemeClr val="dk1"/>
              </a:effectRef>
              <a:fontRef idx="minor">
                <a:schemeClr val="tx1"/>
              </a:fontRef>
            </p:style>
          </p:cxnSp>
          <p:sp>
            <p:nvSpPr>
              <p:cNvPr id="21" name="Flowchart: Process 20"/>
              <p:cNvSpPr/>
              <p:nvPr/>
            </p:nvSpPr>
            <p:spPr>
              <a:xfrm>
                <a:off x="5426191" y="3729090"/>
                <a:ext cx="1941471" cy="414588"/>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685399" y="3775013"/>
                <a:ext cx="1364567" cy="369332"/>
              </a:xfrm>
              <a:prstGeom prst="rect">
                <a:avLst/>
              </a:prstGeom>
              <a:noFill/>
            </p:spPr>
            <p:txBody>
              <a:bodyPr wrap="square" rtlCol="0">
                <a:spAutoFit/>
              </a:bodyPr>
              <a:lstStyle/>
              <a:p>
                <a:r>
                  <a:rPr lang="tr-TR" b="1" dirty="0"/>
                  <a:t>Algılayıcılar</a:t>
                </a:r>
                <a:endParaRPr lang="en-US" b="1" dirty="0"/>
              </a:p>
            </p:txBody>
          </p:sp>
          <p:cxnSp>
            <p:nvCxnSpPr>
              <p:cNvPr id="24" name="Straight Arrow Connector 23"/>
              <p:cNvCxnSpPr>
                <a:endCxn id="21" idx="3"/>
              </p:cNvCxnSpPr>
              <p:nvPr/>
            </p:nvCxnSpPr>
            <p:spPr>
              <a:xfrm flipH="1">
                <a:off x="7367662" y="3930313"/>
                <a:ext cx="1364567" cy="60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Connector 25"/>
              <p:cNvCxnSpPr>
                <a:stCxn id="21" idx="1"/>
              </p:cNvCxnSpPr>
              <p:nvPr/>
            </p:nvCxnSpPr>
            <p:spPr>
              <a:xfrm flipH="1" flipV="1">
                <a:off x="3684138" y="3909992"/>
                <a:ext cx="1742053" cy="26392"/>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flipV="1">
                <a:off x="3684138" y="3152607"/>
                <a:ext cx="0" cy="7573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5" name="TextBox 34"/>
              <p:cNvSpPr txBox="1"/>
              <p:nvPr/>
            </p:nvSpPr>
            <p:spPr>
              <a:xfrm>
                <a:off x="5746869" y="4168435"/>
                <a:ext cx="2985360" cy="369332"/>
              </a:xfrm>
              <a:prstGeom prst="rect">
                <a:avLst/>
              </a:prstGeom>
              <a:noFill/>
            </p:spPr>
            <p:txBody>
              <a:bodyPr wrap="square" rtlCol="0">
                <a:spAutoFit/>
              </a:bodyPr>
              <a:lstStyle/>
              <a:p>
                <a:r>
                  <a:rPr lang="tr-TR" b="1" dirty="0"/>
                  <a:t>Geri bildirim yolu</a:t>
                </a:r>
                <a:endParaRPr lang="en-US" b="1" dirty="0"/>
              </a:p>
            </p:txBody>
          </p:sp>
          <p:sp>
            <p:nvSpPr>
              <p:cNvPr id="36" name="TextBox 35"/>
              <p:cNvSpPr txBox="1"/>
              <p:nvPr/>
            </p:nvSpPr>
            <p:spPr>
              <a:xfrm>
                <a:off x="4738915" y="3334948"/>
                <a:ext cx="3264140" cy="369332"/>
              </a:xfrm>
              <a:prstGeom prst="rect">
                <a:avLst/>
              </a:prstGeom>
              <a:noFill/>
            </p:spPr>
            <p:txBody>
              <a:bodyPr wrap="square" rtlCol="0">
                <a:spAutoFit/>
              </a:bodyPr>
              <a:lstStyle/>
              <a:p>
                <a:r>
                  <a:rPr lang="tr-TR" b="1" dirty="0"/>
                  <a:t>Geri bildirim döngüsü</a:t>
                </a:r>
                <a:endParaRPr lang="en-US" b="1" dirty="0"/>
              </a:p>
            </p:txBody>
          </p:sp>
        </p:grpSp>
      </p:grpSp>
    </p:spTree>
    <p:extLst>
      <p:ext uri="{BB962C8B-B14F-4D97-AF65-F5344CB8AC3E}">
        <p14:creationId xmlns:p14="http://schemas.microsoft.com/office/powerpoint/2010/main" val="983877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Temel Kontrol Çeşitleri </a:t>
            </a:r>
            <a:endParaRPr lang="en-US" dirty="0"/>
          </a:p>
        </p:txBody>
      </p:sp>
      <p:sp>
        <p:nvSpPr>
          <p:cNvPr id="3" name="Content Placeholder 2"/>
          <p:cNvSpPr>
            <a:spLocks noGrp="1"/>
          </p:cNvSpPr>
          <p:nvPr>
            <p:ph idx="1"/>
          </p:nvPr>
        </p:nvSpPr>
        <p:spPr/>
        <p:txBody>
          <a:bodyPr>
            <a:normAutofit/>
          </a:bodyPr>
          <a:lstStyle/>
          <a:p>
            <a:pPr marL="91440" lvl="1" indent="-91440">
              <a:spcBef>
                <a:spcPts val="1200"/>
              </a:spcBef>
              <a:spcAft>
                <a:spcPts val="200"/>
              </a:spcAft>
              <a:buSzPct val="100000"/>
              <a:buFont typeface="Calibri" panose="020F0502020204030204" pitchFamily="34" charset="0"/>
              <a:buChar char=" "/>
            </a:pPr>
            <a:r>
              <a:rPr lang="tr-TR" sz="2400" dirty="0"/>
              <a:t>2. Geri bildirimli (Feedback) yada Kapalı Çevrim (</a:t>
            </a:r>
            <a:r>
              <a:rPr lang="tr-TR" sz="2400" dirty="0" err="1"/>
              <a:t>Closed</a:t>
            </a:r>
            <a:r>
              <a:rPr lang="tr-TR" sz="2400" dirty="0"/>
              <a:t> </a:t>
            </a:r>
            <a:r>
              <a:rPr lang="tr-TR" sz="2400" dirty="0" err="1"/>
              <a:t>Loop</a:t>
            </a:r>
            <a:r>
              <a:rPr lang="tr-TR" sz="2400" dirty="0"/>
              <a:t>) Kontrol</a:t>
            </a:r>
            <a:endParaRPr lang="tr-TR" sz="2000" dirty="0"/>
          </a:p>
          <a:p>
            <a:pPr marL="525780" lvl="2" indent="-342900">
              <a:spcBef>
                <a:spcPts val="400"/>
              </a:spcBef>
              <a:spcAft>
                <a:spcPts val="200"/>
              </a:spcAft>
              <a:buSzPct val="100000"/>
              <a:buFont typeface="+mj-lt"/>
              <a:buAutoNum type="alphaLcPeriod"/>
            </a:pPr>
            <a:r>
              <a:rPr lang="tr-TR" sz="2000" dirty="0"/>
              <a:t>Temel hata tabanlı </a:t>
            </a:r>
            <a:r>
              <a:rPr lang="tr-TR" sz="2000" dirty="0" err="1"/>
              <a:t>geribildirimli</a:t>
            </a:r>
            <a:r>
              <a:rPr lang="tr-TR" sz="2000" dirty="0"/>
              <a:t> kontrol sistemi</a:t>
            </a:r>
          </a:p>
          <a:p>
            <a:pPr marL="525780" lvl="2" indent="-342900">
              <a:spcBef>
                <a:spcPts val="400"/>
              </a:spcBef>
              <a:spcAft>
                <a:spcPts val="200"/>
              </a:spcAft>
              <a:buSzPct val="100000"/>
              <a:buFont typeface="+mj-lt"/>
              <a:buAutoNum type="alphaLcPeriod"/>
            </a:pPr>
            <a:r>
              <a:rPr lang="tr-TR" sz="2000" dirty="0"/>
              <a:t>Geribildirim, ileri bildirim ve bozucu etki giderici içeren kapalı çevrim kontrol sistemi</a:t>
            </a:r>
          </a:p>
          <a:p>
            <a:pPr marL="525780" lvl="2" indent="-342900">
              <a:spcBef>
                <a:spcPts val="400"/>
              </a:spcBef>
              <a:spcAft>
                <a:spcPts val="200"/>
              </a:spcAft>
              <a:buSzPct val="100000"/>
              <a:buFont typeface="+mj-lt"/>
              <a:buAutoNum type="alphaLcPeriod"/>
            </a:pPr>
            <a:r>
              <a:rPr lang="tr-TR" sz="2000" dirty="0"/>
              <a:t>Dolaylı </a:t>
            </a:r>
            <a:r>
              <a:rPr lang="tr-TR" sz="2000" dirty="0" err="1"/>
              <a:t>geribildirimli</a:t>
            </a:r>
            <a:r>
              <a:rPr lang="tr-TR" sz="2000" dirty="0"/>
              <a:t> kontrol sistemi</a:t>
            </a:r>
          </a:p>
          <a:p>
            <a:pPr lvl="2">
              <a:buFont typeface="Wingdings" panose="05000000000000000000" pitchFamily="2" charset="2"/>
              <a:buChar char="q"/>
            </a:pPr>
            <a:r>
              <a:rPr lang="tr-TR" sz="2000" dirty="0"/>
              <a:t> İnsan davranışı ve el kontrolcüleri</a:t>
            </a:r>
          </a:p>
          <a:p>
            <a:pPr lvl="2">
              <a:buFont typeface="Wingdings" panose="05000000000000000000" pitchFamily="2" charset="2"/>
              <a:buChar char="q"/>
            </a:pPr>
            <a:r>
              <a:rPr lang="tr-TR" sz="2000" dirty="0"/>
              <a:t> Otomatik pilot</a:t>
            </a:r>
          </a:p>
          <a:p>
            <a:pPr lvl="2">
              <a:buFont typeface="Wingdings" panose="05000000000000000000" pitchFamily="2" charset="2"/>
              <a:buChar char="q"/>
            </a:pPr>
            <a:r>
              <a:rPr lang="tr-TR" sz="2000" dirty="0"/>
              <a:t> Robot manipülatörlerin kontrolü</a:t>
            </a:r>
          </a:p>
          <a:p>
            <a:pPr lvl="2">
              <a:buFont typeface="Wingdings" panose="05000000000000000000" pitchFamily="2" charset="2"/>
              <a:buChar char="q"/>
            </a:pPr>
            <a:r>
              <a:rPr lang="tr-TR" sz="2000" dirty="0"/>
              <a:t> İklimlendirme araçları (Isıtıcılar, soğutucular, nemlendiriciler vs.)</a:t>
            </a:r>
          </a:p>
          <a:p>
            <a:pPr marL="182880" lvl="2" indent="0">
              <a:spcBef>
                <a:spcPts val="400"/>
              </a:spcBef>
              <a:spcAft>
                <a:spcPts val="200"/>
              </a:spcAft>
              <a:buSzPct val="100000"/>
              <a:buNone/>
            </a:pPr>
            <a:endParaRPr lang="tr-TR" sz="1500" dirty="0"/>
          </a:p>
          <a:p>
            <a:pPr marL="182880" lvl="2" indent="0">
              <a:spcBef>
                <a:spcPts val="400"/>
              </a:spcBef>
              <a:spcAft>
                <a:spcPts val="200"/>
              </a:spcAft>
              <a:buSzPct val="100000"/>
              <a:buNone/>
            </a:pPr>
            <a:endParaRPr lang="tr-TR" sz="1500" dirty="0"/>
          </a:p>
        </p:txBody>
      </p:sp>
    </p:spTree>
    <p:extLst>
      <p:ext uri="{BB962C8B-B14F-4D97-AF65-F5344CB8AC3E}">
        <p14:creationId xmlns:p14="http://schemas.microsoft.com/office/powerpoint/2010/main" val="3513545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Temel Kavramlar</a:t>
            </a:r>
          </a:p>
        </p:txBody>
      </p:sp>
      <p:sp>
        <p:nvSpPr>
          <p:cNvPr id="3" name="Content Placeholder 2"/>
          <p:cNvSpPr>
            <a:spLocks noGrp="1"/>
          </p:cNvSpPr>
          <p:nvPr>
            <p:ph idx="1"/>
          </p:nvPr>
        </p:nvSpPr>
        <p:spPr/>
        <p:txBody>
          <a:bodyPr>
            <a:normAutofit lnSpcReduction="10000"/>
          </a:bodyPr>
          <a:lstStyle/>
          <a:p>
            <a:r>
              <a:rPr lang="tr-TR" b="1" dirty="0"/>
              <a:t>Ölçülen Çıkış</a:t>
            </a:r>
            <a:r>
              <a:rPr lang="tr-TR" dirty="0"/>
              <a:t>: Algılayıcılar tarafından ölçülen çıkış sinyalidir.</a:t>
            </a:r>
          </a:p>
          <a:p>
            <a:endParaRPr lang="tr-TR" dirty="0"/>
          </a:p>
          <a:p>
            <a:endParaRPr lang="tr-TR" dirty="0"/>
          </a:p>
          <a:p>
            <a:endParaRPr lang="tr-TR" dirty="0"/>
          </a:p>
          <a:p>
            <a:endParaRPr lang="tr-TR" b="1" dirty="0"/>
          </a:p>
          <a:p>
            <a:endParaRPr lang="tr-TR" b="1" dirty="0"/>
          </a:p>
          <a:p>
            <a:r>
              <a:rPr lang="tr-TR" b="1" dirty="0"/>
              <a:t>Geri Bildirim: </a:t>
            </a:r>
            <a:r>
              <a:rPr lang="tr-TR" dirty="0"/>
              <a:t>Algılayıcılar aracılığıyla kontrol edilen çıkış hakkında bilginin kontrolcüye aktarılma süreç ve işlevidir. Geri bildirim işlevini kullanan kontrol sistemine </a:t>
            </a:r>
            <a:r>
              <a:rPr lang="tr-TR" b="1" dirty="0"/>
              <a:t>geri bildirimli kontrol sistemi </a:t>
            </a:r>
            <a:r>
              <a:rPr lang="tr-TR" dirty="0"/>
              <a:t>veya </a:t>
            </a:r>
            <a:r>
              <a:rPr lang="tr-TR" b="1" dirty="0"/>
              <a:t>kapalı çevrim kontrol sistemi </a:t>
            </a:r>
            <a:r>
              <a:rPr lang="tr-TR" dirty="0"/>
              <a:t>adı verilmektedir. </a:t>
            </a:r>
          </a:p>
          <a:p>
            <a:r>
              <a:rPr lang="tr-TR" b="1" dirty="0"/>
              <a:t>Arzu Edilen Çıkış: </a:t>
            </a:r>
            <a:r>
              <a:rPr lang="tr-TR" dirty="0"/>
              <a:t>Kontrollü çıkışın arzu edilen değeridir.</a:t>
            </a:r>
          </a:p>
        </p:txBody>
      </p:sp>
      <p:grpSp>
        <p:nvGrpSpPr>
          <p:cNvPr id="20" name="Group 19"/>
          <p:cNvGrpSpPr/>
          <p:nvPr/>
        </p:nvGrpSpPr>
        <p:grpSpPr>
          <a:xfrm>
            <a:off x="1346251" y="2341372"/>
            <a:ext cx="5746171" cy="1238683"/>
            <a:chOff x="1346251" y="1795944"/>
            <a:chExt cx="5746171" cy="1238683"/>
          </a:xfrm>
        </p:grpSpPr>
        <p:grpSp>
          <p:nvGrpSpPr>
            <p:cNvPr id="19" name="Group 18"/>
            <p:cNvGrpSpPr/>
            <p:nvPr/>
          </p:nvGrpSpPr>
          <p:grpSpPr>
            <a:xfrm>
              <a:off x="1346251" y="1795944"/>
              <a:ext cx="5746171" cy="797985"/>
              <a:chOff x="1374075" y="1794936"/>
              <a:chExt cx="5746171" cy="797985"/>
            </a:xfrm>
          </p:grpSpPr>
          <p:sp>
            <p:nvSpPr>
              <p:cNvPr id="4" name="TextBox 3"/>
              <p:cNvSpPr txBox="1"/>
              <p:nvPr/>
            </p:nvSpPr>
            <p:spPr>
              <a:xfrm>
                <a:off x="5158965" y="1794936"/>
                <a:ext cx="650627" cy="369332"/>
              </a:xfrm>
              <a:prstGeom prst="rect">
                <a:avLst/>
              </a:prstGeom>
              <a:noFill/>
            </p:spPr>
            <p:txBody>
              <a:bodyPr wrap="square" rtlCol="0">
                <a:spAutoFit/>
              </a:bodyPr>
              <a:lstStyle/>
              <a:p>
                <a:r>
                  <a:rPr lang="tr-TR" b="1" dirty="0"/>
                  <a:t>c(t)</a:t>
                </a:r>
                <a:endParaRPr lang="en-US" b="1" dirty="0"/>
              </a:p>
            </p:txBody>
          </p:sp>
          <p:sp>
            <p:nvSpPr>
              <p:cNvPr id="5" name="TextBox 4"/>
              <p:cNvSpPr txBox="1"/>
              <p:nvPr/>
            </p:nvSpPr>
            <p:spPr>
              <a:xfrm>
                <a:off x="5306684" y="2223589"/>
                <a:ext cx="1813562" cy="369332"/>
              </a:xfrm>
              <a:prstGeom prst="rect">
                <a:avLst/>
              </a:prstGeom>
              <a:noFill/>
            </p:spPr>
            <p:txBody>
              <a:bodyPr wrap="square" rtlCol="0">
                <a:spAutoFit/>
              </a:bodyPr>
              <a:lstStyle/>
              <a:p>
                <a:r>
                  <a:rPr lang="tr-TR" b="1" dirty="0"/>
                  <a:t>Kontrollü Çıkış</a:t>
                </a:r>
                <a:endParaRPr lang="en-US" b="1" dirty="0"/>
              </a:p>
            </p:txBody>
          </p:sp>
          <p:sp>
            <p:nvSpPr>
              <p:cNvPr id="6" name="Flowchart: Process 5"/>
              <p:cNvSpPr/>
              <p:nvPr/>
            </p:nvSpPr>
            <p:spPr>
              <a:xfrm>
                <a:off x="3116128" y="2060711"/>
                <a:ext cx="1941471" cy="414588"/>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75336" y="2106634"/>
                <a:ext cx="1364567" cy="369332"/>
              </a:xfrm>
              <a:prstGeom prst="rect">
                <a:avLst/>
              </a:prstGeom>
              <a:noFill/>
            </p:spPr>
            <p:txBody>
              <a:bodyPr wrap="square" rtlCol="0">
                <a:spAutoFit/>
              </a:bodyPr>
              <a:lstStyle/>
              <a:p>
                <a:r>
                  <a:rPr lang="tr-TR" b="1" dirty="0"/>
                  <a:t>Algılayıcılar</a:t>
                </a:r>
                <a:endParaRPr lang="en-US" b="1" dirty="0"/>
              </a:p>
            </p:txBody>
          </p:sp>
          <p:cxnSp>
            <p:nvCxnSpPr>
              <p:cNvPr id="8" name="Straight Arrow Connector 7"/>
              <p:cNvCxnSpPr>
                <a:endCxn id="6" idx="3"/>
              </p:cNvCxnSpPr>
              <p:nvPr/>
            </p:nvCxnSpPr>
            <p:spPr>
              <a:xfrm flipH="1">
                <a:off x="5057599" y="2261934"/>
                <a:ext cx="1364567" cy="60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Connector 8"/>
              <p:cNvCxnSpPr>
                <a:stCxn id="6" idx="1"/>
              </p:cNvCxnSpPr>
              <p:nvPr/>
            </p:nvCxnSpPr>
            <p:spPr>
              <a:xfrm flipH="1" flipV="1">
                <a:off x="1374075" y="2241613"/>
                <a:ext cx="1742053" cy="26392"/>
              </a:xfrm>
              <a:prstGeom prst="line">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464600" y="2196064"/>
                <a:ext cx="2985360" cy="369332"/>
              </a:xfrm>
              <a:prstGeom prst="rect">
                <a:avLst/>
              </a:prstGeom>
              <a:noFill/>
            </p:spPr>
            <p:txBody>
              <a:bodyPr wrap="square" rtlCol="0">
                <a:spAutoFit/>
              </a:bodyPr>
              <a:lstStyle/>
              <a:p>
                <a:r>
                  <a:rPr lang="tr-TR" b="1" dirty="0"/>
                  <a:t>Ölçülen Çıkış</a:t>
                </a:r>
                <a:endParaRPr lang="en-US" b="1" dirty="0"/>
              </a:p>
            </p:txBody>
          </p:sp>
          <p:sp>
            <p:nvSpPr>
              <p:cNvPr id="11" name="TextBox 10"/>
              <p:cNvSpPr txBox="1"/>
              <p:nvPr/>
            </p:nvSpPr>
            <p:spPr>
              <a:xfrm>
                <a:off x="1685850" y="1819000"/>
                <a:ext cx="650627" cy="369332"/>
              </a:xfrm>
              <a:prstGeom prst="rect">
                <a:avLst/>
              </a:prstGeom>
              <a:noFill/>
            </p:spPr>
            <p:txBody>
              <a:bodyPr wrap="square" rtlCol="0">
                <a:spAutoFit/>
              </a:bodyPr>
              <a:lstStyle/>
              <a:p>
                <a:r>
                  <a:rPr lang="tr-TR" b="1" dirty="0"/>
                  <a:t>c’(t)</a:t>
                </a:r>
                <a:endParaRPr lang="en-US" b="1" dirty="0"/>
              </a:p>
            </p:txBody>
          </p:sp>
        </p:grpSp>
        <p:sp>
          <p:nvSpPr>
            <p:cNvPr id="14" name="TextBox 13"/>
            <p:cNvSpPr txBox="1"/>
            <p:nvPr/>
          </p:nvSpPr>
          <p:spPr>
            <a:xfrm>
              <a:off x="4219337" y="2665295"/>
              <a:ext cx="2529882" cy="369332"/>
            </a:xfrm>
            <a:prstGeom prst="rect">
              <a:avLst/>
            </a:prstGeom>
            <a:noFill/>
          </p:spPr>
          <p:txBody>
            <a:bodyPr wrap="square" rtlCol="0">
              <a:spAutoFit/>
            </a:bodyPr>
            <a:lstStyle/>
            <a:p>
              <a:r>
                <a:rPr lang="tr-TR" b="1" dirty="0"/>
                <a:t>Algılayıcı Gürültüsü</a:t>
              </a:r>
              <a:endParaRPr lang="en-US" b="1" dirty="0"/>
            </a:p>
          </p:txBody>
        </p:sp>
        <p:cxnSp>
          <p:nvCxnSpPr>
            <p:cNvPr id="16" name="Straight Arrow Connector 15"/>
            <p:cNvCxnSpPr/>
            <p:nvPr/>
          </p:nvCxnSpPr>
          <p:spPr>
            <a:xfrm flipV="1">
              <a:off x="4086863" y="2469228"/>
              <a:ext cx="0" cy="4757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21" name="Group 20"/>
          <p:cNvGrpSpPr/>
          <p:nvPr/>
        </p:nvGrpSpPr>
        <p:grpSpPr>
          <a:xfrm>
            <a:off x="7507706" y="2309965"/>
            <a:ext cx="3519638" cy="1073665"/>
            <a:chOff x="7636042" y="1395563"/>
            <a:chExt cx="3519638" cy="1073665"/>
          </a:xfrm>
        </p:grpSpPr>
        <p:sp>
          <p:nvSpPr>
            <p:cNvPr id="17" name="Wave 16"/>
            <p:cNvSpPr/>
            <p:nvPr/>
          </p:nvSpPr>
          <p:spPr>
            <a:xfrm>
              <a:off x="7636042" y="1395563"/>
              <a:ext cx="3519638" cy="1073665"/>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TextBox 17"/>
            <p:cNvSpPr txBox="1"/>
            <p:nvPr/>
          </p:nvSpPr>
          <p:spPr>
            <a:xfrm>
              <a:off x="7876674" y="1636295"/>
              <a:ext cx="2919663" cy="646331"/>
            </a:xfrm>
            <a:prstGeom prst="rect">
              <a:avLst/>
            </a:prstGeom>
            <a:noFill/>
          </p:spPr>
          <p:txBody>
            <a:bodyPr wrap="square" rtlCol="0">
              <a:spAutoFit/>
            </a:bodyPr>
            <a:lstStyle/>
            <a:p>
              <a:r>
                <a:rPr lang="tr-TR" dirty="0"/>
                <a:t>Yüksek Kaliteli Algılayıcı</a:t>
              </a:r>
            </a:p>
            <a:p>
              <a:r>
                <a:rPr lang="tr-TR" dirty="0"/>
                <a:t>c’(t)≈ c(t)</a:t>
              </a:r>
            </a:p>
          </p:txBody>
        </p:sp>
      </p:grpSp>
    </p:spTree>
    <p:extLst>
      <p:ext uri="{BB962C8B-B14F-4D97-AF65-F5344CB8AC3E}">
        <p14:creationId xmlns:p14="http://schemas.microsoft.com/office/powerpoint/2010/main" val="3129923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Temel Kavramlar</a:t>
            </a:r>
          </a:p>
        </p:txBody>
      </p:sp>
      <p:sp>
        <p:nvSpPr>
          <p:cNvPr id="3" name="Content Placeholder 2"/>
          <p:cNvSpPr>
            <a:spLocks noGrp="1"/>
          </p:cNvSpPr>
          <p:nvPr>
            <p:ph idx="1"/>
          </p:nvPr>
        </p:nvSpPr>
        <p:spPr/>
        <p:txBody>
          <a:bodyPr/>
          <a:lstStyle/>
          <a:p>
            <a:r>
              <a:rPr lang="tr-TR" b="1" dirty="0"/>
              <a:t>Referans Giriş</a:t>
            </a:r>
            <a:r>
              <a:rPr lang="tr-TR" dirty="0"/>
              <a:t>: Kontrolcüye arzu edilen çıktının ne olduğunu söyleyen giriş sinyalidir. Bu giriş sinyalini üretmek ve kontrolcüye göndermek için sinyal üretici, kayıt cihazı </a:t>
            </a:r>
            <a:r>
              <a:rPr lang="tr-TR" dirty="0" err="1"/>
              <a:t>vs</a:t>
            </a:r>
            <a:r>
              <a:rPr lang="tr-TR" dirty="0"/>
              <a:t> gibi bir referans giriş aracına gereksinim duyulur.</a:t>
            </a:r>
          </a:p>
        </p:txBody>
      </p:sp>
      <p:grpSp>
        <p:nvGrpSpPr>
          <p:cNvPr id="48" name="Group 47"/>
          <p:cNvGrpSpPr/>
          <p:nvPr/>
        </p:nvGrpSpPr>
        <p:grpSpPr>
          <a:xfrm>
            <a:off x="1603480" y="3201202"/>
            <a:ext cx="7321295" cy="1611587"/>
            <a:chOff x="1603480" y="2367014"/>
            <a:chExt cx="7321295" cy="1611587"/>
          </a:xfrm>
        </p:grpSpPr>
        <p:grpSp>
          <p:nvGrpSpPr>
            <p:cNvPr id="15" name="Group 14"/>
            <p:cNvGrpSpPr/>
            <p:nvPr/>
          </p:nvGrpSpPr>
          <p:grpSpPr>
            <a:xfrm>
              <a:off x="1603480" y="2367014"/>
              <a:ext cx="7321295" cy="1497429"/>
              <a:chOff x="592827" y="2566042"/>
              <a:chExt cx="7321295" cy="1497429"/>
            </a:xfrm>
          </p:grpSpPr>
          <p:grpSp>
            <p:nvGrpSpPr>
              <p:cNvPr id="22" name="Group 21"/>
              <p:cNvGrpSpPr/>
              <p:nvPr/>
            </p:nvGrpSpPr>
            <p:grpSpPr>
              <a:xfrm>
                <a:off x="1926036" y="2566042"/>
                <a:ext cx="5988086" cy="1497429"/>
                <a:chOff x="1926036" y="2229157"/>
                <a:chExt cx="5988086" cy="1497429"/>
              </a:xfrm>
            </p:grpSpPr>
            <p:sp>
              <p:nvSpPr>
                <p:cNvPr id="23" name="Flowchart: Process 22"/>
                <p:cNvSpPr/>
                <p:nvPr/>
              </p:nvSpPr>
              <p:spPr>
                <a:xfrm>
                  <a:off x="2931643" y="2229157"/>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926954" y="2479253"/>
                  <a:ext cx="1364567" cy="369332"/>
                </a:xfrm>
                <a:prstGeom prst="rect">
                  <a:avLst/>
                </a:prstGeom>
                <a:noFill/>
              </p:spPr>
              <p:txBody>
                <a:bodyPr wrap="square" rtlCol="0">
                  <a:spAutoFit/>
                </a:bodyPr>
                <a:lstStyle/>
                <a:p>
                  <a:r>
                    <a:rPr lang="tr-TR" b="1" dirty="0"/>
                    <a:t>Kontrolcü</a:t>
                  </a:r>
                  <a:endParaRPr lang="en-US" b="1" dirty="0"/>
                </a:p>
              </p:txBody>
            </p:sp>
            <p:cxnSp>
              <p:nvCxnSpPr>
                <p:cNvPr id="29" name="Straight Arrow Connector 28"/>
                <p:cNvCxnSpPr>
                  <a:endCxn id="26" idx="1"/>
                </p:cNvCxnSpPr>
                <p:nvPr/>
              </p:nvCxnSpPr>
              <p:spPr>
                <a:xfrm flipV="1">
                  <a:off x="1977379" y="2663919"/>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3" idx="3"/>
                </p:cNvCxnSpPr>
                <p:nvPr/>
              </p:nvCxnSpPr>
              <p:spPr>
                <a:xfrm flipV="1">
                  <a:off x="4296210" y="2673770"/>
                  <a:ext cx="766691" cy="121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372287" y="3110466"/>
                  <a:ext cx="650627" cy="369332"/>
                </a:xfrm>
                <a:prstGeom prst="rect">
                  <a:avLst/>
                </a:prstGeom>
                <a:noFill/>
              </p:spPr>
              <p:txBody>
                <a:bodyPr wrap="square" rtlCol="0">
                  <a:spAutoFit/>
                </a:bodyPr>
                <a:lstStyle/>
                <a:p>
                  <a:r>
                    <a:rPr lang="tr-TR" b="1" dirty="0"/>
                    <a:t>c(t)</a:t>
                  </a:r>
                  <a:endParaRPr lang="en-US" b="1" dirty="0"/>
                </a:p>
              </p:txBody>
            </p:sp>
            <p:sp>
              <p:nvSpPr>
                <p:cNvPr id="33" name="TextBox 32"/>
                <p:cNvSpPr txBox="1"/>
                <p:nvPr/>
              </p:nvSpPr>
              <p:spPr>
                <a:xfrm>
                  <a:off x="1929317" y="2292244"/>
                  <a:ext cx="650627" cy="369332"/>
                </a:xfrm>
                <a:prstGeom prst="rect">
                  <a:avLst/>
                </a:prstGeom>
                <a:noFill/>
              </p:spPr>
              <p:txBody>
                <a:bodyPr wrap="square" rtlCol="0">
                  <a:spAutoFit/>
                </a:bodyPr>
                <a:lstStyle/>
                <a:p>
                  <a:r>
                    <a:rPr lang="tr-TR" b="1" dirty="0"/>
                    <a:t>r(t)</a:t>
                  </a:r>
                  <a:endParaRPr lang="en-US" b="1" dirty="0"/>
                </a:p>
              </p:txBody>
            </p:sp>
            <p:sp>
              <p:nvSpPr>
                <p:cNvPr id="34" name="TextBox 33"/>
                <p:cNvSpPr txBox="1"/>
                <p:nvPr/>
              </p:nvSpPr>
              <p:spPr>
                <a:xfrm>
                  <a:off x="6100560" y="2911740"/>
                  <a:ext cx="1813562" cy="369332"/>
                </a:xfrm>
                <a:prstGeom prst="rect">
                  <a:avLst/>
                </a:prstGeom>
                <a:noFill/>
              </p:spPr>
              <p:txBody>
                <a:bodyPr wrap="square" rtlCol="0">
                  <a:spAutoFit/>
                </a:bodyPr>
                <a:lstStyle/>
                <a:p>
                  <a:r>
                    <a:rPr lang="tr-TR" b="1" dirty="0"/>
                    <a:t>Kontrollü Çıkış</a:t>
                  </a:r>
                  <a:endParaRPr lang="en-US" b="1" dirty="0"/>
                </a:p>
              </p:txBody>
            </p:sp>
            <p:sp>
              <p:nvSpPr>
                <p:cNvPr id="35" name="TextBox 34"/>
                <p:cNvSpPr txBox="1"/>
                <p:nvPr/>
              </p:nvSpPr>
              <p:spPr>
                <a:xfrm>
                  <a:off x="1926036" y="2691009"/>
                  <a:ext cx="1152955" cy="646331"/>
                </a:xfrm>
                <a:prstGeom prst="rect">
                  <a:avLst/>
                </a:prstGeom>
                <a:noFill/>
              </p:spPr>
              <p:txBody>
                <a:bodyPr wrap="square" rtlCol="0">
                  <a:spAutoFit/>
                </a:bodyPr>
                <a:lstStyle/>
                <a:p>
                  <a:r>
                    <a:rPr lang="tr-TR" b="1" dirty="0"/>
                    <a:t>Referans </a:t>
                  </a:r>
                </a:p>
                <a:p>
                  <a:r>
                    <a:rPr lang="tr-TR" b="1" dirty="0"/>
                    <a:t>Giriş</a:t>
                  </a:r>
                  <a:endParaRPr lang="en-US" b="1" dirty="0"/>
                </a:p>
              </p:txBody>
            </p:sp>
            <p:sp>
              <p:nvSpPr>
                <p:cNvPr id="37" name="Flowchart: Process 36"/>
                <p:cNvSpPr/>
                <p:nvPr/>
              </p:nvSpPr>
              <p:spPr>
                <a:xfrm>
                  <a:off x="4287202" y="3311998"/>
                  <a:ext cx="1941471" cy="414588"/>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546410" y="3325837"/>
                  <a:ext cx="1364567" cy="369332"/>
                </a:xfrm>
                <a:prstGeom prst="rect">
                  <a:avLst/>
                </a:prstGeom>
                <a:noFill/>
              </p:spPr>
              <p:txBody>
                <a:bodyPr wrap="square" rtlCol="0">
                  <a:spAutoFit/>
                </a:bodyPr>
                <a:lstStyle/>
                <a:p>
                  <a:r>
                    <a:rPr lang="tr-TR" b="1" dirty="0"/>
                    <a:t>Algılayıcılar</a:t>
                  </a:r>
                  <a:endParaRPr lang="en-US" b="1" dirty="0"/>
                </a:p>
              </p:txBody>
            </p:sp>
            <p:cxnSp>
              <p:nvCxnSpPr>
                <p:cNvPr id="39" name="Straight Arrow Connector 38"/>
                <p:cNvCxnSpPr>
                  <a:endCxn id="37" idx="3"/>
                </p:cNvCxnSpPr>
                <p:nvPr/>
              </p:nvCxnSpPr>
              <p:spPr>
                <a:xfrm flipH="1">
                  <a:off x="6228673" y="3513221"/>
                  <a:ext cx="1364567" cy="60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Straight Connector 39"/>
                <p:cNvCxnSpPr/>
                <p:nvPr/>
              </p:nvCxnSpPr>
              <p:spPr>
                <a:xfrm flipH="1">
                  <a:off x="3684139" y="3492900"/>
                  <a:ext cx="607382" cy="0"/>
                </a:xfrm>
                <a:prstGeom prst="line">
                  <a:avLst/>
                </a:prstGeom>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flipV="1">
                  <a:off x="3684138" y="3152608"/>
                  <a:ext cx="0" cy="3402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44" name="Flowchart: Process 43"/>
              <p:cNvSpPr/>
              <p:nvPr/>
            </p:nvSpPr>
            <p:spPr>
              <a:xfrm>
                <a:off x="597516" y="2574064"/>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592827" y="2695824"/>
                <a:ext cx="1364567" cy="646331"/>
              </a:xfrm>
              <a:prstGeom prst="rect">
                <a:avLst/>
              </a:prstGeom>
              <a:noFill/>
            </p:spPr>
            <p:txBody>
              <a:bodyPr wrap="square" rtlCol="0">
                <a:spAutoFit/>
              </a:bodyPr>
              <a:lstStyle/>
              <a:p>
                <a:r>
                  <a:rPr lang="tr-TR" b="1" dirty="0" err="1"/>
                  <a:t>Ref</a:t>
                </a:r>
                <a:r>
                  <a:rPr lang="tr-TR" b="1" dirty="0"/>
                  <a:t>. Giriş</a:t>
                </a:r>
              </a:p>
              <a:p>
                <a:r>
                  <a:rPr lang="tr-TR" b="1" dirty="0"/>
                  <a:t>Aracı</a:t>
                </a:r>
                <a:endParaRPr lang="en-US" b="1" dirty="0"/>
              </a:p>
            </p:txBody>
          </p:sp>
        </p:grpSp>
        <p:sp>
          <p:nvSpPr>
            <p:cNvPr id="46" name="TextBox 45"/>
            <p:cNvSpPr txBox="1"/>
            <p:nvPr/>
          </p:nvSpPr>
          <p:spPr>
            <a:xfrm>
              <a:off x="3460646" y="3609269"/>
              <a:ext cx="650627" cy="369332"/>
            </a:xfrm>
            <a:prstGeom prst="rect">
              <a:avLst/>
            </a:prstGeom>
            <a:noFill/>
          </p:spPr>
          <p:txBody>
            <a:bodyPr wrap="square" rtlCol="0">
              <a:spAutoFit/>
            </a:bodyPr>
            <a:lstStyle/>
            <a:p>
              <a:r>
                <a:rPr lang="tr-TR" b="1" dirty="0"/>
                <a:t>c’(t)</a:t>
              </a:r>
              <a:endParaRPr lang="en-US" b="1" dirty="0"/>
            </a:p>
          </p:txBody>
        </p:sp>
        <p:sp>
          <p:nvSpPr>
            <p:cNvPr id="47" name="TextBox 46"/>
            <p:cNvSpPr txBox="1"/>
            <p:nvPr/>
          </p:nvSpPr>
          <p:spPr>
            <a:xfrm>
              <a:off x="3188919" y="3410543"/>
              <a:ext cx="1813562" cy="369332"/>
            </a:xfrm>
            <a:prstGeom prst="rect">
              <a:avLst/>
            </a:prstGeom>
            <a:noFill/>
          </p:spPr>
          <p:txBody>
            <a:bodyPr wrap="square" rtlCol="0">
              <a:spAutoFit/>
            </a:bodyPr>
            <a:lstStyle/>
            <a:p>
              <a:r>
                <a:rPr lang="tr-TR" b="1" dirty="0"/>
                <a:t>Ölçülen Çıkış</a:t>
              </a:r>
              <a:endParaRPr lang="en-US" b="1" dirty="0"/>
            </a:p>
          </p:txBody>
        </p:sp>
      </p:grpSp>
    </p:spTree>
    <p:extLst>
      <p:ext uri="{BB962C8B-B14F-4D97-AF65-F5344CB8AC3E}">
        <p14:creationId xmlns:p14="http://schemas.microsoft.com/office/powerpoint/2010/main" val="1035124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Temel Kavramlar</a:t>
            </a:r>
          </a:p>
        </p:txBody>
      </p:sp>
      <p:sp>
        <p:nvSpPr>
          <p:cNvPr id="3" name="Content Placeholder 2"/>
          <p:cNvSpPr>
            <a:spLocks noGrp="1"/>
          </p:cNvSpPr>
          <p:nvPr>
            <p:ph idx="1"/>
          </p:nvPr>
        </p:nvSpPr>
        <p:spPr/>
        <p:txBody>
          <a:bodyPr/>
          <a:lstStyle/>
          <a:p>
            <a:r>
              <a:rPr lang="tr-TR" b="1" dirty="0" err="1"/>
              <a:t>Servo</a:t>
            </a:r>
            <a:r>
              <a:rPr lang="tr-TR" b="1" dirty="0"/>
              <a:t> mekanizması</a:t>
            </a:r>
            <a:r>
              <a:rPr lang="tr-TR" dirty="0"/>
              <a:t>: Kontrol edilen sistem, kontrol çıktısı konum ve/veya hız olan mekanik bir sistem ise sonuçta ortaya çıkan geri bildirimli kontrol sistemine </a:t>
            </a:r>
            <a:r>
              <a:rPr lang="tr-TR" dirty="0" err="1"/>
              <a:t>servo</a:t>
            </a:r>
            <a:r>
              <a:rPr lang="tr-TR" dirty="0"/>
              <a:t> mekanizması adı verilir.</a:t>
            </a:r>
          </a:p>
          <a:p>
            <a:endParaRPr lang="tr-TR" b="1" dirty="0"/>
          </a:p>
          <a:p>
            <a:r>
              <a:rPr lang="tr-TR" b="1" dirty="0" err="1"/>
              <a:t>Servo</a:t>
            </a:r>
            <a:r>
              <a:rPr lang="tr-TR" b="1" dirty="0"/>
              <a:t> sistem: </a:t>
            </a:r>
            <a:r>
              <a:rPr lang="tr-TR" dirty="0"/>
              <a:t>arzu edilen çıktı (yani referans giriş) değişken ise bu tür sistemlere </a:t>
            </a:r>
            <a:r>
              <a:rPr lang="tr-TR" dirty="0" err="1"/>
              <a:t>servo</a:t>
            </a:r>
            <a:r>
              <a:rPr lang="tr-TR" dirty="0"/>
              <a:t> sistemler veya izleme kontrol sistemleri (</a:t>
            </a:r>
            <a:r>
              <a:rPr lang="tr-TR" dirty="0" err="1"/>
              <a:t>tracking</a:t>
            </a:r>
            <a:r>
              <a:rPr lang="tr-TR" dirty="0"/>
              <a:t> </a:t>
            </a:r>
            <a:r>
              <a:rPr lang="tr-TR" dirty="0" err="1"/>
              <a:t>control</a:t>
            </a:r>
            <a:r>
              <a:rPr lang="tr-TR" dirty="0"/>
              <a:t> </a:t>
            </a:r>
            <a:r>
              <a:rPr lang="tr-TR" dirty="0" err="1"/>
              <a:t>system</a:t>
            </a:r>
            <a:r>
              <a:rPr lang="tr-TR" dirty="0"/>
              <a:t>) adı verilir.</a:t>
            </a:r>
          </a:p>
          <a:p>
            <a:endParaRPr lang="tr-TR" dirty="0"/>
          </a:p>
          <a:p>
            <a:r>
              <a:rPr lang="tr-TR" b="1" dirty="0"/>
              <a:t>Regülatör sistem: </a:t>
            </a:r>
            <a:r>
              <a:rPr lang="tr-TR" dirty="0"/>
              <a:t>arzu edilen çıktı (yani referans giriş) sabit ise bu tür sistemlere regülatör sistemler adı verilir. Tipik örneği sıcaklık kontrol sistemleridir.</a:t>
            </a:r>
          </a:p>
          <a:p>
            <a:endParaRPr lang="tr-TR" dirty="0"/>
          </a:p>
        </p:txBody>
      </p:sp>
    </p:spTree>
    <p:extLst>
      <p:ext uri="{BB962C8B-B14F-4D97-AF65-F5344CB8AC3E}">
        <p14:creationId xmlns:p14="http://schemas.microsoft.com/office/powerpoint/2010/main" val="3623550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Temel Kontrol Çeşitleri </a:t>
            </a:r>
            <a:endParaRPr lang="en-US" dirty="0"/>
          </a:p>
        </p:txBody>
      </p:sp>
      <p:sp>
        <p:nvSpPr>
          <p:cNvPr id="3" name="Content Placeholder 2"/>
          <p:cNvSpPr>
            <a:spLocks noGrp="1"/>
          </p:cNvSpPr>
          <p:nvPr>
            <p:ph idx="1"/>
          </p:nvPr>
        </p:nvSpPr>
        <p:spPr/>
        <p:txBody>
          <a:bodyPr/>
          <a:lstStyle/>
          <a:p>
            <a:r>
              <a:rPr lang="tr-TR" dirty="0"/>
              <a:t>1. Açık Çevrim (Open </a:t>
            </a:r>
            <a:r>
              <a:rPr lang="tr-TR" dirty="0" err="1"/>
              <a:t>Loop</a:t>
            </a:r>
            <a:r>
              <a:rPr lang="tr-TR" dirty="0"/>
              <a:t>) Kontrol</a:t>
            </a:r>
          </a:p>
          <a:p>
            <a:pPr lvl="2">
              <a:buFont typeface="Wingdings" panose="05000000000000000000" pitchFamily="2" charset="2"/>
              <a:buChar char="q"/>
            </a:pPr>
            <a:r>
              <a:rPr lang="tr-TR" sz="1800" dirty="0"/>
              <a:t> Trafik Işıkları</a:t>
            </a:r>
          </a:p>
          <a:p>
            <a:pPr lvl="2">
              <a:buFont typeface="Wingdings" panose="05000000000000000000" pitchFamily="2" charset="2"/>
              <a:buChar char="q"/>
            </a:pPr>
            <a:r>
              <a:rPr lang="tr-TR" sz="1800" dirty="0"/>
              <a:t> Çamaşır makinası, bulaşık </a:t>
            </a:r>
            <a:r>
              <a:rPr lang="tr-TR" sz="1800" dirty="0" err="1"/>
              <a:t>mak</a:t>
            </a:r>
            <a:r>
              <a:rPr lang="tr-TR" sz="1800" dirty="0"/>
              <a:t>. </a:t>
            </a:r>
            <a:r>
              <a:rPr lang="tr-TR" sz="1800" dirty="0" err="1"/>
              <a:t>vs</a:t>
            </a:r>
            <a:endParaRPr lang="tr-TR" sz="1800" dirty="0"/>
          </a:p>
          <a:p>
            <a:pPr lvl="2">
              <a:buFont typeface="Wingdings" panose="05000000000000000000" pitchFamily="2" charset="2"/>
              <a:buChar char="q"/>
            </a:pPr>
            <a:r>
              <a:rPr lang="tr-TR" sz="1800" dirty="0"/>
              <a:t> Basit Sıvı Düzeyi Kontrolü (Tuvalet Sifonu)</a:t>
            </a:r>
          </a:p>
          <a:p>
            <a:pPr marL="91440" lvl="1" indent="-91440">
              <a:spcBef>
                <a:spcPts val="1200"/>
              </a:spcBef>
              <a:spcAft>
                <a:spcPts val="200"/>
              </a:spcAft>
              <a:buSzPct val="100000"/>
              <a:buFont typeface="Calibri" panose="020F0502020204030204" pitchFamily="34" charset="0"/>
              <a:buChar char=" "/>
            </a:pPr>
            <a:r>
              <a:rPr lang="tr-TR" sz="2400" dirty="0"/>
              <a:t>2. </a:t>
            </a:r>
            <a:r>
              <a:rPr lang="tr-TR" sz="2400" dirty="0" err="1"/>
              <a:t>Geribildirimli</a:t>
            </a:r>
            <a:r>
              <a:rPr lang="tr-TR" sz="2400" dirty="0"/>
              <a:t> (Feedback) yada Kapalı Çevrim (</a:t>
            </a:r>
            <a:r>
              <a:rPr lang="tr-TR" sz="2400" dirty="0" err="1"/>
              <a:t>Closed</a:t>
            </a:r>
            <a:r>
              <a:rPr lang="tr-TR" sz="2400" dirty="0"/>
              <a:t> </a:t>
            </a:r>
            <a:r>
              <a:rPr lang="tr-TR" sz="2400" dirty="0" err="1"/>
              <a:t>Loop</a:t>
            </a:r>
            <a:r>
              <a:rPr lang="tr-TR" sz="2400" dirty="0"/>
              <a:t>) Kontrol</a:t>
            </a:r>
          </a:p>
          <a:p>
            <a:pPr marL="525780" lvl="2" indent="-342900">
              <a:spcBef>
                <a:spcPts val="400"/>
              </a:spcBef>
              <a:spcAft>
                <a:spcPts val="200"/>
              </a:spcAft>
              <a:buSzPct val="100000"/>
              <a:buFont typeface="+mj-lt"/>
              <a:buAutoNum type="alphaLcPeriod"/>
            </a:pPr>
            <a:r>
              <a:rPr lang="tr-TR" sz="2000" dirty="0"/>
              <a:t>Temel hata tabanlı </a:t>
            </a:r>
            <a:r>
              <a:rPr lang="tr-TR" sz="2000" dirty="0" err="1"/>
              <a:t>geribildirimli</a:t>
            </a:r>
            <a:r>
              <a:rPr lang="tr-TR" sz="2000" dirty="0"/>
              <a:t> kontrol sistemi</a:t>
            </a:r>
          </a:p>
          <a:p>
            <a:pPr marL="525780" lvl="2" indent="-342900">
              <a:spcBef>
                <a:spcPts val="400"/>
              </a:spcBef>
              <a:spcAft>
                <a:spcPts val="200"/>
              </a:spcAft>
              <a:buSzPct val="100000"/>
              <a:buFont typeface="+mj-lt"/>
              <a:buAutoNum type="alphaLcPeriod"/>
            </a:pPr>
            <a:r>
              <a:rPr lang="tr-TR" sz="2000" dirty="0"/>
              <a:t>Geribildirim, ileri bildirim ve bozucu etki giderici içeren kapalı çevrim kontrol sistemi</a:t>
            </a:r>
          </a:p>
          <a:p>
            <a:pPr marL="525780" lvl="2" indent="-342900">
              <a:spcBef>
                <a:spcPts val="400"/>
              </a:spcBef>
              <a:spcAft>
                <a:spcPts val="200"/>
              </a:spcAft>
              <a:buSzPct val="100000"/>
              <a:buFont typeface="+mj-lt"/>
              <a:buAutoNum type="alphaLcPeriod"/>
            </a:pPr>
            <a:r>
              <a:rPr lang="tr-TR" sz="2000" dirty="0"/>
              <a:t>Dolaylı </a:t>
            </a:r>
            <a:r>
              <a:rPr lang="tr-TR" sz="2000" dirty="0" err="1"/>
              <a:t>geribildirimli</a:t>
            </a:r>
            <a:r>
              <a:rPr lang="tr-TR" sz="2000" dirty="0"/>
              <a:t> kontrol sistemi</a:t>
            </a:r>
          </a:p>
          <a:p>
            <a:pPr lvl="2">
              <a:buFont typeface="Wingdings" panose="05000000000000000000" pitchFamily="2" charset="2"/>
              <a:buChar char="q"/>
            </a:pPr>
            <a:r>
              <a:rPr lang="tr-TR" sz="1800" dirty="0"/>
              <a:t> İnsan davranışı ve el kontrolcüleri</a:t>
            </a:r>
          </a:p>
          <a:p>
            <a:pPr lvl="2">
              <a:buFont typeface="Wingdings" panose="05000000000000000000" pitchFamily="2" charset="2"/>
              <a:buChar char="q"/>
            </a:pPr>
            <a:r>
              <a:rPr lang="tr-TR" sz="1800" dirty="0"/>
              <a:t> Otomatik pilot</a:t>
            </a:r>
          </a:p>
          <a:p>
            <a:pPr lvl="2">
              <a:buFont typeface="Wingdings" panose="05000000000000000000" pitchFamily="2" charset="2"/>
              <a:buChar char="q"/>
            </a:pPr>
            <a:r>
              <a:rPr lang="tr-TR" sz="1800" dirty="0"/>
              <a:t> Robot manipülatörlerin kontrolü</a:t>
            </a:r>
          </a:p>
          <a:p>
            <a:pPr lvl="2">
              <a:buFont typeface="Wingdings" panose="05000000000000000000" pitchFamily="2" charset="2"/>
              <a:buChar char="q"/>
            </a:pPr>
            <a:r>
              <a:rPr lang="tr-TR" sz="1800" dirty="0"/>
              <a:t> İklimlendirme araçları (Isıtıcılar, soğutucular, nemlendiriciler vs.)</a:t>
            </a:r>
          </a:p>
          <a:p>
            <a:pPr marL="182880" lvl="2" indent="0">
              <a:spcBef>
                <a:spcPts val="400"/>
              </a:spcBef>
              <a:spcAft>
                <a:spcPts val="200"/>
              </a:spcAft>
              <a:buSzPct val="100000"/>
              <a:buNone/>
            </a:pPr>
            <a:endParaRPr lang="tr-TR" sz="1500" dirty="0"/>
          </a:p>
          <a:p>
            <a:pPr marL="182880" lvl="2" indent="0">
              <a:spcBef>
                <a:spcPts val="400"/>
              </a:spcBef>
              <a:spcAft>
                <a:spcPts val="200"/>
              </a:spcAft>
              <a:buSzPct val="100000"/>
              <a:buNone/>
            </a:pPr>
            <a:endParaRPr lang="tr-TR" sz="1500" dirty="0"/>
          </a:p>
        </p:txBody>
      </p:sp>
    </p:spTree>
    <p:extLst>
      <p:ext uri="{BB962C8B-B14F-4D97-AF65-F5344CB8AC3E}">
        <p14:creationId xmlns:p14="http://schemas.microsoft.com/office/powerpoint/2010/main" val="781157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Ders İçeriği</a:t>
            </a:r>
          </a:p>
        </p:txBody>
      </p:sp>
      <p:sp>
        <p:nvSpPr>
          <p:cNvPr id="3" name="Content Placeholder 2"/>
          <p:cNvSpPr>
            <a:spLocks noGrp="1"/>
          </p:cNvSpPr>
          <p:nvPr>
            <p:ph idx="1"/>
          </p:nvPr>
        </p:nvSpPr>
        <p:spPr/>
        <p:txBody>
          <a:bodyPr>
            <a:normAutofit/>
          </a:bodyPr>
          <a:lstStyle/>
          <a:p>
            <a:r>
              <a:rPr lang="tr-TR" sz="2400" dirty="0"/>
              <a:t>Ders kapsamında, </a:t>
            </a:r>
          </a:p>
          <a:p>
            <a:r>
              <a:rPr lang="tr-TR" sz="2400" dirty="0"/>
              <a:t>Fiziksel sistemlerin modellenmesi ve transfer fonksiyonu şeklinde ifade edilmesi çalışılır. Ardından </a:t>
            </a:r>
          </a:p>
          <a:p>
            <a:r>
              <a:rPr lang="tr-TR" sz="2400" dirty="0"/>
              <a:t>Kontrol sisteminin temel gereksinimleri doğrultusunda fiziksel sistemin hedeflenen doğrultuda yönlendirilmesinin sağlanması öğrenilir. </a:t>
            </a:r>
          </a:p>
          <a:p>
            <a:r>
              <a:rPr lang="tr-TR" sz="2400" dirty="0"/>
              <a:t>Bu doğrultuda </a:t>
            </a:r>
            <a:r>
              <a:rPr lang="tr-TR" sz="2400" b="1" dirty="0"/>
              <a:t>Öğrenme Çıktılarında </a:t>
            </a:r>
            <a:r>
              <a:rPr lang="tr-TR" sz="2400" dirty="0"/>
              <a:t>listelenen beceriler edinilir.</a:t>
            </a:r>
          </a:p>
        </p:txBody>
      </p:sp>
    </p:spTree>
    <p:extLst>
      <p:ext uri="{BB962C8B-B14F-4D97-AF65-F5344CB8AC3E}">
        <p14:creationId xmlns:p14="http://schemas.microsoft.com/office/powerpoint/2010/main" val="4253451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14400"/>
          </a:xfrm>
        </p:spPr>
        <p:txBody>
          <a:bodyPr/>
          <a:lstStyle/>
          <a:p>
            <a:r>
              <a:rPr lang="tr-TR" dirty="0"/>
              <a:t>Açık Çevrim Kontrol Sistemi</a:t>
            </a:r>
            <a:endParaRPr lang="en-US" dirty="0"/>
          </a:p>
        </p:txBody>
      </p:sp>
      <p:sp>
        <p:nvSpPr>
          <p:cNvPr id="39" name="Content Placeholder 38"/>
          <p:cNvSpPr>
            <a:spLocks noGrp="1"/>
          </p:cNvSpPr>
          <p:nvPr>
            <p:ph sz="half" idx="1"/>
          </p:nvPr>
        </p:nvSpPr>
        <p:spPr>
          <a:xfrm>
            <a:off x="771703" y="3438444"/>
            <a:ext cx="5005783" cy="2817149"/>
          </a:xfrm>
        </p:spPr>
        <p:txBody>
          <a:bodyPr>
            <a:noAutofit/>
          </a:bodyPr>
          <a:lstStyle/>
          <a:p>
            <a:r>
              <a:rPr lang="tr-TR" b="1" dirty="0"/>
              <a:t>Kullanılan Semboller:</a:t>
            </a:r>
          </a:p>
          <a:p>
            <a:pPr>
              <a:spcBef>
                <a:spcPts val="400"/>
              </a:spcBef>
            </a:pPr>
            <a:r>
              <a:rPr lang="tr-TR" dirty="0"/>
              <a:t>c(t): Kontrollü Çıkış</a:t>
            </a:r>
          </a:p>
          <a:p>
            <a:pPr>
              <a:spcBef>
                <a:spcPts val="400"/>
              </a:spcBef>
            </a:pPr>
            <a:r>
              <a:rPr lang="tr-TR" dirty="0"/>
              <a:t>d(t): Bozucu Etki</a:t>
            </a:r>
          </a:p>
          <a:p>
            <a:pPr>
              <a:spcBef>
                <a:spcPts val="400"/>
              </a:spcBef>
            </a:pPr>
            <a:r>
              <a:rPr lang="tr-TR" dirty="0"/>
              <a:t>u(t): Ayarlanabilir Kontrol Girişi</a:t>
            </a:r>
          </a:p>
          <a:p>
            <a:pPr>
              <a:spcBef>
                <a:spcPts val="400"/>
              </a:spcBef>
            </a:pPr>
            <a:r>
              <a:rPr lang="tr-TR" dirty="0"/>
              <a:t>r(t): Referans Giriş</a:t>
            </a:r>
          </a:p>
          <a:p>
            <a:pPr>
              <a:spcBef>
                <a:spcPts val="400"/>
              </a:spcBef>
            </a:pPr>
            <a:r>
              <a:rPr lang="tr-TR" dirty="0"/>
              <a:t>d</a:t>
            </a:r>
            <a:r>
              <a:rPr lang="tr-TR" baseline="30000" dirty="0"/>
              <a:t>*</a:t>
            </a:r>
            <a:r>
              <a:rPr lang="tr-TR" dirty="0"/>
              <a:t>(t): Ölçülen yada Tahmin Edilen Bozucu Etki</a:t>
            </a:r>
          </a:p>
          <a:p>
            <a:pPr>
              <a:spcBef>
                <a:spcPts val="400"/>
              </a:spcBef>
            </a:pPr>
            <a:r>
              <a:rPr lang="tr-TR" dirty="0"/>
              <a:t>P: Sistemin Parametreleri</a:t>
            </a:r>
          </a:p>
          <a:p>
            <a:pPr>
              <a:spcBef>
                <a:spcPts val="400"/>
              </a:spcBef>
            </a:pPr>
            <a:r>
              <a:rPr lang="tr-TR" dirty="0"/>
              <a:t>P</a:t>
            </a:r>
            <a:r>
              <a:rPr lang="tr-TR" baseline="30000" dirty="0"/>
              <a:t>*</a:t>
            </a:r>
            <a:r>
              <a:rPr lang="tr-TR" dirty="0"/>
              <a:t>: Tahmin Edilen Sistem Parametreleri</a:t>
            </a:r>
            <a:endParaRPr lang="en-US" dirty="0"/>
          </a:p>
        </p:txBody>
      </p:sp>
      <p:grpSp>
        <p:nvGrpSpPr>
          <p:cNvPr id="37" name="Group 36"/>
          <p:cNvGrpSpPr/>
          <p:nvPr/>
        </p:nvGrpSpPr>
        <p:grpSpPr>
          <a:xfrm>
            <a:off x="2793018" y="1284112"/>
            <a:ext cx="9398982" cy="2844072"/>
            <a:chOff x="1287782" y="2630939"/>
            <a:chExt cx="9398982" cy="2844072"/>
          </a:xfrm>
        </p:grpSpPr>
        <p:sp>
          <p:nvSpPr>
            <p:cNvPr id="5" name="Flowchart: Process 4"/>
            <p:cNvSpPr/>
            <p:nvPr/>
          </p:nvSpPr>
          <p:spPr>
            <a:xfrm>
              <a:off x="2792436" y="3827192"/>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4914313" y="3824844"/>
              <a:ext cx="1364567" cy="913623"/>
            </a:xfrm>
            <a:prstGeom prst="flowChartProcess">
              <a:avLst/>
            </a:prstGeom>
            <a:solidFill>
              <a:schemeClr val="bg1"/>
            </a:solidFill>
            <a:ln w="254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7008055" y="3808428"/>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87747" y="4077288"/>
              <a:ext cx="1364567" cy="369332"/>
            </a:xfrm>
            <a:prstGeom prst="rect">
              <a:avLst/>
            </a:prstGeom>
            <a:noFill/>
          </p:spPr>
          <p:txBody>
            <a:bodyPr wrap="square" rtlCol="0">
              <a:spAutoFit/>
            </a:bodyPr>
            <a:lstStyle/>
            <a:p>
              <a:r>
                <a:rPr lang="tr-TR" b="1" dirty="0"/>
                <a:t>Kontrolcü</a:t>
              </a:r>
              <a:endParaRPr lang="en-US" b="1" dirty="0"/>
            </a:p>
          </p:txBody>
        </p:sp>
        <p:sp>
          <p:nvSpPr>
            <p:cNvPr id="11" name="TextBox 10"/>
            <p:cNvSpPr txBox="1"/>
            <p:nvPr/>
          </p:nvSpPr>
          <p:spPr>
            <a:xfrm>
              <a:off x="5050304" y="4103076"/>
              <a:ext cx="1364567" cy="369332"/>
            </a:xfrm>
            <a:prstGeom prst="rect">
              <a:avLst/>
            </a:prstGeom>
            <a:noFill/>
          </p:spPr>
          <p:txBody>
            <a:bodyPr wrap="square" rtlCol="0">
              <a:spAutoFit/>
            </a:bodyPr>
            <a:lstStyle/>
            <a:p>
              <a:r>
                <a:rPr lang="tr-TR" b="1" dirty="0" err="1"/>
                <a:t>Eyleticiler</a:t>
              </a:r>
              <a:endParaRPr lang="en-US" b="1" dirty="0"/>
            </a:p>
          </p:txBody>
        </p:sp>
        <p:sp>
          <p:nvSpPr>
            <p:cNvPr id="12" name="TextBox 11"/>
            <p:cNvSpPr txBox="1"/>
            <p:nvPr/>
          </p:nvSpPr>
          <p:spPr>
            <a:xfrm>
              <a:off x="7228455" y="4086666"/>
              <a:ext cx="1364567" cy="369332"/>
            </a:xfrm>
            <a:prstGeom prst="rect">
              <a:avLst/>
            </a:prstGeom>
            <a:noFill/>
          </p:spPr>
          <p:txBody>
            <a:bodyPr wrap="square" rtlCol="0">
              <a:spAutoFit/>
            </a:bodyPr>
            <a:lstStyle/>
            <a:p>
              <a:r>
                <a:rPr lang="tr-TR" b="1" dirty="0"/>
                <a:t>Sistem</a:t>
              </a:r>
              <a:endParaRPr lang="en-US" b="1" dirty="0"/>
            </a:p>
          </p:txBody>
        </p:sp>
        <p:cxnSp>
          <p:nvCxnSpPr>
            <p:cNvPr id="13" name="Straight Arrow Connector 12"/>
            <p:cNvCxnSpPr>
              <a:endCxn id="10" idx="1"/>
            </p:cNvCxnSpPr>
            <p:nvPr/>
          </p:nvCxnSpPr>
          <p:spPr>
            <a:xfrm flipV="1">
              <a:off x="1838172" y="4261954"/>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3"/>
            </p:cNvCxnSpPr>
            <p:nvPr/>
          </p:nvCxnSpPr>
          <p:spPr>
            <a:xfrm flipV="1">
              <a:off x="4157003" y="4271805"/>
              <a:ext cx="766691" cy="121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372622" y="4271332"/>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278880" y="4287742"/>
              <a:ext cx="750272" cy="37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81664" y="4718766"/>
              <a:ext cx="0" cy="734424"/>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78525" y="3892622"/>
              <a:ext cx="650627" cy="369332"/>
            </a:xfrm>
            <a:prstGeom prst="rect">
              <a:avLst/>
            </a:prstGeom>
            <a:noFill/>
          </p:spPr>
          <p:txBody>
            <a:bodyPr wrap="square" rtlCol="0">
              <a:spAutoFit/>
            </a:bodyPr>
            <a:lstStyle/>
            <a:p>
              <a:r>
                <a:rPr lang="tr-TR" b="1" dirty="0"/>
                <a:t>u(t)</a:t>
              </a:r>
              <a:endParaRPr lang="en-US" b="1" dirty="0"/>
            </a:p>
          </p:txBody>
        </p:sp>
        <p:sp>
          <p:nvSpPr>
            <p:cNvPr id="22" name="TextBox 21"/>
            <p:cNvSpPr txBox="1"/>
            <p:nvPr/>
          </p:nvSpPr>
          <p:spPr>
            <a:xfrm>
              <a:off x="8725483" y="3890274"/>
              <a:ext cx="650627" cy="369332"/>
            </a:xfrm>
            <a:prstGeom prst="rect">
              <a:avLst/>
            </a:prstGeom>
            <a:noFill/>
          </p:spPr>
          <p:txBody>
            <a:bodyPr wrap="square" rtlCol="0">
              <a:spAutoFit/>
            </a:bodyPr>
            <a:lstStyle/>
            <a:p>
              <a:r>
                <a:rPr lang="tr-TR" b="1" dirty="0"/>
                <a:t>c(t)</a:t>
              </a:r>
              <a:endParaRPr lang="en-US" b="1" dirty="0"/>
            </a:p>
          </p:txBody>
        </p:sp>
        <p:sp>
          <p:nvSpPr>
            <p:cNvPr id="23" name="TextBox 22"/>
            <p:cNvSpPr txBox="1"/>
            <p:nvPr/>
          </p:nvSpPr>
          <p:spPr>
            <a:xfrm>
              <a:off x="7147555" y="2776586"/>
              <a:ext cx="650627" cy="369332"/>
            </a:xfrm>
            <a:prstGeom prst="rect">
              <a:avLst/>
            </a:prstGeom>
            <a:noFill/>
          </p:spPr>
          <p:txBody>
            <a:bodyPr wrap="square" rtlCol="0">
              <a:spAutoFit/>
            </a:bodyPr>
            <a:lstStyle/>
            <a:p>
              <a:r>
                <a:rPr lang="tr-TR" b="1" dirty="0"/>
                <a:t>d(t)</a:t>
              </a:r>
              <a:endParaRPr lang="en-US" b="1" dirty="0"/>
            </a:p>
          </p:txBody>
        </p:sp>
        <p:sp>
          <p:nvSpPr>
            <p:cNvPr id="24" name="TextBox 23"/>
            <p:cNvSpPr txBox="1"/>
            <p:nvPr/>
          </p:nvSpPr>
          <p:spPr>
            <a:xfrm>
              <a:off x="1790110" y="3890279"/>
              <a:ext cx="650627" cy="369332"/>
            </a:xfrm>
            <a:prstGeom prst="rect">
              <a:avLst/>
            </a:prstGeom>
            <a:noFill/>
          </p:spPr>
          <p:txBody>
            <a:bodyPr wrap="square" rtlCol="0">
              <a:spAutoFit/>
            </a:bodyPr>
            <a:lstStyle/>
            <a:p>
              <a:r>
                <a:rPr lang="tr-TR" b="1" dirty="0"/>
                <a:t>r(t)</a:t>
              </a:r>
              <a:endParaRPr lang="en-US" b="1" dirty="0"/>
            </a:p>
          </p:txBody>
        </p:sp>
        <p:cxnSp>
          <p:nvCxnSpPr>
            <p:cNvPr id="25" name="Straight Arrow Connector 24"/>
            <p:cNvCxnSpPr/>
            <p:nvPr/>
          </p:nvCxnSpPr>
          <p:spPr>
            <a:xfrm rot="5400000" flipV="1">
              <a:off x="7216727" y="3340526"/>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81664" y="3110465"/>
              <a:ext cx="1331734" cy="369332"/>
            </a:xfrm>
            <a:prstGeom prst="rect">
              <a:avLst/>
            </a:prstGeom>
            <a:noFill/>
          </p:spPr>
          <p:txBody>
            <a:bodyPr wrap="square" rtlCol="0">
              <a:spAutoFit/>
            </a:bodyPr>
            <a:lstStyle/>
            <a:p>
              <a:r>
                <a:rPr lang="tr-TR" b="1" dirty="0"/>
                <a:t>Bozucu Etki</a:t>
              </a:r>
              <a:endParaRPr lang="en-US" b="1" dirty="0"/>
            </a:p>
          </p:txBody>
        </p:sp>
        <p:sp>
          <p:nvSpPr>
            <p:cNvPr id="27" name="TextBox 26"/>
            <p:cNvSpPr txBox="1"/>
            <p:nvPr/>
          </p:nvSpPr>
          <p:spPr>
            <a:xfrm>
              <a:off x="8873202" y="4318927"/>
              <a:ext cx="1813562" cy="369332"/>
            </a:xfrm>
            <a:prstGeom prst="rect">
              <a:avLst/>
            </a:prstGeom>
            <a:noFill/>
          </p:spPr>
          <p:txBody>
            <a:bodyPr wrap="square" rtlCol="0">
              <a:spAutoFit/>
            </a:bodyPr>
            <a:lstStyle/>
            <a:p>
              <a:r>
                <a:rPr lang="tr-TR" b="1" dirty="0"/>
                <a:t>Kontrollü Çıkış</a:t>
              </a:r>
              <a:endParaRPr lang="en-US" b="1" dirty="0"/>
            </a:p>
          </p:txBody>
        </p:sp>
        <p:sp>
          <p:nvSpPr>
            <p:cNvPr id="28" name="TextBox 27"/>
            <p:cNvSpPr txBox="1"/>
            <p:nvPr/>
          </p:nvSpPr>
          <p:spPr>
            <a:xfrm>
              <a:off x="6321675" y="4275808"/>
              <a:ext cx="1813562" cy="369332"/>
            </a:xfrm>
            <a:prstGeom prst="rect">
              <a:avLst/>
            </a:prstGeom>
            <a:noFill/>
          </p:spPr>
          <p:txBody>
            <a:bodyPr wrap="square" rtlCol="0">
              <a:spAutoFit/>
            </a:bodyPr>
            <a:lstStyle/>
            <a:p>
              <a:r>
                <a:rPr lang="tr-TR" b="1" dirty="0"/>
                <a:t>Giriş</a:t>
              </a:r>
              <a:endParaRPr lang="en-US" b="1" dirty="0"/>
            </a:p>
          </p:txBody>
        </p:sp>
        <p:sp>
          <p:nvSpPr>
            <p:cNvPr id="29" name="TextBox 28"/>
            <p:cNvSpPr txBox="1"/>
            <p:nvPr/>
          </p:nvSpPr>
          <p:spPr>
            <a:xfrm>
              <a:off x="1287782" y="4304067"/>
              <a:ext cx="1813562" cy="369332"/>
            </a:xfrm>
            <a:prstGeom prst="rect">
              <a:avLst/>
            </a:prstGeom>
            <a:noFill/>
          </p:spPr>
          <p:txBody>
            <a:bodyPr wrap="square" rtlCol="0">
              <a:spAutoFit/>
            </a:bodyPr>
            <a:lstStyle/>
            <a:p>
              <a:r>
                <a:rPr lang="tr-TR" b="1" dirty="0"/>
                <a:t>Referans Giriş</a:t>
              </a:r>
              <a:endParaRPr lang="en-US" b="1" dirty="0"/>
            </a:p>
          </p:txBody>
        </p:sp>
        <p:sp>
          <p:nvSpPr>
            <p:cNvPr id="30" name="TextBox 29"/>
            <p:cNvSpPr txBox="1"/>
            <p:nvPr/>
          </p:nvSpPr>
          <p:spPr>
            <a:xfrm>
              <a:off x="2910838" y="2774241"/>
              <a:ext cx="650627" cy="369332"/>
            </a:xfrm>
            <a:prstGeom prst="rect">
              <a:avLst/>
            </a:prstGeom>
            <a:noFill/>
          </p:spPr>
          <p:txBody>
            <a:bodyPr wrap="square" rtlCol="0">
              <a:spAutoFit/>
            </a:bodyPr>
            <a:lstStyle/>
            <a:p>
              <a:r>
                <a:rPr lang="tr-TR" b="1" dirty="0"/>
                <a:t>d</a:t>
              </a:r>
              <a:r>
                <a:rPr lang="tr-TR" b="1" baseline="30000" dirty="0"/>
                <a:t>*</a:t>
              </a:r>
              <a:r>
                <a:rPr lang="tr-TR" b="1" dirty="0"/>
                <a:t>(t)</a:t>
              </a:r>
              <a:endParaRPr lang="en-US" b="1" dirty="0"/>
            </a:p>
          </p:txBody>
        </p:sp>
        <p:cxnSp>
          <p:nvCxnSpPr>
            <p:cNvPr id="31" name="Straight Arrow Connector 30"/>
            <p:cNvCxnSpPr/>
            <p:nvPr/>
          </p:nvCxnSpPr>
          <p:spPr>
            <a:xfrm rot="5400000" flipV="1">
              <a:off x="2980010" y="3338181"/>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574385" y="2630939"/>
              <a:ext cx="1532652" cy="923330"/>
            </a:xfrm>
            <a:prstGeom prst="rect">
              <a:avLst/>
            </a:prstGeom>
            <a:noFill/>
          </p:spPr>
          <p:txBody>
            <a:bodyPr wrap="square" rtlCol="0">
              <a:spAutoFit/>
            </a:bodyPr>
            <a:lstStyle/>
            <a:p>
              <a:r>
                <a:rPr lang="tr-TR" b="1" dirty="0"/>
                <a:t>Ölçülen yada Tahmin Edilen Bozucu Etki</a:t>
              </a:r>
              <a:endParaRPr lang="en-US" b="1" dirty="0"/>
            </a:p>
          </p:txBody>
        </p:sp>
        <p:cxnSp>
          <p:nvCxnSpPr>
            <p:cNvPr id="34" name="Straight Connector 33"/>
            <p:cNvCxnSpPr/>
            <p:nvPr/>
          </p:nvCxnSpPr>
          <p:spPr>
            <a:xfrm>
              <a:off x="3415171" y="4738467"/>
              <a:ext cx="0" cy="734424"/>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798182" y="5105679"/>
              <a:ext cx="794840" cy="369332"/>
            </a:xfrm>
            <a:prstGeom prst="rect">
              <a:avLst/>
            </a:prstGeom>
            <a:noFill/>
          </p:spPr>
          <p:txBody>
            <a:bodyPr wrap="square" rtlCol="0">
              <a:spAutoFit/>
            </a:bodyPr>
            <a:lstStyle/>
            <a:p>
              <a:r>
                <a:rPr lang="tr-TR" b="1" dirty="0"/>
                <a:t>P</a:t>
              </a:r>
              <a:endParaRPr lang="en-US" b="1" dirty="0"/>
            </a:p>
          </p:txBody>
        </p:sp>
        <p:sp>
          <p:nvSpPr>
            <p:cNvPr id="36" name="TextBox 35"/>
            <p:cNvSpPr txBox="1"/>
            <p:nvPr/>
          </p:nvSpPr>
          <p:spPr>
            <a:xfrm>
              <a:off x="3531689" y="5055102"/>
              <a:ext cx="794840" cy="369332"/>
            </a:xfrm>
            <a:prstGeom prst="rect">
              <a:avLst/>
            </a:prstGeom>
            <a:noFill/>
          </p:spPr>
          <p:txBody>
            <a:bodyPr wrap="square" rtlCol="0">
              <a:spAutoFit/>
            </a:bodyPr>
            <a:lstStyle/>
            <a:p>
              <a:r>
                <a:rPr lang="tr-TR" b="1" dirty="0"/>
                <a:t>P</a:t>
              </a:r>
              <a:r>
                <a:rPr lang="tr-TR" b="1" baseline="30000" dirty="0"/>
                <a:t>*</a:t>
              </a:r>
              <a:endParaRPr lang="en-US" b="1" baseline="30000" dirty="0"/>
            </a:p>
          </p:txBody>
        </p:sp>
      </p:grpSp>
    </p:spTree>
    <p:extLst>
      <p:ext uri="{BB962C8B-B14F-4D97-AF65-F5344CB8AC3E}">
        <p14:creationId xmlns:p14="http://schemas.microsoft.com/office/powerpoint/2010/main" val="3202348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14400"/>
          </a:xfrm>
        </p:spPr>
        <p:txBody>
          <a:bodyPr/>
          <a:lstStyle/>
          <a:p>
            <a:r>
              <a:rPr lang="tr-TR" dirty="0"/>
              <a:t>Açık Çevrim Kontrol Sistemi</a:t>
            </a:r>
            <a:endParaRPr lang="en-US" dirty="0"/>
          </a:p>
        </p:txBody>
      </p:sp>
      <p:sp>
        <p:nvSpPr>
          <p:cNvPr id="40" name="Content Placeholder 39"/>
          <p:cNvSpPr>
            <a:spLocks noGrp="1"/>
          </p:cNvSpPr>
          <p:nvPr>
            <p:ph sz="half" idx="2"/>
          </p:nvPr>
        </p:nvSpPr>
        <p:spPr>
          <a:xfrm>
            <a:off x="568237" y="1432455"/>
            <a:ext cx="10183845" cy="2542252"/>
          </a:xfrm>
          <a:solidFill>
            <a:schemeClr val="bg1"/>
          </a:solidFill>
        </p:spPr>
        <p:txBody>
          <a:bodyPr>
            <a:normAutofit fontScale="62500" lnSpcReduction="20000"/>
          </a:bodyPr>
          <a:lstStyle/>
          <a:p>
            <a:r>
              <a:rPr lang="tr-TR" sz="3200" dirty="0"/>
              <a:t>Açık çevrim kontrol sisteminde, üretilen kontrol girişi u(t), r(t),d*(t) ve P*(t)’</a:t>
            </a:r>
            <a:r>
              <a:rPr lang="tr-TR" sz="3200" dirty="0" err="1"/>
              <a:t>nin</a:t>
            </a:r>
            <a:r>
              <a:rPr lang="tr-TR" sz="3200" dirty="0"/>
              <a:t> bir fonksiyonudur. </a:t>
            </a:r>
          </a:p>
          <a:p>
            <a:endParaRPr lang="tr-TR" sz="3200" dirty="0"/>
          </a:p>
          <a:p>
            <a:endParaRPr lang="tr-TR" sz="3200" dirty="0"/>
          </a:p>
          <a:p>
            <a:r>
              <a:rPr lang="tr-TR" sz="3200" dirty="0"/>
              <a:t>Bu fonksiyon, açık çevrim kontrolün kontrol kuralıdır ve kontrol mühendisi tarafından tasarlanır.</a:t>
            </a:r>
          </a:p>
          <a:p>
            <a:r>
              <a:rPr lang="tr-TR" sz="3200" i="1" dirty="0"/>
              <a:t>Not: Bazı diyagramlarda </a:t>
            </a:r>
            <a:r>
              <a:rPr lang="tr-TR" sz="3200" i="1" dirty="0" err="1"/>
              <a:t>eyleticiler</a:t>
            </a:r>
            <a:r>
              <a:rPr lang="tr-TR" sz="3200" i="1" dirty="0"/>
              <a:t> gösterilmeyebilir, </a:t>
            </a:r>
            <a:r>
              <a:rPr lang="tr-TR" sz="3200" i="1" dirty="0" err="1"/>
              <a:t>eyletici</a:t>
            </a:r>
            <a:r>
              <a:rPr lang="tr-TR" sz="3200" i="1" dirty="0"/>
              <a:t> sistemle veya kontrolcüyle birleşmiş gibi düşünülebilir.</a:t>
            </a:r>
          </a:p>
          <a:p>
            <a:endParaRPr lang="en-US" dirty="0"/>
          </a:p>
        </p:txBody>
      </p:sp>
      <p:grpSp>
        <p:nvGrpSpPr>
          <p:cNvPr id="37" name="Group 36"/>
          <p:cNvGrpSpPr/>
          <p:nvPr/>
        </p:nvGrpSpPr>
        <p:grpSpPr>
          <a:xfrm>
            <a:off x="1353100" y="3401081"/>
            <a:ext cx="9398982" cy="2844072"/>
            <a:chOff x="1287782" y="2630939"/>
            <a:chExt cx="9398982" cy="2844072"/>
          </a:xfrm>
        </p:grpSpPr>
        <p:sp>
          <p:nvSpPr>
            <p:cNvPr id="5" name="Flowchart: Process 4"/>
            <p:cNvSpPr/>
            <p:nvPr/>
          </p:nvSpPr>
          <p:spPr>
            <a:xfrm>
              <a:off x="2792436" y="3827192"/>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4914313" y="3824844"/>
              <a:ext cx="1364567" cy="913623"/>
            </a:xfrm>
            <a:prstGeom prst="flowChartProcess">
              <a:avLst/>
            </a:prstGeom>
            <a:solidFill>
              <a:schemeClr val="bg1"/>
            </a:solidFill>
            <a:ln w="254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7008055" y="3808428"/>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87747" y="4077288"/>
              <a:ext cx="1364567" cy="369332"/>
            </a:xfrm>
            <a:prstGeom prst="rect">
              <a:avLst/>
            </a:prstGeom>
            <a:noFill/>
          </p:spPr>
          <p:txBody>
            <a:bodyPr wrap="square" rtlCol="0">
              <a:spAutoFit/>
            </a:bodyPr>
            <a:lstStyle/>
            <a:p>
              <a:r>
                <a:rPr lang="tr-TR" b="1" dirty="0"/>
                <a:t>Kontrolcü</a:t>
              </a:r>
              <a:endParaRPr lang="en-US" b="1" dirty="0"/>
            </a:p>
          </p:txBody>
        </p:sp>
        <p:sp>
          <p:nvSpPr>
            <p:cNvPr id="11" name="TextBox 10"/>
            <p:cNvSpPr txBox="1"/>
            <p:nvPr/>
          </p:nvSpPr>
          <p:spPr>
            <a:xfrm>
              <a:off x="5050304" y="4103076"/>
              <a:ext cx="1364567" cy="369332"/>
            </a:xfrm>
            <a:prstGeom prst="rect">
              <a:avLst/>
            </a:prstGeom>
            <a:noFill/>
          </p:spPr>
          <p:txBody>
            <a:bodyPr wrap="square" rtlCol="0">
              <a:spAutoFit/>
            </a:bodyPr>
            <a:lstStyle/>
            <a:p>
              <a:r>
                <a:rPr lang="tr-TR" b="1" dirty="0" err="1"/>
                <a:t>Eyleticiler</a:t>
              </a:r>
              <a:endParaRPr lang="en-US" b="1" dirty="0"/>
            </a:p>
          </p:txBody>
        </p:sp>
        <p:sp>
          <p:nvSpPr>
            <p:cNvPr id="12" name="TextBox 11"/>
            <p:cNvSpPr txBox="1"/>
            <p:nvPr/>
          </p:nvSpPr>
          <p:spPr>
            <a:xfrm>
              <a:off x="7228455" y="4086666"/>
              <a:ext cx="1364567" cy="369332"/>
            </a:xfrm>
            <a:prstGeom prst="rect">
              <a:avLst/>
            </a:prstGeom>
            <a:noFill/>
          </p:spPr>
          <p:txBody>
            <a:bodyPr wrap="square" rtlCol="0">
              <a:spAutoFit/>
            </a:bodyPr>
            <a:lstStyle/>
            <a:p>
              <a:r>
                <a:rPr lang="tr-TR" b="1" dirty="0"/>
                <a:t>Sistem</a:t>
              </a:r>
              <a:endParaRPr lang="en-US" b="1" dirty="0"/>
            </a:p>
          </p:txBody>
        </p:sp>
        <p:cxnSp>
          <p:nvCxnSpPr>
            <p:cNvPr id="13" name="Straight Arrow Connector 12"/>
            <p:cNvCxnSpPr>
              <a:endCxn id="10" idx="1"/>
            </p:cNvCxnSpPr>
            <p:nvPr/>
          </p:nvCxnSpPr>
          <p:spPr>
            <a:xfrm flipV="1">
              <a:off x="1838172" y="4261954"/>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3"/>
            </p:cNvCxnSpPr>
            <p:nvPr/>
          </p:nvCxnSpPr>
          <p:spPr>
            <a:xfrm flipV="1">
              <a:off x="4157003" y="4271805"/>
              <a:ext cx="766691" cy="121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372622" y="4271332"/>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278880" y="4287742"/>
              <a:ext cx="750272" cy="37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81664" y="4718766"/>
              <a:ext cx="0" cy="734424"/>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78525" y="3892622"/>
              <a:ext cx="650627" cy="369332"/>
            </a:xfrm>
            <a:prstGeom prst="rect">
              <a:avLst/>
            </a:prstGeom>
            <a:noFill/>
          </p:spPr>
          <p:txBody>
            <a:bodyPr wrap="square" rtlCol="0">
              <a:spAutoFit/>
            </a:bodyPr>
            <a:lstStyle/>
            <a:p>
              <a:r>
                <a:rPr lang="tr-TR" b="1" dirty="0"/>
                <a:t>u(t)</a:t>
              </a:r>
              <a:endParaRPr lang="en-US" b="1" dirty="0"/>
            </a:p>
          </p:txBody>
        </p:sp>
        <p:sp>
          <p:nvSpPr>
            <p:cNvPr id="22" name="TextBox 21"/>
            <p:cNvSpPr txBox="1"/>
            <p:nvPr/>
          </p:nvSpPr>
          <p:spPr>
            <a:xfrm>
              <a:off x="8725483" y="3890274"/>
              <a:ext cx="650627" cy="369332"/>
            </a:xfrm>
            <a:prstGeom prst="rect">
              <a:avLst/>
            </a:prstGeom>
            <a:noFill/>
          </p:spPr>
          <p:txBody>
            <a:bodyPr wrap="square" rtlCol="0">
              <a:spAutoFit/>
            </a:bodyPr>
            <a:lstStyle/>
            <a:p>
              <a:r>
                <a:rPr lang="tr-TR" b="1" dirty="0"/>
                <a:t>c(t)</a:t>
              </a:r>
              <a:endParaRPr lang="en-US" b="1" dirty="0"/>
            </a:p>
          </p:txBody>
        </p:sp>
        <p:sp>
          <p:nvSpPr>
            <p:cNvPr id="23" name="TextBox 22"/>
            <p:cNvSpPr txBox="1"/>
            <p:nvPr/>
          </p:nvSpPr>
          <p:spPr>
            <a:xfrm>
              <a:off x="7147555" y="2776586"/>
              <a:ext cx="650627" cy="369332"/>
            </a:xfrm>
            <a:prstGeom prst="rect">
              <a:avLst/>
            </a:prstGeom>
            <a:noFill/>
          </p:spPr>
          <p:txBody>
            <a:bodyPr wrap="square" rtlCol="0">
              <a:spAutoFit/>
            </a:bodyPr>
            <a:lstStyle/>
            <a:p>
              <a:r>
                <a:rPr lang="tr-TR" b="1" dirty="0"/>
                <a:t>d(t)</a:t>
              </a:r>
              <a:endParaRPr lang="en-US" b="1" dirty="0"/>
            </a:p>
          </p:txBody>
        </p:sp>
        <p:sp>
          <p:nvSpPr>
            <p:cNvPr id="24" name="TextBox 23"/>
            <p:cNvSpPr txBox="1"/>
            <p:nvPr/>
          </p:nvSpPr>
          <p:spPr>
            <a:xfrm>
              <a:off x="1790110" y="3890279"/>
              <a:ext cx="650627" cy="369332"/>
            </a:xfrm>
            <a:prstGeom prst="rect">
              <a:avLst/>
            </a:prstGeom>
            <a:noFill/>
          </p:spPr>
          <p:txBody>
            <a:bodyPr wrap="square" rtlCol="0">
              <a:spAutoFit/>
            </a:bodyPr>
            <a:lstStyle/>
            <a:p>
              <a:r>
                <a:rPr lang="tr-TR" b="1" dirty="0"/>
                <a:t>r(t)</a:t>
              </a:r>
              <a:endParaRPr lang="en-US" b="1" dirty="0"/>
            </a:p>
          </p:txBody>
        </p:sp>
        <p:cxnSp>
          <p:nvCxnSpPr>
            <p:cNvPr id="25" name="Straight Arrow Connector 24"/>
            <p:cNvCxnSpPr/>
            <p:nvPr/>
          </p:nvCxnSpPr>
          <p:spPr>
            <a:xfrm rot="5400000" flipV="1">
              <a:off x="7216727" y="3340526"/>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81664" y="3110465"/>
              <a:ext cx="1331734" cy="369332"/>
            </a:xfrm>
            <a:prstGeom prst="rect">
              <a:avLst/>
            </a:prstGeom>
            <a:noFill/>
          </p:spPr>
          <p:txBody>
            <a:bodyPr wrap="square" rtlCol="0">
              <a:spAutoFit/>
            </a:bodyPr>
            <a:lstStyle/>
            <a:p>
              <a:r>
                <a:rPr lang="tr-TR" b="1" dirty="0"/>
                <a:t>Bozucu Etki</a:t>
              </a:r>
              <a:endParaRPr lang="en-US" b="1" dirty="0"/>
            </a:p>
          </p:txBody>
        </p:sp>
        <p:sp>
          <p:nvSpPr>
            <p:cNvPr id="27" name="TextBox 26"/>
            <p:cNvSpPr txBox="1"/>
            <p:nvPr/>
          </p:nvSpPr>
          <p:spPr>
            <a:xfrm>
              <a:off x="8873202" y="4318927"/>
              <a:ext cx="1813562" cy="369332"/>
            </a:xfrm>
            <a:prstGeom prst="rect">
              <a:avLst/>
            </a:prstGeom>
            <a:noFill/>
          </p:spPr>
          <p:txBody>
            <a:bodyPr wrap="square" rtlCol="0">
              <a:spAutoFit/>
            </a:bodyPr>
            <a:lstStyle/>
            <a:p>
              <a:r>
                <a:rPr lang="tr-TR" b="1" dirty="0"/>
                <a:t>Kontrollü Çıkış</a:t>
              </a:r>
              <a:endParaRPr lang="en-US" b="1" dirty="0"/>
            </a:p>
          </p:txBody>
        </p:sp>
        <p:sp>
          <p:nvSpPr>
            <p:cNvPr id="28" name="TextBox 27"/>
            <p:cNvSpPr txBox="1"/>
            <p:nvPr/>
          </p:nvSpPr>
          <p:spPr>
            <a:xfrm>
              <a:off x="6321675" y="4275808"/>
              <a:ext cx="1813562" cy="369332"/>
            </a:xfrm>
            <a:prstGeom prst="rect">
              <a:avLst/>
            </a:prstGeom>
            <a:noFill/>
          </p:spPr>
          <p:txBody>
            <a:bodyPr wrap="square" rtlCol="0">
              <a:spAutoFit/>
            </a:bodyPr>
            <a:lstStyle/>
            <a:p>
              <a:r>
                <a:rPr lang="tr-TR" b="1" dirty="0"/>
                <a:t>Giriş</a:t>
              </a:r>
              <a:endParaRPr lang="en-US" b="1" dirty="0"/>
            </a:p>
          </p:txBody>
        </p:sp>
        <p:sp>
          <p:nvSpPr>
            <p:cNvPr id="29" name="TextBox 28"/>
            <p:cNvSpPr txBox="1"/>
            <p:nvPr/>
          </p:nvSpPr>
          <p:spPr>
            <a:xfrm>
              <a:off x="1287782" y="4304067"/>
              <a:ext cx="1813562" cy="369332"/>
            </a:xfrm>
            <a:prstGeom prst="rect">
              <a:avLst/>
            </a:prstGeom>
            <a:noFill/>
          </p:spPr>
          <p:txBody>
            <a:bodyPr wrap="square" rtlCol="0">
              <a:spAutoFit/>
            </a:bodyPr>
            <a:lstStyle/>
            <a:p>
              <a:r>
                <a:rPr lang="tr-TR" b="1" dirty="0"/>
                <a:t>Referans Giriş</a:t>
              </a:r>
              <a:endParaRPr lang="en-US" b="1" dirty="0"/>
            </a:p>
          </p:txBody>
        </p:sp>
        <p:sp>
          <p:nvSpPr>
            <p:cNvPr id="30" name="TextBox 29"/>
            <p:cNvSpPr txBox="1"/>
            <p:nvPr/>
          </p:nvSpPr>
          <p:spPr>
            <a:xfrm>
              <a:off x="2910838" y="2774241"/>
              <a:ext cx="650627" cy="369332"/>
            </a:xfrm>
            <a:prstGeom prst="rect">
              <a:avLst/>
            </a:prstGeom>
            <a:noFill/>
          </p:spPr>
          <p:txBody>
            <a:bodyPr wrap="square" rtlCol="0">
              <a:spAutoFit/>
            </a:bodyPr>
            <a:lstStyle/>
            <a:p>
              <a:r>
                <a:rPr lang="tr-TR" b="1" dirty="0"/>
                <a:t>d</a:t>
              </a:r>
              <a:r>
                <a:rPr lang="tr-TR" b="1" baseline="30000" dirty="0"/>
                <a:t>*</a:t>
              </a:r>
              <a:r>
                <a:rPr lang="tr-TR" b="1" dirty="0"/>
                <a:t>(t)</a:t>
              </a:r>
              <a:endParaRPr lang="en-US" b="1" dirty="0"/>
            </a:p>
          </p:txBody>
        </p:sp>
        <p:cxnSp>
          <p:nvCxnSpPr>
            <p:cNvPr id="31" name="Straight Arrow Connector 30"/>
            <p:cNvCxnSpPr/>
            <p:nvPr/>
          </p:nvCxnSpPr>
          <p:spPr>
            <a:xfrm rot="5400000" flipV="1">
              <a:off x="2980010" y="3338181"/>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574385" y="2630939"/>
              <a:ext cx="1532652" cy="923330"/>
            </a:xfrm>
            <a:prstGeom prst="rect">
              <a:avLst/>
            </a:prstGeom>
            <a:noFill/>
          </p:spPr>
          <p:txBody>
            <a:bodyPr wrap="square" rtlCol="0">
              <a:spAutoFit/>
            </a:bodyPr>
            <a:lstStyle/>
            <a:p>
              <a:r>
                <a:rPr lang="tr-TR" b="1" dirty="0"/>
                <a:t>Ölçülen yada Tahmin Edilen Bozucu Etki</a:t>
              </a:r>
              <a:endParaRPr lang="en-US" b="1" dirty="0"/>
            </a:p>
          </p:txBody>
        </p:sp>
        <p:cxnSp>
          <p:nvCxnSpPr>
            <p:cNvPr id="34" name="Straight Connector 33"/>
            <p:cNvCxnSpPr/>
            <p:nvPr/>
          </p:nvCxnSpPr>
          <p:spPr>
            <a:xfrm>
              <a:off x="3415171" y="4738467"/>
              <a:ext cx="0" cy="734424"/>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798182" y="5105679"/>
              <a:ext cx="794840" cy="369332"/>
            </a:xfrm>
            <a:prstGeom prst="rect">
              <a:avLst/>
            </a:prstGeom>
            <a:noFill/>
          </p:spPr>
          <p:txBody>
            <a:bodyPr wrap="square" rtlCol="0">
              <a:spAutoFit/>
            </a:bodyPr>
            <a:lstStyle/>
            <a:p>
              <a:r>
                <a:rPr lang="tr-TR" b="1" dirty="0"/>
                <a:t>P</a:t>
              </a:r>
              <a:endParaRPr lang="en-US" b="1" dirty="0"/>
            </a:p>
          </p:txBody>
        </p:sp>
        <p:sp>
          <p:nvSpPr>
            <p:cNvPr id="36" name="TextBox 35"/>
            <p:cNvSpPr txBox="1"/>
            <p:nvPr/>
          </p:nvSpPr>
          <p:spPr>
            <a:xfrm>
              <a:off x="3531689" y="5055102"/>
              <a:ext cx="794840" cy="369332"/>
            </a:xfrm>
            <a:prstGeom prst="rect">
              <a:avLst/>
            </a:prstGeom>
            <a:noFill/>
          </p:spPr>
          <p:txBody>
            <a:bodyPr wrap="square" rtlCol="0">
              <a:spAutoFit/>
            </a:bodyPr>
            <a:lstStyle/>
            <a:p>
              <a:r>
                <a:rPr lang="tr-TR" b="1" dirty="0"/>
                <a:t>P</a:t>
              </a:r>
              <a:r>
                <a:rPr lang="tr-TR" b="1" baseline="30000" dirty="0"/>
                <a:t>*</a:t>
              </a:r>
              <a:endParaRPr lang="en-US" b="1" baseline="30000" dirty="0"/>
            </a:p>
          </p:txBody>
        </p:sp>
      </p:grpSp>
      <mc:AlternateContent xmlns:mc="http://schemas.openxmlformats.org/markup-compatibility/2006" xmlns:a14="http://schemas.microsoft.com/office/drawing/2010/main">
        <mc:Choice Requires="a14">
          <p:sp>
            <p:nvSpPr>
              <p:cNvPr id="41" name="Rectangle 40"/>
              <p:cNvSpPr/>
              <p:nvPr/>
            </p:nvSpPr>
            <p:spPr>
              <a:xfrm>
                <a:off x="3953219" y="1918539"/>
                <a:ext cx="2931444" cy="404983"/>
              </a:xfrm>
              <a:prstGeom prst="rect">
                <a:avLst/>
              </a:prstGeom>
              <a:solidFill>
                <a:schemeClr val="bg2">
                  <a:lumMod val="75000"/>
                </a:schemeClr>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𝑢</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i="1">
                          <a:latin typeface="Cambria Math" panose="02040503050406030204" pitchFamily="18" charset="0"/>
                        </a:rPr>
                        <m:t>𝑓</m:t>
                      </m:r>
                      <m:d>
                        <m:dPr>
                          <m:ctrlPr>
                            <a:rPr lang="tr-TR" i="1">
                              <a:latin typeface="Cambria Math" panose="02040503050406030204" pitchFamily="18" charset="0"/>
                            </a:rPr>
                          </m:ctrlPr>
                        </m:dPr>
                        <m:e>
                          <m:r>
                            <a:rPr lang="tr-TR" i="1">
                              <a:latin typeface="Cambria Math" panose="02040503050406030204" pitchFamily="18" charset="0"/>
                            </a:rPr>
                            <m:t>𝑟</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m:t>
                          </m:r>
                          <m:sSup>
                            <m:sSupPr>
                              <m:ctrlPr>
                                <a:rPr lang="tr-TR" i="1">
                                  <a:latin typeface="Cambria Math" panose="02040503050406030204" pitchFamily="18" charset="0"/>
                                </a:rPr>
                              </m:ctrlPr>
                            </m:sSupPr>
                            <m:e>
                              <m:r>
                                <a:rPr lang="tr-TR" i="1">
                                  <a:latin typeface="Cambria Math" panose="02040503050406030204" pitchFamily="18" charset="0"/>
                                </a:rPr>
                                <m:t>𝑑</m:t>
                              </m:r>
                            </m:e>
                            <m:sup>
                              <m:r>
                                <a:rPr lang="tr-TR" i="1">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𝑃</m:t>
                              </m:r>
                            </m:e>
                            <m:sup>
                              <m:r>
                                <a:rPr lang="tr-TR" i="1">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𝑡</m:t>
                              </m:r>
                            </m:e>
                          </m:d>
                        </m:e>
                      </m:d>
                    </m:oMath>
                  </m:oMathPara>
                </a14:m>
                <a:endParaRPr 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3953219" y="1918539"/>
                <a:ext cx="2931444" cy="404983"/>
              </a:xfrm>
              <a:prstGeom prst="rect">
                <a:avLst/>
              </a:prstGeom>
              <a:blipFill rotWithShape="0">
                <a:blip r:embed="rId2"/>
                <a:stretch>
                  <a:fillRect b="-7353"/>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2033697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Kapalı Çevrim Kontrol Sistemi</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79" y="1395563"/>
                <a:ext cx="9921773" cy="3533381"/>
              </a:xfrm>
            </p:spPr>
            <p:txBody>
              <a:bodyPr>
                <a:normAutofit/>
              </a:bodyPr>
              <a:lstStyle/>
              <a:p>
                <a:r>
                  <a:rPr lang="tr-TR" b="1" dirty="0"/>
                  <a:t>Yeni eklenen semboller:</a:t>
                </a:r>
              </a:p>
              <a:p>
                <a:pPr>
                  <a:spcBef>
                    <a:spcPts val="400"/>
                  </a:spcBef>
                </a:pPr>
                <a:r>
                  <a:rPr lang="tr-TR" dirty="0"/>
                  <a:t>c’(t): Ölçülen Çıkış (Algılayıcı çıkışı); n(t): Algılayıcı gürültüsü</a:t>
                </a:r>
              </a:p>
              <a:p>
                <a:pPr>
                  <a:spcBef>
                    <a:spcPts val="400"/>
                  </a:spcBef>
                </a:pPr>
                <a:r>
                  <a:rPr lang="tr-TR" dirty="0"/>
                  <a:t>Açık çevrimin tersine, bozucu etkinin ve sistem parametrelerinin çok iyi tahmin edilmesine gerek yoktur. </a:t>
                </a:r>
              </a:p>
              <a:p>
                <a:pPr>
                  <a:spcBef>
                    <a:spcPts val="400"/>
                  </a:spcBef>
                </a:pPr>
                <a:r>
                  <a:rPr lang="tr-TR" dirty="0"/>
                  <a:t>Ancak kapalı çevrim kontrolün başarısı iyi algılayıcılara dayanır yani;</a:t>
                </a:r>
              </a:p>
              <a:p>
                <a:pPr marL="0" indent="0">
                  <a:spcBef>
                    <a:spcPts val="400"/>
                  </a:spcBef>
                  <a:buNone/>
                </a:pPr>
                <a14:m>
                  <m:oMathPara xmlns:m="http://schemas.openxmlformats.org/officeDocument/2006/math">
                    <m:oMathParaPr>
                      <m:jc m:val="centerGroup"/>
                    </m:oMathParaPr>
                    <m:oMath xmlns:m="http://schemas.openxmlformats.org/officeDocument/2006/math">
                      <m:r>
                        <a:rPr lang="tr-TR" b="1" i="1" dirty="0" smtClean="0">
                          <a:latin typeface="Cambria Math" panose="02040503050406030204" pitchFamily="18" charset="0"/>
                        </a:rPr>
                        <m:t>𝒄</m:t>
                      </m:r>
                      <m:r>
                        <a:rPr lang="tr-TR" b="1" i="1" dirty="0" smtClean="0">
                          <a:latin typeface="Cambria Math" panose="02040503050406030204" pitchFamily="18" charset="0"/>
                        </a:rPr>
                        <m:t>’(</m:t>
                      </m:r>
                      <m:r>
                        <a:rPr lang="tr-TR" b="1" i="1" dirty="0" smtClean="0">
                          <a:latin typeface="Cambria Math" panose="02040503050406030204" pitchFamily="18" charset="0"/>
                        </a:rPr>
                        <m:t>𝒕</m:t>
                      </m:r>
                      <m:r>
                        <a:rPr lang="tr-TR" b="1" i="1" dirty="0" smtClean="0">
                          <a:latin typeface="Cambria Math" panose="02040503050406030204" pitchFamily="18" charset="0"/>
                        </a:rPr>
                        <m:t>)≅</m:t>
                      </m:r>
                      <m:r>
                        <a:rPr lang="tr-TR" b="1" i="1" dirty="0" smtClean="0">
                          <a:latin typeface="Cambria Math" panose="02040503050406030204" pitchFamily="18" charset="0"/>
                          <a:ea typeface="Cambria Math" panose="02040503050406030204" pitchFamily="18" charset="0"/>
                        </a:rPr>
                        <m:t>𝒄</m:t>
                      </m:r>
                      <m:r>
                        <a:rPr lang="tr-TR" b="1" i="1" dirty="0" smtClean="0">
                          <a:latin typeface="Cambria Math" panose="02040503050406030204" pitchFamily="18" charset="0"/>
                          <a:ea typeface="Cambria Math" panose="02040503050406030204" pitchFamily="18" charset="0"/>
                        </a:rPr>
                        <m:t>(</m:t>
                      </m:r>
                      <m:r>
                        <a:rPr lang="tr-TR" b="1" i="1" dirty="0" smtClean="0">
                          <a:latin typeface="Cambria Math" panose="02040503050406030204" pitchFamily="18" charset="0"/>
                          <a:ea typeface="Cambria Math" panose="02040503050406030204" pitchFamily="18" charset="0"/>
                        </a:rPr>
                        <m:t>𝒕</m:t>
                      </m:r>
                      <m:r>
                        <a:rPr lang="tr-TR" b="1" i="1" dirty="0" smtClean="0">
                          <a:latin typeface="Cambria Math" panose="02040503050406030204" pitchFamily="18" charset="0"/>
                          <a:ea typeface="Cambria Math" panose="02040503050406030204" pitchFamily="18" charset="0"/>
                        </a:rPr>
                        <m:t>)</m:t>
                      </m:r>
                    </m:oMath>
                  </m:oMathPara>
                </a14:m>
                <a:endParaRPr lang="tr-TR" b="1" dirty="0"/>
              </a:p>
              <a:p>
                <a:r>
                  <a:rPr lang="tr-TR" dirty="0"/>
                  <a:t>Kapalı çevrim kontrol sisteminde, üretilen kontrol girişi u(t), r(t), c’(t), d*(t) ve P*(t)’</a:t>
                </a:r>
                <a:r>
                  <a:rPr lang="tr-TR" dirty="0" err="1"/>
                  <a:t>nin</a:t>
                </a:r>
                <a:r>
                  <a:rPr lang="tr-TR" dirty="0"/>
                  <a:t> bir fonksiyonudur. </a:t>
                </a:r>
              </a:p>
              <a:p>
                <a:pPr>
                  <a:spcBef>
                    <a:spcPts val="400"/>
                  </a:spcBef>
                </a:pPr>
                <a:endParaRPr lang="tr-TR"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79" y="1395563"/>
                <a:ext cx="9921773" cy="3533381"/>
              </a:xfrm>
              <a:blipFill rotWithShape="0">
                <a:blip r:embed="rId2"/>
                <a:stretch>
                  <a:fillRect l="-921" t="-2414" r="-1044"/>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3788104" y="4581251"/>
                <a:ext cx="3471720" cy="404983"/>
              </a:xfrm>
              <a:prstGeom prst="rect">
                <a:avLst/>
              </a:prstGeom>
              <a:solidFill>
                <a:schemeClr val="bg2">
                  <a:lumMod val="75000"/>
                </a:schemeClr>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rPr>
                        <m:t>𝑢</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i="1">
                          <a:latin typeface="Cambria Math" panose="02040503050406030204" pitchFamily="18" charset="0"/>
                        </a:rPr>
                        <m:t>𝑓</m:t>
                      </m:r>
                      <m:d>
                        <m:dPr>
                          <m:ctrlPr>
                            <a:rPr lang="tr-TR" i="1">
                              <a:latin typeface="Cambria Math" panose="02040503050406030204" pitchFamily="18" charset="0"/>
                            </a:rPr>
                          </m:ctrlPr>
                        </m:dPr>
                        <m:e>
                          <m:r>
                            <a:rPr lang="tr-TR" i="1">
                              <a:latin typeface="Cambria Math" panose="02040503050406030204" pitchFamily="18" charset="0"/>
                            </a:rPr>
                            <m:t>𝑟</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b="0" i="1" smtClean="0">
                              <a:latin typeface="Cambria Math" panose="02040503050406030204" pitchFamily="18" charset="0"/>
                            </a:rPr>
                            <m:t>𝑐</m:t>
                          </m:r>
                          <m:r>
                            <a:rPr lang="tr-TR" b="0" i="1" smtClean="0">
                              <a:latin typeface="Cambria Math" panose="02040503050406030204" pitchFamily="18" charset="0"/>
                            </a:rPr>
                            <m:t>′</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r>
                            <a:rPr lang="tr-TR" i="1">
                              <a:latin typeface="Cambria Math" panose="02040503050406030204" pitchFamily="18" charset="0"/>
                            </a:rPr>
                            <m:t> </m:t>
                          </m:r>
                          <m:sSup>
                            <m:sSupPr>
                              <m:ctrlPr>
                                <a:rPr lang="tr-TR" i="1">
                                  <a:latin typeface="Cambria Math" panose="02040503050406030204" pitchFamily="18" charset="0"/>
                                </a:rPr>
                              </m:ctrlPr>
                            </m:sSupPr>
                            <m:e>
                              <m:r>
                                <a:rPr lang="tr-TR" i="1">
                                  <a:latin typeface="Cambria Math" panose="02040503050406030204" pitchFamily="18" charset="0"/>
                                </a:rPr>
                                <m:t>𝑑</m:t>
                              </m:r>
                            </m:e>
                            <m:sup>
                              <m:r>
                                <a:rPr lang="tr-TR" i="1">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𝑃</m:t>
                              </m:r>
                            </m:e>
                            <m:sup>
                              <m:r>
                                <a:rPr lang="tr-TR" i="1">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𝑡</m:t>
                              </m:r>
                            </m:e>
                          </m:d>
                        </m:e>
                      </m:d>
                    </m:oMath>
                  </m:oMathPara>
                </a14:m>
                <a:endParaRPr lang="en-US" dirty="0"/>
              </a:p>
            </p:txBody>
          </p:sp>
        </mc:Choice>
        <mc:Fallback xmlns="">
          <p:sp>
            <p:nvSpPr>
              <p:cNvPr id="48" name="Rectangle 47"/>
              <p:cNvSpPr>
                <a:spLocks noRot="1" noChangeAspect="1" noMove="1" noResize="1" noEditPoints="1" noAdjustHandles="1" noChangeArrowheads="1" noChangeShapeType="1" noTextEdit="1"/>
              </p:cNvSpPr>
              <p:nvPr/>
            </p:nvSpPr>
            <p:spPr>
              <a:xfrm>
                <a:off x="3788104" y="4581251"/>
                <a:ext cx="3471720" cy="404983"/>
              </a:xfrm>
              <a:prstGeom prst="rect">
                <a:avLst/>
              </a:prstGeom>
              <a:blipFill rotWithShape="0">
                <a:blip r:embed="rId3"/>
                <a:stretch>
                  <a:fillRect b="-7353"/>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1705167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Kapalı Çevrim Kontrol Sistemi</a:t>
            </a:r>
            <a:endParaRPr lang="en-US" dirty="0"/>
          </a:p>
        </p:txBody>
      </p:sp>
      <p:sp>
        <p:nvSpPr>
          <p:cNvPr id="3" name="Content Placeholder 2"/>
          <p:cNvSpPr>
            <a:spLocks noGrp="1"/>
          </p:cNvSpPr>
          <p:nvPr>
            <p:ph idx="1"/>
          </p:nvPr>
        </p:nvSpPr>
        <p:spPr>
          <a:xfrm>
            <a:off x="1097279" y="1395563"/>
            <a:ext cx="9921773" cy="1306273"/>
          </a:xfrm>
        </p:spPr>
        <p:txBody>
          <a:bodyPr>
            <a:normAutofit/>
          </a:bodyPr>
          <a:lstStyle/>
          <a:p>
            <a:r>
              <a:rPr lang="tr-TR" dirty="0"/>
              <a:t>Kapalı çevrim kontrol sisteminde, üretilen kontrol girişi u(t), r(t), c’(t), d*(t) ve P*(t)’</a:t>
            </a:r>
            <a:r>
              <a:rPr lang="tr-TR" dirty="0" err="1"/>
              <a:t>nin</a:t>
            </a:r>
            <a:r>
              <a:rPr lang="tr-TR" dirty="0"/>
              <a:t> bir fonksiyonudur. </a:t>
            </a:r>
          </a:p>
          <a:p>
            <a:pPr>
              <a:spcBef>
                <a:spcPts val="400"/>
              </a:spcBef>
            </a:pPr>
            <a:endParaRPr lang="tr-TR" dirty="0"/>
          </a:p>
          <a:p>
            <a:endParaRPr lang="en-US" dirty="0"/>
          </a:p>
        </p:txBody>
      </p:sp>
      <p:grpSp>
        <p:nvGrpSpPr>
          <p:cNvPr id="47" name="Group 46"/>
          <p:cNvGrpSpPr/>
          <p:nvPr/>
        </p:nvGrpSpPr>
        <p:grpSpPr>
          <a:xfrm>
            <a:off x="1977652" y="2613090"/>
            <a:ext cx="8161025" cy="3677863"/>
            <a:chOff x="2525739" y="2630939"/>
            <a:chExt cx="8161025" cy="3677863"/>
          </a:xfrm>
        </p:grpSpPr>
        <p:sp>
          <p:nvSpPr>
            <p:cNvPr id="5" name="Flowchart: Process 4"/>
            <p:cNvSpPr/>
            <p:nvPr/>
          </p:nvSpPr>
          <p:spPr>
            <a:xfrm>
              <a:off x="4030393" y="3827192"/>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7008055" y="3808428"/>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p:cNvSpPr/>
            <p:nvPr/>
          </p:nvSpPr>
          <p:spPr>
            <a:xfrm>
              <a:off x="6203858" y="5556740"/>
              <a:ext cx="1364567" cy="403276"/>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222610" y="5556740"/>
              <a:ext cx="1364567" cy="369332"/>
            </a:xfrm>
            <a:prstGeom prst="rect">
              <a:avLst/>
            </a:prstGeom>
            <a:noFill/>
          </p:spPr>
          <p:txBody>
            <a:bodyPr wrap="square" rtlCol="0">
              <a:spAutoFit/>
            </a:bodyPr>
            <a:lstStyle/>
            <a:p>
              <a:r>
                <a:rPr lang="tr-TR" b="1" dirty="0"/>
                <a:t>Algılayıcılar</a:t>
              </a:r>
              <a:endParaRPr lang="en-US" b="1" dirty="0"/>
            </a:p>
          </p:txBody>
        </p:sp>
        <p:sp>
          <p:nvSpPr>
            <p:cNvPr id="10" name="TextBox 9"/>
            <p:cNvSpPr txBox="1"/>
            <p:nvPr/>
          </p:nvSpPr>
          <p:spPr>
            <a:xfrm>
              <a:off x="4025704" y="4077288"/>
              <a:ext cx="1364567" cy="369332"/>
            </a:xfrm>
            <a:prstGeom prst="rect">
              <a:avLst/>
            </a:prstGeom>
            <a:noFill/>
          </p:spPr>
          <p:txBody>
            <a:bodyPr wrap="square" rtlCol="0">
              <a:spAutoFit/>
            </a:bodyPr>
            <a:lstStyle/>
            <a:p>
              <a:r>
                <a:rPr lang="tr-TR" b="1" dirty="0"/>
                <a:t>Kontrolcü</a:t>
              </a:r>
              <a:endParaRPr lang="en-US" b="1" dirty="0"/>
            </a:p>
          </p:txBody>
        </p:sp>
        <p:sp>
          <p:nvSpPr>
            <p:cNvPr id="12" name="TextBox 11"/>
            <p:cNvSpPr txBox="1"/>
            <p:nvPr/>
          </p:nvSpPr>
          <p:spPr>
            <a:xfrm>
              <a:off x="7228455" y="4086666"/>
              <a:ext cx="1364567" cy="369332"/>
            </a:xfrm>
            <a:prstGeom prst="rect">
              <a:avLst/>
            </a:prstGeom>
            <a:noFill/>
          </p:spPr>
          <p:txBody>
            <a:bodyPr wrap="square" rtlCol="0">
              <a:spAutoFit/>
            </a:bodyPr>
            <a:lstStyle/>
            <a:p>
              <a:r>
                <a:rPr lang="tr-TR" b="1" dirty="0"/>
                <a:t>Sistem</a:t>
              </a:r>
              <a:endParaRPr lang="en-US" b="1" dirty="0"/>
            </a:p>
          </p:txBody>
        </p:sp>
        <p:cxnSp>
          <p:nvCxnSpPr>
            <p:cNvPr id="13" name="Straight Arrow Connector 12"/>
            <p:cNvCxnSpPr>
              <a:endCxn id="10" idx="1"/>
            </p:cNvCxnSpPr>
            <p:nvPr/>
          </p:nvCxnSpPr>
          <p:spPr>
            <a:xfrm flipV="1">
              <a:off x="3076129" y="4261954"/>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3"/>
              <a:endCxn id="7" idx="1"/>
            </p:cNvCxnSpPr>
            <p:nvPr/>
          </p:nvCxnSpPr>
          <p:spPr>
            <a:xfrm flipV="1">
              <a:off x="5394960" y="4265240"/>
              <a:ext cx="1613095" cy="187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372622" y="4271332"/>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847409" y="4287742"/>
              <a:ext cx="0" cy="1452268"/>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89821" y="4718766"/>
              <a:ext cx="18166" cy="103688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698612" y="5755646"/>
              <a:ext cx="1453658" cy="774"/>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900226" y="3892622"/>
              <a:ext cx="650627" cy="369332"/>
            </a:xfrm>
            <a:prstGeom prst="rect">
              <a:avLst/>
            </a:prstGeom>
            <a:noFill/>
          </p:spPr>
          <p:txBody>
            <a:bodyPr wrap="square" rtlCol="0">
              <a:spAutoFit/>
            </a:bodyPr>
            <a:lstStyle/>
            <a:p>
              <a:r>
                <a:rPr lang="tr-TR" b="1" dirty="0"/>
                <a:t>u(t)</a:t>
              </a:r>
              <a:endParaRPr lang="en-US" b="1" dirty="0"/>
            </a:p>
          </p:txBody>
        </p:sp>
        <p:sp>
          <p:nvSpPr>
            <p:cNvPr id="22" name="TextBox 21"/>
            <p:cNvSpPr txBox="1"/>
            <p:nvPr/>
          </p:nvSpPr>
          <p:spPr>
            <a:xfrm>
              <a:off x="8725483" y="3890274"/>
              <a:ext cx="650627" cy="369332"/>
            </a:xfrm>
            <a:prstGeom prst="rect">
              <a:avLst/>
            </a:prstGeom>
            <a:noFill/>
          </p:spPr>
          <p:txBody>
            <a:bodyPr wrap="square" rtlCol="0">
              <a:spAutoFit/>
            </a:bodyPr>
            <a:lstStyle/>
            <a:p>
              <a:r>
                <a:rPr lang="tr-TR" b="1" dirty="0"/>
                <a:t>c(t)</a:t>
              </a:r>
              <a:endParaRPr lang="en-US" b="1" dirty="0"/>
            </a:p>
          </p:txBody>
        </p:sp>
        <p:sp>
          <p:nvSpPr>
            <p:cNvPr id="23" name="TextBox 22"/>
            <p:cNvSpPr txBox="1"/>
            <p:nvPr/>
          </p:nvSpPr>
          <p:spPr>
            <a:xfrm>
              <a:off x="7147555" y="2776586"/>
              <a:ext cx="650627" cy="369332"/>
            </a:xfrm>
            <a:prstGeom prst="rect">
              <a:avLst/>
            </a:prstGeom>
            <a:noFill/>
          </p:spPr>
          <p:txBody>
            <a:bodyPr wrap="square" rtlCol="0">
              <a:spAutoFit/>
            </a:bodyPr>
            <a:lstStyle/>
            <a:p>
              <a:r>
                <a:rPr lang="tr-TR" b="1" dirty="0"/>
                <a:t>d(t)</a:t>
              </a:r>
              <a:endParaRPr lang="en-US" b="1" dirty="0"/>
            </a:p>
          </p:txBody>
        </p:sp>
        <p:sp>
          <p:nvSpPr>
            <p:cNvPr id="24" name="TextBox 23"/>
            <p:cNvSpPr txBox="1"/>
            <p:nvPr/>
          </p:nvSpPr>
          <p:spPr>
            <a:xfrm>
              <a:off x="3028067" y="3890279"/>
              <a:ext cx="650627" cy="369332"/>
            </a:xfrm>
            <a:prstGeom prst="rect">
              <a:avLst/>
            </a:prstGeom>
            <a:noFill/>
          </p:spPr>
          <p:txBody>
            <a:bodyPr wrap="square" rtlCol="0">
              <a:spAutoFit/>
            </a:bodyPr>
            <a:lstStyle/>
            <a:p>
              <a:r>
                <a:rPr lang="tr-TR" b="1" dirty="0"/>
                <a:t>r(t)</a:t>
              </a:r>
              <a:endParaRPr lang="en-US" b="1" dirty="0"/>
            </a:p>
          </p:txBody>
        </p:sp>
        <p:cxnSp>
          <p:nvCxnSpPr>
            <p:cNvPr id="25" name="Straight Arrow Connector 24"/>
            <p:cNvCxnSpPr/>
            <p:nvPr/>
          </p:nvCxnSpPr>
          <p:spPr>
            <a:xfrm rot="5400000" flipV="1">
              <a:off x="7216727" y="3340526"/>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81664" y="3110465"/>
              <a:ext cx="1331734" cy="369332"/>
            </a:xfrm>
            <a:prstGeom prst="rect">
              <a:avLst/>
            </a:prstGeom>
            <a:noFill/>
          </p:spPr>
          <p:txBody>
            <a:bodyPr wrap="square" rtlCol="0">
              <a:spAutoFit/>
            </a:bodyPr>
            <a:lstStyle/>
            <a:p>
              <a:r>
                <a:rPr lang="tr-TR" b="1" dirty="0"/>
                <a:t>Bozucu Etki</a:t>
              </a:r>
              <a:endParaRPr lang="en-US" b="1" dirty="0"/>
            </a:p>
          </p:txBody>
        </p:sp>
        <p:sp>
          <p:nvSpPr>
            <p:cNvPr id="27" name="TextBox 26"/>
            <p:cNvSpPr txBox="1"/>
            <p:nvPr/>
          </p:nvSpPr>
          <p:spPr>
            <a:xfrm>
              <a:off x="8873202" y="4318927"/>
              <a:ext cx="1813562" cy="369332"/>
            </a:xfrm>
            <a:prstGeom prst="rect">
              <a:avLst/>
            </a:prstGeom>
            <a:noFill/>
          </p:spPr>
          <p:txBody>
            <a:bodyPr wrap="square" rtlCol="0">
              <a:spAutoFit/>
            </a:bodyPr>
            <a:lstStyle/>
            <a:p>
              <a:r>
                <a:rPr lang="tr-TR" b="1" dirty="0"/>
                <a:t>Kontrollü Çıkış</a:t>
              </a:r>
              <a:endParaRPr lang="en-US" b="1" dirty="0"/>
            </a:p>
          </p:txBody>
        </p:sp>
        <p:sp>
          <p:nvSpPr>
            <p:cNvPr id="28" name="TextBox 27"/>
            <p:cNvSpPr txBox="1"/>
            <p:nvPr/>
          </p:nvSpPr>
          <p:spPr>
            <a:xfrm>
              <a:off x="5843376" y="4275808"/>
              <a:ext cx="1813562" cy="369332"/>
            </a:xfrm>
            <a:prstGeom prst="rect">
              <a:avLst/>
            </a:prstGeom>
            <a:noFill/>
          </p:spPr>
          <p:txBody>
            <a:bodyPr wrap="square" rtlCol="0">
              <a:spAutoFit/>
            </a:bodyPr>
            <a:lstStyle/>
            <a:p>
              <a:r>
                <a:rPr lang="tr-TR" b="1" dirty="0"/>
                <a:t>Giriş</a:t>
              </a:r>
              <a:endParaRPr lang="en-US" b="1" dirty="0"/>
            </a:p>
          </p:txBody>
        </p:sp>
        <p:sp>
          <p:nvSpPr>
            <p:cNvPr id="29" name="TextBox 28"/>
            <p:cNvSpPr txBox="1"/>
            <p:nvPr/>
          </p:nvSpPr>
          <p:spPr>
            <a:xfrm>
              <a:off x="2525739" y="4304067"/>
              <a:ext cx="1813562" cy="369332"/>
            </a:xfrm>
            <a:prstGeom prst="rect">
              <a:avLst/>
            </a:prstGeom>
            <a:noFill/>
          </p:spPr>
          <p:txBody>
            <a:bodyPr wrap="square" rtlCol="0">
              <a:spAutoFit/>
            </a:bodyPr>
            <a:lstStyle/>
            <a:p>
              <a:r>
                <a:rPr lang="tr-TR" b="1" dirty="0"/>
                <a:t>Referans Giriş</a:t>
              </a:r>
              <a:endParaRPr lang="en-US" b="1" dirty="0"/>
            </a:p>
          </p:txBody>
        </p:sp>
        <p:sp>
          <p:nvSpPr>
            <p:cNvPr id="30" name="TextBox 29"/>
            <p:cNvSpPr txBox="1"/>
            <p:nvPr/>
          </p:nvSpPr>
          <p:spPr>
            <a:xfrm>
              <a:off x="4148795" y="2774241"/>
              <a:ext cx="650627" cy="369332"/>
            </a:xfrm>
            <a:prstGeom prst="rect">
              <a:avLst/>
            </a:prstGeom>
            <a:noFill/>
          </p:spPr>
          <p:txBody>
            <a:bodyPr wrap="square" rtlCol="0">
              <a:spAutoFit/>
            </a:bodyPr>
            <a:lstStyle/>
            <a:p>
              <a:r>
                <a:rPr lang="tr-TR" b="1" dirty="0"/>
                <a:t>d</a:t>
              </a:r>
              <a:r>
                <a:rPr lang="tr-TR" b="1" baseline="30000" dirty="0"/>
                <a:t>*</a:t>
              </a:r>
              <a:r>
                <a:rPr lang="tr-TR" b="1" dirty="0"/>
                <a:t>(t)</a:t>
              </a:r>
              <a:endParaRPr lang="en-US" b="1" dirty="0"/>
            </a:p>
          </p:txBody>
        </p:sp>
        <p:cxnSp>
          <p:nvCxnSpPr>
            <p:cNvPr id="31" name="Straight Arrow Connector 30"/>
            <p:cNvCxnSpPr/>
            <p:nvPr/>
          </p:nvCxnSpPr>
          <p:spPr>
            <a:xfrm rot="5400000" flipV="1">
              <a:off x="4217967" y="3338181"/>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812342" y="2630939"/>
              <a:ext cx="1532652" cy="923330"/>
            </a:xfrm>
            <a:prstGeom prst="rect">
              <a:avLst/>
            </a:prstGeom>
            <a:noFill/>
          </p:spPr>
          <p:txBody>
            <a:bodyPr wrap="square" rtlCol="0">
              <a:spAutoFit/>
            </a:bodyPr>
            <a:lstStyle/>
            <a:p>
              <a:r>
                <a:rPr lang="tr-TR" b="1" dirty="0"/>
                <a:t>Ölçülen yada Tahmin Edilen Bozucu Etki</a:t>
              </a:r>
              <a:endParaRPr lang="en-US" b="1" dirty="0"/>
            </a:p>
          </p:txBody>
        </p:sp>
        <p:cxnSp>
          <p:nvCxnSpPr>
            <p:cNvPr id="33" name="Straight Connector 32"/>
            <p:cNvCxnSpPr/>
            <p:nvPr/>
          </p:nvCxnSpPr>
          <p:spPr>
            <a:xfrm>
              <a:off x="8103694" y="4718766"/>
              <a:ext cx="0" cy="734424"/>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075158" y="4738467"/>
              <a:ext cx="0" cy="734424"/>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220212" y="5105679"/>
              <a:ext cx="794840" cy="369332"/>
            </a:xfrm>
            <a:prstGeom prst="rect">
              <a:avLst/>
            </a:prstGeom>
            <a:noFill/>
          </p:spPr>
          <p:txBody>
            <a:bodyPr wrap="square" rtlCol="0">
              <a:spAutoFit/>
            </a:bodyPr>
            <a:lstStyle/>
            <a:p>
              <a:r>
                <a:rPr lang="tr-TR" b="1" dirty="0"/>
                <a:t>P</a:t>
              </a:r>
              <a:endParaRPr lang="en-US" b="1" dirty="0"/>
            </a:p>
          </p:txBody>
        </p:sp>
        <p:sp>
          <p:nvSpPr>
            <p:cNvPr id="36" name="TextBox 35"/>
            <p:cNvSpPr txBox="1"/>
            <p:nvPr/>
          </p:nvSpPr>
          <p:spPr>
            <a:xfrm>
              <a:off x="5191676" y="5055102"/>
              <a:ext cx="794840" cy="369332"/>
            </a:xfrm>
            <a:prstGeom prst="rect">
              <a:avLst/>
            </a:prstGeom>
            <a:noFill/>
          </p:spPr>
          <p:txBody>
            <a:bodyPr wrap="square" rtlCol="0">
              <a:spAutoFit/>
            </a:bodyPr>
            <a:lstStyle/>
            <a:p>
              <a:r>
                <a:rPr lang="tr-TR" b="1" dirty="0"/>
                <a:t>P</a:t>
              </a:r>
              <a:r>
                <a:rPr lang="tr-TR" b="1" baseline="30000" dirty="0"/>
                <a:t>*</a:t>
              </a:r>
              <a:endParaRPr lang="en-US" b="1" baseline="30000" dirty="0"/>
            </a:p>
          </p:txBody>
        </p:sp>
        <p:cxnSp>
          <p:nvCxnSpPr>
            <p:cNvPr id="39" name="Straight Arrow Connector 38"/>
            <p:cNvCxnSpPr>
              <a:endCxn id="9" idx="3"/>
            </p:cNvCxnSpPr>
            <p:nvPr/>
          </p:nvCxnSpPr>
          <p:spPr>
            <a:xfrm flipH="1">
              <a:off x="7587177" y="5740010"/>
              <a:ext cx="1260232" cy="13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625860" y="5787070"/>
              <a:ext cx="650627" cy="369332"/>
            </a:xfrm>
            <a:prstGeom prst="rect">
              <a:avLst/>
            </a:prstGeom>
            <a:noFill/>
          </p:spPr>
          <p:txBody>
            <a:bodyPr wrap="square" rtlCol="0">
              <a:spAutoFit/>
            </a:bodyPr>
            <a:lstStyle/>
            <a:p>
              <a:r>
                <a:rPr lang="tr-TR" b="1" dirty="0"/>
                <a:t>c(t)</a:t>
              </a:r>
              <a:endParaRPr lang="en-US" b="1" dirty="0"/>
            </a:p>
          </p:txBody>
        </p:sp>
        <p:sp>
          <p:nvSpPr>
            <p:cNvPr id="41" name="TextBox 40"/>
            <p:cNvSpPr txBox="1"/>
            <p:nvPr/>
          </p:nvSpPr>
          <p:spPr>
            <a:xfrm>
              <a:off x="5668111" y="5770654"/>
              <a:ext cx="650627" cy="369332"/>
            </a:xfrm>
            <a:prstGeom prst="rect">
              <a:avLst/>
            </a:prstGeom>
            <a:noFill/>
          </p:spPr>
          <p:txBody>
            <a:bodyPr wrap="square" rtlCol="0">
              <a:spAutoFit/>
            </a:bodyPr>
            <a:lstStyle/>
            <a:p>
              <a:r>
                <a:rPr lang="tr-TR" b="1" dirty="0"/>
                <a:t>c’(t)</a:t>
              </a:r>
              <a:endParaRPr lang="en-US" b="1" dirty="0"/>
            </a:p>
          </p:txBody>
        </p:sp>
        <p:cxnSp>
          <p:nvCxnSpPr>
            <p:cNvPr id="42" name="Straight Connector 41"/>
            <p:cNvCxnSpPr/>
            <p:nvPr/>
          </p:nvCxnSpPr>
          <p:spPr>
            <a:xfrm>
              <a:off x="6863389" y="5954381"/>
              <a:ext cx="22752" cy="31981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891999" y="5939470"/>
              <a:ext cx="650627" cy="369332"/>
            </a:xfrm>
            <a:prstGeom prst="rect">
              <a:avLst/>
            </a:prstGeom>
            <a:noFill/>
          </p:spPr>
          <p:txBody>
            <a:bodyPr wrap="square" rtlCol="0">
              <a:spAutoFit/>
            </a:bodyPr>
            <a:lstStyle/>
            <a:p>
              <a:r>
                <a:rPr lang="tr-TR" b="1" dirty="0"/>
                <a:t>n(t)</a:t>
              </a:r>
              <a:endParaRPr lang="en-US" b="1" dirty="0"/>
            </a:p>
          </p:txBody>
        </p:sp>
      </p:grpSp>
      <mc:AlternateContent xmlns:mc="http://schemas.openxmlformats.org/markup-compatibility/2006" xmlns:a14="http://schemas.microsoft.com/office/drawing/2010/main">
        <mc:Choice Requires="a14">
          <p:sp>
            <p:nvSpPr>
              <p:cNvPr id="48" name="Rectangle 47"/>
              <p:cNvSpPr/>
              <p:nvPr/>
            </p:nvSpPr>
            <p:spPr>
              <a:xfrm>
                <a:off x="4089023" y="2177413"/>
                <a:ext cx="3471720" cy="404983"/>
              </a:xfrm>
              <a:prstGeom prst="rect">
                <a:avLst/>
              </a:prstGeom>
              <a:solidFill>
                <a:schemeClr val="bg2">
                  <a:lumMod val="75000"/>
                </a:schemeClr>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rPr>
                        <m:t>𝑢</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i="1">
                          <a:latin typeface="Cambria Math" panose="02040503050406030204" pitchFamily="18" charset="0"/>
                        </a:rPr>
                        <m:t>𝑓</m:t>
                      </m:r>
                      <m:d>
                        <m:dPr>
                          <m:ctrlPr>
                            <a:rPr lang="tr-TR" i="1">
                              <a:latin typeface="Cambria Math" panose="02040503050406030204" pitchFamily="18" charset="0"/>
                            </a:rPr>
                          </m:ctrlPr>
                        </m:dPr>
                        <m:e>
                          <m:r>
                            <a:rPr lang="tr-TR" i="1">
                              <a:latin typeface="Cambria Math" panose="02040503050406030204" pitchFamily="18" charset="0"/>
                            </a:rPr>
                            <m:t>𝑟</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b="0" i="1" smtClean="0">
                              <a:latin typeface="Cambria Math" panose="02040503050406030204" pitchFamily="18" charset="0"/>
                            </a:rPr>
                            <m:t>𝑐</m:t>
                          </m:r>
                          <m:r>
                            <a:rPr lang="tr-TR" b="0" i="1" smtClean="0">
                              <a:latin typeface="Cambria Math" panose="02040503050406030204" pitchFamily="18" charset="0"/>
                            </a:rPr>
                            <m:t>′</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r>
                            <a:rPr lang="tr-TR" i="1">
                              <a:latin typeface="Cambria Math" panose="02040503050406030204" pitchFamily="18" charset="0"/>
                            </a:rPr>
                            <m:t> </m:t>
                          </m:r>
                          <m:sSup>
                            <m:sSupPr>
                              <m:ctrlPr>
                                <a:rPr lang="tr-TR" i="1">
                                  <a:latin typeface="Cambria Math" panose="02040503050406030204" pitchFamily="18" charset="0"/>
                                </a:rPr>
                              </m:ctrlPr>
                            </m:sSupPr>
                            <m:e>
                              <m:r>
                                <a:rPr lang="tr-TR" i="1">
                                  <a:latin typeface="Cambria Math" panose="02040503050406030204" pitchFamily="18" charset="0"/>
                                </a:rPr>
                                <m:t>𝑑</m:t>
                              </m:r>
                            </m:e>
                            <m:sup>
                              <m:r>
                                <a:rPr lang="tr-TR" i="1">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𝑃</m:t>
                              </m:r>
                            </m:e>
                            <m:sup>
                              <m:r>
                                <a:rPr lang="tr-TR" i="1">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𝑡</m:t>
                              </m:r>
                            </m:e>
                          </m:d>
                        </m:e>
                      </m:d>
                    </m:oMath>
                  </m:oMathPara>
                </a14:m>
                <a:endParaRPr lang="en-US" dirty="0"/>
              </a:p>
            </p:txBody>
          </p:sp>
        </mc:Choice>
        <mc:Fallback xmlns="">
          <p:sp>
            <p:nvSpPr>
              <p:cNvPr id="48" name="Rectangle 47"/>
              <p:cNvSpPr>
                <a:spLocks noRot="1" noChangeAspect="1" noMove="1" noResize="1" noEditPoints="1" noAdjustHandles="1" noChangeArrowheads="1" noChangeShapeType="1" noTextEdit="1"/>
              </p:cNvSpPr>
              <p:nvPr/>
            </p:nvSpPr>
            <p:spPr>
              <a:xfrm>
                <a:off x="4089023" y="2177413"/>
                <a:ext cx="3471720" cy="404983"/>
              </a:xfrm>
              <a:prstGeom prst="rect">
                <a:avLst/>
              </a:prstGeom>
              <a:blipFill rotWithShape="0">
                <a:blip r:embed="rId2"/>
                <a:stretch>
                  <a:fillRect b="-7246"/>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1969819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Kapalı Çevrim Kontrol Sistemi</a:t>
            </a:r>
          </a:p>
        </p:txBody>
      </p:sp>
      <p:sp>
        <p:nvSpPr>
          <p:cNvPr id="3" name="İçerik Yer Tutucusu 2"/>
          <p:cNvSpPr>
            <a:spLocks noGrp="1"/>
          </p:cNvSpPr>
          <p:nvPr>
            <p:ph idx="1"/>
          </p:nvPr>
        </p:nvSpPr>
        <p:spPr/>
        <p:txBody>
          <a:bodyPr/>
          <a:lstStyle/>
          <a:p>
            <a:pPr marL="525780" lvl="2" indent="-342900">
              <a:spcBef>
                <a:spcPts val="400"/>
              </a:spcBef>
              <a:spcAft>
                <a:spcPts val="200"/>
              </a:spcAft>
              <a:buSzPct val="100000"/>
              <a:buFont typeface="+mj-lt"/>
              <a:buAutoNum type="alphaLcPeriod"/>
            </a:pPr>
            <a:r>
              <a:rPr lang="tr-TR" sz="2800" dirty="0"/>
              <a:t>Temel hata tabanlı </a:t>
            </a:r>
            <a:r>
              <a:rPr lang="tr-TR" sz="2800" dirty="0" err="1"/>
              <a:t>geribildirimli</a:t>
            </a:r>
            <a:r>
              <a:rPr lang="tr-TR" sz="2800" dirty="0"/>
              <a:t> kontrol sistemi</a:t>
            </a:r>
          </a:p>
          <a:p>
            <a:pPr marL="525780" lvl="2" indent="-342900">
              <a:spcBef>
                <a:spcPts val="400"/>
              </a:spcBef>
              <a:spcAft>
                <a:spcPts val="200"/>
              </a:spcAft>
              <a:buSzPct val="100000"/>
              <a:buFont typeface="+mj-lt"/>
              <a:buAutoNum type="alphaLcPeriod"/>
            </a:pPr>
            <a:r>
              <a:rPr lang="tr-TR" sz="2800" dirty="0"/>
              <a:t>Geribildirim, ileri bildirim ve bozucu etki giderici içeren kapalı çevrim kontrol sistemi</a:t>
            </a:r>
          </a:p>
          <a:p>
            <a:pPr marL="525780" lvl="2" indent="-342900">
              <a:spcBef>
                <a:spcPts val="400"/>
              </a:spcBef>
              <a:spcAft>
                <a:spcPts val="200"/>
              </a:spcAft>
              <a:buSzPct val="100000"/>
              <a:buFont typeface="+mj-lt"/>
              <a:buAutoNum type="alphaLcPeriod"/>
            </a:pPr>
            <a:r>
              <a:rPr lang="tr-TR" sz="2800" dirty="0"/>
              <a:t>Dolaylı </a:t>
            </a:r>
            <a:r>
              <a:rPr lang="tr-TR" sz="2800" dirty="0" err="1"/>
              <a:t>geribildirimli</a:t>
            </a:r>
            <a:r>
              <a:rPr lang="tr-TR" sz="2800" dirty="0"/>
              <a:t> kontrol sistemi</a:t>
            </a:r>
          </a:p>
          <a:p>
            <a:endParaRPr lang="tr-TR" dirty="0"/>
          </a:p>
        </p:txBody>
      </p:sp>
    </p:spTree>
    <p:extLst>
      <p:ext uri="{BB962C8B-B14F-4D97-AF65-F5344CB8AC3E}">
        <p14:creationId xmlns:p14="http://schemas.microsoft.com/office/powerpoint/2010/main" val="1471702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91440" lvl="1" indent="-91440">
              <a:spcBef>
                <a:spcPts val="1200"/>
              </a:spcBef>
              <a:spcAft>
                <a:spcPts val="200"/>
              </a:spcAft>
            </a:pPr>
            <a:r>
              <a:rPr lang="tr-TR" sz="3600" dirty="0"/>
              <a:t>Kapalı Çevrim Kontrol Sistemi Çeşitleri</a:t>
            </a:r>
            <a:r>
              <a:rPr lang="tr-TR" sz="2000" dirty="0"/>
              <a:t/>
            </a:r>
            <a:br>
              <a:rPr lang="tr-TR" sz="2000" dirty="0"/>
            </a:br>
            <a:r>
              <a:rPr lang="tr-TR" sz="2700" dirty="0"/>
              <a:t>Temel hata tabanlı geri bildirimli kontrol sistemi</a:t>
            </a:r>
            <a:endParaRPr lang="en-US" sz="27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395563"/>
                <a:ext cx="10058400" cy="2342074"/>
              </a:xfrm>
              <a:solidFill>
                <a:schemeClr val="bg1"/>
              </a:solidFill>
            </p:spPr>
            <p:txBody>
              <a:bodyPr>
                <a:normAutofit fontScale="92500" lnSpcReduction="20000"/>
              </a:bodyPr>
              <a:lstStyle/>
              <a:p>
                <a:r>
                  <a:rPr lang="tr-TR" b="1" dirty="0"/>
                  <a:t>Hata Algılayıcı </a:t>
                </a:r>
                <a:r>
                  <a:rPr lang="tr-TR" dirty="0"/>
                  <a:t>(</a:t>
                </a:r>
                <a:r>
                  <a:rPr lang="tr-TR" dirty="0" err="1"/>
                  <a:t>Comparator</a:t>
                </a:r>
                <a:r>
                  <a:rPr lang="tr-TR" dirty="0"/>
                  <a:t> yada </a:t>
                </a:r>
                <a:r>
                  <a:rPr lang="tr-TR" dirty="0" err="1"/>
                  <a:t>Error</a:t>
                </a:r>
                <a:r>
                  <a:rPr lang="tr-TR" dirty="0"/>
                  <a:t> </a:t>
                </a:r>
                <a:r>
                  <a:rPr lang="tr-TR" dirty="0" err="1"/>
                  <a:t>Detector</a:t>
                </a:r>
                <a:r>
                  <a:rPr lang="tr-TR" dirty="0"/>
                  <a:t>): Referans giriş ile algılayıcı tarafından ölçülen çıkış arasındaki farkı bulan cihazdır.</a:t>
                </a:r>
              </a:p>
              <a:p>
                <a:r>
                  <a:rPr lang="tr-TR" dirty="0"/>
                  <a:t>Burada, kontrolcünün girişi olan e’(t)’ye uygulama hatası (</a:t>
                </a:r>
                <a:r>
                  <a:rPr lang="tr-TR" dirty="0" err="1"/>
                  <a:t>Actuating</a:t>
                </a:r>
                <a:r>
                  <a:rPr lang="tr-TR" dirty="0"/>
                  <a:t> </a:t>
                </a:r>
                <a:r>
                  <a:rPr lang="tr-TR" dirty="0" err="1"/>
                  <a:t>Error</a:t>
                </a:r>
                <a:r>
                  <a:rPr lang="tr-TR" dirty="0"/>
                  <a:t>) denilmektedir, ve şu şekilde bulunur. </a:t>
                </a:r>
                <a14:m>
                  <m:oMath xmlns:m="http://schemas.openxmlformats.org/officeDocument/2006/math">
                    <m:sSup>
                      <m:sSupPr>
                        <m:ctrlPr>
                          <a:rPr lang="tr-TR" b="0" i="1" smtClean="0">
                            <a:latin typeface="Cambria Math" panose="02040503050406030204" pitchFamily="18" charset="0"/>
                          </a:rPr>
                        </m:ctrlPr>
                      </m:sSupPr>
                      <m:e>
                        <m:r>
                          <a:rPr lang="tr-TR" b="0" i="1" smtClean="0">
                            <a:latin typeface="Cambria Math" panose="02040503050406030204" pitchFamily="18" charset="0"/>
                          </a:rPr>
                          <m:t>𝑒</m:t>
                        </m:r>
                      </m:e>
                      <m:sup>
                        <m:r>
                          <a:rPr lang="tr-TR" b="0" i="1" smtClean="0">
                            <a:latin typeface="Cambria Math" panose="02040503050406030204" pitchFamily="18" charset="0"/>
                          </a:rPr>
                          <m:t>′</m:t>
                        </m:r>
                      </m:sup>
                    </m:sSup>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r>
                      <a:rPr lang="tr-TR" b="0" i="1" smtClean="0">
                        <a:latin typeface="Cambria Math" panose="02040503050406030204" pitchFamily="18" charset="0"/>
                      </a:rPr>
                      <m:t>𝑟</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sSup>
                      <m:sSupPr>
                        <m:ctrlPr>
                          <a:rPr lang="tr-TR" b="0" i="1" smtClean="0">
                            <a:latin typeface="Cambria Math" panose="02040503050406030204" pitchFamily="18" charset="0"/>
                          </a:rPr>
                        </m:ctrlPr>
                      </m:sSupPr>
                      <m:e>
                        <m:r>
                          <a:rPr lang="tr-TR" b="0" i="1" smtClean="0">
                            <a:latin typeface="Cambria Math" panose="02040503050406030204" pitchFamily="18" charset="0"/>
                          </a:rPr>
                          <m:t>𝑐</m:t>
                        </m:r>
                      </m:e>
                      <m:sup>
                        <m:r>
                          <a:rPr lang="tr-TR" b="0" i="1" smtClean="0">
                            <a:latin typeface="Cambria Math" panose="02040503050406030204" pitchFamily="18" charset="0"/>
                          </a:rPr>
                          <m:t>′</m:t>
                        </m:r>
                      </m:sup>
                    </m:sSup>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oMath>
                </a14:m>
                <a:endParaRPr lang="tr-TR" b="0" dirty="0"/>
              </a:p>
              <a:p>
                <a:r>
                  <a:rPr lang="tr-TR" dirty="0"/>
                  <a:t>Gerçek hata (</a:t>
                </a:r>
                <a:r>
                  <a:rPr lang="tr-TR" dirty="0" err="1"/>
                  <a:t>Actual</a:t>
                </a:r>
                <a:r>
                  <a:rPr lang="tr-TR" dirty="0"/>
                  <a:t> </a:t>
                </a:r>
                <a:r>
                  <a:rPr lang="tr-TR" dirty="0" err="1"/>
                  <a:t>Error</a:t>
                </a:r>
                <a:r>
                  <a:rPr lang="tr-TR" dirty="0"/>
                  <a:t>) ise </a:t>
                </a:r>
                <a14:m>
                  <m:oMath xmlns:m="http://schemas.openxmlformats.org/officeDocument/2006/math">
                    <m:r>
                      <a:rPr lang="tr-TR" b="0" i="1" smtClean="0">
                        <a:latin typeface="Cambria Math" panose="02040503050406030204" pitchFamily="18" charset="0"/>
                      </a:rPr>
                      <m:t>𝑒</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r>
                      <a:rPr lang="tr-TR" b="0" i="1" smtClean="0">
                        <a:latin typeface="Cambria Math" panose="02040503050406030204" pitchFamily="18" charset="0"/>
                      </a:rPr>
                      <m:t>𝑟</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r>
                      <a:rPr lang="tr-TR" b="0" i="1" smtClean="0">
                        <a:latin typeface="Cambria Math" panose="02040503050406030204" pitchFamily="18" charset="0"/>
                      </a:rPr>
                      <m:t>𝑐</m:t>
                    </m:r>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oMath>
                </a14:m>
                <a:r>
                  <a:rPr lang="tr-TR" dirty="0"/>
                  <a:t> </a:t>
                </a:r>
                <a:r>
                  <a:rPr lang="tr-TR" dirty="0" err="1"/>
                  <a:t>dir</a:t>
                </a:r>
                <a:r>
                  <a:rPr lang="tr-TR" dirty="0"/>
                  <a:t>.</a:t>
                </a:r>
              </a:p>
              <a:p>
                <a:r>
                  <a:rPr lang="tr-TR" dirty="0"/>
                  <a:t>Sistemin kontrol girişi, uygulama hatasının bir fonksiyonu olarak, kontrolcü tarafından üretilir.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395563"/>
                <a:ext cx="10058400" cy="2342074"/>
              </a:xfrm>
              <a:blipFill rotWithShape="0">
                <a:blip r:embed="rId3"/>
                <a:stretch>
                  <a:fillRect l="-788" t="-5469" r="-61" b="-2604"/>
                </a:stretch>
              </a:blipFill>
            </p:spPr>
            <p:txBody>
              <a:bodyPr/>
              <a:lstStyle/>
              <a:p>
                <a:r>
                  <a:rPr lang="tr-TR">
                    <a:noFill/>
                  </a:rPr>
                  <a:t> </a:t>
                </a:r>
              </a:p>
            </p:txBody>
          </p:sp>
        </mc:Fallback>
      </mc:AlternateContent>
      <p:grpSp>
        <p:nvGrpSpPr>
          <p:cNvPr id="55" name="Group 54"/>
          <p:cNvGrpSpPr/>
          <p:nvPr/>
        </p:nvGrpSpPr>
        <p:grpSpPr>
          <a:xfrm>
            <a:off x="1583084" y="3932197"/>
            <a:ext cx="8036166" cy="2321067"/>
            <a:chOff x="1818245" y="3678251"/>
            <a:chExt cx="8036166" cy="2321067"/>
          </a:xfrm>
        </p:grpSpPr>
        <p:sp>
          <p:nvSpPr>
            <p:cNvPr id="5" name="Flowchart: Process 4"/>
            <p:cNvSpPr/>
            <p:nvPr/>
          </p:nvSpPr>
          <p:spPr>
            <a:xfrm>
              <a:off x="2820571" y="4178889"/>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7486356" y="4160125"/>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5598944" y="5247256"/>
              <a:ext cx="1364567" cy="403276"/>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17696" y="5247256"/>
              <a:ext cx="1364567" cy="369332"/>
            </a:xfrm>
            <a:prstGeom prst="rect">
              <a:avLst/>
            </a:prstGeom>
            <a:noFill/>
          </p:spPr>
          <p:txBody>
            <a:bodyPr wrap="square" rtlCol="0">
              <a:spAutoFit/>
            </a:bodyPr>
            <a:lstStyle/>
            <a:p>
              <a:r>
                <a:rPr lang="tr-TR" b="1" dirty="0"/>
                <a:t>Algılayıcı</a:t>
              </a:r>
              <a:endParaRPr lang="en-US" b="1" dirty="0"/>
            </a:p>
          </p:txBody>
        </p:sp>
        <p:sp>
          <p:nvSpPr>
            <p:cNvPr id="9" name="TextBox 8"/>
            <p:cNvSpPr txBox="1"/>
            <p:nvPr/>
          </p:nvSpPr>
          <p:spPr>
            <a:xfrm>
              <a:off x="2815881" y="4321922"/>
              <a:ext cx="1364567" cy="646331"/>
            </a:xfrm>
            <a:prstGeom prst="rect">
              <a:avLst/>
            </a:prstGeom>
            <a:noFill/>
          </p:spPr>
          <p:txBody>
            <a:bodyPr wrap="square" rtlCol="0">
              <a:spAutoFit/>
            </a:bodyPr>
            <a:lstStyle/>
            <a:p>
              <a:r>
                <a:rPr lang="tr-TR" b="1" dirty="0"/>
                <a:t>Hata Algılayıcı</a:t>
              </a:r>
              <a:endParaRPr lang="en-US" b="1" dirty="0"/>
            </a:p>
          </p:txBody>
        </p:sp>
        <p:sp>
          <p:nvSpPr>
            <p:cNvPr id="10" name="TextBox 9"/>
            <p:cNvSpPr txBox="1"/>
            <p:nvPr/>
          </p:nvSpPr>
          <p:spPr>
            <a:xfrm>
              <a:off x="7706756" y="4438363"/>
              <a:ext cx="1364567" cy="369332"/>
            </a:xfrm>
            <a:prstGeom prst="rect">
              <a:avLst/>
            </a:prstGeom>
            <a:noFill/>
          </p:spPr>
          <p:txBody>
            <a:bodyPr wrap="square" rtlCol="0">
              <a:spAutoFit/>
            </a:bodyPr>
            <a:lstStyle/>
            <a:p>
              <a:r>
                <a:rPr lang="tr-TR" b="1" dirty="0"/>
                <a:t>Sistem</a:t>
              </a:r>
              <a:endParaRPr lang="en-US" b="1" dirty="0"/>
            </a:p>
          </p:txBody>
        </p:sp>
        <p:cxnSp>
          <p:nvCxnSpPr>
            <p:cNvPr id="11" name="Straight Arrow Connector 10"/>
            <p:cNvCxnSpPr>
              <a:endCxn id="9" idx="1"/>
            </p:cNvCxnSpPr>
            <p:nvPr/>
          </p:nvCxnSpPr>
          <p:spPr>
            <a:xfrm>
              <a:off x="1890049" y="4633359"/>
              <a:ext cx="925832" cy="117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8" idx="3"/>
              <a:endCxn id="6" idx="1"/>
            </p:cNvCxnSpPr>
            <p:nvPr/>
          </p:nvCxnSpPr>
          <p:spPr>
            <a:xfrm flipV="1">
              <a:off x="6447693" y="4616937"/>
              <a:ext cx="1038663" cy="164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850923" y="4623029"/>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325710" y="4639439"/>
              <a:ext cx="0" cy="792483"/>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9999" y="5070463"/>
              <a:ext cx="8791" cy="390707"/>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1"/>
            </p:cNvCxnSpPr>
            <p:nvPr/>
          </p:nvCxnSpPr>
          <p:spPr>
            <a:xfrm flipH="1">
              <a:off x="3488790" y="5431922"/>
              <a:ext cx="2128906" cy="15014"/>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688012" y="4244319"/>
              <a:ext cx="650627" cy="369332"/>
            </a:xfrm>
            <a:prstGeom prst="rect">
              <a:avLst/>
            </a:prstGeom>
            <a:noFill/>
          </p:spPr>
          <p:txBody>
            <a:bodyPr wrap="square" rtlCol="0">
              <a:spAutoFit/>
            </a:bodyPr>
            <a:lstStyle/>
            <a:p>
              <a:r>
                <a:rPr lang="tr-TR" b="1" dirty="0"/>
                <a:t>u(t)</a:t>
              </a:r>
              <a:endParaRPr lang="en-US" b="1" dirty="0"/>
            </a:p>
          </p:txBody>
        </p:sp>
        <p:sp>
          <p:nvSpPr>
            <p:cNvPr id="18" name="TextBox 17"/>
            <p:cNvSpPr txBox="1"/>
            <p:nvPr/>
          </p:nvSpPr>
          <p:spPr>
            <a:xfrm>
              <a:off x="9203784" y="4241971"/>
              <a:ext cx="650627" cy="369332"/>
            </a:xfrm>
            <a:prstGeom prst="rect">
              <a:avLst/>
            </a:prstGeom>
            <a:noFill/>
          </p:spPr>
          <p:txBody>
            <a:bodyPr wrap="square" rtlCol="0">
              <a:spAutoFit/>
            </a:bodyPr>
            <a:lstStyle/>
            <a:p>
              <a:r>
                <a:rPr lang="tr-TR" b="1" dirty="0"/>
                <a:t>c(t)</a:t>
              </a:r>
              <a:endParaRPr lang="en-US" b="1" dirty="0"/>
            </a:p>
          </p:txBody>
        </p:sp>
        <p:sp>
          <p:nvSpPr>
            <p:cNvPr id="19" name="TextBox 18"/>
            <p:cNvSpPr txBox="1"/>
            <p:nvPr/>
          </p:nvSpPr>
          <p:spPr>
            <a:xfrm>
              <a:off x="8233936" y="3678251"/>
              <a:ext cx="650627" cy="369332"/>
            </a:xfrm>
            <a:prstGeom prst="rect">
              <a:avLst/>
            </a:prstGeom>
            <a:noFill/>
          </p:spPr>
          <p:txBody>
            <a:bodyPr wrap="square" rtlCol="0">
              <a:spAutoFit/>
            </a:bodyPr>
            <a:lstStyle/>
            <a:p>
              <a:r>
                <a:rPr lang="tr-TR" b="1" dirty="0"/>
                <a:t>d(t)</a:t>
              </a:r>
              <a:endParaRPr lang="en-US" b="1" dirty="0"/>
            </a:p>
          </p:txBody>
        </p:sp>
        <p:sp>
          <p:nvSpPr>
            <p:cNvPr id="20" name="TextBox 19"/>
            <p:cNvSpPr txBox="1"/>
            <p:nvPr/>
          </p:nvSpPr>
          <p:spPr>
            <a:xfrm>
              <a:off x="1818245" y="4241976"/>
              <a:ext cx="650627" cy="369332"/>
            </a:xfrm>
            <a:prstGeom prst="rect">
              <a:avLst/>
            </a:prstGeom>
            <a:noFill/>
          </p:spPr>
          <p:txBody>
            <a:bodyPr wrap="square" rtlCol="0">
              <a:spAutoFit/>
            </a:bodyPr>
            <a:lstStyle/>
            <a:p>
              <a:r>
                <a:rPr lang="tr-TR" b="1" dirty="0"/>
                <a:t>r(t)</a:t>
              </a:r>
              <a:endParaRPr lang="en-US" b="1" dirty="0"/>
            </a:p>
          </p:txBody>
        </p:sp>
        <p:cxnSp>
          <p:nvCxnSpPr>
            <p:cNvPr id="21" name="Straight Arrow Connector 20"/>
            <p:cNvCxnSpPr/>
            <p:nvPr/>
          </p:nvCxnSpPr>
          <p:spPr>
            <a:xfrm>
              <a:off x="8178710" y="3775853"/>
              <a:ext cx="956" cy="4010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8" idx="3"/>
            </p:cNvCxnSpPr>
            <p:nvPr/>
          </p:nvCxnSpPr>
          <p:spPr>
            <a:xfrm flipH="1">
              <a:off x="6982263" y="5421592"/>
              <a:ext cx="2362199" cy="103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020946" y="5477586"/>
              <a:ext cx="650627" cy="369332"/>
            </a:xfrm>
            <a:prstGeom prst="rect">
              <a:avLst/>
            </a:prstGeom>
            <a:noFill/>
          </p:spPr>
          <p:txBody>
            <a:bodyPr wrap="square" rtlCol="0">
              <a:spAutoFit/>
            </a:bodyPr>
            <a:lstStyle/>
            <a:p>
              <a:r>
                <a:rPr lang="tr-TR" b="1" dirty="0"/>
                <a:t>c(t)</a:t>
              </a:r>
              <a:endParaRPr lang="en-US" b="1" dirty="0"/>
            </a:p>
          </p:txBody>
        </p:sp>
        <p:sp>
          <p:nvSpPr>
            <p:cNvPr id="35" name="TextBox 34"/>
            <p:cNvSpPr txBox="1"/>
            <p:nvPr/>
          </p:nvSpPr>
          <p:spPr>
            <a:xfrm>
              <a:off x="4458289" y="5461170"/>
              <a:ext cx="650627" cy="369332"/>
            </a:xfrm>
            <a:prstGeom prst="rect">
              <a:avLst/>
            </a:prstGeom>
            <a:noFill/>
          </p:spPr>
          <p:txBody>
            <a:bodyPr wrap="square" rtlCol="0">
              <a:spAutoFit/>
            </a:bodyPr>
            <a:lstStyle/>
            <a:p>
              <a:r>
                <a:rPr lang="tr-TR" b="1" dirty="0"/>
                <a:t>c’(t)</a:t>
              </a:r>
              <a:endParaRPr lang="en-US" b="1" dirty="0"/>
            </a:p>
          </p:txBody>
        </p:sp>
        <p:cxnSp>
          <p:nvCxnSpPr>
            <p:cNvPr id="36" name="Straight Connector 35"/>
            <p:cNvCxnSpPr/>
            <p:nvPr/>
          </p:nvCxnSpPr>
          <p:spPr>
            <a:xfrm>
              <a:off x="6258475" y="5644897"/>
              <a:ext cx="22752" cy="31981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287085" y="5629986"/>
              <a:ext cx="650627" cy="369332"/>
            </a:xfrm>
            <a:prstGeom prst="rect">
              <a:avLst/>
            </a:prstGeom>
            <a:noFill/>
          </p:spPr>
          <p:txBody>
            <a:bodyPr wrap="square" rtlCol="0">
              <a:spAutoFit/>
            </a:bodyPr>
            <a:lstStyle/>
            <a:p>
              <a:r>
                <a:rPr lang="tr-TR" b="1" dirty="0"/>
                <a:t>n(t)</a:t>
              </a:r>
              <a:endParaRPr lang="en-US" b="1" dirty="0"/>
            </a:p>
          </p:txBody>
        </p:sp>
        <p:sp>
          <p:nvSpPr>
            <p:cNvPr id="38" name="Flowchart: Process 37"/>
            <p:cNvSpPr/>
            <p:nvPr/>
          </p:nvSpPr>
          <p:spPr>
            <a:xfrm>
              <a:off x="5083126" y="4176551"/>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168115" y="4466505"/>
              <a:ext cx="1364567" cy="369332"/>
            </a:xfrm>
            <a:prstGeom prst="rect">
              <a:avLst/>
            </a:prstGeom>
            <a:noFill/>
          </p:spPr>
          <p:txBody>
            <a:bodyPr wrap="square" rtlCol="0">
              <a:spAutoFit/>
            </a:bodyPr>
            <a:lstStyle/>
            <a:p>
              <a:r>
                <a:rPr lang="tr-TR" b="1" dirty="0"/>
                <a:t>Kontrolcü</a:t>
              </a:r>
              <a:endParaRPr lang="en-US" b="1" dirty="0"/>
            </a:p>
          </p:txBody>
        </p:sp>
        <p:cxnSp>
          <p:nvCxnSpPr>
            <p:cNvPr id="45" name="Straight Arrow Connector 44"/>
            <p:cNvCxnSpPr>
              <a:stCxn id="5" idx="3"/>
              <a:endCxn id="38" idx="1"/>
            </p:cNvCxnSpPr>
            <p:nvPr/>
          </p:nvCxnSpPr>
          <p:spPr>
            <a:xfrm flipV="1">
              <a:off x="4185138" y="4633363"/>
              <a:ext cx="897988" cy="23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331081" y="4219881"/>
              <a:ext cx="650627" cy="369332"/>
            </a:xfrm>
            <a:prstGeom prst="rect">
              <a:avLst/>
            </a:prstGeom>
            <a:noFill/>
          </p:spPr>
          <p:txBody>
            <a:bodyPr wrap="square" rtlCol="0">
              <a:spAutoFit/>
            </a:bodyPr>
            <a:lstStyle/>
            <a:p>
              <a:r>
                <a:rPr lang="tr-TR" b="1" dirty="0"/>
                <a:t>e’(t)</a:t>
              </a:r>
              <a:endParaRPr lang="en-US" b="1" dirty="0"/>
            </a:p>
          </p:txBody>
        </p:sp>
      </p:grpSp>
      <mc:AlternateContent xmlns:mc="http://schemas.openxmlformats.org/markup-compatibility/2006" xmlns:a14="http://schemas.microsoft.com/office/drawing/2010/main">
        <mc:Choice Requires="a14">
          <p:sp>
            <p:nvSpPr>
              <p:cNvPr id="56" name="Rectangle 55"/>
              <p:cNvSpPr/>
              <p:nvPr/>
            </p:nvSpPr>
            <p:spPr>
              <a:xfrm>
                <a:off x="4713264" y="3751118"/>
                <a:ext cx="1775807" cy="369332"/>
              </a:xfrm>
              <a:prstGeom prst="rect">
                <a:avLst/>
              </a:prstGeom>
              <a:solidFill>
                <a:schemeClr val="bg2">
                  <a:lumMod val="75000"/>
                </a:schemeClr>
              </a:solidFill>
              <a:ln>
                <a:solidFill>
                  <a:schemeClr val="tx1"/>
                </a:solidFill>
              </a:ln>
            </p:spPr>
            <p:txBody>
              <a:bodyPr wrap="none">
                <a:spAutoFit/>
              </a:bodyPr>
              <a:lstStyle/>
              <a:p>
                <a14:m>
                  <m:oMath xmlns:m="http://schemas.openxmlformats.org/officeDocument/2006/math">
                    <m:r>
                      <a:rPr lang="tr-TR" i="1">
                        <a:latin typeface="Cambria Math" panose="02040503050406030204" pitchFamily="18" charset="0"/>
                      </a:rPr>
                      <m:t>𝑢</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i="1">
                        <a:latin typeface="Cambria Math" panose="02040503050406030204" pitchFamily="18" charset="0"/>
                      </a:rPr>
                      <m:t>𝑓</m:t>
                    </m:r>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𝑒</m:t>
                        </m:r>
                      </m:e>
                      <m:sup>
                        <m:r>
                          <a:rPr lang="tr-TR" i="1">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oMath>
                </a14:m>
                <a:r>
                  <a:rPr lang="tr-TR" dirty="0"/>
                  <a:t> </a:t>
                </a:r>
                <a:endParaRPr lang="en-US" dirty="0"/>
              </a:p>
            </p:txBody>
          </p:sp>
        </mc:Choice>
        <mc:Fallback xmlns="">
          <p:sp>
            <p:nvSpPr>
              <p:cNvPr id="56" name="Rectangle 55"/>
              <p:cNvSpPr>
                <a:spLocks noRot="1" noChangeAspect="1" noMove="1" noResize="1" noEditPoints="1" noAdjustHandles="1" noChangeArrowheads="1" noChangeShapeType="1" noTextEdit="1"/>
              </p:cNvSpPr>
              <p:nvPr/>
            </p:nvSpPr>
            <p:spPr>
              <a:xfrm>
                <a:off x="4713264" y="3751118"/>
                <a:ext cx="1775807" cy="369332"/>
              </a:xfrm>
              <a:prstGeom prst="rect">
                <a:avLst/>
              </a:prstGeom>
              <a:blipFill rotWithShape="0">
                <a:blip r:embed="rId4"/>
                <a:stretch>
                  <a:fillRect b="-11111"/>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446606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91440" lvl="1" indent="-91440">
              <a:spcBef>
                <a:spcPts val="1200"/>
              </a:spcBef>
              <a:spcAft>
                <a:spcPts val="200"/>
              </a:spcAft>
            </a:pPr>
            <a:r>
              <a:rPr lang="tr-TR" sz="3600" dirty="0"/>
              <a:t>Kapalı Çevrim Kontrol Sistemi Çeşitleri</a:t>
            </a:r>
            <a:r>
              <a:rPr lang="tr-TR" sz="2000" dirty="0"/>
              <a:t/>
            </a:r>
            <a:br>
              <a:rPr lang="tr-TR" sz="2000" dirty="0"/>
            </a:br>
            <a:r>
              <a:rPr lang="tr-TR" sz="2800" dirty="0"/>
              <a:t>Geri ve ileri bildirimli ve bozucu etki giderici içeren kontrol sistemi</a:t>
            </a:r>
            <a:endParaRPr lang="en-US" sz="2700" dirty="0"/>
          </a:p>
        </p:txBody>
      </p:sp>
      <p:sp>
        <p:nvSpPr>
          <p:cNvPr id="3" name="Content Placeholder 2"/>
          <p:cNvSpPr>
            <a:spLocks noGrp="1"/>
          </p:cNvSpPr>
          <p:nvPr>
            <p:ph idx="1"/>
          </p:nvPr>
        </p:nvSpPr>
        <p:spPr>
          <a:xfrm>
            <a:off x="1097280" y="1395563"/>
            <a:ext cx="10058400" cy="2095769"/>
          </a:xfrm>
        </p:spPr>
        <p:txBody>
          <a:bodyPr>
            <a:normAutofit fontScale="77500" lnSpcReduction="20000"/>
          </a:bodyPr>
          <a:lstStyle/>
          <a:p>
            <a:r>
              <a:rPr lang="tr-TR" b="1" dirty="0"/>
              <a:t>Geri bildirim: </a:t>
            </a:r>
            <a:r>
              <a:rPr lang="tr-TR" dirty="0"/>
              <a:t>Kontrolcüye, çıkış ile ilgili bilgi sağlar. </a:t>
            </a:r>
            <a:r>
              <a:rPr lang="tr-TR" b="1" dirty="0"/>
              <a:t>İleri bildirim: </a:t>
            </a:r>
            <a:r>
              <a:rPr lang="tr-TR" dirty="0"/>
              <a:t>Kontrolcüye referans giriş ile ilgili bilgi sağlar.</a:t>
            </a:r>
          </a:p>
          <a:p>
            <a:r>
              <a:rPr lang="tr-TR" b="1" dirty="0"/>
              <a:t>Bozucu etki giderici: </a:t>
            </a:r>
            <a:r>
              <a:rPr lang="tr-TR" dirty="0"/>
              <a:t>Kontrolcüye, bozucu etkinin mümkünse ölçülen veya tahmin edilen değeri (d*(t)) hakkında bilgi sağlar. d*(t) bozucu giriş d(t)’</a:t>
            </a:r>
            <a:r>
              <a:rPr lang="tr-TR" dirty="0" err="1"/>
              <a:t>nin</a:t>
            </a:r>
            <a:r>
              <a:rPr lang="tr-TR" dirty="0"/>
              <a:t> ölçülen veya tahmin edilen değeridir.</a:t>
            </a:r>
          </a:p>
          <a:p>
            <a:r>
              <a:rPr lang="tr-TR" dirty="0"/>
              <a:t>P</a:t>
            </a:r>
            <a:r>
              <a:rPr lang="tr-TR" baseline="30000" dirty="0"/>
              <a:t>*</a:t>
            </a:r>
            <a:r>
              <a:rPr lang="tr-TR" dirty="0"/>
              <a:t>: </a:t>
            </a:r>
            <a:r>
              <a:rPr lang="tr-TR" b="1" dirty="0"/>
              <a:t>Tahmin Edilen Sistem Parametreleri</a:t>
            </a:r>
            <a:endParaRPr lang="en-US" b="1"/>
          </a:p>
          <a:p>
            <a:r>
              <a:rPr lang="tr-TR"/>
              <a:t>Böylelikle </a:t>
            </a:r>
            <a:r>
              <a:rPr lang="tr-TR" dirty="0"/>
              <a:t>kontrol girişi uygulama hatasının, referans girişin, tahmin edilen bozucu etki ve sistem parametrelerinin fonksiyonu olarak üretilir.</a:t>
            </a:r>
            <a:endParaRPr lang="en-US" dirty="0"/>
          </a:p>
        </p:txBody>
      </p:sp>
      <p:grpSp>
        <p:nvGrpSpPr>
          <p:cNvPr id="55" name="Group 54"/>
          <p:cNvGrpSpPr/>
          <p:nvPr/>
        </p:nvGrpSpPr>
        <p:grpSpPr>
          <a:xfrm>
            <a:off x="1747907" y="4128417"/>
            <a:ext cx="8036166" cy="2321067"/>
            <a:chOff x="1818245" y="3678251"/>
            <a:chExt cx="8036166" cy="2321067"/>
          </a:xfrm>
        </p:grpSpPr>
        <p:sp>
          <p:nvSpPr>
            <p:cNvPr id="5" name="Flowchart: Process 4"/>
            <p:cNvSpPr/>
            <p:nvPr/>
          </p:nvSpPr>
          <p:spPr>
            <a:xfrm>
              <a:off x="2820571" y="4178889"/>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7486356" y="4160125"/>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5598944" y="5247256"/>
              <a:ext cx="1364567" cy="403276"/>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17696" y="5247256"/>
              <a:ext cx="1364567" cy="369332"/>
            </a:xfrm>
            <a:prstGeom prst="rect">
              <a:avLst/>
            </a:prstGeom>
            <a:noFill/>
          </p:spPr>
          <p:txBody>
            <a:bodyPr wrap="square" rtlCol="0">
              <a:spAutoFit/>
            </a:bodyPr>
            <a:lstStyle/>
            <a:p>
              <a:r>
                <a:rPr lang="tr-TR" b="1" dirty="0"/>
                <a:t>Algılayıcı</a:t>
              </a:r>
              <a:endParaRPr lang="en-US" b="1" dirty="0"/>
            </a:p>
          </p:txBody>
        </p:sp>
        <p:sp>
          <p:nvSpPr>
            <p:cNvPr id="9" name="TextBox 8"/>
            <p:cNvSpPr txBox="1"/>
            <p:nvPr/>
          </p:nvSpPr>
          <p:spPr>
            <a:xfrm>
              <a:off x="2815881" y="4321922"/>
              <a:ext cx="1364567" cy="646331"/>
            </a:xfrm>
            <a:prstGeom prst="rect">
              <a:avLst/>
            </a:prstGeom>
            <a:noFill/>
          </p:spPr>
          <p:txBody>
            <a:bodyPr wrap="square" rtlCol="0">
              <a:spAutoFit/>
            </a:bodyPr>
            <a:lstStyle/>
            <a:p>
              <a:r>
                <a:rPr lang="tr-TR" b="1" dirty="0"/>
                <a:t>Hata Algılayıcı</a:t>
              </a:r>
              <a:endParaRPr lang="en-US" b="1" dirty="0"/>
            </a:p>
          </p:txBody>
        </p:sp>
        <p:sp>
          <p:nvSpPr>
            <p:cNvPr id="10" name="TextBox 9"/>
            <p:cNvSpPr txBox="1"/>
            <p:nvPr/>
          </p:nvSpPr>
          <p:spPr>
            <a:xfrm>
              <a:off x="7706756" y="4438363"/>
              <a:ext cx="1364567" cy="369332"/>
            </a:xfrm>
            <a:prstGeom prst="rect">
              <a:avLst/>
            </a:prstGeom>
            <a:noFill/>
          </p:spPr>
          <p:txBody>
            <a:bodyPr wrap="square" rtlCol="0">
              <a:spAutoFit/>
            </a:bodyPr>
            <a:lstStyle/>
            <a:p>
              <a:r>
                <a:rPr lang="tr-TR" b="1" dirty="0"/>
                <a:t>Sistem</a:t>
              </a:r>
              <a:endParaRPr lang="en-US" b="1" dirty="0"/>
            </a:p>
          </p:txBody>
        </p:sp>
        <p:cxnSp>
          <p:nvCxnSpPr>
            <p:cNvPr id="11" name="Straight Arrow Connector 10"/>
            <p:cNvCxnSpPr>
              <a:endCxn id="9" idx="1"/>
            </p:cNvCxnSpPr>
            <p:nvPr/>
          </p:nvCxnSpPr>
          <p:spPr>
            <a:xfrm>
              <a:off x="1890049" y="4633359"/>
              <a:ext cx="925832" cy="117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8" idx="3"/>
              <a:endCxn id="6" idx="1"/>
            </p:cNvCxnSpPr>
            <p:nvPr/>
          </p:nvCxnSpPr>
          <p:spPr>
            <a:xfrm flipV="1">
              <a:off x="6447693" y="4616937"/>
              <a:ext cx="1038663" cy="164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850923" y="4623029"/>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325710" y="4639439"/>
              <a:ext cx="0" cy="792483"/>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9999" y="5070463"/>
              <a:ext cx="8791" cy="390707"/>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1"/>
            </p:cNvCxnSpPr>
            <p:nvPr/>
          </p:nvCxnSpPr>
          <p:spPr>
            <a:xfrm flipH="1">
              <a:off x="3488790" y="5431922"/>
              <a:ext cx="2128906" cy="15014"/>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688012" y="4244319"/>
              <a:ext cx="650627" cy="369332"/>
            </a:xfrm>
            <a:prstGeom prst="rect">
              <a:avLst/>
            </a:prstGeom>
            <a:noFill/>
          </p:spPr>
          <p:txBody>
            <a:bodyPr wrap="square" rtlCol="0">
              <a:spAutoFit/>
            </a:bodyPr>
            <a:lstStyle/>
            <a:p>
              <a:r>
                <a:rPr lang="tr-TR" b="1" dirty="0"/>
                <a:t>u(t)</a:t>
              </a:r>
              <a:endParaRPr lang="en-US" b="1" dirty="0"/>
            </a:p>
          </p:txBody>
        </p:sp>
        <p:sp>
          <p:nvSpPr>
            <p:cNvPr id="18" name="TextBox 17"/>
            <p:cNvSpPr txBox="1"/>
            <p:nvPr/>
          </p:nvSpPr>
          <p:spPr>
            <a:xfrm>
              <a:off x="9203784" y="4241971"/>
              <a:ext cx="650627" cy="369332"/>
            </a:xfrm>
            <a:prstGeom prst="rect">
              <a:avLst/>
            </a:prstGeom>
            <a:noFill/>
          </p:spPr>
          <p:txBody>
            <a:bodyPr wrap="square" rtlCol="0">
              <a:spAutoFit/>
            </a:bodyPr>
            <a:lstStyle/>
            <a:p>
              <a:r>
                <a:rPr lang="tr-TR" b="1" dirty="0"/>
                <a:t>c(t)</a:t>
              </a:r>
              <a:endParaRPr lang="en-US" b="1" dirty="0"/>
            </a:p>
          </p:txBody>
        </p:sp>
        <p:sp>
          <p:nvSpPr>
            <p:cNvPr id="19" name="TextBox 18"/>
            <p:cNvSpPr txBox="1"/>
            <p:nvPr/>
          </p:nvSpPr>
          <p:spPr>
            <a:xfrm>
              <a:off x="8233936" y="3678251"/>
              <a:ext cx="650627" cy="369332"/>
            </a:xfrm>
            <a:prstGeom prst="rect">
              <a:avLst/>
            </a:prstGeom>
            <a:noFill/>
          </p:spPr>
          <p:txBody>
            <a:bodyPr wrap="square" rtlCol="0">
              <a:spAutoFit/>
            </a:bodyPr>
            <a:lstStyle/>
            <a:p>
              <a:r>
                <a:rPr lang="tr-TR" b="1" dirty="0"/>
                <a:t>d(t)</a:t>
              </a:r>
              <a:endParaRPr lang="en-US" b="1" dirty="0"/>
            </a:p>
          </p:txBody>
        </p:sp>
        <p:sp>
          <p:nvSpPr>
            <p:cNvPr id="20" name="TextBox 19"/>
            <p:cNvSpPr txBox="1"/>
            <p:nvPr/>
          </p:nvSpPr>
          <p:spPr>
            <a:xfrm>
              <a:off x="1818245" y="4241976"/>
              <a:ext cx="650627" cy="369332"/>
            </a:xfrm>
            <a:prstGeom prst="rect">
              <a:avLst/>
            </a:prstGeom>
            <a:noFill/>
          </p:spPr>
          <p:txBody>
            <a:bodyPr wrap="square" rtlCol="0">
              <a:spAutoFit/>
            </a:bodyPr>
            <a:lstStyle/>
            <a:p>
              <a:r>
                <a:rPr lang="tr-TR" b="1" dirty="0"/>
                <a:t>r(t)</a:t>
              </a:r>
              <a:endParaRPr lang="en-US" b="1" dirty="0"/>
            </a:p>
          </p:txBody>
        </p:sp>
        <p:cxnSp>
          <p:nvCxnSpPr>
            <p:cNvPr id="21" name="Straight Arrow Connector 20"/>
            <p:cNvCxnSpPr/>
            <p:nvPr/>
          </p:nvCxnSpPr>
          <p:spPr>
            <a:xfrm>
              <a:off x="8178710" y="3775853"/>
              <a:ext cx="956" cy="4010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8" idx="3"/>
            </p:cNvCxnSpPr>
            <p:nvPr/>
          </p:nvCxnSpPr>
          <p:spPr>
            <a:xfrm flipH="1">
              <a:off x="6982263" y="5421592"/>
              <a:ext cx="2362199" cy="103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020946" y="5477586"/>
              <a:ext cx="650627" cy="369332"/>
            </a:xfrm>
            <a:prstGeom prst="rect">
              <a:avLst/>
            </a:prstGeom>
            <a:noFill/>
          </p:spPr>
          <p:txBody>
            <a:bodyPr wrap="square" rtlCol="0">
              <a:spAutoFit/>
            </a:bodyPr>
            <a:lstStyle/>
            <a:p>
              <a:r>
                <a:rPr lang="tr-TR" b="1" dirty="0"/>
                <a:t>c(t)</a:t>
              </a:r>
              <a:endParaRPr lang="en-US" b="1" dirty="0"/>
            </a:p>
          </p:txBody>
        </p:sp>
        <p:sp>
          <p:nvSpPr>
            <p:cNvPr id="35" name="TextBox 34"/>
            <p:cNvSpPr txBox="1"/>
            <p:nvPr/>
          </p:nvSpPr>
          <p:spPr>
            <a:xfrm>
              <a:off x="4458289" y="5461170"/>
              <a:ext cx="650627" cy="369332"/>
            </a:xfrm>
            <a:prstGeom prst="rect">
              <a:avLst/>
            </a:prstGeom>
            <a:noFill/>
          </p:spPr>
          <p:txBody>
            <a:bodyPr wrap="square" rtlCol="0">
              <a:spAutoFit/>
            </a:bodyPr>
            <a:lstStyle/>
            <a:p>
              <a:r>
                <a:rPr lang="tr-TR" b="1" dirty="0"/>
                <a:t>c’(t)</a:t>
              </a:r>
              <a:endParaRPr lang="en-US" b="1" dirty="0"/>
            </a:p>
          </p:txBody>
        </p:sp>
        <p:cxnSp>
          <p:nvCxnSpPr>
            <p:cNvPr id="36" name="Straight Connector 35"/>
            <p:cNvCxnSpPr/>
            <p:nvPr/>
          </p:nvCxnSpPr>
          <p:spPr>
            <a:xfrm>
              <a:off x="6258475" y="5644897"/>
              <a:ext cx="22752" cy="31981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287085" y="5629986"/>
              <a:ext cx="650627" cy="369332"/>
            </a:xfrm>
            <a:prstGeom prst="rect">
              <a:avLst/>
            </a:prstGeom>
            <a:noFill/>
          </p:spPr>
          <p:txBody>
            <a:bodyPr wrap="square" rtlCol="0">
              <a:spAutoFit/>
            </a:bodyPr>
            <a:lstStyle/>
            <a:p>
              <a:r>
                <a:rPr lang="tr-TR" b="1" dirty="0"/>
                <a:t>n(t)</a:t>
              </a:r>
              <a:endParaRPr lang="en-US" b="1" dirty="0"/>
            </a:p>
          </p:txBody>
        </p:sp>
        <p:sp>
          <p:nvSpPr>
            <p:cNvPr id="38" name="Flowchart: Process 37"/>
            <p:cNvSpPr/>
            <p:nvPr/>
          </p:nvSpPr>
          <p:spPr>
            <a:xfrm>
              <a:off x="5083126" y="4176551"/>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168115" y="4466505"/>
              <a:ext cx="1364567" cy="369332"/>
            </a:xfrm>
            <a:prstGeom prst="rect">
              <a:avLst/>
            </a:prstGeom>
            <a:noFill/>
          </p:spPr>
          <p:txBody>
            <a:bodyPr wrap="square" rtlCol="0">
              <a:spAutoFit/>
            </a:bodyPr>
            <a:lstStyle/>
            <a:p>
              <a:r>
                <a:rPr lang="tr-TR" b="1" dirty="0"/>
                <a:t>Kontrolcü</a:t>
              </a:r>
              <a:endParaRPr lang="en-US" b="1" dirty="0"/>
            </a:p>
          </p:txBody>
        </p:sp>
        <p:cxnSp>
          <p:nvCxnSpPr>
            <p:cNvPr id="45" name="Straight Arrow Connector 44"/>
            <p:cNvCxnSpPr>
              <a:stCxn id="5" idx="3"/>
              <a:endCxn id="38" idx="1"/>
            </p:cNvCxnSpPr>
            <p:nvPr/>
          </p:nvCxnSpPr>
          <p:spPr>
            <a:xfrm flipV="1">
              <a:off x="4185138" y="4633363"/>
              <a:ext cx="897988" cy="23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331081" y="4219881"/>
              <a:ext cx="650627" cy="369332"/>
            </a:xfrm>
            <a:prstGeom prst="rect">
              <a:avLst/>
            </a:prstGeom>
            <a:noFill/>
          </p:spPr>
          <p:txBody>
            <a:bodyPr wrap="square" rtlCol="0">
              <a:spAutoFit/>
            </a:bodyPr>
            <a:lstStyle/>
            <a:p>
              <a:r>
                <a:rPr lang="tr-TR" b="1" dirty="0"/>
                <a:t>e’(t)</a:t>
              </a:r>
              <a:endParaRPr lang="en-US" b="1" dirty="0"/>
            </a:p>
          </p:txBody>
        </p:sp>
      </p:grpSp>
      <p:sp>
        <p:nvSpPr>
          <p:cNvPr id="76" name="TextBox 75"/>
          <p:cNvSpPr txBox="1"/>
          <p:nvPr/>
        </p:nvSpPr>
        <p:spPr>
          <a:xfrm>
            <a:off x="6175004" y="4152456"/>
            <a:ext cx="794840" cy="369332"/>
          </a:xfrm>
          <a:prstGeom prst="rect">
            <a:avLst/>
          </a:prstGeom>
          <a:noFill/>
        </p:spPr>
        <p:txBody>
          <a:bodyPr wrap="square" rtlCol="0">
            <a:spAutoFit/>
          </a:bodyPr>
          <a:lstStyle/>
          <a:p>
            <a:r>
              <a:rPr lang="tr-TR" b="1" dirty="0"/>
              <a:t>P</a:t>
            </a:r>
            <a:r>
              <a:rPr lang="tr-TR" b="1" baseline="30000" dirty="0"/>
              <a:t>*</a:t>
            </a:r>
            <a:endParaRPr lang="en-US" b="1" baseline="30000" dirty="0"/>
          </a:p>
        </p:txBody>
      </p:sp>
      <p:sp>
        <p:nvSpPr>
          <p:cNvPr id="77" name="TextBox 76"/>
          <p:cNvSpPr txBox="1"/>
          <p:nvPr/>
        </p:nvSpPr>
        <p:spPr>
          <a:xfrm>
            <a:off x="5615004" y="4041664"/>
            <a:ext cx="650627" cy="369332"/>
          </a:xfrm>
          <a:prstGeom prst="rect">
            <a:avLst/>
          </a:prstGeom>
          <a:noFill/>
        </p:spPr>
        <p:txBody>
          <a:bodyPr wrap="square" rtlCol="0">
            <a:spAutoFit/>
          </a:bodyPr>
          <a:lstStyle/>
          <a:p>
            <a:r>
              <a:rPr lang="tr-TR" b="1" dirty="0"/>
              <a:t>d</a:t>
            </a:r>
            <a:r>
              <a:rPr lang="tr-TR" b="1" baseline="30000" dirty="0"/>
              <a:t>*</a:t>
            </a:r>
            <a:r>
              <a:rPr lang="tr-TR" b="1" dirty="0"/>
              <a:t>(t)</a:t>
            </a:r>
            <a:endParaRPr lang="en-US" b="1" dirty="0"/>
          </a:p>
        </p:txBody>
      </p:sp>
      <p:cxnSp>
        <p:nvCxnSpPr>
          <p:cNvPr id="78" name="Straight Arrow Connector 77"/>
          <p:cNvCxnSpPr/>
          <p:nvPr/>
        </p:nvCxnSpPr>
        <p:spPr>
          <a:xfrm>
            <a:off x="5658254" y="4237739"/>
            <a:ext cx="956" cy="4010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6218618" y="4221329"/>
            <a:ext cx="956" cy="4010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282627" y="4313083"/>
            <a:ext cx="0" cy="788254"/>
          </a:xfrm>
          <a:prstGeom prst="line">
            <a:avLst/>
          </a:prstGeom>
          <a:ln w="38100"/>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2282627" y="4313083"/>
            <a:ext cx="3091231" cy="24039"/>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5382530" y="4337122"/>
            <a:ext cx="0" cy="2918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Rectangle 79"/>
              <p:cNvSpPr/>
              <p:nvPr/>
            </p:nvSpPr>
            <p:spPr>
              <a:xfrm>
                <a:off x="4070461" y="3555850"/>
                <a:ext cx="3530774" cy="404983"/>
              </a:xfrm>
              <a:prstGeom prst="rect">
                <a:avLst/>
              </a:prstGeom>
              <a:solidFill>
                <a:schemeClr val="bg2">
                  <a:lumMod val="75000"/>
                </a:schemeClr>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rPr>
                        <m:t>𝑢</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i="1">
                          <a:latin typeface="Cambria Math" panose="02040503050406030204" pitchFamily="18" charset="0"/>
                        </a:rPr>
                        <m:t>𝑓</m:t>
                      </m:r>
                      <m:d>
                        <m:dPr>
                          <m:ctrlPr>
                            <a:rPr lang="tr-TR" i="1">
                              <a:latin typeface="Cambria Math" panose="02040503050406030204" pitchFamily="18" charset="0"/>
                            </a:rPr>
                          </m:ctrlPr>
                        </m:dPr>
                        <m:e>
                          <m:r>
                            <a:rPr lang="tr-TR" b="0" i="1" smtClean="0">
                              <a:latin typeface="Cambria Math" panose="02040503050406030204" pitchFamily="18" charset="0"/>
                            </a:rPr>
                            <m:t>𝑒</m:t>
                          </m:r>
                          <m:r>
                            <a:rPr lang="tr-TR" b="0" i="1" smtClean="0">
                              <a:latin typeface="Cambria Math" panose="02040503050406030204" pitchFamily="18" charset="0"/>
                            </a:rPr>
                            <m:t>′</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b="0" i="1" smtClean="0">
                              <a:latin typeface="Cambria Math" panose="02040503050406030204" pitchFamily="18" charset="0"/>
                            </a:rPr>
                            <m:t>𝑟</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r>
                            <a:rPr lang="tr-TR" i="1">
                              <a:latin typeface="Cambria Math" panose="02040503050406030204" pitchFamily="18" charset="0"/>
                            </a:rPr>
                            <m:t> </m:t>
                          </m:r>
                          <m:sSup>
                            <m:sSupPr>
                              <m:ctrlPr>
                                <a:rPr lang="tr-TR" i="1">
                                  <a:latin typeface="Cambria Math" panose="02040503050406030204" pitchFamily="18" charset="0"/>
                                </a:rPr>
                              </m:ctrlPr>
                            </m:sSupPr>
                            <m:e>
                              <m:r>
                                <a:rPr lang="tr-TR" i="1">
                                  <a:latin typeface="Cambria Math" panose="02040503050406030204" pitchFamily="18" charset="0"/>
                                </a:rPr>
                                <m:t>𝑑</m:t>
                              </m:r>
                            </m:e>
                            <m:sup>
                              <m:r>
                                <a:rPr lang="tr-TR" i="1">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𝑃</m:t>
                              </m:r>
                            </m:e>
                            <m:sup>
                              <m:r>
                                <a:rPr lang="tr-TR" i="1">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𝑡</m:t>
                              </m:r>
                            </m:e>
                          </m:d>
                        </m:e>
                      </m:d>
                    </m:oMath>
                  </m:oMathPara>
                </a14:m>
                <a:endParaRPr lang="en-US" dirty="0"/>
              </a:p>
            </p:txBody>
          </p:sp>
        </mc:Choice>
        <mc:Fallback xmlns="">
          <p:sp>
            <p:nvSpPr>
              <p:cNvPr id="80" name="Rectangle 79"/>
              <p:cNvSpPr>
                <a:spLocks noRot="1" noChangeAspect="1" noMove="1" noResize="1" noEditPoints="1" noAdjustHandles="1" noChangeArrowheads="1" noChangeShapeType="1" noTextEdit="1"/>
              </p:cNvSpPr>
              <p:nvPr/>
            </p:nvSpPr>
            <p:spPr>
              <a:xfrm>
                <a:off x="4070461" y="3555850"/>
                <a:ext cx="3530774" cy="404983"/>
              </a:xfrm>
              <a:prstGeom prst="rect">
                <a:avLst/>
              </a:prstGeom>
              <a:blipFill rotWithShape="0">
                <a:blip r:embed="rId2"/>
                <a:stretch>
                  <a:fillRect b="-7246"/>
                </a:stretch>
              </a:blipFill>
              <a:ln>
                <a:solidFill>
                  <a:schemeClr val="tx1"/>
                </a:solidFill>
              </a:ln>
            </p:spPr>
            <p:txBody>
              <a:bodyPr/>
              <a:lstStyle/>
              <a:p>
                <a:r>
                  <a:rPr lang="tr-TR">
                    <a:noFill/>
                  </a:rPr>
                  <a:t> </a:t>
                </a:r>
              </a:p>
            </p:txBody>
          </p:sp>
        </mc:Fallback>
      </mc:AlternateContent>
      <p:sp>
        <p:nvSpPr>
          <p:cNvPr id="39" name="TextBox 38"/>
          <p:cNvSpPr txBox="1"/>
          <p:nvPr/>
        </p:nvSpPr>
        <p:spPr>
          <a:xfrm>
            <a:off x="2921639" y="3975867"/>
            <a:ext cx="1364567" cy="369332"/>
          </a:xfrm>
          <a:prstGeom prst="rect">
            <a:avLst/>
          </a:prstGeom>
          <a:noFill/>
        </p:spPr>
        <p:txBody>
          <a:bodyPr wrap="square" rtlCol="0">
            <a:spAutoFit/>
          </a:bodyPr>
          <a:lstStyle/>
          <a:p>
            <a:r>
              <a:rPr lang="tr-TR" b="1" dirty="0"/>
              <a:t>İleri Bildirim</a:t>
            </a:r>
            <a:endParaRPr lang="en-US" b="1" dirty="0"/>
          </a:p>
        </p:txBody>
      </p:sp>
      <p:sp>
        <p:nvSpPr>
          <p:cNvPr id="40" name="TextBox 39"/>
          <p:cNvSpPr txBox="1"/>
          <p:nvPr/>
        </p:nvSpPr>
        <p:spPr>
          <a:xfrm>
            <a:off x="7480656" y="5833728"/>
            <a:ext cx="1871892" cy="369332"/>
          </a:xfrm>
          <a:prstGeom prst="rect">
            <a:avLst/>
          </a:prstGeom>
          <a:noFill/>
        </p:spPr>
        <p:txBody>
          <a:bodyPr wrap="square" rtlCol="0">
            <a:spAutoFit/>
          </a:bodyPr>
          <a:lstStyle/>
          <a:p>
            <a:r>
              <a:rPr lang="tr-TR" b="1" dirty="0"/>
              <a:t>Geri Bildirim</a:t>
            </a:r>
            <a:endParaRPr lang="en-US" b="1" dirty="0"/>
          </a:p>
        </p:txBody>
      </p:sp>
    </p:spTree>
    <p:extLst>
      <p:ext uri="{BB962C8B-B14F-4D97-AF65-F5344CB8AC3E}">
        <p14:creationId xmlns:p14="http://schemas.microsoft.com/office/powerpoint/2010/main" val="2187476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91440" lvl="1" indent="-91440">
              <a:spcBef>
                <a:spcPts val="1200"/>
              </a:spcBef>
              <a:spcAft>
                <a:spcPts val="200"/>
              </a:spcAft>
            </a:pPr>
            <a:r>
              <a:rPr lang="tr-TR" sz="3600" dirty="0"/>
              <a:t>Kapalı Çevrim Kontrol Sistemi Çeşitleri</a:t>
            </a:r>
            <a:r>
              <a:rPr lang="tr-TR" sz="2000" dirty="0"/>
              <a:t/>
            </a:r>
            <a:br>
              <a:rPr lang="tr-TR" sz="2000" dirty="0"/>
            </a:br>
            <a:r>
              <a:rPr lang="tr-TR" sz="2800" dirty="0"/>
              <a:t>Dolaylı geri bildirimli kontrol sistemi</a:t>
            </a:r>
            <a:endParaRPr lang="en-US" sz="27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395563"/>
                <a:ext cx="10058400" cy="2639695"/>
              </a:xfrm>
            </p:spPr>
            <p:txBody>
              <a:bodyPr>
                <a:normAutofit fontScale="92500"/>
              </a:bodyPr>
              <a:lstStyle/>
              <a:p>
                <a:r>
                  <a:rPr lang="tr-TR" dirty="0"/>
                  <a:t>Bu kontrol</a:t>
                </a:r>
                <a:r>
                  <a:rPr lang="tr-TR" b="1" dirty="0"/>
                  <a:t>, gözlenen ve kontrol edilen çıktı farklı olduğunda kullanılır</a:t>
                </a:r>
                <a:r>
                  <a:rPr lang="tr-TR" dirty="0"/>
                  <a:t>; en yaygın örneği robot manipülatörlerdir, uç noktadan alınamayan sadece bilekten alınan ölçümler geri bildirim olarak kullanılır.</a:t>
                </a:r>
              </a:p>
              <a:p>
                <a:r>
                  <a:rPr lang="tr-TR" dirty="0"/>
                  <a:t>Dönüşüm </a:t>
                </a:r>
                <a14:m>
                  <m:oMath xmlns:m="http://schemas.openxmlformats.org/officeDocument/2006/math">
                    <m:r>
                      <a:rPr lang="tr-TR" b="0" i="1" smtClean="0">
                        <a:latin typeface="Cambria Math" panose="02040503050406030204" pitchFamily="18" charset="0"/>
                      </a:rPr>
                      <m:t>𝑏</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𝑐</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𝑡</m:t>
                    </m:r>
                    <m:r>
                      <a:rPr lang="tr-TR" b="0" i="1" smtClean="0">
                        <a:latin typeface="Cambria Math" panose="02040503050406030204" pitchFamily="18" charset="0"/>
                        <a:ea typeface="Cambria Math" panose="02040503050406030204" pitchFamily="18" charset="0"/>
                      </a:rPr>
                      <m:t>)</m:t>
                    </m:r>
                  </m:oMath>
                </a14:m>
                <a:r>
                  <a:rPr lang="tr-TR" dirty="0"/>
                  <a:t> ; Ters Dönüşüm </a:t>
                </a:r>
                <a14:m>
                  <m:oMath xmlns:m="http://schemas.openxmlformats.org/officeDocument/2006/math">
                    <m:r>
                      <a:rPr lang="tr-TR" b="0" i="1" smtClean="0">
                        <a:latin typeface="Cambria Math" panose="02040503050406030204" pitchFamily="18" charset="0"/>
                      </a:rPr>
                      <m:t>𝑟</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𝑠</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𝑡</m:t>
                    </m:r>
                    <m:r>
                      <a:rPr lang="tr-TR" b="0" i="1" smtClean="0">
                        <a:latin typeface="Cambria Math" panose="02040503050406030204" pitchFamily="18" charset="0"/>
                        <a:ea typeface="Cambria Math" panose="02040503050406030204" pitchFamily="18" charset="0"/>
                      </a:rPr>
                      <m:t>)</m:t>
                    </m:r>
                  </m:oMath>
                </a14:m>
                <a:endParaRPr lang="tr-TR" dirty="0"/>
              </a:p>
              <a:p>
                <a:pPr>
                  <a:spcBef>
                    <a:spcPts val="600"/>
                  </a:spcBef>
                </a:pPr>
                <a14:m>
                  <m:oMath xmlns:m="http://schemas.openxmlformats.org/officeDocument/2006/math">
                    <m:r>
                      <a:rPr lang="tr-TR" i="1">
                        <a:latin typeface="Cambria Math" panose="02040503050406030204" pitchFamily="18" charset="0"/>
                      </a:rPr>
                      <m:t>𝑟</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oMath>
                </a14:m>
                <a:r>
                  <a:rPr lang="tr-TR" dirty="0"/>
                  <a:t> Kontrollü çıkış c(t) için referans		</a:t>
                </a:r>
                <a14:m>
                  <m:oMath xmlns:m="http://schemas.openxmlformats.org/officeDocument/2006/math">
                    <m:r>
                      <a:rPr lang="tr-TR" b="0" i="1" smtClean="0">
                        <a:latin typeface="Cambria Math" panose="02040503050406030204" pitchFamily="18" charset="0"/>
                      </a:rPr>
                      <m:t>𝑐</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oMath>
                </a14:m>
                <a:r>
                  <a:rPr lang="tr-TR" dirty="0"/>
                  <a:t> Ölçülemeyen Kontrollü Çıkış	</a:t>
                </a:r>
              </a:p>
              <a:p>
                <a:pPr>
                  <a:spcBef>
                    <a:spcPts val="600"/>
                  </a:spcBef>
                </a:pPr>
                <a14:m>
                  <m:oMath xmlns:m="http://schemas.openxmlformats.org/officeDocument/2006/math">
                    <m:r>
                      <a:rPr lang="tr-TR" i="1">
                        <a:latin typeface="Cambria Math" panose="02040503050406030204" pitchFamily="18" charset="0"/>
                        <a:ea typeface="Cambria Math" panose="02040503050406030204" pitchFamily="18" charset="0"/>
                      </a:rPr>
                      <m:t>𝑠</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 </m:t>
                    </m:r>
                  </m:oMath>
                </a14:m>
                <a:r>
                  <a:rPr lang="tr-TR" dirty="0"/>
                  <a:t>Gözlenen çıkış b(t) için referans		</a:t>
                </a:r>
                <a14:m>
                  <m:oMath xmlns:m="http://schemas.openxmlformats.org/officeDocument/2006/math">
                    <m:r>
                      <a:rPr lang="tr-TR" b="0" i="1" smtClean="0">
                        <a:latin typeface="Cambria Math" panose="02040503050406030204" pitchFamily="18" charset="0"/>
                        <a:ea typeface="Cambria Math" panose="02040503050406030204" pitchFamily="18" charset="0"/>
                      </a:rPr>
                      <m:t>𝑏</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 </m:t>
                    </m:r>
                  </m:oMath>
                </a14:m>
                <a:r>
                  <a:rPr lang="tr-TR" dirty="0"/>
                  <a:t>Ölçülen Gözlenen Çıkış</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395563"/>
                <a:ext cx="10058400" cy="2639695"/>
              </a:xfrm>
              <a:blipFill rotWithShape="0">
                <a:blip r:embed="rId2"/>
                <a:stretch>
                  <a:fillRect l="-1697" t="-3002" r="-1818"/>
                </a:stretch>
              </a:blipFill>
            </p:spPr>
            <p:txBody>
              <a:bodyPr/>
              <a:lstStyle/>
              <a:p>
                <a:r>
                  <a:rPr lang="tr-TR">
                    <a:noFill/>
                  </a:rPr>
                  <a:t> </a:t>
                </a:r>
              </a:p>
            </p:txBody>
          </p:sp>
        </mc:Fallback>
      </mc:AlternateContent>
      <p:sp>
        <p:nvSpPr>
          <p:cNvPr id="5" name="Flowchart: Process 4"/>
          <p:cNvSpPr/>
          <p:nvPr/>
        </p:nvSpPr>
        <p:spPr>
          <a:xfrm>
            <a:off x="2314131" y="4629055"/>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6248399" y="4610291"/>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5880294" y="5697422"/>
            <a:ext cx="1364567" cy="403276"/>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899046" y="5697422"/>
            <a:ext cx="1364567" cy="369332"/>
          </a:xfrm>
          <a:prstGeom prst="rect">
            <a:avLst/>
          </a:prstGeom>
          <a:noFill/>
        </p:spPr>
        <p:txBody>
          <a:bodyPr wrap="square" rtlCol="0">
            <a:spAutoFit/>
          </a:bodyPr>
          <a:lstStyle/>
          <a:p>
            <a:r>
              <a:rPr lang="tr-TR" b="1" dirty="0"/>
              <a:t>Algılayıcı</a:t>
            </a:r>
            <a:endParaRPr lang="en-US" b="1" dirty="0"/>
          </a:p>
        </p:txBody>
      </p:sp>
      <p:sp>
        <p:nvSpPr>
          <p:cNvPr id="9" name="TextBox 8"/>
          <p:cNvSpPr txBox="1"/>
          <p:nvPr/>
        </p:nvSpPr>
        <p:spPr>
          <a:xfrm>
            <a:off x="2309441" y="4772088"/>
            <a:ext cx="1364567" cy="646331"/>
          </a:xfrm>
          <a:prstGeom prst="rect">
            <a:avLst/>
          </a:prstGeom>
          <a:noFill/>
        </p:spPr>
        <p:txBody>
          <a:bodyPr wrap="square" rtlCol="0">
            <a:spAutoFit/>
          </a:bodyPr>
          <a:lstStyle/>
          <a:p>
            <a:r>
              <a:rPr lang="tr-TR" b="1" dirty="0"/>
              <a:t>Ters Dönüşüm</a:t>
            </a:r>
            <a:endParaRPr lang="en-US" b="1" dirty="0"/>
          </a:p>
        </p:txBody>
      </p:sp>
      <p:sp>
        <p:nvSpPr>
          <p:cNvPr id="10" name="TextBox 9"/>
          <p:cNvSpPr txBox="1"/>
          <p:nvPr/>
        </p:nvSpPr>
        <p:spPr>
          <a:xfrm>
            <a:off x="6468799" y="4888529"/>
            <a:ext cx="1364567" cy="369332"/>
          </a:xfrm>
          <a:prstGeom prst="rect">
            <a:avLst/>
          </a:prstGeom>
          <a:noFill/>
        </p:spPr>
        <p:txBody>
          <a:bodyPr wrap="square" rtlCol="0">
            <a:spAutoFit/>
          </a:bodyPr>
          <a:lstStyle/>
          <a:p>
            <a:r>
              <a:rPr lang="tr-TR" b="1" dirty="0"/>
              <a:t>Sistem</a:t>
            </a:r>
            <a:endParaRPr lang="en-US" b="1" dirty="0"/>
          </a:p>
        </p:txBody>
      </p:sp>
      <p:cxnSp>
        <p:nvCxnSpPr>
          <p:cNvPr id="11" name="Straight Arrow Connector 10"/>
          <p:cNvCxnSpPr>
            <a:endCxn id="9" idx="1"/>
          </p:cNvCxnSpPr>
          <p:nvPr/>
        </p:nvCxnSpPr>
        <p:spPr>
          <a:xfrm>
            <a:off x="1383609" y="5083526"/>
            <a:ext cx="925832" cy="117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6" idx="1"/>
          </p:cNvCxnSpPr>
          <p:nvPr/>
        </p:nvCxnSpPr>
        <p:spPr>
          <a:xfrm>
            <a:off x="5693904" y="5063817"/>
            <a:ext cx="554495" cy="32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9624645" y="5073195"/>
            <a:ext cx="949575" cy="1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862666" y="5089605"/>
            <a:ext cx="0" cy="792483"/>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928970" y="5520629"/>
            <a:ext cx="8791" cy="390707"/>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4923693" y="5894363"/>
            <a:ext cx="942535" cy="4697"/>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759543" y="4694485"/>
            <a:ext cx="650627" cy="369332"/>
          </a:xfrm>
          <a:prstGeom prst="rect">
            <a:avLst/>
          </a:prstGeom>
          <a:noFill/>
        </p:spPr>
        <p:txBody>
          <a:bodyPr wrap="square" rtlCol="0">
            <a:spAutoFit/>
          </a:bodyPr>
          <a:lstStyle/>
          <a:p>
            <a:r>
              <a:rPr lang="tr-TR" b="1" dirty="0"/>
              <a:t>u(t)</a:t>
            </a:r>
            <a:endParaRPr lang="en-US" b="1" dirty="0"/>
          </a:p>
        </p:txBody>
      </p:sp>
      <p:sp>
        <p:nvSpPr>
          <p:cNvPr id="18" name="TextBox 17"/>
          <p:cNvSpPr txBox="1"/>
          <p:nvPr/>
        </p:nvSpPr>
        <p:spPr>
          <a:xfrm>
            <a:off x="9977506" y="4692137"/>
            <a:ext cx="650627" cy="369332"/>
          </a:xfrm>
          <a:prstGeom prst="rect">
            <a:avLst/>
          </a:prstGeom>
          <a:noFill/>
        </p:spPr>
        <p:txBody>
          <a:bodyPr wrap="square" rtlCol="0">
            <a:spAutoFit/>
          </a:bodyPr>
          <a:lstStyle/>
          <a:p>
            <a:r>
              <a:rPr lang="tr-TR" b="1" dirty="0"/>
              <a:t>c(t)</a:t>
            </a:r>
            <a:endParaRPr lang="en-US" b="1" dirty="0"/>
          </a:p>
        </p:txBody>
      </p:sp>
      <p:sp>
        <p:nvSpPr>
          <p:cNvPr id="19" name="TextBox 18"/>
          <p:cNvSpPr txBox="1"/>
          <p:nvPr/>
        </p:nvSpPr>
        <p:spPr>
          <a:xfrm>
            <a:off x="6995979" y="4128417"/>
            <a:ext cx="650627" cy="369332"/>
          </a:xfrm>
          <a:prstGeom prst="rect">
            <a:avLst/>
          </a:prstGeom>
          <a:noFill/>
        </p:spPr>
        <p:txBody>
          <a:bodyPr wrap="square" rtlCol="0">
            <a:spAutoFit/>
          </a:bodyPr>
          <a:lstStyle/>
          <a:p>
            <a:r>
              <a:rPr lang="tr-TR" b="1" dirty="0"/>
              <a:t>d(t)</a:t>
            </a:r>
            <a:endParaRPr lang="en-US" b="1" dirty="0"/>
          </a:p>
        </p:txBody>
      </p:sp>
      <p:sp>
        <p:nvSpPr>
          <p:cNvPr id="20" name="TextBox 19"/>
          <p:cNvSpPr txBox="1"/>
          <p:nvPr/>
        </p:nvSpPr>
        <p:spPr>
          <a:xfrm>
            <a:off x="1311805" y="4692142"/>
            <a:ext cx="650627" cy="369332"/>
          </a:xfrm>
          <a:prstGeom prst="rect">
            <a:avLst/>
          </a:prstGeom>
          <a:noFill/>
        </p:spPr>
        <p:txBody>
          <a:bodyPr wrap="square" rtlCol="0">
            <a:spAutoFit/>
          </a:bodyPr>
          <a:lstStyle/>
          <a:p>
            <a:r>
              <a:rPr lang="tr-TR" b="1" dirty="0"/>
              <a:t>r(t)</a:t>
            </a:r>
            <a:endParaRPr lang="en-US" b="1" dirty="0"/>
          </a:p>
        </p:txBody>
      </p:sp>
      <p:cxnSp>
        <p:nvCxnSpPr>
          <p:cNvPr id="21" name="Straight Arrow Connector 20"/>
          <p:cNvCxnSpPr/>
          <p:nvPr/>
        </p:nvCxnSpPr>
        <p:spPr>
          <a:xfrm>
            <a:off x="6940753" y="4226019"/>
            <a:ext cx="956" cy="4010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7235479" y="5881264"/>
            <a:ext cx="627187" cy="8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274161" y="5927752"/>
            <a:ext cx="650627" cy="369332"/>
          </a:xfrm>
          <a:prstGeom prst="rect">
            <a:avLst/>
          </a:prstGeom>
          <a:noFill/>
        </p:spPr>
        <p:txBody>
          <a:bodyPr wrap="square" rtlCol="0">
            <a:spAutoFit/>
          </a:bodyPr>
          <a:lstStyle/>
          <a:p>
            <a:r>
              <a:rPr lang="tr-TR" b="1" dirty="0"/>
              <a:t>b(t)</a:t>
            </a:r>
            <a:endParaRPr lang="en-US" b="1" dirty="0"/>
          </a:p>
        </p:txBody>
      </p:sp>
      <p:sp>
        <p:nvSpPr>
          <p:cNvPr id="35" name="TextBox 34"/>
          <p:cNvSpPr txBox="1"/>
          <p:nvPr/>
        </p:nvSpPr>
        <p:spPr>
          <a:xfrm>
            <a:off x="4838115" y="5911336"/>
            <a:ext cx="650627" cy="369332"/>
          </a:xfrm>
          <a:prstGeom prst="rect">
            <a:avLst/>
          </a:prstGeom>
          <a:noFill/>
        </p:spPr>
        <p:txBody>
          <a:bodyPr wrap="square" rtlCol="0">
            <a:spAutoFit/>
          </a:bodyPr>
          <a:lstStyle/>
          <a:p>
            <a:r>
              <a:rPr lang="tr-TR" b="1" dirty="0"/>
              <a:t>b’(t)</a:t>
            </a:r>
            <a:endParaRPr lang="en-US" b="1" dirty="0"/>
          </a:p>
        </p:txBody>
      </p:sp>
      <p:cxnSp>
        <p:nvCxnSpPr>
          <p:cNvPr id="36" name="Straight Connector 35"/>
          <p:cNvCxnSpPr/>
          <p:nvPr/>
        </p:nvCxnSpPr>
        <p:spPr>
          <a:xfrm>
            <a:off x="6511690" y="6095063"/>
            <a:ext cx="22752" cy="31981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540300" y="6080152"/>
            <a:ext cx="650627" cy="369332"/>
          </a:xfrm>
          <a:prstGeom prst="rect">
            <a:avLst/>
          </a:prstGeom>
          <a:noFill/>
        </p:spPr>
        <p:txBody>
          <a:bodyPr wrap="square" rtlCol="0">
            <a:spAutoFit/>
          </a:bodyPr>
          <a:lstStyle/>
          <a:p>
            <a:r>
              <a:rPr lang="tr-TR" b="1" dirty="0"/>
              <a:t>n(t)</a:t>
            </a:r>
            <a:endParaRPr lang="en-US" b="1" dirty="0"/>
          </a:p>
        </p:txBody>
      </p:sp>
      <p:sp>
        <p:nvSpPr>
          <p:cNvPr id="38" name="Flowchart: Process 37"/>
          <p:cNvSpPr/>
          <p:nvPr/>
        </p:nvSpPr>
        <p:spPr>
          <a:xfrm>
            <a:off x="4337533" y="4626717"/>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422522" y="4916671"/>
            <a:ext cx="1364567" cy="369332"/>
          </a:xfrm>
          <a:prstGeom prst="rect">
            <a:avLst/>
          </a:prstGeom>
          <a:noFill/>
        </p:spPr>
        <p:txBody>
          <a:bodyPr wrap="square" rtlCol="0">
            <a:spAutoFit/>
          </a:bodyPr>
          <a:lstStyle/>
          <a:p>
            <a:r>
              <a:rPr lang="tr-TR" b="1" dirty="0"/>
              <a:t>Kontrolcü</a:t>
            </a:r>
            <a:endParaRPr lang="en-US" b="1" dirty="0"/>
          </a:p>
        </p:txBody>
      </p:sp>
      <p:cxnSp>
        <p:nvCxnSpPr>
          <p:cNvPr id="45" name="Straight Arrow Connector 44"/>
          <p:cNvCxnSpPr>
            <a:stCxn id="5" idx="3"/>
            <a:endCxn id="38" idx="1"/>
          </p:cNvCxnSpPr>
          <p:nvPr/>
        </p:nvCxnSpPr>
        <p:spPr>
          <a:xfrm flipV="1">
            <a:off x="3678698" y="5083529"/>
            <a:ext cx="658835" cy="23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740236" y="4670047"/>
            <a:ext cx="650627" cy="369332"/>
          </a:xfrm>
          <a:prstGeom prst="rect">
            <a:avLst/>
          </a:prstGeom>
          <a:noFill/>
        </p:spPr>
        <p:txBody>
          <a:bodyPr wrap="square" rtlCol="0">
            <a:spAutoFit/>
          </a:bodyPr>
          <a:lstStyle/>
          <a:p>
            <a:r>
              <a:rPr lang="tr-TR" b="1" dirty="0"/>
              <a:t>s(t)</a:t>
            </a:r>
            <a:endParaRPr lang="en-US" b="1" dirty="0"/>
          </a:p>
        </p:txBody>
      </p:sp>
      <p:sp>
        <p:nvSpPr>
          <p:cNvPr id="77" name="TextBox 76"/>
          <p:cNvSpPr txBox="1"/>
          <p:nvPr/>
        </p:nvSpPr>
        <p:spPr>
          <a:xfrm>
            <a:off x="4967889" y="4041664"/>
            <a:ext cx="650627" cy="369332"/>
          </a:xfrm>
          <a:prstGeom prst="rect">
            <a:avLst/>
          </a:prstGeom>
          <a:noFill/>
        </p:spPr>
        <p:txBody>
          <a:bodyPr wrap="square" rtlCol="0">
            <a:spAutoFit/>
          </a:bodyPr>
          <a:lstStyle/>
          <a:p>
            <a:r>
              <a:rPr lang="tr-TR" b="1" dirty="0"/>
              <a:t>d</a:t>
            </a:r>
            <a:r>
              <a:rPr lang="tr-TR" b="1" baseline="30000" dirty="0"/>
              <a:t>*</a:t>
            </a:r>
            <a:r>
              <a:rPr lang="tr-TR" b="1" dirty="0"/>
              <a:t>(t)</a:t>
            </a:r>
            <a:endParaRPr lang="en-US" b="1" dirty="0"/>
          </a:p>
        </p:txBody>
      </p:sp>
      <p:cxnSp>
        <p:nvCxnSpPr>
          <p:cNvPr id="78" name="Straight Arrow Connector 77"/>
          <p:cNvCxnSpPr/>
          <p:nvPr/>
        </p:nvCxnSpPr>
        <p:spPr>
          <a:xfrm>
            <a:off x="5011139" y="4237739"/>
            <a:ext cx="956" cy="4010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Rectangle 79"/>
              <p:cNvSpPr/>
              <p:nvPr/>
            </p:nvSpPr>
            <p:spPr>
              <a:xfrm>
                <a:off x="4390863" y="3642361"/>
                <a:ext cx="2874248" cy="404983"/>
              </a:xfrm>
              <a:prstGeom prst="rect">
                <a:avLst/>
              </a:prstGeom>
              <a:solidFill>
                <a:schemeClr val="bg2">
                  <a:lumMod val="75000"/>
                </a:schemeClr>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rPr>
                        <m:t>𝑢</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i="1">
                          <a:latin typeface="Cambria Math" panose="02040503050406030204" pitchFamily="18" charset="0"/>
                        </a:rPr>
                        <m:t>𝑓</m:t>
                      </m:r>
                      <m:d>
                        <m:dPr>
                          <m:ctrlPr>
                            <a:rPr lang="tr-TR" i="1">
                              <a:latin typeface="Cambria Math" panose="02040503050406030204" pitchFamily="18" charset="0"/>
                            </a:rPr>
                          </m:ctrlPr>
                        </m:dPr>
                        <m:e>
                          <m:r>
                            <a:rPr lang="tr-TR" b="0" i="1" smtClean="0">
                              <a:latin typeface="Cambria Math" panose="02040503050406030204" pitchFamily="18" charset="0"/>
                            </a:rPr>
                            <m:t>𝑏</m:t>
                          </m:r>
                          <m:r>
                            <a:rPr lang="tr-TR" b="0" i="1" smtClean="0">
                              <a:latin typeface="Cambria Math" panose="02040503050406030204" pitchFamily="18" charset="0"/>
                            </a:rPr>
                            <m:t>′</m:t>
                          </m: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b="0" i="1" smtClean="0">
                              <a:latin typeface="Cambria Math" panose="02040503050406030204" pitchFamily="18" charset="0"/>
                            </a:rPr>
                            <m:t>𝑠</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r>
                            <a:rPr lang="tr-TR" i="1">
                              <a:latin typeface="Cambria Math" panose="02040503050406030204" pitchFamily="18" charset="0"/>
                            </a:rPr>
                            <m:t> </m:t>
                          </m:r>
                          <m:sSup>
                            <m:sSupPr>
                              <m:ctrlPr>
                                <a:rPr lang="tr-TR" i="1">
                                  <a:latin typeface="Cambria Math" panose="02040503050406030204" pitchFamily="18" charset="0"/>
                                </a:rPr>
                              </m:ctrlPr>
                            </m:sSupPr>
                            <m:e>
                              <m:r>
                                <a:rPr lang="tr-TR" i="1">
                                  <a:latin typeface="Cambria Math" panose="02040503050406030204" pitchFamily="18" charset="0"/>
                                </a:rPr>
                                <m:t>𝑑</m:t>
                              </m:r>
                            </m:e>
                            <m:sup>
                              <m:r>
                                <a:rPr lang="tr-TR" i="1">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𝑡</m:t>
                              </m:r>
                            </m:e>
                          </m:d>
                        </m:e>
                      </m:d>
                    </m:oMath>
                  </m:oMathPara>
                </a14:m>
                <a:endParaRPr lang="en-US" dirty="0"/>
              </a:p>
            </p:txBody>
          </p:sp>
        </mc:Choice>
        <mc:Fallback xmlns="">
          <p:sp>
            <p:nvSpPr>
              <p:cNvPr id="80" name="Rectangle 79"/>
              <p:cNvSpPr>
                <a:spLocks noRot="1" noChangeAspect="1" noMove="1" noResize="1" noEditPoints="1" noAdjustHandles="1" noChangeArrowheads="1" noChangeShapeType="1" noTextEdit="1"/>
              </p:cNvSpPr>
              <p:nvPr/>
            </p:nvSpPr>
            <p:spPr>
              <a:xfrm>
                <a:off x="4390863" y="3642361"/>
                <a:ext cx="2874248" cy="404983"/>
              </a:xfrm>
              <a:prstGeom prst="rect">
                <a:avLst/>
              </a:prstGeom>
              <a:blipFill rotWithShape="0">
                <a:blip r:embed="rId3"/>
                <a:stretch>
                  <a:fillRect b="-7353"/>
                </a:stretch>
              </a:blipFill>
              <a:ln>
                <a:solidFill>
                  <a:schemeClr val="tx1"/>
                </a:solidFill>
              </a:ln>
            </p:spPr>
            <p:txBody>
              <a:bodyPr/>
              <a:lstStyle/>
              <a:p>
                <a:r>
                  <a:rPr lang="tr-TR">
                    <a:noFill/>
                  </a:rPr>
                  <a:t> </a:t>
                </a:r>
              </a:p>
            </p:txBody>
          </p:sp>
        </mc:Fallback>
      </mc:AlternateContent>
      <p:sp>
        <p:nvSpPr>
          <p:cNvPr id="44" name="Flowchart: Process 43"/>
          <p:cNvSpPr/>
          <p:nvPr/>
        </p:nvSpPr>
        <p:spPr>
          <a:xfrm>
            <a:off x="8260078" y="4624371"/>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8345067" y="4914325"/>
            <a:ext cx="1364567" cy="369332"/>
          </a:xfrm>
          <a:prstGeom prst="rect">
            <a:avLst/>
          </a:prstGeom>
          <a:noFill/>
        </p:spPr>
        <p:txBody>
          <a:bodyPr wrap="square" rtlCol="0">
            <a:spAutoFit/>
          </a:bodyPr>
          <a:lstStyle/>
          <a:p>
            <a:r>
              <a:rPr lang="tr-TR" b="1" dirty="0"/>
              <a:t>Dönüşüm</a:t>
            </a:r>
            <a:endParaRPr lang="en-US" b="1" dirty="0"/>
          </a:p>
        </p:txBody>
      </p:sp>
      <p:cxnSp>
        <p:nvCxnSpPr>
          <p:cNvPr id="48" name="Straight Arrow Connector 47"/>
          <p:cNvCxnSpPr>
            <a:endCxn id="44" idx="1"/>
          </p:cNvCxnSpPr>
          <p:nvPr/>
        </p:nvCxnSpPr>
        <p:spPr>
          <a:xfrm flipV="1">
            <a:off x="7601243" y="5081183"/>
            <a:ext cx="658835" cy="23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662781" y="4667701"/>
            <a:ext cx="650627" cy="369332"/>
          </a:xfrm>
          <a:prstGeom prst="rect">
            <a:avLst/>
          </a:prstGeom>
          <a:noFill/>
        </p:spPr>
        <p:txBody>
          <a:bodyPr wrap="square" rtlCol="0">
            <a:spAutoFit/>
          </a:bodyPr>
          <a:lstStyle/>
          <a:p>
            <a:r>
              <a:rPr lang="tr-TR" b="1" dirty="0"/>
              <a:t>b(t)</a:t>
            </a:r>
            <a:endParaRPr lang="en-US" b="1" dirty="0"/>
          </a:p>
        </p:txBody>
      </p:sp>
    </p:spTree>
    <p:extLst>
      <p:ext uri="{BB962C8B-B14F-4D97-AF65-F5344CB8AC3E}">
        <p14:creationId xmlns:p14="http://schemas.microsoft.com/office/powerpoint/2010/main" val="12358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Örnek: Bir rotorun hız kontrolü</a:t>
            </a:r>
            <a:endParaRPr lang="en-US" dirty="0"/>
          </a:p>
        </p:txBody>
      </p:sp>
      <p:sp>
        <p:nvSpPr>
          <p:cNvPr id="3" name="Content Placeholder 2"/>
          <p:cNvSpPr>
            <a:spLocks noGrp="1"/>
          </p:cNvSpPr>
          <p:nvPr>
            <p:ph idx="1"/>
          </p:nvPr>
        </p:nvSpPr>
        <p:spPr>
          <a:xfrm>
            <a:off x="1097280" y="1395563"/>
            <a:ext cx="10138279" cy="4937760"/>
          </a:xfrm>
        </p:spPr>
        <p:txBody>
          <a:bodyPr>
            <a:normAutofit/>
          </a:bodyPr>
          <a:lstStyle/>
          <a:p>
            <a:r>
              <a:rPr lang="tr-TR" dirty="0"/>
              <a:t>Bu örnekte öğrendiğimiz kontrol çeşitlerinden</a:t>
            </a:r>
          </a:p>
          <a:p>
            <a:pPr marL="658368" lvl="2">
              <a:buFont typeface="+mj-lt"/>
              <a:buAutoNum type="alphaLcParenR"/>
              <a:tabLst>
                <a:tab pos="274320" algn="l"/>
              </a:tabLst>
            </a:pPr>
            <a:r>
              <a:rPr lang="tr-TR" sz="2200" dirty="0"/>
              <a:t>açık çevrim </a:t>
            </a:r>
          </a:p>
          <a:p>
            <a:pPr marL="658368" lvl="2">
              <a:buFont typeface="+mj-lt"/>
              <a:buAutoNum type="alphaLcParenR"/>
              <a:tabLst>
                <a:tab pos="274320" algn="l"/>
              </a:tabLst>
            </a:pPr>
            <a:r>
              <a:rPr lang="tr-TR" sz="2200" dirty="0"/>
              <a:t>En temel kapalı çevrim </a:t>
            </a:r>
          </a:p>
          <a:p>
            <a:pPr marL="658368" lvl="2">
              <a:buFont typeface="+mj-lt"/>
              <a:buAutoNum type="alphaLcParenR"/>
              <a:tabLst>
                <a:tab pos="274320" algn="l"/>
              </a:tabLst>
            </a:pPr>
            <a:r>
              <a:rPr lang="tr-TR" sz="2200" dirty="0"/>
              <a:t>Gelişmiş kapalı çevrim</a:t>
            </a:r>
          </a:p>
          <a:p>
            <a:pPr algn="just"/>
            <a:r>
              <a:rPr lang="tr-TR" dirty="0"/>
              <a:t>Kontrollerin kontrol amacını gerçekleştirme konusunda ne oranda başarılı olduklarını irdeleyeceğiz. </a:t>
            </a:r>
          </a:p>
          <a:p>
            <a:pPr algn="just"/>
            <a:r>
              <a:rPr lang="tr-TR" dirty="0"/>
              <a:t>Kalıcı hata oranlarını karşılaştıracağız. </a:t>
            </a:r>
          </a:p>
          <a:p>
            <a:pPr algn="just"/>
            <a:r>
              <a:rPr lang="tr-TR" dirty="0"/>
              <a:t>Böylelikle sözünü ettiğimiz kontrol çeşitlerinin avantaj ve dezavantajları konusunda daha fazla bilgi sahibi olacağız. </a:t>
            </a:r>
          </a:p>
          <a:p>
            <a:pPr algn="just"/>
            <a:r>
              <a:rPr lang="tr-TR" dirty="0"/>
              <a:t>Kapalı çevrimde kontrol kuralı olarak en temel kontrol kuralı olan </a:t>
            </a:r>
            <a:r>
              <a:rPr lang="tr-TR" b="1" dirty="0"/>
              <a:t>oransal kontrolü </a:t>
            </a:r>
            <a:r>
              <a:rPr lang="tr-TR" dirty="0"/>
              <a:t>kullanacağız.</a:t>
            </a:r>
          </a:p>
          <a:p>
            <a:pPr marL="0" indent="0">
              <a:buNone/>
            </a:pPr>
            <a:endParaRPr lang="en-US" dirty="0"/>
          </a:p>
        </p:txBody>
      </p:sp>
    </p:spTree>
    <p:extLst>
      <p:ext uri="{BB962C8B-B14F-4D97-AF65-F5344CB8AC3E}">
        <p14:creationId xmlns:p14="http://schemas.microsoft.com/office/powerpoint/2010/main" val="4076814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Örnek: Bir rotorun hız kontrolü</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395563"/>
                <a:ext cx="10058400" cy="739283"/>
              </a:xfrm>
            </p:spPr>
            <p:txBody>
              <a:bodyPr>
                <a:normAutofit lnSpcReduction="10000"/>
              </a:bodyPr>
              <a:lstStyle/>
              <a:p>
                <a:r>
                  <a:rPr lang="tr-TR" b="1" dirty="0"/>
                  <a:t>Kontrol Amacı:</a:t>
                </a:r>
                <a:r>
                  <a:rPr lang="tr-TR" dirty="0"/>
                  <a:t> Rotorun </a:t>
                </a:r>
                <a14:m>
                  <m:oMath xmlns:m="http://schemas.openxmlformats.org/officeDocument/2006/math">
                    <m:r>
                      <a:rPr lang="tr-TR" i="1" smtClean="0">
                        <a:latin typeface="Cambria Math" panose="02040503050406030204" pitchFamily="18" charset="0"/>
                        <a:ea typeface="Cambria Math" panose="02040503050406030204" pitchFamily="18" charset="0"/>
                      </a:rPr>
                      <m:t>𝜔</m:t>
                    </m:r>
                    <m:d>
                      <m:dPr>
                        <m:ctrlPr>
                          <a:rPr lang="tr-TR" b="0" i="1" smtClean="0">
                            <a:latin typeface="Cambria Math" panose="02040503050406030204" pitchFamily="18" charset="0"/>
                            <a:ea typeface="Cambria Math" panose="02040503050406030204" pitchFamily="18" charset="0"/>
                          </a:rPr>
                        </m:ctrlPr>
                      </m:dPr>
                      <m:e>
                        <m:r>
                          <a:rPr lang="tr-TR" b="0" i="1" smtClean="0">
                            <a:latin typeface="Cambria Math" panose="02040503050406030204" pitchFamily="18" charset="0"/>
                            <a:ea typeface="Cambria Math" panose="02040503050406030204" pitchFamily="18" charset="0"/>
                          </a:rPr>
                          <m:t>𝑡</m:t>
                        </m:r>
                      </m:e>
                    </m:d>
                    <m:r>
                      <a:rPr lang="tr-TR" b="0" i="1" smtClean="0">
                        <a:latin typeface="Cambria Math" panose="02040503050406030204" pitchFamily="18" charset="0"/>
                        <a:ea typeface="Cambria Math" panose="02040503050406030204" pitchFamily="18" charset="0"/>
                      </a:rPr>
                      <m:t>≅</m:t>
                    </m:r>
                    <m:sSup>
                      <m:sSupPr>
                        <m:ctrlPr>
                          <a:rPr lang="tr-TR" b="0" i="1" smtClean="0">
                            <a:latin typeface="Cambria Math" panose="02040503050406030204" pitchFamily="18" charset="0"/>
                            <a:ea typeface="Cambria Math" panose="02040503050406030204" pitchFamily="18" charset="0"/>
                          </a:rPr>
                        </m:ctrlPr>
                      </m:sSupPr>
                      <m:e>
                        <m:r>
                          <a:rPr lang="tr-TR" b="0" i="1" smtClean="0">
                            <a:latin typeface="Cambria Math" panose="02040503050406030204" pitchFamily="18" charset="0"/>
                            <a:ea typeface="Cambria Math" panose="02040503050406030204" pitchFamily="18" charset="0"/>
                          </a:rPr>
                          <m:t>𝜔</m:t>
                        </m:r>
                      </m:e>
                      <m:sup>
                        <m:r>
                          <a:rPr lang="tr-TR" b="0" i="1" smtClean="0">
                            <a:latin typeface="Cambria Math" panose="02040503050406030204" pitchFamily="18" charset="0"/>
                            <a:ea typeface="Cambria Math" panose="02040503050406030204" pitchFamily="18" charset="0"/>
                          </a:rPr>
                          <m:t>∗</m:t>
                        </m:r>
                      </m:sup>
                    </m:sSup>
                  </m:oMath>
                </a14:m>
                <a:r>
                  <a:rPr lang="tr-TR" b="1" dirty="0"/>
                  <a:t> </a:t>
                </a:r>
                <a:r>
                  <a:rPr lang="tr-TR" dirty="0"/>
                  <a:t>gibi arzu edilen sabit bir hızda dönmesi istenmektedir.</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395563"/>
                <a:ext cx="10058400" cy="739283"/>
              </a:xfrm>
              <a:blipFill rotWithShape="0">
                <a:blip r:embed="rId2"/>
                <a:stretch>
                  <a:fillRect l="-909" t="-15702" b="-11570"/>
                </a:stretch>
              </a:blipFill>
            </p:spPr>
            <p:txBody>
              <a:bodyPr/>
              <a:lstStyle/>
              <a:p>
                <a:r>
                  <a:rPr lang="tr-TR">
                    <a:noFill/>
                  </a:rPr>
                  <a:t> </a:t>
                </a:r>
              </a:p>
            </p:txBody>
          </p:sp>
        </mc:Fallback>
      </mc:AlternateContent>
      <p:grpSp>
        <p:nvGrpSpPr>
          <p:cNvPr id="39" name="Group 38"/>
          <p:cNvGrpSpPr/>
          <p:nvPr/>
        </p:nvGrpSpPr>
        <p:grpSpPr>
          <a:xfrm>
            <a:off x="1255255" y="2815360"/>
            <a:ext cx="4530584" cy="1547445"/>
            <a:chOff x="6780626" y="4135903"/>
            <a:chExt cx="4530584" cy="1547445"/>
          </a:xfrm>
        </p:grpSpPr>
        <p:sp>
          <p:nvSpPr>
            <p:cNvPr id="14" name="Rectangle 13"/>
            <p:cNvSpPr/>
            <p:nvPr/>
          </p:nvSpPr>
          <p:spPr>
            <a:xfrm>
              <a:off x="8834503" y="4825222"/>
              <a:ext cx="1491175" cy="10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61984" y="4543865"/>
              <a:ext cx="801854" cy="687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Alternate Process 4"/>
            <p:cNvSpPr/>
            <p:nvPr/>
          </p:nvSpPr>
          <p:spPr>
            <a:xfrm>
              <a:off x="7174523" y="4543865"/>
              <a:ext cx="1899139" cy="6853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7272999" y="4642341"/>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70651" y="4794741"/>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268303" y="4947141"/>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80034" y="5099541"/>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Isosceles Triangle 14"/>
            <p:cNvSpPr/>
            <p:nvPr/>
          </p:nvSpPr>
          <p:spPr>
            <a:xfrm>
              <a:off x="7484007" y="5233180"/>
              <a:ext cx="414997" cy="32355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8424196" y="5244900"/>
              <a:ext cx="414997" cy="32355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Process 16"/>
            <p:cNvSpPr/>
            <p:nvPr/>
          </p:nvSpPr>
          <p:spPr>
            <a:xfrm>
              <a:off x="6780626" y="5373859"/>
              <a:ext cx="2518106" cy="309489"/>
            </a:xfrm>
            <a:prstGeom prst="flowChartProcess">
              <a:avLst/>
            </a:prstGeom>
            <a:pattFill prst="wdUpDiag">
              <a:fgClr>
                <a:schemeClr val="accent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6850965" y="5373859"/>
              <a:ext cx="23915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9298732" y="4714508"/>
              <a:ext cx="560358" cy="94301"/>
            </a:xfrm>
            <a:prstGeom prst="rect">
              <a:avLst/>
            </a:prstGeom>
            <a:pattFill prst="wdUpDiag">
              <a:fgClr>
                <a:schemeClr val="tx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299911" y="4947494"/>
              <a:ext cx="560358" cy="94301"/>
            </a:xfrm>
            <a:prstGeom prst="rect">
              <a:avLst/>
            </a:prstGeom>
            <a:pattFill prst="wdUpDiag">
              <a:fgClr>
                <a:schemeClr val="tx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0142806" y="4135903"/>
              <a:ext cx="323557" cy="148882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V="1">
              <a:off x="10522635" y="4879406"/>
              <a:ext cx="787791" cy="9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Arc 28"/>
            <p:cNvSpPr/>
            <p:nvPr/>
          </p:nvSpPr>
          <p:spPr>
            <a:xfrm rot="1155045">
              <a:off x="8547083" y="4581094"/>
              <a:ext cx="650257" cy="993218"/>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p:cNvSpPr/>
            <p:nvPr/>
          </p:nvSpPr>
          <p:spPr>
            <a:xfrm rot="1155045">
              <a:off x="9388799" y="4578752"/>
              <a:ext cx="650257" cy="993218"/>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rot="20356366" flipH="1">
              <a:off x="10812977" y="4656409"/>
              <a:ext cx="453298" cy="717450"/>
            </a:xfrm>
            <a:prstGeom prst="arc">
              <a:avLst/>
            </a:prstGeom>
            <a:ln w="38100">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nvSpPr>
          <p:spPr>
            <a:xfrm>
              <a:off x="8962071" y="4272410"/>
              <a:ext cx="663360" cy="369332"/>
            </a:xfrm>
            <a:prstGeom prst="rect">
              <a:avLst/>
            </a:prstGeom>
            <a:noFill/>
          </p:spPr>
          <p:txBody>
            <a:bodyPr wrap="square" rtlCol="0">
              <a:spAutoFit/>
            </a:bodyPr>
            <a:lstStyle/>
            <a:p>
              <a:r>
                <a:rPr lang="tr-TR" b="1" dirty="0" err="1"/>
                <a:t>T</a:t>
              </a:r>
              <a:r>
                <a:rPr lang="tr-TR" b="1" baseline="-25000" dirty="0" err="1"/>
                <a:t>c</a:t>
              </a:r>
              <a:r>
                <a:rPr lang="tr-TR" b="1" dirty="0"/>
                <a:t>(t)</a:t>
              </a:r>
              <a:endParaRPr lang="en-US" b="1" dirty="0"/>
            </a:p>
          </p:txBody>
        </p:sp>
        <p:sp>
          <p:nvSpPr>
            <p:cNvPr id="34" name="TextBox 33"/>
            <p:cNvSpPr txBox="1"/>
            <p:nvPr/>
          </p:nvSpPr>
          <p:spPr>
            <a:xfrm>
              <a:off x="9536503" y="5043782"/>
              <a:ext cx="663360" cy="369332"/>
            </a:xfrm>
            <a:prstGeom prst="rect">
              <a:avLst/>
            </a:prstGeom>
            <a:noFill/>
          </p:spPr>
          <p:txBody>
            <a:bodyPr wrap="square" rtlCol="0">
              <a:spAutoFit/>
            </a:bodyPr>
            <a:lstStyle/>
            <a:p>
              <a:r>
                <a:rPr lang="tr-TR" b="1" dirty="0">
                  <a:latin typeface="Symbol" panose="05050102010706020507" pitchFamily="18" charset="2"/>
                </a:rPr>
                <a:t>w</a:t>
              </a:r>
              <a:r>
                <a:rPr lang="tr-TR" b="1" dirty="0"/>
                <a:t>(t)</a:t>
              </a:r>
              <a:endParaRPr lang="en-US" b="1" dirty="0"/>
            </a:p>
          </p:txBody>
        </p:sp>
        <p:sp>
          <p:nvSpPr>
            <p:cNvPr id="35" name="TextBox 34"/>
            <p:cNvSpPr txBox="1"/>
            <p:nvPr/>
          </p:nvSpPr>
          <p:spPr>
            <a:xfrm>
              <a:off x="10647850" y="4298198"/>
              <a:ext cx="663360" cy="369332"/>
            </a:xfrm>
            <a:prstGeom prst="rect">
              <a:avLst/>
            </a:prstGeom>
            <a:noFill/>
          </p:spPr>
          <p:txBody>
            <a:bodyPr wrap="square" rtlCol="0">
              <a:spAutoFit/>
            </a:bodyPr>
            <a:lstStyle/>
            <a:p>
              <a:r>
                <a:rPr lang="tr-TR" b="1" dirty="0" err="1"/>
                <a:t>T</a:t>
              </a:r>
              <a:r>
                <a:rPr lang="tr-TR" b="1" baseline="-25000" dirty="0" err="1"/>
                <a:t>d</a:t>
              </a:r>
              <a:r>
                <a:rPr lang="tr-TR" b="1" dirty="0"/>
                <a:t>(t)</a:t>
              </a:r>
              <a:endParaRPr lang="en-US" b="1" dirty="0"/>
            </a:p>
          </p:txBody>
        </p:sp>
        <p:sp>
          <p:nvSpPr>
            <p:cNvPr id="36" name="TextBox 35"/>
            <p:cNvSpPr txBox="1"/>
            <p:nvPr/>
          </p:nvSpPr>
          <p:spPr>
            <a:xfrm>
              <a:off x="10181275" y="5210252"/>
              <a:ext cx="663360" cy="369332"/>
            </a:xfrm>
            <a:prstGeom prst="rect">
              <a:avLst/>
            </a:prstGeom>
            <a:noFill/>
          </p:spPr>
          <p:txBody>
            <a:bodyPr wrap="square" rtlCol="0">
              <a:spAutoFit/>
            </a:bodyPr>
            <a:lstStyle/>
            <a:p>
              <a:r>
                <a:rPr lang="tr-TR" b="1" dirty="0"/>
                <a:t>J</a:t>
              </a:r>
              <a:endParaRPr lang="en-US" b="1" dirty="0"/>
            </a:p>
          </p:txBody>
        </p:sp>
        <p:sp>
          <p:nvSpPr>
            <p:cNvPr id="37" name="TextBox 36"/>
            <p:cNvSpPr txBox="1"/>
            <p:nvPr/>
          </p:nvSpPr>
          <p:spPr>
            <a:xfrm>
              <a:off x="9489614" y="4420119"/>
              <a:ext cx="663360" cy="369332"/>
            </a:xfrm>
            <a:prstGeom prst="rect">
              <a:avLst/>
            </a:prstGeom>
            <a:noFill/>
          </p:spPr>
          <p:txBody>
            <a:bodyPr wrap="square" rtlCol="0">
              <a:spAutoFit/>
            </a:bodyPr>
            <a:lstStyle/>
            <a:p>
              <a:r>
                <a:rPr lang="tr-TR" b="1" dirty="0"/>
                <a:t>B</a:t>
              </a:r>
              <a:endParaRPr lang="en-US" b="1" dirty="0"/>
            </a:p>
          </p:txBody>
        </p:sp>
        <p:sp>
          <p:nvSpPr>
            <p:cNvPr id="38" name="TextBox 37"/>
            <p:cNvSpPr txBox="1"/>
            <p:nvPr/>
          </p:nvSpPr>
          <p:spPr>
            <a:xfrm>
              <a:off x="7448644" y="4558562"/>
              <a:ext cx="1712162" cy="646331"/>
            </a:xfrm>
            <a:prstGeom prst="rect">
              <a:avLst/>
            </a:prstGeom>
            <a:noFill/>
          </p:spPr>
          <p:txBody>
            <a:bodyPr wrap="square" rtlCol="0">
              <a:spAutoFit/>
            </a:bodyPr>
            <a:lstStyle/>
            <a:p>
              <a:r>
                <a:rPr lang="tr-TR" b="1" dirty="0">
                  <a:solidFill>
                    <a:schemeClr val="bg1"/>
                  </a:solidFill>
                </a:rPr>
                <a:t>Kontrolcü +</a:t>
              </a:r>
            </a:p>
            <a:p>
              <a:r>
                <a:rPr lang="tr-TR" b="1" dirty="0">
                  <a:solidFill>
                    <a:schemeClr val="bg1"/>
                  </a:solidFill>
                </a:rPr>
                <a:t> Eyleyici</a:t>
              </a:r>
              <a:endParaRPr lang="en-US" b="1" dirty="0">
                <a:solidFill>
                  <a:schemeClr val="bg1"/>
                </a:solidFill>
              </a:endParaRPr>
            </a:p>
          </p:txBody>
        </p:sp>
      </p:grpSp>
      <mc:AlternateContent xmlns:mc="http://schemas.openxmlformats.org/markup-compatibility/2006" xmlns:a14="http://schemas.microsoft.com/office/drawing/2010/main">
        <mc:Choice Requires="a14">
          <p:sp>
            <p:nvSpPr>
              <p:cNvPr id="4" name="TextBox 3"/>
              <p:cNvSpPr txBox="1"/>
              <p:nvPr/>
            </p:nvSpPr>
            <p:spPr>
              <a:xfrm>
                <a:off x="5963106" y="2048022"/>
                <a:ext cx="5614597" cy="3785652"/>
              </a:xfrm>
              <a:prstGeom prst="rect">
                <a:avLst/>
              </a:prstGeom>
              <a:solidFill>
                <a:schemeClr val="accent1">
                  <a:lumMod val="20000"/>
                  <a:lumOff val="80000"/>
                </a:schemeClr>
              </a:solidFill>
            </p:spPr>
            <p:txBody>
              <a:bodyPr wrap="square" rtlCol="0">
                <a:spAutoFit/>
              </a:bodyPr>
              <a:lstStyle/>
              <a:p>
                <a14:m>
                  <m:oMath xmlns:m="http://schemas.openxmlformats.org/officeDocument/2006/math">
                    <m:sSub>
                      <m:sSubPr>
                        <m:ctrlPr>
                          <a:rPr lang="en-US" sz="2400" i="1" smtClean="0">
                            <a:latin typeface="Cambria Math" panose="02040503050406030204" pitchFamily="18" charset="0"/>
                          </a:rPr>
                        </m:ctrlPr>
                      </m:sSubPr>
                      <m:e>
                        <m:r>
                          <a:rPr lang="tr-TR" sz="2400" b="0" i="1" smtClean="0">
                            <a:latin typeface="Cambria Math" panose="02040503050406030204" pitchFamily="18" charset="0"/>
                          </a:rPr>
                          <m:t>𝑇</m:t>
                        </m:r>
                      </m:e>
                      <m:sub>
                        <m:r>
                          <a:rPr lang="tr-TR" sz="2400" b="0" i="1" smtClean="0">
                            <a:latin typeface="Cambria Math" panose="02040503050406030204" pitchFamily="18" charset="0"/>
                          </a:rPr>
                          <m:t>𝑐</m:t>
                        </m:r>
                      </m:sub>
                    </m:sSub>
                    <m:d>
                      <m:dPr>
                        <m:ctrlPr>
                          <a:rPr lang="tr-TR" sz="2400" b="0" i="1" smtClean="0">
                            <a:latin typeface="Cambria Math" panose="02040503050406030204" pitchFamily="18" charset="0"/>
                          </a:rPr>
                        </m:ctrlPr>
                      </m:dPr>
                      <m:e>
                        <m:r>
                          <a:rPr lang="tr-TR" sz="2400" b="0" i="1" smtClean="0">
                            <a:latin typeface="Cambria Math" panose="02040503050406030204" pitchFamily="18" charset="0"/>
                          </a:rPr>
                          <m:t>𝑡</m:t>
                        </m:r>
                      </m:e>
                    </m:d>
                    <m:r>
                      <a:rPr lang="tr-TR" sz="2400" b="0" i="1" smtClean="0">
                        <a:latin typeface="Cambria Math" panose="02040503050406030204" pitchFamily="18" charset="0"/>
                      </a:rPr>
                      <m:t>:</m:t>
                    </m:r>
                  </m:oMath>
                </a14:m>
                <a:r>
                  <a:rPr lang="tr-TR" sz="2400" dirty="0"/>
                  <a:t> Kontrol </a:t>
                </a:r>
                <a:r>
                  <a:rPr lang="tr-TR" sz="2400" dirty="0" err="1"/>
                  <a:t>torku</a:t>
                </a:r>
                <a:r>
                  <a:rPr lang="tr-TR" sz="2400" dirty="0"/>
                  <a:t> (Ayarlanabilir Giriş)</a:t>
                </a:r>
              </a:p>
              <a:p>
                <a:endParaRPr lang="tr-TR" sz="2400" dirty="0"/>
              </a:p>
              <a:p>
                <a14:m>
                  <m:oMath xmlns:m="http://schemas.openxmlformats.org/officeDocument/2006/math">
                    <m:sSub>
                      <m:sSubPr>
                        <m:ctrlPr>
                          <a:rPr lang="en-US" sz="2400" i="1">
                            <a:latin typeface="Cambria Math" panose="02040503050406030204" pitchFamily="18" charset="0"/>
                          </a:rPr>
                        </m:ctrlPr>
                      </m:sSubPr>
                      <m:e>
                        <m:r>
                          <a:rPr lang="tr-TR" sz="2400" i="1">
                            <a:latin typeface="Cambria Math" panose="02040503050406030204" pitchFamily="18" charset="0"/>
                          </a:rPr>
                          <m:t>𝑇</m:t>
                        </m:r>
                      </m:e>
                      <m:sub>
                        <m:r>
                          <a:rPr lang="tr-TR" sz="2400" b="0" i="1" smtClean="0">
                            <a:latin typeface="Cambria Math" panose="02040503050406030204" pitchFamily="18" charset="0"/>
                          </a:rPr>
                          <m:t>𝑑</m:t>
                        </m:r>
                      </m:sub>
                    </m:sSub>
                    <m:d>
                      <m:dPr>
                        <m:ctrlPr>
                          <a:rPr lang="tr-TR" sz="2400" i="1">
                            <a:latin typeface="Cambria Math" panose="02040503050406030204" pitchFamily="18" charset="0"/>
                          </a:rPr>
                        </m:ctrlPr>
                      </m:dPr>
                      <m:e>
                        <m:r>
                          <a:rPr lang="tr-TR" sz="2400" i="1">
                            <a:latin typeface="Cambria Math" panose="02040503050406030204" pitchFamily="18" charset="0"/>
                          </a:rPr>
                          <m:t>𝑡</m:t>
                        </m:r>
                      </m:e>
                    </m:d>
                    <m:r>
                      <a:rPr lang="tr-TR" sz="2400" i="1">
                        <a:latin typeface="Cambria Math" panose="02040503050406030204" pitchFamily="18" charset="0"/>
                      </a:rPr>
                      <m:t>:</m:t>
                    </m:r>
                  </m:oMath>
                </a14:m>
                <a:r>
                  <a:rPr lang="tr-TR" sz="2400" dirty="0"/>
                  <a:t> Bozucu </a:t>
                </a:r>
                <a:r>
                  <a:rPr lang="tr-TR" sz="2400" dirty="0" err="1"/>
                  <a:t>tork</a:t>
                </a:r>
                <a:r>
                  <a:rPr lang="tr-TR" sz="2400" dirty="0"/>
                  <a:t>, gerçekleştirilen göreve bağlı olarak ortaya çıkan tepki </a:t>
                </a:r>
                <a:r>
                  <a:rPr lang="tr-TR" sz="2400" dirty="0" err="1"/>
                  <a:t>torku</a:t>
                </a:r>
                <a:endParaRPr lang="tr-TR" sz="2400" dirty="0"/>
              </a:p>
              <a:p>
                <a:endParaRPr lang="tr-TR" sz="2400" dirty="0"/>
              </a:p>
              <a:p>
                <a14:m>
                  <m:oMath xmlns:m="http://schemas.openxmlformats.org/officeDocument/2006/math">
                    <m:r>
                      <a:rPr lang="tr-TR" sz="2400" b="0" i="1" smtClean="0">
                        <a:latin typeface="Cambria Math" panose="02040503050406030204" pitchFamily="18" charset="0"/>
                      </a:rPr>
                      <m:t>𝐽</m:t>
                    </m:r>
                    <m:r>
                      <a:rPr lang="tr-TR" sz="2400" i="1">
                        <a:latin typeface="Cambria Math" panose="02040503050406030204" pitchFamily="18" charset="0"/>
                      </a:rPr>
                      <m:t>:</m:t>
                    </m:r>
                  </m:oMath>
                </a14:m>
                <a:r>
                  <a:rPr lang="tr-TR" sz="2400" dirty="0"/>
                  <a:t> Rotorun atalet momenti</a:t>
                </a:r>
              </a:p>
              <a:p>
                <a:endParaRPr lang="tr-TR" sz="2400" dirty="0"/>
              </a:p>
              <a:p>
                <a14:m>
                  <m:oMath xmlns:m="http://schemas.openxmlformats.org/officeDocument/2006/math">
                    <m:r>
                      <a:rPr lang="tr-TR" sz="2400" b="0" i="1" smtClean="0">
                        <a:latin typeface="Cambria Math" panose="02040503050406030204" pitchFamily="18" charset="0"/>
                      </a:rPr>
                      <m:t>𝐵</m:t>
                    </m:r>
                    <m:r>
                      <a:rPr lang="tr-TR" sz="2400" b="0" i="1" smtClean="0">
                        <a:latin typeface="Cambria Math" panose="02040503050406030204" pitchFamily="18" charset="0"/>
                      </a:rPr>
                      <m:t>: </m:t>
                    </m:r>
                  </m:oMath>
                </a14:m>
                <a:r>
                  <a:rPr lang="tr-TR" sz="2400" dirty="0"/>
                  <a:t>Yatağın </a:t>
                </a:r>
                <a:r>
                  <a:rPr lang="tr-TR" sz="2400" dirty="0" err="1"/>
                  <a:t>vizkoz</a:t>
                </a:r>
                <a:r>
                  <a:rPr lang="tr-TR" sz="2400" dirty="0"/>
                  <a:t> sürtünme katsayısı</a:t>
                </a:r>
              </a:p>
              <a:p>
                <a:endParaRPr lang="tr-TR" sz="2400" dirty="0"/>
              </a:p>
              <a:p>
                <a14:m>
                  <m:oMath xmlns:m="http://schemas.openxmlformats.org/officeDocument/2006/math">
                    <m:r>
                      <a:rPr lang="tr-TR" sz="2400" i="1" smtClean="0">
                        <a:latin typeface="Cambria Math" panose="02040503050406030204" pitchFamily="18" charset="0"/>
                        <a:ea typeface="Cambria Math" panose="02040503050406030204" pitchFamily="18" charset="0"/>
                      </a:rPr>
                      <m:t>𝜔</m:t>
                    </m:r>
                    <m:d>
                      <m:dPr>
                        <m:ctrlPr>
                          <a:rPr lang="tr-TR" sz="2400" i="1">
                            <a:latin typeface="Cambria Math" panose="02040503050406030204" pitchFamily="18" charset="0"/>
                          </a:rPr>
                        </m:ctrlPr>
                      </m:dPr>
                      <m:e>
                        <m:r>
                          <a:rPr lang="tr-TR" sz="2400" i="1">
                            <a:latin typeface="Cambria Math" panose="02040503050406030204" pitchFamily="18" charset="0"/>
                          </a:rPr>
                          <m:t>𝑡</m:t>
                        </m:r>
                      </m:e>
                    </m:d>
                    <m:r>
                      <a:rPr lang="tr-TR" sz="2400" i="1">
                        <a:latin typeface="Cambria Math" panose="02040503050406030204" pitchFamily="18" charset="0"/>
                      </a:rPr>
                      <m:t>:</m:t>
                    </m:r>
                  </m:oMath>
                </a14:m>
                <a:r>
                  <a:rPr lang="tr-TR" sz="2400" dirty="0"/>
                  <a:t> Rotorun </a:t>
                </a:r>
                <a:r>
                  <a:rPr lang="tr-TR" sz="2400" dirty="0" err="1"/>
                  <a:t>açısal</a:t>
                </a:r>
                <a:r>
                  <a:rPr lang="tr-TR" sz="2400" dirty="0"/>
                  <a:t> hızı</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5963106" y="2048022"/>
                <a:ext cx="5614597" cy="3785652"/>
              </a:xfrm>
              <a:prstGeom prst="rect">
                <a:avLst/>
              </a:prstGeom>
              <a:blipFill rotWithShape="0">
                <a:blip r:embed="rId3"/>
                <a:stretch>
                  <a:fillRect l="-1629" t="-1288" b="-2738"/>
                </a:stretch>
              </a:blipFill>
            </p:spPr>
            <p:txBody>
              <a:bodyPr/>
              <a:lstStyle/>
              <a:p>
                <a:r>
                  <a:rPr lang="tr-TR">
                    <a:noFill/>
                  </a:rPr>
                  <a:t> </a:t>
                </a:r>
              </a:p>
            </p:txBody>
          </p:sp>
        </mc:Fallback>
      </mc:AlternateContent>
    </p:spTree>
    <p:extLst>
      <p:ext uri="{BB962C8B-B14F-4D97-AF65-F5344CB8AC3E}">
        <p14:creationId xmlns:p14="http://schemas.microsoft.com/office/powerpoint/2010/main" val="961150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Öğrenme Çıktıları</a:t>
            </a:r>
          </a:p>
        </p:txBody>
      </p:sp>
      <p:sp>
        <p:nvSpPr>
          <p:cNvPr id="3" name="Content Placeholder 2"/>
          <p:cNvSpPr>
            <a:spLocks noGrp="1"/>
          </p:cNvSpPr>
          <p:nvPr>
            <p:ph idx="1"/>
          </p:nvPr>
        </p:nvSpPr>
        <p:spPr/>
        <p:txBody>
          <a:bodyPr>
            <a:normAutofit fontScale="92500" lnSpcReduction="20000"/>
          </a:bodyPr>
          <a:lstStyle/>
          <a:p>
            <a:r>
              <a:rPr lang="tr-TR" dirty="0"/>
              <a:t>Ders kapsamında öğrenciler, </a:t>
            </a:r>
            <a:r>
              <a:rPr lang="tr-TR" b="1" dirty="0"/>
              <a:t>fiziksel bir sistemi modelleyebilme </a:t>
            </a:r>
            <a:r>
              <a:rPr lang="tr-TR" dirty="0"/>
              <a:t>ve </a:t>
            </a:r>
            <a:r>
              <a:rPr lang="tr-TR" b="1" dirty="0"/>
              <a:t>iç dinamiklerini belirleyebilme</a:t>
            </a:r>
            <a:r>
              <a:rPr lang="tr-TR" dirty="0"/>
              <a:t>; Sitemin giriş-çıkış ilişkilerini </a:t>
            </a:r>
            <a:r>
              <a:rPr lang="tr-TR" b="1" dirty="0"/>
              <a:t>blok diyagramlar </a:t>
            </a:r>
            <a:r>
              <a:rPr lang="tr-TR" dirty="0"/>
              <a:t>ve </a:t>
            </a:r>
            <a:r>
              <a:rPr lang="tr-TR" b="1" dirty="0"/>
              <a:t>transfer fonksiyonları </a:t>
            </a:r>
            <a:r>
              <a:rPr lang="tr-TR" dirty="0"/>
              <a:t>ile ifade edebilme bilgi ve becerisi edineceklerdir.</a:t>
            </a:r>
          </a:p>
          <a:p>
            <a:r>
              <a:rPr lang="tr-TR" dirty="0"/>
              <a:t>Öğrenciler bu dersin sonunda, temel kontrol mimarilerini (</a:t>
            </a:r>
            <a:r>
              <a:rPr lang="tr-TR" b="1" dirty="0"/>
              <a:t>Açık Çevrim, Kapalı Çevrim, İleri bildirim ve Geri bildirimin birlikte kullanılması</a:t>
            </a:r>
            <a:r>
              <a:rPr lang="tr-TR" dirty="0"/>
              <a:t>) ve aynı zamanda temel geri bildirim kontrol eylemlerini (</a:t>
            </a:r>
            <a:r>
              <a:rPr lang="tr-TR" b="1" dirty="0"/>
              <a:t>P, PD, PI, PID</a:t>
            </a:r>
            <a:r>
              <a:rPr lang="tr-TR" dirty="0"/>
              <a:t>) nasıl üreteceklerini ve ne şekilde kullanacaklarını bileceklerdir.</a:t>
            </a:r>
          </a:p>
          <a:p>
            <a:r>
              <a:rPr lang="tr-TR" dirty="0"/>
              <a:t>Öğrenciler bir </a:t>
            </a:r>
            <a:r>
              <a:rPr lang="tr-TR" b="1" dirty="0" smtClean="0"/>
              <a:t>kontrol sisteminin parametreleri ile kararlılığı, doğruluğu, geçici davranışı, izleme yeteneği, bozucu girişler ile </a:t>
            </a:r>
            <a:r>
              <a:rPr lang="tr-TR" b="1" dirty="0" err="1" smtClean="0"/>
              <a:t>başetme</a:t>
            </a:r>
            <a:r>
              <a:rPr lang="tr-TR" b="1" dirty="0" smtClean="0"/>
              <a:t> yeteneği ve parametre duyarlılığı arasındaki ilişkileri bilir.</a:t>
            </a:r>
          </a:p>
          <a:p>
            <a:r>
              <a:rPr lang="tr-TR" dirty="0" smtClean="0"/>
              <a:t>Öğrenciler, </a:t>
            </a:r>
            <a:r>
              <a:rPr lang="tr-TR" b="1" dirty="0" smtClean="0"/>
              <a:t>düşük-dereceli sistemler </a:t>
            </a:r>
            <a:r>
              <a:rPr lang="tr-TR" dirty="0" smtClean="0"/>
              <a:t>için </a:t>
            </a:r>
            <a:r>
              <a:rPr lang="tr-TR" b="1" dirty="0" smtClean="0"/>
              <a:t>kontrol parametrelerinin doğruluk, bağıl kararlılık ve yanıtlama hızı gibi zaman cevap gerekliliklerini birbirleriyle uyumlu şekilde nasıl belirleneceğini bileceklerdir.</a:t>
            </a:r>
          </a:p>
          <a:p>
            <a:r>
              <a:rPr lang="tr-TR" dirty="0" smtClean="0"/>
              <a:t>Öğrenciler </a:t>
            </a:r>
            <a:r>
              <a:rPr lang="tr-TR" dirty="0"/>
              <a:t>kontrol </a:t>
            </a:r>
            <a:r>
              <a:rPr lang="tr-TR" b="1" dirty="0"/>
              <a:t>sisteminin frekans cevabını belirleyebilir ve genlik oranı ve faz açısı Bode grafikleri vasıtasıyla sistemin bağıl kararlılığını, yanıt hızını, izleme doğruluğunu ve gürültü reddetme </a:t>
            </a:r>
            <a:r>
              <a:rPr lang="tr-TR" dirty="0"/>
              <a:t>kabiliyetini değerlendirmek veya ayarlamak için kullanabileceklerdir.</a:t>
            </a:r>
          </a:p>
          <a:p>
            <a:endParaRPr lang="tr-TR" dirty="0"/>
          </a:p>
          <a:p>
            <a:endParaRPr lang="tr-TR" dirty="0"/>
          </a:p>
          <a:p>
            <a:endParaRPr lang="tr-TR" dirty="0"/>
          </a:p>
        </p:txBody>
      </p:sp>
    </p:spTree>
    <p:extLst>
      <p:ext uri="{BB962C8B-B14F-4D97-AF65-F5344CB8AC3E}">
        <p14:creationId xmlns:p14="http://schemas.microsoft.com/office/powerpoint/2010/main" val="1364747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Örnek: Bir rotorun hız kontrolü</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395563"/>
                <a:ext cx="5526237" cy="2205766"/>
              </a:xfrm>
            </p:spPr>
            <p:txBody>
              <a:bodyPr>
                <a:normAutofit fontScale="70000" lnSpcReduction="20000"/>
              </a:bodyPr>
              <a:lstStyle/>
              <a:p>
                <a:r>
                  <a:rPr lang="tr-TR" sz="2800" dirty="0"/>
                  <a:t>Sistemin Hareket Denklemi:</a:t>
                </a:r>
              </a:p>
              <a:p>
                <a14:m>
                  <m:oMath xmlns:m="http://schemas.openxmlformats.org/officeDocument/2006/math">
                    <m:r>
                      <a:rPr lang="tr-TR" sz="2800" b="0" i="1" smtClean="0">
                        <a:latin typeface="Cambria Math" panose="02040503050406030204" pitchFamily="18" charset="0"/>
                      </a:rPr>
                      <m:t>𝐽</m:t>
                    </m:r>
                    <m:r>
                      <a:rPr lang="tr-TR" sz="2800" b="0" i="1" smtClean="0">
                        <a:latin typeface="Cambria Math" panose="02040503050406030204" pitchFamily="18" charset="0"/>
                        <a:ea typeface="Cambria Math" panose="02040503050406030204" pitchFamily="18" charset="0"/>
                      </a:rPr>
                      <m:t>𝛼</m:t>
                    </m:r>
                    <m:r>
                      <a:rPr lang="tr-TR" sz="2800" b="0" i="1" smtClean="0">
                        <a:latin typeface="Cambria Math" panose="02040503050406030204" pitchFamily="18" charset="0"/>
                        <a:ea typeface="Cambria Math" panose="02040503050406030204" pitchFamily="18" charset="0"/>
                      </a:rPr>
                      <m:t>(</m:t>
                    </m:r>
                    <m:r>
                      <a:rPr lang="tr-TR" sz="2800" b="0" i="1" smtClean="0">
                        <a:latin typeface="Cambria Math" panose="02040503050406030204" pitchFamily="18" charset="0"/>
                        <a:ea typeface="Cambria Math" panose="02040503050406030204" pitchFamily="18" charset="0"/>
                      </a:rPr>
                      <m:t>𝑡</m:t>
                    </m:r>
                    <m:r>
                      <a:rPr lang="tr-TR" sz="2800" b="0" i="1" smtClean="0">
                        <a:latin typeface="Cambria Math" panose="02040503050406030204" pitchFamily="18" charset="0"/>
                        <a:ea typeface="Cambria Math" panose="02040503050406030204" pitchFamily="18" charset="0"/>
                      </a:rPr>
                      <m:t>)=∑</m:t>
                    </m:r>
                    <m:r>
                      <a:rPr lang="tr-TR" sz="2800" b="0" i="1" smtClean="0">
                        <a:latin typeface="Cambria Math" panose="02040503050406030204" pitchFamily="18" charset="0"/>
                        <a:ea typeface="Cambria Math" panose="02040503050406030204" pitchFamily="18" charset="0"/>
                      </a:rPr>
                      <m:t>𝑇</m:t>
                    </m:r>
                  </m:oMath>
                </a14:m>
                <a:endParaRPr lang="tr-TR" sz="2800" b="0" dirty="0">
                  <a:ea typeface="Cambria Math" panose="02040503050406030204" pitchFamily="18" charset="0"/>
                </a:endParaRPr>
              </a:p>
              <a:p>
                <a14:m>
                  <m:oMath xmlns:m="http://schemas.openxmlformats.org/officeDocument/2006/math">
                    <m:r>
                      <a:rPr lang="en-US" sz="2800" i="1" smtClean="0">
                        <a:latin typeface="Cambria Math" panose="02040503050406030204" pitchFamily="18" charset="0"/>
                        <a:ea typeface="Cambria Math" panose="02040503050406030204" pitchFamily="18" charset="0"/>
                      </a:rPr>
                      <m:t>𝛼</m:t>
                    </m:r>
                    <m:r>
                      <a:rPr lang="tr-TR" sz="2800" b="0" i="1" smtClean="0">
                        <a:latin typeface="Cambria Math" panose="02040503050406030204" pitchFamily="18" charset="0"/>
                        <a:ea typeface="Cambria Math" panose="02040503050406030204" pitchFamily="18" charset="0"/>
                      </a:rPr>
                      <m:t>(</m:t>
                    </m:r>
                    <m:r>
                      <a:rPr lang="tr-TR" sz="2800" b="0" i="1" smtClean="0">
                        <a:latin typeface="Cambria Math" panose="02040503050406030204" pitchFamily="18" charset="0"/>
                        <a:ea typeface="Cambria Math" panose="02040503050406030204" pitchFamily="18" charset="0"/>
                      </a:rPr>
                      <m:t>𝑡</m:t>
                    </m:r>
                    <m:r>
                      <a:rPr lang="tr-TR" sz="2800" b="0" i="1" smtClean="0">
                        <a:latin typeface="Cambria Math" panose="02040503050406030204" pitchFamily="18" charset="0"/>
                        <a:ea typeface="Cambria Math" panose="02040503050406030204" pitchFamily="18" charset="0"/>
                      </a:rPr>
                      <m:t>)=</m:t>
                    </m:r>
                    <m:acc>
                      <m:accPr>
                        <m:chr m:val="̇"/>
                        <m:ctrlPr>
                          <a:rPr lang="tr-TR" sz="2800" i="1">
                            <a:latin typeface="Cambria Math" panose="02040503050406030204" pitchFamily="18" charset="0"/>
                            <a:ea typeface="Cambria Math" panose="02040503050406030204" pitchFamily="18" charset="0"/>
                          </a:rPr>
                        </m:ctrlPr>
                      </m:accPr>
                      <m:e>
                        <m:r>
                          <a:rPr lang="tr-TR" sz="2800" i="1">
                            <a:latin typeface="Cambria Math" panose="02040503050406030204" pitchFamily="18" charset="0"/>
                            <a:ea typeface="Cambria Math" panose="02040503050406030204" pitchFamily="18" charset="0"/>
                          </a:rPr>
                          <m:t>𝜔</m:t>
                        </m:r>
                      </m:e>
                    </m:acc>
                    <m:r>
                      <a:rPr lang="tr-TR" sz="2800" b="0" i="1" smtClean="0">
                        <a:latin typeface="Cambria Math" panose="02040503050406030204" pitchFamily="18" charset="0"/>
                        <a:ea typeface="Cambria Math" panose="02040503050406030204" pitchFamily="18" charset="0"/>
                      </a:rPr>
                      <m:t>(</m:t>
                    </m:r>
                    <m:r>
                      <a:rPr lang="tr-TR" sz="2800" b="0" i="1" smtClean="0">
                        <a:latin typeface="Cambria Math" panose="02040503050406030204" pitchFamily="18" charset="0"/>
                        <a:ea typeface="Cambria Math" panose="02040503050406030204" pitchFamily="18" charset="0"/>
                      </a:rPr>
                      <m:t>𝑡</m:t>
                    </m:r>
                    <m:r>
                      <a:rPr lang="tr-TR" sz="2800" b="0" i="1" smtClean="0">
                        <a:latin typeface="Cambria Math" panose="02040503050406030204" pitchFamily="18" charset="0"/>
                        <a:ea typeface="Cambria Math" panose="02040503050406030204" pitchFamily="18" charset="0"/>
                      </a:rPr>
                      <m:t>)</m:t>
                    </m:r>
                  </m:oMath>
                </a14:m>
                <a:endParaRPr lang="tr-TR" sz="2800" dirty="0"/>
              </a:p>
              <a:p>
                <a14:m>
                  <m:oMath xmlns:m="http://schemas.openxmlformats.org/officeDocument/2006/math">
                    <m:r>
                      <a:rPr lang="tr-TR" sz="2800" i="1">
                        <a:latin typeface="Cambria Math" panose="02040503050406030204" pitchFamily="18" charset="0"/>
                      </a:rPr>
                      <m:t>𝐽</m:t>
                    </m:r>
                    <m:acc>
                      <m:accPr>
                        <m:chr m:val="̇"/>
                        <m:ctrlPr>
                          <a:rPr lang="tr-TR" sz="2800" i="1">
                            <a:latin typeface="Cambria Math" panose="02040503050406030204" pitchFamily="18" charset="0"/>
                            <a:ea typeface="Cambria Math" panose="02040503050406030204" pitchFamily="18" charset="0"/>
                          </a:rPr>
                        </m:ctrlPr>
                      </m:accPr>
                      <m:e>
                        <m:r>
                          <a:rPr lang="tr-TR" sz="2800" i="1">
                            <a:latin typeface="Cambria Math" panose="02040503050406030204" pitchFamily="18" charset="0"/>
                            <a:ea typeface="Cambria Math" panose="02040503050406030204" pitchFamily="18" charset="0"/>
                          </a:rPr>
                          <m:t>𝜔</m:t>
                        </m:r>
                      </m:e>
                    </m:acc>
                    <m:r>
                      <a:rPr lang="tr-TR" sz="2800" b="0" i="1" smtClean="0">
                        <a:latin typeface="Cambria Math" panose="02040503050406030204" pitchFamily="18" charset="0"/>
                        <a:ea typeface="Cambria Math" panose="02040503050406030204" pitchFamily="18" charset="0"/>
                      </a:rPr>
                      <m:t>(</m:t>
                    </m:r>
                    <m:r>
                      <a:rPr lang="tr-TR" sz="2800" b="0" i="1" smtClean="0">
                        <a:latin typeface="Cambria Math" panose="02040503050406030204" pitchFamily="18" charset="0"/>
                        <a:ea typeface="Cambria Math" panose="02040503050406030204" pitchFamily="18" charset="0"/>
                      </a:rPr>
                      <m:t>𝑡</m:t>
                    </m:r>
                    <m:r>
                      <a:rPr lang="tr-TR" sz="2800" b="0" i="1" smtClean="0">
                        <a:latin typeface="Cambria Math" panose="02040503050406030204" pitchFamily="18" charset="0"/>
                        <a:ea typeface="Cambria Math" panose="02040503050406030204" pitchFamily="18" charset="0"/>
                      </a:rPr>
                      <m:t>)=</m:t>
                    </m:r>
                    <m:sSub>
                      <m:sSubPr>
                        <m:ctrlPr>
                          <a:rPr lang="tr-TR" sz="2800" i="1" smtClean="0">
                            <a:latin typeface="Cambria Math" panose="02040503050406030204" pitchFamily="18" charset="0"/>
                            <a:ea typeface="Cambria Math" panose="02040503050406030204" pitchFamily="18" charset="0"/>
                          </a:rPr>
                        </m:ctrlPr>
                      </m:sSubPr>
                      <m:e>
                        <m:r>
                          <a:rPr lang="tr-TR" sz="2800" b="0" i="1" smtClean="0">
                            <a:latin typeface="Cambria Math" panose="02040503050406030204" pitchFamily="18" charset="0"/>
                            <a:ea typeface="Cambria Math" panose="02040503050406030204" pitchFamily="18" charset="0"/>
                          </a:rPr>
                          <m:t>𝑇</m:t>
                        </m:r>
                      </m:e>
                      <m:sub>
                        <m:r>
                          <a:rPr lang="tr-TR" sz="2800" b="0" i="1" smtClean="0">
                            <a:latin typeface="Cambria Math" panose="02040503050406030204" pitchFamily="18" charset="0"/>
                            <a:ea typeface="Cambria Math" panose="02040503050406030204" pitchFamily="18" charset="0"/>
                          </a:rPr>
                          <m:t>𝑐</m:t>
                        </m:r>
                      </m:sub>
                    </m:sSub>
                    <m:d>
                      <m:dPr>
                        <m:ctrlPr>
                          <a:rPr lang="tr-TR" sz="2800" b="0" i="1" smtClean="0">
                            <a:latin typeface="Cambria Math" panose="02040503050406030204" pitchFamily="18" charset="0"/>
                            <a:ea typeface="Cambria Math" panose="02040503050406030204" pitchFamily="18" charset="0"/>
                          </a:rPr>
                        </m:ctrlPr>
                      </m:dPr>
                      <m:e>
                        <m:r>
                          <a:rPr lang="tr-TR" sz="2800" b="0" i="1" smtClean="0">
                            <a:latin typeface="Cambria Math" panose="02040503050406030204" pitchFamily="18" charset="0"/>
                            <a:ea typeface="Cambria Math" panose="02040503050406030204" pitchFamily="18" charset="0"/>
                          </a:rPr>
                          <m:t>𝑡</m:t>
                        </m:r>
                      </m:e>
                    </m:d>
                    <m:r>
                      <a:rPr lang="tr-TR" sz="2800" b="0" i="1" smtClean="0">
                        <a:latin typeface="Cambria Math" panose="02040503050406030204" pitchFamily="18" charset="0"/>
                        <a:ea typeface="Cambria Math" panose="02040503050406030204" pitchFamily="18" charset="0"/>
                      </a:rPr>
                      <m:t>−</m:t>
                    </m:r>
                    <m:sSub>
                      <m:sSubPr>
                        <m:ctrlPr>
                          <a:rPr lang="tr-TR" sz="2800" i="1">
                            <a:latin typeface="Cambria Math" panose="02040503050406030204" pitchFamily="18" charset="0"/>
                            <a:ea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𝑇</m:t>
                        </m:r>
                      </m:e>
                      <m:sub>
                        <m:r>
                          <a:rPr lang="tr-TR" sz="2800" b="0" i="1" smtClean="0">
                            <a:latin typeface="Cambria Math" panose="02040503050406030204" pitchFamily="18" charset="0"/>
                            <a:ea typeface="Cambria Math" panose="02040503050406030204" pitchFamily="18" charset="0"/>
                          </a:rPr>
                          <m:t>𝑑</m:t>
                        </m:r>
                      </m:sub>
                    </m:sSub>
                    <m:d>
                      <m:dPr>
                        <m:ctrlPr>
                          <a:rPr lang="tr-TR" sz="2800" i="1">
                            <a:latin typeface="Cambria Math" panose="02040503050406030204" pitchFamily="18" charset="0"/>
                            <a:ea typeface="Cambria Math" panose="02040503050406030204" pitchFamily="18" charset="0"/>
                          </a:rPr>
                        </m:ctrlPr>
                      </m:dPr>
                      <m:e>
                        <m:r>
                          <a:rPr lang="tr-TR" sz="2800" i="1">
                            <a:latin typeface="Cambria Math" panose="02040503050406030204" pitchFamily="18" charset="0"/>
                            <a:ea typeface="Cambria Math" panose="02040503050406030204" pitchFamily="18" charset="0"/>
                          </a:rPr>
                          <m:t>𝑡</m:t>
                        </m:r>
                      </m:e>
                    </m:d>
                    <m:r>
                      <a:rPr lang="tr-TR" sz="2800" b="0" i="1" smtClean="0">
                        <a:latin typeface="Cambria Math" panose="02040503050406030204" pitchFamily="18" charset="0"/>
                        <a:ea typeface="Cambria Math" panose="02040503050406030204" pitchFamily="18" charset="0"/>
                      </a:rPr>
                      <m:t>−</m:t>
                    </m:r>
                    <m:sSub>
                      <m:sSubPr>
                        <m:ctrlPr>
                          <a:rPr lang="tr-TR" sz="2800" i="1">
                            <a:latin typeface="Cambria Math" panose="02040503050406030204" pitchFamily="18" charset="0"/>
                            <a:ea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𝑇</m:t>
                        </m:r>
                      </m:e>
                      <m:sub>
                        <m:r>
                          <a:rPr lang="tr-TR" sz="2800" b="0" i="1" smtClean="0">
                            <a:latin typeface="Cambria Math" panose="02040503050406030204" pitchFamily="18" charset="0"/>
                            <a:ea typeface="Cambria Math" panose="02040503050406030204" pitchFamily="18" charset="0"/>
                          </a:rPr>
                          <m:t>𝑓</m:t>
                        </m:r>
                      </m:sub>
                    </m:sSub>
                    <m:d>
                      <m:dPr>
                        <m:ctrlPr>
                          <a:rPr lang="tr-TR" sz="2800" i="1">
                            <a:latin typeface="Cambria Math" panose="02040503050406030204" pitchFamily="18" charset="0"/>
                            <a:ea typeface="Cambria Math" panose="02040503050406030204" pitchFamily="18" charset="0"/>
                          </a:rPr>
                        </m:ctrlPr>
                      </m:dPr>
                      <m:e>
                        <m:r>
                          <a:rPr lang="tr-TR" sz="2800" i="1">
                            <a:latin typeface="Cambria Math" panose="02040503050406030204" pitchFamily="18" charset="0"/>
                            <a:ea typeface="Cambria Math" panose="02040503050406030204" pitchFamily="18" charset="0"/>
                          </a:rPr>
                          <m:t>𝑡</m:t>
                        </m:r>
                      </m:e>
                    </m:d>
                  </m:oMath>
                </a14:m>
                <a:endParaRPr lang="tr-TR" sz="2800" dirty="0">
                  <a:ea typeface="Cambria Math" panose="02040503050406030204" pitchFamily="18" charset="0"/>
                </a:endParaRPr>
              </a:p>
              <a:p>
                <a14:m>
                  <m:oMath xmlns:m="http://schemas.openxmlformats.org/officeDocument/2006/math">
                    <m:sSub>
                      <m:sSubPr>
                        <m:ctrlPr>
                          <a:rPr lang="tr-TR" sz="2800" i="1">
                            <a:latin typeface="Cambria Math" panose="02040503050406030204" pitchFamily="18" charset="0"/>
                            <a:ea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𝑇</m:t>
                        </m:r>
                      </m:e>
                      <m:sub>
                        <m:r>
                          <a:rPr lang="tr-TR" sz="2800" i="1">
                            <a:latin typeface="Cambria Math" panose="02040503050406030204" pitchFamily="18" charset="0"/>
                            <a:ea typeface="Cambria Math" panose="02040503050406030204" pitchFamily="18" charset="0"/>
                          </a:rPr>
                          <m:t>𝑓</m:t>
                        </m:r>
                      </m:sub>
                    </m:sSub>
                    <m:d>
                      <m:dPr>
                        <m:ctrlPr>
                          <a:rPr lang="tr-TR" sz="2800" i="1">
                            <a:latin typeface="Cambria Math" panose="02040503050406030204" pitchFamily="18" charset="0"/>
                            <a:ea typeface="Cambria Math" panose="02040503050406030204" pitchFamily="18" charset="0"/>
                          </a:rPr>
                        </m:ctrlPr>
                      </m:dPr>
                      <m:e>
                        <m:r>
                          <a:rPr lang="tr-TR" sz="2800" i="1">
                            <a:latin typeface="Cambria Math" panose="02040503050406030204" pitchFamily="18" charset="0"/>
                            <a:ea typeface="Cambria Math" panose="02040503050406030204" pitchFamily="18" charset="0"/>
                          </a:rPr>
                          <m:t>𝑡</m:t>
                        </m:r>
                      </m:e>
                    </m:d>
                    <m:r>
                      <a:rPr lang="tr-TR" sz="2800" b="0" i="1" smtClean="0">
                        <a:latin typeface="Cambria Math" panose="02040503050406030204" pitchFamily="18" charset="0"/>
                        <a:ea typeface="Cambria Math" panose="02040503050406030204" pitchFamily="18" charset="0"/>
                      </a:rPr>
                      <m:t>=</m:t>
                    </m:r>
                    <m:r>
                      <a:rPr lang="tr-TR" sz="2800" b="0" i="1" smtClean="0">
                        <a:latin typeface="Cambria Math" panose="02040503050406030204" pitchFamily="18" charset="0"/>
                        <a:ea typeface="Cambria Math" panose="02040503050406030204" pitchFamily="18" charset="0"/>
                      </a:rPr>
                      <m:t>𝐵</m:t>
                    </m:r>
                    <m:r>
                      <a:rPr lang="tr-TR" sz="2800" b="0" i="1" smtClean="0">
                        <a:latin typeface="Cambria Math" panose="02040503050406030204" pitchFamily="18" charset="0"/>
                        <a:ea typeface="Cambria Math" panose="02040503050406030204" pitchFamily="18" charset="0"/>
                      </a:rPr>
                      <m:t>𝜔</m:t>
                    </m:r>
                    <m:r>
                      <a:rPr lang="tr-TR" sz="2800" b="0" i="1" smtClean="0">
                        <a:latin typeface="Cambria Math" panose="02040503050406030204" pitchFamily="18" charset="0"/>
                        <a:ea typeface="Cambria Math" panose="02040503050406030204" pitchFamily="18" charset="0"/>
                      </a:rPr>
                      <m:t>(</m:t>
                    </m:r>
                    <m:r>
                      <a:rPr lang="tr-TR" sz="2800" b="0" i="1" smtClean="0">
                        <a:latin typeface="Cambria Math" panose="02040503050406030204" pitchFamily="18" charset="0"/>
                        <a:ea typeface="Cambria Math" panose="02040503050406030204" pitchFamily="18" charset="0"/>
                      </a:rPr>
                      <m:t>𝑡</m:t>
                    </m:r>
                    <m:r>
                      <a:rPr lang="tr-TR" sz="2800" b="0" i="1" smtClean="0">
                        <a:latin typeface="Cambria Math" panose="02040503050406030204" pitchFamily="18" charset="0"/>
                        <a:ea typeface="Cambria Math" panose="02040503050406030204" pitchFamily="18" charset="0"/>
                      </a:rPr>
                      <m:t>)</m:t>
                    </m:r>
                  </m:oMath>
                </a14:m>
                <a:r>
                  <a:rPr lang="tr-TR" sz="2800" dirty="0">
                    <a:ea typeface="Cambria Math" panose="02040503050406030204" pitchFamily="18" charset="0"/>
                  </a:rPr>
                  <a:t> Sürtünmeden doğan </a:t>
                </a:r>
                <a:r>
                  <a:rPr lang="tr-TR" sz="2800" dirty="0" err="1">
                    <a:ea typeface="Cambria Math" panose="02040503050406030204" pitchFamily="18" charset="0"/>
                  </a:rPr>
                  <a:t>tork</a:t>
                </a:r>
                <a:r>
                  <a:rPr lang="tr-TR" sz="2800" dirty="0">
                    <a:ea typeface="Cambria Math" panose="02040503050406030204" pitchFamily="18" charset="0"/>
                  </a:rPr>
                  <a:t>.</a:t>
                </a:r>
              </a:p>
              <a:p>
                <a:endParaRPr lang="tr-TR" dirty="0">
                  <a:ea typeface="Cambria Math" panose="02040503050406030204" pitchFamily="18"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395563"/>
                <a:ext cx="5526237" cy="2205766"/>
              </a:xfrm>
              <a:blipFill rotWithShape="0">
                <a:blip r:embed="rId2"/>
                <a:stretch>
                  <a:fillRect l="-2756" t="-5249"/>
                </a:stretch>
              </a:blipFill>
            </p:spPr>
            <p:txBody>
              <a:bodyPr/>
              <a:lstStyle/>
              <a:p>
                <a:r>
                  <a:rPr lang="tr-TR">
                    <a:noFill/>
                  </a:rPr>
                  <a:t> </a:t>
                </a:r>
              </a:p>
            </p:txBody>
          </p:sp>
        </mc:Fallback>
      </mc:AlternateContent>
      <p:grpSp>
        <p:nvGrpSpPr>
          <p:cNvPr id="4" name="Group 3"/>
          <p:cNvGrpSpPr/>
          <p:nvPr/>
        </p:nvGrpSpPr>
        <p:grpSpPr>
          <a:xfrm>
            <a:off x="6907233" y="1659989"/>
            <a:ext cx="4530584" cy="1547445"/>
            <a:chOff x="6780626" y="4135903"/>
            <a:chExt cx="4530584" cy="1547445"/>
          </a:xfrm>
        </p:grpSpPr>
        <p:sp>
          <p:nvSpPr>
            <p:cNvPr id="5" name="Rectangle 4"/>
            <p:cNvSpPr/>
            <p:nvPr/>
          </p:nvSpPr>
          <p:spPr>
            <a:xfrm>
              <a:off x="8834503" y="4825222"/>
              <a:ext cx="1491175" cy="10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061984" y="4543865"/>
              <a:ext cx="801854" cy="687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Alternate Process 6"/>
            <p:cNvSpPr/>
            <p:nvPr/>
          </p:nvSpPr>
          <p:spPr>
            <a:xfrm>
              <a:off x="7174523" y="4543865"/>
              <a:ext cx="1899139" cy="6853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7272999" y="4642341"/>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270651" y="4794741"/>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268303" y="4947141"/>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80034" y="5099541"/>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a:off x="7484007" y="5233180"/>
              <a:ext cx="414997" cy="32355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8424196" y="5244900"/>
              <a:ext cx="414997" cy="32355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6780626" y="5373859"/>
              <a:ext cx="2518106" cy="309489"/>
            </a:xfrm>
            <a:prstGeom prst="flowChartProcess">
              <a:avLst/>
            </a:prstGeom>
            <a:pattFill prst="wdUpDiag">
              <a:fgClr>
                <a:schemeClr val="accent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6850965" y="5373859"/>
              <a:ext cx="23915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9298732" y="4714508"/>
              <a:ext cx="560358" cy="94301"/>
            </a:xfrm>
            <a:prstGeom prst="rect">
              <a:avLst/>
            </a:prstGeom>
            <a:pattFill prst="wdUpDiag">
              <a:fgClr>
                <a:schemeClr val="tx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299911" y="4947494"/>
              <a:ext cx="560358" cy="94301"/>
            </a:xfrm>
            <a:prstGeom prst="rect">
              <a:avLst/>
            </a:prstGeom>
            <a:pattFill prst="wdUpDiag">
              <a:fgClr>
                <a:schemeClr val="tx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142806" y="4135903"/>
              <a:ext cx="323557" cy="148882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10522635" y="4879406"/>
              <a:ext cx="787791" cy="9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rot="1155045">
              <a:off x="8547083" y="4581094"/>
              <a:ext cx="650257" cy="993218"/>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rot="1155045">
              <a:off x="9388799" y="4578752"/>
              <a:ext cx="650257" cy="993218"/>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rot="20356366" flipH="1">
              <a:off x="10812977" y="4656409"/>
              <a:ext cx="453298" cy="717450"/>
            </a:xfrm>
            <a:prstGeom prst="arc">
              <a:avLst/>
            </a:prstGeom>
            <a:ln w="38100">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8962071" y="4272410"/>
              <a:ext cx="663360" cy="369332"/>
            </a:xfrm>
            <a:prstGeom prst="rect">
              <a:avLst/>
            </a:prstGeom>
            <a:noFill/>
          </p:spPr>
          <p:txBody>
            <a:bodyPr wrap="square" rtlCol="0">
              <a:spAutoFit/>
            </a:bodyPr>
            <a:lstStyle/>
            <a:p>
              <a:r>
                <a:rPr lang="tr-TR" b="1" dirty="0" err="1"/>
                <a:t>T</a:t>
              </a:r>
              <a:r>
                <a:rPr lang="tr-TR" b="1" baseline="-25000" dirty="0" err="1"/>
                <a:t>c</a:t>
              </a:r>
              <a:r>
                <a:rPr lang="tr-TR" b="1" dirty="0"/>
                <a:t>(t)</a:t>
              </a:r>
              <a:endParaRPr lang="en-US" b="1" dirty="0"/>
            </a:p>
          </p:txBody>
        </p:sp>
        <p:sp>
          <p:nvSpPr>
            <p:cNvPr id="24" name="TextBox 23"/>
            <p:cNvSpPr txBox="1"/>
            <p:nvPr/>
          </p:nvSpPr>
          <p:spPr>
            <a:xfrm>
              <a:off x="9536503" y="5043782"/>
              <a:ext cx="663360" cy="369332"/>
            </a:xfrm>
            <a:prstGeom prst="rect">
              <a:avLst/>
            </a:prstGeom>
            <a:noFill/>
          </p:spPr>
          <p:txBody>
            <a:bodyPr wrap="square" rtlCol="0">
              <a:spAutoFit/>
            </a:bodyPr>
            <a:lstStyle/>
            <a:p>
              <a:r>
                <a:rPr lang="tr-TR" b="1" dirty="0">
                  <a:latin typeface="Symbol" panose="05050102010706020507" pitchFamily="18" charset="2"/>
                </a:rPr>
                <a:t>w</a:t>
              </a:r>
              <a:r>
                <a:rPr lang="tr-TR" b="1" dirty="0"/>
                <a:t>(t)</a:t>
              </a:r>
              <a:endParaRPr lang="en-US" b="1" dirty="0"/>
            </a:p>
          </p:txBody>
        </p:sp>
        <p:sp>
          <p:nvSpPr>
            <p:cNvPr id="25" name="TextBox 24"/>
            <p:cNvSpPr txBox="1"/>
            <p:nvPr/>
          </p:nvSpPr>
          <p:spPr>
            <a:xfrm>
              <a:off x="10647850" y="4298198"/>
              <a:ext cx="663360" cy="369332"/>
            </a:xfrm>
            <a:prstGeom prst="rect">
              <a:avLst/>
            </a:prstGeom>
            <a:noFill/>
          </p:spPr>
          <p:txBody>
            <a:bodyPr wrap="square" rtlCol="0">
              <a:spAutoFit/>
            </a:bodyPr>
            <a:lstStyle/>
            <a:p>
              <a:r>
                <a:rPr lang="tr-TR" b="1" dirty="0" err="1"/>
                <a:t>T</a:t>
              </a:r>
              <a:r>
                <a:rPr lang="tr-TR" b="1" baseline="-25000" dirty="0" err="1"/>
                <a:t>d</a:t>
              </a:r>
              <a:r>
                <a:rPr lang="tr-TR" b="1" dirty="0"/>
                <a:t>(t)</a:t>
              </a:r>
              <a:endParaRPr lang="en-US" b="1" dirty="0"/>
            </a:p>
          </p:txBody>
        </p:sp>
        <p:sp>
          <p:nvSpPr>
            <p:cNvPr id="26" name="TextBox 25"/>
            <p:cNvSpPr txBox="1"/>
            <p:nvPr/>
          </p:nvSpPr>
          <p:spPr>
            <a:xfrm>
              <a:off x="10181275" y="5210252"/>
              <a:ext cx="663360" cy="369332"/>
            </a:xfrm>
            <a:prstGeom prst="rect">
              <a:avLst/>
            </a:prstGeom>
            <a:noFill/>
          </p:spPr>
          <p:txBody>
            <a:bodyPr wrap="square" rtlCol="0">
              <a:spAutoFit/>
            </a:bodyPr>
            <a:lstStyle/>
            <a:p>
              <a:r>
                <a:rPr lang="tr-TR" b="1" dirty="0"/>
                <a:t>J</a:t>
              </a:r>
              <a:endParaRPr lang="en-US" b="1" dirty="0"/>
            </a:p>
          </p:txBody>
        </p:sp>
        <p:sp>
          <p:nvSpPr>
            <p:cNvPr id="27" name="TextBox 26"/>
            <p:cNvSpPr txBox="1"/>
            <p:nvPr/>
          </p:nvSpPr>
          <p:spPr>
            <a:xfrm>
              <a:off x="9489614" y="4420119"/>
              <a:ext cx="663360" cy="369332"/>
            </a:xfrm>
            <a:prstGeom prst="rect">
              <a:avLst/>
            </a:prstGeom>
            <a:noFill/>
          </p:spPr>
          <p:txBody>
            <a:bodyPr wrap="square" rtlCol="0">
              <a:spAutoFit/>
            </a:bodyPr>
            <a:lstStyle/>
            <a:p>
              <a:r>
                <a:rPr lang="tr-TR" b="1" dirty="0"/>
                <a:t>B</a:t>
              </a:r>
              <a:endParaRPr lang="en-US" b="1" dirty="0"/>
            </a:p>
          </p:txBody>
        </p:sp>
        <p:sp>
          <p:nvSpPr>
            <p:cNvPr id="28" name="TextBox 27"/>
            <p:cNvSpPr txBox="1"/>
            <p:nvPr/>
          </p:nvSpPr>
          <p:spPr>
            <a:xfrm>
              <a:off x="7448644" y="4558562"/>
              <a:ext cx="1712162" cy="646331"/>
            </a:xfrm>
            <a:prstGeom prst="rect">
              <a:avLst/>
            </a:prstGeom>
            <a:noFill/>
          </p:spPr>
          <p:txBody>
            <a:bodyPr wrap="square" rtlCol="0">
              <a:spAutoFit/>
            </a:bodyPr>
            <a:lstStyle/>
            <a:p>
              <a:r>
                <a:rPr lang="tr-TR" b="1" dirty="0">
                  <a:solidFill>
                    <a:schemeClr val="bg1"/>
                  </a:solidFill>
                </a:rPr>
                <a:t>Kontrolcü +</a:t>
              </a:r>
            </a:p>
            <a:p>
              <a:r>
                <a:rPr lang="tr-TR" b="1" dirty="0">
                  <a:solidFill>
                    <a:schemeClr val="bg1"/>
                  </a:solidFill>
                </a:rPr>
                <a:t> Eyleyici</a:t>
              </a:r>
              <a:endParaRPr lang="en-US" b="1" dirty="0">
                <a:solidFill>
                  <a:schemeClr val="bg1"/>
                </a:solidFill>
              </a:endParaRPr>
            </a:p>
          </p:txBody>
        </p:sp>
      </p:grpSp>
      <mc:AlternateContent xmlns:mc="http://schemas.openxmlformats.org/markup-compatibility/2006" xmlns:a14="http://schemas.microsoft.com/office/drawing/2010/main">
        <mc:Choice Requires="a14">
          <p:sp>
            <p:nvSpPr>
              <p:cNvPr id="30" name="Rectangle 29"/>
              <p:cNvSpPr/>
              <p:nvPr/>
            </p:nvSpPr>
            <p:spPr>
              <a:xfrm>
                <a:off x="3181203" y="4073027"/>
                <a:ext cx="4985083" cy="523220"/>
              </a:xfrm>
              <a:prstGeom prst="rect">
                <a:avLst/>
              </a:prstGeom>
              <a:solidFill>
                <a:schemeClr val="accent1">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tr-TR" sz="2800" i="1" smtClean="0">
                          <a:latin typeface="Cambria Math" panose="02040503050406030204" pitchFamily="18" charset="0"/>
                        </a:rPr>
                        <m:t>𝐽</m:t>
                      </m:r>
                      <m:acc>
                        <m:accPr>
                          <m:chr m:val="̇"/>
                          <m:ctrlPr>
                            <a:rPr lang="tr-TR" sz="2800" i="1">
                              <a:latin typeface="Cambria Math" panose="02040503050406030204" pitchFamily="18" charset="0"/>
                              <a:ea typeface="Cambria Math" panose="02040503050406030204" pitchFamily="18" charset="0"/>
                            </a:rPr>
                          </m:ctrlPr>
                        </m:accPr>
                        <m:e>
                          <m:r>
                            <a:rPr lang="tr-TR" sz="2800" i="1">
                              <a:latin typeface="Cambria Math" panose="02040503050406030204" pitchFamily="18" charset="0"/>
                              <a:ea typeface="Cambria Math" panose="02040503050406030204" pitchFamily="18" charset="0"/>
                            </a:rPr>
                            <m:t>𝜔</m:t>
                          </m:r>
                        </m:e>
                      </m:acc>
                      <m:r>
                        <a:rPr lang="tr-TR" sz="2800" b="0" i="1" smtClean="0">
                          <a:latin typeface="Cambria Math" panose="02040503050406030204" pitchFamily="18" charset="0"/>
                          <a:ea typeface="Cambria Math" panose="02040503050406030204" pitchFamily="18" charset="0"/>
                        </a:rPr>
                        <m:t>(</m:t>
                      </m:r>
                      <m:r>
                        <a:rPr lang="tr-TR" sz="2800" b="0" i="1" smtClean="0">
                          <a:latin typeface="Cambria Math" panose="02040503050406030204" pitchFamily="18" charset="0"/>
                          <a:ea typeface="Cambria Math" panose="02040503050406030204" pitchFamily="18" charset="0"/>
                        </a:rPr>
                        <m:t>𝑡</m:t>
                      </m:r>
                      <m:r>
                        <a:rPr lang="tr-TR" sz="2800" b="0" i="1" smtClean="0">
                          <a:latin typeface="Cambria Math" panose="02040503050406030204" pitchFamily="18" charset="0"/>
                          <a:ea typeface="Cambria Math" panose="02040503050406030204" pitchFamily="18" charset="0"/>
                        </a:rPr>
                        <m:t>)+</m:t>
                      </m:r>
                      <m:r>
                        <a:rPr lang="tr-TR" sz="2800" i="1">
                          <a:latin typeface="Cambria Math" panose="02040503050406030204" pitchFamily="18" charset="0"/>
                          <a:ea typeface="Cambria Math" panose="02040503050406030204" pitchFamily="18" charset="0"/>
                        </a:rPr>
                        <m:t>𝐵</m:t>
                      </m:r>
                      <m:r>
                        <a:rPr lang="tr-TR" sz="2800" i="1">
                          <a:latin typeface="Cambria Math" panose="02040503050406030204" pitchFamily="18" charset="0"/>
                          <a:ea typeface="Cambria Math" panose="02040503050406030204" pitchFamily="18" charset="0"/>
                        </a:rPr>
                        <m:t>𝜔</m:t>
                      </m:r>
                      <m:r>
                        <a:rPr lang="tr-TR" sz="2800" i="1">
                          <a:latin typeface="Cambria Math" panose="02040503050406030204" pitchFamily="18" charset="0"/>
                          <a:ea typeface="Cambria Math" panose="02040503050406030204" pitchFamily="18" charset="0"/>
                        </a:rPr>
                        <m:t>(</m:t>
                      </m:r>
                      <m:r>
                        <a:rPr lang="tr-TR" sz="2800" i="1">
                          <a:latin typeface="Cambria Math" panose="02040503050406030204" pitchFamily="18" charset="0"/>
                          <a:ea typeface="Cambria Math" panose="02040503050406030204" pitchFamily="18" charset="0"/>
                        </a:rPr>
                        <m:t>𝑡</m:t>
                      </m:r>
                      <m:r>
                        <a:rPr lang="tr-TR" sz="2800" i="1">
                          <a:latin typeface="Cambria Math" panose="02040503050406030204" pitchFamily="18" charset="0"/>
                          <a:ea typeface="Cambria Math" panose="02040503050406030204" pitchFamily="18" charset="0"/>
                        </a:rPr>
                        <m:t>)=</m:t>
                      </m:r>
                      <m:sSub>
                        <m:sSubPr>
                          <m:ctrlPr>
                            <a:rPr lang="tr-TR" sz="2800" i="1">
                              <a:latin typeface="Cambria Math" panose="02040503050406030204" pitchFamily="18" charset="0"/>
                              <a:ea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𝑇</m:t>
                          </m:r>
                        </m:e>
                        <m:sub>
                          <m:r>
                            <a:rPr lang="tr-TR" sz="2800" i="1">
                              <a:latin typeface="Cambria Math" panose="02040503050406030204" pitchFamily="18" charset="0"/>
                              <a:ea typeface="Cambria Math" panose="02040503050406030204" pitchFamily="18" charset="0"/>
                            </a:rPr>
                            <m:t>𝑐</m:t>
                          </m:r>
                        </m:sub>
                      </m:sSub>
                      <m:d>
                        <m:dPr>
                          <m:ctrlPr>
                            <a:rPr lang="tr-TR" sz="2800" i="1">
                              <a:latin typeface="Cambria Math" panose="02040503050406030204" pitchFamily="18" charset="0"/>
                              <a:ea typeface="Cambria Math" panose="02040503050406030204" pitchFamily="18" charset="0"/>
                            </a:rPr>
                          </m:ctrlPr>
                        </m:dPr>
                        <m:e>
                          <m:r>
                            <a:rPr lang="tr-TR" sz="2800" i="1">
                              <a:latin typeface="Cambria Math" panose="02040503050406030204" pitchFamily="18" charset="0"/>
                              <a:ea typeface="Cambria Math" panose="02040503050406030204" pitchFamily="18" charset="0"/>
                            </a:rPr>
                            <m:t>𝑡</m:t>
                          </m:r>
                        </m:e>
                      </m:d>
                      <m:r>
                        <a:rPr lang="tr-TR" sz="2800" i="1">
                          <a:latin typeface="Cambria Math" panose="02040503050406030204" pitchFamily="18" charset="0"/>
                          <a:ea typeface="Cambria Math" panose="02040503050406030204" pitchFamily="18" charset="0"/>
                        </a:rPr>
                        <m:t>−</m:t>
                      </m:r>
                      <m:sSub>
                        <m:sSubPr>
                          <m:ctrlPr>
                            <a:rPr lang="tr-TR" sz="2800" i="1">
                              <a:latin typeface="Cambria Math" panose="02040503050406030204" pitchFamily="18" charset="0"/>
                              <a:ea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𝑇</m:t>
                          </m:r>
                        </m:e>
                        <m:sub>
                          <m:r>
                            <a:rPr lang="tr-TR" sz="2800" i="1">
                              <a:latin typeface="Cambria Math" panose="02040503050406030204" pitchFamily="18" charset="0"/>
                              <a:ea typeface="Cambria Math" panose="02040503050406030204" pitchFamily="18" charset="0"/>
                            </a:rPr>
                            <m:t>𝑑</m:t>
                          </m:r>
                        </m:sub>
                      </m:sSub>
                      <m:d>
                        <m:dPr>
                          <m:ctrlPr>
                            <a:rPr lang="tr-TR" sz="2800" i="1">
                              <a:latin typeface="Cambria Math" panose="02040503050406030204" pitchFamily="18" charset="0"/>
                              <a:ea typeface="Cambria Math" panose="02040503050406030204" pitchFamily="18" charset="0"/>
                            </a:rPr>
                          </m:ctrlPr>
                        </m:dPr>
                        <m:e>
                          <m:r>
                            <a:rPr lang="tr-TR" sz="2800" i="1">
                              <a:latin typeface="Cambria Math" panose="02040503050406030204" pitchFamily="18" charset="0"/>
                              <a:ea typeface="Cambria Math" panose="02040503050406030204" pitchFamily="18" charset="0"/>
                            </a:rPr>
                            <m:t>𝑡</m:t>
                          </m:r>
                        </m:e>
                      </m:d>
                    </m:oMath>
                  </m:oMathPara>
                </a14:m>
                <a:endParaRPr lang="en-US" sz="2800" dirty="0"/>
              </a:p>
            </p:txBody>
          </p:sp>
        </mc:Choice>
        <mc:Fallback xmlns="">
          <p:sp>
            <p:nvSpPr>
              <p:cNvPr id="30" name="Rectangle 29"/>
              <p:cNvSpPr>
                <a:spLocks noRot="1" noChangeAspect="1" noMove="1" noResize="1" noEditPoints="1" noAdjustHandles="1" noChangeArrowheads="1" noChangeShapeType="1" noTextEdit="1"/>
              </p:cNvSpPr>
              <p:nvPr/>
            </p:nvSpPr>
            <p:spPr>
              <a:xfrm>
                <a:off x="3181203" y="4073027"/>
                <a:ext cx="4985083" cy="523220"/>
              </a:xfrm>
              <a:prstGeom prst="rect">
                <a:avLst/>
              </a:prstGeom>
              <a:blipFill rotWithShape="0">
                <a:blip r:embed="rId3"/>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1589108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Örnek: Bir rotorun hız kontrolü</a:t>
            </a:r>
            <a:br>
              <a:rPr lang="tr-TR" dirty="0"/>
            </a:br>
            <a:r>
              <a:rPr lang="tr-TR" sz="2700" dirty="0"/>
              <a:t>Açık Çevrim Kontrol</a:t>
            </a:r>
            <a:endParaRPr lang="en-US" sz="27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395563"/>
                <a:ext cx="10058400" cy="4850492"/>
              </a:xfrm>
            </p:spPr>
            <p:txBody>
              <a:bodyPr>
                <a:noAutofit/>
              </a:bodyPr>
              <a:lstStyle/>
              <a:p>
                <a:pPr>
                  <a:lnSpc>
                    <a:spcPct val="120000"/>
                  </a:lnSpc>
                  <a:spcBef>
                    <a:spcPts val="0"/>
                  </a:spcBef>
                </a:pPr>
                <a:r>
                  <a:rPr lang="tr-TR" sz="2000" dirty="0"/>
                  <a:t>Sistem parametrelerini tam olarak bildiğimizi varsayalım yani,</a:t>
                </a:r>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acc>
                        <m:accPr>
                          <m:chr m:val="̂"/>
                          <m:ctrlPr>
                            <a:rPr lang="tr-TR" sz="2000" b="0" i="1" smtClean="0">
                              <a:latin typeface="Cambria Math" panose="02040503050406030204" pitchFamily="18" charset="0"/>
                              <a:ea typeface="Cambria Math" panose="02040503050406030204" pitchFamily="18" charset="0"/>
                            </a:rPr>
                          </m:ctrlPr>
                        </m:accPr>
                        <m:e>
                          <m:r>
                            <a:rPr lang="tr-TR" sz="2000" b="0" i="1" smtClean="0">
                              <a:latin typeface="Cambria Math" panose="02040503050406030204" pitchFamily="18" charset="0"/>
                              <a:ea typeface="Cambria Math" panose="02040503050406030204" pitchFamily="18" charset="0"/>
                            </a:rPr>
                            <m:t>𝐵</m:t>
                          </m:r>
                        </m:e>
                      </m:acc>
                      <m:r>
                        <a:rPr lang="tr-TR" sz="2000" b="0" i="1" smtClean="0">
                          <a:latin typeface="Cambria Math" panose="02040503050406030204" pitchFamily="18" charset="0"/>
                          <a:ea typeface="Cambria Math" panose="02040503050406030204" pitchFamily="18" charset="0"/>
                        </a:rPr>
                        <m:t>≅</m:t>
                      </m:r>
                      <m:r>
                        <a:rPr lang="tr-TR" sz="2000" b="0" i="1" smtClean="0">
                          <a:latin typeface="Cambria Math" panose="02040503050406030204" pitchFamily="18" charset="0"/>
                          <a:ea typeface="Cambria Math" panose="02040503050406030204" pitchFamily="18" charset="0"/>
                        </a:rPr>
                        <m:t>𝐵</m:t>
                      </m:r>
                      <m:r>
                        <a:rPr lang="tr-TR" sz="2000" b="0" i="1" smtClean="0">
                          <a:latin typeface="Cambria Math" panose="02040503050406030204" pitchFamily="18" charset="0"/>
                          <a:ea typeface="Cambria Math" panose="02040503050406030204" pitchFamily="18" charset="0"/>
                        </a:rPr>
                        <m:t>  &amp;  </m:t>
                      </m:r>
                      <m:acc>
                        <m:accPr>
                          <m:chr m:val="̂"/>
                          <m:ctrlPr>
                            <a:rPr lang="tr-TR" sz="2000" i="1">
                              <a:latin typeface="Cambria Math" panose="02040503050406030204" pitchFamily="18" charset="0"/>
                              <a:ea typeface="Cambria Math" panose="02040503050406030204" pitchFamily="18" charset="0"/>
                            </a:rPr>
                          </m:ctrlPr>
                        </m:accPr>
                        <m:e>
                          <m:r>
                            <a:rPr lang="tr-TR" sz="2000" b="0" i="1" smtClean="0">
                              <a:latin typeface="Cambria Math" panose="02040503050406030204" pitchFamily="18" charset="0"/>
                              <a:ea typeface="Cambria Math" panose="02040503050406030204" pitchFamily="18" charset="0"/>
                            </a:rPr>
                            <m:t> </m:t>
                          </m:r>
                          <m:r>
                            <a:rPr lang="tr-TR" sz="2000" b="0" i="1" smtClean="0">
                              <a:latin typeface="Cambria Math" panose="02040503050406030204" pitchFamily="18" charset="0"/>
                              <a:ea typeface="Cambria Math" panose="02040503050406030204" pitchFamily="18" charset="0"/>
                            </a:rPr>
                            <m:t>𝐽</m:t>
                          </m:r>
                        </m:e>
                      </m:acc>
                      <m:r>
                        <a:rPr lang="tr-TR" sz="2000" i="1">
                          <a:latin typeface="Cambria Math" panose="02040503050406030204" pitchFamily="18" charset="0"/>
                          <a:ea typeface="Cambria Math" panose="02040503050406030204" pitchFamily="18" charset="0"/>
                        </a:rPr>
                        <m:t>≅</m:t>
                      </m:r>
                      <m:r>
                        <a:rPr lang="tr-TR" sz="2000" i="1" smtClean="0">
                          <a:latin typeface="Cambria Math" panose="02040503050406030204" pitchFamily="18" charset="0"/>
                          <a:ea typeface="Cambria Math" panose="02040503050406030204" pitchFamily="18" charset="0"/>
                        </a:rPr>
                        <m:t>𝐽</m:t>
                      </m:r>
                    </m:oMath>
                  </m:oMathPara>
                </a14:m>
                <a:endParaRPr lang="tr-TR" sz="2000" i="1" dirty="0">
                  <a:latin typeface="Cambria Math" panose="02040503050406030204" pitchFamily="18" charset="0"/>
                  <a:ea typeface="Cambria Math" panose="02040503050406030204" pitchFamily="18" charset="0"/>
                </a:endParaRPr>
              </a:p>
              <a:p>
                <a:pPr>
                  <a:lnSpc>
                    <a:spcPct val="120000"/>
                  </a:lnSpc>
                  <a:spcBef>
                    <a:spcPts val="0"/>
                  </a:spcBef>
                </a:pPr>
                <a:r>
                  <a:rPr lang="tr-TR" sz="2000" dirty="0">
                    <a:latin typeface="Cambria Math" panose="02040503050406030204" pitchFamily="18" charset="0"/>
                    <a:ea typeface="Cambria Math" panose="02040503050406030204" pitchFamily="18" charset="0"/>
                  </a:rPr>
                  <a:t>Benzer şekilde başlangıçtaki bozucu etkiyi de </a:t>
                </a:r>
                <a14:m>
                  <m:oMath xmlns:m="http://schemas.openxmlformats.org/officeDocument/2006/math">
                    <m:sSubSup>
                      <m:sSubSupPr>
                        <m:ctrlPr>
                          <a:rPr lang="tr-TR" sz="2000" i="1" smtClean="0">
                            <a:latin typeface="Cambria Math" panose="02040503050406030204" pitchFamily="18" charset="0"/>
                            <a:ea typeface="Cambria Math" panose="02040503050406030204" pitchFamily="18" charset="0"/>
                          </a:rPr>
                        </m:ctrlPr>
                      </m:sSubSupPr>
                      <m:e>
                        <m:acc>
                          <m:accPr>
                            <m:chr m:val="̂"/>
                            <m:ctrlPr>
                              <a:rPr lang="tr-TR" sz="2000" i="1" smtClean="0">
                                <a:latin typeface="Cambria Math" panose="02040503050406030204" pitchFamily="18" charset="0"/>
                                <a:ea typeface="Cambria Math" panose="02040503050406030204" pitchFamily="18" charset="0"/>
                              </a:rPr>
                            </m:ctrlPr>
                          </m:accPr>
                          <m:e>
                            <m:r>
                              <a:rPr lang="tr-TR" sz="2000" b="0" i="1" smtClean="0">
                                <a:latin typeface="Cambria Math" panose="02040503050406030204" pitchFamily="18" charset="0"/>
                                <a:ea typeface="Cambria Math" panose="02040503050406030204" pitchFamily="18" charset="0"/>
                              </a:rPr>
                              <m:t>𝑇</m:t>
                            </m:r>
                          </m:e>
                        </m:acc>
                      </m:e>
                      <m:sub>
                        <m:r>
                          <a:rPr lang="tr-TR" sz="2000" b="0" i="1" smtClean="0">
                            <a:latin typeface="Cambria Math" panose="02040503050406030204" pitchFamily="18" charset="0"/>
                            <a:ea typeface="Cambria Math" panose="02040503050406030204" pitchFamily="18" charset="0"/>
                          </a:rPr>
                          <m:t>𝑑</m:t>
                        </m:r>
                      </m:sub>
                      <m:sup>
                        <m:r>
                          <a:rPr lang="tr-TR" sz="2000" b="0" i="1" smtClean="0">
                            <a:latin typeface="Cambria Math" panose="02040503050406030204" pitchFamily="18" charset="0"/>
                            <a:ea typeface="Cambria Math" panose="02040503050406030204" pitchFamily="18" charset="0"/>
                          </a:rPr>
                          <m:t>0</m:t>
                        </m:r>
                      </m:sup>
                    </m:sSubSup>
                  </m:oMath>
                </a14:m>
                <a:r>
                  <a:rPr lang="tr-TR" sz="2000" dirty="0">
                    <a:latin typeface="Cambria Math" panose="02040503050406030204" pitchFamily="18" charset="0"/>
                    <a:ea typeface="Cambria Math" panose="02040503050406030204" pitchFamily="18" charset="0"/>
                  </a:rPr>
                  <a:t> olarak tahmin edelim. Başlangıç kontrol </a:t>
                </a:r>
                <a:r>
                  <a:rPr lang="tr-TR" sz="2000" dirty="0" err="1">
                    <a:latin typeface="Cambria Math" panose="02040503050406030204" pitchFamily="18" charset="0"/>
                    <a:ea typeface="Cambria Math" panose="02040503050406030204" pitchFamily="18" charset="0"/>
                  </a:rPr>
                  <a:t>torku</a:t>
                </a:r>
                <a:r>
                  <a:rPr lang="tr-TR" sz="2000" dirty="0">
                    <a:latin typeface="Cambria Math" panose="02040503050406030204" pitchFamily="18" charset="0"/>
                    <a:ea typeface="Cambria Math" panose="02040503050406030204" pitchFamily="18" charset="0"/>
                  </a:rPr>
                  <a:t> da </a:t>
                </a:r>
                <a14:m>
                  <m:oMath xmlns:m="http://schemas.openxmlformats.org/officeDocument/2006/math">
                    <m:sSubSup>
                      <m:sSubSupPr>
                        <m:ctrlPr>
                          <a:rPr lang="tr-TR" sz="2000" i="1" smtClean="0">
                            <a:latin typeface="Cambria Math" panose="02040503050406030204" pitchFamily="18" charset="0"/>
                            <a:ea typeface="Cambria Math" panose="02040503050406030204" pitchFamily="18" charset="0"/>
                          </a:rPr>
                        </m:ctrlPr>
                      </m:sSubSupPr>
                      <m:e>
                        <m:r>
                          <a:rPr lang="tr-TR" sz="2000" b="0" i="1" smtClean="0">
                            <a:latin typeface="Cambria Math" panose="02040503050406030204" pitchFamily="18" charset="0"/>
                            <a:ea typeface="Cambria Math" panose="02040503050406030204" pitchFamily="18" charset="0"/>
                          </a:rPr>
                          <m:t>𝑇</m:t>
                        </m:r>
                      </m:e>
                      <m:sub>
                        <m:r>
                          <a:rPr lang="tr-TR" sz="2000" b="0" i="1" smtClean="0">
                            <a:latin typeface="Cambria Math" panose="02040503050406030204" pitchFamily="18" charset="0"/>
                            <a:ea typeface="Cambria Math" panose="02040503050406030204" pitchFamily="18" charset="0"/>
                          </a:rPr>
                          <m:t>𝑐</m:t>
                        </m:r>
                      </m:sub>
                      <m:sup>
                        <m:r>
                          <a:rPr lang="tr-TR" sz="2000" b="0" i="1" smtClean="0">
                            <a:latin typeface="Cambria Math" panose="02040503050406030204" pitchFamily="18" charset="0"/>
                            <a:ea typeface="Cambria Math" panose="02040503050406030204" pitchFamily="18" charset="0"/>
                          </a:rPr>
                          <m:t>0</m:t>
                        </m:r>
                      </m:sup>
                    </m:sSubSup>
                  </m:oMath>
                </a14:m>
                <a:r>
                  <a:rPr lang="tr-TR" sz="2000" dirty="0">
                    <a:latin typeface="Cambria Math" panose="02040503050406030204" pitchFamily="18" charset="0"/>
                    <a:ea typeface="Cambria Math" panose="02040503050406030204" pitchFamily="18" charset="0"/>
                  </a:rPr>
                  <a:t>olsun. Bu durumda sistemin hareket denklemi</a:t>
                </a:r>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r>
                        <a:rPr lang="tr-TR" sz="2000" i="1">
                          <a:latin typeface="Cambria Math" panose="02040503050406030204" pitchFamily="18" charset="0"/>
                        </a:rPr>
                        <m:t>𝐽</m:t>
                      </m:r>
                      <m:acc>
                        <m:accPr>
                          <m:chr m:val="̇"/>
                          <m:ctrlPr>
                            <a:rPr lang="tr-TR" sz="2000" i="1">
                              <a:latin typeface="Cambria Math" panose="02040503050406030204" pitchFamily="18" charset="0"/>
                              <a:ea typeface="Cambria Math" panose="02040503050406030204" pitchFamily="18" charset="0"/>
                            </a:rPr>
                          </m:ctrlPr>
                        </m:accPr>
                        <m:e>
                          <m:r>
                            <a:rPr lang="tr-TR" sz="2000" i="1">
                              <a:latin typeface="Cambria Math" panose="02040503050406030204" pitchFamily="18" charset="0"/>
                              <a:ea typeface="Cambria Math" panose="02040503050406030204" pitchFamily="18" charset="0"/>
                            </a:rPr>
                            <m:t>𝜔</m:t>
                          </m:r>
                        </m:e>
                      </m:acc>
                      <m:d>
                        <m:dPr>
                          <m:ctrlPr>
                            <a:rPr lang="tr-TR" sz="2000" b="0" i="1" smtClean="0">
                              <a:latin typeface="Cambria Math" panose="02040503050406030204" pitchFamily="18" charset="0"/>
                              <a:ea typeface="Cambria Math" panose="02040503050406030204" pitchFamily="18" charset="0"/>
                            </a:rPr>
                          </m:ctrlPr>
                        </m:dPr>
                        <m:e>
                          <m:r>
                            <a:rPr lang="tr-TR" sz="2000" b="0" i="1" smtClean="0">
                              <a:latin typeface="Cambria Math" panose="02040503050406030204" pitchFamily="18" charset="0"/>
                              <a:ea typeface="Cambria Math" panose="02040503050406030204" pitchFamily="18" charset="0"/>
                            </a:rPr>
                            <m:t>𝑡</m:t>
                          </m:r>
                        </m:e>
                      </m:d>
                      <m:r>
                        <a:rPr lang="tr-TR" sz="2000" b="0" i="1" smtClean="0">
                          <a:latin typeface="Cambria Math" panose="02040503050406030204" pitchFamily="18" charset="0"/>
                          <a:ea typeface="Cambria Math" panose="02040503050406030204" pitchFamily="18" charset="0"/>
                        </a:rPr>
                        <m:t>+</m:t>
                      </m:r>
                      <m:r>
                        <a:rPr lang="tr-TR" sz="2000" i="1">
                          <a:latin typeface="Cambria Math" panose="02040503050406030204" pitchFamily="18" charset="0"/>
                          <a:ea typeface="Cambria Math" panose="02040503050406030204" pitchFamily="18" charset="0"/>
                        </a:rPr>
                        <m:t>𝐵</m:t>
                      </m:r>
                      <m:r>
                        <a:rPr lang="tr-TR" sz="2000" i="1">
                          <a:latin typeface="Cambria Math" panose="02040503050406030204" pitchFamily="18" charset="0"/>
                          <a:ea typeface="Cambria Math" panose="02040503050406030204" pitchFamily="18" charset="0"/>
                        </a:rPr>
                        <m:t>𝜔</m:t>
                      </m:r>
                      <m:r>
                        <a:rPr lang="tr-TR" sz="2000" i="1">
                          <a:latin typeface="Cambria Math" panose="02040503050406030204" pitchFamily="18" charset="0"/>
                          <a:ea typeface="Cambria Math" panose="02040503050406030204" pitchFamily="18" charset="0"/>
                        </a:rPr>
                        <m:t>(</m:t>
                      </m:r>
                      <m:r>
                        <a:rPr lang="tr-TR" sz="2000" i="1">
                          <a:latin typeface="Cambria Math" panose="02040503050406030204" pitchFamily="18" charset="0"/>
                          <a:ea typeface="Cambria Math" panose="02040503050406030204" pitchFamily="18" charset="0"/>
                        </a:rPr>
                        <m:t>𝑡</m:t>
                      </m:r>
                      <m:r>
                        <a:rPr lang="tr-TR" sz="2000" i="1">
                          <a:latin typeface="Cambria Math" panose="02040503050406030204" pitchFamily="18" charset="0"/>
                          <a:ea typeface="Cambria Math" panose="02040503050406030204" pitchFamily="18" charset="0"/>
                        </a:rPr>
                        <m:t>)=</m:t>
                      </m:r>
                      <m:sSubSup>
                        <m:sSubSupPr>
                          <m:ctrlPr>
                            <a:rPr lang="tr-TR" sz="2000" i="1" smtClean="0">
                              <a:latin typeface="Cambria Math" panose="02040503050406030204" pitchFamily="18" charset="0"/>
                              <a:ea typeface="Cambria Math" panose="02040503050406030204" pitchFamily="18" charset="0"/>
                            </a:rPr>
                          </m:ctrlPr>
                        </m:sSubSupPr>
                        <m:e>
                          <m:r>
                            <a:rPr lang="tr-TR" sz="2000" b="0" i="1" smtClean="0">
                              <a:latin typeface="Cambria Math" panose="02040503050406030204" pitchFamily="18" charset="0"/>
                              <a:ea typeface="Cambria Math" panose="02040503050406030204" pitchFamily="18" charset="0"/>
                            </a:rPr>
                            <m:t>𝑇</m:t>
                          </m:r>
                        </m:e>
                        <m:sub>
                          <m:r>
                            <a:rPr lang="tr-TR" sz="2000" b="0" i="1" smtClean="0">
                              <a:latin typeface="Cambria Math" panose="02040503050406030204" pitchFamily="18" charset="0"/>
                              <a:ea typeface="Cambria Math" panose="02040503050406030204" pitchFamily="18" charset="0"/>
                            </a:rPr>
                            <m:t>𝑐</m:t>
                          </m:r>
                        </m:sub>
                        <m:sup>
                          <m:r>
                            <a:rPr lang="tr-TR" sz="2000" b="0" i="1" smtClean="0">
                              <a:latin typeface="Cambria Math" panose="02040503050406030204" pitchFamily="18" charset="0"/>
                              <a:ea typeface="Cambria Math" panose="02040503050406030204" pitchFamily="18" charset="0"/>
                            </a:rPr>
                            <m:t>0</m:t>
                          </m:r>
                        </m:sup>
                      </m:sSubSup>
                      <m:r>
                        <a:rPr lang="tr-TR" sz="2000" b="0" i="1" smtClean="0">
                          <a:latin typeface="Cambria Math" panose="02040503050406030204" pitchFamily="18" charset="0"/>
                          <a:ea typeface="Cambria Math" panose="02040503050406030204" pitchFamily="18" charset="0"/>
                        </a:rPr>
                        <m:t>−</m:t>
                      </m:r>
                      <m:sSubSup>
                        <m:sSubSupPr>
                          <m:ctrlPr>
                            <a:rPr lang="tr-TR" sz="2000" i="1">
                              <a:latin typeface="Cambria Math" panose="02040503050406030204" pitchFamily="18" charset="0"/>
                              <a:ea typeface="Cambria Math" panose="02040503050406030204" pitchFamily="18" charset="0"/>
                            </a:rPr>
                          </m:ctrlPr>
                        </m:sSubSupPr>
                        <m:e>
                          <m:acc>
                            <m:accPr>
                              <m:chr m:val="̂"/>
                              <m:ctrlPr>
                                <a:rPr lang="tr-TR" sz="2000" i="1">
                                  <a:latin typeface="Cambria Math" panose="02040503050406030204" pitchFamily="18" charset="0"/>
                                  <a:ea typeface="Cambria Math" panose="02040503050406030204" pitchFamily="18" charset="0"/>
                                </a:rPr>
                              </m:ctrlPr>
                            </m:accPr>
                            <m:e>
                              <m:r>
                                <a:rPr lang="tr-TR" sz="2000" i="1">
                                  <a:latin typeface="Cambria Math" panose="02040503050406030204" pitchFamily="18" charset="0"/>
                                  <a:ea typeface="Cambria Math" panose="02040503050406030204" pitchFamily="18" charset="0"/>
                                </a:rPr>
                                <m:t>𝑇</m:t>
                              </m:r>
                            </m:e>
                          </m:acc>
                        </m:e>
                        <m:sub>
                          <m:r>
                            <a:rPr lang="tr-TR" sz="2000" i="1">
                              <a:latin typeface="Cambria Math" panose="02040503050406030204" pitchFamily="18" charset="0"/>
                              <a:ea typeface="Cambria Math" panose="02040503050406030204" pitchFamily="18" charset="0"/>
                            </a:rPr>
                            <m:t>𝑑</m:t>
                          </m:r>
                        </m:sub>
                        <m:sup>
                          <m:r>
                            <a:rPr lang="tr-TR" sz="2000" i="1">
                              <a:latin typeface="Cambria Math" panose="02040503050406030204" pitchFamily="18" charset="0"/>
                              <a:ea typeface="Cambria Math" panose="02040503050406030204" pitchFamily="18" charset="0"/>
                            </a:rPr>
                            <m:t>0</m:t>
                          </m:r>
                        </m:sup>
                      </m:sSubSup>
                    </m:oMath>
                  </m:oMathPara>
                </a14:m>
                <a:endParaRPr lang="tr-TR" sz="2000" dirty="0">
                  <a:ea typeface="Cambria Math" panose="02040503050406030204" pitchFamily="18" charset="0"/>
                </a:endParaRPr>
              </a:p>
              <a:p>
                <a:pPr>
                  <a:lnSpc>
                    <a:spcPct val="120000"/>
                  </a:lnSpc>
                  <a:spcBef>
                    <a:spcPts val="0"/>
                  </a:spcBef>
                </a:pPr>
                <a:r>
                  <a:rPr lang="tr-TR" sz="2000" dirty="0">
                    <a:ea typeface="Cambria Math" panose="02040503050406030204" pitchFamily="18" charset="0"/>
                  </a:rPr>
                  <a:t>Sistemin durgun duruma ulaşması için uygulanması gereken açık çevrim kontrol </a:t>
                </a:r>
                <a:r>
                  <a:rPr lang="tr-TR" sz="2000" dirty="0" err="1">
                    <a:ea typeface="Cambria Math" panose="02040503050406030204" pitchFamily="18" charset="0"/>
                  </a:rPr>
                  <a:t>torku</a:t>
                </a:r>
                <a:r>
                  <a:rPr lang="tr-TR" sz="2000" dirty="0">
                    <a:ea typeface="Cambria Math" panose="02040503050406030204" pitchFamily="18" charset="0"/>
                  </a:rPr>
                  <a:t> yukarıdaki ifadeden çekilebilir. </a:t>
                </a:r>
                <a14:m>
                  <m:oMath xmlns:m="http://schemas.openxmlformats.org/officeDocument/2006/math">
                    <m:r>
                      <a:rPr lang="tr-TR" sz="2000" i="1">
                        <a:latin typeface="Cambria Math" panose="02040503050406030204" pitchFamily="18" charset="0"/>
                        <a:ea typeface="Cambria Math" panose="02040503050406030204" pitchFamily="18" charset="0"/>
                      </a:rPr>
                      <m:t>𝐵</m:t>
                    </m:r>
                    <m:sSub>
                      <m:sSubPr>
                        <m:ctrlPr>
                          <a:rPr lang="tr-TR" sz="2000" i="1" smtClean="0">
                            <a:latin typeface="Cambria Math" panose="02040503050406030204" pitchFamily="18" charset="0"/>
                            <a:ea typeface="Cambria Math" panose="02040503050406030204" pitchFamily="18" charset="0"/>
                          </a:rPr>
                        </m:ctrlPr>
                      </m:sSubPr>
                      <m:e>
                        <m:r>
                          <a:rPr lang="tr-TR" sz="2000" i="1">
                            <a:latin typeface="Cambria Math" panose="02040503050406030204" pitchFamily="18" charset="0"/>
                            <a:ea typeface="Cambria Math" panose="02040503050406030204" pitchFamily="18" charset="0"/>
                          </a:rPr>
                          <m:t>𝜔</m:t>
                        </m:r>
                      </m:e>
                      <m:sub>
                        <m:r>
                          <a:rPr lang="tr-TR" sz="2000" b="0" i="1" smtClean="0">
                            <a:latin typeface="Cambria Math" panose="02040503050406030204" pitchFamily="18" charset="0"/>
                            <a:ea typeface="Cambria Math" panose="02040503050406030204" pitchFamily="18" charset="0"/>
                          </a:rPr>
                          <m:t>𝑠𝑠</m:t>
                        </m:r>
                      </m:sub>
                    </m:sSub>
                    <m:r>
                      <a:rPr lang="tr-TR" sz="2000" i="1">
                        <a:latin typeface="Cambria Math" panose="02040503050406030204" pitchFamily="18" charset="0"/>
                        <a:ea typeface="Cambria Math" panose="02040503050406030204" pitchFamily="18" charset="0"/>
                      </a:rPr>
                      <m:t>=</m:t>
                    </m:r>
                    <m:sSubSup>
                      <m:sSubSupPr>
                        <m:ctrlPr>
                          <a:rPr lang="tr-TR" sz="2000" i="1">
                            <a:latin typeface="Cambria Math" panose="02040503050406030204" pitchFamily="18" charset="0"/>
                            <a:ea typeface="Cambria Math" panose="02040503050406030204" pitchFamily="18" charset="0"/>
                          </a:rPr>
                        </m:ctrlPr>
                      </m:sSubSupPr>
                      <m:e>
                        <m:r>
                          <a:rPr lang="tr-TR" sz="2000" i="1">
                            <a:latin typeface="Cambria Math" panose="02040503050406030204" pitchFamily="18" charset="0"/>
                            <a:ea typeface="Cambria Math" panose="02040503050406030204" pitchFamily="18" charset="0"/>
                          </a:rPr>
                          <m:t>𝑇</m:t>
                        </m:r>
                      </m:e>
                      <m:sub>
                        <m:r>
                          <a:rPr lang="tr-TR" sz="2000" i="1">
                            <a:latin typeface="Cambria Math" panose="02040503050406030204" pitchFamily="18" charset="0"/>
                            <a:ea typeface="Cambria Math" panose="02040503050406030204" pitchFamily="18" charset="0"/>
                          </a:rPr>
                          <m:t>𝑐</m:t>
                        </m:r>
                      </m:sub>
                      <m:sup>
                        <m:r>
                          <a:rPr lang="tr-TR" sz="2000" i="1">
                            <a:latin typeface="Cambria Math" panose="02040503050406030204" pitchFamily="18" charset="0"/>
                            <a:ea typeface="Cambria Math" panose="02040503050406030204" pitchFamily="18" charset="0"/>
                          </a:rPr>
                          <m:t>0</m:t>
                        </m:r>
                      </m:sup>
                    </m:sSubSup>
                    <m:r>
                      <a:rPr lang="tr-TR" sz="2000" i="1">
                        <a:latin typeface="Cambria Math" panose="02040503050406030204" pitchFamily="18" charset="0"/>
                        <a:ea typeface="Cambria Math" panose="02040503050406030204" pitchFamily="18" charset="0"/>
                      </a:rPr>
                      <m:t>−</m:t>
                    </m:r>
                    <m:sSubSup>
                      <m:sSubSupPr>
                        <m:ctrlPr>
                          <a:rPr lang="tr-TR" sz="2000" i="1">
                            <a:latin typeface="Cambria Math" panose="02040503050406030204" pitchFamily="18" charset="0"/>
                            <a:ea typeface="Cambria Math" panose="02040503050406030204" pitchFamily="18" charset="0"/>
                          </a:rPr>
                        </m:ctrlPr>
                      </m:sSubSupPr>
                      <m:e>
                        <m:acc>
                          <m:accPr>
                            <m:chr m:val="̂"/>
                            <m:ctrlPr>
                              <a:rPr lang="tr-TR" sz="2000" i="1">
                                <a:latin typeface="Cambria Math" panose="02040503050406030204" pitchFamily="18" charset="0"/>
                                <a:ea typeface="Cambria Math" panose="02040503050406030204" pitchFamily="18" charset="0"/>
                              </a:rPr>
                            </m:ctrlPr>
                          </m:accPr>
                          <m:e>
                            <m:r>
                              <a:rPr lang="tr-TR" sz="2000" i="1">
                                <a:latin typeface="Cambria Math" panose="02040503050406030204" pitchFamily="18" charset="0"/>
                                <a:ea typeface="Cambria Math" panose="02040503050406030204" pitchFamily="18" charset="0"/>
                              </a:rPr>
                              <m:t>𝑇</m:t>
                            </m:r>
                          </m:e>
                        </m:acc>
                      </m:e>
                      <m:sub>
                        <m:r>
                          <a:rPr lang="tr-TR" sz="2000" i="1">
                            <a:latin typeface="Cambria Math" panose="02040503050406030204" pitchFamily="18" charset="0"/>
                            <a:ea typeface="Cambria Math" panose="02040503050406030204" pitchFamily="18" charset="0"/>
                          </a:rPr>
                          <m:t>𝑑</m:t>
                        </m:r>
                      </m:sub>
                      <m:sup>
                        <m:r>
                          <a:rPr lang="tr-TR" sz="2000" i="1">
                            <a:latin typeface="Cambria Math" panose="02040503050406030204" pitchFamily="18" charset="0"/>
                            <a:ea typeface="Cambria Math" panose="02040503050406030204" pitchFamily="18" charset="0"/>
                          </a:rPr>
                          <m:t>0</m:t>
                        </m:r>
                      </m:sup>
                    </m:sSubSup>
                    <m:r>
                      <a:rPr lang="tr-TR" sz="2000" b="0" i="1" smtClean="0">
                        <a:latin typeface="Cambria Math" panose="02040503050406030204" pitchFamily="18" charset="0"/>
                        <a:ea typeface="Cambria Math" panose="02040503050406030204" pitchFamily="18" charset="0"/>
                      </a:rPr>
                      <m:t> </m:t>
                    </m:r>
                    <m:r>
                      <a:rPr lang="tr-TR" sz="2000" b="0" i="1" smtClean="0">
                        <a:latin typeface="Cambria Math" panose="02040503050406030204" pitchFamily="18" charset="0"/>
                        <a:ea typeface="Cambria Math" panose="02040503050406030204" pitchFamily="18" charset="0"/>
                      </a:rPr>
                      <m:t>𝑣𝑒</m:t>
                    </m:r>
                    <m:r>
                      <a:rPr lang="tr-TR" sz="2000" b="0" i="1" smtClean="0">
                        <a:latin typeface="Cambria Math" panose="02040503050406030204" pitchFamily="18" charset="0"/>
                        <a:ea typeface="Cambria Math" panose="02040503050406030204" pitchFamily="18" charset="0"/>
                      </a:rPr>
                      <m:t> </m:t>
                    </m:r>
                    <m:sSub>
                      <m:sSubPr>
                        <m:ctrlPr>
                          <a:rPr lang="tr-TR" sz="2000" i="1">
                            <a:latin typeface="Cambria Math" panose="02040503050406030204" pitchFamily="18" charset="0"/>
                            <a:ea typeface="Cambria Math" panose="02040503050406030204" pitchFamily="18" charset="0"/>
                          </a:rPr>
                        </m:ctrlPr>
                      </m:sSubPr>
                      <m:e>
                        <m:r>
                          <a:rPr lang="tr-TR" sz="2000" i="1">
                            <a:latin typeface="Cambria Math" panose="02040503050406030204" pitchFamily="18" charset="0"/>
                            <a:ea typeface="Cambria Math" panose="02040503050406030204" pitchFamily="18" charset="0"/>
                          </a:rPr>
                          <m:t>𝜔</m:t>
                        </m:r>
                      </m:e>
                      <m:sub>
                        <m:r>
                          <a:rPr lang="tr-TR" sz="2000" i="1">
                            <a:latin typeface="Cambria Math" panose="02040503050406030204" pitchFamily="18" charset="0"/>
                            <a:ea typeface="Cambria Math" panose="02040503050406030204" pitchFamily="18" charset="0"/>
                          </a:rPr>
                          <m:t>𝑠𝑠</m:t>
                        </m:r>
                      </m:sub>
                    </m:sSub>
                    <m:r>
                      <a:rPr lang="tr-TR" sz="2000" b="0" i="1" smtClean="0">
                        <a:latin typeface="Cambria Math" panose="02040503050406030204" pitchFamily="18" charset="0"/>
                        <a:ea typeface="Cambria Math" panose="02040503050406030204" pitchFamily="18" charset="0"/>
                      </a:rPr>
                      <m:t>=</m:t>
                    </m:r>
                    <m:sSup>
                      <m:sSupPr>
                        <m:ctrlPr>
                          <a:rPr lang="tr-TR" sz="2000" b="0" i="1" smtClean="0">
                            <a:latin typeface="Cambria Math" panose="02040503050406030204" pitchFamily="18" charset="0"/>
                            <a:ea typeface="Cambria Math" panose="02040503050406030204" pitchFamily="18" charset="0"/>
                          </a:rPr>
                        </m:ctrlPr>
                      </m:sSupPr>
                      <m:e>
                        <m:r>
                          <a:rPr lang="tr-TR" sz="2000" b="0" i="1" smtClean="0">
                            <a:latin typeface="Cambria Math" panose="02040503050406030204" pitchFamily="18" charset="0"/>
                            <a:ea typeface="Cambria Math" panose="02040503050406030204" pitchFamily="18" charset="0"/>
                          </a:rPr>
                          <m:t>𝜔</m:t>
                        </m:r>
                      </m:e>
                      <m:sup>
                        <m:r>
                          <a:rPr lang="tr-TR" sz="2000" b="0" i="1" smtClean="0">
                            <a:latin typeface="Cambria Math" panose="02040503050406030204" pitchFamily="18" charset="0"/>
                            <a:ea typeface="Cambria Math" panose="02040503050406030204" pitchFamily="18" charset="0"/>
                          </a:rPr>
                          <m:t>∗</m:t>
                        </m:r>
                      </m:sup>
                    </m:sSup>
                    <m:r>
                      <a:rPr lang="tr-TR" sz="2000" b="0" i="1" smtClean="0">
                        <a:latin typeface="Cambria Math" panose="02040503050406030204" pitchFamily="18" charset="0"/>
                        <a:ea typeface="Cambria Math" panose="02040503050406030204" pitchFamily="18" charset="0"/>
                      </a:rPr>
                      <m:t>⟹</m:t>
                    </m:r>
                    <m:sSubSup>
                      <m:sSubSupPr>
                        <m:ctrlPr>
                          <a:rPr lang="tr-TR" sz="2000" i="1">
                            <a:latin typeface="Cambria Math" panose="02040503050406030204" pitchFamily="18" charset="0"/>
                            <a:ea typeface="Cambria Math" panose="02040503050406030204" pitchFamily="18" charset="0"/>
                          </a:rPr>
                        </m:ctrlPr>
                      </m:sSubSupPr>
                      <m:e>
                        <m:r>
                          <a:rPr lang="tr-TR" sz="2000" i="1">
                            <a:latin typeface="Cambria Math" panose="02040503050406030204" pitchFamily="18" charset="0"/>
                            <a:ea typeface="Cambria Math" panose="02040503050406030204" pitchFamily="18" charset="0"/>
                          </a:rPr>
                          <m:t>𝑇</m:t>
                        </m:r>
                      </m:e>
                      <m:sub>
                        <m:r>
                          <a:rPr lang="tr-TR" sz="2000" i="1">
                            <a:latin typeface="Cambria Math" panose="02040503050406030204" pitchFamily="18" charset="0"/>
                            <a:ea typeface="Cambria Math" panose="02040503050406030204" pitchFamily="18" charset="0"/>
                          </a:rPr>
                          <m:t>𝑐</m:t>
                        </m:r>
                      </m:sub>
                      <m:sup>
                        <m:r>
                          <a:rPr lang="tr-TR" sz="2000" i="1">
                            <a:latin typeface="Cambria Math" panose="02040503050406030204" pitchFamily="18" charset="0"/>
                            <a:ea typeface="Cambria Math" panose="02040503050406030204" pitchFamily="18" charset="0"/>
                          </a:rPr>
                          <m:t>0</m:t>
                        </m:r>
                      </m:sup>
                    </m:sSubSup>
                    <m:r>
                      <a:rPr lang="tr-TR" sz="2000" b="0" i="1" smtClean="0">
                        <a:latin typeface="Cambria Math" panose="02040503050406030204" pitchFamily="18" charset="0"/>
                        <a:ea typeface="Cambria Math" panose="02040503050406030204" pitchFamily="18" charset="0"/>
                      </a:rPr>
                      <m:t>=</m:t>
                    </m:r>
                    <m:r>
                      <a:rPr lang="tr-TR" sz="2000" b="0" i="1" smtClean="0">
                        <a:latin typeface="Cambria Math" panose="02040503050406030204" pitchFamily="18" charset="0"/>
                        <a:ea typeface="Cambria Math" panose="02040503050406030204" pitchFamily="18" charset="0"/>
                      </a:rPr>
                      <m:t>𝐵</m:t>
                    </m:r>
                    <m:sSup>
                      <m:sSupPr>
                        <m:ctrlPr>
                          <a:rPr lang="tr-TR" sz="2000" i="1">
                            <a:latin typeface="Cambria Math" panose="02040503050406030204" pitchFamily="18" charset="0"/>
                            <a:ea typeface="Cambria Math" panose="02040503050406030204" pitchFamily="18" charset="0"/>
                          </a:rPr>
                        </m:ctrlPr>
                      </m:sSupPr>
                      <m:e>
                        <m:r>
                          <a:rPr lang="tr-TR" sz="2000" i="1">
                            <a:latin typeface="Cambria Math" panose="02040503050406030204" pitchFamily="18" charset="0"/>
                            <a:ea typeface="Cambria Math" panose="02040503050406030204" pitchFamily="18" charset="0"/>
                          </a:rPr>
                          <m:t>𝜔</m:t>
                        </m:r>
                      </m:e>
                      <m:sup>
                        <m:r>
                          <a:rPr lang="tr-TR" sz="2000" i="1">
                            <a:latin typeface="Cambria Math" panose="02040503050406030204" pitchFamily="18" charset="0"/>
                            <a:ea typeface="Cambria Math" panose="02040503050406030204" pitchFamily="18" charset="0"/>
                          </a:rPr>
                          <m:t>∗</m:t>
                        </m:r>
                      </m:sup>
                    </m:sSup>
                    <m:r>
                      <a:rPr lang="tr-TR" sz="2000" b="0" i="1" smtClean="0">
                        <a:latin typeface="Cambria Math" panose="02040503050406030204" pitchFamily="18" charset="0"/>
                        <a:ea typeface="Cambria Math" panose="02040503050406030204" pitchFamily="18" charset="0"/>
                      </a:rPr>
                      <m:t>+</m:t>
                    </m:r>
                    <m:sSubSup>
                      <m:sSubSupPr>
                        <m:ctrlPr>
                          <a:rPr lang="tr-TR" sz="2000" i="1">
                            <a:latin typeface="Cambria Math" panose="02040503050406030204" pitchFamily="18" charset="0"/>
                            <a:ea typeface="Cambria Math" panose="02040503050406030204" pitchFamily="18" charset="0"/>
                          </a:rPr>
                        </m:ctrlPr>
                      </m:sSubSupPr>
                      <m:e>
                        <m:acc>
                          <m:accPr>
                            <m:chr m:val="̂"/>
                            <m:ctrlPr>
                              <a:rPr lang="tr-TR" sz="2000" i="1">
                                <a:latin typeface="Cambria Math" panose="02040503050406030204" pitchFamily="18" charset="0"/>
                                <a:ea typeface="Cambria Math" panose="02040503050406030204" pitchFamily="18" charset="0"/>
                              </a:rPr>
                            </m:ctrlPr>
                          </m:accPr>
                          <m:e>
                            <m:r>
                              <a:rPr lang="tr-TR" sz="2000" i="1">
                                <a:latin typeface="Cambria Math" panose="02040503050406030204" pitchFamily="18" charset="0"/>
                                <a:ea typeface="Cambria Math" panose="02040503050406030204" pitchFamily="18" charset="0"/>
                              </a:rPr>
                              <m:t>𝑇</m:t>
                            </m:r>
                          </m:e>
                        </m:acc>
                      </m:e>
                      <m:sub>
                        <m:r>
                          <a:rPr lang="tr-TR" sz="2000" i="1">
                            <a:latin typeface="Cambria Math" panose="02040503050406030204" pitchFamily="18" charset="0"/>
                            <a:ea typeface="Cambria Math" panose="02040503050406030204" pitchFamily="18" charset="0"/>
                          </a:rPr>
                          <m:t>𝑑</m:t>
                        </m:r>
                      </m:sub>
                      <m:sup>
                        <m:r>
                          <a:rPr lang="tr-TR" sz="2000" i="1">
                            <a:latin typeface="Cambria Math" panose="02040503050406030204" pitchFamily="18" charset="0"/>
                            <a:ea typeface="Cambria Math" panose="02040503050406030204" pitchFamily="18" charset="0"/>
                          </a:rPr>
                          <m:t>0</m:t>
                        </m:r>
                      </m:sup>
                    </m:sSubSup>
                  </m:oMath>
                </a14:m>
                <a:endParaRPr lang="tr-TR" sz="2000" dirty="0">
                  <a:ea typeface="Cambria Math" panose="02040503050406030204" pitchFamily="18" charset="0"/>
                </a:endParaRPr>
              </a:p>
              <a:p>
                <a:pPr>
                  <a:lnSpc>
                    <a:spcPct val="120000"/>
                  </a:lnSpc>
                  <a:spcBef>
                    <a:spcPts val="0"/>
                  </a:spcBef>
                </a:pPr>
                <a14:m>
                  <m:oMath xmlns:m="http://schemas.openxmlformats.org/officeDocument/2006/math">
                    <m:r>
                      <a:rPr lang="tr-TR" sz="2000" i="1">
                        <a:latin typeface="Cambria Math" panose="02040503050406030204" pitchFamily="18" charset="0"/>
                      </a:rPr>
                      <m:t>𝐽</m:t>
                    </m:r>
                    <m:acc>
                      <m:accPr>
                        <m:chr m:val="̇"/>
                        <m:ctrlPr>
                          <a:rPr lang="tr-TR" sz="2000" i="1">
                            <a:latin typeface="Cambria Math" panose="02040503050406030204" pitchFamily="18" charset="0"/>
                            <a:ea typeface="Cambria Math" panose="02040503050406030204" pitchFamily="18" charset="0"/>
                          </a:rPr>
                        </m:ctrlPr>
                      </m:accPr>
                      <m:e>
                        <m:r>
                          <a:rPr lang="tr-TR" sz="2000" i="1">
                            <a:latin typeface="Cambria Math" panose="02040503050406030204" pitchFamily="18" charset="0"/>
                            <a:ea typeface="Cambria Math" panose="02040503050406030204" pitchFamily="18" charset="0"/>
                          </a:rPr>
                          <m:t>𝜔</m:t>
                        </m:r>
                      </m:e>
                    </m:acc>
                    <m:d>
                      <m:dPr>
                        <m:ctrlPr>
                          <a:rPr lang="tr-TR" sz="2000" i="1">
                            <a:latin typeface="Cambria Math" panose="02040503050406030204" pitchFamily="18" charset="0"/>
                            <a:ea typeface="Cambria Math" panose="02040503050406030204" pitchFamily="18" charset="0"/>
                          </a:rPr>
                        </m:ctrlPr>
                      </m:dPr>
                      <m:e>
                        <m:r>
                          <a:rPr lang="tr-TR" sz="2000" i="1">
                            <a:latin typeface="Cambria Math" panose="02040503050406030204" pitchFamily="18" charset="0"/>
                            <a:ea typeface="Cambria Math" panose="02040503050406030204" pitchFamily="18" charset="0"/>
                          </a:rPr>
                          <m:t>𝑡</m:t>
                        </m:r>
                      </m:e>
                    </m:d>
                    <m:r>
                      <a:rPr lang="tr-TR" sz="2000" i="1">
                        <a:latin typeface="Cambria Math" panose="02040503050406030204" pitchFamily="18" charset="0"/>
                        <a:ea typeface="Cambria Math" panose="02040503050406030204" pitchFamily="18" charset="0"/>
                      </a:rPr>
                      <m:t>+</m:t>
                    </m:r>
                    <m:r>
                      <a:rPr lang="tr-TR" sz="2000" i="1">
                        <a:latin typeface="Cambria Math" panose="02040503050406030204" pitchFamily="18" charset="0"/>
                        <a:ea typeface="Cambria Math" panose="02040503050406030204" pitchFamily="18" charset="0"/>
                      </a:rPr>
                      <m:t>𝐵</m:t>
                    </m:r>
                    <m:r>
                      <a:rPr lang="tr-TR" sz="2000" i="1">
                        <a:latin typeface="Cambria Math" panose="02040503050406030204" pitchFamily="18" charset="0"/>
                        <a:ea typeface="Cambria Math" panose="02040503050406030204" pitchFamily="18" charset="0"/>
                      </a:rPr>
                      <m:t>𝜔</m:t>
                    </m:r>
                    <m:r>
                      <a:rPr lang="tr-TR" sz="2000" i="1">
                        <a:latin typeface="Cambria Math" panose="02040503050406030204" pitchFamily="18" charset="0"/>
                        <a:ea typeface="Cambria Math" panose="02040503050406030204" pitchFamily="18" charset="0"/>
                      </a:rPr>
                      <m:t>(</m:t>
                    </m:r>
                    <m:r>
                      <a:rPr lang="tr-TR" sz="2000" i="1">
                        <a:latin typeface="Cambria Math" panose="02040503050406030204" pitchFamily="18" charset="0"/>
                        <a:ea typeface="Cambria Math" panose="02040503050406030204" pitchFamily="18" charset="0"/>
                      </a:rPr>
                      <m:t>𝑡</m:t>
                    </m:r>
                    <m:r>
                      <a:rPr lang="tr-TR" sz="2000" i="1">
                        <a:latin typeface="Cambria Math" panose="02040503050406030204" pitchFamily="18" charset="0"/>
                        <a:ea typeface="Cambria Math" panose="02040503050406030204" pitchFamily="18" charset="0"/>
                      </a:rPr>
                      <m:t>)=</m:t>
                    </m:r>
                    <m:limUpp>
                      <m:limUppPr>
                        <m:ctrlPr>
                          <a:rPr lang="tr-TR" sz="2000" i="1" smtClean="0">
                            <a:latin typeface="Cambria Math" panose="02040503050406030204" pitchFamily="18" charset="0"/>
                            <a:ea typeface="Cambria Math" panose="02040503050406030204" pitchFamily="18" charset="0"/>
                          </a:rPr>
                        </m:ctrlPr>
                      </m:limUppPr>
                      <m:e>
                        <m:groupChr>
                          <m:groupChrPr>
                            <m:chr m:val="⏞"/>
                            <m:pos m:val="top"/>
                            <m:vertJc m:val="bot"/>
                            <m:ctrlPr>
                              <a:rPr lang="tr-TR" sz="2000" i="1" smtClean="0">
                                <a:latin typeface="Cambria Math" panose="02040503050406030204" pitchFamily="18" charset="0"/>
                                <a:ea typeface="Cambria Math" panose="02040503050406030204" pitchFamily="18" charset="0"/>
                              </a:rPr>
                            </m:ctrlPr>
                          </m:groupChrPr>
                          <m:e>
                            <m:r>
                              <a:rPr lang="tr-TR" sz="2000" i="1">
                                <a:latin typeface="Cambria Math" panose="02040503050406030204" pitchFamily="18" charset="0"/>
                                <a:ea typeface="Cambria Math" panose="02040503050406030204" pitchFamily="18" charset="0"/>
                              </a:rPr>
                              <m:t>𝐵</m:t>
                            </m:r>
                            <m:sSup>
                              <m:sSupPr>
                                <m:ctrlPr>
                                  <a:rPr lang="tr-TR" sz="2000" i="1">
                                    <a:latin typeface="Cambria Math" panose="02040503050406030204" pitchFamily="18" charset="0"/>
                                    <a:ea typeface="Cambria Math" panose="02040503050406030204" pitchFamily="18" charset="0"/>
                                  </a:rPr>
                                </m:ctrlPr>
                              </m:sSupPr>
                              <m:e>
                                <m:r>
                                  <a:rPr lang="tr-TR" sz="2000" i="1">
                                    <a:latin typeface="Cambria Math" panose="02040503050406030204" pitchFamily="18" charset="0"/>
                                    <a:ea typeface="Cambria Math" panose="02040503050406030204" pitchFamily="18" charset="0"/>
                                  </a:rPr>
                                  <m:t>𝜔</m:t>
                                </m:r>
                              </m:e>
                              <m:sup>
                                <m:r>
                                  <a:rPr lang="tr-TR" sz="2000" i="1">
                                    <a:latin typeface="Cambria Math" panose="02040503050406030204" pitchFamily="18" charset="0"/>
                                    <a:ea typeface="Cambria Math" panose="02040503050406030204" pitchFamily="18" charset="0"/>
                                  </a:rPr>
                                  <m:t>∗</m:t>
                                </m:r>
                              </m:sup>
                            </m:sSup>
                            <m:r>
                              <a:rPr lang="tr-TR" sz="2000" i="1">
                                <a:latin typeface="Cambria Math" panose="02040503050406030204" pitchFamily="18" charset="0"/>
                                <a:ea typeface="Cambria Math" panose="02040503050406030204" pitchFamily="18" charset="0"/>
                              </a:rPr>
                              <m:t>+</m:t>
                            </m:r>
                            <m:sSubSup>
                              <m:sSubSupPr>
                                <m:ctrlPr>
                                  <a:rPr lang="tr-TR" sz="2000" i="1">
                                    <a:latin typeface="Cambria Math" panose="02040503050406030204" pitchFamily="18" charset="0"/>
                                    <a:ea typeface="Cambria Math" panose="02040503050406030204" pitchFamily="18" charset="0"/>
                                  </a:rPr>
                                </m:ctrlPr>
                              </m:sSubSupPr>
                              <m:e>
                                <m:acc>
                                  <m:accPr>
                                    <m:chr m:val="̂"/>
                                    <m:ctrlPr>
                                      <a:rPr lang="tr-TR" sz="2000" i="1">
                                        <a:latin typeface="Cambria Math" panose="02040503050406030204" pitchFamily="18" charset="0"/>
                                        <a:ea typeface="Cambria Math" panose="02040503050406030204" pitchFamily="18" charset="0"/>
                                      </a:rPr>
                                    </m:ctrlPr>
                                  </m:accPr>
                                  <m:e>
                                    <m:r>
                                      <a:rPr lang="tr-TR" sz="2000" i="1">
                                        <a:latin typeface="Cambria Math" panose="02040503050406030204" pitchFamily="18" charset="0"/>
                                        <a:ea typeface="Cambria Math" panose="02040503050406030204" pitchFamily="18" charset="0"/>
                                      </a:rPr>
                                      <m:t>𝑇</m:t>
                                    </m:r>
                                  </m:e>
                                </m:acc>
                              </m:e>
                              <m:sub>
                                <m:r>
                                  <a:rPr lang="tr-TR" sz="2000" i="1">
                                    <a:latin typeface="Cambria Math" panose="02040503050406030204" pitchFamily="18" charset="0"/>
                                    <a:ea typeface="Cambria Math" panose="02040503050406030204" pitchFamily="18" charset="0"/>
                                  </a:rPr>
                                  <m:t>𝑑</m:t>
                                </m:r>
                              </m:sub>
                              <m:sup>
                                <m:r>
                                  <a:rPr lang="tr-TR" sz="2000" i="1">
                                    <a:latin typeface="Cambria Math" panose="02040503050406030204" pitchFamily="18" charset="0"/>
                                    <a:ea typeface="Cambria Math" panose="02040503050406030204" pitchFamily="18" charset="0"/>
                                  </a:rPr>
                                  <m:t>0</m:t>
                                </m:r>
                              </m:sup>
                            </m:sSubSup>
                          </m:e>
                        </m:groupChr>
                      </m:e>
                      <m:lim>
                        <m:sSubSup>
                          <m:sSubSupPr>
                            <m:ctrlPr>
                              <a:rPr lang="tr-TR" sz="2000" i="1">
                                <a:latin typeface="Cambria Math" panose="02040503050406030204" pitchFamily="18" charset="0"/>
                                <a:ea typeface="Cambria Math" panose="02040503050406030204" pitchFamily="18" charset="0"/>
                              </a:rPr>
                            </m:ctrlPr>
                          </m:sSubSupPr>
                          <m:e>
                            <m:r>
                              <a:rPr lang="tr-TR" sz="2000" i="1">
                                <a:latin typeface="Cambria Math" panose="02040503050406030204" pitchFamily="18" charset="0"/>
                                <a:ea typeface="Cambria Math" panose="02040503050406030204" pitchFamily="18" charset="0"/>
                              </a:rPr>
                              <m:t>𝑇</m:t>
                            </m:r>
                          </m:e>
                          <m:sub>
                            <m:r>
                              <a:rPr lang="tr-TR" sz="2000" i="1">
                                <a:latin typeface="Cambria Math" panose="02040503050406030204" pitchFamily="18" charset="0"/>
                                <a:ea typeface="Cambria Math" panose="02040503050406030204" pitchFamily="18" charset="0"/>
                              </a:rPr>
                              <m:t>𝑐</m:t>
                            </m:r>
                          </m:sub>
                          <m:sup>
                            <m:r>
                              <a:rPr lang="tr-TR" sz="2000" i="1">
                                <a:latin typeface="Cambria Math" panose="02040503050406030204" pitchFamily="18" charset="0"/>
                                <a:ea typeface="Cambria Math" panose="02040503050406030204" pitchFamily="18" charset="0"/>
                              </a:rPr>
                              <m:t>0</m:t>
                            </m:r>
                          </m:sup>
                        </m:sSubSup>
                      </m:lim>
                    </m:limUpp>
                    <m:r>
                      <a:rPr lang="tr-TR" sz="2000" i="1">
                        <a:latin typeface="Cambria Math" panose="02040503050406030204" pitchFamily="18" charset="0"/>
                        <a:ea typeface="Cambria Math" panose="02040503050406030204" pitchFamily="18" charset="0"/>
                      </a:rPr>
                      <m:t>−</m:t>
                    </m:r>
                    <m:sSub>
                      <m:sSubPr>
                        <m:ctrlPr>
                          <a:rPr lang="tr-TR" sz="2000" i="1">
                            <a:latin typeface="Cambria Math" panose="02040503050406030204" pitchFamily="18" charset="0"/>
                            <a:ea typeface="Cambria Math" panose="02040503050406030204" pitchFamily="18" charset="0"/>
                          </a:rPr>
                        </m:ctrlPr>
                      </m:sSubPr>
                      <m:e>
                        <m:r>
                          <a:rPr lang="tr-TR" sz="2000" i="1">
                            <a:latin typeface="Cambria Math" panose="02040503050406030204" pitchFamily="18" charset="0"/>
                            <a:ea typeface="Cambria Math" panose="02040503050406030204" pitchFamily="18" charset="0"/>
                          </a:rPr>
                          <m:t>𝑇</m:t>
                        </m:r>
                      </m:e>
                      <m:sub>
                        <m:r>
                          <a:rPr lang="tr-TR" sz="2000" i="1">
                            <a:latin typeface="Cambria Math" panose="02040503050406030204" pitchFamily="18" charset="0"/>
                            <a:ea typeface="Cambria Math" panose="02040503050406030204" pitchFamily="18" charset="0"/>
                          </a:rPr>
                          <m:t>𝑑</m:t>
                        </m:r>
                      </m:sub>
                    </m:sSub>
                    <m:d>
                      <m:dPr>
                        <m:ctrlPr>
                          <a:rPr lang="tr-TR" sz="2000" i="1">
                            <a:latin typeface="Cambria Math" panose="02040503050406030204" pitchFamily="18" charset="0"/>
                            <a:ea typeface="Cambria Math" panose="02040503050406030204" pitchFamily="18" charset="0"/>
                          </a:rPr>
                        </m:ctrlPr>
                      </m:dPr>
                      <m:e>
                        <m:r>
                          <a:rPr lang="tr-TR" sz="2000" i="1">
                            <a:latin typeface="Cambria Math" panose="02040503050406030204" pitchFamily="18" charset="0"/>
                            <a:ea typeface="Cambria Math" panose="02040503050406030204" pitchFamily="18" charset="0"/>
                          </a:rPr>
                          <m:t>𝑡</m:t>
                        </m:r>
                      </m:e>
                    </m:d>
                  </m:oMath>
                </a14:m>
                <a:endParaRPr lang="tr-TR" sz="2000" dirty="0">
                  <a:ea typeface="Cambria Math" panose="02040503050406030204" pitchFamily="18" charset="0"/>
                </a:endParaRPr>
              </a:p>
              <a:p>
                <a:pPr>
                  <a:lnSpc>
                    <a:spcPct val="120000"/>
                  </a:lnSpc>
                  <a:spcBef>
                    <a:spcPts val="0"/>
                  </a:spcBef>
                </a:pPr>
                <a14:m>
                  <m:oMath xmlns:m="http://schemas.openxmlformats.org/officeDocument/2006/math">
                    <m:r>
                      <a:rPr lang="tr-TR" sz="2000" i="1" smtClean="0">
                        <a:latin typeface="Cambria Math" panose="02040503050406030204" pitchFamily="18" charset="0"/>
                        <a:ea typeface="Cambria Math" panose="02040503050406030204" pitchFamily="18" charset="0"/>
                      </a:rPr>
                      <m:t>𝜀</m:t>
                    </m:r>
                    <m:d>
                      <m:dPr>
                        <m:ctrlPr>
                          <a:rPr lang="tr-TR" sz="2000" b="0" i="1" smtClean="0">
                            <a:latin typeface="Cambria Math" panose="02040503050406030204" pitchFamily="18" charset="0"/>
                            <a:ea typeface="Cambria Math" panose="02040503050406030204" pitchFamily="18" charset="0"/>
                          </a:rPr>
                        </m:ctrlPr>
                      </m:dPr>
                      <m:e>
                        <m:r>
                          <a:rPr lang="tr-TR" sz="2000" b="0" i="1" smtClean="0">
                            <a:latin typeface="Cambria Math" panose="02040503050406030204" pitchFamily="18" charset="0"/>
                            <a:ea typeface="Cambria Math" panose="02040503050406030204" pitchFamily="18" charset="0"/>
                          </a:rPr>
                          <m:t>𝑡</m:t>
                        </m:r>
                      </m:e>
                    </m:d>
                    <m:r>
                      <a:rPr lang="tr-TR" sz="2000" b="0" i="1" smtClean="0">
                        <a:latin typeface="Cambria Math" panose="02040503050406030204" pitchFamily="18" charset="0"/>
                        <a:ea typeface="Cambria Math" panose="02040503050406030204" pitchFamily="18" charset="0"/>
                      </a:rPr>
                      <m:t>=</m:t>
                    </m:r>
                    <m:sSup>
                      <m:sSupPr>
                        <m:ctrlPr>
                          <a:rPr lang="tr-TR" sz="2000" i="1">
                            <a:latin typeface="Cambria Math" panose="02040503050406030204" pitchFamily="18" charset="0"/>
                            <a:ea typeface="Cambria Math" panose="02040503050406030204" pitchFamily="18" charset="0"/>
                          </a:rPr>
                        </m:ctrlPr>
                      </m:sSupPr>
                      <m:e>
                        <m:r>
                          <a:rPr lang="tr-TR" sz="2000" i="1">
                            <a:latin typeface="Cambria Math" panose="02040503050406030204" pitchFamily="18" charset="0"/>
                            <a:ea typeface="Cambria Math" panose="02040503050406030204" pitchFamily="18" charset="0"/>
                          </a:rPr>
                          <m:t>𝜔</m:t>
                        </m:r>
                      </m:e>
                      <m:sup>
                        <m:r>
                          <a:rPr lang="tr-TR" sz="2000" i="1">
                            <a:latin typeface="Cambria Math" panose="02040503050406030204" pitchFamily="18" charset="0"/>
                            <a:ea typeface="Cambria Math" panose="02040503050406030204" pitchFamily="18" charset="0"/>
                          </a:rPr>
                          <m:t>∗</m:t>
                        </m:r>
                      </m:sup>
                    </m:sSup>
                    <m:r>
                      <a:rPr lang="tr-TR" sz="2000" b="0" i="1" smtClean="0">
                        <a:latin typeface="Cambria Math" panose="02040503050406030204" pitchFamily="18" charset="0"/>
                        <a:ea typeface="Cambria Math" panose="02040503050406030204" pitchFamily="18" charset="0"/>
                      </a:rPr>
                      <m:t>−</m:t>
                    </m:r>
                    <m:r>
                      <a:rPr lang="tr-TR" sz="2000" i="1">
                        <a:latin typeface="Cambria Math" panose="02040503050406030204" pitchFamily="18" charset="0"/>
                        <a:ea typeface="Cambria Math" panose="02040503050406030204" pitchFamily="18" charset="0"/>
                      </a:rPr>
                      <m:t>𝜔</m:t>
                    </m:r>
                    <m:d>
                      <m:dPr>
                        <m:ctrlPr>
                          <a:rPr lang="tr-TR" sz="2000" i="1">
                            <a:latin typeface="Cambria Math" panose="02040503050406030204" pitchFamily="18" charset="0"/>
                            <a:ea typeface="Cambria Math" panose="02040503050406030204" pitchFamily="18" charset="0"/>
                          </a:rPr>
                        </m:ctrlPr>
                      </m:dPr>
                      <m:e>
                        <m:r>
                          <a:rPr lang="tr-TR" sz="2000" i="1">
                            <a:latin typeface="Cambria Math" panose="02040503050406030204" pitchFamily="18" charset="0"/>
                            <a:ea typeface="Cambria Math" panose="02040503050406030204" pitchFamily="18" charset="0"/>
                          </a:rPr>
                          <m:t>𝑡</m:t>
                        </m:r>
                      </m:e>
                    </m:d>
                    <m:r>
                      <a:rPr lang="tr-TR" sz="2000" i="1" smtClean="0">
                        <a:latin typeface="Cambria Math" panose="02040503050406030204" pitchFamily="18" charset="0"/>
                        <a:ea typeface="Cambria Math" panose="02040503050406030204" pitchFamily="18" charset="0"/>
                      </a:rPr>
                      <m:t>∴</m:t>
                    </m:r>
                    <m:acc>
                      <m:accPr>
                        <m:chr m:val="̇"/>
                        <m:ctrlPr>
                          <a:rPr lang="tr-TR" sz="2000" i="1" smtClean="0">
                            <a:latin typeface="Cambria Math" panose="02040503050406030204" pitchFamily="18" charset="0"/>
                            <a:ea typeface="Cambria Math" panose="02040503050406030204" pitchFamily="18" charset="0"/>
                          </a:rPr>
                        </m:ctrlPr>
                      </m:accPr>
                      <m:e>
                        <m:r>
                          <a:rPr lang="tr-TR" sz="2000" i="1">
                            <a:latin typeface="Cambria Math" panose="02040503050406030204" pitchFamily="18" charset="0"/>
                            <a:ea typeface="Cambria Math" panose="02040503050406030204" pitchFamily="18" charset="0"/>
                          </a:rPr>
                          <m:t>𝜀</m:t>
                        </m:r>
                      </m:e>
                    </m:acc>
                    <m:d>
                      <m:dPr>
                        <m:ctrlPr>
                          <a:rPr lang="tr-TR" sz="2000" i="1">
                            <a:latin typeface="Cambria Math" panose="02040503050406030204" pitchFamily="18" charset="0"/>
                            <a:ea typeface="Cambria Math" panose="02040503050406030204" pitchFamily="18" charset="0"/>
                          </a:rPr>
                        </m:ctrlPr>
                      </m:dPr>
                      <m:e>
                        <m:r>
                          <a:rPr lang="tr-TR" sz="2000" i="1">
                            <a:latin typeface="Cambria Math" panose="02040503050406030204" pitchFamily="18" charset="0"/>
                            <a:ea typeface="Cambria Math" panose="02040503050406030204" pitchFamily="18" charset="0"/>
                          </a:rPr>
                          <m:t>𝑡</m:t>
                        </m:r>
                      </m:e>
                    </m:d>
                    <m:r>
                      <a:rPr lang="tr-TR" sz="2000" i="1">
                        <a:latin typeface="Cambria Math" panose="02040503050406030204" pitchFamily="18" charset="0"/>
                        <a:ea typeface="Cambria Math" panose="02040503050406030204" pitchFamily="18" charset="0"/>
                      </a:rPr>
                      <m:t>=−</m:t>
                    </m:r>
                    <m:acc>
                      <m:accPr>
                        <m:chr m:val="̇"/>
                        <m:ctrlPr>
                          <a:rPr lang="tr-TR" sz="2000" i="1" smtClean="0">
                            <a:latin typeface="Cambria Math" panose="02040503050406030204" pitchFamily="18" charset="0"/>
                            <a:ea typeface="Cambria Math" panose="02040503050406030204" pitchFamily="18" charset="0"/>
                          </a:rPr>
                        </m:ctrlPr>
                      </m:accPr>
                      <m:e>
                        <m:r>
                          <a:rPr lang="tr-TR" sz="2000" i="1">
                            <a:latin typeface="Cambria Math" panose="02040503050406030204" pitchFamily="18" charset="0"/>
                            <a:ea typeface="Cambria Math" panose="02040503050406030204" pitchFamily="18" charset="0"/>
                          </a:rPr>
                          <m:t>𝜔</m:t>
                        </m:r>
                      </m:e>
                    </m:acc>
                    <m:d>
                      <m:dPr>
                        <m:ctrlPr>
                          <a:rPr lang="tr-TR" sz="2000" i="1">
                            <a:latin typeface="Cambria Math" panose="02040503050406030204" pitchFamily="18" charset="0"/>
                            <a:ea typeface="Cambria Math" panose="02040503050406030204" pitchFamily="18" charset="0"/>
                          </a:rPr>
                        </m:ctrlPr>
                      </m:dPr>
                      <m:e>
                        <m:r>
                          <a:rPr lang="tr-TR" sz="2000" i="1">
                            <a:latin typeface="Cambria Math" panose="02040503050406030204" pitchFamily="18" charset="0"/>
                            <a:ea typeface="Cambria Math" panose="02040503050406030204" pitchFamily="18" charset="0"/>
                          </a:rPr>
                          <m:t>𝑡</m:t>
                        </m:r>
                      </m:e>
                    </m:d>
                  </m:oMath>
                </a14:m>
                <a:endParaRPr lang="tr-TR" sz="2000" dirty="0">
                  <a:ea typeface="Cambria Math" panose="02040503050406030204" pitchFamily="18" charset="0"/>
                </a:endParaRPr>
              </a:p>
              <a:p>
                <a:pPr>
                  <a:lnSpc>
                    <a:spcPct val="120000"/>
                  </a:lnSpc>
                  <a:spcBef>
                    <a:spcPts val="0"/>
                  </a:spcBef>
                </a:pPr>
                <a14:m>
                  <m:oMath xmlns:m="http://schemas.openxmlformats.org/officeDocument/2006/math">
                    <m:sSub>
                      <m:sSubPr>
                        <m:ctrlPr>
                          <a:rPr lang="tr-TR" sz="2000" i="1">
                            <a:latin typeface="Cambria Math" panose="02040503050406030204" pitchFamily="18" charset="0"/>
                            <a:ea typeface="Cambria Math" panose="02040503050406030204" pitchFamily="18" charset="0"/>
                          </a:rPr>
                        </m:ctrlPr>
                      </m:sSubPr>
                      <m:e>
                        <m:r>
                          <a:rPr lang="tr-TR" sz="2000" i="1">
                            <a:latin typeface="Cambria Math" panose="02040503050406030204" pitchFamily="18" charset="0"/>
                            <a:ea typeface="Cambria Math" panose="02040503050406030204" pitchFamily="18" charset="0"/>
                          </a:rPr>
                          <m:t>𝑇</m:t>
                        </m:r>
                      </m:e>
                      <m:sub>
                        <m:r>
                          <a:rPr lang="tr-TR" sz="2000" i="1">
                            <a:latin typeface="Cambria Math" panose="02040503050406030204" pitchFamily="18" charset="0"/>
                            <a:ea typeface="Cambria Math" panose="02040503050406030204" pitchFamily="18" charset="0"/>
                          </a:rPr>
                          <m:t>𝑑</m:t>
                        </m:r>
                      </m:sub>
                    </m:sSub>
                    <m:d>
                      <m:dPr>
                        <m:ctrlPr>
                          <a:rPr lang="tr-TR" sz="2000" i="1">
                            <a:latin typeface="Cambria Math" panose="02040503050406030204" pitchFamily="18" charset="0"/>
                            <a:ea typeface="Cambria Math" panose="02040503050406030204" pitchFamily="18" charset="0"/>
                          </a:rPr>
                        </m:ctrlPr>
                      </m:dPr>
                      <m:e>
                        <m:r>
                          <a:rPr lang="tr-TR" sz="2000" i="1">
                            <a:latin typeface="Cambria Math" panose="02040503050406030204" pitchFamily="18" charset="0"/>
                            <a:ea typeface="Cambria Math" panose="02040503050406030204" pitchFamily="18" charset="0"/>
                          </a:rPr>
                          <m:t>𝑡</m:t>
                        </m:r>
                      </m:e>
                    </m:d>
                    <m:r>
                      <a:rPr lang="tr-TR" sz="2000" b="0" i="1" smtClean="0">
                        <a:latin typeface="Cambria Math" panose="02040503050406030204" pitchFamily="18" charset="0"/>
                        <a:ea typeface="Cambria Math" panose="02040503050406030204" pitchFamily="18" charset="0"/>
                      </a:rPr>
                      <m:t>−</m:t>
                    </m:r>
                    <m:sSubSup>
                      <m:sSubSupPr>
                        <m:ctrlPr>
                          <a:rPr lang="tr-TR" sz="2000" i="1">
                            <a:latin typeface="Cambria Math" panose="02040503050406030204" pitchFamily="18" charset="0"/>
                            <a:ea typeface="Cambria Math" panose="02040503050406030204" pitchFamily="18" charset="0"/>
                          </a:rPr>
                        </m:ctrlPr>
                      </m:sSubSupPr>
                      <m:e>
                        <m:acc>
                          <m:accPr>
                            <m:chr m:val="̂"/>
                            <m:ctrlPr>
                              <a:rPr lang="tr-TR" sz="2000" i="1">
                                <a:latin typeface="Cambria Math" panose="02040503050406030204" pitchFamily="18" charset="0"/>
                                <a:ea typeface="Cambria Math" panose="02040503050406030204" pitchFamily="18" charset="0"/>
                              </a:rPr>
                            </m:ctrlPr>
                          </m:accPr>
                          <m:e>
                            <m:r>
                              <a:rPr lang="tr-TR" sz="2000" i="1">
                                <a:latin typeface="Cambria Math" panose="02040503050406030204" pitchFamily="18" charset="0"/>
                                <a:ea typeface="Cambria Math" panose="02040503050406030204" pitchFamily="18" charset="0"/>
                              </a:rPr>
                              <m:t>𝑇</m:t>
                            </m:r>
                          </m:e>
                        </m:acc>
                      </m:e>
                      <m:sub>
                        <m:r>
                          <a:rPr lang="tr-TR" sz="2000" i="1">
                            <a:latin typeface="Cambria Math" panose="02040503050406030204" pitchFamily="18" charset="0"/>
                            <a:ea typeface="Cambria Math" panose="02040503050406030204" pitchFamily="18" charset="0"/>
                          </a:rPr>
                          <m:t>𝑑</m:t>
                        </m:r>
                      </m:sub>
                      <m:sup>
                        <m:r>
                          <a:rPr lang="tr-TR" sz="2000" i="1">
                            <a:latin typeface="Cambria Math" panose="02040503050406030204" pitchFamily="18" charset="0"/>
                            <a:ea typeface="Cambria Math" panose="02040503050406030204" pitchFamily="18" charset="0"/>
                          </a:rPr>
                          <m:t>0</m:t>
                        </m:r>
                      </m:sup>
                    </m:sSubSup>
                    <m:r>
                      <a:rPr lang="tr-TR" sz="2000" i="1">
                        <a:latin typeface="Cambria Math" panose="02040503050406030204" pitchFamily="18" charset="0"/>
                        <a:ea typeface="Cambria Math" panose="02040503050406030204" pitchFamily="18" charset="0"/>
                      </a:rPr>
                      <m:t>=</m:t>
                    </m:r>
                    <m:r>
                      <a:rPr lang="tr-TR" sz="2000" i="1" smtClean="0">
                        <a:latin typeface="Cambria Math" panose="02040503050406030204" pitchFamily="18" charset="0"/>
                        <a:ea typeface="Cambria Math" panose="02040503050406030204" pitchFamily="18" charset="0"/>
                      </a:rPr>
                      <m:t>−</m:t>
                    </m:r>
                    <m:r>
                      <a:rPr lang="tr-TR" sz="2000" i="1">
                        <a:latin typeface="Cambria Math" panose="02040503050406030204" pitchFamily="18" charset="0"/>
                      </a:rPr>
                      <m:t>𝐽</m:t>
                    </m:r>
                    <m:acc>
                      <m:accPr>
                        <m:chr m:val="̇"/>
                        <m:ctrlPr>
                          <a:rPr lang="tr-TR" sz="2000" i="1">
                            <a:latin typeface="Cambria Math" panose="02040503050406030204" pitchFamily="18" charset="0"/>
                            <a:ea typeface="Cambria Math" panose="02040503050406030204" pitchFamily="18" charset="0"/>
                          </a:rPr>
                        </m:ctrlPr>
                      </m:accPr>
                      <m:e>
                        <m:r>
                          <a:rPr lang="tr-TR" sz="2000" i="1">
                            <a:latin typeface="Cambria Math" panose="02040503050406030204" pitchFamily="18" charset="0"/>
                            <a:ea typeface="Cambria Math" panose="02040503050406030204" pitchFamily="18" charset="0"/>
                          </a:rPr>
                          <m:t>𝜔</m:t>
                        </m:r>
                      </m:e>
                    </m:acc>
                    <m:d>
                      <m:dPr>
                        <m:ctrlPr>
                          <a:rPr lang="tr-TR" sz="2000" i="1">
                            <a:latin typeface="Cambria Math" panose="02040503050406030204" pitchFamily="18" charset="0"/>
                            <a:ea typeface="Cambria Math" panose="02040503050406030204" pitchFamily="18" charset="0"/>
                          </a:rPr>
                        </m:ctrlPr>
                      </m:dPr>
                      <m:e>
                        <m:r>
                          <a:rPr lang="tr-TR" sz="2000" i="1">
                            <a:latin typeface="Cambria Math" panose="02040503050406030204" pitchFamily="18" charset="0"/>
                            <a:ea typeface="Cambria Math" panose="02040503050406030204" pitchFamily="18" charset="0"/>
                          </a:rPr>
                          <m:t>𝑡</m:t>
                        </m:r>
                      </m:e>
                    </m:d>
                    <m:r>
                      <a:rPr lang="tr-TR" sz="2000" i="1">
                        <a:latin typeface="Cambria Math" panose="02040503050406030204" pitchFamily="18" charset="0"/>
                        <a:ea typeface="Cambria Math" panose="02040503050406030204" pitchFamily="18" charset="0"/>
                      </a:rPr>
                      <m:t>+</m:t>
                    </m:r>
                    <m:r>
                      <a:rPr lang="tr-TR" sz="2000" i="1">
                        <a:latin typeface="Cambria Math" panose="02040503050406030204" pitchFamily="18" charset="0"/>
                        <a:ea typeface="Cambria Math" panose="02040503050406030204" pitchFamily="18" charset="0"/>
                      </a:rPr>
                      <m:t>𝐵</m:t>
                    </m:r>
                    <m:d>
                      <m:dPr>
                        <m:ctrlPr>
                          <a:rPr lang="tr-TR" sz="2000" i="1" smtClean="0">
                            <a:latin typeface="Cambria Math" panose="02040503050406030204" pitchFamily="18" charset="0"/>
                            <a:ea typeface="Cambria Math" panose="02040503050406030204" pitchFamily="18" charset="0"/>
                          </a:rPr>
                        </m:ctrlPr>
                      </m:dPr>
                      <m:e>
                        <m:sSup>
                          <m:sSupPr>
                            <m:ctrlPr>
                              <a:rPr lang="tr-TR" sz="2000" i="1">
                                <a:latin typeface="Cambria Math" panose="02040503050406030204" pitchFamily="18" charset="0"/>
                                <a:ea typeface="Cambria Math" panose="02040503050406030204" pitchFamily="18" charset="0"/>
                              </a:rPr>
                            </m:ctrlPr>
                          </m:sSupPr>
                          <m:e>
                            <m:r>
                              <a:rPr lang="tr-TR" sz="2000" i="1">
                                <a:latin typeface="Cambria Math" panose="02040503050406030204" pitchFamily="18" charset="0"/>
                                <a:ea typeface="Cambria Math" panose="02040503050406030204" pitchFamily="18" charset="0"/>
                              </a:rPr>
                              <m:t>𝜔</m:t>
                            </m:r>
                          </m:e>
                          <m:sup>
                            <m:r>
                              <a:rPr lang="tr-TR" sz="2000" i="1">
                                <a:latin typeface="Cambria Math" panose="02040503050406030204" pitchFamily="18" charset="0"/>
                                <a:ea typeface="Cambria Math" panose="02040503050406030204" pitchFamily="18" charset="0"/>
                              </a:rPr>
                              <m:t>∗</m:t>
                            </m:r>
                          </m:sup>
                        </m:sSup>
                        <m:r>
                          <a:rPr lang="tr-TR" sz="2000" i="1">
                            <a:latin typeface="Cambria Math" panose="02040503050406030204" pitchFamily="18" charset="0"/>
                            <a:ea typeface="Cambria Math" panose="02040503050406030204" pitchFamily="18" charset="0"/>
                          </a:rPr>
                          <m:t>−</m:t>
                        </m:r>
                        <m:r>
                          <a:rPr lang="tr-TR" sz="2000" i="1" smtClean="0">
                            <a:latin typeface="Cambria Math" panose="02040503050406030204" pitchFamily="18" charset="0"/>
                            <a:ea typeface="Cambria Math" panose="02040503050406030204" pitchFamily="18" charset="0"/>
                          </a:rPr>
                          <m:t>𝜔</m:t>
                        </m:r>
                        <m:r>
                          <a:rPr lang="tr-TR" sz="2000" i="1" smtClean="0">
                            <a:latin typeface="Cambria Math" panose="02040503050406030204" pitchFamily="18" charset="0"/>
                            <a:ea typeface="Cambria Math" panose="02040503050406030204" pitchFamily="18" charset="0"/>
                          </a:rPr>
                          <m:t>(</m:t>
                        </m:r>
                        <m:r>
                          <a:rPr lang="tr-TR" sz="2000" i="1" smtClean="0">
                            <a:latin typeface="Cambria Math" panose="02040503050406030204" pitchFamily="18" charset="0"/>
                            <a:ea typeface="Cambria Math" panose="02040503050406030204" pitchFamily="18" charset="0"/>
                          </a:rPr>
                          <m:t>𝑡</m:t>
                        </m:r>
                        <m:r>
                          <a:rPr lang="tr-TR" sz="2000" i="1" smtClean="0">
                            <a:latin typeface="Cambria Math" panose="02040503050406030204" pitchFamily="18" charset="0"/>
                            <a:ea typeface="Cambria Math" panose="02040503050406030204" pitchFamily="18" charset="0"/>
                          </a:rPr>
                          <m:t>)</m:t>
                        </m:r>
                      </m:e>
                    </m:d>
                  </m:oMath>
                </a14:m>
                <a:endParaRPr lang="tr-TR" sz="2000" dirty="0">
                  <a:ea typeface="Cambria Math" panose="02040503050406030204" pitchFamily="18" charset="0"/>
                </a:endParaRPr>
              </a:p>
              <a:p>
                <a:pPr>
                  <a:lnSpc>
                    <a:spcPct val="120000"/>
                  </a:lnSpc>
                  <a:spcBef>
                    <a:spcPts val="0"/>
                  </a:spcBef>
                </a:pPr>
                <a14:m>
                  <m:oMath xmlns:m="http://schemas.openxmlformats.org/officeDocument/2006/math">
                    <m:sSub>
                      <m:sSubPr>
                        <m:ctrlPr>
                          <a:rPr lang="tr-TR" sz="2000" i="1">
                            <a:latin typeface="Cambria Math" panose="02040503050406030204" pitchFamily="18" charset="0"/>
                            <a:ea typeface="Cambria Math" panose="02040503050406030204" pitchFamily="18" charset="0"/>
                          </a:rPr>
                        </m:ctrlPr>
                      </m:sSubPr>
                      <m:e>
                        <m:acc>
                          <m:accPr>
                            <m:chr m:val="̃"/>
                            <m:ctrlPr>
                              <a:rPr lang="tr-TR" sz="2000" i="1" smtClean="0">
                                <a:latin typeface="Cambria Math" panose="02040503050406030204" pitchFamily="18" charset="0"/>
                                <a:ea typeface="Cambria Math" panose="02040503050406030204" pitchFamily="18" charset="0"/>
                              </a:rPr>
                            </m:ctrlPr>
                          </m:accPr>
                          <m:e>
                            <m:r>
                              <a:rPr lang="tr-TR" sz="2000" b="0" i="1" smtClean="0">
                                <a:latin typeface="Cambria Math" panose="02040503050406030204" pitchFamily="18" charset="0"/>
                                <a:ea typeface="Cambria Math" panose="02040503050406030204" pitchFamily="18" charset="0"/>
                              </a:rPr>
                              <m:t>𝑇</m:t>
                            </m:r>
                          </m:e>
                        </m:acc>
                      </m:e>
                      <m:sub>
                        <m:r>
                          <a:rPr lang="tr-TR" sz="2000" i="1">
                            <a:latin typeface="Cambria Math" panose="02040503050406030204" pitchFamily="18" charset="0"/>
                            <a:ea typeface="Cambria Math" panose="02040503050406030204" pitchFamily="18" charset="0"/>
                          </a:rPr>
                          <m:t>𝑑</m:t>
                        </m:r>
                      </m:sub>
                    </m:sSub>
                    <m:d>
                      <m:dPr>
                        <m:ctrlPr>
                          <a:rPr lang="tr-TR" sz="2000" i="1">
                            <a:latin typeface="Cambria Math" panose="02040503050406030204" pitchFamily="18" charset="0"/>
                            <a:ea typeface="Cambria Math" panose="02040503050406030204" pitchFamily="18" charset="0"/>
                          </a:rPr>
                        </m:ctrlPr>
                      </m:dPr>
                      <m:e>
                        <m:r>
                          <a:rPr lang="tr-TR" sz="2000" i="1">
                            <a:latin typeface="Cambria Math" panose="02040503050406030204" pitchFamily="18" charset="0"/>
                            <a:ea typeface="Cambria Math" panose="02040503050406030204" pitchFamily="18" charset="0"/>
                          </a:rPr>
                          <m:t>𝑡</m:t>
                        </m:r>
                      </m:e>
                    </m:d>
                    <m:r>
                      <a:rPr lang="tr-TR" sz="2000" b="0" i="0" smtClean="0">
                        <a:latin typeface="Cambria Math" panose="02040503050406030204" pitchFamily="18" charset="0"/>
                        <a:ea typeface="Cambria Math" panose="02040503050406030204" pitchFamily="18" charset="0"/>
                      </a:rPr>
                      <m:t>=</m:t>
                    </m:r>
                    <m:r>
                      <a:rPr lang="tr-TR" sz="2000" i="1">
                        <a:latin typeface="Cambria Math" panose="02040503050406030204" pitchFamily="18" charset="0"/>
                      </a:rPr>
                      <m:t>𝐽</m:t>
                    </m:r>
                    <m:acc>
                      <m:accPr>
                        <m:chr m:val="̇"/>
                        <m:ctrlPr>
                          <a:rPr lang="tr-TR" sz="2000" i="1">
                            <a:latin typeface="Cambria Math" panose="02040503050406030204" pitchFamily="18" charset="0"/>
                            <a:ea typeface="Cambria Math" panose="02040503050406030204" pitchFamily="18" charset="0"/>
                          </a:rPr>
                        </m:ctrlPr>
                      </m:accPr>
                      <m:e>
                        <m:r>
                          <a:rPr lang="tr-TR" sz="2000" i="1">
                            <a:latin typeface="Cambria Math" panose="02040503050406030204" pitchFamily="18" charset="0"/>
                            <a:ea typeface="Cambria Math" panose="02040503050406030204" pitchFamily="18" charset="0"/>
                          </a:rPr>
                          <m:t>𝜀</m:t>
                        </m:r>
                      </m:e>
                    </m:acc>
                    <m:d>
                      <m:dPr>
                        <m:ctrlPr>
                          <a:rPr lang="tr-TR" sz="2000" i="1">
                            <a:latin typeface="Cambria Math" panose="02040503050406030204" pitchFamily="18" charset="0"/>
                            <a:ea typeface="Cambria Math" panose="02040503050406030204" pitchFamily="18" charset="0"/>
                          </a:rPr>
                        </m:ctrlPr>
                      </m:dPr>
                      <m:e>
                        <m:r>
                          <a:rPr lang="tr-TR" sz="2000" i="1">
                            <a:latin typeface="Cambria Math" panose="02040503050406030204" pitchFamily="18" charset="0"/>
                            <a:ea typeface="Cambria Math" panose="02040503050406030204" pitchFamily="18" charset="0"/>
                          </a:rPr>
                          <m:t>𝑡</m:t>
                        </m:r>
                      </m:e>
                    </m:d>
                    <m:r>
                      <a:rPr lang="tr-TR" sz="2000" i="1">
                        <a:latin typeface="Cambria Math" panose="02040503050406030204" pitchFamily="18" charset="0"/>
                        <a:ea typeface="Cambria Math" panose="02040503050406030204" pitchFamily="18" charset="0"/>
                      </a:rPr>
                      <m:t>+</m:t>
                    </m:r>
                    <m:r>
                      <a:rPr lang="tr-TR" sz="2000" i="1">
                        <a:latin typeface="Cambria Math" panose="02040503050406030204" pitchFamily="18" charset="0"/>
                        <a:ea typeface="Cambria Math" panose="02040503050406030204" pitchFamily="18" charset="0"/>
                      </a:rPr>
                      <m:t>𝐵</m:t>
                    </m:r>
                    <m:r>
                      <a:rPr lang="tr-TR" sz="2000" i="1">
                        <a:latin typeface="Cambria Math" panose="02040503050406030204" pitchFamily="18" charset="0"/>
                        <a:ea typeface="Cambria Math" panose="02040503050406030204" pitchFamily="18" charset="0"/>
                      </a:rPr>
                      <m:t>𝜀</m:t>
                    </m:r>
                    <m:d>
                      <m:dPr>
                        <m:ctrlPr>
                          <a:rPr lang="tr-TR" sz="2000" i="1">
                            <a:latin typeface="Cambria Math" panose="02040503050406030204" pitchFamily="18" charset="0"/>
                            <a:ea typeface="Cambria Math" panose="02040503050406030204" pitchFamily="18" charset="0"/>
                          </a:rPr>
                        </m:ctrlPr>
                      </m:dPr>
                      <m:e>
                        <m:r>
                          <a:rPr lang="tr-TR" sz="2000" i="1">
                            <a:latin typeface="Cambria Math" panose="02040503050406030204" pitchFamily="18" charset="0"/>
                            <a:ea typeface="Cambria Math" panose="02040503050406030204" pitchFamily="18" charset="0"/>
                          </a:rPr>
                          <m:t>𝑡</m:t>
                        </m:r>
                      </m:e>
                    </m:d>
                    <m:r>
                      <a:rPr lang="tr-TR" sz="2000" i="1" smtClean="0">
                        <a:latin typeface="Cambria Math" panose="02040503050406030204" pitchFamily="18" charset="0"/>
                        <a:ea typeface="Cambria Math" panose="02040503050406030204" pitchFamily="18" charset="0"/>
                      </a:rPr>
                      <m:t>⟹</m:t>
                    </m:r>
                    <m:sSub>
                      <m:sSubPr>
                        <m:ctrlPr>
                          <a:rPr lang="tr-TR" sz="2000" i="1" smtClean="0">
                            <a:latin typeface="Cambria Math" panose="02040503050406030204" pitchFamily="18" charset="0"/>
                            <a:ea typeface="Cambria Math" panose="02040503050406030204" pitchFamily="18" charset="0"/>
                          </a:rPr>
                        </m:ctrlPr>
                      </m:sSubPr>
                      <m:e>
                        <m:r>
                          <a:rPr lang="tr-TR" sz="2000" i="1" smtClean="0">
                            <a:latin typeface="Cambria Math" panose="02040503050406030204" pitchFamily="18" charset="0"/>
                            <a:ea typeface="Cambria Math" panose="02040503050406030204" pitchFamily="18" charset="0"/>
                          </a:rPr>
                          <m:t>𝜀</m:t>
                        </m:r>
                      </m:e>
                      <m:sub>
                        <m:r>
                          <a:rPr lang="tr-TR" sz="2000" b="0" i="1" smtClean="0">
                            <a:latin typeface="Cambria Math" panose="02040503050406030204" pitchFamily="18" charset="0"/>
                            <a:ea typeface="Cambria Math" panose="02040503050406030204" pitchFamily="18" charset="0"/>
                          </a:rPr>
                          <m:t>𝑠𝑠</m:t>
                        </m:r>
                      </m:sub>
                    </m:sSub>
                    <m:r>
                      <a:rPr lang="tr-TR" sz="2000" b="0" i="1" smtClean="0">
                        <a:latin typeface="Cambria Math" panose="02040503050406030204" pitchFamily="18" charset="0"/>
                        <a:ea typeface="Cambria Math" panose="02040503050406030204" pitchFamily="18" charset="0"/>
                      </a:rPr>
                      <m:t>=</m:t>
                    </m:r>
                    <m:f>
                      <m:fPr>
                        <m:ctrlPr>
                          <a:rPr lang="tr-TR" sz="2000" b="0" i="1" smtClean="0">
                            <a:latin typeface="Cambria Math" panose="02040503050406030204" pitchFamily="18" charset="0"/>
                            <a:ea typeface="Cambria Math" panose="02040503050406030204" pitchFamily="18" charset="0"/>
                          </a:rPr>
                        </m:ctrlPr>
                      </m:fPr>
                      <m:num>
                        <m:sSub>
                          <m:sSubPr>
                            <m:ctrlPr>
                              <a:rPr lang="tr-TR" sz="2000" i="1">
                                <a:latin typeface="Cambria Math" panose="02040503050406030204" pitchFamily="18" charset="0"/>
                                <a:ea typeface="Cambria Math" panose="02040503050406030204" pitchFamily="18" charset="0"/>
                              </a:rPr>
                            </m:ctrlPr>
                          </m:sSubPr>
                          <m:e>
                            <m:acc>
                              <m:accPr>
                                <m:chr m:val="̃"/>
                                <m:ctrlPr>
                                  <a:rPr lang="tr-TR" sz="2000" i="1">
                                    <a:latin typeface="Cambria Math" panose="02040503050406030204" pitchFamily="18" charset="0"/>
                                    <a:ea typeface="Cambria Math" panose="02040503050406030204" pitchFamily="18" charset="0"/>
                                  </a:rPr>
                                </m:ctrlPr>
                              </m:accPr>
                              <m:e>
                                <m:r>
                                  <a:rPr lang="tr-TR" sz="2000" i="1">
                                    <a:latin typeface="Cambria Math" panose="02040503050406030204" pitchFamily="18" charset="0"/>
                                    <a:ea typeface="Cambria Math" panose="02040503050406030204" pitchFamily="18" charset="0"/>
                                  </a:rPr>
                                  <m:t>𝑇</m:t>
                                </m:r>
                              </m:e>
                            </m:acc>
                          </m:e>
                          <m:sub>
                            <m:r>
                              <a:rPr lang="tr-TR" sz="2000" i="1">
                                <a:latin typeface="Cambria Math" panose="02040503050406030204" pitchFamily="18" charset="0"/>
                                <a:ea typeface="Cambria Math" panose="02040503050406030204" pitchFamily="18" charset="0"/>
                              </a:rPr>
                              <m:t>𝑑</m:t>
                            </m:r>
                          </m:sub>
                        </m:sSub>
                      </m:num>
                      <m:den>
                        <m:r>
                          <a:rPr lang="tr-TR" sz="2000" b="0" i="1" smtClean="0">
                            <a:latin typeface="Cambria Math" panose="02040503050406030204" pitchFamily="18" charset="0"/>
                            <a:ea typeface="Cambria Math" panose="02040503050406030204" pitchFamily="18" charset="0"/>
                          </a:rPr>
                          <m:t>𝐵</m:t>
                        </m:r>
                      </m:den>
                    </m:f>
                  </m:oMath>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395563"/>
                <a:ext cx="10058400" cy="4850492"/>
              </a:xfrm>
              <a:blipFill rotWithShape="0">
                <a:blip r:embed="rId3"/>
                <a:stretch>
                  <a:fillRect l="-1515" r="-1273" b="-1759"/>
                </a:stretch>
              </a:blipFill>
            </p:spPr>
            <p:txBody>
              <a:bodyPr/>
              <a:lstStyle/>
              <a:p>
                <a:r>
                  <a:rPr lang="tr-TR">
                    <a:noFill/>
                  </a:rPr>
                  <a:t> </a:t>
                </a:r>
              </a:p>
            </p:txBody>
          </p:sp>
        </mc:Fallback>
      </mc:AlternateContent>
      <p:grpSp>
        <p:nvGrpSpPr>
          <p:cNvPr id="4" name="Group 3"/>
          <p:cNvGrpSpPr/>
          <p:nvPr/>
        </p:nvGrpSpPr>
        <p:grpSpPr>
          <a:xfrm>
            <a:off x="6818332" y="29218"/>
            <a:ext cx="4530584" cy="1260000"/>
            <a:chOff x="6780626" y="4135903"/>
            <a:chExt cx="4530584" cy="1547445"/>
          </a:xfrm>
        </p:grpSpPr>
        <p:sp>
          <p:nvSpPr>
            <p:cNvPr id="5" name="Rectangle 4"/>
            <p:cNvSpPr/>
            <p:nvPr/>
          </p:nvSpPr>
          <p:spPr>
            <a:xfrm>
              <a:off x="8834503" y="4825222"/>
              <a:ext cx="1491175" cy="10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061984" y="4543865"/>
              <a:ext cx="801854" cy="687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Alternate Process 6"/>
            <p:cNvSpPr/>
            <p:nvPr/>
          </p:nvSpPr>
          <p:spPr>
            <a:xfrm>
              <a:off x="7174523" y="4543865"/>
              <a:ext cx="1899139" cy="6853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7272999" y="4642341"/>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270651" y="4794741"/>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268303" y="4947141"/>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80034" y="5099541"/>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a:off x="7484007" y="5233180"/>
              <a:ext cx="414997" cy="32355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8424196" y="5244900"/>
              <a:ext cx="414997" cy="32355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6780626" y="5373859"/>
              <a:ext cx="2518106" cy="309489"/>
            </a:xfrm>
            <a:prstGeom prst="flowChartProcess">
              <a:avLst/>
            </a:prstGeom>
            <a:pattFill prst="wdUpDiag">
              <a:fgClr>
                <a:schemeClr val="accent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6850965" y="5373859"/>
              <a:ext cx="23915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9298732" y="4714508"/>
              <a:ext cx="560358" cy="94301"/>
            </a:xfrm>
            <a:prstGeom prst="rect">
              <a:avLst/>
            </a:prstGeom>
            <a:pattFill prst="wdUpDiag">
              <a:fgClr>
                <a:schemeClr val="tx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299911" y="4947494"/>
              <a:ext cx="560358" cy="94301"/>
            </a:xfrm>
            <a:prstGeom prst="rect">
              <a:avLst/>
            </a:prstGeom>
            <a:pattFill prst="wdUpDiag">
              <a:fgClr>
                <a:schemeClr val="tx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142806" y="4135903"/>
              <a:ext cx="323557" cy="148882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10522635" y="4879406"/>
              <a:ext cx="787791" cy="9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rot="1155045">
              <a:off x="8547083" y="4581094"/>
              <a:ext cx="650257" cy="993218"/>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rot="1155045">
              <a:off x="9388799" y="4578752"/>
              <a:ext cx="650257" cy="993218"/>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rot="20356366" flipH="1">
              <a:off x="10812977" y="4656409"/>
              <a:ext cx="453298" cy="717450"/>
            </a:xfrm>
            <a:prstGeom prst="arc">
              <a:avLst/>
            </a:prstGeom>
            <a:ln w="38100">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8962071" y="4272410"/>
              <a:ext cx="663360" cy="369332"/>
            </a:xfrm>
            <a:prstGeom prst="rect">
              <a:avLst/>
            </a:prstGeom>
            <a:noFill/>
          </p:spPr>
          <p:txBody>
            <a:bodyPr wrap="square" rtlCol="0">
              <a:spAutoFit/>
            </a:bodyPr>
            <a:lstStyle/>
            <a:p>
              <a:r>
                <a:rPr lang="tr-TR" b="1" dirty="0" err="1"/>
                <a:t>T</a:t>
              </a:r>
              <a:r>
                <a:rPr lang="tr-TR" b="1" baseline="-25000" dirty="0" err="1"/>
                <a:t>c</a:t>
              </a:r>
              <a:r>
                <a:rPr lang="tr-TR" b="1" dirty="0"/>
                <a:t>(t)</a:t>
              </a:r>
              <a:endParaRPr lang="en-US" b="1" dirty="0"/>
            </a:p>
          </p:txBody>
        </p:sp>
        <p:sp>
          <p:nvSpPr>
            <p:cNvPr id="24" name="TextBox 23"/>
            <p:cNvSpPr txBox="1"/>
            <p:nvPr/>
          </p:nvSpPr>
          <p:spPr>
            <a:xfrm>
              <a:off x="9536503" y="5043782"/>
              <a:ext cx="663360" cy="369332"/>
            </a:xfrm>
            <a:prstGeom prst="rect">
              <a:avLst/>
            </a:prstGeom>
            <a:noFill/>
          </p:spPr>
          <p:txBody>
            <a:bodyPr wrap="square" rtlCol="0">
              <a:spAutoFit/>
            </a:bodyPr>
            <a:lstStyle/>
            <a:p>
              <a:r>
                <a:rPr lang="tr-TR" b="1" dirty="0">
                  <a:latin typeface="Symbol" panose="05050102010706020507" pitchFamily="18" charset="2"/>
                </a:rPr>
                <a:t>w</a:t>
              </a:r>
              <a:r>
                <a:rPr lang="tr-TR" b="1" dirty="0"/>
                <a:t>(t)</a:t>
              </a:r>
              <a:endParaRPr lang="en-US" b="1" dirty="0"/>
            </a:p>
          </p:txBody>
        </p:sp>
        <p:sp>
          <p:nvSpPr>
            <p:cNvPr id="25" name="TextBox 24"/>
            <p:cNvSpPr txBox="1"/>
            <p:nvPr/>
          </p:nvSpPr>
          <p:spPr>
            <a:xfrm>
              <a:off x="10647850" y="4298198"/>
              <a:ext cx="663360" cy="369332"/>
            </a:xfrm>
            <a:prstGeom prst="rect">
              <a:avLst/>
            </a:prstGeom>
            <a:noFill/>
          </p:spPr>
          <p:txBody>
            <a:bodyPr wrap="square" rtlCol="0">
              <a:spAutoFit/>
            </a:bodyPr>
            <a:lstStyle/>
            <a:p>
              <a:r>
                <a:rPr lang="tr-TR" b="1" dirty="0" err="1"/>
                <a:t>T</a:t>
              </a:r>
              <a:r>
                <a:rPr lang="tr-TR" b="1" baseline="-25000" dirty="0" err="1"/>
                <a:t>d</a:t>
              </a:r>
              <a:r>
                <a:rPr lang="tr-TR" b="1" dirty="0"/>
                <a:t>(t)</a:t>
              </a:r>
              <a:endParaRPr lang="en-US" b="1" dirty="0"/>
            </a:p>
          </p:txBody>
        </p:sp>
        <p:sp>
          <p:nvSpPr>
            <p:cNvPr id="26" name="TextBox 25"/>
            <p:cNvSpPr txBox="1"/>
            <p:nvPr/>
          </p:nvSpPr>
          <p:spPr>
            <a:xfrm>
              <a:off x="10181275" y="5210252"/>
              <a:ext cx="663360" cy="369332"/>
            </a:xfrm>
            <a:prstGeom prst="rect">
              <a:avLst/>
            </a:prstGeom>
            <a:noFill/>
          </p:spPr>
          <p:txBody>
            <a:bodyPr wrap="square" rtlCol="0">
              <a:spAutoFit/>
            </a:bodyPr>
            <a:lstStyle/>
            <a:p>
              <a:r>
                <a:rPr lang="tr-TR" b="1" dirty="0"/>
                <a:t>J</a:t>
              </a:r>
              <a:endParaRPr lang="en-US" b="1" dirty="0"/>
            </a:p>
          </p:txBody>
        </p:sp>
        <p:sp>
          <p:nvSpPr>
            <p:cNvPr id="27" name="TextBox 26"/>
            <p:cNvSpPr txBox="1"/>
            <p:nvPr/>
          </p:nvSpPr>
          <p:spPr>
            <a:xfrm>
              <a:off x="9489614" y="4420119"/>
              <a:ext cx="663360" cy="369332"/>
            </a:xfrm>
            <a:prstGeom prst="rect">
              <a:avLst/>
            </a:prstGeom>
            <a:noFill/>
          </p:spPr>
          <p:txBody>
            <a:bodyPr wrap="square" rtlCol="0">
              <a:spAutoFit/>
            </a:bodyPr>
            <a:lstStyle/>
            <a:p>
              <a:r>
                <a:rPr lang="tr-TR" b="1" dirty="0"/>
                <a:t>B</a:t>
              </a:r>
              <a:endParaRPr lang="en-US" b="1" dirty="0"/>
            </a:p>
          </p:txBody>
        </p:sp>
        <p:sp>
          <p:nvSpPr>
            <p:cNvPr id="28" name="TextBox 27"/>
            <p:cNvSpPr txBox="1"/>
            <p:nvPr/>
          </p:nvSpPr>
          <p:spPr>
            <a:xfrm>
              <a:off x="7448644" y="4558562"/>
              <a:ext cx="1712162" cy="646331"/>
            </a:xfrm>
            <a:prstGeom prst="rect">
              <a:avLst/>
            </a:prstGeom>
            <a:noFill/>
          </p:spPr>
          <p:txBody>
            <a:bodyPr wrap="square" rtlCol="0">
              <a:spAutoFit/>
            </a:bodyPr>
            <a:lstStyle/>
            <a:p>
              <a:r>
                <a:rPr lang="tr-TR" b="1" dirty="0">
                  <a:solidFill>
                    <a:schemeClr val="bg1"/>
                  </a:solidFill>
                </a:rPr>
                <a:t>Kontrolcü +</a:t>
              </a:r>
            </a:p>
            <a:p>
              <a:r>
                <a:rPr lang="tr-TR" b="1" dirty="0">
                  <a:solidFill>
                    <a:schemeClr val="bg1"/>
                  </a:solidFill>
                </a:rPr>
                <a:t> Eyleyici</a:t>
              </a:r>
              <a:endParaRPr lang="en-US" b="1" dirty="0">
                <a:solidFill>
                  <a:schemeClr val="bg1"/>
                </a:solidFill>
              </a:endParaRPr>
            </a:p>
          </p:txBody>
        </p:sp>
      </p:grpSp>
      <mc:AlternateContent xmlns:mc="http://schemas.openxmlformats.org/markup-compatibility/2006" xmlns:a14="http://schemas.microsoft.com/office/drawing/2010/main">
        <mc:Choice Requires="a14">
          <p:sp>
            <p:nvSpPr>
              <p:cNvPr id="30" name="Rectangle 29"/>
              <p:cNvSpPr/>
              <p:nvPr/>
            </p:nvSpPr>
            <p:spPr>
              <a:xfrm>
                <a:off x="6507235" y="4492959"/>
                <a:ext cx="4985083" cy="523220"/>
              </a:xfrm>
              <a:prstGeom prst="rect">
                <a:avLst/>
              </a:prstGeom>
              <a:solidFill>
                <a:schemeClr val="accent1">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tr-TR" sz="2800" i="1" smtClean="0">
                          <a:latin typeface="Cambria Math" panose="02040503050406030204" pitchFamily="18" charset="0"/>
                        </a:rPr>
                        <m:t>𝐽</m:t>
                      </m:r>
                      <m:acc>
                        <m:accPr>
                          <m:chr m:val="̇"/>
                          <m:ctrlPr>
                            <a:rPr lang="tr-TR" sz="2800" i="1">
                              <a:latin typeface="Cambria Math" panose="02040503050406030204" pitchFamily="18" charset="0"/>
                              <a:ea typeface="Cambria Math" panose="02040503050406030204" pitchFamily="18" charset="0"/>
                            </a:rPr>
                          </m:ctrlPr>
                        </m:accPr>
                        <m:e>
                          <m:r>
                            <a:rPr lang="tr-TR" sz="2800" i="1">
                              <a:latin typeface="Cambria Math" panose="02040503050406030204" pitchFamily="18" charset="0"/>
                              <a:ea typeface="Cambria Math" panose="02040503050406030204" pitchFamily="18" charset="0"/>
                            </a:rPr>
                            <m:t>𝜔</m:t>
                          </m:r>
                        </m:e>
                      </m:acc>
                      <m:r>
                        <a:rPr lang="tr-TR" sz="2800" b="0" i="1" smtClean="0">
                          <a:latin typeface="Cambria Math" panose="02040503050406030204" pitchFamily="18" charset="0"/>
                          <a:ea typeface="Cambria Math" panose="02040503050406030204" pitchFamily="18" charset="0"/>
                        </a:rPr>
                        <m:t>(</m:t>
                      </m:r>
                      <m:r>
                        <a:rPr lang="tr-TR" sz="2800" b="0" i="1" smtClean="0">
                          <a:latin typeface="Cambria Math" panose="02040503050406030204" pitchFamily="18" charset="0"/>
                          <a:ea typeface="Cambria Math" panose="02040503050406030204" pitchFamily="18" charset="0"/>
                        </a:rPr>
                        <m:t>𝑡</m:t>
                      </m:r>
                      <m:r>
                        <a:rPr lang="tr-TR" sz="2800" b="0" i="1" smtClean="0">
                          <a:latin typeface="Cambria Math" panose="02040503050406030204" pitchFamily="18" charset="0"/>
                          <a:ea typeface="Cambria Math" panose="02040503050406030204" pitchFamily="18" charset="0"/>
                        </a:rPr>
                        <m:t>)+</m:t>
                      </m:r>
                      <m:r>
                        <a:rPr lang="tr-TR" sz="2800" i="1">
                          <a:latin typeface="Cambria Math" panose="02040503050406030204" pitchFamily="18" charset="0"/>
                          <a:ea typeface="Cambria Math" panose="02040503050406030204" pitchFamily="18" charset="0"/>
                        </a:rPr>
                        <m:t>𝐵</m:t>
                      </m:r>
                      <m:r>
                        <a:rPr lang="tr-TR" sz="2800" i="1">
                          <a:latin typeface="Cambria Math" panose="02040503050406030204" pitchFamily="18" charset="0"/>
                          <a:ea typeface="Cambria Math" panose="02040503050406030204" pitchFamily="18" charset="0"/>
                        </a:rPr>
                        <m:t>𝜔</m:t>
                      </m:r>
                      <m:r>
                        <a:rPr lang="tr-TR" sz="2800" i="1">
                          <a:latin typeface="Cambria Math" panose="02040503050406030204" pitchFamily="18" charset="0"/>
                          <a:ea typeface="Cambria Math" panose="02040503050406030204" pitchFamily="18" charset="0"/>
                        </a:rPr>
                        <m:t>(</m:t>
                      </m:r>
                      <m:r>
                        <a:rPr lang="tr-TR" sz="2800" i="1">
                          <a:latin typeface="Cambria Math" panose="02040503050406030204" pitchFamily="18" charset="0"/>
                          <a:ea typeface="Cambria Math" panose="02040503050406030204" pitchFamily="18" charset="0"/>
                        </a:rPr>
                        <m:t>𝑡</m:t>
                      </m:r>
                      <m:r>
                        <a:rPr lang="tr-TR" sz="2800" i="1">
                          <a:latin typeface="Cambria Math" panose="02040503050406030204" pitchFamily="18" charset="0"/>
                          <a:ea typeface="Cambria Math" panose="02040503050406030204" pitchFamily="18" charset="0"/>
                        </a:rPr>
                        <m:t>)=</m:t>
                      </m:r>
                      <m:sSub>
                        <m:sSubPr>
                          <m:ctrlPr>
                            <a:rPr lang="tr-TR" sz="2800" i="1">
                              <a:latin typeface="Cambria Math" panose="02040503050406030204" pitchFamily="18" charset="0"/>
                              <a:ea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𝑇</m:t>
                          </m:r>
                        </m:e>
                        <m:sub>
                          <m:r>
                            <a:rPr lang="tr-TR" sz="2800" i="1">
                              <a:latin typeface="Cambria Math" panose="02040503050406030204" pitchFamily="18" charset="0"/>
                              <a:ea typeface="Cambria Math" panose="02040503050406030204" pitchFamily="18" charset="0"/>
                            </a:rPr>
                            <m:t>𝑐</m:t>
                          </m:r>
                        </m:sub>
                      </m:sSub>
                      <m:d>
                        <m:dPr>
                          <m:ctrlPr>
                            <a:rPr lang="tr-TR" sz="2800" i="1">
                              <a:latin typeface="Cambria Math" panose="02040503050406030204" pitchFamily="18" charset="0"/>
                              <a:ea typeface="Cambria Math" panose="02040503050406030204" pitchFamily="18" charset="0"/>
                            </a:rPr>
                          </m:ctrlPr>
                        </m:dPr>
                        <m:e>
                          <m:r>
                            <a:rPr lang="tr-TR" sz="2800" i="1">
                              <a:latin typeface="Cambria Math" panose="02040503050406030204" pitchFamily="18" charset="0"/>
                              <a:ea typeface="Cambria Math" panose="02040503050406030204" pitchFamily="18" charset="0"/>
                            </a:rPr>
                            <m:t>𝑡</m:t>
                          </m:r>
                        </m:e>
                      </m:d>
                      <m:r>
                        <a:rPr lang="tr-TR" sz="2800" i="1">
                          <a:latin typeface="Cambria Math" panose="02040503050406030204" pitchFamily="18" charset="0"/>
                          <a:ea typeface="Cambria Math" panose="02040503050406030204" pitchFamily="18" charset="0"/>
                        </a:rPr>
                        <m:t>−</m:t>
                      </m:r>
                      <m:sSub>
                        <m:sSubPr>
                          <m:ctrlPr>
                            <a:rPr lang="tr-TR" sz="2800" i="1">
                              <a:latin typeface="Cambria Math" panose="02040503050406030204" pitchFamily="18" charset="0"/>
                              <a:ea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𝑇</m:t>
                          </m:r>
                        </m:e>
                        <m:sub>
                          <m:r>
                            <a:rPr lang="tr-TR" sz="2800" i="1">
                              <a:latin typeface="Cambria Math" panose="02040503050406030204" pitchFamily="18" charset="0"/>
                              <a:ea typeface="Cambria Math" panose="02040503050406030204" pitchFamily="18" charset="0"/>
                            </a:rPr>
                            <m:t>𝑑</m:t>
                          </m:r>
                        </m:sub>
                      </m:sSub>
                      <m:d>
                        <m:dPr>
                          <m:ctrlPr>
                            <a:rPr lang="tr-TR" sz="2800" i="1">
                              <a:latin typeface="Cambria Math" panose="02040503050406030204" pitchFamily="18" charset="0"/>
                              <a:ea typeface="Cambria Math" panose="02040503050406030204" pitchFamily="18" charset="0"/>
                            </a:rPr>
                          </m:ctrlPr>
                        </m:dPr>
                        <m:e>
                          <m:r>
                            <a:rPr lang="tr-TR" sz="2800" i="1">
                              <a:latin typeface="Cambria Math" panose="02040503050406030204" pitchFamily="18" charset="0"/>
                              <a:ea typeface="Cambria Math" panose="02040503050406030204" pitchFamily="18" charset="0"/>
                            </a:rPr>
                            <m:t>𝑡</m:t>
                          </m:r>
                        </m:e>
                      </m:d>
                    </m:oMath>
                  </m:oMathPara>
                </a14:m>
                <a:endParaRPr lang="en-US" sz="2800" dirty="0"/>
              </a:p>
            </p:txBody>
          </p:sp>
        </mc:Choice>
        <mc:Fallback xmlns="">
          <p:sp>
            <p:nvSpPr>
              <p:cNvPr id="30" name="Rectangle 29"/>
              <p:cNvSpPr>
                <a:spLocks noRot="1" noChangeAspect="1" noMove="1" noResize="1" noEditPoints="1" noAdjustHandles="1" noChangeArrowheads="1" noChangeShapeType="1" noTextEdit="1"/>
              </p:cNvSpPr>
              <p:nvPr/>
            </p:nvSpPr>
            <p:spPr>
              <a:xfrm>
                <a:off x="6507235" y="4492959"/>
                <a:ext cx="4985083" cy="523220"/>
              </a:xfrm>
              <a:prstGeom prst="rect">
                <a:avLst/>
              </a:prstGeom>
              <a:blipFill rotWithShape="0">
                <a:blip r:embed="rId4"/>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8253999" y="5170254"/>
                <a:ext cx="1530484" cy="963084"/>
              </a:xfrm>
              <a:prstGeom prst="rect">
                <a:avLst/>
              </a:prstGeom>
              <a:solidFill>
                <a:schemeClr val="accent1">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sz="2800" i="1">
                              <a:latin typeface="Cambria Math" panose="02040503050406030204" pitchFamily="18" charset="0"/>
                              <a:ea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𝜀</m:t>
                          </m:r>
                        </m:e>
                        <m:sub>
                          <m:r>
                            <a:rPr lang="tr-TR" sz="2800" i="1">
                              <a:latin typeface="Cambria Math" panose="02040503050406030204" pitchFamily="18" charset="0"/>
                              <a:ea typeface="Cambria Math" panose="02040503050406030204" pitchFamily="18" charset="0"/>
                            </a:rPr>
                            <m:t>𝑠𝑠</m:t>
                          </m:r>
                        </m:sub>
                      </m:sSub>
                      <m:r>
                        <a:rPr lang="tr-TR" sz="2800" i="1">
                          <a:latin typeface="Cambria Math" panose="02040503050406030204" pitchFamily="18" charset="0"/>
                          <a:ea typeface="Cambria Math" panose="02040503050406030204" pitchFamily="18" charset="0"/>
                        </a:rPr>
                        <m:t>=</m:t>
                      </m:r>
                      <m:f>
                        <m:fPr>
                          <m:ctrlPr>
                            <a:rPr lang="tr-TR" sz="2800" i="1">
                              <a:latin typeface="Cambria Math" panose="02040503050406030204" pitchFamily="18" charset="0"/>
                              <a:ea typeface="Cambria Math" panose="02040503050406030204" pitchFamily="18" charset="0"/>
                            </a:rPr>
                          </m:ctrlPr>
                        </m:fPr>
                        <m:num>
                          <m:sSub>
                            <m:sSubPr>
                              <m:ctrlPr>
                                <a:rPr lang="tr-TR" sz="2800" i="1">
                                  <a:latin typeface="Cambria Math" panose="02040503050406030204" pitchFamily="18" charset="0"/>
                                  <a:ea typeface="Cambria Math" panose="02040503050406030204" pitchFamily="18" charset="0"/>
                                </a:rPr>
                              </m:ctrlPr>
                            </m:sSubPr>
                            <m:e>
                              <m:acc>
                                <m:accPr>
                                  <m:chr m:val="̃"/>
                                  <m:ctrlPr>
                                    <a:rPr lang="tr-TR" sz="2800" i="1">
                                      <a:latin typeface="Cambria Math" panose="02040503050406030204" pitchFamily="18" charset="0"/>
                                      <a:ea typeface="Cambria Math" panose="02040503050406030204" pitchFamily="18" charset="0"/>
                                    </a:rPr>
                                  </m:ctrlPr>
                                </m:accPr>
                                <m:e>
                                  <m:r>
                                    <a:rPr lang="tr-TR" sz="2800" i="1">
                                      <a:latin typeface="Cambria Math" panose="02040503050406030204" pitchFamily="18" charset="0"/>
                                      <a:ea typeface="Cambria Math" panose="02040503050406030204" pitchFamily="18" charset="0"/>
                                    </a:rPr>
                                    <m:t>𝑇</m:t>
                                  </m:r>
                                </m:e>
                              </m:acc>
                            </m:e>
                            <m:sub>
                              <m:r>
                                <a:rPr lang="tr-TR" sz="2800" i="1">
                                  <a:latin typeface="Cambria Math" panose="02040503050406030204" pitchFamily="18" charset="0"/>
                                  <a:ea typeface="Cambria Math" panose="02040503050406030204" pitchFamily="18" charset="0"/>
                                </a:rPr>
                                <m:t>𝑑</m:t>
                              </m:r>
                            </m:sub>
                          </m:sSub>
                        </m:num>
                        <m:den>
                          <m:r>
                            <a:rPr lang="tr-TR" sz="2800" i="1">
                              <a:latin typeface="Cambria Math" panose="02040503050406030204" pitchFamily="18" charset="0"/>
                              <a:ea typeface="Cambria Math" panose="02040503050406030204" pitchFamily="18" charset="0"/>
                            </a:rPr>
                            <m:t>𝐵</m:t>
                          </m:r>
                        </m:den>
                      </m:f>
                    </m:oMath>
                  </m:oMathPara>
                </a14:m>
                <a:endParaRPr lang="en-US" sz="2800" dirty="0"/>
              </a:p>
            </p:txBody>
          </p:sp>
        </mc:Choice>
        <mc:Fallback xmlns="">
          <p:sp>
            <p:nvSpPr>
              <p:cNvPr id="31" name="Rectangle 30"/>
              <p:cNvSpPr>
                <a:spLocks noRot="1" noChangeAspect="1" noMove="1" noResize="1" noEditPoints="1" noAdjustHandles="1" noChangeArrowheads="1" noChangeShapeType="1" noTextEdit="1"/>
              </p:cNvSpPr>
              <p:nvPr/>
            </p:nvSpPr>
            <p:spPr>
              <a:xfrm>
                <a:off x="8253999" y="5170254"/>
                <a:ext cx="1530484" cy="963084"/>
              </a:xfrm>
              <a:prstGeom prst="rect">
                <a:avLst/>
              </a:prstGeom>
              <a:blipFill rotWithShape="0">
                <a:blip r:embed="rId5"/>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7916180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Örnek: Bir rotorun hız kontrolü</a:t>
            </a:r>
            <a:br>
              <a:rPr lang="tr-TR" dirty="0"/>
            </a:br>
            <a:r>
              <a:rPr lang="tr-TR" sz="2800" dirty="0"/>
              <a:t>En Temel Kapalı </a:t>
            </a:r>
            <a:r>
              <a:rPr lang="tr-TR" sz="2700" dirty="0"/>
              <a:t>Çevrim Kontrol</a:t>
            </a:r>
            <a:endParaRPr lang="en-US" sz="27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3406025"/>
                <a:ext cx="11168292" cy="2840029"/>
              </a:xfrm>
            </p:spPr>
            <p:txBody>
              <a:bodyPr>
                <a:normAutofit fontScale="92500" lnSpcReduction="10000"/>
              </a:bodyPr>
              <a:lstStyle/>
              <a:p>
                <a:r>
                  <a:rPr lang="tr-TR" dirty="0">
                    <a:latin typeface="Cambria Math" panose="02040503050406030204" pitchFamily="18" charset="0"/>
                  </a:rPr>
                  <a:t>En temel geri bildirim kontrol kuralı olan P (oransal) kontrol kullanıyoruz. Bu ilişkiye göre kontrol girişi (</a:t>
                </a:r>
                <a:r>
                  <a:rPr lang="tr-TR" dirty="0" err="1">
                    <a:latin typeface="Cambria Math" panose="02040503050406030204" pitchFamily="18" charset="0"/>
                  </a:rPr>
                  <a:t>torku</a:t>
                </a:r>
                <a:r>
                  <a:rPr lang="tr-TR" dirty="0">
                    <a:latin typeface="Cambria Math" panose="02040503050406030204" pitchFamily="18" charset="0"/>
                  </a:rPr>
                  <a:t>)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𝑐</m:t>
                        </m:r>
                      </m:sub>
                    </m:sSub>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r>
                      <a:rPr lang="tr-TR" b="0" i="1" smtClean="0">
                        <a:latin typeface="Cambria Math" panose="02040503050406030204" pitchFamily="18" charset="0"/>
                      </a:rPr>
                      <m:t>𝐾</m:t>
                    </m:r>
                    <m:r>
                      <a:rPr lang="tr-TR" b="0" i="1" smtClean="0">
                        <a:latin typeface="Cambria Math" panose="02040503050406030204" pitchFamily="18" charset="0"/>
                        <a:ea typeface="Cambria Math" panose="02040503050406030204" pitchFamily="18" charset="0"/>
                      </a:rPr>
                      <m:t>𝜀</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𝑡</m:t>
                    </m:r>
                    <m:r>
                      <a:rPr lang="tr-TR" b="0" i="1" smtClean="0">
                        <a:latin typeface="Cambria Math" panose="02040503050406030204" pitchFamily="18" charset="0"/>
                        <a:ea typeface="Cambria Math" panose="02040503050406030204" pitchFamily="18" charset="0"/>
                      </a:rPr>
                      <m:t>)</m:t>
                    </m:r>
                  </m:oMath>
                </a14:m>
                <a:r>
                  <a:rPr lang="tr-TR" dirty="0">
                    <a:latin typeface="Cambria Math" panose="02040503050406030204" pitchFamily="18" charset="0"/>
                  </a:rPr>
                  <a:t>. </a:t>
                </a:r>
              </a:p>
              <a:p>
                <a:r>
                  <a:rPr lang="tr-TR" dirty="0">
                    <a:latin typeface="Cambria Math" panose="02040503050406030204" pitchFamily="18" charset="0"/>
                  </a:rPr>
                  <a:t>Hata </a:t>
                </a:r>
                <a14:m>
                  <m:oMath xmlns:m="http://schemas.openxmlformats.org/officeDocument/2006/math">
                    <m:r>
                      <a:rPr lang="tr-TR" i="1">
                        <a:latin typeface="Cambria Math" panose="02040503050406030204" pitchFamily="18" charset="0"/>
                        <a:ea typeface="Cambria Math" panose="02040503050406030204" pitchFamily="18" charset="0"/>
                      </a:rPr>
                      <m:t>𝜀</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𝜔</m:t>
                        </m:r>
                      </m:e>
                      <m:sup>
                        <m:r>
                          <a:rPr lang="tr-TR" i="1">
                            <a:latin typeface="Cambria Math" panose="02040503050406030204" pitchFamily="18" charset="0"/>
                            <a:ea typeface="Cambria Math" panose="02040503050406030204" pitchFamily="18" charset="0"/>
                          </a:rPr>
                          <m:t>∗</m:t>
                        </m:r>
                      </m:sup>
                    </m:sSup>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𝜔</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smtClean="0">
                        <a:latin typeface="Cambria Math" panose="02040503050406030204" pitchFamily="18" charset="0"/>
                        <a:ea typeface="Cambria Math" panose="02040503050406030204" pitchFamily="18" charset="0"/>
                      </a:rPr>
                      <m:t>⟹</m:t>
                    </m:r>
                    <m:r>
                      <a:rPr lang="tr-TR" i="1" smtClean="0">
                        <a:latin typeface="Cambria Math" panose="02040503050406030204" pitchFamily="18" charset="0"/>
                        <a:ea typeface="Cambria Math" panose="02040503050406030204" pitchFamily="18" charset="0"/>
                      </a:rPr>
                      <m:t>𝜔</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𝜔</m:t>
                        </m:r>
                      </m:e>
                      <m:sup>
                        <m:r>
                          <a:rPr lang="tr-TR" i="1">
                            <a:latin typeface="Cambria Math" panose="02040503050406030204" pitchFamily="18" charset="0"/>
                            <a:ea typeface="Cambria Math" panose="02040503050406030204" pitchFamily="18" charset="0"/>
                          </a:rPr>
                          <m:t>∗</m:t>
                        </m:r>
                      </m:sup>
                    </m:sSup>
                    <m:r>
                      <a:rPr lang="tr-TR" i="1">
                        <a:latin typeface="Cambria Math" panose="02040503050406030204" pitchFamily="18" charset="0"/>
                        <a:ea typeface="Cambria Math" panose="02040503050406030204" pitchFamily="18" charset="0"/>
                      </a:rPr>
                      <m:t>−</m:t>
                    </m:r>
                    <m:r>
                      <a:rPr lang="tr-TR" i="1" smtClean="0">
                        <a:latin typeface="Cambria Math" panose="02040503050406030204" pitchFamily="18" charset="0"/>
                        <a:ea typeface="Cambria Math" panose="02040503050406030204" pitchFamily="18" charset="0"/>
                      </a:rPr>
                      <m:t>𝜀</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acc>
                      <m:accPr>
                        <m:chr m:val="̇"/>
                        <m:ctrlPr>
                          <a:rPr lang="tr-TR" i="1" smtClean="0">
                            <a:latin typeface="Cambria Math" panose="02040503050406030204" pitchFamily="18" charset="0"/>
                            <a:ea typeface="Cambria Math" panose="02040503050406030204" pitchFamily="18" charset="0"/>
                          </a:rPr>
                        </m:ctrlPr>
                      </m:accPr>
                      <m:e>
                        <m:r>
                          <a:rPr lang="tr-TR" i="1">
                            <a:latin typeface="Cambria Math" panose="02040503050406030204" pitchFamily="18" charset="0"/>
                            <a:ea typeface="Cambria Math" panose="02040503050406030204" pitchFamily="18" charset="0"/>
                          </a:rPr>
                          <m:t>𝜔</m:t>
                        </m:r>
                      </m:e>
                    </m:acc>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acc>
                      <m:accPr>
                        <m:chr m:val="̇"/>
                        <m:ctrlPr>
                          <a:rPr lang="tr-TR" i="1" smtClean="0">
                            <a:latin typeface="Cambria Math" panose="02040503050406030204" pitchFamily="18" charset="0"/>
                            <a:ea typeface="Cambria Math" panose="02040503050406030204" pitchFamily="18" charset="0"/>
                          </a:rPr>
                        </m:ctrlPr>
                      </m:accPr>
                      <m:e>
                        <m:r>
                          <a:rPr lang="tr-TR" i="1">
                            <a:latin typeface="Cambria Math" panose="02040503050406030204" pitchFamily="18" charset="0"/>
                            <a:ea typeface="Cambria Math" panose="02040503050406030204" pitchFamily="18" charset="0"/>
                          </a:rPr>
                          <m:t>𝜀</m:t>
                        </m:r>
                      </m:e>
                    </m:acc>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oMath>
                </a14:m>
                <a:endParaRPr lang="tr-TR" dirty="0">
                  <a:latin typeface="Cambria Math" panose="02040503050406030204" pitchFamily="18" charset="0"/>
                </a:endParaRPr>
              </a:p>
              <a:p>
                <a14:m>
                  <m:oMath xmlns:m="http://schemas.openxmlformats.org/officeDocument/2006/math">
                    <m:r>
                      <a:rPr lang="tr-TR" b="0" i="1" smtClean="0">
                        <a:latin typeface="Cambria Math" panose="02040503050406030204" pitchFamily="18" charset="0"/>
                      </a:rPr>
                      <m:t>−</m:t>
                    </m:r>
                    <m:r>
                      <a:rPr lang="tr-TR" i="1">
                        <a:latin typeface="Cambria Math" panose="02040503050406030204" pitchFamily="18" charset="0"/>
                      </a:rPr>
                      <m:t>𝐽</m:t>
                    </m:r>
                    <m:acc>
                      <m:accPr>
                        <m:chr m:val="̇"/>
                        <m:ctrlPr>
                          <a:rPr lang="tr-TR" i="1">
                            <a:latin typeface="Cambria Math" panose="02040503050406030204" pitchFamily="18" charset="0"/>
                            <a:ea typeface="Cambria Math" panose="02040503050406030204" pitchFamily="18" charset="0"/>
                          </a:rPr>
                        </m:ctrlPr>
                      </m:accPr>
                      <m:e>
                        <m:r>
                          <a:rPr lang="tr-TR" i="1" smtClean="0">
                            <a:latin typeface="Cambria Math" panose="02040503050406030204" pitchFamily="18" charset="0"/>
                            <a:ea typeface="Cambria Math" panose="02040503050406030204" pitchFamily="18" charset="0"/>
                          </a:rPr>
                          <m:t>𝜀</m:t>
                        </m:r>
                      </m:e>
                    </m:acc>
                    <m:d>
                      <m:dPr>
                        <m:ctrlPr>
                          <a:rPr lang="tr-TR" b="0" i="1" smtClean="0">
                            <a:latin typeface="Cambria Math" panose="02040503050406030204" pitchFamily="18" charset="0"/>
                            <a:ea typeface="Cambria Math" panose="02040503050406030204" pitchFamily="18" charset="0"/>
                          </a:rPr>
                        </m:ctrlPr>
                      </m:dPr>
                      <m:e>
                        <m:r>
                          <a:rPr lang="tr-TR" b="0" i="1" smtClean="0">
                            <a:latin typeface="Cambria Math" panose="02040503050406030204" pitchFamily="18" charset="0"/>
                            <a:ea typeface="Cambria Math" panose="02040503050406030204" pitchFamily="18" charset="0"/>
                          </a:rPr>
                          <m:t>𝑡</m:t>
                        </m:r>
                      </m:e>
                    </m:d>
                    <m:r>
                      <a:rPr lang="tr-TR" b="0" i="1" smtClean="0">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𝐵</m:t>
                    </m:r>
                    <m:r>
                      <a:rPr lang="tr-TR" i="1" smtClean="0">
                        <a:latin typeface="Cambria Math" panose="02040503050406030204" pitchFamily="18" charset="0"/>
                        <a:ea typeface="Cambria Math" panose="02040503050406030204" pitchFamily="18" charset="0"/>
                      </a:rPr>
                      <m:t> </m:t>
                    </m:r>
                    <m:r>
                      <a:rPr lang="tr-TR" i="1">
                        <a:latin typeface="Cambria Math" panose="02040503050406030204" pitchFamily="18" charset="0"/>
                        <a:ea typeface="Cambria Math" panose="02040503050406030204" pitchFamily="18" charset="0"/>
                      </a:rPr>
                      <m:t>(</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𝜔</m:t>
                        </m:r>
                      </m:e>
                      <m:sup>
                        <m:r>
                          <a:rPr lang="tr-TR" i="1">
                            <a:latin typeface="Cambria Math" panose="02040503050406030204" pitchFamily="18" charset="0"/>
                            <a:ea typeface="Cambria Math" panose="02040503050406030204" pitchFamily="18" charset="0"/>
                          </a:rPr>
                          <m:t>∗</m:t>
                        </m:r>
                      </m:sup>
                    </m:sSup>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𝜀</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rPr>
                      <m:t>𝐾</m:t>
                    </m:r>
                    <m:r>
                      <a:rPr lang="tr-TR" i="1">
                        <a:latin typeface="Cambria Math" panose="02040503050406030204" pitchFamily="18" charset="0"/>
                        <a:ea typeface="Cambria Math" panose="02040503050406030204" pitchFamily="18" charset="0"/>
                      </a:rPr>
                      <m:t>𝜀</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𝑡</m:t>
                    </m:r>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𝑑</m:t>
                        </m:r>
                      </m:sub>
                    </m:sSub>
                    <m:d>
                      <m:dPr>
                        <m:ctrlPr>
                          <a:rPr lang="tr-TR" i="1">
                            <a:latin typeface="Cambria Math" panose="02040503050406030204" pitchFamily="18" charset="0"/>
                          </a:rPr>
                        </m:ctrlPr>
                      </m:dPr>
                      <m:e>
                        <m:r>
                          <a:rPr lang="tr-TR" i="1">
                            <a:latin typeface="Cambria Math" panose="02040503050406030204" pitchFamily="18" charset="0"/>
                          </a:rPr>
                          <m:t>𝑡</m:t>
                        </m:r>
                      </m:e>
                    </m:d>
                  </m:oMath>
                </a14:m>
                <a:endParaRPr lang="tr-TR" dirty="0">
                  <a:ea typeface="Cambria Math" panose="02040503050406030204" pitchFamily="18" charset="0"/>
                </a:endParaRPr>
              </a:p>
              <a:p>
                <a14:m>
                  <m:oMath xmlns:m="http://schemas.openxmlformats.org/officeDocument/2006/math">
                    <m:r>
                      <a:rPr lang="tr-TR" i="1">
                        <a:latin typeface="Cambria Math" panose="02040503050406030204" pitchFamily="18" charset="0"/>
                      </a:rPr>
                      <m:t>𝐽</m:t>
                    </m:r>
                    <m:acc>
                      <m:accPr>
                        <m:chr m:val="̇"/>
                        <m:ctrlPr>
                          <a:rPr lang="tr-TR" i="1">
                            <a:latin typeface="Cambria Math" panose="02040503050406030204" pitchFamily="18" charset="0"/>
                            <a:ea typeface="Cambria Math" panose="02040503050406030204" pitchFamily="18" charset="0"/>
                          </a:rPr>
                        </m:ctrlPr>
                      </m:accPr>
                      <m:e>
                        <m:r>
                          <a:rPr lang="tr-TR" i="1">
                            <a:latin typeface="Cambria Math" panose="02040503050406030204" pitchFamily="18" charset="0"/>
                            <a:ea typeface="Cambria Math" panose="02040503050406030204" pitchFamily="18" charset="0"/>
                          </a:rPr>
                          <m:t>𝜀</m:t>
                        </m:r>
                      </m:e>
                    </m:acc>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r>
                      <a:rPr lang="tr-TR" i="1" smtClean="0">
                        <a:latin typeface="Cambria Math" panose="02040503050406030204" pitchFamily="18" charset="0"/>
                        <a:ea typeface="Cambria Math" panose="02040503050406030204" pitchFamily="18" charset="0"/>
                      </a:rPr>
                      <m:t> </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𝐵</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𝐾</m:t>
                        </m:r>
                      </m:e>
                    </m:d>
                    <m:r>
                      <a:rPr lang="tr-TR" i="1">
                        <a:latin typeface="Cambria Math" panose="02040503050406030204" pitchFamily="18" charset="0"/>
                        <a:ea typeface="Cambria Math" panose="02040503050406030204" pitchFamily="18" charset="0"/>
                      </a:rPr>
                      <m:t>𝜀</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𝐵</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𝜔</m:t>
                        </m:r>
                      </m:e>
                      <m:sup>
                        <m:r>
                          <a:rPr lang="tr-TR" i="1">
                            <a:latin typeface="Cambria Math" panose="02040503050406030204" pitchFamily="18" charset="0"/>
                            <a:ea typeface="Cambria Math" panose="02040503050406030204" pitchFamily="18" charset="0"/>
                          </a:rPr>
                          <m:t>∗</m:t>
                        </m:r>
                      </m:sup>
                    </m:sSup>
                    <m:r>
                      <a:rPr lang="tr-TR" b="0" i="1" smtClean="0">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𝑑</m:t>
                        </m:r>
                      </m:sub>
                    </m:sSub>
                    <m:d>
                      <m:dPr>
                        <m:ctrlPr>
                          <a:rPr lang="tr-TR" i="1">
                            <a:latin typeface="Cambria Math" panose="02040503050406030204" pitchFamily="18" charset="0"/>
                          </a:rPr>
                        </m:ctrlPr>
                      </m:dPr>
                      <m:e>
                        <m:r>
                          <a:rPr lang="tr-TR" i="1">
                            <a:latin typeface="Cambria Math" panose="02040503050406030204" pitchFamily="18" charset="0"/>
                          </a:rPr>
                          <m:t>𝑡</m:t>
                        </m:r>
                      </m:e>
                    </m:d>
                  </m:oMath>
                </a14:m>
                <a:endParaRPr lang="tr-TR" dirty="0">
                  <a:ea typeface="Cambria Math" panose="02040503050406030204" pitchFamily="18" charset="0"/>
                </a:endParaRPr>
              </a:p>
              <a:p>
                <a:r>
                  <a:rPr lang="tr-TR" dirty="0">
                    <a:ea typeface="Cambria Math" panose="02040503050406030204" pitchFamily="18" charset="0"/>
                  </a:rPr>
                  <a:t>Tekrar, aynı varsayımda bulunup bozucu etkinin sabit bir değere oturduğunu düşünürsek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𝑑</m:t>
                        </m:r>
                      </m:sub>
                    </m:sSub>
                    <m:d>
                      <m:dPr>
                        <m:ctrlPr>
                          <a:rPr lang="tr-TR" i="1">
                            <a:latin typeface="Cambria Math" panose="02040503050406030204" pitchFamily="18" charset="0"/>
                          </a:rPr>
                        </m:ctrlPr>
                      </m:dPr>
                      <m:e>
                        <m:r>
                          <a:rPr lang="tr-TR" i="1">
                            <a:latin typeface="Cambria Math" panose="02040503050406030204" pitchFamily="18" charset="0"/>
                          </a:rPr>
                          <m:t>𝑡</m:t>
                        </m:r>
                      </m:e>
                    </m:d>
                    <m:r>
                      <a:rPr lang="tr-TR" b="0" i="1" smtClean="0">
                        <a:latin typeface="Cambria Math" panose="02040503050406030204" pitchFamily="18" charset="0"/>
                      </a:rPr>
                      <m:t>=</m:t>
                    </m:r>
                    <m:sSubSup>
                      <m:sSubSupPr>
                        <m:ctrlPr>
                          <a:rPr lang="tr-TR" b="0" i="1" smtClean="0">
                            <a:latin typeface="Cambria Math" panose="02040503050406030204" pitchFamily="18" charset="0"/>
                          </a:rPr>
                        </m:ctrlPr>
                      </m:sSubSupPr>
                      <m:e>
                        <m:r>
                          <a:rPr lang="tr-TR" b="0" i="1" smtClean="0">
                            <a:latin typeface="Cambria Math" panose="02040503050406030204" pitchFamily="18" charset="0"/>
                          </a:rPr>
                          <m:t>𝑇</m:t>
                        </m:r>
                      </m:e>
                      <m:sub>
                        <m:r>
                          <a:rPr lang="tr-TR" b="0" i="1" smtClean="0">
                            <a:latin typeface="Cambria Math" panose="02040503050406030204" pitchFamily="18" charset="0"/>
                          </a:rPr>
                          <m:t>𝑑</m:t>
                        </m:r>
                      </m:sub>
                      <m:sup>
                        <m:r>
                          <a:rPr lang="tr-TR" b="0" i="1" smtClean="0">
                            <a:latin typeface="Cambria Math" panose="02040503050406030204" pitchFamily="18" charset="0"/>
                          </a:rPr>
                          <m:t>0</m:t>
                        </m:r>
                      </m:sup>
                    </m:sSubSup>
                  </m:oMath>
                </a14:m>
                <a:r>
                  <a:rPr lang="tr-TR" dirty="0">
                    <a:ea typeface="Cambria Math" panose="02040503050406030204" pitchFamily="18" charset="0"/>
                  </a:rPr>
                  <a:t> olur. Bu durumda kalıcı </a:t>
                </a:r>
                <a:r>
                  <a:rPr lang="tr-TR">
                    <a:ea typeface="Cambria Math" panose="02040503050406030204" pitchFamily="18" charset="0"/>
                  </a:rPr>
                  <a:t>durum hatası</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3406025"/>
                <a:ext cx="11168292" cy="2840029"/>
              </a:xfrm>
              <a:blipFill rotWithShape="0">
                <a:blip r:embed="rId2"/>
                <a:stretch>
                  <a:fillRect l="-1528" t="-3863" b="-1502"/>
                </a:stretch>
              </a:blipFill>
            </p:spPr>
            <p:txBody>
              <a:bodyPr/>
              <a:lstStyle/>
              <a:p>
                <a:r>
                  <a:rPr lang="tr-TR">
                    <a:noFill/>
                  </a:rPr>
                  <a:t> </a:t>
                </a:r>
              </a:p>
            </p:txBody>
          </p:sp>
        </mc:Fallback>
      </mc:AlternateContent>
      <p:grpSp>
        <p:nvGrpSpPr>
          <p:cNvPr id="68" name="Group 67"/>
          <p:cNvGrpSpPr/>
          <p:nvPr/>
        </p:nvGrpSpPr>
        <p:grpSpPr>
          <a:xfrm>
            <a:off x="1350503" y="1327359"/>
            <a:ext cx="9805177" cy="1952309"/>
            <a:chOff x="872201" y="1393497"/>
            <a:chExt cx="9805177" cy="1952309"/>
          </a:xfrm>
        </p:grpSpPr>
        <p:sp>
          <p:nvSpPr>
            <p:cNvPr id="5" name="Rectangle 4"/>
            <p:cNvSpPr/>
            <p:nvPr/>
          </p:nvSpPr>
          <p:spPr>
            <a:xfrm>
              <a:off x="7188579" y="2267067"/>
              <a:ext cx="1673352" cy="10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416061" y="1985710"/>
              <a:ext cx="801854" cy="687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Alternate Process 6"/>
            <p:cNvSpPr/>
            <p:nvPr/>
          </p:nvSpPr>
          <p:spPr>
            <a:xfrm>
              <a:off x="5528600" y="1985710"/>
              <a:ext cx="1899139" cy="6853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5627076" y="2084186"/>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624728" y="2236586"/>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622380" y="2388986"/>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34111" y="2541386"/>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a:off x="5838084" y="2675025"/>
              <a:ext cx="414997" cy="32355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6778273" y="2686745"/>
              <a:ext cx="414997" cy="32355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5134703" y="2815704"/>
              <a:ext cx="2518106" cy="309489"/>
            </a:xfrm>
            <a:prstGeom prst="flowChartProcess">
              <a:avLst/>
            </a:prstGeom>
            <a:pattFill prst="wdUpDiag">
              <a:fgClr>
                <a:schemeClr val="accent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5205042" y="2815704"/>
              <a:ext cx="23915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652809" y="2156353"/>
              <a:ext cx="560358" cy="94301"/>
            </a:xfrm>
            <a:prstGeom prst="rect">
              <a:avLst/>
            </a:prstGeom>
            <a:pattFill prst="wdUpDiag">
              <a:fgClr>
                <a:schemeClr val="tx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53988" y="2389339"/>
              <a:ext cx="560358" cy="94301"/>
            </a:xfrm>
            <a:prstGeom prst="rect">
              <a:avLst/>
            </a:prstGeom>
            <a:pattFill prst="wdUpDiag">
              <a:fgClr>
                <a:schemeClr val="tx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820441" y="1577748"/>
              <a:ext cx="323557" cy="148882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9200270" y="2321251"/>
              <a:ext cx="787791" cy="9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rot="1155045">
              <a:off x="6901160" y="2022939"/>
              <a:ext cx="650257" cy="993218"/>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rot="1155045">
              <a:off x="8066440" y="2020597"/>
              <a:ext cx="650257" cy="993218"/>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rot="20356366" flipH="1">
              <a:off x="9490612" y="2098254"/>
              <a:ext cx="453298" cy="717450"/>
            </a:xfrm>
            <a:prstGeom prst="arc">
              <a:avLst/>
            </a:prstGeom>
            <a:ln w="38100">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7316148" y="1714255"/>
              <a:ext cx="663360" cy="369332"/>
            </a:xfrm>
            <a:prstGeom prst="rect">
              <a:avLst/>
            </a:prstGeom>
            <a:noFill/>
          </p:spPr>
          <p:txBody>
            <a:bodyPr wrap="square" rtlCol="0">
              <a:spAutoFit/>
            </a:bodyPr>
            <a:lstStyle/>
            <a:p>
              <a:r>
                <a:rPr lang="tr-TR" b="1" dirty="0" err="1"/>
                <a:t>T</a:t>
              </a:r>
              <a:r>
                <a:rPr lang="tr-TR" b="1" baseline="-25000" dirty="0" err="1"/>
                <a:t>c</a:t>
              </a:r>
              <a:r>
                <a:rPr lang="tr-TR" b="1" dirty="0"/>
                <a:t>(t)</a:t>
              </a:r>
              <a:endParaRPr lang="en-US" b="1" dirty="0"/>
            </a:p>
          </p:txBody>
        </p:sp>
        <p:sp>
          <p:nvSpPr>
            <p:cNvPr id="24" name="TextBox 23"/>
            <p:cNvSpPr txBox="1"/>
            <p:nvPr/>
          </p:nvSpPr>
          <p:spPr>
            <a:xfrm>
              <a:off x="8577838" y="1769000"/>
              <a:ext cx="663360" cy="369332"/>
            </a:xfrm>
            <a:prstGeom prst="rect">
              <a:avLst/>
            </a:prstGeom>
            <a:noFill/>
          </p:spPr>
          <p:txBody>
            <a:bodyPr wrap="square" rtlCol="0">
              <a:spAutoFit/>
            </a:bodyPr>
            <a:lstStyle/>
            <a:p>
              <a:r>
                <a:rPr lang="tr-TR" b="1" dirty="0">
                  <a:latin typeface="Symbol" panose="05050102010706020507" pitchFamily="18" charset="2"/>
                </a:rPr>
                <a:t>w</a:t>
              </a:r>
              <a:r>
                <a:rPr lang="tr-TR" b="1" dirty="0"/>
                <a:t>(t)</a:t>
              </a:r>
              <a:endParaRPr lang="en-US" b="1" dirty="0"/>
            </a:p>
          </p:txBody>
        </p:sp>
        <p:sp>
          <p:nvSpPr>
            <p:cNvPr id="25" name="TextBox 24"/>
            <p:cNvSpPr txBox="1"/>
            <p:nvPr/>
          </p:nvSpPr>
          <p:spPr>
            <a:xfrm>
              <a:off x="9325485" y="1740043"/>
              <a:ext cx="663360" cy="369332"/>
            </a:xfrm>
            <a:prstGeom prst="rect">
              <a:avLst/>
            </a:prstGeom>
            <a:noFill/>
          </p:spPr>
          <p:txBody>
            <a:bodyPr wrap="square" rtlCol="0">
              <a:spAutoFit/>
            </a:bodyPr>
            <a:lstStyle/>
            <a:p>
              <a:r>
                <a:rPr lang="tr-TR" b="1" dirty="0" err="1"/>
                <a:t>T</a:t>
              </a:r>
              <a:r>
                <a:rPr lang="tr-TR" b="1" baseline="-25000" dirty="0" err="1"/>
                <a:t>d</a:t>
              </a:r>
              <a:r>
                <a:rPr lang="tr-TR" b="1" dirty="0"/>
                <a:t>(t)</a:t>
              </a:r>
              <a:endParaRPr lang="en-US" b="1" dirty="0"/>
            </a:p>
          </p:txBody>
        </p:sp>
        <p:sp>
          <p:nvSpPr>
            <p:cNvPr id="26" name="TextBox 25"/>
            <p:cNvSpPr txBox="1"/>
            <p:nvPr/>
          </p:nvSpPr>
          <p:spPr>
            <a:xfrm>
              <a:off x="8858910" y="2652097"/>
              <a:ext cx="663360" cy="369332"/>
            </a:xfrm>
            <a:prstGeom prst="rect">
              <a:avLst/>
            </a:prstGeom>
            <a:noFill/>
          </p:spPr>
          <p:txBody>
            <a:bodyPr wrap="square" rtlCol="0">
              <a:spAutoFit/>
            </a:bodyPr>
            <a:lstStyle/>
            <a:p>
              <a:r>
                <a:rPr lang="tr-TR" b="1" dirty="0"/>
                <a:t>J</a:t>
              </a:r>
              <a:endParaRPr lang="en-US" b="1" dirty="0"/>
            </a:p>
          </p:txBody>
        </p:sp>
        <p:sp>
          <p:nvSpPr>
            <p:cNvPr id="27" name="TextBox 26"/>
            <p:cNvSpPr txBox="1"/>
            <p:nvPr/>
          </p:nvSpPr>
          <p:spPr>
            <a:xfrm>
              <a:off x="7843691" y="1861964"/>
              <a:ext cx="663360" cy="369332"/>
            </a:xfrm>
            <a:prstGeom prst="rect">
              <a:avLst/>
            </a:prstGeom>
            <a:noFill/>
          </p:spPr>
          <p:txBody>
            <a:bodyPr wrap="square" rtlCol="0">
              <a:spAutoFit/>
            </a:bodyPr>
            <a:lstStyle/>
            <a:p>
              <a:r>
                <a:rPr lang="tr-TR" b="1" dirty="0"/>
                <a:t>B</a:t>
              </a:r>
              <a:endParaRPr lang="en-US" b="1" dirty="0"/>
            </a:p>
          </p:txBody>
        </p:sp>
        <p:sp>
          <p:nvSpPr>
            <p:cNvPr id="28" name="TextBox 27"/>
            <p:cNvSpPr txBox="1"/>
            <p:nvPr/>
          </p:nvSpPr>
          <p:spPr>
            <a:xfrm>
              <a:off x="5802721" y="2000407"/>
              <a:ext cx="1712162" cy="646331"/>
            </a:xfrm>
            <a:prstGeom prst="rect">
              <a:avLst/>
            </a:prstGeom>
            <a:noFill/>
          </p:spPr>
          <p:txBody>
            <a:bodyPr wrap="square" rtlCol="0">
              <a:spAutoFit/>
            </a:bodyPr>
            <a:lstStyle/>
            <a:p>
              <a:r>
                <a:rPr lang="tr-TR" b="1" dirty="0">
                  <a:solidFill>
                    <a:schemeClr val="bg1"/>
                  </a:solidFill>
                </a:rPr>
                <a:t>Kontrolcü +</a:t>
              </a:r>
            </a:p>
            <a:p>
              <a:r>
                <a:rPr lang="tr-TR" b="1" dirty="0">
                  <a:solidFill>
                    <a:schemeClr val="bg1"/>
                  </a:solidFill>
                </a:rPr>
                <a:t> Eyleyici</a:t>
              </a:r>
              <a:endParaRPr lang="en-US" b="1" dirty="0">
                <a:solidFill>
                  <a:schemeClr val="bg1"/>
                </a:solidFill>
              </a:endParaRPr>
            </a:p>
          </p:txBody>
        </p:sp>
        <p:sp>
          <p:nvSpPr>
            <p:cNvPr id="32" name="Flowchart: Process 31"/>
            <p:cNvSpPr/>
            <p:nvPr/>
          </p:nvSpPr>
          <p:spPr>
            <a:xfrm>
              <a:off x="2919044" y="1885854"/>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914354" y="2028887"/>
              <a:ext cx="1364567" cy="646331"/>
            </a:xfrm>
            <a:prstGeom prst="rect">
              <a:avLst/>
            </a:prstGeom>
            <a:noFill/>
          </p:spPr>
          <p:txBody>
            <a:bodyPr wrap="square" rtlCol="0">
              <a:spAutoFit/>
            </a:bodyPr>
            <a:lstStyle/>
            <a:p>
              <a:r>
                <a:rPr lang="tr-TR" b="1" dirty="0"/>
                <a:t>Hata Algılayıcı</a:t>
              </a:r>
              <a:endParaRPr lang="en-US" b="1" dirty="0"/>
            </a:p>
          </p:txBody>
        </p:sp>
        <p:cxnSp>
          <p:nvCxnSpPr>
            <p:cNvPr id="34" name="Straight Arrow Connector 33"/>
            <p:cNvCxnSpPr>
              <a:endCxn id="33" idx="1"/>
            </p:cNvCxnSpPr>
            <p:nvPr/>
          </p:nvCxnSpPr>
          <p:spPr>
            <a:xfrm>
              <a:off x="1988522" y="2340324"/>
              <a:ext cx="925832" cy="117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578472" y="2777428"/>
              <a:ext cx="8791" cy="545289"/>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587263" y="3306075"/>
              <a:ext cx="4837318" cy="16642"/>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2" idx="3"/>
              <a:endCxn id="6" idx="2"/>
            </p:cNvCxnSpPr>
            <p:nvPr/>
          </p:nvCxnSpPr>
          <p:spPr>
            <a:xfrm flipV="1">
              <a:off x="4283611" y="2329373"/>
              <a:ext cx="1132450" cy="132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8199496" y="1605745"/>
              <a:ext cx="384809" cy="1371600"/>
              <a:chOff x="1800665" y="3319798"/>
              <a:chExt cx="384809" cy="1371600"/>
            </a:xfrm>
          </p:grpSpPr>
          <p:cxnSp>
            <p:nvCxnSpPr>
              <p:cNvPr id="46" name="Straight Connector 45"/>
              <p:cNvCxnSpPr/>
              <p:nvPr/>
            </p:nvCxnSpPr>
            <p:spPr>
              <a:xfrm>
                <a:off x="2025749" y="3319798"/>
                <a:ext cx="0" cy="1371600"/>
              </a:xfrm>
              <a:prstGeom prst="line">
                <a:avLst/>
              </a:prstGeom>
              <a:ln w="38100">
                <a:solidFill>
                  <a:schemeClr val="accent2"/>
                </a:solidFill>
              </a:ln>
            </p:spPr>
            <p:style>
              <a:lnRef idx="1">
                <a:schemeClr val="dk1"/>
              </a:lnRef>
              <a:fillRef idx="0">
                <a:schemeClr val="dk1"/>
              </a:fillRef>
              <a:effectRef idx="0">
                <a:schemeClr val="dk1"/>
              </a:effectRef>
              <a:fontRef idx="minor">
                <a:schemeClr val="tx1"/>
              </a:fontRef>
            </p:style>
          </p:cxnSp>
          <p:sp>
            <p:nvSpPr>
              <p:cNvPr id="39" name="Rectangle 38"/>
              <p:cNvSpPr/>
              <p:nvPr/>
            </p:nvSpPr>
            <p:spPr>
              <a:xfrm>
                <a:off x="1800665" y="3854547"/>
                <a:ext cx="182880" cy="35443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924931" y="3655250"/>
                <a:ext cx="182880" cy="73152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854591" y="3559126"/>
                <a:ext cx="330883" cy="11019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852244" y="4372707"/>
                <a:ext cx="330883" cy="11019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3" name="Straight Arrow Connector 52"/>
            <p:cNvCxnSpPr>
              <a:endCxn id="40" idx="0"/>
            </p:cNvCxnSpPr>
            <p:nvPr/>
          </p:nvCxnSpPr>
          <p:spPr>
            <a:xfrm flipH="1">
              <a:off x="8415202" y="1577748"/>
              <a:ext cx="1004995" cy="363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9312811" y="1393497"/>
              <a:ext cx="1364567" cy="369332"/>
            </a:xfrm>
            <a:prstGeom prst="rect">
              <a:avLst/>
            </a:prstGeom>
            <a:noFill/>
          </p:spPr>
          <p:txBody>
            <a:bodyPr wrap="square" rtlCol="0">
              <a:spAutoFit/>
            </a:bodyPr>
            <a:lstStyle/>
            <a:p>
              <a:r>
                <a:rPr lang="tr-TR" b="1" dirty="0"/>
                <a:t>Takometre</a:t>
              </a:r>
              <a:endParaRPr lang="en-US" b="1" dirty="0"/>
            </a:p>
          </p:txBody>
        </p:sp>
        <p:cxnSp>
          <p:nvCxnSpPr>
            <p:cNvPr id="56" name="Straight Connector 55"/>
            <p:cNvCxnSpPr/>
            <p:nvPr/>
          </p:nvCxnSpPr>
          <p:spPr>
            <a:xfrm>
              <a:off x="8424580" y="2998582"/>
              <a:ext cx="0" cy="3241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073835" y="2976474"/>
              <a:ext cx="1250006" cy="369332"/>
            </a:xfrm>
            <a:prstGeom prst="rect">
              <a:avLst/>
            </a:prstGeom>
            <a:noFill/>
          </p:spPr>
          <p:txBody>
            <a:bodyPr wrap="square" rtlCol="0">
              <a:spAutoFit/>
            </a:bodyPr>
            <a:lstStyle/>
            <a:p>
              <a:r>
                <a:rPr lang="tr-TR" b="1" dirty="0">
                  <a:latin typeface="Symbol" panose="05050102010706020507" pitchFamily="18" charset="2"/>
                </a:rPr>
                <a:t>w</a:t>
              </a:r>
              <a:r>
                <a:rPr lang="tr-TR" b="1" dirty="0">
                  <a:latin typeface="+mj-lt"/>
                </a:rPr>
                <a:t>’</a:t>
              </a:r>
              <a:r>
                <a:rPr lang="tr-TR" b="1" dirty="0"/>
                <a:t>(t)=</a:t>
              </a:r>
              <a:r>
                <a:rPr lang="tr-TR" b="1" dirty="0">
                  <a:latin typeface="Symbol" panose="05050102010706020507" pitchFamily="18" charset="2"/>
                </a:rPr>
                <a:t>w</a:t>
              </a:r>
              <a:r>
                <a:rPr lang="tr-TR" b="1" dirty="0"/>
                <a:t>(t)</a:t>
              </a:r>
              <a:endParaRPr lang="en-US" b="1" dirty="0"/>
            </a:p>
          </p:txBody>
        </p:sp>
        <p:sp>
          <p:nvSpPr>
            <p:cNvPr id="59" name="Flowchart: Process 58"/>
            <p:cNvSpPr/>
            <p:nvPr/>
          </p:nvSpPr>
          <p:spPr>
            <a:xfrm>
              <a:off x="876891" y="1883514"/>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72201" y="2153159"/>
              <a:ext cx="1364567" cy="369332"/>
            </a:xfrm>
            <a:prstGeom prst="rect">
              <a:avLst/>
            </a:prstGeom>
            <a:noFill/>
          </p:spPr>
          <p:txBody>
            <a:bodyPr wrap="square" rtlCol="0">
              <a:spAutoFit/>
            </a:bodyPr>
            <a:lstStyle/>
            <a:p>
              <a:r>
                <a:rPr lang="tr-TR" b="1" dirty="0"/>
                <a:t>Giriş Aracı</a:t>
              </a:r>
              <a:endParaRPr lang="en-US" b="1" dirty="0"/>
            </a:p>
          </p:txBody>
        </p:sp>
        <p:grpSp>
          <p:nvGrpSpPr>
            <p:cNvPr id="63" name="Group 62"/>
            <p:cNvGrpSpPr/>
            <p:nvPr/>
          </p:nvGrpSpPr>
          <p:grpSpPr>
            <a:xfrm>
              <a:off x="4755527" y="2121186"/>
              <a:ext cx="457200" cy="457200"/>
              <a:chOff x="2236768" y="3217467"/>
              <a:chExt cx="457200" cy="457200"/>
            </a:xfrm>
          </p:grpSpPr>
          <p:sp>
            <p:nvSpPr>
              <p:cNvPr id="61" name="Flowchart: Process 60"/>
              <p:cNvSpPr>
                <a:spLocks/>
              </p:cNvSpPr>
              <p:nvPr/>
            </p:nvSpPr>
            <p:spPr>
              <a:xfrm>
                <a:off x="2236768" y="3217467"/>
                <a:ext cx="457200" cy="457200"/>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2279313" y="3265039"/>
                <a:ext cx="366055" cy="369332"/>
              </a:xfrm>
              <a:prstGeom prst="rect">
                <a:avLst/>
              </a:prstGeom>
              <a:noFill/>
            </p:spPr>
            <p:txBody>
              <a:bodyPr wrap="square" rtlCol="0">
                <a:spAutoFit/>
              </a:bodyPr>
              <a:lstStyle/>
              <a:p>
                <a:r>
                  <a:rPr lang="tr-TR" b="1" dirty="0"/>
                  <a:t>K</a:t>
                </a:r>
                <a:endParaRPr lang="en-US" b="1" dirty="0"/>
              </a:p>
            </p:txBody>
          </p:sp>
        </p:grpSp>
        <p:sp>
          <p:nvSpPr>
            <p:cNvPr id="66" name="Rectangle 65"/>
            <p:cNvSpPr/>
            <p:nvPr/>
          </p:nvSpPr>
          <p:spPr>
            <a:xfrm>
              <a:off x="2393441" y="1985710"/>
              <a:ext cx="458780" cy="369332"/>
            </a:xfrm>
            <a:prstGeom prst="rect">
              <a:avLst/>
            </a:prstGeom>
          </p:spPr>
          <p:txBody>
            <a:bodyPr wrap="none">
              <a:spAutoFit/>
            </a:bodyPr>
            <a:lstStyle/>
            <a:p>
              <a:r>
                <a:rPr lang="tr-TR" b="1" dirty="0">
                  <a:latin typeface="Symbol" panose="05050102010706020507" pitchFamily="18" charset="2"/>
                </a:rPr>
                <a:t>w</a:t>
              </a:r>
              <a:r>
                <a:rPr lang="tr-TR" b="1" dirty="0"/>
                <a:t>*</a:t>
              </a:r>
              <a:endParaRPr lang="en-US" dirty="0"/>
            </a:p>
          </p:txBody>
        </p:sp>
        <p:sp>
          <p:nvSpPr>
            <p:cNvPr id="67" name="Rectangle 66"/>
            <p:cNvSpPr/>
            <p:nvPr/>
          </p:nvSpPr>
          <p:spPr>
            <a:xfrm>
              <a:off x="4251378" y="1977848"/>
              <a:ext cx="510076" cy="369332"/>
            </a:xfrm>
            <a:prstGeom prst="rect">
              <a:avLst/>
            </a:prstGeom>
          </p:spPr>
          <p:txBody>
            <a:bodyPr wrap="none">
              <a:spAutoFit/>
            </a:bodyPr>
            <a:lstStyle/>
            <a:p>
              <a:r>
                <a:rPr lang="tr-TR" b="1" dirty="0">
                  <a:latin typeface="Symbol" panose="05050102010706020507" pitchFamily="18" charset="2"/>
                </a:rPr>
                <a:t>e</a:t>
              </a:r>
              <a:r>
                <a:rPr lang="tr-TR" b="1" dirty="0"/>
                <a:t>(t)</a:t>
              </a:r>
              <a:endParaRPr lang="en-US" dirty="0"/>
            </a:p>
          </p:txBody>
        </p:sp>
      </p:grpSp>
      <mc:AlternateContent xmlns:mc="http://schemas.openxmlformats.org/markup-compatibility/2006" xmlns:a14="http://schemas.microsoft.com/office/drawing/2010/main">
        <mc:Choice Requires="a14">
          <p:sp>
            <p:nvSpPr>
              <p:cNvPr id="69" name="Rectangle 68"/>
              <p:cNvSpPr/>
              <p:nvPr/>
            </p:nvSpPr>
            <p:spPr>
              <a:xfrm>
                <a:off x="8769353" y="4053524"/>
                <a:ext cx="3218189" cy="1229376"/>
              </a:xfrm>
              <a:prstGeom prst="rect">
                <a:avLst/>
              </a:prstGeom>
              <a:solidFill>
                <a:schemeClr val="accent1">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sz="3600" i="1" smtClean="0">
                              <a:latin typeface="Cambria Math" panose="02040503050406030204" pitchFamily="18" charset="0"/>
                              <a:ea typeface="Cambria Math" panose="02040503050406030204" pitchFamily="18" charset="0"/>
                            </a:rPr>
                          </m:ctrlPr>
                        </m:sSubPr>
                        <m:e>
                          <m:r>
                            <a:rPr lang="tr-TR" sz="3600" i="1">
                              <a:latin typeface="Cambria Math" panose="02040503050406030204" pitchFamily="18" charset="0"/>
                              <a:ea typeface="Cambria Math" panose="02040503050406030204" pitchFamily="18" charset="0"/>
                            </a:rPr>
                            <m:t>𝜀</m:t>
                          </m:r>
                        </m:e>
                        <m:sub>
                          <m:r>
                            <a:rPr lang="tr-TR" sz="3600" i="1">
                              <a:latin typeface="Cambria Math" panose="02040503050406030204" pitchFamily="18" charset="0"/>
                              <a:ea typeface="Cambria Math" panose="02040503050406030204" pitchFamily="18" charset="0"/>
                            </a:rPr>
                            <m:t>𝑠𝑠</m:t>
                          </m:r>
                        </m:sub>
                      </m:sSub>
                      <m:r>
                        <a:rPr lang="tr-TR" sz="3600" i="1">
                          <a:latin typeface="Cambria Math" panose="02040503050406030204" pitchFamily="18" charset="0"/>
                          <a:ea typeface="Cambria Math" panose="02040503050406030204" pitchFamily="18" charset="0"/>
                        </a:rPr>
                        <m:t>=</m:t>
                      </m:r>
                      <m:f>
                        <m:fPr>
                          <m:ctrlPr>
                            <a:rPr lang="tr-TR" sz="3600" i="1">
                              <a:latin typeface="Cambria Math" panose="02040503050406030204" pitchFamily="18" charset="0"/>
                              <a:ea typeface="Cambria Math" panose="02040503050406030204" pitchFamily="18" charset="0"/>
                            </a:rPr>
                          </m:ctrlPr>
                        </m:fPr>
                        <m:num>
                          <m:r>
                            <a:rPr lang="tr-TR" sz="3600" b="0" i="1" smtClean="0">
                              <a:latin typeface="Cambria Math" panose="02040503050406030204" pitchFamily="18" charset="0"/>
                              <a:ea typeface="Cambria Math" panose="02040503050406030204" pitchFamily="18" charset="0"/>
                            </a:rPr>
                            <m:t>𝐵</m:t>
                          </m:r>
                          <m:sSup>
                            <m:sSupPr>
                              <m:ctrlPr>
                                <a:rPr lang="tr-TR" sz="2800" i="1">
                                  <a:latin typeface="Cambria Math" panose="02040503050406030204" pitchFamily="18" charset="0"/>
                                  <a:ea typeface="Cambria Math" panose="02040503050406030204" pitchFamily="18" charset="0"/>
                                </a:rPr>
                              </m:ctrlPr>
                            </m:sSupPr>
                            <m:e>
                              <m:r>
                                <a:rPr lang="tr-TR" sz="2800" i="1">
                                  <a:latin typeface="Cambria Math" panose="02040503050406030204" pitchFamily="18" charset="0"/>
                                  <a:ea typeface="Cambria Math" panose="02040503050406030204" pitchFamily="18" charset="0"/>
                                </a:rPr>
                                <m:t>𝜔</m:t>
                              </m:r>
                            </m:e>
                            <m:sup>
                              <m:r>
                                <a:rPr lang="tr-TR" sz="2800" i="1">
                                  <a:latin typeface="Cambria Math" panose="02040503050406030204" pitchFamily="18" charset="0"/>
                                  <a:ea typeface="Cambria Math" panose="02040503050406030204" pitchFamily="18" charset="0"/>
                                </a:rPr>
                                <m:t>∗</m:t>
                              </m:r>
                            </m:sup>
                          </m:sSup>
                          <m:r>
                            <a:rPr lang="tr-TR" sz="3600" b="0" i="1" smtClean="0">
                              <a:latin typeface="Cambria Math" panose="02040503050406030204" pitchFamily="18" charset="0"/>
                              <a:ea typeface="Cambria Math" panose="02040503050406030204" pitchFamily="18" charset="0"/>
                            </a:rPr>
                            <m:t>+</m:t>
                          </m:r>
                          <m:sSubSup>
                            <m:sSubSupPr>
                              <m:ctrlPr>
                                <a:rPr lang="tr-TR" sz="3600" i="1" smtClean="0">
                                  <a:latin typeface="Cambria Math" panose="02040503050406030204" pitchFamily="18" charset="0"/>
                                  <a:ea typeface="Cambria Math" panose="02040503050406030204" pitchFamily="18" charset="0"/>
                                </a:rPr>
                              </m:ctrlPr>
                            </m:sSubSupPr>
                            <m:e>
                              <m:r>
                                <a:rPr lang="tr-TR" sz="3600" b="0" i="1" smtClean="0">
                                  <a:latin typeface="Cambria Math" panose="02040503050406030204" pitchFamily="18" charset="0"/>
                                  <a:ea typeface="Cambria Math" panose="02040503050406030204" pitchFamily="18" charset="0"/>
                                </a:rPr>
                                <m:t>𝑇</m:t>
                              </m:r>
                            </m:e>
                            <m:sub>
                              <m:r>
                                <a:rPr lang="tr-TR" sz="3600" b="0" i="1" smtClean="0">
                                  <a:latin typeface="Cambria Math" panose="02040503050406030204" pitchFamily="18" charset="0"/>
                                  <a:ea typeface="Cambria Math" panose="02040503050406030204" pitchFamily="18" charset="0"/>
                                </a:rPr>
                                <m:t>𝑑</m:t>
                              </m:r>
                            </m:sub>
                            <m:sup>
                              <m:r>
                                <a:rPr lang="tr-TR" sz="3600" b="0" i="1" smtClean="0">
                                  <a:latin typeface="Cambria Math" panose="02040503050406030204" pitchFamily="18" charset="0"/>
                                  <a:ea typeface="Cambria Math" panose="02040503050406030204" pitchFamily="18" charset="0"/>
                                </a:rPr>
                                <m:t>0</m:t>
                              </m:r>
                            </m:sup>
                          </m:sSubSup>
                        </m:num>
                        <m:den>
                          <m:r>
                            <a:rPr lang="tr-TR" sz="3600" i="1">
                              <a:latin typeface="Cambria Math" panose="02040503050406030204" pitchFamily="18" charset="0"/>
                              <a:ea typeface="Cambria Math" panose="02040503050406030204" pitchFamily="18" charset="0"/>
                            </a:rPr>
                            <m:t>𝐵</m:t>
                          </m:r>
                          <m:r>
                            <a:rPr lang="tr-TR" sz="3600" b="0" i="1" smtClean="0">
                              <a:latin typeface="Cambria Math" panose="02040503050406030204" pitchFamily="18" charset="0"/>
                              <a:ea typeface="Cambria Math" panose="02040503050406030204" pitchFamily="18" charset="0"/>
                            </a:rPr>
                            <m:t>+</m:t>
                          </m:r>
                          <m:r>
                            <a:rPr lang="tr-TR" sz="3600" b="0" i="1" smtClean="0">
                              <a:latin typeface="Cambria Math" panose="02040503050406030204" pitchFamily="18" charset="0"/>
                              <a:ea typeface="Cambria Math" panose="02040503050406030204" pitchFamily="18" charset="0"/>
                            </a:rPr>
                            <m:t>𝐾</m:t>
                          </m:r>
                        </m:den>
                      </m:f>
                    </m:oMath>
                  </m:oMathPara>
                </a14:m>
                <a:endParaRPr lang="en-US" sz="2800" dirty="0"/>
              </a:p>
            </p:txBody>
          </p:sp>
        </mc:Choice>
        <mc:Fallback xmlns="">
          <p:sp>
            <p:nvSpPr>
              <p:cNvPr id="69" name="Rectangle 68"/>
              <p:cNvSpPr>
                <a:spLocks noRot="1" noChangeAspect="1" noMove="1" noResize="1" noEditPoints="1" noAdjustHandles="1" noChangeArrowheads="1" noChangeShapeType="1" noTextEdit="1"/>
              </p:cNvSpPr>
              <p:nvPr/>
            </p:nvSpPr>
            <p:spPr>
              <a:xfrm>
                <a:off x="8769353" y="4053524"/>
                <a:ext cx="3218189" cy="1229376"/>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9729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Örnek: Bir rotorun hız kontrolü</a:t>
            </a:r>
            <a:br>
              <a:rPr lang="tr-TR" dirty="0"/>
            </a:br>
            <a:r>
              <a:rPr lang="tr-TR" sz="2800" dirty="0"/>
              <a:t>Gelişmiş Kapalı Çevrim Kontrol</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24593" y="4218179"/>
                <a:ext cx="10873117" cy="2027876"/>
              </a:xfrm>
            </p:spPr>
            <p:txBody>
              <a:bodyPr>
                <a:normAutofit fontScale="92500" lnSpcReduction="20000"/>
              </a:bodyPr>
              <a:lstStyle/>
              <a:p>
                <a:r>
                  <a:rPr lang="tr-TR" dirty="0">
                    <a:latin typeface="Cambria Math" panose="02040503050406030204" pitchFamily="18" charset="0"/>
                  </a:rPr>
                  <a:t>İleri besleme ve bozucu etki giderici tahmin değerinin katılımıyla, kontrol girişi (</a:t>
                </a:r>
                <a:r>
                  <a:rPr lang="tr-TR" dirty="0" err="1">
                    <a:latin typeface="Cambria Math" panose="02040503050406030204" pitchFamily="18" charset="0"/>
                  </a:rPr>
                  <a:t>torku</a:t>
                </a:r>
                <a:r>
                  <a:rPr lang="tr-TR" dirty="0">
                    <a:latin typeface="Cambria Math" panose="02040503050406030204" pitchFamily="18" charset="0"/>
                  </a:rPr>
                  <a:t>)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𝑐</m:t>
                        </m:r>
                      </m:sub>
                    </m:sSub>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r>
                      <a:rPr lang="tr-TR" b="0" i="1" smtClean="0">
                        <a:latin typeface="Cambria Math" panose="02040503050406030204" pitchFamily="18" charset="0"/>
                      </a:rPr>
                      <m:t>𝐾</m:t>
                    </m:r>
                    <m:r>
                      <a:rPr lang="tr-TR" b="0" i="1" smtClean="0">
                        <a:latin typeface="Cambria Math" panose="02040503050406030204" pitchFamily="18" charset="0"/>
                        <a:ea typeface="Cambria Math" panose="02040503050406030204" pitchFamily="18" charset="0"/>
                      </a:rPr>
                      <m:t>𝜀</m:t>
                    </m:r>
                    <m:d>
                      <m:dPr>
                        <m:ctrlPr>
                          <a:rPr lang="tr-TR" b="0" i="1" smtClean="0">
                            <a:latin typeface="Cambria Math" panose="02040503050406030204" pitchFamily="18" charset="0"/>
                            <a:ea typeface="Cambria Math" panose="02040503050406030204" pitchFamily="18" charset="0"/>
                          </a:rPr>
                        </m:ctrlPr>
                      </m:dPr>
                      <m:e>
                        <m:r>
                          <a:rPr lang="tr-TR" b="0" i="1" smtClean="0">
                            <a:latin typeface="Cambria Math" panose="02040503050406030204" pitchFamily="18" charset="0"/>
                            <a:ea typeface="Cambria Math" panose="02040503050406030204" pitchFamily="18" charset="0"/>
                          </a:rPr>
                          <m:t>𝑡</m:t>
                        </m:r>
                      </m:e>
                    </m:d>
                    <m:r>
                      <a:rPr lang="tr-TR" b="0" i="1" smtClean="0">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𝐵</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𝜔</m:t>
                        </m:r>
                      </m:e>
                      <m:sup>
                        <m:r>
                          <a:rPr lang="tr-TR" i="1">
                            <a:latin typeface="Cambria Math" panose="02040503050406030204" pitchFamily="18" charset="0"/>
                            <a:ea typeface="Cambria Math" panose="02040503050406030204" pitchFamily="18" charset="0"/>
                          </a:rPr>
                          <m:t>∗</m:t>
                        </m:r>
                      </m:sup>
                    </m:sSup>
                    <m:r>
                      <a:rPr lang="tr-TR" b="0" i="1" smtClean="0">
                        <a:latin typeface="Cambria Math" panose="02040503050406030204" pitchFamily="18" charset="0"/>
                        <a:ea typeface="Cambria Math" panose="02040503050406030204" pitchFamily="18" charset="0"/>
                      </a:rPr>
                      <m:t>+</m:t>
                    </m:r>
                    <m:sSubSup>
                      <m:sSubSupPr>
                        <m:ctrlPr>
                          <a:rPr lang="tr-TR" i="1">
                            <a:latin typeface="Cambria Math" panose="02040503050406030204" pitchFamily="18" charset="0"/>
                            <a:ea typeface="Cambria Math" panose="02040503050406030204" pitchFamily="18" charset="0"/>
                          </a:rPr>
                        </m:ctrlPr>
                      </m:sSubSupPr>
                      <m:e>
                        <m:acc>
                          <m:accPr>
                            <m:chr m:val="̂"/>
                            <m:ctrlPr>
                              <a:rPr lang="tr-TR" i="1">
                                <a:latin typeface="Cambria Math" panose="02040503050406030204" pitchFamily="18" charset="0"/>
                                <a:ea typeface="Cambria Math" panose="02040503050406030204" pitchFamily="18" charset="0"/>
                              </a:rPr>
                            </m:ctrlPr>
                          </m:accPr>
                          <m:e>
                            <m:r>
                              <a:rPr lang="tr-TR" i="1">
                                <a:latin typeface="Cambria Math" panose="02040503050406030204" pitchFamily="18" charset="0"/>
                                <a:ea typeface="Cambria Math" panose="02040503050406030204" pitchFamily="18" charset="0"/>
                              </a:rPr>
                              <m:t>𝑇</m:t>
                            </m:r>
                          </m:e>
                        </m:acc>
                      </m:e>
                      <m:sub>
                        <m:r>
                          <a:rPr lang="tr-TR" i="1">
                            <a:latin typeface="Cambria Math" panose="02040503050406030204" pitchFamily="18" charset="0"/>
                            <a:ea typeface="Cambria Math" panose="02040503050406030204" pitchFamily="18" charset="0"/>
                          </a:rPr>
                          <m:t>𝑑</m:t>
                        </m:r>
                      </m:sub>
                      <m:sup>
                        <m:r>
                          <a:rPr lang="tr-TR" i="1">
                            <a:latin typeface="Cambria Math" panose="02040503050406030204" pitchFamily="18" charset="0"/>
                            <a:ea typeface="Cambria Math" panose="02040503050406030204" pitchFamily="18" charset="0"/>
                          </a:rPr>
                          <m:t>0</m:t>
                        </m:r>
                      </m:sup>
                    </m:sSubSup>
                  </m:oMath>
                </a14:m>
                <a:r>
                  <a:rPr lang="tr-TR" dirty="0">
                    <a:latin typeface="Cambria Math" panose="02040503050406030204" pitchFamily="18" charset="0"/>
                  </a:rPr>
                  <a:t> olur. </a:t>
                </a:r>
              </a:p>
              <a:p>
                <a:r>
                  <a:rPr lang="tr-TR" dirty="0">
                    <a:latin typeface="Cambria Math" panose="02040503050406030204" pitchFamily="18" charset="0"/>
                  </a:rPr>
                  <a:t>Hata </a:t>
                </a:r>
                <a14:m>
                  <m:oMath xmlns:m="http://schemas.openxmlformats.org/officeDocument/2006/math">
                    <m:r>
                      <a:rPr lang="tr-TR" i="1">
                        <a:latin typeface="Cambria Math" panose="02040503050406030204" pitchFamily="18" charset="0"/>
                        <a:ea typeface="Cambria Math" panose="02040503050406030204" pitchFamily="18" charset="0"/>
                      </a:rPr>
                      <m:t>𝜀</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𝜔</m:t>
                        </m:r>
                      </m:e>
                      <m:sup>
                        <m:r>
                          <a:rPr lang="tr-TR" i="1">
                            <a:latin typeface="Cambria Math" panose="02040503050406030204" pitchFamily="18" charset="0"/>
                            <a:ea typeface="Cambria Math" panose="02040503050406030204" pitchFamily="18" charset="0"/>
                          </a:rPr>
                          <m:t>∗</m:t>
                        </m:r>
                      </m:sup>
                    </m:sSup>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𝜔</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smtClean="0">
                        <a:latin typeface="Cambria Math" panose="02040503050406030204" pitchFamily="18" charset="0"/>
                        <a:ea typeface="Cambria Math" panose="02040503050406030204" pitchFamily="18" charset="0"/>
                      </a:rPr>
                      <m:t>⟹</m:t>
                    </m:r>
                    <m:r>
                      <a:rPr lang="tr-TR" i="1" smtClean="0">
                        <a:latin typeface="Cambria Math" panose="02040503050406030204" pitchFamily="18" charset="0"/>
                        <a:ea typeface="Cambria Math" panose="02040503050406030204" pitchFamily="18" charset="0"/>
                      </a:rPr>
                      <m:t>𝜔</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𝜔</m:t>
                        </m:r>
                      </m:e>
                      <m:sup>
                        <m:r>
                          <a:rPr lang="tr-TR" i="1">
                            <a:latin typeface="Cambria Math" panose="02040503050406030204" pitchFamily="18" charset="0"/>
                            <a:ea typeface="Cambria Math" panose="02040503050406030204" pitchFamily="18" charset="0"/>
                          </a:rPr>
                          <m:t>∗</m:t>
                        </m:r>
                      </m:sup>
                    </m:sSup>
                    <m:r>
                      <a:rPr lang="tr-TR" i="1">
                        <a:latin typeface="Cambria Math" panose="02040503050406030204" pitchFamily="18" charset="0"/>
                        <a:ea typeface="Cambria Math" panose="02040503050406030204" pitchFamily="18" charset="0"/>
                      </a:rPr>
                      <m:t>−</m:t>
                    </m:r>
                    <m:r>
                      <a:rPr lang="tr-TR" i="1" smtClean="0">
                        <a:latin typeface="Cambria Math" panose="02040503050406030204" pitchFamily="18" charset="0"/>
                        <a:ea typeface="Cambria Math" panose="02040503050406030204" pitchFamily="18" charset="0"/>
                      </a:rPr>
                      <m:t>𝜀</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acc>
                      <m:accPr>
                        <m:chr m:val="̇"/>
                        <m:ctrlPr>
                          <a:rPr lang="tr-TR" i="1" smtClean="0">
                            <a:latin typeface="Cambria Math" panose="02040503050406030204" pitchFamily="18" charset="0"/>
                            <a:ea typeface="Cambria Math" panose="02040503050406030204" pitchFamily="18" charset="0"/>
                          </a:rPr>
                        </m:ctrlPr>
                      </m:accPr>
                      <m:e>
                        <m:r>
                          <a:rPr lang="tr-TR" i="1">
                            <a:latin typeface="Cambria Math" panose="02040503050406030204" pitchFamily="18" charset="0"/>
                            <a:ea typeface="Cambria Math" panose="02040503050406030204" pitchFamily="18" charset="0"/>
                          </a:rPr>
                          <m:t>𝜔</m:t>
                        </m:r>
                      </m:e>
                    </m:acc>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acc>
                      <m:accPr>
                        <m:chr m:val="̇"/>
                        <m:ctrlPr>
                          <a:rPr lang="tr-TR" i="1" smtClean="0">
                            <a:latin typeface="Cambria Math" panose="02040503050406030204" pitchFamily="18" charset="0"/>
                            <a:ea typeface="Cambria Math" panose="02040503050406030204" pitchFamily="18" charset="0"/>
                          </a:rPr>
                        </m:ctrlPr>
                      </m:accPr>
                      <m:e>
                        <m:r>
                          <a:rPr lang="tr-TR" i="1">
                            <a:latin typeface="Cambria Math" panose="02040503050406030204" pitchFamily="18" charset="0"/>
                            <a:ea typeface="Cambria Math" panose="02040503050406030204" pitchFamily="18" charset="0"/>
                          </a:rPr>
                          <m:t>𝜀</m:t>
                        </m:r>
                      </m:e>
                    </m:acc>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oMath>
                </a14:m>
                <a:endParaRPr lang="tr-TR" dirty="0">
                  <a:latin typeface="Cambria Math" panose="02040503050406030204" pitchFamily="18" charset="0"/>
                </a:endParaRPr>
              </a:p>
              <a:p>
                <a14:m>
                  <m:oMath xmlns:m="http://schemas.openxmlformats.org/officeDocument/2006/math">
                    <m:r>
                      <a:rPr lang="tr-TR" b="0" i="1" smtClean="0">
                        <a:latin typeface="Cambria Math" panose="02040503050406030204" pitchFamily="18" charset="0"/>
                      </a:rPr>
                      <m:t>−</m:t>
                    </m:r>
                    <m:r>
                      <a:rPr lang="tr-TR" i="1">
                        <a:latin typeface="Cambria Math" panose="02040503050406030204" pitchFamily="18" charset="0"/>
                      </a:rPr>
                      <m:t>𝐽</m:t>
                    </m:r>
                    <m:acc>
                      <m:accPr>
                        <m:chr m:val="̇"/>
                        <m:ctrlPr>
                          <a:rPr lang="tr-TR" i="1">
                            <a:latin typeface="Cambria Math" panose="02040503050406030204" pitchFamily="18" charset="0"/>
                            <a:ea typeface="Cambria Math" panose="02040503050406030204" pitchFamily="18" charset="0"/>
                          </a:rPr>
                        </m:ctrlPr>
                      </m:accPr>
                      <m:e>
                        <m:r>
                          <a:rPr lang="tr-TR" i="1" smtClean="0">
                            <a:latin typeface="Cambria Math" panose="02040503050406030204" pitchFamily="18" charset="0"/>
                            <a:ea typeface="Cambria Math" panose="02040503050406030204" pitchFamily="18" charset="0"/>
                          </a:rPr>
                          <m:t>𝜀</m:t>
                        </m:r>
                      </m:e>
                    </m:acc>
                    <m:d>
                      <m:dPr>
                        <m:ctrlPr>
                          <a:rPr lang="tr-TR" b="0" i="1" smtClean="0">
                            <a:latin typeface="Cambria Math" panose="02040503050406030204" pitchFamily="18" charset="0"/>
                            <a:ea typeface="Cambria Math" panose="02040503050406030204" pitchFamily="18" charset="0"/>
                          </a:rPr>
                        </m:ctrlPr>
                      </m:dPr>
                      <m:e>
                        <m:r>
                          <a:rPr lang="tr-TR" b="0" i="1" smtClean="0">
                            <a:latin typeface="Cambria Math" panose="02040503050406030204" pitchFamily="18" charset="0"/>
                            <a:ea typeface="Cambria Math" panose="02040503050406030204" pitchFamily="18" charset="0"/>
                          </a:rPr>
                          <m:t>𝑡</m:t>
                        </m:r>
                      </m:e>
                    </m:d>
                    <m:r>
                      <a:rPr lang="tr-TR" b="0" i="1" smtClean="0">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𝐵</m:t>
                    </m:r>
                    <m:r>
                      <a:rPr lang="tr-TR" i="1" smtClean="0">
                        <a:latin typeface="Cambria Math" panose="02040503050406030204" pitchFamily="18" charset="0"/>
                        <a:ea typeface="Cambria Math" panose="02040503050406030204" pitchFamily="18" charset="0"/>
                      </a:rPr>
                      <m:t> </m:t>
                    </m:r>
                    <m:r>
                      <a:rPr lang="tr-TR" i="1">
                        <a:latin typeface="Cambria Math" panose="02040503050406030204" pitchFamily="18" charset="0"/>
                        <a:ea typeface="Cambria Math" panose="02040503050406030204" pitchFamily="18" charset="0"/>
                      </a:rPr>
                      <m:t>(</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𝜔</m:t>
                        </m:r>
                      </m:e>
                      <m:sup>
                        <m:r>
                          <a:rPr lang="tr-TR" i="1">
                            <a:latin typeface="Cambria Math" panose="02040503050406030204" pitchFamily="18" charset="0"/>
                            <a:ea typeface="Cambria Math" panose="02040503050406030204" pitchFamily="18" charset="0"/>
                          </a:rPr>
                          <m:t>∗</m:t>
                        </m:r>
                      </m:sup>
                    </m:sSup>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𝜀</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d>
                      <m:dPr>
                        <m:begChr m:val="["/>
                        <m:endChr m:val="]"/>
                        <m:ctrlPr>
                          <a:rPr lang="tr-TR" i="1" smtClean="0">
                            <a:latin typeface="Cambria Math" panose="02040503050406030204" pitchFamily="18" charset="0"/>
                            <a:ea typeface="Cambria Math" panose="02040503050406030204" pitchFamily="18" charset="0"/>
                          </a:rPr>
                        </m:ctrlPr>
                      </m:dPr>
                      <m:e>
                        <m:r>
                          <a:rPr lang="tr-TR" i="1">
                            <a:latin typeface="Cambria Math" panose="02040503050406030204" pitchFamily="18" charset="0"/>
                          </a:rPr>
                          <m:t>𝐾</m:t>
                        </m:r>
                        <m:r>
                          <a:rPr lang="tr-TR" i="1">
                            <a:latin typeface="Cambria Math" panose="02040503050406030204" pitchFamily="18" charset="0"/>
                            <a:ea typeface="Cambria Math" panose="02040503050406030204" pitchFamily="18" charset="0"/>
                          </a:rPr>
                          <m:t>𝜀</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𝐵</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𝜔</m:t>
                            </m:r>
                          </m:e>
                          <m:sup>
                            <m:r>
                              <a:rPr lang="tr-TR" i="1">
                                <a:latin typeface="Cambria Math" panose="02040503050406030204" pitchFamily="18" charset="0"/>
                                <a:ea typeface="Cambria Math" panose="02040503050406030204" pitchFamily="18" charset="0"/>
                              </a:rPr>
                              <m:t>∗</m:t>
                            </m:r>
                          </m:sup>
                        </m:sSup>
                        <m:r>
                          <a:rPr lang="tr-TR" i="1">
                            <a:latin typeface="Cambria Math" panose="02040503050406030204" pitchFamily="18" charset="0"/>
                            <a:ea typeface="Cambria Math" panose="02040503050406030204" pitchFamily="18" charset="0"/>
                          </a:rPr>
                          <m:t>+</m:t>
                        </m:r>
                        <m:sSubSup>
                          <m:sSubSupPr>
                            <m:ctrlPr>
                              <a:rPr lang="tr-TR" i="1">
                                <a:latin typeface="Cambria Math" panose="02040503050406030204" pitchFamily="18" charset="0"/>
                                <a:ea typeface="Cambria Math" panose="02040503050406030204" pitchFamily="18" charset="0"/>
                              </a:rPr>
                            </m:ctrlPr>
                          </m:sSubSupPr>
                          <m:e>
                            <m:acc>
                              <m:accPr>
                                <m:chr m:val="̂"/>
                                <m:ctrlPr>
                                  <a:rPr lang="tr-TR" i="1">
                                    <a:latin typeface="Cambria Math" panose="02040503050406030204" pitchFamily="18" charset="0"/>
                                    <a:ea typeface="Cambria Math" panose="02040503050406030204" pitchFamily="18" charset="0"/>
                                  </a:rPr>
                                </m:ctrlPr>
                              </m:accPr>
                              <m:e>
                                <m:r>
                                  <a:rPr lang="tr-TR" i="1">
                                    <a:latin typeface="Cambria Math" panose="02040503050406030204" pitchFamily="18" charset="0"/>
                                    <a:ea typeface="Cambria Math" panose="02040503050406030204" pitchFamily="18" charset="0"/>
                                  </a:rPr>
                                  <m:t>𝑇</m:t>
                                </m:r>
                              </m:e>
                            </m:acc>
                          </m:e>
                          <m:sub>
                            <m:r>
                              <a:rPr lang="tr-TR" i="1">
                                <a:latin typeface="Cambria Math" panose="02040503050406030204" pitchFamily="18" charset="0"/>
                                <a:ea typeface="Cambria Math" panose="02040503050406030204" pitchFamily="18" charset="0"/>
                              </a:rPr>
                              <m:t>𝑑</m:t>
                            </m:r>
                          </m:sub>
                          <m:sup>
                            <m:r>
                              <a:rPr lang="tr-TR" i="1">
                                <a:latin typeface="Cambria Math" panose="02040503050406030204" pitchFamily="18" charset="0"/>
                                <a:ea typeface="Cambria Math" panose="02040503050406030204" pitchFamily="18" charset="0"/>
                              </a:rPr>
                              <m:t>0</m:t>
                            </m:r>
                          </m:sup>
                        </m:sSubSup>
                      </m:e>
                    </m:d>
                    <m:r>
                      <a:rPr lang="tr-TR" b="0" i="1" smtClean="0">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b="0" i="1" smtClean="0">
                            <a:latin typeface="Cambria Math" panose="02040503050406030204" pitchFamily="18" charset="0"/>
                          </a:rPr>
                          <m:t>𝑑</m:t>
                        </m:r>
                      </m:sub>
                    </m:sSub>
                    <m:d>
                      <m:dPr>
                        <m:ctrlPr>
                          <a:rPr lang="tr-TR" i="1">
                            <a:latin typeface="Cambria Math" panose="02040503050406030204" pitchFamily="18" charset="0"/>
                          </a:rPr>
                        </m:ctrlPr>
                      </m:dPr>
                      <m:e>
                        <m:r>
                          <a:rPr lang="tr-TR" i="1">
                            <a:latin typeface="Cambria Math" panose="02040503050406030204" pitchFamily="18" charset="0"/>
                          </a:rPr>
                          <m:t>𝑡</m:t>
                        </m:r>
                      </m:e>
                    </m:d>
                  </m:oMath>
                </a14:m>
                <a:endParaRPr lang="tr-TR" dirty="0">
                  <a:ea typeface="Cambria Math" panose="02040503050406030204" pitchFamily="18" charset="0"/>
                </a:endParaRPr>
              </a:p>
              <a:p>
                <a14:m>
                  <m:oMath xmlns:m="http://schemas.openxmlformats.org/officeDocument/2006/math">
                    <m:r>
                      <a:rPr lang="tr-TR" i="1">
                        <a:latin typeface="Cambria Math" panose="02040503050406030204" pitchFamily="18" charset="0"/>
                      </a:rPr>
                      <m:t>𝐽</m:t>
                    </m:r>
                    <m:acc>
                      <m:accPr>
                        <m:chr m:val="̇"/>
                        <m:ctrlPr>
                          <a:rPr lang="tr-TR" i="1">
                            <a:latin typeface="Cambria Math" panose="02040503050406030204" pitchFamily="18" charset="0"/>
                            <a:ea typeface="Cambria Math" panose="02040503050406030204" pitchFamily="18" charset="0"/>
                          </a:rPr>
                        </m:ctrlPr>
                      </m:accPr>
                      <m:e>
                        <m:r>
                          <a:rPr lang="tr-TR" i="1">
                            <a:latin typeface="Cambria Math" panose="02040503050406030204" pitchFamily="18" charset="0"/>
                            <a:ea typeface="Cambria Math" panose="02040503050406030204" pitchFamily="18" charset="0"/>
                          </a:rPr>
                          <m:t>𝜀</m:t>
                        </m:r>
                      </m:e>
                    </m:acc>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r>
                      <a:rPr lang="tr-TR" i="1" smtClean="0">
                        <a:latin typeface="Cambria Math" panose="02040503050406030204" pitchFamily="18" charset="0"/>
                        <a:ea typeface="Cambria Math" panose="02040503050406030204" pitchFamily="18" charset="0"/>
                      </a:rPr>
                      <m:t> </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𝐵</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𝐾</m:t>
                        </m:r>
                      </m:e>
                    </m:d>
                    <m:r>
                      <a:rPr lang="tr-TR" i="1">
                        <a:latin typeface="Cambria Math" panose="02040503050406030204" pitchFamily="18" charset="0"/>
                        <a:ea typeface="Cambria Math" panose="02040503050406030204" pitchFamily="18" charset="0"/>
                      </a:rPr>
                      <m:t>𝜀</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sSub>
                      <m:sSubPr>
                        <m:ctrlPr>
                          <a:rPr lang="tr-TR" i="1" smtClean="0">
                            <a:latin typeface="Cambria Math" panose="02040503050406030204" pitchFamily="18" charset="0"/>
                            <a:ea typeface="Cambria Math" panose="02040503050406030204" pitchFamily="18" charset="0"/>
                          </a:rPr>
                        </m:ctrlPr>
                      </m:sSubPr>
                      <m:e>
                        <m:acc>
                          <m:accPr>
                            <m:chr m:val="̃"/>
                            <m:ctrlPr>
                              <a:rPr lang="tr-TR" i="1">
                                <a:latin typeface="Cambria Math" panose="02040503050406030204" pitchFamily="18" charset="0"/>
                                <a:ea typeface="Cambria Math" panose="02040503050406030204" pitchFamily="18" charset="0"/>
                              </a:rPr>
                            </m:ctrlPr>
                          </m:accPr>
                          <m:e>
                            <m:r>
                              <a:rPr lang="tr-TR" i="1">
                                <a:latin typeface="Cambria Math" panose="02040503050406030204" pitchFamily="18" charset="0"/>
                                <a:ea typeface="Cambria Math" panose="02040503050406030204" pitchFamily="18" charset="0"/>
                              </a:rPr>
                              <m:t>𝑇</m:t>
                            </m:r>
                          </m:e>
                        </m:acc>
                      </m:e>
                      <m:sub>
                        <m:r>
                          <a:rPr lang="tr-TR" b="0" i="1" smtClean="0">
                            <a:latin typeface="Cambria Math" panose="02040503050406030204" pitchFamily="18" charset="0"/>
                            <a:ea typeface="Cambria Math" panose="02040503050406030204" pitchFamily="18" charset="0"/>
                          </a:rPr>
                          <m:t>𝑑</m:t>
                        </m:r>
                      </m:sub>
                    </m:sSub>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𝑡</m:t>
                    </m:r>
                    <m:r>
                      <a:rPr lang="tr-TR" b="0" i="1" smtClean="0">
                        <a:latin typeface="Cambria Math" panose="02040503050406030204" pitchFamily="18" charset="0"/>
                        <a:ea typeface="Cambria Math" panose="02040503050406030204" pitchFamily="18" charset="0"/>
                      </a:rPr>
                      <m:t>)</m:t>
                    </m:r>
                  </m:oMath>
                </a14:m>
                <a:endParaRPr lang="tr-TR" dirty="0">
                  <a:ea typeface="Cambria Math" panose="02040503050406030204" pitchFamily="18"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24593" y="4218179"/>
                <a:ext cx="10873117" cy="2027876"/>
              </a:xfrm>
              <a:blipFill rotWithShape="0">
                <a:blip r:embed="rId2"/>
                <a:stretch>
                  <a:fillRect l="-1570" t="-6907" b="-3303"/>
                </a:stretch>
              </a:blipFill>
            </p:spPr>
            <p:txBody>
              <a:bodyPr/>
              <a:lstStyle/>
              <a:p>
                <a:r>
                  <a:rPr lang="tr-TR">
                    <a:noFill/>
                  </a:rPr>
                  <a:t> </a:t>
                </a:r>
              </a:p>
            </p:txBody>
          </p:sp>
        </mc:Fallback>
      </mc:AlternateContent>
      <p:grpSp>
        <p:nvGrpSpPr>
          <p:cNvPr id="44" name="Group 43"/>
          <p:cNvGrpSpPr/>
          <p:nvPr/>
        </p:nvGrpSpPr>
        <p:grpSpPr>
          <a:xfrm>
            <a:off x="1322368" y="1282478"/>
            <a:ext cx="9805177" cy="2851135"/>
            <a:chOff x="1322368" y="1493498"/>
            <a:chExt cx="9805177" cy="2851135"/>
          </a:xfrm>
        </p:grpSpPr>
        <p:sp>
          <p:nvSpPr>
            <p:cNvPr id="5" name="Rectangle 4"/>
            <p:cNvSpPr/>
            <p:nvPr/>
          </p:nvSpPr>
          <p:spPr>
            <a:xfrm>
              <a:off x="7638746" y="3265894"/>
              <a:ext cx="1673352" cy="10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866228" y="2984537"/>
              <a:ext cx="801854" cy="687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Alternate Process 6"/>
            <p:cNvSpPr/>
            <p:nvPr/>
          </p:nvSpPr>
          <p:spPr>
            <a:xfrm>
              <a:off x="5978767" y="2984537"/>
              <a:ext cx="1899139" cy="6853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6077243" y="3083013"/>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74895" y="3235413"/>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72547" y="3387813"/>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84278" y="3540213"/>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a:off x="6288251" y="3673852"/>
              <a:ext cx="414997" cy="32355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7228440" y="3685572"/>
              <a:ext cx="414997" cy="32355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5584870" y="3814531"/>
              <a:ext cx="2518106" cy="309489"/>
            </a:xfrm>
            <a:prstGeom prst="flowChartProcess">
              <a:avLst/>
            </a:prstGeom>
            <a:pattFill prst="wdUpDiag">
              <a:fgClr>
                <a:schemeClr val="accent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5655209" y="3814531"/>
              <a:ext cx="23915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102976" y="3155180"/>
              <a:ext cx="560358" cy="94301"/>
            </a:xfrm>
            <a:prstGeom prst="rect">
              <a:avLst/>
            </a:prstGeom>
            <a:pattFill prst="wdUpDiag">
              <a:fgClr>
                <a:schemeClr val="tx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104155" y="3388166"/>
              <a:ext cx="560358" cy="94301"/>
            </a:xfrm>
            <a:prstGeom prst="rect">
              <a:avLst/>
            </a:prstGeom>
            <a:pattFill prst="wdUpDiag">
              <a:fgClr>
                <a:schemeClr val="tx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270608" y="2576575"/>
              <a:ext cx="323557" cy="148882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9650437" y="3320078"/>
              <a:ext cx="787791" cy="9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rot="1155045">
              <a:off x="7351327" y="3021766"/>
              <a:ext cx="650257" cy="993218"/>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rot="1155045">
              <a:off x="8516607" y="3019424"/>
              <a:ext cx="650257" cy="993218"/>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rot="20356366" flipH="1">
              <a:off x="9940779" y="3097081"/>
              <a:ext cx="453298" cy="717450"/>
            </a:xfrm>
            <a:prstGeom prst="arc">
              <a:avLst/>
            </a:prstGeom>
            <a:ln w="38100">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7766315" y="2713082"/>
              <a:ext cx="663360" cy="369332"/>
            </a:xfrm>
            <a:prstGeom prst="rect">
              <a:avLst/>
            </a:prstGeom>
            <a:noFill/>
          </p:spPr>
          <p:txBody>
            <a:bodyPr wrap="square" rtlCol="0">
              <a:spAutoFit/>
            </a:bodyPr>
            <a:lstStyle/>
            <a:p>
              <a:r>
                <a:rPr lang="tr-TR" b="1" dirty="0" err="1"/>
                <a:t>T</a:t>
              </a:r>
              <a:r>
                <a:rPr lang="tr-TR" b="1" baseline="-25000" dirty="0" err="1"/>
                <a:t>c</a:t>
              </a:r>
              <a:r>
                <a:rPr lang="tr-TR" b="1" dirty="0"/>
                <a:t>(t)</a:t>
              </a:r>
              <a:endParaRPr lang="en-US" b="1" dirty="0"/>
            </a:p>
          </p:txBody>
        </p:sp>
        <p:sp>
          <p:nvSpPr>
            <p:cNvPr id="24" name="TextBox 23"/>
            <p:cNvSpPr txBox="1"/>
            <p:nvPr/>
          </p:nvSpPr>
          <p:spPr>
            <a:xfrm>
              <a:off x="9028005" y="2767827"/>
              <a:ext cx="663360" cy="369332"/>
            </a:xfrm>
            <a:prstGeom prst="rect">
              <a:avLst/>
            </a:prstGeom>
            <a:noFill/>
          </p:spPr>
          <p:txBody>
            <a:bodyPr wrap="square" rtlCol="0">
              <a:spAutoFit/>
            </a:bodyPr>
            <a:lstStyle/>
            <a:p>
              <a:r>
                <a:rPr lang="tr-TR" b="1" dirty="0">
                  <a:latin typeface="Symbol" panose="05050102010706020507" pitchFamily="18" charset="2"/>
                </a:rPr>
                <a:t>w</a:t>
              </a:r>
              <a:r>
                <a:rPr lang="tr-TR" b="1" dirty="0"/>
                <a:t>(t)</a:t>
              </a:r>
              <a:endParaRPr lang="en-US" b="1" dirty="0"/>
            </a:p>
          </p:txBody>
        </p:sp>
        <p:sp>
          <p:nvSpPr>
            <p:cNvPr id="25" name="TextBox 24"/>
            <p:cNvSpPr txBox="1"/>
            <p:nvPr/>
          </p:nvSpPr>
          <p:spPr>
            <a:xfrm>
              <a:off x="9775652" y="2738870"/>
              <a:ext cx="663360" cy="369332"/>
            </a:xfrm>
            <a:prstGeom prst="rect">
              <a:avLst/>
            </a:prstGeom>
            <a:noFill/>
          </p:spPr>
          <p:txBody>
            <a:bodyPr wrap="square" rtlCol="0">
              <a:spAutoFit/>
            </a:bodyPr>
            <a:lstStyle/>
            <a:p>
              <a:r>
                <a:rPr lang="tr-TR" b="1" dirty="0" err="1"/>
                <a:t>T</a:t>
              </a:r>
              <a:r>
                <a:rPr lang="tr-TR" b="1" baseline="-25000" dirty="0" err="1"/>
                <a:t>d</a:t>
              </a:r>
              <a:r>
                <a:rPr lang="tr-TR" b="1" dirty="0"/>
                <a:t>(t)</a:t>
              </a:r>
              <a:endParaRPr lang="en-US" b="1" dirty="0"/>
            </a:p>
          </p:txBody>
        </p:sp>
        <p:sp>
          <p:nvSpPr>
            <p:cNvPr id="26" name="TextBox 25"/>
            <p:cNvSpPr txBox="1"/>
            <p:nvPr/>
          </p:nvSpPr>
          <p:spPr>
            <a:xfrm>
              <a:off x="9309077" y="3650924"/>
              <a:ext cx="663360" cy="369332"/>
            </a:xfrm>
            <a:prstGeom prst="rect">
              <a:avLst/>
            </a:prstGeom>
            <a:noFill/>
          </p:spPr>
          <p:txBody>
            <a:bodyPr wrap="square" rtlCol="0">
              <a:spAutoFit/>
            </a:bodyPr>
            <a:lstStyle/>
            <a:p>
              <a:r>
                <a:rPr lang="tr-TR" b="1" dirty="0"/>
                <a:t>J</a:t>
              </a:r>
              <a:endParaRPr lang="en-US" b="1" dirty="0"/>
            </a:p>
          </p:txBody>
        </p:sp>
        <p:sp>
          <p:nvSpPr>
            <p:cNvPr id="27" name="TextBox 26"/>
            <p:cNvSpPr txBox="1"/>
            <p:nvPr/>
          </p:nvSpPr>
          <p:spPr>
            <a:xfrm>
              <a:off x="8293858" y="2860791"/>
              <a:ext cx="663360" cy="369332"/>
            </a:xfrm>
            <a:prstGeom prst="rect">
              <a:avLst/>
            </a:prstGeom>
            <a:noFill/>
          </p:spPr>
          <p:txBody>
            <a:bodyPr wrap="square" rtlCol="0">
              <a:spAutoFit/>
            </a:bodyPr>
            <a:lstStyle/>
            <a:p>
              <a:r>
                <a:rPr lang="tr-TR" b="1" dirty="0"/>
                <a:t>B</a:t>
              </a:r>
              <a:endParaRPr lang="en-US" b="1" dirty="0"/>
            </a:p>
          </p:txBody>
        </p:sp>
        <p:sp>
          <p:nvSpPr>
            <p:cNvPr id="28" name="TextBox 27"/>
            <p:cNvSpPr txBox="1"/>
            <p:nvPr/>
          </p:nvSpPr>
          <p:spPr>
            <a:xfrm>
              <a:off x="6252888" y="2999234"/>
              <a:ext cx="1712162" cy="646331"/>
            </a:xfrm>
            <a:prstGeom prst="rect">
              <a:avLst/>
            </a:prstGeom>
            <a:noFill/>
          </p:spPr>
          <p:txBody>
            <a:bodyPr wrap="square" rtlCol="0">
              <a:spAutoFit/>
            </a:bodyPr>
            <a:lstStyle/>
            <a:p>
              <a:r>
                <a:rPr lang="tr-TR" b="1" dirty="0">
                  <a:solidFill>
                    <a:schemeClr val="bg1"/>
                  </a:solidFill>
                </a:rPr>
                <a:t>Kontrolcü +</a:t>
              </a:r>
            </a:p>
            <a:p>
              <a:r>
                <a:rPr lang="tr-TR" b="1" dirty="0">
                  <a:solidFill>
                    <a:schemeClr val="bg1"/>
                  </a:solidFill>
                </a:rPr>
                <a:t> Eyleyici</a:t>
              </a:r>
              <a:endParaRPr lang="en-US" b="1" dirty="0">
                <a:solidFill>
                  <a:schemeClr val="bg1"/>
                </a:solidFill>
              </a:endParaRPr>
            </a:p>
          </p:txBody>
        </p:sp>
        <p:sp>
          <p:nvSpPr>
            <p:cNvPr id="32" name="Flowchart: Process 31"/>
            <p:cNvSpPr/>
            <p:nvPr/>
          </p:nvSpPr>
          <p:spPr>
            <a:xfrm>
              <a:off x="3369211" y="2884681"/>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364521" y="3027714"/>
              <a:ext cx="1364567" cy="646331"/>
            </a:xfrm>
            <a:prstGeom prst="rect">
              <a:avLst/>
            </a:prstGeom>
            <a:noFill/>
          </p:spPr>
          <p:txBody>
            <a:bodyPr wrap="square" rtlCol="0">
              <a:spAutoFit/>
            </a:bodyPr>
            <a:lstStyle/>
            <a:p>
              <a:r>
                <a:rPr lang="tr-TR" b="1" dirty="0"/>
                <a:t>Hata Algılayıcı</a:t>
              </a:r>
              <a:endParaRPr lang="en-US" b="1" dirty="0"/>
            </a:p>
          </p:txBody>
        </p:sp>
        <p:cxnSp>
          <p:nvCxnSpPr>
            <p:cNvPr id="34" name="Straight Arrow Connector 33"/>
            <p:cNvCxnSpPr>
              <a:endCxn id="33" idx="1"/>
            </p:cNvCxnSpPr>
            <p:nvPr/>
          </p:nvCxnSpPr>
          <p:spPr>
            <a:xfrm>
              <a:off x="2438689" y="3339151"/>
              <a:ext cx="925832" cy="117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028639" y="3776255"/>
              <a:ext cx="8791" cy="545289"/>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037430" y="4304902"/>
              <a:ext cx="4837318" cy="16642"/>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2" idx="3"/>
              <a:endCxn id="6" idx="2"/>
            </p:cNvCxnSpPr>
            <p:nvPr/>
          </p:nvCxnSpPr>
          <p:spPr>
            <a:xfrm flipV="1">
              <a:off x="4733778" y="3328200"/>
              <a:ext cx="1132450" cy="132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8649663" y="2604572"/>
              <a:ext cx="384809" cy="1371600"/>
              <a:chOff x="1800665" y="3319798"/>
              <a:chExt cx="384809" cy="1371600"/>
            </a:xfrm>
          </p:grpSpPr>
          <p:cxnSp>
            <p:nvCxnSpPr>
              <p:cNvPr id="46" name="Straight Connector 45"/>
              <p:cNvCxnSpPr/>
              <p:nvPr/>
            </p:nvCxnSpPr>
            <p:spPr>
              <a:xfrm>
                <a:off x="2025749" y="3319798"/>
                <a:ext cx="0" cy="1371600"/>
              </a:xfrm>
              <a:prstGeom prst="line">
                <a:avLst/>
              </a:prstGeom>
              <a:ln w="38100">
                <a:solidFill>
                  <a:schemeClr val="accent2"/>
                </a:solidFill>
              </a:ln>
            </p:spPr>
            <p:style>
              <a:lnRef idx="1">
                <a:schemeClr val="dk1"/>
              </a:lnRef>
              <a:fillRef idx="0">
                <a:schemeClr val="dk1"/>
              </a:fillRef>
              <a:effectRef idx="0">
                <a:schemeClr val="dk1"/>
              </a:effectRef>
              <a:fontRef idx="minor">
                <a:schemeClr val="tx1"/>
              </a:fontRef>
            </p:style>
          </p:cxnSp>
          <p:sp>
            <p:nvSpPr>
              <p:cNvPr id="39" name="Rectangle 38"/>
              <p:cNvSpPr/>
              <p:nvPr/>
            </p:nvSpPr>
            <p:spPr>
              <a:xfrm>
                <a:off x="1800665" y="3854547"/>
                <a:ext cx="182880" cy="35443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924931" y="3655250"/>
                <a:ext cx="182880" cy="73152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854591" y="3559126"/>
                <a:ext cx="330883" cy="11019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852244" y="4372707"/>
                <a:ext cx="330883" cy="11019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3" name="Straight Arrow Connector 52"/>
            <p:cNvCxnSpPr>
              <a:endCxn id="40" idx="0"/>
            </p:cNvCxnSpPr>
            <p:nvPr/>
          </p:nvCxnSpPr>
          <p:spPr>
            <a:xfrm flipH="1">
              <a:off x="8865369" y="2576575"/>
              <a:ext cx="1004995" cy="363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9762978" y="2392324"/>
              <a:ext cx="1364567" cy="369332"/>
            </a:xfrm>
            <a:prstGeom prst="rect">
              <a:avLst/>
            </a:prstGeom>
            <a:noFill/>
          </p:spPr>
          <p:txBody>
            <a:bodyPr wrap="square" rtlCol="0">
              <a:spAutoFit/>
            </a:bodyPr>
            <a:lstStyle/>
            <a:p>
              <a:r>
                <a:rPr lang="tr-TR" b="1" dirty="0"/>
                <a:t>Takometre</a:t>
              </a:r>
              <a:endParaRPr lang="en-US" b="1" dirty="0"/>
            </a:p>
          </p:txBody>
        </p:sp>
        <p:cxnSp>
          <p:nvCxnSpPr>
            <p:cNvPr id="56" name="Straight Connector 55"/>
            <p:cNvCxnSpPr/>
            <p:nvPr/>
          </p:nvCxnSpPr>
          <p:spPr>
            <a:xfrm>
              <a:off x="8874747" y="3997409"/>
              <a:ext cx="0" cy="3241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524002" y="3975301"/>
              <a:ext cx="1250006" cy="369332"/>
            </a:xfrm>
            <a:prstGeom prst="rect">
              <a:avLst/>
            </a:prstGeom>
            <a:noFill/>
          </p:spPr>
          <p:txBody>
            <a:bodyPr wrap="square" rtlCol="0">
              <a:spAutoFit/>
            </a:bodyPr>
            <a:lstStyle/>
            <a:p>
              <a:r>
                <a:rPr lang="tr-TR" b="1" dirty="0">
                  <a:latin typeface="Symbol" panose="05050102010706020507" pitchFamily="18" charset="2"/>
                </a:rPr>
                <a:t>w</a:t>
              </a:r>
              <a:r>
                <a:rPr lang="tr-TR" b="1" dirty="0">
                  <a:latin typeface="+mj-lt"/>
                </a:rPr>
                <a:t>’</a:t>
              </a:r>
              <a:r>
                <a:rPr lang="tr-TR" b="1" dirty="0"/>
                <a:t>(t)=</a:t>
              </a:r>
              <a:r>
                <a:rPr lang="tr-TR" b="1" dirty="0">
                  <a:latin typeface="Symbol" panose="05050102010706020507" pitchFamily="18" charset="2"/>
                </a:rPr>
                <a:t>w</a:t>
              </a:r>
              <a:r>
                <a:rPr lang="tr-TR" b="1" dirty="0"/>
                <a:t>(t)</a:t>
              </a:r>
              <a:endParaRPr lang="en-US" b="1" dirty="0"/>
            </a:p>
          </p:txBody>
        </p:sp>
        <p:sp>
          <p:nvSpPr>
            <p:cNvPr id="59" name="Flowchart: Process 58"/>
            <p:cNvSpPr/>
            <p:nvPr/>
          </p:nvSpPr>
          <p:spPr>
            <a:xfrm>
              <a:off x="1327058" y="2882341"/>
              <a:ext cx="1364567" cy="913623"/>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1322368" y="3151986"/>
              <a:ext cx="1364567" cy="369332"/>
            </a:xfrm>
            <a:prstGeom prst="rect">
              <a:avLst/>
            </a:prstGeom>
            <a:noFill/>
          </p:spPr>
          <p:txBody>
            <a:bodyPr wrap="square" rtlCol="0">
              <a:spAutoFit/>
            </a:bodyPr>
            <a:lstStyle/>
            <a:p>
              <a:r>
                <a:rPr lang="tr-TR" b="1" dirty="0"/>
                <a:t>Giriş Aracı</a:t>
              </a:r>
              <a:endParaRPr lang="en-US" b="1" dirty="0"/>
            </a:p>
          </p:txBody>
        </p:sp>
        <p:grpSp>
          <p:nvGrpSpPr>
            <p:cNvPr id="63" name="Group 62"/>
            <p:cNvGrpSpPr/>
            <p:nvPr/>
          </p:nvGrpSpPr>
          <p:grpSpPr>
            <a:xfrm>
              <a:off x="5205694" y="3120013"/>
              <a:ext cx="457200" cy="457200"/>
              <a:chOff x="2236768" y="3217467"/>
              <a:chExt cx="457200" cy="457200"/>
            </a:xfrm>
          </p:grpSpPr>
          <p:sp>
            <p:nvSpPr>
              <p:cNvPr id="61" name="Flowchart: Process 60"/>
              <p:cNvSpPr>
                <a:spLocks/>
              </p:cNvSpPr>
              <p:nvPr/>
            </p:nvSpPr>
            <p:spPr>
              <a:xfrm>
                <a:off x="2236768" y="3217467"/>
                <a:ext cx="457200" cy="457200"/>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2279313" y="3265039"/>
                <a:ext cx="366055" cy="369332"/>
              </a:xfrm>
              <a:prstGeom prst="rect">
                <a:avLst/>
              </a:prstGeom>
              <a:noFill/>
            </p:spPr>
            <p:txBody>
              <a:bodyPr wrap="square" rtlCol="0">
                <a:spAutoFit/>
              </a:bodyPr>
              <a:lstStyle/>
              <a:p>
                <a:r>
                  <a:rPr lang="tr-TR" b="1" dirty="0"/>
                  <a:t>K</a:t>
                </a:r>
                <a:endParaRPr lang="en-US" b="1" dirty="0"/>
              </a:p>
            </p:txBody>
          </p:sp>
        </p:grpSp>
        <p:sp>
          <p:nvSpPr>
            <p:cNvPr id="66" name="Rectangle 65"/>
            <p:cNvSpPr/>
            <p:nvPr/>
          </p:nvSpPr>
          <p:spPr>
            <a:xfrm>
              <a:off x="2843608" y="2984537"/>
              <a:ext cx="458780" cy="369332"/>
            </a:xfrm>
            <a:prstGeom prst="rect">
              <a:avLst/>
            </a:prstGeom>
          </p:spPr>
          <p:txBody>
            <a:bodyPr wrap="none">
              <a:spAutoFit/>
            </a:bodyPr>
            <a:lstStyle/>
            <a:p>
              <a:r>
                <a:rPr lang="tr-TR" b="1" dirty="0">
                  <a:latin typeface="Symbol" panose="05050102010706020507" pitchFamily="18" charset="2"/>
                </a:rPr>
                <a:t>w</a:t>
              </a:r>
              <a:r>
                <a:rPr lang="tr-TR" b="1" dirty="0"/>
                <a:t>*</a:t>
              </a:r>
              <a:endParaRPr lang="en-US" dirty="0"/>
            </a:p>
          </p:txBody>
        </p:sp>
        <p:sp>
          <p:nvSpPr>
            <p:cNvPr id="67" name="Rectangle 66"/>
            <p:cNvSpPr/>
            <p:nvPr/>
          </p:nvSpPr>
          <p:spPr>
            <a:xfrm>
              <a:off x="4701545" y="2976675"/>
              <a:ext cx="510076" cy="369332"/>
            </a:xfrm>
            <a:prstGeom prst="rect">
              <a:avLst/>
            </a:prstGeom>
          </p:spPr>
          <p:txBody>
            <a:bodyPr wrap="none">
              <a:spAutoFit/>
            </a:bodyPr>
            <a:lstStyle/>
            <a:p>
              <a:r>
                <a:rPr lang="tr-TR" b="1" dirty="0">
                  <a:latin typeface="Symbol" panose="05050102010706020507" pitchFamily="18" charset="2"/>
                </a:rPr>
                <a:t>e</a:t>
              </a:r>
              <a:r>
                <a:rPr lang="tr-TR" b="1" dirty="0"/>
                <a:t>(t)</a:t>
              </a:r>
              <a:endParaRPr lang="en-US" dirty="0"/>
            </a:p>
          </p:txBody>
        </p:sp>
        <p:cxnSp>
          <p:nvCxnSpPr>
            <p:cNvPr id="55" name="Straight Connector 54"/>
            <p:cNvCxnSpPr/>
            <p:nvPr/>
          </p:nvCxnSpPr>
          <p:spPr>
            <a:xfrm flipV="1">
              <a:off x="6740881" y="1868250"/>
              <a:ext cx="5332" cy="1171188"/>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908895" y="1868250"/>
              <a:ext cx="4837318" cy="16642"/>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1908895" y="1884892"/>
              <a:ext cx="0" cy="9902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Rectangle 3"/>
                <p:cNvSpPr/>
                <p:nvPr/>
              </p:nvSpPr>
              <p:spPr>
                <a:xfrm>
                  <a:off x="3513195" y="1493498"/>
                  <a:ext cx="500393" cy="3940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tr-TR" b="1" i="1">
                                <a:latin typeface="Cambria Math" panose="02040503050406030204" pitchFamily="18" charset="0"/>
                                <a:ea typeface="Cambria Math" panose="02040503050406030204" pitchFamily="18" charset="0"/>
                              </a:rPr>
                            </m:ctrlPr>
                          </m:sSubSupPr>
                          <m:e>
                            <m:acc>
                              <m:accPr>
                                <m:chr m:val="̂"/>
                                <m:ctrlPr>
                                  <a:rPr lang="tr-TR" b="1" i="1">
                                    <a:latin typeface="Cambria Math" panose="02040503050406030204" pitchFamily="18" charset="0"/>
                                    <a:ea typeface="Cambria Math" panose="02040503050406030204" pitchFamily="18" charset="0"/>
                                  </a:rPr>
                                </m:ctrlPr>
                              </m:accPr>
                              <m:e>
                                <m:r>
                                  <a:rPr lang="tr-TR" b="1" i="1">
                                    <a:latin typeface="Cambria Math" panose="02040503050406030204" pitchFamily="18" charset="0"/>
                                    <a:ea typeface="Cambria Math" panose="02040503050406030204" pitchFamily="18" charset="0"/>
                                  </a:rPr>
                                  <m:t>𝑻</m:t>
                                </m:r>
                              </m:e>
                            </m:acc>
                          </m:e>
                          <m:sub>
                            <m:r>
                              <a:rPr lang="tr-TR" b="1" i="1">
                                <a:latin typeface="Cambria Math" panose="02040503050406030204" pitchFamily="18" charset="0"/>
                                <a:ea typeface="Cambria Math" panose="02040503050406030204" pitchFamily="18" charset="0"/>
                              </a:rPr>
                              <m:t>𝒅</m:t>
                            </m:r>
                          </m:sub>
                          <m:sup>
                            <m:r>
                              <a:rPr lang="tr-TR" b="1" i="1">
                                <a:latin typeface="Cambria Math" panose="02040503050406030204" pitchFamily="18" charset="0"/>
                                <a:ea typeface="Cambria Math" panose="02040503050406030204" pitchFamily="18" charset="0"/>
                              </a:rPr>
                              <m:t>𝟎</m:t>
                            </m:r>
                          </m:sup>
                        </m:sSubSup>
                      </m:oMath>
                    </m:oMathPara>
                  </a14:m>
                  <a:endParaRPr lang="en-US" b="1" dirty="0"/>
                </a:p>
              </p:txBody>
            </p:sp>
          </mc:Choice>
          <mc:Fallback xmlns="">
            <p:sp>
              <p:nvSpPr>
                <p:cNvPr id="4" name="Rectangle 3"/>
                <p:cNvSpPr>
                  <a:spLocks noRot="1" noChangeAspect="1" noMove="1" noResize="1" noEditPoints="1" noAdjustHandles="1" noChangeArrowheads="1" noChangeShapeType="1" noTextEdit="1"/>
                </p:cNvSpPr>
                <p:nvPr/>
              </p:nvSpPr>
              <p:spPr>
                <a:xfrm>
                  <a:off x="3513195" y="1493498"/>
                  <a:ext cx="500393" cy="394019"/>
                </a:xfrm>
                <a:prstGeom prst="rect">
                  <a:avLst/>
                </a:prstGeom>
                <a:blipFill rotWithShape="0">
                  <a:blip r:embed="rId3"/>
                  <a:stretch>
                    <a:fillRect r="-3659" b="-3077"/>
                  </a:stretch>
                </a:blipFill>
              </p:spPr>
              <p:txBody>
                <a:bodyPr/>
                <a:lstStyle/>
                <a:p>
                  <a:r>
                    <a:rPr lang="en-US">
                      <a:noFill/>
                    </a:rPr>
                    <a:t> </a:t>
                  </a:r>
                </a:p>
              </p:txBody>
            </p:sp>
          </mc:Fallback>
        </mc:AlternateContent>
        <p:cxnSp>
          <p:nvCxnSpPr>
            <p:cNvPr id="65" name="Straight Connector 64"/>
            <p:cNvCxnSpPr/>
            <p:nvPr/>
          </p:nvCxnSpPr>
          <p:spPr>
            <a:xfrm flipH="1">
              <a:off x="2820952" y="2360850"/>
              <a:ext cx="3636119"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2820952" y="2360850"/>
              <a:ext cx="0" cy="9902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5090808" y="2118862"/>
              <a:ext cx="457200" cy="457200"/>
              <a:chOff x="2236768" y="3217467"/>
              <a:chExt cx="457200" cy="457200"/>
            </a:xfrm>
          </p:grpSpPr>
          <p:sp>
            <p:nvSpPr>
              <p:cNvPr id="72" name="Flowchart: Process 71"/>
              <p:cNvSpPr>
                <a:spLocks/>
              </p:cNvSpPr>
              <p:nvPr/>
            </p:nvSpPr>
            <p:spPr>
              <a:xfrm>
                <a:off x="2236768" y="3217467"/>
                <a:ext cx="457200" cy="457200"/>
              </a:xfrm>
              <a:prstGeom prst="flowChartProcess">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2279313" y="3265039"/>
                <a:ext cx="366055" cy="369332"/>
              </a:xfrm>
              <a:prstGeom prst="rect">
                <a:avLst/>
              </a:prstGeom>
              <a:noFill/>
            </p:spPr>
            <p:txBody>
              <a:bodyPr wrap="square" rtlCol="0">
                <a:spAutoFit/>
              </a:bodyPr>
              <a:lstStyle/>
              <a:p>
                <a:r>
                  <a:rPr lang="tr-TR" b="1" dirty="0"/>
                  <a:t>B</a:t>
                </a:r>
                <a:endParaRPr lang="en-US" b="1" dirty="0"/>
              </a:p>
            </p:txBody>
          </p:sp>
        </p:grpSp>
        <p:cxnSp>
          <p:nvCxnSpPr>
            <p:cNvPr id="74" name="Straight Connector 73"/>
            <p:cNvCxnSpPr/>
            <p:nvPr/>
          </p:nvCxnSpPr>
          <p:spPr>
            <a:xfrm flipH="1" flipV="1">
              <a:off x="6457071" y="2360850"/>
              <a:ext cx="110" cy="634038"/>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5" name="Rectangle 74"/>
              <p:cNvSpPr/>
              <p:nvPr/>
            </p:nvSpPr>
            <p:spPr>
              <a:xfrm>
                <a:off x="8773929" y="4587587"/>
                <a:ext cx="2646302" cy="1224887"/>
              </a:xfrm>
              <a:prstGeom prst="rect">
                <a:avLst/>
              </a:prstGeom>
              <a:solidFill>
                <a:schemeClr val="accent1">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sz="3600" i="1" smtClean="0">
                              <a:latin typeface="Cambria Math" panose="02040503050406030204" pitchFamily="18" charset="0"/>
                              <a:ea typeface="Cambria Math" panose="02040503050406030204" pitchFamily="18" charset="0"/>
                            </a:rPr>
                          </m:ctrlPr>
                        </m:sSubPr>
                        <m:e>
                          <m:r>
                            <a:rPr lang="tr-TR" sz="3600" i="1">
                              <a:latin typeface="Cambria Math" panose="02040503050406030204" pitchFamily="18" charset="0"/>
                              <a:ea typeface="Cambria Math" panose="02040503050406030204" pitchFamily="18" charset="0"/>
                            </a:rPr>
                            <m:t>𝜀</m:t>
                          </m:r>
                        </m:e>
                        <m:sub>
                          <m:r>
                            <a:rPr lang="tr-TR" sz="3600" i="1">
                              <a:latin typeface="Cambria Math" panose="02040503050406030204" pitchFamily="18" charset="0"/>
                              <a:ea typeface="Cambria Math" panose="02040503050406030204" pitchFamily="18" charset="0"/>
                            </a:rPr>
                            <m:t>𝑠𝑠</m:t>
                          </m:r>
                        </m:sub>
                      </m:sSub>
                      <m:r>
                        <a:rPr lang="tr-TR" sz="3600" i="1">
                          <a:latin typeface="Cambria Math" panose="02040503050406030204" pitchFamily="18" charset="0"/>
                          <a:ea typeface="Cambria Math" panose="02040503050406030204" pitchFamily="18" charset="0"/>
                        </a:rPr>
                        <m:t>=</m:t>
                      </m:r>
                      <m:f>
                        <m:fPr>
                          <m:ctrlPr>
                            <a:rPr lang="tr-TR" sz="3600" i="1">
                              <a:latin typeface="Cambria Math" panose="02040503050406030204" pitchFamily="18" charset="0"/>
                              <a:ea typeface="Cambria Math" panose="02040503050406030204" pitchFamily="18" charset="0"/>
                            </a:rPr>
                          </m:ctrlPr>
                        </m:fPr>
                        <m:num>
                          <m:sSub>
                            <m:sSubPr>
                              <m:ctrlPr>
                                <a:rPr lang="tr-TR" sz="3600" i="1" smtClean="0">
                                  <a:latin typeface="Cambria Math" panose="02040503050406030204" pitchFamily="18" charset="0"/>
                                  <a:ea typeface="Cambria Math" panose="02040503050406030204" pitchFamily="18" charset="0"/>
                                </a:rPr>
                              </m:ctrlPr>
                            </m:sSubPr>
                            <m:e>
                              <m:acc>
                                <m:accPr>
                                  <m:chr m:val="̃"/>
                                  <m:ctrlPr>
                                    <a:rPr lang="tr-TR" sz="3600" i="1">
                                      <a:latin typeface="Cambria Math" panose="02040503050406030204" pitchFamily="18" charset="0"/>
                                      <a:ea typeface="Cambria Math" panose="02040503050406030204" pitchFamily="18" charset="0"/>
                                    </a:rPr>
                                  </m:ctrlPr>
                                </m:accPr>
                                <m:e>
                                  <m:r>
                                    <a:rPr lang="tr-TR" sz="3600" i="1">
                                      <a:latin typeface="Cambria Math" panose="02040503050406030204" pitchFamily="18" charset="0"/>
                                      <a:ea typeface="Cambria Math" panose="02040503050406030204" pitchFamily="18" charset="0"/>
                                    </a:rPr>
                                    <m:t>𝑇</m:t>
                                  </m:r>
                                </m:e>
                              </m:acc>
                            </m:e>
                            <m:sub>
                              <m:r>
                                <a:rPr lang="tr-TR" sz="3600" b="0" i="1" smtClean="0">
                                  <a:latin typeface="Cambria Math" panose="02040503050406030204" pitchFamily="18" charset="0"/>
                                  <a:ea typeface="Cambria Math" panose="02040503050406030204" pitchFamily="18" charset="0"/>
                                </a:rPr>
                                <m:t>𝑑</m:t>
                              </m:r>
                            </m:sub>
                          </m:sSub>
                          <m:r>
                            <a:rPr lang="tr-TR" sz="3600" b="0" i="1" smtClean="0">
                              <a:latin typeface="Cambria Math" panose="02040503050406030204" pitchFamily="18" charset="0"/>
                              <a:ea typeface="Cambria Math" panose="02040503050406030204" pitchFamily="18" charset="0"/>
                            </a:rPr>
                            <m:t>(</m:t>
                          </m:r>
                          <m:r>
                            <a:rPr lang="tr-TR" sz="3600" b="0" i="1" smtClean="0">
                              <a:latin typeface="Cambria Math" panose="02040503050406030204" pitchFamily="18" charset="0"/>
                              <a:ea typeface="Cambria Math" panose="02040503050406030204" pitchFamily="18" charset="0"/>
                            </a:rPr>
                            <m:t>𝑡</m:t>
                          </m:r>
                          <m:r>
                            <a:rPr lang="tr-TR" sz="3600" b="0" i="1" smtClean="0">
                              <a:latin typeface="Cambria Math" panose="02040503050406030204" pitchFamily="18" charset="0"/>
                              <a:ea typeface="Cambria Math" panose="02040503050406030204" pitchFamily="18" charset="0"/>
                            </a:rPr>
                            <m:t>)</m:t>
                          </m:r>
                        </m:num>
                        <m:den>
                          <m:r>
                            <a:rPr lang="tr-TR" sz="3600" i="1">
                              <a:latin typeface="Cambria Math" panose="02040503050406030204" pitchFamily="18" charset="0"/>
                              <a:ea typeface="Cambria Math" panose="02040503050406030204" pitchFamily="18" charset="0"/>
                            </a:rPr>
                            <m:t>𝐵</m:t>
                          </m:r>
                          <m:r>
                            <a:rPr lang="tr-TR" sz="3600" b="0" i="1" smtClean="0">
                              <a:latin typeface="Cambria Math" panose="02040503050406030204" pitchFamily="18" charset="0"/>
                              <a:ea typeface="Cambria Math" panose="02040503050406030204" pitchFamily="18" charset="0"/>
                            </a:rPr>
                            <m:t>+</m:t>
                          </m:r>
                          <m:r>
                            <a:rPr lang="tr-TR" sz="3600" b="0" i="1" smtClean="0">
                              <a:latin typeface="Cambria Math" panose="02040503050406030204" pitchFamily="18" charset="0"/>
                              <a:ea typeface="Cambria Math" panose="02040503050406030204" pitchFamily="18" charset="0"/>
                            </a:rPr>
                            <m:t>𝐾</m:t>
                          </m:r>
                        </m:den>
                      </m:f>
                    </m:oMath>
                  </m:oMathPara>
                </a14:m>
                <a:endParaRPr lang="en-US" sz="2800" dirty="0"/>
              </a:p>
            </p:txBody>
          </p:sp>
        </mc:Choice>
        <mc:Fallback xmlns="">
          <p:sp>
            <p:nvSpPr>
              <p:cNvPr id="75" name="Rectangle 74"/>
              <p:cNvSpPr>
                <a:spLocks noRot="1" noChangeAspect="1" noMove="1" noResize="1" noEditPoints="1" noAdjustHandles="1" noChangeArrowheads="1" noChangeShapeType="1" noTextEdit="1"/>
              </p:cNvSpPr>
              <p:nvPr/>
            </p:nvSpPr>
            <p:spPr>
              <a:xfrm>
                <a:off x="8773929" y="4587587"/>
                <a:ext cx="2646302" cy="1224887"/>
              </a:xfrm>
              <a:prstGeom prst="rect">
                <a:avLst/>
              </a:prstGeom>
              <a:blipFill rotWithShape="0">
                <a:blip r:embed="rId4"/>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1505957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Kalıcı hata oranlarını</a:t>
            </a:r>
          </a:p>
        </p:txBody>
      </p:sp>
      <mc:AlternateContent xmlns:mc="http://schemas.openxmlformats.org/markup-compatibility/2006" xmlns:a14="http://schemas.microsoft.com/office/drawing/2010/main">
        <mc:Choice Requires="a14">
          <p:graphicFrame>
            <p:nvGraphicFramePr>
              <p:cNvPr id="5" name="İçerik Yer Tutucusu 4"/>
              <p:cNvGraphicFramePr>
                <a:graphicFrameLocks noGrp="1"/>
              </p:cNvGraphicFramePr>
              <p:nvPr>
                <p:ph idx="1"/>
                <p:extLst>
                  <p:ext uri="{D42A27DB-BD31-4B8C-83A1-F6EECF244321}">
                    <p14:modId xmlns:p14="http://schemas.microsoft.com/office/powerpoint/2010/main" val="3584785082"/>
                  </p:ext>
                </p:extLst>
              </p:nvPr>
            </p:nvGraphicFramePr>
            <p:xfrm>
              <a:off x="1096963" y="1395413"/>
              <a:ext cx="9465934" cy="2961640"/>
            </p:xfrm>
            <a:graphic>
              <a:graphicData uri="http://schemas.openxmlformats.org/drawingml/2006/table">
                <a:tbl>
                  <a:tblPr firstRow="1" bandRow="1">
                    <a:tableStyleId>{5C22544A-7EE6-4342-B048-85BDC9FD1C3A}</a:tableStyleId>
                  </a:tblPr>
                  <a:tblGrid>
                    <a:gridCol w="2667294">
                      <a:extLst>
                        <a:ext uri="{9D8B030D-6E8A-4147-A177-3AD203B41FA5}">
                          <a16:colId xmlns:a16="http://schemas.microsoft.com/office/drawing/2014/main" xmlns="" val="20000"/>
                        </a:ext>
                      </a:extLst>
                    </a:gridCol>
                    <a:gridCol w="1701899">
                      <a:extLst>
                        <a:ext uri="{9D8B030D-6E8A-4147-A177-3AD203B41FA5}">
                          <a16:colId xmlns:a16="http://schemas.microsoft.com/office/drawing/2014/main" xmlns="" val="20001"/>
                        </a:ext>
                      </a:extLst>
                    </a:gridCol>
                    <a:gridCol w="5096741">
                      <a:extLst>
                        <a:ext uri="{9D8B030D-6E8A-4147-A177-3AD203B41FA5}">
                          <a16:colId xmlns:a16="http://schemas.microsoft.com/office/drawing/2014/main" xmlns="" val="20002"/>
                        </a:ext>
                      </a:extLst>
                    </a:gridCol>
                  </a:tblGrid>
                  <a:tr h="370840">
                    <a:tc>
                      <a:txBody>
                        <a:bodyPr/>
                        <a:lstStyle/>
                        <a:p>
                          <a:r>
                            <a:rPr lang="tr-TR" dirty="0"/>
                            <a:t>Kontrol Tipi</a:t>
                          </a:r>
                        </a:p>
                      </a:txBody>
                      <a:tcPr/>
                    </a:tc>
                    <a:tc>
                      <a:txBody>
                        <a:bodyPr/>
                        <a:lstStyle/>
                        <a:p>
                          <a:r>
                            <a:rPr lang="tr-TR" dirty="0"/>
                            <a:t>Hata</a:t>
                          </a:r>
                          <a:r>
                            <a:rPr lang="tr-TR" baseline="0" dirty="0"/>
                            <a:t> Oranları</a:t>
                          </a:r>
                          <a:endParaRPr lang="tr-TR" dirty="0"/>
                        </a:p>
                      </a:txBody>
                      <a:tcPr/>
                    </a:tc>
                    <a:tc>
                      <a:txBody>
                        <a:bodyPr/>
                        <a:lstStyle/>
                        <a:p>
                          <a:r>
                            <a:rPr lang="tr-TR" dirty="0"/>
                            <a:t>Avantaj ve Dezavantajlar</a:t>
                          </a:r>
                        </a:p>
                      </a:txBody>
                      <a:tcPr/>
                    </a:tc>
                    <a:extLst>
                      <a:ext uri="{0D108BD9-81ED-4DB2-BD59-A6C34878D82A}">
                        <a16:rowId xmlns:a16="http://schemas.microsoft.com/office/drawing/2014/main" xmlns="" val="10000"/>
                      </a:ext>
                    </a:extLst>
                  </a:tr>
                  <a:tr h="370840">
                    <a:tc>
                      <a:txBody>
                        <a:bodyPr/>
                        <a:lstStyle/>
                        <a:p>
                          <a:pPr marL="658368" lvl="2">
                            <a:buFont typeface="+mj-lt"/>
                            <a:buAutoNum type="alphaLcParenR"/>
                            <a:tabLst>
                              <a:tab pos="274320" algn="l"/>
                            </a:tabLst>
                          </a:pPr>
                          <a:r>
                            <a:rPr lang="tr-TR" sz="2200" dirty="0"/>
                            <a:t>A</a:t>
                          </a:r>
                          <a:r>
                            <a:rPr lang="tr-TR" sz="2200" dirty="0" smtClean="0"/>
                            <a:t>çık </a:t>
                          </a:r>
                          <a:r>
                            <a:rPr lang="tr-TR" sz="2200" dirty="0"/>
                            <a:t>çevrim </a:t>
                          </a:r>
                        </a:p>
                      </a:txBody>
                      <a:tcPr/>
                    </a:tc>
                    <a:tc>
                      <a:txBody>
                        <a:bodyPr/>
                        <a:lstStyle/>
                        <a:p>
                          <a:pPr/>
                          <a14:m>
                            <m:oMathPara xmlns:m="http://schemas.openxmlformats.org/officeDocument/2006/math">
                              <m:oMathParaPr>
                                <m:jc m:val="centerGroup"/>
                              </m:oMathParaPr>
                              <m:oMath xmlns:m="http://schemas.openxmlformats.org/officeDocument/2006/math">
                                <m:sSub>
                                  <m:sSubPr>
                                    <m:ctrlPr>
                                      <a:rPr lang="tr-TR" sz="1800" i="1" smtClean="0">
                                        <a:latin typeface="Cambria Math" panose="02040503050406030204" pitchFamily="18" charset="0"/>
                                        <a:ea typeface="Cambria Math" panose="02040503050406030204" pitchFamily="18" charset="0"/>
                                      </a:rPr>
                                    </m:ctrlPr>
                                  </m:sSubPr>
                                  <m:e>
                                    <m:r>
                                      <a:rPr lang="tr-TR" sz="1800" i="1">
                                        <a:latin typeface="Cambria Math" panose="02040503050406030204" pitchFamily="18" charset="0"/>
                                        <a:ea typeface="Cambria Math" panose="02040503050406030204" pitchFamily="18" charset="0"/>
                                      </a:rPr>
                                      <m:t>𝜀</m:t>
                                    </m:r>
                                  </m:e>
                                  <m:sub>
                                    <m:r>
                                      <a:rPr lang="tr-TR" sz="1800" i="1">
                                        <a:latin typeface="Cambria Math" panose="02040503050406030204" pitchFamily="18" charset="0"/>
                                        <a:ea typeface="Cambria Math" panose="02040503050406030204" pitchFamily="18" charset="0"/>
                                      </a:rPr>
                                      <m:t>𝑠𝑠</m:t>
                                    </m:r>
                                  </m:sub>
                                </m:sSub>
                                <m:r>
                                  <a:rPr lang="tr-TR" sz="1800" i="1">
                                    <a:latin typeface="Cambria Math" panose="02040503050406030204" pitchFamily="18" charset="0"/>
                                    <a:ea typeface="Cambria Math" panose="02040503050406030204" pitchFamily="18" charset="0"/>
                                  </a:rPr>
                                  <m:t>=</m:t>
                                </m:r>
                                <m:f>
                                  <m:fPr>
                                    <m:ctrlPr>
                                      <a:rPr lang="tr-TR" sz="1800" i="1">
                                        <a:latin typeface="Cambria Math" panose="02040503050406030204" pitchFamily="18" charset="0"/>
                                        <a:ea typeface="Cambria Math" panose="02040503050406030204" pitchFamily="18" charset="0"/>
                                      </a:rPr>
                                    </m:ctrlPr>
                                  </m:fPr>
                                  <m:num>
                                    <m:sSub>
                                      <m:sSubPr>
                                        <m:ctrlPr>
                                          <a:rPr lang="tr-TR" sz="1800" i="1">
                                            <a:latin typeface="Cambria Math" panose="02040503050406030204" pitchFamily="18" charset="0"/>
                                            <a:ea typeface="Cambria Math" panose="02040503050406030204" pitchFamily="18" charset="0"/>
                                          </a:rPr>
                                        </m:ctrlPr>
                                      </m:sSubPr>
                                      <m:e>
                                        <m:acc>
                                          <m:accPr>
                                            <m:chr m:val="̃"/>
                                            <m:ctrlPr>
                                              <a:rPr lang="tr-TR" sz="1800" i="1">
                                                <a:latin typeface="Cambria Math" panose="02040503050406030204" pitchFamily="18" charset="0"/>
                                                <a:ea typeface="Cambria Math" panose="02040503050406030204" pitchFamily="18" charset="0"/>
                                              </a:rPr>
                                            </m:ctrlPr>
                                          </m:accPr>
                                          <m:e>
                                            <m:r>
                                              <a:rPr lang="tr-TR" sz="1800" i="1">
                                                <a:latin typeface="Cambria Math" panose="02040503050406030204" pitchFamily="18" charset="0"/>
                                                <a:ea typeface="Cambria Math" panose="02040503050406030204" pitchFamily="18" charset="0"/>
                                              </a:rPr>
                                              <m:t>𝑇</m:t>
                                            </m:r>
                                          </m:e>
                                        </m:acc>
                                      </m:e>
                                      <m:sub>
                                        <m:r>
                                          <a:rPr lang="tr-TR" sz="1800" i="1">
                                            <a:latin typeface="Cambria Math" panose="02040503050406030204" pitchFamily="18" charset="0"/>
                                            <a:ea typeface="Cambria Math" panose="02040503050406030204" pitchFamily="18" charset="0"/>
                                          </a:rPr>
                                          <m:t>𝑑</m:t>
                                        </m:r>
                                      </m:sub>
                                    </m:sSub>
                                  </m:num>
                                  <m:den>
                                    <m:r>
                                      <a:rPr lang="tr-TR" sz="1800" i="1">
                                        <a:latin typeface="Cambria Math" panose="02040503050406030204" pitchFamily="18" charset="0"/>
                                        <a:ea typeface="Cambria Math" panose="02040503050406030204" pitchFamily="18" charset="0"/>
                                      </a:rPr>
                                      <m:t>𝐵</m:t>
                                    </m:r>
                                  </m:den>
                                </m:f>
                              </m:oMath>
                            </m:oMathPara>
                          </a14:m>
                          <a:endParaRPr lang="tr-TR" dirty="0"/>
                        </a:p>
                      </a:txBody>
                      <a:tcPr/>
                    </a:tc>
                    <a:tc>
                      <a:txBody>
                        <a:bodyPr/>
                        <a:lstStyle/>
                        <a:p>
                          <a:r>
                            <a:rPr lang="tr-TR" dirty="0"/>
                            <a:t>Basit, ucuz ancak</a:t>
                          </a:r>
                          <a:r>
                            <a:rPr lang="tr-TR" baseline="0" dirty="0"/>
                            <a:t> kontrol edilecek sistemin parametrelerinin ve dış bozucuların doğru tahmin edilmesini gerektirdiği için uzmanlık gerektirir.</a:t>
                          </a:r>
                          <a:endParaRPr lang="tr-TR" dirty="0"/>
                        </a:p>
                      </a:txBody>
                      <a:tcPr/>
                    </a:tc>
                    <a:extLst>
                      <a:ext uri="{0D108BD9-81ED-4DB2-BD59-A6C34878D82A}">
                        <a16:rowId xmlns:a16="http://schemas.microsoft.com/office/drawing/2014/main" xmlns="" val="10001"/>
                      </a:ext>
                    </a:extLst>
                  </a:tr>
                  <a:tr h="370840">
                    <a:tc>
                      <a:txBody>
                        <a:bodyPr/>
                        <a:lstStyle/>
                        <a:p>
                          <a:pPr marL="658368" lvl="2">
                            <a:buFont typeface="+mj-lt"/>
                            <a:buAutoNum type="alphaLcParenR"/>
                            <a:tabLst>
                              <a:tab pos="274320" algn="l"/>
                            </a:tabLst>
                          </a:pPr>
                          <a:r>
                            <a:rPr lang="tr-TR" sz="2200" dirty="0"/>
                            <a:t>En temel kapalı çevrim </a:t>
                          </a:r>
                        </a:p>
                      </a:txBody>
                      <a:tcPr/>
                    </a:tc>
                    <a:tc>
                      <a:txBody>
                        <a:bodyPr/>
                        <a:lstStyle/>
                        <a:p>
                          <a:pPr/>
                          <a14:m>
                            <m:oMathPara xmlns:m="http://schemas.openxmlformats.org/officeDocument/2006/math">
                              <m:oMathParaPr>
                                <m:jc m:val="centerGroup"/>
                              </m:oMathParaPr>
                              <m:oMath xmlns:m="http://schemas.openxmlformats.org/officeDocument/2006/math">
                                <m:sSub>
                                  <m:sSubPr>
                                    <m:ctrlPr>
                                      <a:rPr lang="tr-TR" sz="1800" i="1" smtClean="0">
                                        <a:latin typeface="Cambria Math" panose="02040503050406030204" pitchFamily="18" charset="0"/>
                                        <a:ea typeface="Cambria Math" panose="02040503050406030204" pitchFamily="18" charset="0"/>
                                      </a:rPr>
                                    </m:ctrlPr>
                                  </m:sSubPr>
                                  <m:e>
                                    <m:r>
                                      <a:rPr lang="tr-TR" sz="1800" i="1">
                                        <a:latin typeface="Cambria Math" panose="02040503050406030204" pitchFamily="18" charset="0"/>
                                        <a:ea typeface="Cambria Math" panose="02040503050406030204" pitchFamily="18" charset="0"/>
                                      </a:rPr>
                                      <m:t>𝜀</m:t>
                                    </m:r>
                                  </m:e>
                                  <m:sub>
                                    <m:r>
                                      <a:rPr lang="tr-TR" sz="1800" i="1">
                                        <a:latin typeface="Cambria Math" panose="02040503050406030204" pitchFamily="18" charset="0"/>
                                        <a:ea typeface="Cambria Math" panose="02040503050406030204" pitchFamily="18" charset="0"/>
                                      </a:rPr>
                                      <m:t>𝑠𝑠</m:t>
                                    </m:r>
                                  </m:sub>
                                </m:sSub>
                                <m:r>
                                  <a:rPr lang="tr-TR" sz="1800" i="1">
                                    <a:latin typeface="Cambria Math" panose="02040503050406030204" pitchFamily="18" charset="0"/>
                                    <a:ea typeface="Cambria Math" panose="02040503050406030204" pitchFamily="18" charset="0"/>
                                  </a:rPr>
                                  <m:t>=</m:t>
                                </m:r>
                                <m:f>
                                  <m:fPr>
                                    <m:ctrlPr>
                                      <a:rPr lang="tr-TR" sz="1800" i="1">
                                        <a:latin typeface="Cambria Math" panose="02040503050406030204" pitchFamily="18" charset="0"/>
                                        <a:ea typeface="Cambria Math" panose="02040503050406030204" pitchFamily="18" charset="0"/>
                                      </a:rPr>
                                    </m:ctrlPr>
                                  </m:fPr>
                                  <m:num>
                                    <m:r>
                                      <a:rPr lang="tr-TR" sz="1800" b="0" i="1" smtClean="0">
                                        <a:latin typeface="Cambria Math" panose="02040503050406030204" pitchFamily="18" charset="0"/>
                                        <a:ea typeface="Cambria Math" panose="02040503050406030204" pitchFamily="18" charset="0"/>
                                      </a:rPr>
                                      <m:t>𝐵</m:t>
                                    </m:r>
                                    <m:sSup>
                                      <m:sSupPr>
                                        <m:ctrlPr>
                                          <a:rPr lang="tr-TR" sz="1400" i="1">
                                            <a:latin typeface="Cambria Math" panose="02040503050406030204" pitchFamily="18" charset="0"/>
                                            <a:ea typeface="Cambria Math" panose="02040503050406030204" pitchFamily="18" charset="0"/>
                                          </a:rPr>
                                        </m:ctrlPr>
                                      </m:sSupPr>
                                      <m:e>
                                        <m:r>
                                          <a:rPr lang="tr-TR" sz="1400" i="1">
                                            <a:latin typeface="Cambria Math" panose="02040503050406030204" pitchFamily="18" charset="0"/>
                                            <a:ea typeface="Cambria Math" panose="02040503050406030204" pitchFamily="18" charset="0"/>
                                          </a:rPr>
                                          <m:t>𝜔</m:t>
                                        </m:r>
                                      </m:e>
                                      <m:sup>
                                        <m:r>
                                          <a:rPr lang="tr-TR" sz="1400" i="1">
                                            <a:latin typeface="Cambria Math" panose="02040503050406030204" pitchFamily="18" charset="0"/>
                                            <a:ea typeface="Cambria Math" panose="02040503050406030204" pitchFamily="18" charset="0"/>
                                          </a:rPr>
                                          <m:t>∗</m:t>
                                        </m:r>
                                      </m:sup>
                                    </m:sSup>
                                    <m:r>
                                      <a:rPr lang="tr-TR" sz="1800" b="0" i="1" smtClean="0">
                                        <a:latin typeface="Cambria Math" panose="02040503050406030204" pitchFamily="18" charset="0"/>
                                        <a:ea typeface="Cambria Math" panose="02040503050406030204" pitchFamily="18" charset="0"/>
                                      </a:rPr>
                                      <m:t>+</m:t>
                                    </m:r>
                                    <m:sSubSup>
                                      <m:sSubSupPr>
                                        <m:ctrlPr>
                                          <a:rPr lang="tr-TR" sz="1800" i="1" smtClean="0">
                                            <a:latin typeface="Cambria Math" panose="02040503050406030204" pitchFamily="18" charset="0"/>
                                            <a:ea typeface="Cambria Math" panose="02040503050406030204" pitchFamily="18" charset="0"/>
                                          </a:rPr>
                                        </m:ctrlPr>
                                      </m:sSubSupPr>
                                      <m:e>
                                        <m:r>
                                          <a:rPr lang="tr-TR" sz="1800" b="0" i="1" smtClean="0">
                                            <a:latin typeface="Cambria Math" panose="02040503050406030204" pitchFamily="18" charset="0"/>
                                            <a:ea typeface="Cambria Math" panose="02040503050406030204" pitchFamily="18" charset="0"/>
                                          </a:rPr>
                                          <m:t>𝑇</m:t>
                                        </m:r>
                                      </m:e>
                                      <m:sub>
                                        <m:r>
                                          <a:rPr lang="tr-TR" sz="1800" b="0" i="1" smtClean="0">
                                            <a:latin typeface="Cambria Math" panose="02040503050406030204" pitchFamily="18" charset="0"/>
                                            <a:ea typeface="Cambria Math" panose="02040503050406030204" pitchFamily="18" charset="0"/>
                                          </a:rPr>
                                          <m:t>𝑑</m:t>
                                        </m:r>
                                      </m:sub>
                                      <m:sup>
                                        <m:r>
                                          <a:rPr lang="tr-TR" sz="1800" b="0" i="1" smtClean="0">
                                            <a:latin typeface="Cambria Math" panose="02040503050406030204" pitchFamily="18" charset="0"/>
                                            <a:ea typeface="Cambria Math" panose="02040503050406030204" pitchFamily="18" charset="0"/>
                                          </a:rPr>
                                          <m:t>0</m:t>
                                        </m:r>
                                      </m:sup>
                                    </m:sSubSup>
                                  </m:num>
                                  <m:den>
                                    <m:r>
                                      <a:rPr lang="tr-TR" sz="1800" i="1">
                                        <a:latin typeface="Cambria Math" panose="02040503050406030204" pitchFamily="18" charset="0"/>
                                        <a:ea typeface="Cambria Math" panose="02040503050406030204" pitchFamily="18" charset="0"/>
                                      </a:rPr>
                                      <m:t>𝐵</m:t>
                                    </m:r>
                                    <m:r>
                                      <a:rPr lang="tr-TR" sz="1800" b="0" i="1" smtClean="0">
                                        <a:latin typeface="Cambria Math" panose="02040503050406030204" pitchFamily="18" charset="0"/>
                                        <a:ea typeface="Cambria Math" panose="02040503050406030204" pitchFamily="18" charset="0"/>
                                      </a:rPr>
                                      <m:t>+</m:t>
                                    </m:r>
                                    <m:r>
                                      <a:rPr lang="tr-TR" sz="1800" b="0" i="1" smtClean="0">
                                        <a:latin typeface="Cambria Math" panose="02040503050406030204" pitchFamily="18" charset="0"/>
                                        <a:ea typeface="Cambria Math" panose="02040503050406030204" pitchFamily="18" charset="0"/>
                                      </a:rPr>
                                      <m:t>𝐾</m:t>
                                    </m:r>
                                  </m:den>
                                </m:f>
                              </m:oMath>
                            </m:oMathPara>
                          </a14:m>
                          <a:endParaRPr lang="tr-TR" dirty="0"/>
                        </a:p>
                      </a:txBody>
                      <a:tcPr/>
                    </a:tc>
                    <a:tc>
                      <a:txBody>
                        <a:bodyPr/>
                        <a:lstStyle/>
                        <a:p>
                          <a:r>
                            <a:rPr lang="tr-TR" dirty="0"/>
                            <a:t>Görece</a:t>
                          </a:r>
                          <a:r>
                            <a:rPr lang="tr-TR" baseline="0" dirty="0"/>
                            <a:t> daha karmaşık ve pahalıdır. Ancak kontrol edilecek sistemin ve dış bozucu belirsizlikleriyle baş edebilir.</a:t>
                          </a:r>
                          <a:endParaRPr lang="tr-TR" dirty="0"/>
                        </a:p>
                      </a:txBody>
                      <a:tcPr/>
                    </a:tc>
                    <a:extLst>
                      <a:ext uri="{0D108BD9-81ED-4DB2-BD59-A6C34878D82A}">
                        <a16:rowId xmlns:a16="http://schemas.microsoft.com/office/drawing/2014/main" xmlns="" val="10002"/>
                      </a:ext>
                    </a:extLst>
                  </a:tr>
                  <a:tr h="370840">
                    <a:tc>
                      <a:txBody>
                        <a:bodyPr/>
                        <a:lstStyle/>
                        <a:p>
                          <a:pPr marL="658368" lvl="2">
                            <a:buFont typeface="+mj-lt"/>
                            <a:buAutoNum type="alphaLcParenR"/>
                            <a:tabLst>
                              <a:tab pos="274320" algn="l"/>
                            </a:tabLst>
                          </a:pPr>
                          <a:r>
                            <a:rPr lang="tr-TR" sz="2200" dirty="0"/>
                            <a:t>Gelişmiş kapalı çevrim</a:t>
                          </a:r>
                        </a:p>
                      </a:txBody>
                      <a:tcPr/>
                    </a:tc>
                    <a:tc>
                      <a:txBody>
                        <a:bodyPr/>
                        <a:lstStyle/>
                        <a:p>
                          <a:pPr/>
                          <a14:m>
                            <m:oMathPara xmlns:m="http://schemas.openxmlformats.org/officeDocument/2006/math">
                              <m:oMathParaPr>
                                <m:jc m:val="centerGroup"/>
                              </m:oMathParaPr>
                              <m:oMath xmlns:m="http://schemas.openxmlformats.org/officeDocument/2006/math">
                                <m:sSub>
                                  <m:sSubPr>
                                    <m:ctrlPr>
                                      <a:rPr lang="tr-TR" sz="1800" i="1" smtClean="0">
                                        <a:latin typeface="Cambria Math" panose="02040503050406030204" pitchFamily="18" charset="0"/>
                                        <a:ea typeface="Cambria Math" panose="02040503050406030204" pitchFamily="18" charset="0"/>
                                      </a:rPr>
                                    </m:ctrlPr>
                                  </m:sSubPr>
                                  <m:e>
                                    <m:r>
                                      <a:rPr lang="tr-TR" sz="1800" i="1">
                                        <a:latin typeface="Cambria Math" panose="02040503050406030204" pitchFamily="18" charset="0"/>
                                        <a:ea typeface="Cambria Math" panose="02040503050406030204" pitchFamily="18" charset="0"/>
                                      </a:rPr>
                                      <m:t>𝜀</m:t>
                                    </m:r>
                                  </m:e>
                                  <m:sub>
                                    <m:r>
                                      <a:rPr lang="tr-TR" sz="1800" i="1">
                                        <a:latin typeface="Cambria Math" panose="02040503050406030204" pitchFamily="18" charset="0"/>
                                        <a:ea typeface="Cambria Math" panose="02040503050406030204" pitchFamily="18" charset="0"/>
                                      </a:rPr>
                                      <m:t>𝑠𝑠</m:t>
                                    </m:r>
                                  </m:sub>
                                </m:sSub>
                                <m:r>
                                  <a:rPr lang="tr-TR" sz="1800" i="1">
                                    <a:latin typeface="Cambria Math" panose="02040503050406030204" pitchFamily="18" charset="0"/>
                                    <a:ea typeface="Cambria Math" panose="02040503050406030204" pitchFamily="18" charset="0"/>
                                  </a:rPr>
                                  <m:t>=</m:t>
                                </m:r>
                                <m:f>
                                  <m:fPr>
                                    <m:ctrlPr>
                                      <a:rPr lang="tr-TR" sz="1800" i="1">
                                        <a:latin typeface="Cambria Math" panose="02040503050406030204" pitchFamily="18" charset="0"/>
                                        <a:ea typeface="Cambria Math" panose="02040503050406030204" pitchFamily="18" charset="0"/>
                                      </a:rPr>
                                    </m:ctrlPr>
                                  </m:fPr>
                                  <m:num>
                                    <m:sSub>
                                      <m:sSubPr>
                                        <m:ctrlPr>
                                          <a:rPr lang="tr-TR" sz="1800" i="1" smtClean="0">
                                            <a:latin typeface="Cambria Math" panose="02040503050406030204" pitchFamily="18" charset="0"/>
                                            <a:ea typeface="Cambria Math" panose="02040503050406030204" pitchFamily="18" charset="0"/>
                                          </a:rPr>
                                        </m:ctrlPr>
                                      </m:sSubPr>
                                      <m:e>
                                        <m:acc>
                                          <m:accPr>
                                            <m:chr m:val="̃"/>
                                            <m:ctrlPr>
                                              <a:rPr lang="tr-TR" sz="1800" i="1">
                                                <a:latin typeface="Cambria Math" panose="02040503050406030204" pitchFamily="18" charset="0"/>
                                                <a:ea typeface="Cambria Math" panose="02040503050406030204" pitchFamily="18" charset="0"/>
                                              </a:rPr>
                                            </m:ctrlPr>
                                          </m:accPr>
                                          <m:e>
                                            <m:r>
                                              <a:rPr lang="tr-TR" sz="1800" i="1">
                                                <a:latin typeface="Cambria Math" panose="02040503050406030204" pitchFamily="18" charset="0"/>
                                                <a:ea typeface="Cambria Math" panose="02040503050406030204" pitchFamily="18" charset="0"/>
                                              </a:rPr>
                                              <m:t>𝑇</m:t>
                                            </m:r>
                                          </m:e>
                                        </m:acc>
                                      </m:e>
                                      <m:sub>
                                        <m:r>
                                          <a:rPr lang="tr-TR" sz="1800" i="1">
                                            <a:latin typeface="Cambria Math" panose="02040503050406030204" pitchFamily="18" charset="0"/>
                                            <a:ea typeface="Cambria Math" panose="02040503050406030204" pitchFamily="18" charset="0"/>
                                          </a:rPr>
                                          <m:t>𝑑</m:t>
                                        </m:r>
                                      </m:sub>
                                    </m:sSub>
                                  </m:num>
                                  <m:den>
                                    <m:r>
                                      <a:rPr lang="tr-TR" sz="1800" i="1">
                                        <a:latin typeface="Cambria Math" panose="02040503050406030204" pitchFamily="18" charset="0"/>
                                        <a:ea typeface="Cambria Math" panose="02040503050406030204" pitchFamily="18" charset="0"/>
                                      </a:rPr>
                                      <m:t>𝐵</m:t>
                                    </m:r>
                                    <m:r>
                                      <a:rPr lang="tr-TR" sz="1800" b="0" i="1" smtClean="0">
                                        <a:latin typeface="Cambria Math" panose="02040503050406030204" pitchFamily="18" charset="0"/>
                                        <a:ea typeface="Cambria Math" panose="02040503050406030204" pitchFamily="18" charset="0"/>
                                      </a:rPr>
                                      <m:t>+</m:t>
                                    </m:r>
                                    <m:r>
                                      <a:rPr lang="tr-TR" sz="1800" b="0" i="1" smtClean="0">
                                        <a:latin typeface="Cambria Math" panose="02040503050406030204" pitchFamily="18" charset="0"/>
                                        <a:ea typeface="Cambria Math" panose="02040503050406030204" pitchFamily="18" charset="0"/>
                                      </a:rPr>
                                      <m:t>𝐾</m:t>
                                    </m:r>
                                  </m:den>
                                </m:f>
                              </m:oMath>
                            </m:oMathPara>
                          </a14:m>
                          <a:endParaRPr lang="tr-TR" dirty="0"/>
                        </a:p>
                      </a:txBody>
                      <a:tcPr/>
                    </a:tc>
                    <a:tc>
                      <a:txBody>
                        <a:bodyPr/>
                        <a:lstStyle/>
                        <a:p>
                          <a:r>
                            <a:rPr lang="tr-TR" dirty="0"/>
                            <a:t>İleri bildirim ile kapalı çevrim daha sofistike</a:t>
                          </a:r>
                          <a:r>
                            <a:rPr lang="tr-TR" baseline="0" dirty="0"/>
                            <a:t> hale getirilebilir, kontrol sisteminin performansı artar.</a:t>
                          </a:r>
                          <a:endParaRPr lang="tr-TR" dirty="0"/>
                        </a:p>
                      </a:txBody>
                      <a:tcPr/>
                    </a:tc>
                    <a:extLst>
                      <a:ext uri="{0D108BD9-81ED-4DB2-BD59-A6C34878D82A}">
                        <a16:rowId xmlns:a16="http://schemas.microsoft.com/office/drawing/2014/main" xmlns="" val="10003"/>
                      </a:ext>
                    </a:extLst>
                  </a:tr>
                </a:tbl>
              </a:graphicData>
            </a:graphic>
          </p:graphicFrame>
        </mc:Choice>
        <mc:Fallback xmlns="">
          <p:graphicFrame>
            <p:nvGraphicFramePr>
              <p:cNvPr id="5" name="İçerik Yer Tutucusu 4"/>
              <p:cNvGraphicFramePr>
                <a:graphicFrameLocks noGrp="1"/>
              </p:cNvGraphicFramePr>
              <p:nvPr>
                <p:ph idx="1"/>
                <p:extLst>
                  <p:ext uri="{D42A27DB-BD31-4B8C-83A1-F6EECF244321}">
                    <p14:modId xmlns:p14="http://schemas.microsoft.com/office/powerpoint/2010/main" val="3584785082"/>
                  </p:ext>
                </p:extLst>
              </p:nvPr>
            </p:nvGraphicFramePr>
            <p:xfrm>
              <a:off x="1096963" y="1395413"/>
              <a:ext cx="9465934" cy="2961640"/>
            </p:xfrm>
            <a:graphic>
              <a:graphicData uri="http://schemas.openxmlformats.org/drawingml/2006/table">
                <a:tbl>
                  <a:tblPr firstRow="1" bandRow="1">
                    <a:tableStyleId>{5C22544A-7EE6-4342-B048-85BDC9FD1C3A}</a:tableStyleId>
                  </a:tblPr>
                  <a:tblGrid>
                    <a:gridCol w="2667294">
                      <a:extLst>
                        <a:ext uri="{9D8B030D-6E8A-4147-A177-3AD203B41FA5}">
                          <a16:colId xmlns:a16="http://schemas.microsoft.com/office/drawing/2014/main" val="20000"/>
                        </a:ext>
                      </a:extLst>
                    </a:gridCol>
                    <a:gridCol w="1701899">
                      <a:extLst>
                        <a:ext uri="{9D8B030D-6E8A-4147-A177-3AD203B41FA5}">
                          <a16:colId xmlns:a16="http://schemas.microsoft.com/office/drawing/2014/main" val="20001"/>
                        </a:ext>
                      </a:extLst>
                    </a:gridCol>
                    <a:gridCol w="5096741">
                      <a:extLst>
                        <a:ext uri="{9D8B030D-6E8A-4147-A177-3AD203B41FA5}">
                          <a16:colId xmlns:a16="http://schemas.microsoft.com/office/drawing/2014/main" val="20002"/>
                        </a:ext>
                      </a:extLst>
                    </a:gridCol>
                  </a:tblGrid>
                  <a:tr h="370840">
                    <a:tc>
                      <a:txBody>
                        <a:bodyPr/>
                        <a:lstStyle/>
                        <a:p>
                          <a:r>
                            <a:rPr lang="tr-TR" dirty="0"/>
                            <a:t>Kontrol Tipi</a:t>
                          </a:r>
                        </a:p>
                      </a:txBody>
                      <a:tcPr/>
                    </a:tc>
                    <a:tc>
                      <a:txBody>
                        <a:bodyPr/>
                        <a:lstStyle/>
                        <a:p>
                          <a:r>
                            <a:rPr lang="tr-TR" dirty="0"/>
                            <a:t>Hata</a:t>
                          </a:r>
                          <a:r>
                            <a:rPr lang="tr-TR" baseline="0" dirty="0"/>
                            <a:t> Oranları</a:t>
                          </a:r>
                          <a:endParaRPr lang="tr-TR" dirty="0"/>
                        </a:p>
                      </a:txBody>
                      <a:tcPr/>
                    </a:tc>
                    <a:tc>
                      <a:txBody>
                        <a:bodyPr/>
                        <a:lstStyle/>
                        <a:p>
                          <a:r>
                            <a:rPr lang="tr-TR" dirty="0"/>
                            <a:t>Avantaj ve Dezavantajlar</a:t>
                          </a:r>
                        </a:p>
                      </a:txBody>
                      <a:tcPr/>
                    </a:tc>
                    <a:extLst>
                      <a:ext uri="{0D108BD9-81ED-4DB2-BD59-A6C34878D82A}">
                        <a16:rowId xmlns:a16="http://schemas.microsoft.com/office/drawing/2014/main" val="10000"/>
                      </a:ext>
                    </a:extLst>
                  </a:tr>
                  <a:tr h="914400">
                    <a:tc>
                      <a:txBody>
                        <a:bodyPr/>
                        <a:lstStyle/>
                        <a:p>
                          <a:pPr marL="658368" lvl="2">
                            <a:buFont typeface="+mj-lt"/>
                            <a:buAutoNum type="alphaLcParenR"/>
                            <a:tabLst>
                              <a:tab pos="274320" algn="l"/>
                            </a:tabLst>
                          </a:pPr>
                          <a:r>
                            <a:rPr lang="tr-TR" sz="2200" dirty="0"/>
                            <a:t>A</a:t>
                          </a:r>
                          <a:r>
                            <a:rPr lang="tr-TR" sz="2200" dirty="0" smtClean="0"/>
                            <a:t>çık </a:t>
                          </a:r>
                          <a:r>
                            <a:rPr lang="tr-TR" sz="2200" dirty="0"/>
                            <a:t>çevrim </a:t>
                          </a:r>
                        </a:p>
                      </a:txBody>
                      <a:tcPr/>
                    </a:tc>
                    <a:tc>
                      <a:txBody>
                        <a:bodyPr/>
                        <a:lstStyle/>
                        <a:p>
                          <a:endParaRPr lang="tr-TR"/>
                        </a:p>
                      </a:txBody>
                      <a:tcPr>
                        <a:blipFill>
                          <a:blip r:embed="rId2"/>
                          <a:stretch>
                            <a:fillRect l="-157348" t="-44000" r="-301434" b="-197333"/>
                          </a:stretch>
                        </a:blipFill>
                      </a:tcPr>
                    </a:tc>
                    <a:tc>
                      <a:txBody>
                        <a:bodyPr/>
                        <a:lstStyle/>
                        <a:p>
                          <a:r>
                            <a:rPr lang="tr-TR" dirty="0"/>
                            <a:t>Basit, ucuz ancak</a:t>
                          </a:r>
                          <a:r>
                            <a:rPr lang="tr-TR" baseline="0" dirty="0"/>
                            <a:t> kontrol edilecek sistemin parametrelerinin ve dış bozucuların doğru tahmin edilmesini gerektirdiği için uzmanlık gerektirir.</a:t>
                          </a:r>
                          <a:endParaRPr lang="tr-TR" dirty="0"/>
                        </a:p>
                      </a:txBody>
                      <a:tcPr/>
                    </a:tc>
                    <a:extLst>
                      <a:ext uri="{0D108BD9-81ED-4DB2-BD59-A6C34878D82A}">
                        <a16:rowId xmlns:a16="http://schemas.microsoft.com/office/drawing/2014/main" val="10001"/>
                      </a:ext>
                    </a:extLst>
                  </a:tr>
                  <a:tr h="914400">
                    <a:tc>
                      <a:txBody>
                        <a:bodyPr/>
                        <a:lstStyle/>
                        <a:p>
                          <a:pPr marL="658368" lvl="2">
                            <a:buFont typeface="+mj-lt"/>
                            <a:buAutoNum type="alphaLcParenR"/>
                            <a:tabLst>
                              <a:tab pos="274320" algn="l"/>
                            </a:tabLst>
                          </a:pPr>
                          <a:r>
                            <a:rPr lang="tr-TR" sz="2200" dirty="0"/>
                            <a:t>En temel kapalı çevrim </a:t>
                          </a:r>
                        </a:p>
                      </a:txBody>
                      <a:tcPr/>
                    </a:tc>
                    <a:tc>
                      <a:txBody>
                        <a:bodyPr/>
                        <a:lstStyle/>
                        <a:p>
                          <a:endParaRPr lang="tr-TR"/>
                        </a:p>
                      </a:txBody>
                      <a:tcPr>
                        <a:blipFill>
                          <a:blip r:embed="rId2"/>
                          <a:stretch>
                            <a:fillRect l="-157348" t="-143046" r="-301434" b="-96026"/>
                          </a:stretch>
                        </a:blipFill>
                      </a:tcPr>
                    </a:tc>
                    <a:tc>
                      <a:txBody>
                        <a:bodyPr/>
                        <a:lstStyle/>
                        <a:p>
                          <a:r>
                            <a:rPr lang="tr-TR" dirty="0"/>
                            <a:t>Görece</a:t>
                          </a:r>
                          <a:r>
                            <a:rPr lang="tr-TR" baseline="0" dirty="0"/>
                            <a:t> daha karmaşık ve pahalıdır. Ancak kontrol edilecek sistemin ve dış bozucu belirsizlikleriyle baş edebilir.</a:t>
                          </a:r>
                          <a:endParaRPr lang="tr-TR" dirty="0"/>
                        </a:p>
                      </a:txBody>
                      <a:tcPr/>
                    </a:tc>
                    <a:extLst>
                      <a:ext uri="{0D108BD9-81ED-4DB2-BD59-A6C34878D82A}">
                        <a16:rowId xmlns:a16="http://schemas.microsoft.com/office/drawing/2014/main" val="10002"/>
                      </a:ext>
                    </a:extLst>
                  </a:tr>
                  <a:tr h="762000">
                    <a:tc>
                      <a:txBody>
                        <a:bodyPr/>
                        <a:lstStyle/>
                        <a:p>
                          <a:pPr marL="658368" lvl="2">
                            <a:buFont typeface="+mj-lt"/>
                            <a:buAutoNum type="alphaLcParenR"/>
                            <a:tabLst>
                              <a:tab pos="274320" algn="l"/>
                            </a:tabLst>
                          </a:pPr>
                          <a:r>
                            <a:rPr lang="tr-TR" sz="2200" dirty="0"/>
                            <a:t>Gelişmiş kapalı çevrim</a:t>
                          </a:r>
                        </a:p>
                      </a:txBody>
                      <a:tcPr/>
                    </a:tc>
                    <a:tc>
                      <a:txBody>
                        <a:bodyPr/>
                        <a:lstStyle/>
                        <a:p>
                          <a:endParaRPr lang="tr-TR"/>
                        </a:p>
                      </a:txBody>
                      <a:tcPr>
                        <a:blipFill>
                          <a:blip r:embed="rId2"/>
                          <a:stretch>
                            <a:fillRect l="-157348" t="-293600" r="-301434" b="-16000"/>
                          </a:stretch>
                        </a:blipFill>
                      </a:tcPr>
                    </a:tc>
                    <a:tc>
                      <a:txBody>
                        <a:bodyPr/>
                        <a:lstStyle/>
                        <a:p>
                          <a:r>
                            <a:rPr lang="tr-TR" dirty="0"/>
                            <a:t>İleri bildirim ile kapalı çevrim daha sofistike</a:t>
                          </a:r>
                          <a:r>
                            <a:rPr lang="tr-TR" baseline="0" dirty="0"/>
                            <a:t> hale getirilebilir, kontrol sisteminin performansı artar.</a:t>
                          </a:r>
                          <a:endParaRPr lang="tr-TR" dirty="0"/>
                        </a:p>
                      </a:txBody>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6" name="Dikdörtgen 5"/>
              <p:cNvSpPr/>
              <p:nvPr/>
            </p:nvSpPr>
            <p:spPr>
              <a:xfrm>
                <a:off x="2994080" y="5321421"/>
                <a:ext cx="6096000" cy="440185"/>
              </a:xfrm>
              <a:prstGeom prst="rect">
                <a:avLst/>
              </a:prstGeom>
            </p:spPr>
            <p:txBody>
              <a:bodyPr>
                <a:spAutoFit/>
              </a:bodyPr>
              <a:lstStyle/>
              <a:p>
                <a:pPr>
                  <a:lnSpc>
                    <a:spcPct val="120000"/>
                  </a:lnSpc>
                  <a:spcBef>
                    <a:spcPts val="0"/>
                  </a:spcBef>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𝑇</m:t>
                          </m:r>
                        </m:e>
                        <m:sub>
                          <m:r>
                            <a:rPr lang="tr-TR" i="1">
                              <a:latin typeface="Cambria Math" panose="02040503050406030204" pitchFamily="18" charset="0"/>
                              <a:ea typeface="Cambria Math" panose="02040503050406030204" pitchFamily="18" charset="0"/>
                            </a:rPr>
                            <m:t>𝑑</m:t>
                          </m:r>
                        </m:sub>
                      </m:sSub>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sSubSup>
                        <m:sSubSupPr>
                          <m:ctrlPr>
                            <a:rPr lang="tr-TR" i="1">
                              <a:latin typeface="Cambria Math" panose="02040503050406030204" pitchFamily="18" charset="0"/>
                              <a:ea typeface="Cambria Math" panose="02040503050406030204" pitchFamily="18" charset="0"/>
                            </a:rPr>
                          </m:ctrlPr>
                        </m:sSubSupPr>
                        <m:e>
                          <m:acc>
                            <m:accPr>
                              <m:chr m:val="̂"/>
                              <m:ctrlPr>
                                <a:rPr lang="tr-TR" i="1">
                                  <a:latin typeface="Cambria Math" panose="02040503050406030204" pitchFamily="18" charset="0"/>
                                  <a:ea typeface="Cambria Math" panose="02040503050406030204" pitchFamily="18" charset="0"/>
                                </a:rPr>
                              </m:ctrlPr>
                            </m:accPr>
                            <m:e>
                              <m:r>
                                <a:rPr lang="tr-TR" i="1">
                                  <a:latin typeface="Cambria Math" panose="02040503050406030204" pitchFamily="18" charset="0"/>
                                  <a:ea typeface="Cambria Math" panose="02040503050406030204" pitchFamily="18" charset="0"/>
                                </a:rPr>
                                <m:t>𝑇</m:t>
                              </m:r>
                            </m:e>
                          </m:acc>
                        </m:e>
                        <m:sub>
                          <m:r>
                            <a:rPr lang="tr-TR" i="1">
                              <a:latin typeface="Cambria Math" panose="02040503050406030204" pitchFamily="18" charset="0"/>
                              <a:ea typeface="Cambria Math" panose="02040503050406030204" pitchFamily="18" charset="0"/>
                            </a:rPr>
                            <m:t>𝑑</m:t>
                          </m:r>
                        </m:sub>
                        <m:sup>
                          <m:r>
                            <a:rPr lang="tr-TR" i="1">
                              <a:latin typeface="Cambria Math" panose="02040503050406030204" pitchFamily="18" charset="0"/>
                              <a:ea typeface="Cambria Math" panose="02040503050406030204" pitchFamily="18" charset="0"/>
                            </a:rPr>
                            <m:t>0</m:t>
                          </m:r>
                        </m:sup>
                      </m:sSubSup>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acc>
                            <m:accPr>
                              <m:chr m:val="̃"/>
                              <m:ctrlPr>
                                <a:rPr lang="tr-TR" i="1">
                                  <a:latin typeface="Cambria Math" panose="02040503050406030204" pitchFamily="18" charset="0"/>
                                  <a:ea typeface="Cambria Math" panose="02040503050406030204" pitchFamily="18" charset="0"/>
                                </a:rPr>
                              </m:ctrlPr>
                            </m:accPr>
                            <m:e>
                              <m:r>
                                <a:rPr lang="tr-TR" i="1">
                                  <a:latin typeface="Cambria Math" panose="02040503050406030204" pitchFamily="18" charset="0"/>
                                  <a:ea typeface="Cambria Math" panose="02040503050406030204" pitchFamily="18" charset="0"/>
                                </a:rPr>
                                <m:t>𝑇</m:t>
                              </m:r>
                            </m:e>
                          </m:acc>
                        </m:e>
                        <m:sub>
                          <m:r>
                            <a:rPr lang="tr-TR" i="1">
                              <a:latin typeface="Cambria Math" panose="02040503050406030204" pitchFamily="18" charset="0"/>
                              <a:ea typeface="Cambria Math" panose="02040503050406030204" pitchFamily="18" charset="0"/>
                            </a:rPr>
                            <m:t>𝑑</m:t>
                          </m:r>
                        </m:sub>
                      </m:sSub>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oMath>
                  </m:oMathPara>
                </a14:m>
                <a:endParaRPr lang="tr-TR" dirty="0"/>
              </a:p>
            </p:txBody>
          </p:sp>
        </mc:Choice>
        <mc:Fallback xmlns="">
          <p:sp>
            <p:nvSpPr>
              <p:cNvPr id="6" name="Dikdörtgen 5"/>
              <p:cNvSpPr>
                <a:spLocks noRot="1" noChangeAspect="1" noMove="1" noResize="1" noEditPoints="1" noAdjustHandles="1" noChangeArrowheads="1" noChangeShapeType="1" noTextEdit="1"/>
              </p:cNvSpPr>
              <p:nvPr/>
            </p:nvSpPr>
            <p:spPr>
              <a:xfrm>
                <a:off x="2994080" y="5321421"/>
                <a:ext cx="6096000" cy="440185"/>
              </a:xfrm>
              <a:prstGeom prst="rect">
                <a:avLst/>
              </a:prstGeom>
              <a:blipFill rotWithShape="0">
                <a:blip r:embed="rId3"/>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943184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Özet</a:t>
            </a:r>
            <a:endParaRPr lang="en-US" dirty="0"/>
          </a:p>
        </p:txBody>
      </p:sp>
      <p:sp>
        <p:nvSpPr>
          <p:cNvPr id="3" name="Content Placeholder 2"/>
          <p:cNvSpPr>
            <a:spLocks noGrp="1"/>
          </p:cNvSpPr>
          <p:nvPr>
            <p:ph idx="1"/>
          </p:nvPr>
        </p:nvSpPr>
        <p:spPr/>
        <p:txBody>
          <a:bodyPr>
            <a:normAutofit/>
          </a:bodyPr>
          <a:lstStyle/>
          <a:p>
            <a:r>
              <a:rPr lang="tr-TR" dirty="0"/>
              <a:t>Bu derste, </a:t>
            </a:r>
          </a:p>
          <a:p>
            <a:pPr>
              <a:buFont typeface="Wingdings" panose="05000000000000000000" pitchFamily="2" charset="2"/>
              <a:buChar char="q"/>
            </a:pPr>
            <a:r>
              <a:rPr lang="tr-TR" dirty="0"/>
              <a:t> Otomatik kontrolün amacı ve uygulama hakkında konuştuk</a:t>
            </a:r>
          </a:p>
          <a:p>
            <a:pPr>
              <a:buFont typeface="Wingdings" panose="05000000000000000000" pitchFamily="2" charset="2"/>
              <a:buChar char="q"/>
            </a:pPr>
            <a:r>
              <a:rPr lang="tr-TR" dirty="0"/>
              <a:t> Genel olarak otomatik kontrol kavramlarını ve kontrol elemanlarını tanıdık. </a:t>
            </a:r>
          </a:p>
          <a:p>
            <a:pPr>
              <a:buFont typeface="Wingdings" panose="05000000000000000000" pitchFamily="2" charset="2"/>
              <a:buChar char="q"/>
            </a:pPr>
            <a:r>
              <a:rPr lang="tr-TR" dirty="0"/>
              <a:t>Kontrolün çeşitleri ve birbirlerine olan üstünlüklerini konuştuk.</a:t>
            </a:r>
          </a:p>
          <a:p>
            <a:pPr>
              <a:buFont typeface="Wingdings" panose="05000000000000000000" pitchFamily="2" charset="2"/>
              <a:buChar char="q"/>
            </a:pPr>
            <a:r>
              <a:rPr lang="tr-TR" dirty="0"/>
              <a:t> Örnek bir problem üzerinden öğrendiklerimizi pekiştirdik.</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1857021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Ders Kitabı ve Referanslar</a:t>
            </a:r>
          </a:p>
        </p:txBody>
      </p:sp>
      <p:sp>
        <p:nvSpPr>
          <p:cNvPr id="3" name="Content Placeholder 2"/>
          <p:cNvSpPr>
            <a:spLocks noGrp="1"/>
          </p:cNvSpPr>
          <p:nvPr>
            <p:ph idx="1"/>
          </p:nvPr>
        </p:nvSpPr>
        <p:spPr/>
        <p:txBody>
          <a:bodyPr>
            <a:normAutofit fontScale="92500" lnSpcReduction="10000"/>
          </a:bodyPr>
          <a:lstStyle/>
          <a:p>
            <a:r>
              <a:rPr lang="tr-TR" b="1" dirty="0"/>
              <a:t>Ders Kitabı: Ogata, K., Modern Control Engineering, 5th Edition, Pearson Prentice Hall, 2009.</a:t>
            </a:r>
          </a:p>
          <a:p>
            <a:r>
              <a:rPr lang="tr-TR" b="1" dirty="0"/>
              <a:t>Ders Notları : </a:t>
            </a:r>
            <a:r>
              <a:rPr lang="tr-TR" b="1" dirty="0" smtClean="0"/>
              <a:t>https</a:t>
            </a:r>
            <a:r>
              <a:rPr lang="tr-TR" b="1" dirty="0"/>
              <a:t>://avys.omu.edu.tr</a:t>
            </a:r>
            <a:r>
              <a:rPr lang="tr-TR" b="1" dirty="0" smtClean="0"/>
              <a:t>/</a:t>
            </a:r>
          </a:p>
          <a:p>
            <a:r>
              <a:rPr lang="tr-TR" dirty="0" err="1" smtClean="0"/>
              <a:t>Dorf</a:t>
            </a:r>
            <a:r>
              <a:rPr lang="tr-TR" dirty="0"/>
              <a:t>, R.C. and Bishop, R.H., Modern Control Systems, 11th Ed., Pearson Prentice-Hall, 2008.</a:t>
            </a:r>
          </a:p>
          <a:p>
            <a:r>
              <a:rPr lang="tr-TR" dirty="0"/>
              <a:t>Franklin, G.F., Powell, J.D., and Emami-Naeini, A., Feedback Control of Dynamic Systems, 6th Edition, Pearson Prentice Hall, 2010.</a:t>
            </a:r>
          </a:p>
          <a:p>
            <a:r>
              <a:rPr lang="tr-TR" b="1" dirty="0"/>
              <a:t>Kuo, B.C. and Golnaraghi, F., Automatic Control Systems, 9th Ed., John Wiley  ve  Sons, 2010.</a:t>
            </a:r>
          </a:p>
          <a:p>
            <a:r>
              <a:rPr lang="tr-TR" b="1" dirty="0"/>
              <a:t>Nise, N.S. , Control Systems Engineering, 5th Ed., John Wiley, 2008.</a:t>
            </a:r>
          </a:p>
          <a:p>
            <a:r>
              <a:rPr lang="tr-TR" dirty="0"/>
              <a:t>Phillips, C.L., and Harbor, R.D., Feedback Control Systems, 4th Ed., Prentice-Hall, 2000.</a:t>
            </a:r>
          </a:p>
          <a:p>
            <a:r>
              <a:rPr lang="tr-TR" dirty="0"/>
              <a:t>Raven, F. H., Automatic Control Engineering, 5th Ed., McGraw-Hill, 1995.</a:t>
            </a:r>
          </a:p>
        </p:txBody>
      </p:sp>
    </p:spTree>
    <p:extLst>
      <p:ext uri="{BB962C8B-B14F-4D97-AF65-F5344CB8AC3E}">
        <p14:creationId xmlns:p14="http://schemas.microsoft.com/office/powerpoint/2010/main" val="3410517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8F9BDD8-49C9-4D08-95BD-84B0E89182D9}"/>
              </a:ext>
            </a:extLst>
          </p:cNvPr>
          <p:cNvSpPr>
            <a:spLocks noGrp="1"/>
          </p:cNvSpPr>
          <p:nvPr>
            <p:ph type="title"/>
          </p:nvPr>
        </p:nvSpPr>
        <p:spPr/>
        <p:txBody>
          <a:bodyPr/>
          <a:lstStyle/>
          <a:p>
            <a:r>
              <a:rPr lang="tr-TR" dirty="0">
                <a:cs typeface="Calibri Light"/>
              </a:rPr>
              <a:t>Ders Değerlendirme Kriterleri</a:t>
            </a:r>
            <a:endParaRPr lang="tr-TR" dirty="0"/>
          </a:p>
        </p:txBody>
      </p:sp>
      <p:sp>
        <p:nvSpPr>
          <p:cNvPr id="3" name="İçerik Yer Tutucusu 2">
            <a:extLst>
              <a:ext uri="{FF2B5EF4-FFF2-40B4-BE49-F238E27FC236}">
                <a16:creationId xmlns:a16="http://schemas.microsoft.com/office/drawing/2014/main" xmlns="" id="{64BCC06B-6424-40E5-A259-2AA8F13D96F9}"/>
              </a:ext>
            </a:extLst>
          </p:cNvPr>
          <p:cNvSpPr>
            <a:spLocks noGrp="1"/>
          </p:cNvSpPr>
          <p:nvPr>
            <p:ph idx="1"/>
          </p:nvPr>
        </p:nvSpPr>
        <p:spPr/>
        <p:txBody>
          <a:bodyPr vert="horz" lIns="0" tIns="45720" rIns="0" bIns="45720" rtlCol="0" anchor="t">
            <a:normAutofit/>
          </a:bodyPr>
          <a:lstStyle/>
          <a:p>
            <a:r>
              <a:rPr lang="tr-TR" b="1" dirty="0" smtClean="0">
                <a:cs typeface="Calibri"/>
              </a:rPr>
              <a:t>Dönem İçi</a:t>
            </a:r>
          </a:p>
          <a:p>
            <a:r>
              <a:rPr lang="tr-TR" dirty="0" smtClean="0">
                <a:cs typeface="Calibri"/>
              </a:rPr>
              <a:t>Ara </a:t>
            </a:r>
            <a:r>
              <a:rPr lang="tr-TR" dirty="0">
                <a:cs typeface="Calibri"/>
              </a:rPr>
              <a:t>Sınav Klasik </a:t>
            </a:r>
            <a:r>
              <a:rPr lang="tr-TR" dirty="0" smtClean="0">
                <a:cs typeface="Calibri"/>
              </a:rPr>
              <a:t>%16</a:t>
            </a:r>
            <a:endParaRPr lang="tr-TR" dirty="0">
              <a:cs typeface="Calibri"/>
            </a:endParaRPr>
          </a:p>
          <a:p>
            <a:r>
              <a:rPr lang="tr-TR" dirty="0">
                <a:cs typeface="Calibri"/>
              </a:rPr>
              <a:t>Kısa </a:t>
            </a:r>
            <a:r>
              <a:rPr lang="tr-TR" dirty="0" smtClean="0">
                <a:cs typeface="Calibri"/>
              </a:rPr>
              <a:t>Sınav1 %12</a:t>
            </a:r>
          </a:p>
          <a:p>
            <a:r>
              <a:rPr lang="tr-TR" dirty="0" smtClean="0">
                <a:cs typeface="Calibri"/>
              </a:rPr>
              <a:t>Kısa Sınav2 %12</a:t>
            </a:r>
          </a:p>
          <a:p>
            <a:endParaRPr lang="tr-TR" dirty="0" smtClean="0">
              <a:cs typeface="Calibri"/>
            </a:endParaRPr>
          </a:p>
          <a:p>
            <a:r>
              <a:rPr lang="tr-TR" b="1" dirty="0" smtClean="0">
                <a:cs typeface="Calibri"/>
              </a:rPr>
              <a:t>Dönem Sonu</a:t>
            </a:r>
            <a:endParaRPr lang="tr-TR" b="1" dirty="0">
              <a:cs typeface="Calibri"/>
            </a:endParaRPr>
          </a:p>
          <a:p>
            <a:r>
              <a:rPr lang="tr-TR" dirty="0" smtClean="0">
                <a:cs typeface="Calibri"/>
              </a:rPr>
              <a:t>Final </a:t>
            </a:r>
            <a:r>
              <a:rPr lang="tr-TR" dirty="0">
                <a:cs typeface="Calibri"/>
              </a:rPr>
              <a:t>Sınavı </a:t>
            </a:r>
            <a:r>
              <a:rPr lang="tr-TR" dirty="0" smtClean="0">
                <a:cs typeface="Calibri"/>
              </a:rPr>
              <a:t>% 36</a:t>
            </a:r>
          </a:p>
          <a:p>
            <a:r>
              <a:rPr lang="tr-TR" dirty="0" smtClean="0">
                <a:cs typeface="Calibri"/>
              </a:rPr>
              <a:t>Proje %24</a:t>
            </a:r>
            <a:endParaRPr lang="tr-TR" dirty="0">
              <a:cs typeface="Calibri"/>
            </a:endParaRPr>
          </a:p>
        </p:txBody>
      </p:sp>
    </p:spTree>
    <p:extLst>
      <p:ext uri="{BB962C8B-B14F-4D97-AF65-F5344CB8AC3E}">
        <p14:creationId xmlns:p14="http://schemas.microsoft.com/office/powerpoint/2010/main" val="168285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Otomatik Kontrol Uygulama Alanları</a:t>
            </a:r>
          </a:p>
        </p:txBody>
      </p:sp>
      <p:sp>
        <p:nvSpPr>
          <p:cNvPr id="3" name="Content Placeholder 2"/>
          <p:cNvSpPr>
            <a:spLocks noGrp="1"/>
          </p:cNvSpPr>
          <p:nvPr>
            <p:ph idx="1"/>
          </p:nvPr>
        </p:nvSpPr>
        <p:spPr/>
        <p:txBody>
          <a:bodyPr>
            <a:normAutofit/>
          </a:bodyPr>
          <a:lstStyle/>
          <a:p>
            <a:pPr indent="-182880">
              <a:buFont typeface="Arial" panose="020B0604020202020204" pitchFamily="34" charset="0"/>
              <a:buChar char="•"/>
            </a:pPr>
            <a:r>
              <a:rPr lang="tr-TR" sz="2800" dirty="0"/>
              <a:t>Otomatik kontrol, bilim ve mühendisliğin gelişiminde önemli bir role sahiptir.</a:t>
            </a:r>
          </a:p>
          <a:p>
            <a:pPr indent="-182880">
              <a:buFont typeface="Arial" panose="020B0604020202020204" pitchFamily="34" charset="0"/>
              <a:buChar char="•"/>
            </a:pPr>
            <a:r>
              <a:rPr lang="tr-TR" sz="2800" dirty="0"/>
              <a:t>Otomatik kontrol, modern üretim ve endüstriyel işlevlerin ayrılmaz ve önemli bir parçası olması yanında uzay, savaş ve robot teknolojilerinde çok daha önemli yer almaktadır.</a:t>
            </a:r>
          </a:p>
          <a:p>
            <a:endParaRPr lang="tr-TR" dirty="0"/>
          </a:p>
        </p:txBody>
      </p:sp>
    </p:spTree>
    <p:extLst>
      <p:ext uri="{BB962C8B-B14F-4D97-AF65-F5344CB8AC3E}">
        <p14:creationId xmlns:p14="http://schemas.microsoft.com/office/powerpoint/2010/main" val="115537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Uygulama Alanları</a:t>
            </a:r>
          </a:p>
        </p:txBody>
      </p:sp>
      <p:sp>
        <p:nvSpPr>
          <p:cNvPr id="3" name="İçerik Yer Tutucusu 2"/>
          <p:cNvSpPr>
            <a:spLocks noGrp="1"/>
          </p:cNvSpPr>
          <p:nvPr>
            <p:ph idx="1"/>
          </p:nvPr>
        </p:nvSpPr>
        <p:spPr/>
        <p:txBody>
          <a:bodyPr>
            <a:normAutofit fontScale="92500" lnSpcReduction="20000"/>
          </a:bodyPr>
          <a:lstStyle/>
          <a:p>
            <a:pPr indent="-182880">
              <a:buFont typeface="Arial" panose="020B0604020202020204" pitchFamily="34" charset="0"/>
              <a:buChar char="•"/>
            </a:pPr>
            <a:r>
              <a:rPr lang="tr-TR" sz="2800" dirty="0"/>
              <a:t>Örnek vermek gerekirse</a:t>
            </a:r>
          </a:p>
          <a:p>
            <a:pPr lvl="1">
              <a:buFont typeface="Arial" panose="020B0604020202020204" pitchFamily="34" charset="0"/>
              <a:buChar char="•"/>
            </a:pPr>
            <a:r>
              <a:rPr lang="tr-TR" sz="2200" b="1" dirty="0"/>
              <a:t>İmalat Sanayii</a:t>
            </a:r>
          </a:p>
          <a:p>
            <a:pPr lvl="2">
              <a:buFont typeface="Arial" panose="020B0604020202020204" pitchFamily="34" charset="0"/>
              <a:buChar char="•"/>
            </a:pPr>
            <a:r>
              <a:rPr lang="tr-TR" sz="1800" dirty="0"/>
              <a:t>Takım tezgahlarının numerik kontrolü (CNC tezgahlar vs.), İleri otomasyon ve robotik uygulamaları</a:t>
            </a:r>
          </a:p>
          <a:p>
            <a:pPr lvl="1">
              <a:buFont typeface="Arial" panose="020B0604020202020204" pitchFamily="34" charset="0"/>
              <a:buChar char="•"/>
            </a:pPr>
            <a:r>
              <a:rPr lang="tr-TR" sz="2200" b="1" dirty="0"/>
              <a:t>Havacılık ve Uzay Sanayii</a:t>
            </a:r>
          </a:p>
          <a:p>
            <a:pPr lvl="2">
              <a:buFont typeface="Arial" panose="020B0604020202020204" pitchFamily="34" charset="0"/>
              <a:buChar char="•"/>
            </a:pPr>
            <a:r>
              <a:rPr lang="tr-TR" sz="1800" dirty="0"/>
              <a:t>Uzay araçları, füze güdüm sistemleri, oto pilot uygulamaları vs.</a:t>
            </a:r>
          </a:p>
          <a:p>
            <a:pPr lvl="1">
              <a:buFont typeface="Arial" panose="020B0604020202020204" pitchFamily="34" charset="0"/>
              <a:buChar char="•"/>
            </a:pPr>
            <a:r>
              <a:rPr lang="tr-TR" sz="2200" b="1" dirty="0"/>
              <a:t>Kara Ulaşım Araçları</a:t>
            </a:r>
          </a:p>
          <a:p>
            <a:pPr lvl="2">
              <a:buFont typeface="Arial" panose="020B0604020202020204" pitchFamily="34" charset="0"/>
              <a:buChar char="•"/>
            </a:pPr>
            <a:r>
              <a:rPr lang="tr-TR" sz="1800" dirty="0"/>
              <a:t>ABS frenler, Hız sabitleme kontrolü, klima kontrolü, kayma kontrolü vs.</a:t>
            </a:r>
          </a:p>
          <a:p>
            <a:pPr lvl="1">
              <a:buFont typeface="Arial" panose="020B0604020202020204" pitchFamily="34" charset="0"/>
              <a:buChar char="•"/>
            </a:pPr>
            <a:r>
              <a:rPr lang="tr-TR" sz="2200" b="1" dirty="0"/>
              <a:t>Savunma Sanayii</a:t>
            </a:r>
          </a:p>
          <a:p>
            <a:pPr lvl="2">
              <a:buFont typeface="Arial" panose="020B0604020202020204" pitchFamily="34" charset="0"/>
              <a:buChar char="•"/>
            </a:pPr>
            <a:r>
              <a:rPr lang="tr-TR" sz="1800" dirty="0"/>
              <a:t>Füze korunma sistemleri, radar sistemleri, hedef takip sistemleri, silah platformlarının stabilizasyonu</a:t>
            </a:r>
          </a:p>
          <a:p>
            <a:pPr lvl="1">
              <a:buFont typeface="Arial" panose="020B0604020202020204" pitchFamily="34" charset="0"/>
              <a:buChar char="•"/>
            </a:pPr>
            <a:r>
              <a:rPr lang="tr-TR" sz="2200" b="1" dirty="0"/>
              <a:t>Diğer Endüstriyel Uygulamalar</a:t>
            </a:r>
          </a:p>
          <a:p>
            <a:pPr lvl="2">
              <a:buFont typeface="Arial" panose="020B0604020202020204" pitchFamily="34" charset="0"/>
              <a:buChar char="•"/>
            </a:pPr>
            <a:r>
              <a:rPr lang="tr-TR" sz="1800" dirty="0"/>
              <a:t>Binalarda ı</a:t>
            </a:r>
            <a:r>
              <a:rPr lang="en-US" sz="1800" dirty="0" err="1"/>
              <a:t>sıtma</a:t>
            </a:r>
            <a:r>
              <a:rPr lang="en-US" sz="1800" dirty="0"/>
              <a:t>, </a:t>
            </a:r>
            <a:r>
              <a:rPr lang="en-US" sz="1800" dirty="0" err="1"/>
              <a:t>havalandırma</a:t>
            </a:r>
            <a:r>
              <a:rPr lang="en-US" sz="1800" dirty="0"/>
              <a:t> </a:t>
            </a:r>
            <a:r>
              <a:rPr lang="en-US" sz="1800" dirty="0" err="1"/>
              <a:t>ve</a:t>
            </a:r>
            <a:r>
              <a:rPr lang="en-US" sz="1800" dirty="0"/>
              <a:t> </a:t>
            </a:r>
            <a:r>
              <a:rPr lang="en-US" sz="1800" dirty="0" err="1"/>
              <a:t>iklimlendirme</a:t>
            </a:r>
            <a:r>
              <a:rPr lang="en-US" sz="1800" dirty="0"/>
              <a:t> (HVAC) </a:t>
            </a:r>
            <a:r>
              <a:rPr lang="en-US" sz="1800" dirty="0" err="1"/>
              <a:t>sistemlerinde</a:t>
            </a:r>
            <a:r>
              <a:rPr lang="en-US" sz="1800" dirty="0"/>
              <a:t>, </a:t>
            </a:r>
            <a:r>
              <a:rPr lang="en-US" sz="1800" dirty="0" err="1"/>
              <a:t>yangın</a:t>
            </a:r>
            <a:r>
              <a:rPr lang="en-US" sz="1800" dirty="0"/>
              <a:t> </a:t>
            </a:r>
            <a:r>
              <a:rPr lang="en-US" sz="1800" dirty="0" err="1"/>
              <a:t>ve</a:t>
            </a:r>
            <a:r>
              <a:rPr lang="en-US" sz="1800" dirty="0"/>
              <a:t> </a:t>
            </a:r>
            <a:r>
              <a:rPr lang="en-US" sz="1800" dirty="0" err="1"/>
              <a:t>güvenlik</a:t>
            </a:r>
            <a:r>
              <a:rPr lang="en-US" sz="1800" dirty="0"/>
              <a:t> </a:t>
            </a:r>
            <a:r>
              <a:rPr lang="en-US" sz="1800" dirty="0" err="1"/>
              <a:t>sistemleri</a:t>
            </a:r>
            <a:r>
              <a:rPr lang="en-US" sz="1800" dirty="0"/>
              <a:t>, </a:t>
            </a:r>
            <a:r>
              <a:rPr lang="en-US" sz="1800" dirty="0" err="1"/>
              <a:t>aydınlatma</a:t>
            </a:r>
            <a:r>
              <a:rPr lang="en-US" sz="1800" dirty="0"/>
              <a:t>, </a:t>
            </a:r>
            <a:r>
              <a:rPr lang="en-US" sz="1800" dirty="0" err="1"/>
              <a:t>acil</a:t>
            </a:r>
            <a:r>
              <a:rPr lang="en-US" sz="1800" dirty="0"/>
              <a:t> durum </a:t>
            </a:r>
            <a:r>
              <a:rPr lang="en-US" sz="1800" dirty="0" err="1"/>
              <a:t>enerji</a:t>
            </a:r>
            <a:r>
              <a:rPr lang="en-US" sz="1800" dirty="0"/>
              <a:t> </a:t>
            </a:r>
            <a:r>
              <a:rPr lang="en-US" sz="1800" dirty="0" err="1"/>
              <a:t>dağıtımı</a:t>
            </a:r>
            <a:r>
              <a:rPr lang="en-US" sz="1800" dirty="0"/>
              <a:t>, </a:t>
            </a:r>
            <a:r>
              <a:rPr lang="en-US" sz="1800" dirty="0" err="1"/>
              <a:t>asansörler</a:t>
            </a:r>
            <a:r>
              <a:rPr lang="tr-TR" sz="1800" dirty="0"/>
              <a:t>de vs. Endüstriyel tesislerde basıncın, akışın, sıcaklığın veya yoğunluğun kontrol edildiği sistemlerde</a:t>
            </a:r>
          </a:p>
          <a:p>
            <a:pPr lvl="1">
              <a:buFont typeface="Arial" panose="020B0604020202020204" pitchFamily="34" charset="0"/>
              <a:buChar char="•"/>
            </a:pPr>
            <a:r>
              <a:rPr lang="tr-TR" sz="2200" b="1" dirty="0"/>
              <a:t>Bilgisayar Endüstrisi</a:t>
            </a:r>
          </a:p>
          <a:p>
            <a:pPr lvl="2">
              <a:buFont typeface="Arial" panose="020B0604020202020204" pitchFamily="34" charset="0"/>
              <a:buChar char="•"/>
            </a:pPr>
            <a:r>
              <a:rPr lang="tr-TR" sz="1800" dirty="0"/>
              <a:t>Veri depolama, koruma saklama, disk sürücüleri vs.</a:t>
            </a:r>
          </a:p>
          <a:p>
            <a:pPr lvl="1">
              <a:buFont typeface="Arial" panose="020B0604020202020204" pitchFamily="34" charset="0"/>
              <a:buChar char="•"/>
            </a:pPr>
            <a:r>
              <a:rPr lang="tr-TR" sz="2200" b="1" dirty="0"/>
              <a:t>Ev Araç Gereçleri</a:t>
            </a:r>
          </a:p>
          <a:p>
            <a:pPr lvl="2">
              <a:buFont typeface="Arial" panose="020B0604020202020204" pitchFamily="34" charset="0"/>
              <a:buChar char="•"/>
            </a:pPr>
            <a:r>
              <a:rPr lang="tr-TR" sz="1800" dirty="0"/>
              <a:t>TV, çamaşır makinası, bulaşık makinası, buzdolabı, mikrodalga fırın vs.</a:t>
            </a:r>
          </a:p>
          <a:p>
            <a:endParaRPr lang="tr-TR" dirty="0"/>
          </a:p>
        </p:txBody>
      </p:sp>
    </p:spTree>
    <p:extLst>
      <p:ext uri="{BB962C8B-B14F-4D97-AF65-F5344CB8AC3E}">
        <p14:creationId xmlns:p14="http://schemas.microsoft.com/office/powerpoint/2010/main" val="3568401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Otomatik kontrolün tanımı ve amacı</a:t>
            </a:r>
            <a:endParaRPr lang="en-US" dirty="0"/>
          </a:p>
        </p:txBody>
      </p:sp>
      <p:sp>
        <p:nvSpPr>
          <p:cNvPr id="3" name="Content Placeholder 2"/>
          <p:cNvSpPr>
            <a:spLocks noGrp="1"/>
          </p:cNvSpPr>
          <p:nvPr>
            <p:ph idx="1"/>
          </p:nvPr>
        </p:nvSpPr>
        <p:spPr/>
        <p:txBody>
          <a:bodyPr>
            <a:normAutofit/>
          </a:bodyPr>
          <a:lstStyle/>
          <a:p>
            <a:pPr marL="0" indent="0">
              <a:buNone/>
            </a:pPr>
            <a:r>
              <a:rPr lang="tr-TR" sz="2200" b="1" dirty="0"/>
              <a:t>Tanım</a:t>
            </a:r>
          </a:p>
          <a:p>
            <a:pPr marL="0" indent="0">
              <a:buNone/>
            </a:pPr>
            <a:r>
              <a:rPr lang="tr-TR" sz="2200" dirty="0"/>
              <a:t>Otomatik kontrol, bir nesnenin, bir sistemin veya bir işleyişin arzu edilen şekilde davranmasını sağlama işlemidir.</a:t>
            </a:r>
          </a:p>
          <a:p>
            <a:pPr marL="0" indent="0">
              <a:buNone/>
            </a:pPr>
            <a:r>
              <a:rPr lang="tr-TR" sz="2200" b="1" dirty="0"/>
              <a:t>Amaçlar</a:t>
            </a:r>
          </a:p>
          <a:p>
            <a:pPr>
              <a:buFont typeface="Wingdings" panose="05000000000000000000" pitchFamily="2" charset="2"/>
              <a:buChar char="q"/>
            </a:pPr>
            <a:r>
              <a:rPr lang="tr-TR" sz="2200" dirty="0"/>
              <a:t> İnsanları sıkıcı ve tekrarlanan iş ve etkinliklerden kurtarmak.</a:t>
            </a:r>
          </a:p>
          <a:p>
            <a:pPr>
              <a:buFont typeface="Wingdings" panose="05000000000000000000" pitchFamily="2" charset="2"/>
              <a:buChar char="q"/>
            </a:pPr>
            <a:r>
              <a:rPr lang="tr-TR" sz="2200" dirty="0"/>
              <a:t> Yapılan iş veya etkinliğin hızını ve doğruluğunu artırmak.</a:t>
            </a:r>
          </a:p>
          <a:p>
            <a:pPr>
              <a:buFont typeface="Wingdings" panose="05000000000000000000" pitchFamily="2" charset="2"/>
              <a:buChar char="q"/>
            </a:pPr>
            <a:r>
              <a:rPr lang="tr-TR" sz="2200" dirty="0"/>
              <a:t> Zaman ve para tasarrufu sağlamak</a:t>
            </a:r>
          </a:p>
          <a:p>
            <a:pPr marL="0" indent="0">
              <a:buNone/>
            </a:pPr>
            <a:r>
              <a:rPr lang="tr-TR" sz="2200" dirty="0"/>
              <a:t>Otomatik kontrol teori ve pratiğindeki ilerlemeler, dinamik sistemlerden optimal performans elde etmeyi, verimliliğin artmasını ve rutin tekrar eden el işçiliğinin ağır yükünde hafiflemeyi sağladığı için günümüz </a:t>
            </a:r>
            <a:r>
              <a:rPr lang="tr-TR" sz="2200" b="1" dirty="0"/>
              <a:t>mühendis ve bilim adamlarının </a:t>
            </a:r>
            <a:r>
              <a:rPr lang="tr-TR" sz="2200" dirty="0"/>
              <a:t>yoğun ilgisi bu alanı daha iyi anlamaya yönelmek zorundadır.</a:t>
            </a:r>
          </a:p>
          <a:p>
            <a:pPr marL="201168" lvl="1" indent="0">
              <a:buNone/>
            </a:pPr>
            <a:endParaRPr lang="en-US" dirty="0"/>
          </a:p>
        </p:txBody>
      </p:sp>
    </p:spTree>
    <p:extLst>
      <p:ext uri="{BB962C8B-B14F-4D97-AF65-F5344CB8AC3E}">
        <p14:creationId xmlns:p14="http://schemas.microsoft.com/office/powerpoint/2010/main" val="134552327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2032</TotalTime>
  <Words>3309</Words>
  <Application>Microsoft Office PowerPoint</Application>
  <PresentationFormat>Geniş ekran</PresentationFormat>
  <Paragraphs>542</Paragraphs>
  <Slides>45</Slides>
  <Notes>4</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45</vt:i4>
      </vt:variant>
    </vt:vector>
  </HeadingPairs>
  <TitlesOfParts>
    <vt:vector size="52" baseType="lpstr">
      <vt:lpstr>Arial</vt:lpstr>
      <vt:lpstr>Calibri</vt:lpstr>
      <vt:lpstr>Calibri Light</vt:lpstr>
      <vt:lpstr>Cambria Math</vt:lpstr>
      <vt:lpstr>Symbol</vt:lpstr>
      <vt:lpstr>Wingdings</vt:lpstr>
      <vt:lpstr>Retrospect</vt:lpstr>
      <vt:lpstr>Otomatik Kontrol</vt:lpstr>
      <vt:lpstr>Dersin Amacı</vt:lpstr>
      <vt:lpstr>Ders İçeriği</vt:lpstr>
      <vt:lpstr>Öğrenme Çıktıları</vt:lpstr>
      <vt:lpstr>Ders Kitabı ve Referanslar</vt:lpstr>
      <vt:lpstr>Ders Değerlendirme Kriterleri</vt:lpstr>
      <vt:lpstr>Otomatik Kontrol Uygulama Alanları</vt:lpstr>
      <vt:lpstr>Uygulama Alanları</vt:lpstr>
      <vt:lpstr>Otomatik kontrolün tanımı ve amacı</vt:lpstr>
      <vt:lpstr>Otomatik Kontrole Tarihsel Bakış</vt:lpstr>
      <vt:lpstr>Otomatik Kontrole Tarihsel Bakış</vt:lpstr>
      <vt:lpstr>Ağırlıklı Mekanik Regülatöre</vt:lpstr>
      <vt:lpstr>Otomatik Kontrole Tarihsel Bakış</vt:lpstr>
      <vt:lpstr>Temel Kavramlar ve Tanımlar</vt:lpstr>
      <vt:lpstr>Temel Kavramlar ve Tanımlar</vt:lpstr>
      <vt:lpstr>Temel Kavramlar</vt:lpstr>
      <vt:lpstr>Örnek</vt:lpstr>
      <vt:lpstr>Temel Kavramlar</vt:lpstr>
      <vt:lpstr>Temel Kavramlar</vt:lpstr>
      <vt:lpstr>Temel Kavramlar</vt:lpstr>
      <vt:lpstr>Bir Kontrol Sisteminin Temel Bileşenleri</vt:lpstr>
      <vt:lpstr>Bir Kontrol Sisteminin Temel Bileşenleri Örnek</vt:lpstr>
      <vt:lpstr>Temel Kontrol Çeşitleri </vt:lpstr>
      <vt:lpstr>Temel Kontrol Çeşitleri </vt:lpstr>
      <vt:lpstr>Temel Kontrol Çeşitleri </vt:lpstr>
      <vt:lpstr>Temel Kavramlar</vt:lpstr>
      <vt:lpstr>Temel Kavramlar</vt:lpstr>
      <vt:lpstr>Temel Kavramlar</vt:lpstr>
      <vt:lpstr>Temel Kontrol Çeşitleri </vt:lpstr>
      <vt:lpstr>Açık Çevrim Kontrol Sistemi</vt:lpstr>
      <vt:lpstr>Açık Çevrim Kontrol Sistemi</vt:lpstr>
      <vt:lpstr>Kapalı Çevrim Kontrol Sistemi</vt:lpstr>
      <vt:lpstr>Kapalı Çevrim Kontrol Sistemi</vt:lpstr>
      <vt:lpstr>Kapalı Çevrim Kontrol Sistemi</vt:lpstr>
      <vt:lpstr>Kapalı Çevrim Kontrol Sistemi Çeşitleri Temel hata tabanlı geri bildirimli kontrol sistemi</vt:lpstr>
      <vt:lpstr>Kapalı Çevrim Kontrol Sistemi Çeşitleri Geri ve ileri bildirimli ve bozucu etki giderici içeren kontrol sistemi</vt:lpstr>
      <vt:lpstr>Kapalı Çevrim Kontrol Sistemi Çeşitleri Dolaylı geri bildirimli kontrol sistemi</vt:lpstr>
      <vt:lpstr>Örnek: Bir rotorun hız kontrolü</vt:lpstr>
      <vt:lpstr>Örnek: Bir rotorun hız kontrolü</vt:lpstr>
      <vt:lpstr>Örnek: Bir rotorun hız kontrolü</vt:lpstr>
      <vt:lpstr>Örnek: Bir rotorun hız kontrolü Açık Çevrim Kontrol</vt:lpstr>
      <vt:lpstr>Örnek: Bir rotorun hız kontrolü En Temel Kapalı Çevrim Kontrol</vt:lpstr>
      <vt:lpstr>Örnek: Bir rotorun hız kontrolü Gelişmiş Kapalı Çevrim Kontrol</vt:lpstr>
      <vt:lpstr>Kalıcı hata oranlarını</vt:lpstr>
      <vt:lpstr>Özet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Otomatik Kontrol</dc:title>
  <dc:creator>Nurdan Bilgin</dc:creator>
  <cp:lastModifiedBy>Windows Kullanıcısı</cp:lastModifiedBy>
  <cp:revision>190</cp:revision>
  <dcterms:created xsi:type="dcterms:W3CDTF">2017-04-18T08:36:43Z</dcterms:created>
  <dcterms:modified xsi:type="dcterms:W3CDTF">2022-10-07T09:53:20Z</dcterms:modified>
</cp:coreProperties>
</file>