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9" r:id="rId2"/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EFE3C-8CB4-4FAE-BDEC-B255BAEFC4E1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B5C4322A-CD21-4CBF-A7D0-74FB7EE20073}">
      <dgm:prSet phldrT="[Metin]"/>
      <dgm:spPr/>
      <dgm:t>
        <a:bodyPr/>
        <a:lstStyle/>
        <a:p>
          <a:r>
            <a:rPr lang="tr-TR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Eğimde Motor Desteği ile Konforlu Sürüş</a:t>
          </a:r>
          <a:endParaRPr lang="tr-TR" dirty="0"/>
        </a:p>
      </dgm:t>
    </dgm:pt>
    <dgm:pt modelId="{C353A5D6-9A80-4ED3-9E94-E3796F7B7CA4}" type="parTrans" cxnId="{FEB2DA71-DEA9-4D9E-A85B-8E66A1D43EFB}">
      <dgm:prSet/>
      <dgm:spPr/>
      <dgm:t>
        <a:bodyPr/>
        <a:lstStyle/>
        <a:p>
          <a:endParaRPr lang="tr-TR"/>
        </a:p>
      </dgm:t>
    </dgm:pt>
    <dgm:pt modelId="{E285FFB1-63C7-4834-97CD-6AA1E6316F3C}" type="sibTrans" cxnId="{FEB2DA71-DEA9-4D9E-A85B-8E66A1D43EFB}">
      <dgm:prSet/>
      <dgm:spPr/>
      <dgm:t>
        <a:bodyPr/>
        <a:lstStyle/>
        <a:p>
          <a:endParaRPr lang="tr-TR"/>
        </a:p>
      </dgm:t>
    </dgm:pt>
    <dgm:pt modelId="{85D7B75D-09CD-4D9D-BA15-71531B88F702}">
      <dgm:prSet phldrT="[Metin]"/>
      <dgm:spPr/>
      <dgm:t>
        <a:bodyPr/>
        <a:lstStyle/>
        <a:p>
          <a:r>
            <a:rPr lang="tr-TR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Yan Eğimde Yoldan Sapmaz</a:t>
          </a:r>
          <a:endParaRPr lang="tr-TR" dirty="0"/>
        </a:p>
      </dgm:t>
    </dgm:pt>
    <dgm:pt modelId="{E8825736-BCB5-4819-8703-9070046F88AB}" type="parTrans" cxnId="{6BC74119-786F-4D50-83B7-FD0A190EE65C}">
      <dgm:prSet/>
      <dgm:spPr/>
      <dgm:t>
        <a:bodyPr/>
        <a:lstStyle/>
        <a:p>
          <a:endParaRPr lang="tr-TR"/>
        </a:p>
      </dgm:t>
    </dgm:pt>
    <dgm:pt modelId="{4ED69AEC-74B5-46CA-9321-6D65A6ACCCC2}" type="sibTrans" cxnId="{6BC74119-786F-4D50-83B7-FD0A190EE65C}">
      <dgm:prSet/>
      <dgm:spPr/>
      <dgm:t>
        <a:bodyPr/>
        <a:lstStyle/>
        <a:p>
          <a:endParaRPr lang="tr-TR"/>
        </a:p>
      </dgm:t>
    </dgm:pt>
    <dgm:pt modelId="{50DB2BD0-A365-41D9-A9D5-4CC7F93AAEEE}">
      <dgm:prSet phldrT="[Metin]"/>
      <dgm:spPr/>
      <dgm:t>
        <a:bodyPr/>
        <a:lstStyle/>
        <a:p>
          <a:r>
            <a:rPr lang="tr-TR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Eğimde</a:t>
          </a:r>
          <a:endParaRPr lang="tr-TR" dirty="0" smtClean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tr-TR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Bağımsız Hareket Etmez (Kaçmaz)</a:t>
          </a:r>
          <a:endParaRPr lang="tr-TR" dirty="0"/>
        </a:p>
      </dgm:t>
    </dgm:pt>
    <dgm:pt modelId="{36B03079-63A7-4129-AC1B-6A396270A81C}" type="parTrans" cxnId="{5DE3AF86-5D98-4E70-AD36-51706684F46F}">
      <dgm:prSet/>
      <dgm:spPr/>
      <dgm:t>
        <a:bodyPr/>
        <a:lstStyle/>
        <a:p>
          <a:endParaRPr lang="tr-TR"/>
        </a:p>
      </dgm:t>
    </dgm:pt>
    <dgm:pt modelId="{3C69A0E2-0D66-48EC-9356-AF512DA2A681}" type="sibTrans" cxnId="{5DE3AF86-5D98-4E70-AD36-51706684F46F}">
      <dgm:prSet/>
      <dgm:spPr/>
      <dgm:t>
        <a:bodyPr/>
        <a:lstStyle/>
        <a:p>
          <a:endParaRPr lang="tr-TR"/>
        </a:p>
      </dgm:t>
    </dgm:pt>
    <dgm:pt modelId="{2DD76FBC-6882-4C05-8EF5-F27B198ABBEF}">
      <dgm:prSet/>
      <dgm:spPr/>
      <dgm:t>
        <a:bodyPr/>
        <a:lstStyle/>
        <a:p>
          <a:r>
            <a:rPr lang="tr-TR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Ani Yüklenmede Durur, Düşmeyi Önler</a:t>
          </a:r>
          <a:endParaRPr lang="tr-TR" dirty="0"/>
        </a:p>
      </dgm:t>
    </dgm:pt>
    <dgm:pt modelId="{EAE660B3-47FC-48F9-9743-AACAB08583EC}" type="parTrans" cxnId="{E9B54E6C-0A38-466F-848D-EAB534A9571E}">
      <dgm:prSet/>
      <dgm:spPr/>
      <dgm:t>
        <a:bodyPr/>
        <a:lstStyle/>
        <a:p>
          <a:endParaRPr lang="tr-TR"/>
        </a:p>
      </dgm:t>
    </dgm:pt>
    <dgm:pt modelId="{ABA755C5-D56B-4B37-A3E0-7E7A413704F8}" type="sibTrans" cxnId="{E9B54E6C-0A38-466F-848D-EAB534A9571E}">
      <dgm:prSet/>
      <dgm:spPr/>
      <dgm:t>
        <a:bodyPr/>
        <a:lstStyle/>
        <a:p>
          <a:endParaRPr lang="tr-TR"/>
        </a:p>
      </dgm:t>
    </dgm:pt>
    <dgm:pt modelId="{AC3831CD-8CCB-4D7C-AF08-CD6BF8F4A273}">
      <dgm:prSet/>
      <dgm:spPr/>
      <dgm:t>
        <a:bodyPr/>
        <a:lstStyle/>
        <a:p>
          <a:r>
            <a:rPr lang="tr-TR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Ayakların yürütece yakınlık takibi</a:t>
          </a:r>
          <a:endParaRPr lang="tr-TR" dirty="0"/>
        </a:p>
      </dgm:t>
    </dgm:pt>
    <dgm:pt modelId="{7DE0E723-37F2-4767-9FDE-1F072BC3A105}" type="parTrans" cxnId="{258A25BE-21D1-4CD6-B1CA-D9F81DE35C2F}">
      <dgm:prSet/>
      <dgm:spPr/>
      <dgm:t>
        <a:bodyPr/>
        <a:lstStyle/>
        <a:p>
          <a:endParaRPr lang="tr-TR"/>
        </a:p>
      </dgm:t>
    </dgm:pt>
    <dgm:pt modelId="{9882A7CF-A64E-498E-986B-8ADD8668B2FF}" type="sibTrans" cxnId="{258A25BE-21D1-4CD6-B1CA-D9F81DE35C2F}">
      <dgm:prSet/>
      <dgm:spPr/>
      <dgm:t>
        <a:bodyPr/>
        <a:lstStyle/>
        <a:p>
          <a:endParaRPr lang="tr-TR"/>
        </a:p>
      </dgm:t>
    </dgm:pt>
    <dgm:pt modelId="{ADFB3B94-C193-4C9F-A60E-4F1F1D6BAFAB}">
      <dgm:prSet/>
      <dgm:spPr/>
      <dgm:t>
        <a:bodyPr/>
        <a:lstStyle/>
        <a:p>
          <a:r>
            <a:rPr lang="tr-TR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Düşme Kararını oluşturacak </a:t>
          </a:r>
          <a:r>
            <a:rPr lang="tr-TR" dirty="0" err="1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posture</a:t>
          </a:r>
          <a:r>
            <a:rPr lang="tr-TR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, alt </a:t>
          </a:r>
          <a:r>
            <a:rPr lang="tr-TR" dirty="0" err="1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ekstiremite</a:t>
          </a:r>
          <a:r>
            <a:rPr lang="tr-TR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endParaRPr lang="tr-TR" dirty="0"/>
        </a:p>
      </dgm:t>
    </dgm:pt>
    <dgm:pt modelId="{84792C90-EC45-4812-9536-329514D87C44}" type="parTrans" cxnId="{B4F1769D-E017-4ED6-A432-E8BBE240EE07}">
      <dgm:prSet/>
      <dgm:spPr/>
      <dgm:t>
        <a:bodyPr/>
        <a:lstStyle/>
        <a:p>
          <a:endParaRPr lang="tr-TR"/>
        </a:p>
      </dgm:t>
    </dgm:pt>
    <dgm:pt modelId="{B298D6D4-43ED-42D7-80FB-DBEA79F22A44}" type="sibTrans" cxnId="{B4F1769D-E017-4ED6-A432-E8BBE240EE07}">
      <dgm:prSet/>
      <dgm:spPr/>
      <dgm:t>
        <a:bodyPr/>
        <a:lstStyle/>
        <a:p>
          <a:endParaRPr lang="tr-TR"/>
        </a:p>
      </dgm:t>
    </dgm:pt>
    <dgm:pt modelId="{8211D67C-77BB-48C0-BCAC-A41C9F4AB2CE}" type="pres">
      <dgm:prSet presAssocID="{2D0EFE3C-8CB4-4FAE-BDEC-B255BAEFC4E1}" presName="Name0" presStyleCnt="0">
        <dgm:presLayoutVars>
          <dgm:dir/>
          <dgm:resizeHandles val="exact"/>
        </dgm:presLayoutVars>
      </dgm:prSet>
      <dgm:spPr/>
    </dgm:pt>
    <dgm:pt modelId="{89AF9022-4876-428B-9ECF-B1C3EDDD4A6B}" type="pres">
      <dgm:prSet presAssocID="{2D0EFE3C-8CB4-4FAE-BDEC-B255BAEFC4E1}" presName="fgShape" presStyleLbl="fgShp" presStyleIdx="0" presStyleCnt="1"/>
      <dgm:spPr/>
    </dgm:pt>
    <dgm:pt modelId="{B78412D8-6171-4DA5-BE50-E5324D3A1599}" type="pres">
      <dgm:prSet presAssocID="{2D0EFE3C-8CB4-4FAE-BDEC-B255BAEFC4E1}" presName="linComp" presStyleCnt="0"/>
      <dgm:spPr/>
    </dgm:pt>
    <dgm:pt modelId="{37241E43-3351-437C-8586-AC2DF79E8A37}" type="pres">
      <dgm:prSet presAssocID="{B5C4322A-CD21-4CBF-A7D0-74FB7EE20073}" presName="compNode" presStyleCnt="0"/>
      <dgm:spPr/>
    </dgm:pt>
    <dgm:pt modelId="{AC57B9BF-1BC0-4A11-AA75-81AA2C65C7E8}" type="pres">
      <dgm:prSet presAssocID="{B5C4322A-CD21-4CBF-A7D0-74FB7EE20073}" presName="bkgdShape" presStyleLbl="node1" presStyleIdx="0" presStyleCnt="6"/>
      <dgm:spPr/>
      <dgm:t>
        <a:bodyPr/>
        <a:lstStyle/>
        <a:p>
          <a:endParaRPr lang="tr-TR"/>
        </a:p>
      </dgm:t>
    </dgm:pt>
    <dgm:pt modelId="{43E8E969-2609-4D1C-8CD3-A15469C60D01}" type="pres">
      <dgm:prSet presAssocID="{B5C4322A-CD21-4CBF-A7D0-74FB7EE20073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112B71-A613-4375-B323-98F536A23A63}" type="pres">
      <dgm:prSet presAssocID="{B5C4322A-CD21-4CBF-A7D0-74FB7EE20073}" presName="invisiNode" presStyleLbl="node1" presStyleIdx="0" presStyleCnt="6"/>
      <dgm:spPr/>
    </dgm:pt>
    <dgm:pt modelId="{DB5CCB71-6BC9-4514-8D1B-26B96816102D}" type="pres">
      <dgm:prSet presAssocID="{B5C4322A-CD21-4CBF-A7D0-74FB7EE20073}" presName="imagNode" presStyleLbl="fgImgPlace1" presStyleIdx="0" presStyleCnt="6" custScaleX="283046" custScaleY="149763" custLinFactNeighborX="0" custLinFactNeighborY="-66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524D08-C1B6-4124-8EA2-3A6EE266A310}" type="pres">
      <dgm:prSet presAssocID="{E285FFB1-63C7-4834-97CD-6AA1E6316F3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D96692F-60D6-4E3C-9FBF-4BE369E06737}" type="pres">
      <dgm:prSet presAssocID="{85D7B75D-09CD-4D9D-BA15-71531B88F702}" presName="compNode" presStyleCnt="0"/>
      <dgm:spPr/>
    </dgm:pt>
    <dgm:pt modelId="{B5E251D4-002B-41CB-B524-6316EB701B6C}" type="pres">
      <dgm:prSet presAssocID="{85D7B75D-09CD-4D9D-BA15-71531B88F702}" presName="bkgdShape" presStyleLbl="node1" presStyleIdx="1" presStyleCnt="6"/>
      <dgm:spPr/>
      <dgm:t>
        <a:bodyPr/>
        <a:lstStyle/>
        <a:p>
          <a:endParaRPr lang="tr-TR"/>
        </a:p>
      </dgm:t>
    </dgm:pt>
    <dgm:pt modelId="{E443A266-3486-476B-A115-F50E67376981}" type="pres">
      <dgm:prSet presAssocID="{85D7B75D-09CD-4D9D-BA15-71531B88F702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1D9A37-C811-4980-91A1-4F7E4F868C45}" type="pres">
      <dgm:prSet presAssocID="{85D7B75D-09CD-4D9D-BA15-71531B88F702}" presName="invisiNode" presStyleLbl="node1" presStyleIdx="1" presStyleCnt="6"/>
      <dgm:spPr/>
    </dgm:pt>
    <dgm:pt modelId="{27E99D85-EFB2-47FE-8515-7BBE68F7DCFD}" type="pres">
      <dgm:prSet presAssocID="{85D7B75D-09CD-4D9D-BA15-71531B88F702}" presName="imagNode" presStyleLbl="fgImgPlace1" presStyleIdx="1" presStyleCnt="6" custScaleX="258642" custScaleY="140708" custLinFactNeighborY="667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447DE6F-567E-4F62-821E-7ECB9EA8E278}" type="pres">
      <dgm:prSet presAssocID="{4ED69AEC-74B5-46CA-9321-6D65A6ACCCC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312FA15-A4B0-4D83-ADB4-397EC9C7117B}" type="pres">
      <dgm:prSet presAssocID="{50DB2BD0-A365-41D9-A9D5-4CC7F93AAEEE}" presName="compNode" presStyleCnt="0"/>
      <dgm:spPr/>
    </dgm:pt>
    <dgm:pt modelId="{2B333525-4C4E-4743-9C9E-901751328935}" type="pres">
      <dgm:prSet presAssocID="{50DB2BD0-A365-41D9-A9D5-4CC7F93AAEEE}" presName="bkgdShape" presStyleLbl="node1" presStyleIdx="2" presStyleCnt="6"/>
      <dgm:spPr/>
      <dgm:t>
        <a:bodyPr/>
        <a:lstStyle/>
        <a:p>
          <a:endParaRPr lang="tr-TR"/>
        </a:p>
      </dgm:t>
    </dgm:pt>
    <dgm:pt modelId="{2062F371-5806-4315-935E-1DC36C6A19C5}" type="pres">
      <dgm:prSet presAssocID="{50DB2BD0-A365-41D9-A9D5-4CC7F93AAEEE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EC4678-FADC-4D8F-8CE1-567D269F732F}" type="pres">
      <dgm:prSet presAssocID="{50DB2BD0-A365-41D9-A9D5-4CC7F93AAEEE}" presName="invisiNode" presStyleLbl="node1" presStyleIdx="2" presStyleCnt="6"/>
      <dgm:spPr/>
    </dgm:pt>
    <dgm:pt modelId="{D2E48FB1-FC0D-483E-A7F9-681533B370E5}" type="pres">
      <dgm:prSet presAssocID="{50DB2BD0-A365-41D9-A9D5-4CC7F93AAEEE}" presName="imagNode" presStyleLbl="fgImgPlace1" presStyleIdx="2" presStyleCnt="6" custScaleX="281681" custScaleY="1287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3CED90-82CA-48A7-8BAD-11C09D02A62F}" type="pres">
      <dgm:prSet presAssocID="{3C69A0E2-0D66-48EC-9356-AF512DA2A68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50402F3D-B9DB-46B0-849C-D1D4E261A677}" type="pres">
      <dgm:prSet presAssocID="{2DD76FBC-6882-4C05-8EF5-F27B198ABBEF}" presName="compNode" presStyleCnt="0"/>
      <dgm:spPr/>
    </dgm:pt>
    <dgm:pt modelId="{ADDB88D1-F1E4-4DEA-8E2C-80159471EB1C}" type="pres">
      <dgm:prSet presAssocID="{2DD76FBC-6882-4C05-8EF5-F27B198ABBEF}" presName="bkgdShape" presStyleLbl="node1" presStyleIdx="3" presStyleCnt="6"/>
      <dgm:spPr/>
      <dgm:t>
        <a:bodyPr/>
        <a:lstStyle/>
        <a:p>
          <a:endParaRPr lang="tr-TR"/>
        </a:p>
      </dgm:t>
    </dgm:pt>
    <dgm:pt modelId="{B12E420B-3A8C-45FC-880A-59A7EB17394D}" type="pres">
      <dgm:prSet presAssocID="{2DD76FBC-6882-4C05-8EF5-F27B198ABBEF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D7867E-256B-46E9-8185-0E4A0CADB9A4}" type="pres">
      <dgm:prSet presAssocID="{2DD76FBC-6882-4C05-8EF5-F27B198ABBEF}" presName="invisiNode" presStyleLbl="node1" presStyleIdx="3" presStyleCnt="6"/>
      <dgm:spPr/>
    </dgm:pt>
    <dgm:pt modelId="{387C4114-EA82-4D2D-991A-9ABFF43CF640}" type="pres">
      <dgm:prSet presAssocID="{2DD76FBC-6882-4C05-8EF5-F27B198ABBEF}" presName="imagNode" presStyleLbl="fgImgPlace1" presStyleIdx="3" presStyleCnt="6" custScaleX="252880" custScaleY="14070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02A6306-E5E5-4BEA-A22B-0BAA937512A6}" type="pres">
      <dgm:prSet presAssocID="{ABA755C5-D56B-4B37-A3E0-7E7A413704F8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0F166F9-819B-442D-83FD-3A120BA15F1D}" type="pres">
      <dgm:prSet presAssocID="{AC3831CD-8CCB-4D7C-AF08-CD6BF8F4A273}" presName="compNode" presStyleCnt="0"/>
      <dgm:spPr/>
    </dgm:pt>
    <dgm:pt modelId="{C80D5787-23E3-4A3E-A87C-D2912A14B17F}" type="pres">
      <dgm:prSet presAssocID="{AC3831CD-8CCB-4D7C-AF08-CD6BF8F4A273}" presName="bkgdShape" presStyleLbl="node1" presStyleIdx="4" presStyleCnt="6"/>
      <dgm:spPr/>
      <dgm:t>
        <a:bodyPr/>
        <a:lstStyle/>
        <a:p>
          <a:endParaRPr lang="tr-TR"/>
        </a:p>
      </dgm:t>
    </dgm:pt>
    <dgm:pt modelId="{DFD79BFB-AE5F-4C3D-92F3-9B4F2B50D366}" type="pres">
      <dgm:prSet presAssocID="{AC3831CD-8CCB-4D7C-AF08-CD6BF8F4A273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D5AD87-ABA7-4906-B7E1-F11A57DB1E41}" type="pres">
      <dgm:prSet presAssocID="{AC3831CD-8CCB-4D7C-AF08-CD6BF8F4A273}" presName="invisiNode" presStyleLbl="node1" presStyleIdx="4" presStyleCnt="6"/>
      <dgm:spPr/>
    </dgm:pt>
    <dgm:pt modelId="{21CB77CA-216E-4F0C-BBC5-6176DCF649CF}" type="pres">
      <dgm:prSet presAssocID="{AC3831CD-8CCB-4D7C-AF08-CD6BF8F4A273}" presName="imagNode" presStyleLbl="fgImgPlace1" presStyleIdx="4" presStyleCnt="6" custScaleX="214745" custScaleY="17075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D7F0720-0AE3-45C9-9430-EE9BDAA1A694}" type="pres">
      <dgm:prSet presAssocID="{9882A7CF-A64E-498E-986B-8ADD8668B2FF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BA2015A-BAAB-449A-805C-F104643F5D58}" type="pres">
      <dgm:prSet presAssocID="{ADFB3B94-C193-4C9F-A60E-4F1F1D6BAFAB}" presName="compNode" presStyleCnt="0"/>
      <dgm:spPr/>
    </dgm:pt>
    <dgm:pt modelId="{785D66F0-8498-42C0-A1BA-D4A9C37572FF}" type="pres">
      <dgm:prSet presAssocID="{ADFB3B94-C193-4C9F-A60E-4F1F1D6BAFAB}" presName="bkgdShape" presStyleLbl="node1" presStyleIdx="5" presStyleCnt="6"/>
      <dgm:spPr/>
      <dgm:t>
        <a:bodyPr/>
        <a:lstStyle/>
        <a:p>
          <a:endParaRPr lang="tr-TR"/>
        </a:p>
      </dgm:t>
    </dgm:pt>
    <dgm:pt modelId="{44E7C146-E111-4C66-A40A-1B52462A9DA7}" type="pres">
      <dgm:prSet presAssocID="{ADFB3B94-C193-4C9F-A60E-4F1F1D6BAFAB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B33ACF-3DC7-4E37-80C1-7707F9F056C5}" type="pres">
      <dgm:prSet presAssocID="{ADFB3B94-C193-4C9F-A60E-4F1F1D6BAFAB}" presName="invisiNode" presStyleLbl="node1" presStyleIdx="5" presStyleCnt="6"/>
      <dgm:spPr/>
    </dgm:pt>
    <dgm:pt modelId="{F59FA3E0-137A-46A1-85DA-BC079C9CE080}" type="pres">
      <dgm:prSet presAssocID="{ADFB3B94-C193-4C9F-A60E-4F1F1D6BAFAB}" presName="imagNode" presStyleLbl="fgImgPlace1" presStyleIdx="5" presStyleCnt="6" custScaleX="198548" custScaleY="14070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7E81EA5-C624-456E-BFF0-8A3FA45E4D4F}" type="presOf" srcId="{85D7B75D-09CD-4D9D-BA15-71531B88F702}" destId="{E443A266-3486-476B-A115-F50E67376981}" srcOrd="1" destOrd="0" presId="urn:microsoft.com/office/officeart/2005/8/layout/hList7"/>
    <dgm:cxn modelId="{84EA84AA-17F4-4719-B0A0-CE63C86C02C9}" type="presOf" srcId="{2DD76FBC-6882-4C05-8EF5-F27B198ABBEF}" destId="{ADDB88D1-F1E4-4DEA-8E2C-80159471EB1C}" srcOrd="0" destOrd="0" presId="urn:microsoft.com/office/officeart/2005/8/layout/hList7"/>
    <dgm:cxn modelId="{B97AE6B3-0360-4E84-9595-DAC5AC727E2C}" type="presOf" srcId="{E285FFB1-63C7-4834-97CD-6AA1E6316F3C}" destId="{3D524D08-C1B6-4124-8EA2-3A6EE266A310}" srcOrd="0" destOrd="0" presId="urn:microsoft.com/office/officeart/2005/8/layout/hList7"/>
    <dgm:cxn modelId="{DBD1803D-850E-415A-98B1-6D6046050168}" type="presOf" srcId="{AC3831CD-8CCB-4D7C-AF08-CD6BF8F4A273}" destId="{DFD79BFB-AE5F-4C3D-92F3-9B4F2B50D366}" srcOrd="1" destOrd="0" presId="urn:microsoft.com/office/officeart/2005/8/layout/hList7"/>
    <dgm:cxn modelId="{258A25BE-21D1-4CD6-B1CA-D9F81DE35C2F}" srcId="{2D0EFE3C-8CB4-4FAE-BDEC-B255BAEFC4E1}" destId="{AC3831CD-8CCB-4D7C-AF08-CD6BF8F4A273}" srcOrd="4" destOrd="0" parTransId="{7DE0E723-37F2-4767-9FDE-1F072BC3A105}" sibTransId="{9882A7CF-A64E-498E-986B-8ADD8668B2FF}"/>
    <dgm:cxn modelId="{5B9183ED-FBAA-4885-8E2F-9B79660121D1}" type="presOf" srcId="{3C69A0E2-0D66-48EC-9356-AF512DA2A681}" destId="{EE3CED90-82CA-48A7-8BAD-11C09D02A62F}" srcOrd="0" destOrd="0" presId="urn:microsoft.com/office/officeart/2005/8/layout/hList7"/>
    <dgm:cxn modelId="{B112A541-2DF8-452F-A67A-915B1D2FD583}" type="presOf" srcId="{ADFB3B94-C193-4C9F-A60E-4F1F1D6BAFAB}" destId="{785D66F0-8498-42C0-A1BA-D4A9C37572FF}" srcOrd="0" destOrd="0" presId="urn:microsoft.com/office/officeart/2005/8/layout/hList7"/>
    <dgm:cxn modelId="{D7B60B58-680A-45A5-B75D-5A6FE04CD004}" type="presOf" srcId="{ABA755C5-D56B-4B37-A3E0-7E7A413704F8}" destId="{402A6306-E5E5-4BEA-A22B-0BAA937512A6}" srcOrd="0" destOrd="0" presId="urn:microsoft.com/office/officeart/2005/8/layout/hList7"/>
    <dgm:cxn modelId="{5FEA8173-59B2-4D4A-915D-2825A7DD31E5}" type="presOf" srcId="{4ED69AEC-74B5-46CA-9321-6D65A6ACCCC2}" destId="{7447DE6F-567E-4F62-821E-7ECB9EA8E278}" srcOrd="0" destOrd="0" presId="urn:microsoft.com/office/officeart/2005/8/layout/hList7"/>
    <dgm:cxn modelId="{CDE3A826-35FF-41F2-A30D-1E798D1AF5B0}" type="presOf" srcId="{9882A7CF-A64E-498E-986B-8ADD8668B2FF}" destId="{8D7F0720-0AE3-45C9-9430-EE9BDAA1A694}" srcOrd="0" destOrd="0" presId="urn:microsoft.com/office/officeart/2005/8/layout/hList7"/>
    <dgm:cxn modelId="{011CB10F-F8BA-4CA7-B2BD-82B4ABC22890}" type="presOf" srcId="{ADFB3B94-C193-4C9F-A60E-4F1F1D6BAFAB}" destId="{44E7C146-E111-4C66-A40A-1B52462A9DA7}" srcOrd="1" destOrd="0" presId="urn:microsoft.com/office/officeart/2005/8/layout/hList7"/>
    <dgm:cxn modelId="{B29778D3-6884-48A0-867B-5586A6074AF6}" type="presOf" srcId="{B5C4322A-CD21-4CBF-A7D0-74FB7EE20073}" destId="{AC57B9BF-1BC0-4A11-AA75-81AA2C65C7E8}" srcOrd="0" destOrd="0" presId="urn:microsoft.com/office/officeart/2005/8/layout/hList7"/>
    <dgm:cxn modelId="{5DE3AF86-5D98-4E70-AD36-51706684F46F}" srcId="{2D0EFE3C-8CB4-4FAE-BDEC-B255BAEFC4E1}" destId="{50DB2BD0-A365-41D9-A9D5-4CC7F93AAEEE}" srcOrd="2" destOrd="0" parTransId="{36B03079-63A7-4129-AC1B-6A396270A81C}" sibTransId="{3C69A0E2-0D66-48EC-9356-AF512DA2A681}"/>
    <dgm:cxn modelId="{6BC74119-786F-4D50-83B7-FD0A190EE65C}" srcId="{2D0EFE3C-8CB4-4FAE-BDEC-B255BAEFC4E1}" destId="{85D7B75D-09CD-4D9D-BA15-71531B88F702}" srcOrd="1" destOrd="0" parTransId="{E8825736-BCB5-4819-8703-9070046F88AB}" sibTransId="{4ED69AEC-74B5-46CA-9321-6D65A6ACCCC2}"/>
    <dgm:cxn modelId="{17906FB0-2750-49D9-BDA4-DE02B1B973E9}" type="presOf" srcId="{50DB2BD0-A365-41D9-A9D5-4CC7F93AAEEE}" destId="{2062F371-5806-4315-935E-1DC36C6A19C5}" srcOrd="1" destOrd="0" presId="urn:microsoft.com/office/officeart/2005/8/layout/hList7"/>
    <dgm:cxn modelId="{44E72232-BD19-4FC2-AB03-21BBD5D81F03}" type="presOf" srcId="{2D0EFE3C-8CB4-4FAE-BDEC-B255BAEFC4E1}" destId="{8211D67C-77BB-48C0-BCAC-A41C9F4AB2CE}" srcOrd="0" destOrd="0" presId="urn:microsoft.com/office/officeart/2005/8/layout/hList7"/>
    <dgm:cxn modelId="{D7F23DC8-0A01-427F-B236-F8FDC04331F7}" type="presOf" srcId="{50DB2BD0-A365-41D9-A9D5-4CC7F93AAEEE}" destId="{2B333525-4C4E-4743-9C9E-901751328935}" srcOrd="0" destOrd="0" presId="urn:microsoft.com/office/officeart/2005/8/layout/hList7"/>
    <dgm:cxn modelId="{FEB2DA71-DEA9-4D9E-A85B-8E66A1D43EFB}" srcId="{2D0EFE3C-8CB4-4FAE-BDEC-B255BAEFC4E1}" destId="{B5C4322A-CD21-4CBF-A7D0-74FB7EE20073}" srcOrd="0" destOrd="0" parTransId="{C353A5D6-9A80-4ED3-9E94-E3796F7B7CA4}" sibTransId="{E285FFB1-63C7-4834-97CD-6AA1E6316F3C}"/>
    <dgm:cxn modelId="{E7307B69-E266-4153-ABE7-DFAB1F1E9FBB}" type="presOf" srcId="{B5C4322A-CD21-4CBF-A7D0-74FB7EE20073}" destId="{43E8E969-2609-4D1C-8CD3-A15469C60D01}" srcOrd="1" destOrd="0" presId="urn:microsoft.com/office/officeart/2005/8/layout/hList7"/>
    <dgm:cxn modelId="{E9B54E6C-0A38-466F-848D-EAB534A9571E}" srcId="{2D0EFE3C-8CB4-4FAE-BDEC-B255BAEFC4E1}" destId="{2DD76FBC-6882-4C05-8EF5-F27B198ABBEF}" srcOrd="3" destOrd="0" parTransId="{EAE660B3-47FC-48F9-9743-AACAB08583EC}" sibTransId="{ABA755C5-D56B-4B37-A3E0-7E7A413704F8}"/>
    <dgm:cxn modelId="{474B72BB-5CC3-45FC-87C9-A48B884ADF34}" type="presOf" srcId="{2DD76FBC-6882-4C05-8EF5-F27B198ABBEF}" destId="{B12E420B-3A8C-45FC-880A-59A7EB17394D}" srcOrd="1" destOrd="0" presId="urn:microsoft.com/office/officeart/2005/8/layout/hList7"/>
    <dgm:cxn modelId="{3AC4B338-4B4D-43D3-A34E-5BC1FACACEC3}" type="presOf" srcId="{AC3831CD-8CCB-4D7C-AF08-CD6BF8F4A273}" destId="{C80D5787-23E3-4A3E-A87C-D2912A14B17F}" srcOrd="0" destOrd="0" presId="urn:microsoft.com/office/officeart/2005/8/layout/hList7"/>
    <dgm:cxn modelId="{B4F1769D-E017-4ED6-A432-E8BBE240EE07}" srcId="{2D0EFE3C-8CB4-4FAE-BDEC-B255BAEFC4E1}" destId="{ADFB3B94-C193-4C9F-A60E-4F1F1D6BAFAB}" srcOrd="5" destOrd="0" parTransId="{84792C90-EC45-4812-9536-329514D87C44}" sibTransId="{B298D6D4-43ED-42D7-80FB-DBEA79F22A44}"/>
    <dgm:cxn modelId="{3A3AB44E-D273-49F6-AF15-8E9BA76FA617}" type="presOf" srcId="{85D7B75D-09CD-4D9D-BA15-71531B88F702}" destId="{B5E251D4-002B-41CB-B524-6316EB701B6C}" srcOrd="0" destOrd="0" presId="urn:microsoft.com/office/officeart/2005/8/layout/hList7"/>
    <dgm:cxn modelId="{28E66A94-043E-436C-B3EC-B6321389CEBA}" type="presParOf" srcId="{8211D67C-77BB-48C0-BCAC-A41C9F4AB2CE}" destId="{89AF9022-4876-428B-9ECF-B1C3EDDD4A6B}" srcOrd="0" destOrd="0" presId="urn:microsoft.com/office/officeart/2005/8/layout/hList7"/>
    <dgm:cxn modelId="{5C80B44F-5534-45E2-8D09-80251E09FEAF}" type="presParOf" srcId="{8211D67C-77BB-48C0-BCAC-A41C9F4AB2CE}" destId="{B78412D8-6171-4DA5-BE50-E5324D3A1599}" srcOrd="1" destOrd="0" presId="urn:microsoft.com/office/officeart/2005/8/layout/hList7"/>
    <dgm:cxn modelId="{FE1EEEAF-FA54-4D98-A8DC-7CE120FB3D44}" type="presParOf" srcId="{B78412D8-6171-4DA5-BE50-E5324D3A1599}" destId="{37241E43-3351-437C-8586-AC2DF79E8A37}" srcOrd="0" destOrd="0" presId="urn:microsoft.com/office/officeart/2005/8/layout/hList7"/>
    <dgm:cxn modelId="{0FB4D33F-0B8A-4C64-8EC5-02D3AA6749CA}" type="presParOf" srcId="{37241E43-3351-437C-8586-AC2DF79E8A37}" destId="{AC57B9BF-1BC0-4A11-AA75-81AA2C65C7E8}" srcOrd="0" destOrd="0" presId="urn:microsoft.com/office/officeart/2005/8/layout/hList7"/>
    <dgm:cxn modelId="{154EF2DA-9982-4E61-9B31-3402F64C8CF7}" type="presParOf" srcId="{37241E43-3351-437C-8586-AC2DF79E8A37}" destId="{43E8E969-2609-4D1C-8CD3-A15469C60D01}" srcOrd="1" destOrd="0" presId="urn:microsoft.com/office/officeart/2005/8/layout/hList7"/>
    <dgm:cxn modelId="{EF9C8C77-DB30-4606-A0B1-7BEE214F1B97}" type="presParOf" srcId="{37241E43-3351-437C-8586-AC2DF79E8A37}" destId="{CA112B71-A613-4375-B323-98F536A23A63}" srcOrd="2" destOrd="0" presId="urn:microsoft.com/office/officeart/2005/8/layout/hList7"/>
    <dgm:cxn modelId="{D11CB68A-82D6-4067-9779-9FE212A0E56E}" type="presParOf" srcId="{37241E43-3351-437C-8586-AC2DF79E8A37}" destId="{DB5CCB71-6BC9-4514-8D1B-26B96816102D}" srcOrd="3" destOrd="0" presId="urn:microsoft.com/office/officeart/2005/8/layout/hList7"/>
    <dgm:cxn modelId="{E6DB4FF7-3BDA-4B2D-89AF-8CB874E60455}" type="presParOf" srcId="{B78412D8-6171-4DA5-BE50-E5324D3A1599}" destId="{3D524D08-C1B6-4124-8EA2-3A6EE266A310}" srcOrd="1" destOrd="0" presId="urn:microsoft.com/office/officeart/2005/8/layout/hList7"/>
    <dgm:cxn modelId="{B3573EF3-1666-4EC9-BF17-87B235DCE8B7}" type="presParOf" srcId="{B78412D8-6171-4DA5-BE50-E5324D3A1599}" destId="{4D96692F-60D6-4E3C-9FBF-4BE369E06737}" srcOrd="2" destOrd="0" presId="urn:microsoft.com/office/officeart/2005/8/layout/hList7"/>
    <dgm:cxn modelId="{26B8C52A-1AF0-480E-9D5B-B330FDCDE768}" type="presParOf" srcId="{4D96692F-60D6-4E3C-9FBF-4BE369E06737}" destId="{B5E251D4-002B-41CB-B524-6316EB701B6C}" srcOrd="0" destOrd="0" presId="urn:microsoft.com/office/officeart/2005/8/layout/hList7"/>
    <dgm:cxn modelId="{8DC67DC4-F0B2-4BCB-B095-890C7C0EBE17}" type="presParOf" srcId="{4D96692F-60D6-4E3C-9FBF-4BE369E06737}" destId="{E443A266-3486-476B-A115-F50E67376981}" srcOrd="1" destOrd="0" presId="urn:microsoft.com/office/officeart/2005/8/layout/hList7"/>
    <dgm:cxn modelId="{2C4D4A82-555C-4475-A702-486AAEA6B620}" type="presParOf" srcId="{4D96692F-60D6-4E3C-9FBF-4BE369E06737}" destId="{DE1D9A37-C811-4980-91A1-4F7E4F868C45}" srcOrd="2" destOrd="0" presId="urn:microsoft.com/office/officeart/2005/8/layout/hList7"/>
    <dgm:cxn modelId="{A487123B-D185-43C0-AB69-86F60D1B2EE7}" type="presParOf" srcId="{4D96692F-60D6-4E3C-9FBF-4BE369E06737}" destId="{27E99D85-EFB2-47FE-8515-7BBE68F7DCFD}" srcOrd="3" destOrd="0" presId="urn:microsoft.com/office/officeart/2005/8/layout/hList7"/>
    <dgm:cxn modelId="{B6409333-E744-43C4-8201-A5D936A924EC}" type="presParOf" srcId="{B78412D8-6171-4DA5-BE50-E5324D3A1599}" destId="{7447DE6F-567E-4F62-821E-7ECB9EA8E278}" srcOrd="3" destOrd="0" presId="urn:microsoft.com/office/officeart/2005/8/layout/hList7"/>
    <dgm:cxn modelId="{CB4F064D-B8A1-4179-8DBE-995CC4995084}" type="presParOf" srcId="{B78412D8-6171-4DA5-BE50-E5324D3A1599}" destId="{C312FA15-A4B0-4D83-ADB4-397EC9C7117B}" srcOrd="4" destOrd="0" presId="urn:microsoft.com/office/officeart/2005/8/layout/hList7"/>
    <dgm:cxn modelId="{8BC0C3F9-05BB-411B-A9CB-6F0ADDF9069A}" type="presParOf" srcId="{C312FA15-A4B0-4D83-ADB4-397EC9C7117B}" destId="{2B333525-4C4E-4743-9C9E-901751328935}" srcOrd="0" destOrd="0" presId="urn:microsoft.com/office/officeart/2005/8/layout/hList7"/>
    <dgm:cxn modelId="{7C4A5877-FB95-4E07-B652-54C30CD2AF27}" type="presParOf" srcId="{C312FA15-A4B0-4D83-ADB4-397EC9C7117B}" destId="{2062F371-5806-4315-935E-1DC36C6A19C5}" srcOrd="1" destOrd="0" presId="urn:microsoft.com/office/officeart/2005/8/layout/hList7"/>
    <dgm:cxn modelId="{D134757B-CA1C-43FF-9A19-C8DE961CBBF0}" type="presParOf" srcId="{C312FA15-A4B0-4D83-ADB4-397EC9C7117B}" destId="{C1EC4678-FADC-4D8F-8CE1-567D269F732F}" srcOrd="2" destOrd="0" presId="urn:microsoft.com/office/officeart/2005/8/layout/hList7"/>
    <dgm:cxn modelId="{5B34B882-995D-482D-8EE6-5C153E0D9F7B}" type="presParOf" srcId="{C312FA15-A4B0-4D83-ADB4-397EC9C7117B}" destId="{D2E48FB1-FC0D-483E-A7F9-681533B370E5}" srcOrd="3" destOrd="0" presId="urn:microsoft.com/office/officeart/2005/8/layout/hList7"/>
    <dgm:cxn modelId="{9DF254D3-F82B-41AC-84F7-4900120A8BFE}" type="presParOf" srcId="{B78412D8-6171-4DA5-BE50-E5324D3A1599}" destId="{EE3CED90-82CA-48A7-8BAD-11C09D02A62F}" srcOrd="5" destOrd="0" presId="urn:microsoft.com/office/officeart/2005/8/layout/hList7"/>
    <dgm:cxn modelId="{584E5145-998C-4A34-A369-EA8F753CE624}" type="presParOf" srcId="{B78412D8-6171-4DA5-BE50-E5324D3A1599}" destId="{50402F3D-B9DB-46B0-849C-D1D4E261A677}" srcOrd="6" destOrd="0" presId="urn:microsoft.com/office/officeart/2005/8/layout/hList7"/>
    <dgm:cxn modelId="{5A5E34CC-8DF8-4466-9123-5E6BECB840C9}" type="presParOf" srcId="{50402F3D-B9DB-46B0-849C-D1D4E261A677}" destId="{ADDB88D1-F1E4-4DEA-8E2C-80159471EB1C}" srcOrd="0" destOrd="0" presId="urn:microsoft.com/office/officeart/2005/8/layout/hList7"/>
    <dgm:cxn modelId="{0CF1FA75-1A49-48CC-899C-967FD5B2F744}" type="presParOf" srcId="{50402F3D-B9DB-46B0-849C-D1D4E261A677}" destId="{B12E420B-3A8C-45FC-880A-59A7EB17394D}" srcOrd="1" destOrd="0" presId="urn:microsoft.com/office/officeart/2005/8/layout/hList7"/>
    <dgm:cxn modelId="{712C7594-1A9A-453A-B42B-21F2259BFD4F}" type="presParOf" srcId="{50402F3D-B9DB-46B0-849C-D1D4E261A677}" destId="{83D7867E-256B-46E9-8185-0E4A0CADB9A4}" srcOrd="2" destOrd="0" presId="urn:microsoft.com/office/officeart/2005/8/layout/hList7"/>
    <dgm:cxn modelId="{DB76F452-AE4C-4EB8-A283-E955A71F4FE4}" type="presParOf" srcId="{50402F3D-B9DB-46B0-849C-D1D4E261A677}" destId="{387C4114-EA82-4D2D-991A-9ABFF43CF640}" srcOrd="3" destOrd="0" presId="urn:microsoft.com/office/officeart/2005/8/layout/hList7"/>
    <dgm:cxn modelId="{E5ACEB9F-D6A2-40C8-AC32-6C3F703ACEB6}" type="presParOf" srcId="{B78412D8-6171-4DA5-BE50-E5324D3A1599}" destId="{402A6306-E5E5-4BEA-A22B-0BAA937512A6}" srcOrd="7" destOrd="0" presId="urn:microsoft.com/office/officeart/2005/8/layout/hList7"/>
    <dgm:cxn modelId="{2CA6A975-809F-4200-B59A-CEBEE0546662}" type="presParOf" srcId="{B78412D8-6171-4DA5-BE50-E5324D3A1599}" destId="{D0F166F9-819B-442D-83FD-3A120BA15F1D}" srcOrd="8" destOrd="0" presId="urn:microsoft.com/office/officeart/2005/8/layout/hList7"/>
    <dgm:cxn modelId="{84E077C6-370F-4C99-9C64-12379DF3D197}" type="presParOf" srcId="{D0F166F9-819B-442D-83FD-3A120BA15F1D}" destId="{C80D5787-23E3-4A3E-A87C-D2912A14B17F}" srcOrd="0" destOrd="0" presId="urn:microsoft.com/office/officeart/2005/8/layout/hList7"/>
    <dgm:cxn modelId="{628A0B63-5612-4E93-A4CB-C07080DA908B}" type="presParOf" srcId="{D0F166F9-819B-442D-83FD-3A120BA15F1D}" destId="{DFD79BFB-AE5F-4C3D-92F3-9B4F2B50D366}" srcOrd="1" destOrd="0" presId="urn:microsoft.com/office/officeart/2005/8/layout/hList7"/>
    <dgm:cxn modelId="{F3733EDA-0045-449D-AB13-C27904A6476C}" type="presParOf" srcId="{D0F166F9-819B-442D-83FD-3A120BA15F1D}" destId="{F2D5AD87-ABA7-4906-B7E1-F11A57DB1E41}" srcOrd="2" destOrd="0" presId="urn:microsoft.com/office/officeart/2005/8/layout/hList7"/>
    <dgm:cxn modelId="{CE2044D3-722D-402C-BFF6-25214BC6DE10}" type="presParOf" srcId="{D0F166F9-819B-442D-83FD-3A120BA15F1D}" destId="{21CB77CA-216E-4F0C-BBC5-6176DCF649CF}" srcOrd="3" destOrd="0" presId="urn:microsoft.com/office/officeart/2005/8/layout/hList7"/>
    <dgm:cxn modelId="{F67F8527-F02F-4D1B-9EBE-29C0F7BA5091}" type="presParOf" srcId="{B78412D8-6171-4DA5-BE50-E5324D3A1599}" destId="{8D7F0720-0AE3-45C9-9430-EE9BDAA1A694}" srcOrd="9" destOrd="0" presId="urn:microsoft.com/office/officeart/2005/8/layout/hList7"/>
    <dgm:cxn modelId="{49AD64FD-2565-4246-AFF2-2731071F08D8}" type="presParOf" srcId="{B78412D8-6171-4DA5-BE50-E5324D3A1599}" destId="{4BA2015A-BAAB-449A-805C-F104643F5D58}" srcOrd="10" destOrd="0" presId="urn:microsoft.com/office/officeart/2005/8/layout/hList7"/>
    <dgm:cxn modelId="{12C49C99-25A5-404B-AFEB-189A28203AA0}" type="presParOf" srcId="{4BA2015A-BAAB-449A-805C-F104643F5D58}" destId="{785D66F0-8498-42C0-A1BA-D4A9C37572FF}" srcOrd="0" destOrd="0" presId="urn:microsoft.com/office/officeart/2005/8/layout/hList7"/>
    <dgm:cxn modelId="{E1F39A68-D7C3-45DA-BE40-6F8A3116CC41}" type="presParOf" srcId="{4BA2015A-BAAB-449A-805C-F104643F5D58}" destId="{44E7C146-E111-4C66-A40A-1B52462A9DA7}" srcOrd="1" destOrd="0" presId="urn:microsoft.com/office/officeart/2005/8/layout/hList7"/>
    <dgm:cxn modelId="{0E0E8F78-04A5-483C-A9A8-ADE65F6FCD2B}" type="presParOf" srcId="{4BA2015A-BAAB-449A-805C-F104643F5D58}" destId="{AEB33ACF-3DC7-4E37-80C1-7707F9F056C5}" srcOrd="2" destOrd="0" presId="urn:microsoft.com/office/officeart/2005/8/layout/hList7"/>
    <dgm:cxn modelId="{BCF849E9-E2EF-40B6-9F14-70945BFA739F}" type="presParOf" srcId="{4BA2015A-BAAB-449A-805C-F104643F5D58}" destId="{F59FA3E0-137A-46A1-85DA-BC079C9CE0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2E510-C4AE-4626-A4E8-B9E803EF51C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235987-6747-4816-B682-0B37F4EDC5A6}">
      <dgm:prSet phldrT="[Text]" custT="1"/>
      <dgm:spPr/>
      <dgm:t>
        <a:bodyPr/>
        <a:lstStyle/>
        <a:p>
          <a:r>
            <a:rPr lang="tr-TR" sz="1800" b="1" dirty="0" err="1" smtClean="0">
              <a:solidFill>
                <a:schemeClr val="tx1"/>
              </a:solidFill>
            </a:rPr>
            <a:t>Doğrusallık</a:t>
          </a:r>
          <a:endParaRPr lang="tr-TR" sz="1800" b="1" dirty="0">
            <a:solidFill>
              <a:schemeClr val="tx1"/>
            </a:solidFill>
          </a:endParaRPr>
        </a:p>
      </dgm:t>
    </dgm:pt>
    <dgm:pt modelId="{16173DB6-1CB4-4FCD-8974-D1197D68A0B7}" type="parTrans" cxnId="{BBE5360D-F706-4436-8E7D-082037298830}">
      <dgm:prSet/>
      <dgm:spPr/>
      <dgm:t>
        <a:bodyPr/>
        <a:lstStyle/>
        <a:p>
          <a:endParaRPr lang="tr-TR"/>
        </a:p>
      </dgm:t>
    </dgm:pt>
    <dgm:pt modelId="{43A9141C-230A-423B-95AD-7F96C1FA246D}" type="sibTrans" cxnId="{BBE5360D-F706-4436-8E7D-082037298830}">
      <dgm:prSet/>
      <dgm:spPr/>
      <dgm:t>
        <a:bodyPr/>
        <a:lstStyle/>
        <a:p>
          <a:endParaRPr lang="tr-TR"/>
        </a:p>
      </dgm:t>
    </dgm:pt>
    <dgm:pt modelId="{BE4EF3FA-ED4C-49DA-9AA0-EFB698A9FCE8}">
      <dgm:prSet phldrT="[Text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</a:rPr>
            <a:t>Oransallık</a:t>
          </a:r>
          <a:endParaRPr lang="tr-TR" sz="1800" b="1" dirty="0">
            <a:solidFill>
              <a:schemeClr val="tx1"/>
            </a:solidFill>
          </a:endParaRPr>
        </a:p>
      </dgm:t>
    </dgm:pt>
    <dgm:pt modelId="{501EF5F4-59DC-4353-94D4-3626F844B91C}" type="parTrans" cxnId="{EE3B7BC7-2A27-4EBA-9362-AF4DC0A5B1A3}">
      <dgm:prSet/>
      <dgm:spPr/>
      <dgm:t>
        <a:bodyPr/>
        <a:lstStyle/>
        <a:p>
          <a:endParaRPr lang="tr-TR"/>
        </a:p>
      </dgm:t>
    </dgm:pt>
    <dgm:pt modelId="{3E7DA679-7718-4324-911F-73637A6B4756}" type="sibTrans" cxnId="{EE3B7BC7-2A27-4EBA-9362-AF4DC0A5B1A3}">
      <dgm:prSet/>
      <dgm:spPr/>
      <dgm:t>
        <a:bodyPr/>
        <a:lstStyle/>
        <a:p>
          <a:endParaRPr lang="tr-TR"/>
        </a:p>
      </dgm:t>
    </dgm:pt>
    <dgm:pt modelId="{04C21927-35DF-4EF4-8A16-37D6B0D7396C}">
      <dgm:prSet phldrT="[Text]" custT="1"/>
      <dgm:spPr/>
      <dgm:t>
        <a:bodyPr/>
        <a:lstStyle/>
        <a:p>
          <a:r>
            <a:rPr lang="tr-TR" sz="1800" b="1" dirty="0" err="1" smtClean="0">
              <a:solidFill>
                <a:schemeClr val="tx1"/>
              </a:solidFill>
            </a:rPr>
            <a:t>Superpozisyon</a:t>
          </a:r>
          <a:endParaRPr lang="tr-TR" sz="1800" b="1" dirty="0" smtClean="0">
            <a:solidFill>
              <a:schemeClr val="tx1"/>
            </a:solidFill>
          </a:endParaRPr>
        </a:p>
        <a:p>
          <a:r>
            <a:rPr lang="tr-TR" sz="1800" b="1" dirty="0" err="1" smtClean="0">
              <a:solidFill>
                <a:schemeClr val="tx1"/>
              </a:solidFill>
            </a:rPr>
            <a:t>Üstüste</a:t>
          </a:r>
          <a:r>
            <a:rPr lang="tr-TR" sz="1800" b="1" dirty="0" smtClean="0">
              <a:solidFill>
                <a:schemeClr val="tx1"/>
              </a:solidFill>
            </a:rPr>
            <a:t> Bindirme</a:t>
          </a:r>
          <a:endParaRPr lang="tr-TR" sz="1800" b="1" dirty="0">
            <a:solidFill>
              <a:schemeClr val="tx1"/>
            </a:solidFill>
          </a:endParaRPr>
        </a:p>
      </dgm:t>
    </dgm:pt>
    <dgm:pt modelId="{0409DFFB-09CE-41EA-89FD-E828761899F6}" type="parTrans" cxnId="{AEEB1045-1E88-4509-BE3C-3201FDC54B48}">
      <dgm:prSet/>
      <dgm:spPr/>
      <dgm:t>
        <a:bodyPr/>
        <a:lstStyle/>
        <a:p>
          <a:endParaRPr lang="tr-TR"/>
        </a:p>
      </dgm:t>
    </dgm:pt>
    <dgm:pt modelId="{2AA5D259-842B-4007-956A-EB3C7021772B}" type="sibTrans" cxnId="{AEEB1045-1E88-4509-BE3C-3201FDC54B48}">
      <dgm:prSet/>
      <dgm:spPr/>
      <dgm:t>
        <a:bodyPr/>
        <a:lstStyle/>
        <a:p>
          <a:endParaRPr lang="tr-TR"/>
        </a:p>
      </dgm:t>
    </dgm:pt>
    <dgm:pt modelId="{CD50E5CE-EA02-46FB-B3E5-ED23F8298967}">
      <dgm:prSet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</a:rPr>
            <a:t>Eğer x(t)</a:t>
          </a:r>
          <a:r>
            <a:rPr lang="tr-TR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→y(t) o zaman </a:t>
          </a:r>
          <a:r>
            <a:rPr lang="tr-TR" sz="1800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k∙</a:t>
          </a:r>
          <a:r>
            <a:rPr lang="tr-TR" sz="1800" b="1" dirty="0" err="1" smtClean="0">
              <a:solidFill>
                <a:schemeClr val="tx1"/>
              </a:solidFill>
            </a:rPr>
            <a:t>x</a:t>
          </a:r>
          <a:r>
            <a:rPr lang="tr-TR" sz="1800" b="1" dirty="0" smtClean="0">
              <a:solidFill>
                <a:schemeClr val="tx1"/>
              </a:solidFill>
            </a:rPr>
            <a:t>(t)</a:t>
          </a:r>
          <a:r>
            <a:rPr lang="tr-TR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tr-TR" sz="1800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k∙y</a:t>
          </a:r>
          <a:r>
            <a:rPr lang="tr-TR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(t) </a:t>
          </a:r>
          <a:endParaRPr lang="tr-TR" sz="1800" b="1" dirty="0">
            <a:solidFill>
              <a:schemeClr val="tx1"/>
            </a:solidFill>
          </a:endParaRPr>
        </a:p>
      </dgm:t>
    </dgm:pt>
    <dgm:pt modelId="{EB21A233-84B2-4800-A3E9-C6339FAA166F}" type="parTrans" cxnId="{CF882895-9245-4025-9328-08653C43236B}">
      <dgm:prSet/>
      <dgm:spPr/>
      <dgm:t>
        <a:bodyPr/>
        <a:lstStyle/>
        <a:p>
          <a:endParaRPr lang="tr-TR"/>
        </a:p>
      </dgm:t>
    </dgm:pt>
    <dgm:pt modelId="{5472D9CA-0255-43D0-A51E-82A437D19B58}" type="sibTrans" cxnId="{CF882895-9245-4025-9328-08653C43236B}">
      <dgm:prSet/>
      <dgm:spPr/>
      <dgm:t>
        <a:bodyPr/>
        <a:lstStyle/>
        <a:p>
          <a:endParaRPr lang="tr-TR"/>
        </a:p>
      </dgm:t>
    </dgm:pt>
    <dgm:pt modelId="{D7B3F5D1-F4BB-400A-91C0-F2F00F06BC73}">
      <dgm:prSet/>
      <dgm:spPr/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Varsayalım x1(t)→y1(t) ve x2(t)→y2(t), o zaman</a:t>
          </a:r>
        </a:p>
        <a:p>
          <a:r>
            <a:rPr lang="tr-TR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x3(t)=k1∙x1(t)+k2∙x2(t)→y3(t)=k1∙y1(t)+k2∙y2(t)  </a:t>
          </a:r>
          <a:endParaRPr lang="tr-TR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476701-BE15-4D39-8E22-7EA4710332E6}" type="parTrans" cxnId="{CC03ADAE-BD7B-472B-81F0-FF8A37169183}">
      <dgm:prSet/>
      <dgm:spPr/>
      <dgm:t>
        <a:bodyPr/>
        <a:lstStyle/>
        <a:p>
          <a:endParaRPr lang="tr-TR"/>
        </a:p>
      </dgm:t>
    </dgm:pt>
    <dgm:pt modelId="{F22C6DC8-2DC1-41A5-AF32-5396AE24BC3A}" type="sibTrans" cxnId="{CC03ADAE-BD7B-472B-81F0-FF8A37169183}">
      <dgm:prSet/>
      <dgm:spPr/>
      <dgm:t>
        <a:bodyPr/>
        <a:lstStyle/>
        <a:p>
          <a:endParaRPr lang="tr-TR"/>
        </a:p>
      </dgm:t>
    </dgm:pt>
    <dgm:pt modelId="{6013B93D-5FA1-4A04-97C5-96F198159C00}" type="pres">
      <dgm:prSet presAssocID="{B3D2E510-C4AE-4626-A4E8-B9E803EF51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3C0CA0-0F9B-4FBB-B733-37FCD1EAD0E4}" type="pres">
      <dgm:prSet presAssocID="{33235987-6747-4816-B682-0B37F4EDC5A6}" presName="root1" presStyleCnt="0"/>
      <dgm:spPr/>
    </dgm:pt>
    <dgm:pt modelId="{E4A92CC3-3A7E-4EDB-9825-3C7409680F00}" type="pres">
      <dgm:prSet presAssocID="{33235987-6747-4816-B682-0B37F4EDC5A6}" presName="LevelOneTextNode" presStyleLbl="node0" presStyleIdx="0" presStyleCnt="1" custScaleX="51117" custScaleY="5316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80F7FC-C14E-404D-A91D-35D25459D7E0}" type="pres">
      <dgm:prSet presAssocID="{33235987-6747-4816-B682-0B37F4EDC5A6}" presName="level2hierChild" presStyleCnt="0"/>
      <dgm:spPr/>
    </dgm:pt>
    <dgm:pt modelId="{6EF0A9DE-EA17-4794-8DE6-158A68F42BCB}" type="pres">
      <dgm:prSet presAssocID="{501EF5F4-59DC-4353-94D4-3626F844B91C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5F5D0B6B-4274-4D7C-8234-BE0175C8DFA1}" type="pres">
      <dgm:prSet presAssocID="{501EF5F4-59DC-4353-94D4-3626F844B91C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F715AA8-84C1-4959-BC11-AB6D8E30B29A}" type="pres">
      <dgm:prSet presAssocID="{BE4EF3FA-ED4C-49DA-9AA0-EFB698A9FCE8}" presName="root2" presStyleCnt="0"/>
      <dgm:spPr/>
    </dgm:pt>
    <dgm:pt modelId="{9B52B37A-FD26-4FD4-800F-BE67F2BAA767}" type="pres">
      <dgm:prSet presAssocID="{BE4EF3FA-ED4C-49DA-9AA0-EFB698A9FCE8}" presName="LevelTwoTextNode" presStyleLbl="node2" presStyleIdx="0" presStyleCnt="2" custScaleX="51117" custScaleY="511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5D647C-2108-48A1-9823-E160256E3857}" type="pres">
      <dgm:prSet presAssocID="{BE4EF3FA-ED4C-49DA-9AA0-EFB698A9FCE8}" presName="level3hierChild" presStyleCnt="0"/>
      <dgm:spPr/>
    </dgm:pt>
    <dgm:pt modelId="{0FCD8F8A-B474-448E-AA19-007D0473A804}" type="pres">
      <dgm:prSet presAssocID="{EB21A233-84B2-4800-A3E9-C6339FAA166F}" presName="conn2-1" presStyleLbl="parChTrans1D3" presStyleIdx="0" presStyleCnt="2"/>
      <dgm:spPr/>
      <dgm:t>
        <a:bodyPr/>
        <a:lstStyle/>
        <a:p>
          <a:endParaRPr lang="tr-TR"/>
        </a:p>
      </dgm:t>
    </dgm:pt>
    <dgm:pt modelId="{1466AFB9-35EE-452C-8EA0-76732FB11472}" type="pres">
      <dgm:prSet presAssocID="{EB21A233-84B2-4800-A3E9-C6339FAA166F}" presName="connTx" presStyleLbl="parChTrans1D3" presStyleIdx="0" presStyleCnt="2"/>
      <dgm:spPr/>
      <dgm:t>
        <a:bodyPr/>
        <a:lstStyle/>
        <a:p>
          <a:endParaRPr lang="tr-TR"/>
        </a:p>
      </dgm:t>
    </dgm:pt>
    <dgm:pt modelId="{597DF366-D574-4BE6-9078-2ADD841AE507}" type="pres">
      <dgm:prSet presAssocID="{CD50E5CE-EA02-46FB-B3E5-ED23F8298967}" presName="root2" presStyleCnt="0"/>
      <dgm:spPr/>
    </dgm:pt>
    <dgm:pt modelId="{6B9D7CFE-F623-4FB8-9604-6C734D6424BC}" type="pres">
      <dgm:prSet presAssocID="{CD50E5CE-EA02-46FB-B3E5-ED23F8298967}" presName="LevelTwoTextNode" presStyleLbl="node3" presStyleIdx="0" presStyleCnt="2" custScaleX="204996" custScaleY="6417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97AF0A7-2CAC-4DC2-8CC8-A930FC8A05F5}" type="pres">
      <dgm:prSet presAssocID="{CD50E5CE-EA02-46FB-B3E5-ED23F8298967}" presName="level3hierChild" presStyleCnt="0"/>
      <dgm:spPr/>
    </dgm:pt>
    <dgm:pt modelId="{C9B436B4-1BD1-4221-91A7-C648F9638076}" type="pres">
      <dgm:prSet presAssocID="{0409DFFB-09CE-41EA-89FD-E828761899F6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A1588D11-E98D-43AA-9823-4C123506621E}" type="pres">
      <dgm:prSet presAssocID="{0409DFFB-09CE-41EA-89FD-E828761899F6}" presName="connTx" presStyleLbl="parChTrans1D2" presStyleIdx="1" presStyleCnt="2"/>
      <dgm:spPr/>
      <dgm:t>
        <a:bodyPr/>
        <a:lstStyle/>
        <a:p>
          <a:endParaRPr lang="tr-TR"/>
        </a:p>
      </dgm:t>
    </dgm:pt>
    <dgm:pt modelId="{2580AC9B-6EE8-45D2-9C1E-5250FB270623}" type="pres">
      <dgm:prSet presAssocID="{04C21927-35DF-4EF4-8A16-37D6B0D7396C}" presName="root2" presStyleCnt="0"/>
      <dgm:spPr/>
    </dgm:pt>
    <dgm:pt modelId="{D716B5C2-6CA4-41CF-8820-A5B3668AECA6}" type="pres">
      <dgm:prSet presAssocID="{04C21927-35DF-4EF4-8A16-37D6B0D7396C}" presName="LevelTwoTextNode" presStyleLbl="node2" presStyleIdx="1" presStyleCnt="2" custScaleX="92034" custScaleY="511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566374B-F3D4-4126-A1F6-79ABC259EF18}" type="pres">
      <dgm:prSet presAssocID="{04C21927-35DF-4EF4-8A16-37D6B0D7396C}" presName="level3hierChild" presStyleCnt="0"/>
      <dgm:spPr/>
    </dgm:pt>
    <dgm:pt modelId="{1233CC35-C58E-4CF9-9477-B515455E1A84}" type="pres">
      <dgm:prSet presAssocID="{34476701-BE15-4D39-8E22-7EA4710332E6}" presName="conn2-1" presStyleLbl="parChTrans1D3" presStyleIdx="1" presStyleCnt="2"/>
      <dgm:spPr/>
      <dgm:t>
        <a:bodyPr/>
        <a:lstStyle/>
        <a:p>
          <a:endParaRPr lang="tr-TR"/>
        </a:p>
      </dgm:t>
    </dgm:pt>
    <dgm:pt modelId="{BEF87206-A935-4EA2-BDCC-633D048C6A84}" type="pres">
      <dgm:prSet presAssocID="{34476701-BE15-4D39-8E22-7EA4710332E6}" presName="connTx" presStyleLbl="parChTrans1D3" presStyleIdx="1" presStyleCnt="2"/>
      <dgm:spPr/>
      <dgm:t>
        <a:bodyPr/>
        <a:lstStyle/>
        <a:p>
          <a:endParaRPr lang="tr-TR"/>
        </a:p>
      </dgm:t>
    </dgm:pt>
    <dgm:pt modelId="{28F63B53-0476-4F38-A431-54FC507BE4DE}" type="pres">
      <dgm:prSet presAssocID="{D7B3F5D1-F4BB-400A-91C0-F2F00F06BC73}" presName="root2" presStyleCnt="0"/>
      <dgm:spPr/>
    </dgm:pt>
    <dgm:pt modelId="{225F17DB-DE37-4027-B8D6-71810906C710}" type="pres">
      <dgm:prSet presAssocID="{D7B3F5D1-F4BB-400A-91C0-F2F00F06BC73}" presName="LevelTwoTextNode" presStyleLbl="node3" presStyleIdx="1" presStyleCnt="2" custScaleX="259430" custScaleY="6417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E2E632F-2493-4085-B7E2-4C43C4D77C89}" type="pres">
      <dgm:prSet presAssocID="{D7B3F5D1-F4BB-400A-91C0-F2F00F06BC73}" presName="level3hierChild" presStyleCnt="0"/>
      <dgm:spPr/>
    </dgm:pt>
  </dgm:ptLst>
  <dgm:cxnLst>
    <dgm:cxn modelId="{CC03ADAE-BD7B-472B-81F0-FF8A37169183}" srcId="{04C21927-35DF-4EF4-8A16-37D6B0D7396C}" destId="{D7B3F5D1-F4BB-400A-91C0-F2F00F06BC73}" srcOrd="0" destOrd="0" parTransId="{34476701-BE15-4D39-8E22-7EA4710332E6}" sibTransId="{F22C6DC8-2DC1-41A5-AF32-5396AE24BC3A}"/>
    <dgm:cxn modelId="{08CADB5E-1EAD-440D-9352-96533A26F384}" type="presOf" srcId="{0409DFFB-09CE-41EA-89FD-E828761899F6}" destId="{C9B436B4-1BD1-4221-91A7-C648F9638076}" srcOrd="0" destOrd="0" presId="urn:microsoft.com/office/officeart/2005/8/layout/hierarchy2"/>
    <dgm:cxn modelId="{AC9EB43C-0EF1-4DD9-BB17-770B79B2F119}" type="presOf" srcId="{0409DFFB-09CE-41EA-89FD-E828761899F6}" destId="{A1588D11-E98D-43AA-9823-4C123506621E}" srcOrd="1" destOrd="0" presId="urn:microsoft.com/office/officeart/2005/8/layout/hierarchy2"/>
    <dgm:cxn modelId="{D5CE20D3-77B5-4438-B35B-8C5FE4F1486D}" type="presOf" srcId="{CD50E5CE-EA02-46FB-B3E5-ED23F8298967}" destId="{6B9D7CFE-F623-4FB8-9604-6C734D6424BC}" srcOrd="0" destOrd="0" presId="urn:microsoft.com/office/officeart/2005/8/layout/hierarchy2"/>
    <dgm:cxn modelId="{89840F26-DA0E-4FA0-81AF-9EE2D0EF6DE3}" type="presOf" srcId="{EB21A233-84B2-4800-A3E9-C6339FAA166F}" destId="{0FCD8F8A-B474-448E-AA19-007D0473A804}" srcOrd="0" destOrd="0" presId="urn:microsoft.com/office/officeart/2005/8/layout/hierarchy2"/>
    <dgm:cxn modelId="{D2851A57-9B0D-4081-8E7F-9D59E1027249}" type="presOf" srcId="{04C21927-35DF-4EF4-8A16-37D6B0D7396C}" destId="{D716B5C2-6CA4-41CF-8820-A5B3668AECA6}" srcOrd="0" destOrd="0" presId="urn:microsoft.com/office/officeart/2005/8/layout/hierarchy2"/>
    <dgm:cxn modelId="{CF882895-9245-4025-9328-08653C43236B}" srcId="{BE4EF3FA-ED4C-49DA-9AA0-EFB698A9FCE8}" destId="{CD50E5CE-EA02-46FB-B3E5-ED23F8298967}" srcOrd="0" destOrd="0" parTransId="{EB21A233-84B2-4800-A3E9-C6339FAA166F}" sibTransId="{5472D9CA-0255-43D0-A51E-82A437D19B58}"/>
    <dgm:cxn modelId="{13319F5C-DCF3-4561-B631-7C665E3FBF60}" type="presOf" srcId="{34476701-BE15-4D39-8E22-7EA4710332E6}" destId="{BEF87206-A935-4EA2-BDCC-633D048C6A84}" srcOrd="1" destOrd="0" presId="urn:microsoft.com/office/officeart/2005/8/layout/hierarchy2"/>
    <dgm:cxn modelId="{EE3B7BC7-2A27-4EBA-9362-AF4DC0A5B1A3}" srcId="{33235987-6747-4816-B682-0B37F4EDC5A6}" destId="{BE4EF3FA-ED4C-49DA-9AA0-EFB698A9FCE8}" srcOrd="0" destOrd="0" parTransId="{501EF5F4-59DC-4353-94D4-3626F844B91C}" sibTransId="{3E7DA679-7718-4324-911F-73637A6B4756}"/>
    <dgm:cxn modelId="{1D28B178-5A7F-4DF7-997B-A70C194D1A5B}" type="presOf" srcId="{34476701-BE15-4D39-8E22-7EA4710332E6}" destId="{1233CC35-C58E-4CF9-9477-B515455E1A84}" srcOrd="0" destOrd="0" presId="urn:microsoft.com/office/officeart/2005/8/layout/hierarchy2"/>
    <dgm:cxn modelId="{3FA8BBB0-85CE-492D-812C-91983D69CEF6}" type="presOf" srcId="{501EF5F4-59DC-4353-94D4-3626F844B91C}" destId="{6EF0A9DE-EA17-4794-8DE6-158A68F42BCB}" srcOrd="0" destOrd="0" presId="urn:microsoft.com/office/officeart/2005/8/layout/hierarchy2"/>
    <dgm:cxn modelId="{4868D85C-10A1-4004-B4F2-BB2722DCF806}" type="presOf" srcId="{33235987-6747-4816-B682-0B37F4EDC5A6}" destId="{E4A92CC3-3A7E-4EDB-9825-3C7409680F00}" srcOrd="0" destOrd="0" presId="urn:microsoft.com/office/officeart/2005/8/layout/hierarchy2"/>
    <dgm:cxn modelId="{BBE5360D-F706-4436-8E7D-082037298830}" srcId="{B3D2E510-C4AE-4626-A4E8-B9E803EF51C4}" destId="{33235987-6747-4816-B682-0B37F4EDC5A6}" srcOrd="0" destOrd="0" parTransId="{16173DB6-1CB4-4FCD-8974-D1197D68A0B7}" sibTransId="{43A9141C-230A-423B-95AD-7F96C1FA246D}"/>
    <dgm:cxn modelId="{0A3C180C-5612-4FD2-AEAA-29FF14D79E18}" type="presOf" srcId="{BE4EF3FA-ED4C-49DA-9AA0-EFB698A9FCE8}" destId="{9B52B37A-FD26-4FD4-800F-BE67F2BAA767}" srcOrd="0" destOrd="0" presId="urn:microsoft.com/office/officeart/2005/8/layout/hierarchy2"/>
    <dgm:cxn modelId="{B5B80D8C-2989-4C79-98DA-B920A85966B7}" type="presOf" srcId="{EB21A233-84B2-4800-A3E9-C6339FAA166F}" destId="{1466AFB9-35EE-452C-8EA0-76732FB11472}" srcOrd="1" destOrd="0" presId="urn:microsoft.com/office/officeart/2005/8/layout/hierarchy2"/>
    <dgm:cxn modelId="{1ED3F4A9-A738-4334-9840-7F764D0D3A75}" type="presOf" srcId="{501EF5F4-59DC-4353-94D4-3626F844B91C}" destId="{5F5D0B6B-4274-4D7C-8234-BE0175C8DFA1}" srcOrd="1" destOrd="0" presId="urn:microsoft.com/office/officeart/2005/8/layout/hierarchy2"/>
    <dgm:cxn modelId="{A457AC38-359B-41B2-8C76-AA8A01E94A33}" type="presOf" srcId="{D7B3F5D1-F4BB-400A-91C0-F2F00F06BC73}" destId="{225F17DB-DE37-4027-B8D6-71810906C710}" srcOrd="0" destOrd="0" presId="urn:microsoft.com/office/officeart/2005/8/layout/hierarchy2"/>
    <dgm:cxn modelId="{AEEB1045-1E88-4509-BE3C-3201FDC54B48}" srcId="{33235987-6747-4816-B682-0B37F4EDC5A6}" destId="{04C21927-35DF-4EF4-8A16-37D6B0D7396C}" srcOrd="1" destOrd="0" parTransId="{0409DFFB-09CE-41EA-89FD-E828761899F6}" sibTransId="{2AA5D259-842B-4007-956A-EB3C7021772B}"/>
    <dgm:cxn modelId="{92C60240-31D2-4F76-8DE5-DB4B8E896C16}" type="presOf" srcId="{B3D2E510-C4AE-4626-A4E8-B9E803EF51C4}" destId="{6013B93D-5FA1-4A04-97C5-96F198159C00}" srcOrd="0" destOrd="0" presId="urn:microsoft.com/office/officeart/2005/8/layout/hierarchy2"/>
    <dgm:cxn modelId="{420C79E1-C2AA-4AA4-8190-3F7D13398ECC}" type="presParOf" srcId="{6013B93D-5FA1-4A04-97C5-96F198159C00}" destId="{403C0CA0-0F9B-4FBB-B733-37FCD1EAD0E4}" srcOrd="0" destOrd="0" presId="urn:microsoft.com/office/officeart/2005/8/layout/hierarchy2"/>
    <dgm:cxn modelId="{1B1E54DE-FE01-46F7-80E3-AC78B3C0A12B}" type="presParOf" srcId="{403C0CA0-0F9B-4FBB-B733-37FCD1EAD0E4}" destId="{E4A92CC3-3A7E-4EDB-9825-3C7409680F00}" srcOrd="0" destOrd="0" presId="urn:microsoft.com/office/officeart/2005/8/layout/hierarchy2"/>
    <dgm:cxn modelId="{7ADC3AE8-F010-4978-8CF1-11A0224A60E2}" type="presParOf" srcId="{403C0CA0-0F9B-4FBB-B733-37FCD1EAD0E4}" destId="{0480F7FC-C14E-404D-A91D-35D25459D7E0}" srcOrd="1" destOrd="0" presId="urn:microsoft.com/office/officeart/2005/8/layout/hierarchy2"/>
    <dgm:cxn modelId="{C98C3DB4-5314-4F18-81BA-43732EEB1CB4}" type="presParOf" srcId="{0480F7FC-C14E-404D-A91D-35D25459D7E0}" destId="{6EF0A9DE-EA17-4794-8DE6-158A68F42BCB}" srcOrd="0" destOrd="0" presId="urn:microsoft.com/office/officeart/2005/8/layout/hierarchy2"/>
    <dgm:cxn modelId="{DC5EF619-1F65-483D-90BC-7245058CB2B5}" type="presParOf" srcId="{6EF0A9DE-EA17-4794-8DE6-158A68F42BCB}" destId="{5F5D0B6B-4274-4D7C-8234-BE0175C8DFA1}" srcOrd="0" destOrd="0" presId="urn:microsoft.com/office/officeart/2005/8/layout/hierarchy2"/>
    <dgm:cxn modelId="{82C4DD67-2538-4308-98A7-37BE05EC0588}" type="presParOf" srcId="{0480F7FC-C14E-404D-A91D-35D25459D7E0}" destId="{5F715AA8-84C1-4959-BC11-AB6D8E30B29A}" srcOrd="1" destOrd="0" presId="urn:microsoft.com/office/officeart/2005/8/layout/hierarchy2"/>
    <dgm:cxn modelId="{E6657766-30CE-4277-86D0-A911E55E07F1}" type="presParOf" srcId="{5F715AA8-84C1-4959-BC11-AB6D8E30B29A}" destId="{9B52B37A-FD26-4FD4-800F-BE67F2BAA767}" srcOrd="0" destOrd="0" presId="urn:microsoft.com/office/officeart/2005/8/layout/hierarchy2"/>
    <dgm:cxn modelId="{0308308A-5840-475B-B1AC-AF09B762C5F0}" type="presParOf" srcId="{5F715AA8-84C1-4959-BC11-AB6D8E30B29A}" destId="{FE5D647C-2108-48A1-9823-E160256E3857}" srcOrd="1" destOrd="0" presId="urn:microsoft.com/office/officeart/2005/8/layout/hierarchy2"/>
    <dgm:cxn modelId="{E023CD27-FB49-476C-8310-BD13D52BB204}" type="presParOf" srcId="{FE5D647C-2108-48A1-9823-E160256E3857}" destId="{0FCD8F8A-B474-448E-AA19-007D0473A804}" srcOrd="0" destOrd="0" presId="urn:microsoft.com/office/officeart/2005/8/layout/hierarchy2"/>
    <dgm:cxn modelId="{E35CC6EC-B66F-4BF3-8942-152C2A4FF100}" type="presParOf" srcId="{0FCD8F8A-B474-448E-AA19-007D0473A804}" destId="{1466AFB9-35EE-452C-8EA0-76732FB11472}" srcOrd="0" destOrd="0" presId="urn:microsoft.com/office/officeart/2005/8/layout/hierarchy2"/>
    <dgm:cxn modelId="{C61F0989-8182-4721-B0A5-A3D2EEF5400D}" type="presParOf" srcId="{FE5D647C-2108-48A1-9823-E160256E3857}" destId="{597DF366-D574-4BE6-9078-2ADD841AE507}" srcOrd="1" destOrd="0" presId="urn:microsoft.com/office/officeart/2005/8/layout/hierarchy2"/>
    <dgm:cxn modelId="{2276F9DD-B262-430E-BA48-4A6427D93980}" type="presParOf" srcId="{597DF366-D574-4BE6-9078-2ADD841AE507}" destId="{6B9D7CFE-F623-4FB8-9604-6C734D6424BC}" srcOrd="0" destOrd="0" presId="urn:microsoft.com/office/officeart/2005/8/layout/hierarchy2"/>
    <dgm:cxn modelId="{4286584F-9001-4E64-AA69-E3158557ACC5}" type="presParOf" srcId="{597DF366-D574-4BE6-9078-2ADD841AE507}" destId="{897AF0A7-2CAC-4DC2-8CC8-A930FC8A05F5}" srcOrd="1" destOrd="0" presId="urn:microsoft.com/office/officeart/2005/8/layout/hierarchy2"/>
    <dgm:cxn modelId="{FB53D900-2258-4E0B-ACE7-83EAE288ECE9}" type="presParOf" srcId="{0480F7FC-C14E-404D-A91D-35D25459D7E0}" destId="{C9B436B4-1BD1-4221-91A7-C648F9638076}" srcOrd="2" destOrd="0" presId="urn:microsoft.com/office/officeart/2005/8/layout/hierarchy2"/>
    <dgm:cxn modelId="{4D5F912A-BB26-45AB-BF20-7A874D25E64F}" type="presParOf" srcId="{C9B436B4-1BD1-4221-91A7-C648F9638076}" destId="{A1588D11-E98D-43AA-9823-4C123506621E}" srcOrd="0" destOrd="0" presId="urn:microsoft.com/office/officeart/2005/8/layout/hierarchy2"/>
    <dgm:cxn modelId="{5CACABF6-BC99-48B7-9FA4-4D35F3FE4C0B}" type="presParOf" srcId="{0480F7FC-C14E-404D-A91D-35D25459D7E0}" destId="{2580AC9B-6EE8-45D2-9C1E-5250FB270623}" srcOrd="3" destOrd="0" presId="urn:microsoft.com/office/officeart/2005/8/layout/hierarchy2"/>
    <dgm:cxn modelId="{06AA350E-FF09-4EAF-A94D-A7A4AADB79E4}" type="presParOf" srcId="{2580AC9B-6EE8-45D2-9C1E-5250FB270623}" destId="{D716B5C2-6CA4-41CF-8820-A5B3668AECA6}" srcOrd="0" destOrd="0" presId="urn:microsoft.com/office/officeart/2005/8/layout/hierarchy2"/>
    <dgm:cxn modelId="{452E9461-393F-4145-94C0-CA73B7B13274}" type="presParOf" srcId="{2580AC9B-6EE8-45D2-9C1E-5250FB270623}" destId="{B566374B-F3D4-4126-A1F6-79ABC259EF18}" srcOrd="1" destOrd="0" presId="urn:microsoft.com/office/officeart/2005/8/layout/hierarchy2"/>
    <dgm:cxn modelId="{62624F3B-13B5-45E2-9AB0-65780A680FA9}" type="presParOf" srcId="{B566374B-F3D4-4126-A1F6-79ABC259EF18}" destId="{1233CC35-C58E-4CF9-9477-B515455E1A84}" srcOrd="0" destOrd="0" presId="urn:microsoft.com/office/officeart/2005/8/layout/hierarchy2"/>
    <dgm:cxn modelId="{FE1269F8-FC8B-48FF-9A1A-AF23857AFE5D}" type="presParOf" srcId="{1233CC35-C58E-4CF9-9477-B515455E1A84}" destId="{BEF87206-A935-4EA2-BDCC-633D048C6A84}" srcOrd="0" destOrd="0" presId="urn:microsoft.com/office/officeart/2005/8/layout/hierarchy2"/>
    <dgm:cxn modelId="{75FF6917-5ECE-4FB8-B477-8164EAA730F9}" type="presParOf" srcId="{B566374B-F3D4-4126-A1F6-79ABC259EF18}" destId="{28F63B53-0476-4F38-A431-54FC507BE4DE}" srcOrd="1" destOrd="0" presId="urn:microsoft.com/office/officeart/2005/8/layout/hierarchy2"/>
    <dgm:cxn modelId="{C94CAE28-7F59-4A98-8640-E864875DC2D7}" type="presParOf" srcId="{28F63B53-0476-4F38-A431-54FC507BE4DE}" destId="{225F17DB-DE37-4027-B8D6-71810906C710}" srcOrd="0" destOrd="0" presId="urn:microsoft.com/office/officeart/2005/8/layout/hierarchy2"/>
    <dgm:cxn modelId="{7318EAB5-8A85-4D8C-ABCB-33ED2D52AEDC}" type="presParOf" srcId="{28F63B53-0476-4F38-A431-54FC507BE4DE}" destId="{BE2E632F-2493-4085-B7E2-4C43C4D77C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6588C-E98C-4D19-922B-80F3A585D7EB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7E996-213C-4351-BAFA-A868B58DEC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20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Hata algılayıcının</a:t>
            </a:r>
            <a:r>
              <a:rPr lang="tr-TR" baseline="0" dirty="0"/>
              <a:t> İngilizcesi </a:t>
            </a:r>
            <a:r>
              <a:rPr lang="tr-TR" baseline="0" dirty="0" err="1"/>
              <a:t>error</a:t>
            </a:r>
            <a:r>
              <a:rPr lang="tr-TR" baseline="0" dirty="0"/>
              <a:t> </a:t>
            </a:r>
            <a:r>
              <a:rPr lang="tr-TR" baseline="0" dirty="0" err="1"/>
              <a:t>detector</a:t>
            </a:r>
            <a:r>
              <a:rPr lang="tr-TR" baseline="0" dirty="0"/>
              <a:t>; Bazı kitaplarda </a:t>
            </a:r>
            <a:r>
              <a:rPr lang="tr-TR" baseline="0" dirty="0" err="1"/>
              <a:t>comparator</a:t>
            </a:r>
            <a:r>
              <a:rPr lang="tr-TR" baseline="0" dirty="0"/>
              <a:t> </a:t>
            </a:r>
            <a:r>
              <a:rPr lang="tr-TR" baseline="0" dirty="0" err="1"/>
              <a:t>olarakta</a:t>
            </a:r>
            <a:r>
              <a:rPr lang="tr-TR" baseline="0" dirty="0"/>
              <a:t> geçer.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3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Final Value </a:t>
            </a:r>
            <a:r>
              <a:rPr lang="tr-TR" dirty="0" err="1"/>
              <a:t>Theorem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8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2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2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6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2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9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4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70000"/>
              </a:lnSpc>
            </a:pPr>
            <a:r>
              <a:rPr lang="tr-TR" sz="2200" b="1" cap="none" dirty="0">
                <a:solidFill>
                  <a:schemeClr val="accent2"/>
                </a:solidFill>
              </a:rPr>
              <a:t>Kapalı </a:t>
            </a:r>
            <a:r>
              <a:rPr lang="tr-TR" sz="2200" b="1" cap="none" dirty="0" smtClean="0">
                <a:solidFill>
                  <a:schemeClr val="accent2"/>
                </a:solidFill>
              </a:rPr>
              <a:t>çevrim kontrol sistemi çeşitleri</a:t>
            </a:r>
            <a:endParaRPr lang="tr-TR" sz="2200" b="1" cap="none" dirty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</a:pPr>
            <a:r>
              <a:rPr lang="tr-TR" sz="2200" b="1" cap="none" dirty="0" smtClean="0">
                <a:solidFill>
                  <a:schemeClr val="accent2"/>
                </a:solidFill>
              </a:rPr>
              <a:t>Transfer fonksiyonları ve işlevsel blok diyagramları</a:t>
            </a:r>
          </a:p>
          <a:p>
            <a:pPr>
              <a:lnSpc>
                <a:spcPct val="70000"/>
              </a:lnSpc>
            </a:pPr>
            <a:endParaRPr lang="en-US" sz="2200" b="1" cap="none" dirty="0">
              <a:solidFill>
                <a:schemeClr val="accent2"/>
              </a:solidFill>
            </a:endParaRPr>
          </a:p>
          <a:p>
            <a:pPr algn="r">
              <a:lnSpc>
                <a:spcPct val="70000"/>
              </a:lnSpc>
            </a:pPr>
            <a:r>
              <a:rPr lang="tr-TR" sz="1500" cap="none" dirty="0">
                <a:latin typeface="+mn-lt"/>
              </a:rPr>
              <a:t>Hazırlayan: Dr. Nurdan Bilgin</a:t>
            </a:r>
            <a:endParaRPr lang="en-US" sz="15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19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Örnek: Bir rotorun hız kontrolü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5526237" cy="220576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tr-TR" sz="2800" dirty="0"/>
                  <a:t>Sistemin Hareket Denklemi:</a:t>
                </a:r>
              </a:p>
              <a:p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)=∑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tr-TR" sz="28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acc>
                      <m:accPr>
                        <m:chr m:val="̇"/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800" dirty="0"/>
              </a:p>
              <a:p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sz="2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800" dirty="0">
                    <a:ea typeface="Cambria Math" panose="02040503050406030204" pitchFamily="18" charset="0"/>
                  </a:rPr>
                  <a:t> Sürtünmeden doğan </a:t>
                </a:r>
                <a:r>
                  <a:rPr lang="tr-TR" sz="2800" dirty="0" err="1">
                    <a:ea typeface="Cambria Math" panose="02040503050406030204" pitchFamily="18" charset="0"/>
                  </a:rPr>
                  <a:t>tork</a:t>
                </a:r>
                <a:r>
                  <a:rPr lang="tr-TR" sz="2800" dirty="0">
                    <a:ea typeface="Cambria Math" panose="02040503050406030204" pitchFamily="18" charset="0"/>
                  </a:rPr>
                  <a:t>.</a:t>
                </a:r>
              </a:p>
              <a:p>
                <a:endParaRPr lang="tr-TR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5526237" cy="2205766"/>
              </a:xfrm>
              <a:blipFill rotWithShape="0">
                <a:blip r:embed="rId2"/>
                <a:stretch>
                  <a:fillRect l="-2756" t="-52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907233" y="1659989"/>
            <a:ext cx="4530584" cy="1547445"/>
            <a:chOff x="6780626" y="4135903"/>
            <a:chExt cx="4530584" cy="1547445"/>
          </a:xfrm>
        </p:grpSpPr>
        <p:sp>
          <p:nvSpPr>
            <p:cNvPr id="5" name="Rectangle 4"/>
            <p:cNvSpPr/>
            <p:nvPr/>
          </p:nvSpPr>
          <p:spPr>
            <a:xfrm>
              <a:off x="8834503" y="4825222"/>
              <a:ext cx="1491175" cy="1083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061984" y="4543865"/>
              <a:ext cx="801854" cy="687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7174523" y="4543865"/>
              <a:ext cx="1899139" cy="68533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272999" y="46423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70651" y="47947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268303" y="49471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80034" y="50995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>
              <a:off x="7484007" y="5233180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8424196" y="5244900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6780626" y="5373859"/>
              <a:ext cx="2518106" cy="309489"/>
            </a:xfrm>
            <a:prstGeom prst="flowChartProcess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850965" y="5373859"/>
              <a:ext cx="23915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298732" y="4714508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99911" y="4947494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142806" y="4135903"/>
              <a:ext cx="323557" cy="14888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0522635" y="4879406"/>
              <a:ext cx="787791" cy="9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1155045">
              <a:off x="8547083" y="4581094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1155045">
              <a:off x="9388799" y="4578752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20356366" flipH="1">
              <a:off x="10812977" y="4656409"/>
              <a:ext cx="453298" cy="71745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62071" y="4272410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c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36503" y="5043782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47850" y="4298198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d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81275" y="5210252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J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89614" y="4420119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B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48644" y="4558562"/>
              <a:ext cx="1712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prstClr val="white"/>
                  </a:solidFill>
                </a:rPr>
                <a:t>Kontrolcü +</a:t>
              </a:r>
            </a:p>
            <a:p>
              <a:r>
                <a:rPr lang="tr-TR" b="1" dirty="0">
                  <a:solidFill>
                    <a:prstClr val="white"/>
                  </a:solidFill>
                </a:rPr>
                <a:t> Eyleyici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181203" y="4073027"/>
                <a:ext cx="4985083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203" y="4073027"/>
                <a:ext cx="498508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71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Örnek: Bir rotorun hız kontrolü</a:t>
            </a:r>
            <a:br>
              <a:rPr lang="tr-TR" dirty="0"/>
            </a:br>
            <a:r>
              <a:rPr lang="tr-TR" sz="2700" dirty="0"/>
              <a:t>Açık Çevrim Kontrol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485049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tr-TR" sz="2000" dirty="0"/>
                  <a:t>Sistem parametrelerini tam olarak bildiğimizi varsayalım yani,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&amp;  </m:t>
                      </m:r>
                      <m:acc>
                        <m:accPr>
                          <m:chr m:val="̂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tr-T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Benzer şekilde başlangıçtaki bozucu etkiyi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tr-T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olarak tahmin edelim. Başlangıç kontrol </a:t>
                </a:r>
                <a:r>
                  <a:rPr lang="tr-TR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torku</a:t>
                </a:r>
                <a:r>
                  <a:rPr lang="tr-T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olsun. Bu durumda sistemin hareket denklemi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tr-TR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tr-TR" sz="2000" dirty="0">
                    <a:ea typeface="Cambria Math" panose="02040503050406030204" pitchFamily="18" charset="0"/>
                  </a:rPr>
                  <a:t>Sistemin durgun duruma ulaşması için uygulanması gereken açık çevrim kontrol </a:t>
                </a:r>
                <a:r>
                  <a:rPr lang="tr-TR" sz="2000" dirty="0" err="1">
                    <a:ea typeface="Cambria Math" panose="02040503050406030204" pitchFamily="18" charset="0"/>
                  </a:rPr>
                  <a:t>torku</a:t>
                </a:r>
                <a:r>
                  <a:rPr lang="tr-TR" sz="2000" dirty="0">
                    <a:ea typeface="Cambria Math" panose="02040503050406030204" pitchFamily="18" charset="0"/>
                  </a:rPr>
                  <a:t> yukarıdaki ifadeden çekilebilir.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tr-TR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limUpp>
                      <m:limUppPr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tr-T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groupChr>
                      </m:e>
                      <m:lim>
                        <m:sSubSup>
                          <m:sSubSup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lim>
                    </m:limUpp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acc>
                      <m:accPr>
                        <m:chr m:val="̇"/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̇"/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tr-TR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4850492"/>
              </a:xfrm>
              <a:blipFill rotWithShape="0">
                <a:blip r:embed="rId3"/>
                <a:stretch>
                  <a:fillRect l="-1515" r="-1273" b="-17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818332" y="29218"/>
            <a:ext cx="4530584" cy="1260000"/>
            <a:chOff x="6780626" y="4135903"/>
            <a:chExt cx="4530584" cy="1547445"/>
          </a:xfrm>
        </p:grpSpPr>
        <p:sp>
          <p:nvSpPr>
            <p:cNvPr id="5" name="Rectangle 4"/>
            <p:cNvSpPr/>
            <p:nvPr/>
          </p:nvSpPr>
          <p:spPr>
            <a:xfrm>
              <a:off x="8834503" y="4825222"/>
              <a:ext cx="1491175" cy="1083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061984" y="4543865"/>
              <a:ext cx="801854" cy="687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7174523" y="4543865"/>
              <a:ext cx="1899139" cy="68533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272999" y="46423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70651" y="47947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268303" y="49471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80034" y="50995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>
              <a:off x="7484007" y="5233180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8424196" y="5244900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6780626" y="5373859"/>
              <a:ext cx="2518106" cy="309489"/>
            </a:xfrm>
            <a:prstGeom prst="flowChartProcess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850965" y="5373859"/>
              <a:ext cx="23915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298732" y="4714508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99911" y="4947494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142806" y="4135903"/>
              <a:ext cx="323557" cy="14888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0522635" y="4879406"/>
              <a:ext cx="787791" cy="9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1155045">
              <a:off x="8547083" y="4581094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1155045">
              <a:off x="9388799" y="4578752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20356366" flipH="1">
              <a:off x="10812977" y="4656409"/>
              <a:ext cx="453298" cy="71745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62071" y="4272410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c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36503" y="5043782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47850" y="4298198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d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81275" y="5210252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J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89614" y="4420119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B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48644" y="4558562"/>
              <a:ext cx="1712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prstClr val="white"/>
                  </a:solidFill>
                </a:rPr>
                <a:t>Kontrolcü +</a:t>
              </a:r>
            </a:p>
            <a:p>
              <a:r>
                <a:rPr lang="tr-TR" b="1" dirty="0">
                  <a:solidFill>
                    <a:prstClr val="white"/>
                  </a:solidFill>
                </a:rPr>
                <a:t> Eyleyici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507235" y="4492959"/>
                <a:ext cx="4985083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235" y="4492959"/>
                <a:ext cx="498508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253999" y="5170254"/>
                <a:ext cx="1530484" cy="9630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tr-T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tr-T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999" y="5170254"/>
                <a:ext cx="1530484" cy="9630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41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Örnek: Bir rotorun hız kontrolü</a:t>
            </a:r>
            <a:br>
              <a:rPr lang="tr-TR" dirty="0"/>
            </a:br>
            <a:r>
              <a:rPr lang="tr-TR" sz="2800" dirty="0"/>
              <a:t>En Temel Kapalı </a:t>
            </a:r>
            <a:r>
              <a:rPr lang="tr-TR" sz="2700" dirty="0"/>
              <a:t>Çevrim Kontrol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3406025"/>
                <a:ext cx="11168292" cy="28400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dirty="0">
                    <a:latin typeface="Cambria Math" panose="02040503050406030204" pitchFamily="18" charset="0"/>
                  </a:rPr>
                  <a:t>En temel geri bildirim kontrol kuralı olan P (oransal) kontrol kullanıyoruz. Bu ilişkiye göre kontrol girişi (</a:t>
                </a:r>
                <a:r>
                  <a:rPr lang="tr-TR" dirty="0" err="1">
                    <a:latin typeface="Cambria Math" panose="02040503050406030204" pitchFamily="18" charset="0"/>
                  </a:rPr>
                  <a:t>torku</a:t>
                </a:r>
                <a:r>
                  <a:rPr lang="tr-TR" dirty="0">
                    <a:latin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. </a:t>
                </a:r>
              </a:p>
              <a:p>
                <a:r>
                  <a:rPr lang="tr-TR" dirty="0">
                    <a:latin typeface="Cambria Math" panose="02040503050406030204" pitchFamily="18" charset="0"/>
                  </a:rPr>
                  <a:t>Hata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r>
                  <a:rPr lang="tr-TR" dirty="0">
                    <a:ea typeface="Cambria Math" panose="02040503050406030204" pitchFamily="18" charset="0"/>
                  </a:rPr>
                  <a:t>Tekrar, aynı varsayımda bulunup bozucu etkinin sabit bir değere oturduğunu düşünürsek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dirty="0">
                    <a:ea typeface="Cambria Math" panose="02040503050406030204" pitchFamily="18" charset="0"/>
                  </a:rPr>
                  <a:t> olur. Bu durumda kalıcı </a:t>
                </a:r>
                <a:r>
                  <a:rPr lang="tr-TR">
                    <a:ea typeface="Cambria Math" panose="02040503050406030204" pitchFamily="18" charset="0"/>
                  </a:rPr>
                  <a:t>durum hatası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3406025"/>
                <a:ext cx="11168292" cy="2840029"/>
              </a:xfrm>
              <a:blipFill rotWithShape="0">
                <a:blip r:embed="rId2"/>
                <a:stretch>
                  <a:fillRect l="-1528" t="-3863" b="-15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1350503" y="1327359"/>
            <a:ext cx="9805177" cy="1952309"/>
            <a:chOff x="872201" y="1393497"/>
            <a:chExt cx="9805177" cy="1952309"/>
          </a:xfrm>
        </p:grpSpPr>
        <p:sp>
          <p:nvSpPr>
            <p:cNvPr id="5" name="Rectangle 4"/>
            <p:cNvSpPr/>
            <p:nvPr/>
          </p:nvSpPr>
          <p:spPr>
            <a:xfrm>
              <a:off x="7188579" y="2267067"/>
              <a:ext cx="1673352" cy="1083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16061" y="1985710"/>
              <a:ext cx="801854" cy="687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5528600" y="1985710"/>
              <a:ext cx="1899139" cy="68533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627076" y="2084186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24728" y="2236586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622380" y="2388986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34111" y="2541386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>
              <a:off x="5838084" y="2675025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6778273" y="2686745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134703" y="2815704"/>
              <a:ext cx="2518106" cy="309489"/>
            </a:xfrm>
            <a:prstGeom prst="flowChartProcess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205042" y="2815704"/>
              <a:ext cx="23915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652809" y="2156353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53988" y="2389339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20441" y="1577748"/>
              <a:ext cx="323557" cy="14888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200270" y="2321251"/>
              <a:ext cx="787791" cy="9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1155045">
              <a:off x="6901160" y="2022939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1155045">
              <a:off x="8066440" y="2020597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20356366" flipH="1">
              <a:off x="9490612" y="2098254"/>
              <a:ext cx="453298" cy="71745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6148" y="1714255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c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77838" y="1769000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25485" y="1740043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d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58910" y="265209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J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43691" y="1861964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B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02721" y="2000407"/>
              <a:ext cx="1712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prstClr val="white"/>
                  </a:solidFill>
                </a:rPr>
                <a:t>Kontrolcü +</a:t>
              </a:r>
            </a:p>
            <a:p>
              <a:r>
                <a:rPr lang="tr-TR" b="1" dirty="0">
                  <a:solidFill>
                    <a:prstClr val="white"/>
                  </a:solidFill>
                </a:rPr>
                <a:t> Eyleyici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2919044" y="1885854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14354" y="2028887"/>
              <a:ext cx="136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Hata Algılayıcı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Arrow Connector 33"/>
            <p:cNvCxnSpPr>
              <a:endCxn id="33" idx="1"/>
            </p:cNvCxnSpPr>
            <p:nvPr/>
          </p:nvCxnSpPr>
          <p:spPr>
            <a:xfrm>
              <a:off x="1988522" y="2340324"/>
              <a:ext cx="925832" cy="11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578472" y="2777428"/>
              <a:ext cx="8791" cy="545289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587263" y="3306075"/>
              <a:ext cx="4837318" cy="1664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6" idx="2"/>
            </p:cNvCxnSpPr>
            <p:nvPr/>
          </p:nvCxnSpPr>
          <p:spPr>
            <a:xfrm flipV="1">
              <a:off x="4283611" y="2329373"/>
              <a:ext cx="1132450" cy="13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199496" y="1605745"/>
              <a:ext cx="384809" cy="1371600"/>
              <a:chOff x="1800665" y="3319798"/>
              <a:chExt cx="384809" cy="13716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025749" y="3319798"/>
                <a:ext cx="0" cy="137160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1800665" y="3854547"/>
                <a:ext cx="182880" cy="35443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24931" y="3655250"/>
                <a:ext cx="182880" cy="73152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854591" y="3559126"/>
                <a:ext cx="330883" cy="110192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852244" y="4372707"/>
                <a:ext cx="330883" cy="110192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3" name="Straight Arrow Connector 52"/>
            <p:cNvCxnSpPr>
              <a:endCxn id="40" idx="0"/>
            </p:cNvCxnSpPr>
            <p:nvPr/>
          </p:nvCxnSpPr>
          <p:spPr>
            <a:xfrm flipH="1">
              <a:off x="8415202" y="1577748"/>
              <a:ext cx="1004995" cy="3634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312811" y="1393497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Takometre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8424580" y="2998582"/>
              <a:ext cx="0" cy="3241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073835" y="2976474"/>
              <a:ext cx="1250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  <a:latin typeface="Calibri Light" panose="020F0302020204030204"/>
                </a:rPr>
                <a:t>’</a:t>
              </a:r>
              <a:r>
                <a:rPr lang="tr-TR" b="1" dirty="0">
                  <a:solidFill>
                    <a:srgbClr val="000000"/>
                  </a:solidFill>
                </a:rPr>
                <a:t>(t)=</a:t>
              </a:r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876891" y="1883514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72201" y="2153159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Giriş Aracı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755527" y="2121186"/>
              <a:ext cx="457200" cy="457200"/>
              <a:chOff x="2236768" y="3217467"/>
              <a:chExt cx="457200" cy="457200"/>
            </a:xfrm>
          </p:grpSpPr>
          <p:sp>
            <p:nvSpPr>
              <p:cNvPr id="61" name="Flowchart: Process 60"/>
              <p:cNvSpPr>
                <a:spLocks/>
              </p:cNvSpPr>
              <p:nvPr/>
            </p:nvSpPr>
            <p:spPr>
              <a:xfrm>
                <a:off x="2236768" y="3217467"/>
                <a:ext cx="457200" cy="457200"/>
              </a:xfrm>
              <a:prstGeom prst="flowChartProcess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279313" y="3265039"/>
                <a:ext cx="366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solidFill>
                      <a:srgbClr val="000000"/>
                    </a:solidFill>
                  </a:rPr>
                  <a:t>K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2393441" y="1985710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</a:rPr>
                <a:t>*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51378" y="1977848"/>
              <a:ext cx="5100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e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769353" y="4053524"/>
                <a:ext cx="3218189" cy="12293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tr-T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tr-T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tr-T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353" y="4053524"/>
                <a:ext cx="3218189" cy="1229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31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Örnek: Bir rotorun hız kontrolü</a:t>
            </a:r>
            <a:br>
              <a:rPr lang="tr-TR" dirty="0"/>
            </a:br>
            <a:r>
              <a:rPr lang="tr-TR" sz="2800" dirty="0"/>
              <a:t>Gelişmiş Kapalı Çevrim Kontrol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593" y="4218179"/>
                <a:ext cx="10873117" cy="20278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dirty="0">
                    <a:latin typeface="Cambria Math" panose="02040503050406030204" pitchFamily="18" charset="0"/>
                  </a:rPr>
                  <a:t>İleri besleme ve bozucu etki giderici tahmin değerinin katılımıyla, kontrol girişi (</a:t>
                </a:r>
                <a:r>
                  <a:rPr lang="tr-TR" dirty="0" err="1">
                    <a:latin typeface="Cambria Math" panose="02040503050406030204" pitchFamily="18" charset="0"/>
                  </a:rPr>
                  <a:t>torku</a:t>
                </a:r>
                <a:r>
                  <a:rPr lang="tr-TR" dirty="0">
                    <a:latin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 olur. </a:t>
                </a:r>
              </a:p>
              <a:p>
                <a:r>
                  <a:rPr lang="tr-TR" dirty="0">
                    <a:latin typeface="Cambria Math" panose="02040503050406030204" pitchFamily="18" charset="0"/>
                  </a:rPr>
                  <a:t>Hata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593" y="4218179"/>
                <a:ext cx="10873117" cy="2027876"/>
              </a:xfrm>
              <a:blipFill rotWithShape="0">
                <a:blip r:embed="rId2"/>
                <a:stretch>
                  <a:fillRect l="-1570" t="-6907" b="-33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322368" y="1282478"/>
            <a:ext cx="9805177" cy="2851135"/>
            <a:chOff x="1322368" y="1493498"/>
            <a:chExt cx="9805177" cy="2851135"/>
          </a:xfrm>
        </p:grpSpPr>
        <p:sp>
          <p:nvSpPr>
            <p:cNvPr id="5" name="Rectangle 4"/>
            <p:cNvSpPr/>
            <p:nvPr/>
          </p:nvSpPr>
          <p:spPr>
            <a:xfrm>
              <a:off x="7638746" y="3265894"/>
              <a:ext cx="1673352" cy="1083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866228" y="2984537"/>
              <a:ext cx="801854" cy="687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5978767" y="2984537"/>
              <a:ext cx="1899139" cy="68533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077243" y="3083013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74895" y="3235413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72547" y="3387813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084278" y="3540213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>
              <a:off x="6288251" y="3673852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228440" y="3685572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84870" y="3814531"/>
              <a:ext cx="2518106" cy="309489"/>
            </a:xfrm>
            <a:prstGeom prst="flowChartProcess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55209" y="3814531"/>
              <a:ext cx="23915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102976" y="3155180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04155" y="3388166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70608" y="2576575"/>
              <a:ext cx="323557" cy="14888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650437" y="3320078"/>
              <a:ext cx="787791" cy="9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1155045">
              <a:off x="7351327" y="3021766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1155045">
              <a:off x="8516607" y="3019424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20356366" flipH="1">
              <a:off x="9940779" y="3097081"/>
              <a:ext cx="453298" cy="71745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66315" y="2713082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c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28005" y="2767827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75652" y="2738870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d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9077" y="3650924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J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93858" y="2860791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B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52888" y="2999234"/>
              <a:ext cx="1712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prstClr val="white"/>
                  </a:solidFill>
                </a:rPr>
                <a:t>Kontrolcü +</a:t>
              </a:r>
            </a:p>
            <a:p>
              <a:r>
                <a:rPr lang="tr-TR" b="1" dirty="0">
                  <a:solidFill>
                    <a:prstClr val="white"/>
                  </a:solidFill>
                </a:rPr>
                <a:t> Eyleyici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3369211" y="2884681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64521" y="3027714"/>
              <a:ext cx="136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Hata Algılayıcı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Arrow Connector 33"/>
            <p:cNvCxnSpPr>
              <a:endCxn id="33" idx="1"/>
            </p:cNvCxnSpPr>
            <p:nvPr/>
          </p:nvCxnSpPr>
          <p:spPr>
            <a:xfrm>
              <a:off x="2438689" y="3339151"/>
              <a:ext cx="925832" cy="11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28639" y="3776255"/>
              <a:ext cx="8791" cy="545289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037430" y="4304902"/>
              <a:ext cx="4837318" cy="1664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6" idx="2"/>
            </p:cNvCxnSpPr>
            <p:nvPr/>
          </p:nvCxnSpPr>
          <p:spPr>
            <a:xfrm flipV="1">
              <a:off x="4733778" y="3328200"/>
              <a:ext cx="1132450" cy="13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649663" y="2604572"/>
              <a:ext cx="384809" cy="1371600"/>
              <a:chOff x="1800665" y="3319798"/>
              <a:chExt cx="384809" cy="13716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025749" y="3319798"/>
                <a:ext cx="0" cy="137160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1800665" y="3854547"/>
                <a:ext cx="182880" cy="35443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24931" y="3655250"/>
                <a:ext cx="182880" cy="73152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854591" y="3559126"/>
                <a:ext cx="330883" cy="110192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852244" y="4372707"/>
                <a:ext cx="330883" cy="110192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3" name="Straight Arrow Connector 52"/>
            <p:cNvCxnSpPr>
              <a:endCxn id="40" idx="0"/>
            </p:cNvCxnSpPr>
            <p:nvPr/>
          </p:nvCxnSpPr>
          <p:spPr>
            <a:xfrm flipH="1">
              <a:off x="8865369" y="2576575"/>
              <a:ext cx="1004995" cy="3634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762978" y="2392324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Takometre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8874747" y="3997409"/>
              <a:ext cx="0" cy="3241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524002" y="3975301"/>
              <a:ext cx="1250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  <a:latin typeface="Calibri Light" panose="020F0302020204030204"/>
                </a:rPr>
                <a:t>’</a:t>
              </a:r>
              <a:r>
                <a:rPr lang="tr-TR" b="1" dirty="0">
                  <a:solidFill>
                    <a:srgbClr val="000000"/>
                  </a:solidFill>
                </a:rPr>
                <a:t>(t)=</a:t>
              </a:r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1327058" y="2882341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22368" y="3151986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Giriş Aracı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205694" y="3120013"/>
              <a:ext cx="457200" cy="457200"/>
              <a:chOff x="2236768" y="3217467"/>
              <a:chExt cx="457200" cy="457200"/>
            </a:xfrm>
          </p:grpSpPr>
          <p:sp>
            <p:nvSpPr>
              <p:cNvPr id="61" name="Flowchart: Process 60"/>
              <p:cNvSpPr>
                <a:spLocks/>
              </p:cNvSpPr>
              <p:nvPr/>
            </p:nvSpPr>
            <p:spPr>
              <a:xfrm>
                <a:off x="2236768" y="3217467"/>
                <a:ext cx="457200" cy="457200"/>
              </a:xfrm>
              <a:prstGeom prst="flowChartProcess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279313" y="3265039"/>
                <a:ext cx="366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solidFill>
                      <a:srgbClr val="000000"/>
                    </a:solidFill>
                  </a:rPr>
                  <a:t>K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2843608" y="2984537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</a:rPr>
                <a:t>*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01545" y="2976675"/>
              <a:ext cx="5100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e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6740881" y="1868250"/>
              <a:ext cx="5332" cy="11711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908895" y="1868250"/>
              <a:ext cx="4837318" cy="1664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908895" y="1884892"/>
              <a:ext cx="0" cy="9902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513195" y="1493498"/>
                  <a:ext cx="500393" cy="3940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tr-TR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acc>
                          </m:e>
                          <m:sub>
                            <m:r>
                              <a:rPr lang="tr-TR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sub>
                          <m:sup>
                            <m:r>
                              <a:rPr lang="tr-TR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en-US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195" y="1493498"/>
                  <a:ext cx="500393" cy="39401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659"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Connector 64"/>
            <p:cNvCxnSpPr/>
            <p:nvPr/>
          </p:nvCxnSpPr>
          <p:spPr>
            <a:xfrm flipH="1">
              <a:off x="2820952" y="2360850"/>
              <a:ext cx="36361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820952" y="2360850"/>
              <a:ext cx="0" cy="9902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5090808" y="2118862"/>
              <a:ext cx="457200" cy="457200"/>
              <a:chOff x="2236768" y="3217467"/>
              <a:chExt cx="457200" cy="457200"/>
            </a:xfrm>
          </p:grpSpPr>
          <p:sp>
            <p:nvSpPr>
              <p:cNvPr id="72" name="Flowchart: Process 71"/>
              <p:cNvSpPr>
                <a:spLocks/>
              </p:cNvSpPr>
              <p:nvPr/>
            </p:nvSpPr>
            <p:spPr>
              <a:xfrm>
                <a:off x="2236768" y="3217467"/>
                <a:ext cx="457200" cy="457200"/>
              </a:xfrm>
              <a:prstGeom prst="flowChartProcess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279313" y="3265039"/>
                <a:ext cx="366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solidFill>
                      <a:srgbClr val="000000"/>
                    </a:solidFill>
                  </a:rPr>
                  <a:t>B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H="1" flipV="1">
              <a:off x="6457071" y="2360850"/>
              <a:ext cx="110" cy="63403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8773929" y="4587587"/>
                <a:ext cx="2646302" cy="12248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tr-T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929" y="4587587"/>
                <a:ext cx="2646302" cy="1224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02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Kalıcı hata oranlarını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İçerik Yer Tutucusu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096963" y="1395413"/>
              <a:ext cx="9465934" cy="296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729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70189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09674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Kontrol Tipi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Hata</a:t>
                          </a:r>
                          <a:r>
                            <a:rPr lang="tr-TR" baseline="0" dirty="0"/>
                            <a:t> Oranları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Avantaj ve Dezavantajlar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658368" lvl="2">
                            <a:buFont typeface="+mj-lt"/>
                            <a:buAutoNum type="alphaLcParenR"/>
                            <a:tabLst>
                              <a:tab pos="274320" algn="l"/>
                            </a:tabLst>
                          </a:pPr>
                          <a:r>
                            <a:rPr lang="tr-TR" sz="2200" dirty="0"/>
                            <a:t>A</a:t>
                          </a:r>
                          <a:r>
                            <a:rPr lang="tr-TR" sz="2200" dirty="0" smtClean="0"/>
                            <a:t>çık </a:t>
                          </a:r>
                          <a:r>
                            <a:rPr lang="tr-TR" sz="2200" dirty="0"/>
                            <a:t>çevrim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𝑠𝑠</m:t>
                                    </m:r>
                                  </m:sub>
                                </m:sSub>
                                <m:r>
                                  <a:rPr lang="tr-T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tr-T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tr-T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Basit, ucuz ancak</a:t>
                          </a:r>
                          <a:r>
                            <a:rPr lang="tr-TR" baseline="0" dirty="0"/>
                            <a:t> kontrol edilecek sistemin parametrelerinin ve dış bozucuların doğru tahmin edilmesini gerektirdiği için uzmanlık gerektirir.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658368" lvl="2">
                            <a:buFont typeface="+mj-lt"/>
                            <a:buAutoNum type="alphaLcParenR"/>
                            <a:tabLst>
                              <a:tab pos="274320" algn="l"/>
                            </a:tabLst>
                          </a:pPr>
                          <a:r>
                            <a:rPr lang="tr-TR" sz="2200" dirty="0"/>
                            <a:t>En temel kapalı çevrim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𝑠𝑠</m:t>
                                    </m:r>
                                  </m:sub>
                                </m:sSub>
                                <m:r>
                                  <a:rPr lang="tr-T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sSup>
                                      <m:sSup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tr-TR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tr-TR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Görece</a:t>
                          </a:r>
                          <a:r>
                            <a:rPr lang="tr-TR" baseline="0" dirty="0"/>
                            <a:t> daha karmaşık ve pahalıdır. Ancak kontrol edilecek sistemin ve dış bozucu belirsizlikleriyle baş edebilir.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658368" lvl="2">
                            <a:buFont typeface="+mj-lt"/>
                            <a:buAutoNum type="alphaLcParenR"/>
                            <a:tabLst>
                              <a:tab pos="274320" algn="l"/>
                            </a:tabLst>
                          </a:pPr>
                          <a:r>
                            <a:rPr lang="tr-TR" sz="2200" dirty="0"/>
                            <a:t>Gelişmiş kapalı çevrim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𝑠𝑠</m:t>
                                    </m:r>
                                  </m:sub>
                                </m:sSub>
                                <m:r>
                                  <a:rPr lang="tr-T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tr-T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tr-T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İleri bildirim ile kapalı çevrim daha sofistike</a:t>
                          </a:r>
                          <a:r>
                            <a:rPr lang="tr-TR" baseline="0" dirty="0"/>
                            <a:t> hale getirilebilir, kontrol sisteminin performansı artar.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İçerik Yer Tutucusu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84785082"/>
                  </p:ext>
                </p:extLst>
              </p:nvPr>
            </p:nvGraphicFramePr>
            <p:xfrm>
              <a:off x="1096963" y="1395413"/>
              <a:ext cx="9465934" cy="296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72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18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967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Kontrol Tipi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Hata</a:t>
                          </a:r>
                          <a:r>
                            <a:rPr lang="tr-TR" baseline="0" dirty="0"/>
                            <a:t> Oranları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Avantaj ve Dezavantajlar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658368" lvl="2">
                            <a:buFont typeface="+mj-lt"/>
                            <a:buAutoNum type="alphaLcParenR"/>
                            <a:tabLst>
                              <a:tab pos="274320" algn="l"/>
                            </a:tabLst>
                          </a:pPr>
                          <a:r>
                            <a:rPr lang="tr-TR" sz="2200" dirty="0"/>
                            <a:t>A</a:t>
                          </a:r>
                          <a:r>
                            <a:rPr lang="tr-TR" sz="2200" dirty="0" smtClean="0"/>
                            <a:t>çık </a:t>
                          </a:r>
                          <a:r>
                            <a:rPr lang="tr-TR" sz="2200" dirty="0"/>
                            <a:t>çevrim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2"/>
                          <a:stretch>
                            <a:fillRect l="-157348" t="-44000" r="-301434" b="-1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Basit, ucuz ancak</a:t>
                          </a:r>
                          <a:r>
                            <a:rPr lang="tr-TR" baseline="0" dirty="0"/>
                            <a:t> kontrol edilecek sistemin parametrelerinin ve dış bozucuların doğru tahmin edilmesini gerektirdiği için uzmanlık gerektirir.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658368" lvl="2">
                            <a:buFont typeface="+mj-lt"/>
                            <a:buAutoNum type="alphaLcParenR"/>
                            <a:tabLst>
                              <a:tab pos="274320" algn="l"/>
                            </a:tabLst>
                          </a:pPr>
                          <a:r>
                            <a:rPr lang="tr-TR" sz="2200" dirty="0"/>
                            <a:t>En temel kapalı çevrim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2"/>
                          <a:stretch>
                            <a:fillRect l="-157348" t="-143046" r="-301434" b="-96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Görece</a:t>
                          </a:r>
                          <a:r>
                            <a:rPr lang="tr-TR" baseline="0" dirty="0"/>
                            <a:t> daha karmaşık ve pahalıdır. Ancak kontrol edilecek sistemin ve dış bozucu belirsizlikleriyle baş edebilir.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marL="658368" lvl="2">
                            <a:buFont typeface="+mj-lt"/>
                            <a:buAutoNum type="alphaLcParenR"/>
                            <a:tabLst>
                              <a:tab pos="274320" algn="l"/>
                            </a:tabLst>
                          </a:pPr>
                          <a:r>
                            <a:rPr lang="tr-TR" sz="2200" dirty="0"/>
                            <a:t>Gelişmiş kapalı çevrim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2"/>
                          <a:stretch>
                            <a:fillRect l="-157348" t="-293600" r="-301434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/>
                            <a:t>İleri bildirim ile kapalı çevrim daha sofistike</a:t>
                          </a:r>
                          <a:r>
                            <a:rPr lang="tr-TR" baseline="0" dirty="0"/>
                            <a:t> hale getirilebilir, kontrol sisteminin performansı artar.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2994080" y="5321421"/>
                <a:ext cx="6096000" cy="4401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80" y="5321421"/>
                <a:ext cx="6096000" cy="4401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17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Transfer Fonksiyonları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17" y="1281215"/>
            <a:ext cx="10058400" cy="4937760"/>
          </a:xfrm>
        </p:spPr>
        <p:txBody>
          <a:bodyPr/>
          <a:lstStyle/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15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/>
              <a:t>Bu derste, sadece LTI (doğrusal zamanla değişmez) sistemlerle ilgileneceğiz. 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/>
              <a:t>Zamanla Değişmez→ Sistemin parametreleri sabittir.</a:t>
            </a:r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/>
          </a:p>
          <a:p>
            <a:pPr marL="182880" lvl="2" indent="0">
              <a:spcBef>
                <a:spcPts val="400"/>
              </a:spcBef>
              <a:spcAft>
                <a:spcPts val="200"/>
              </a:spcAft>
              <a:buSzPct val="100000"/>
              <a:buNone/>
            </a:pPr>
            <a:endParaRPr lang="tr-TR" sz="20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769890" y="1556086"/>
            <a:ext cx="5037226" cy="670395"/>
            <a:chOff x="3769891" y="1556086"/>
            <a:chExt cx="2173712" cy="670395"/>
          </a:xfrm>
        </p:grpSpPr>
        <p:sp>
          <p:nvSpPr>
            <p:cNvPr id="6" name="Rectangle 5"/>
            <p:cNvSpPr/>
            <p:nvPr/>
          </p:nvSpPr>
          <p:spPr>
            <a:xfrm>
              <a:off x="4427620" y="1716506"/>
              <a:ext cx="80210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7621" y="1716506"/>
              <a:ext cx="80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000000"/>
                  </a:solidFill>
                </a:rPr>
                <a:t>Sistem</a:t>
              </a:r>
              <a:endParaRPr lang="tr-TR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>
              <a:off x="5229726" y="1901172"/>
              <a:ext cx="577516" cy="78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7" idx="1"/>
            </p:cNvCxnSpPr>
            <p:nvPr/>
          </p:nvCxnSpPr>
          <p:spPr>
            <a:xfrm>
              <a:off x="3850105" y="1892968"/>
              <a:ext cx="577516" cy="82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769891" y="1556086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rgbClr val="000000"/>
                  </a:solidFill>
                </a:rPr>
                <a:t>x</a:t>
              </a:r>
              <a:r>
                <a:rPr lang="tr-TR" dirty="0" smtClean="0">
                  <a:solidFill>
                    <a:srgbClr val="000000"/>
                  </a:solidFill>
                </a:rPr>
                <a:t>(t)</a:t>
              </a:r>
            </a:p>
            <a:p>
              <a:r>
                <a:rPr lang="tr-TR" dirty="0" smtClean="0">
                  <a:solidFill>
                    <a:srgbClr val="000000"/>
                  </a:solidFill>
                </a:rPr>
                <a:t>Giriş</a:t>
              </a:r>
              <a:endParaRPr lang="tr-TR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37751" y="1580150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000000"/>
                  </a:solidFill>
                </a:rPr>
                <a:t>y(t)</a:t>
              </a:r>
            </a:p>
            <a:p>
              <a:r>
                <a:rPr lang="tr-TR" dirty="0" smtClean="0">
                  <a:solidFill>
                    <a:srgbClr val="000000"/>
                  </a:solidFill>
                </a:rPr>
                <a:t>Çıkış</a:t>
              </a:r>
              <a:endParaRPr lang="tr-TR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4" name="Diagram 3"/>
          <p:cNvGraphicFramePr/>
          <p:nvPr>
            <p:extLst/>
          </p:nvPr>
        </p:nvGraphicFramePr>
        <p:xfrm>
          <a:off x="1097280" y="3946757"/>
          <a:ext cx="10757836" cy="176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992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tr-TR" b="1" dirty="0" smtClean="0"/>
              </a:p>
              <a:p>
                <a:endParaRPr lang="tr-TR" b="1" dirty="0"/>
              </a:p>
              <a:p>
                <a:endParaRPr lang="tr-TR" b="1" dirty="0" smtClean="0"/>
              </a:p>
              <a:p>
                <a:r>
                  <a:rPr lang="tr-TR" sz="2400" b="1" dirty="0" err="1" smtClean="0"/>
                  <a:t>Doğrusallığın</a:t>
                </a:r>
                <a:r>
                  <a:rPr lang="tr-TR" sz="2400" b="1" dirty="0" smtClean="0"/>
                  <a:t> </a:t>
                </a:r>
                <a:r>
                  <a:rPr lang="tr-TR" sz="2400" b="1" dirty="0"/>
                  <a:t>matematiksel tanımı: </a:t>
                </a:r>
                <a:r>
                  <a:rPr lang="tr-TR" sz="2400" dirty="0" smtClean="0"/>
                  <a:t>I/O (Giriş-Çıkış) ilişkisi sadece y(t) ve x(t)’</a:t>
                </a:r>
                <a:r>
                  <a:rPr lang="tr-TR" sz="2400" dirty="0" err="1" smtClean="0"/>
                  <a:t>nin</a:t>
                </a:r>
                <a:r>
                  <a:rPr lang="tr-TR" sz="2400" dirty="0" smtClean="0"/>
                  <a:t> kendilerini ve onların türevlerinin birinci kuvvetlerini herhangi bir çarpım olmaksızın içerebilir.</a:t>
                </a:r>
              </a:p>
              <a:p>
                <a:r>
                  <a:rPr lang="tr-TR" sz="2400" dirty="0" smtClean="0"/>
                  <a:t>Varsayalım ki bir sistem doğrusal zamanla değişmez sistem olsun. Bu durumda I/O (Giriş-Çıkış) ilişkisi sabit katsayılı doğrusal bir diferansiyel denklem olur. </a:t>
                </a:r>
              </a:p>
              <a:p>
                <a:pPr marL="1471400" lvl="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sz="2400" dirty="0"/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sz="2400" dirty="0"/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ş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𝑇𝑎𝑟𝑎𝑓𝚤</m:t>
                          </m:r>
                        </m:lim>
                      </m:limLow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sz="2400" dirty="0"/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sz="2400" dirty="0"/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tr-TR" sz="2400" dirty="0"/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𝐺𝑖𝑟𝑖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ş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𝑇𝑎𝑟𝑎𝑓𝚤</m:t>
                          </m:r>
                        </m:lim>
                      </m:limLow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69890" y="1556086"/>
            <a:ext cx="5037226" cy="670395"/>
            <a:chOff x="3769891" y="1556086"/>
            <a:chExt cx="2173712" cy="670395"/>
          </a:xfrm>
        </p:grpSpPr>
        <p:sp>
          <p:nvSpPr>
            <p:cNvPr id="5" name="Rectangle 4"/>
            <p:cNvSpPr/>
            <p:nvPr/>
          </p:nvSpPr>
          <p:spPr>
            <a:xfrm>
              <a:off x="4427620" y="1716506"/>
              <a:ext cx="80210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7621" y="1716506"/>
              <a:ext cx="80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000000"/>
                  </a:solidFill>
                </a:rPr>
                <a:t>Sistem</a:t>
              </a:r>
              <a:endParaRPr lang="tr-TR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5229726" y="1901172"/>
              <a:ext cx="577516" cy="78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6" idx="1"/>
            </p:cNvCxnSpPr>
            <p:nvPr/>
          </p:nvCxnSpPr>
          <p:spPr>
            <a:xfrm>
              <a:off x="3850105" y="1892968"/>
              <a:ext cx="577516" cy="82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69891" y="1556086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rgbClr val="000000"/>
                  </a:solidFill>
                </a:rPr>
                <a:t>x</a:t>
              </a:r>
              <a:r>
                <a:rPr lang="tr-TR" dirty="0" smtClean="0">
                  <a:solidFill>
                    <a:srgbClr val="000000"/>
                  </a:solidFill>
                </a:rPr>
                <a:t>(t)</a:t>
              </a:r>
            </a:p>
            <a:p>
              <a:r>
                <a:rPr lang="tr-TR" dirty="0" smtClean="0">
                  <a:solidFill>
                    <a:srgbClr val="000000"/>
                  </a:solidFill>
                </a:rPr>
                <a:t>Giriş</a:t>
              </a:r>
              <a:endParaRPr lang="tr-TR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7751" y="1580150"/>
              <a:ext cx="705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000000"/>
                  </a:solidFill>
                </a:rPr>
                <a:t>y(t)</a:t>
              </a:r>
            </a:p>
            <a:p>
              <a:r>
                <a:rPr lang="tr-TR" dirty="0" smtClean="0">
                  <a:solidFill>
                    <a:srgbClr val="000000"/>
                  </a:solidFill>
                </a:rPr>
                <a:t>Çıkış</a:t>
              </a:r>
              <a:endParaRPr lang="tr-TR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b="1" dirty="0" smtClean="0"/>
                  <a:t>Laplace Dönüşümü:</a:t>
                </a:r>
              </a:p>
              <a:p>
                <a:r>
                  <a:rPr lang="tr-TR" sz="2400" dirty="0" smtClean="0"/>
                  <a:t>Önce </a:t>
                </a:r>
                <a:r>
                  <a:rPr lang="tr-TR" sz="2400" dirty="0" err="1" smtClean="0"/>
                  <a:t>Laplace</a:t>
                </a:r>
                <a:r>
                  <a:rPr lang="tr-TR" sz="2400" dirty="0" smtClean="0"/>
                  <a:t> dönüşümünün tanımından başlayacağız ve ders kapsamında kullanılacak bazı özelliklerini not edeceğiz.</a:t>
                </a:r>
              </a:p>
              <a:p>
                <a:r>
                  <a:rPr lang="tr-TR" sz="2400" dirty="0" smtClean="0"/>
                  <a:t>Birkaç tanım;</a:t>
                </a:r>
              </a:p>
              <a:p>
                <a:r>
                  <a:rPr lang="tr-TR" sz="2400" dirty="0"/>
                  <a:t>x</a:t>
                </a:r>
                <a:r>
                  <a:rPr lang="tr-TR" sz="2400" dirty="0" smtClean="0"/>
                  <a:t>(t), t zamanına bağlı bir fonksiyon ki t&lt;0 için x(t)=0</a:t>
                </a:r>
              </a:p>
              <a:p>
                <a:r>
                  <a:rPr lang="tr-TR" sz="2400" dirty="0"/>
                  <a:t>s</a:t>
                </a:r>
                <a:r>
                  <a:rPr lang="tr-TR" sz="2400" dirty="0" smtClean="0"/>
                  <a:t>,  kompleks bir değişken yani s=</a:t>
                </a:r>
                <a:r>
                  <a:rPr lang="el-G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+j</a:t>
                </a:r>
                <a:r>
                  <a:rPr lang="el-G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e>
                    </m:rad>
                  </m:oMath>
                </a14:m>
                <a:endParaRPr lang="tr-TR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err="1" smtClean="0"/>
                  <a:t>Laplace</a:t>
                </a:r>
                <a:r>
                  <a:rPr lang="tr-TR" sz="2400" dirty="0" smtClean="0"/>
                  <a:t> integrali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tr-TR" sz="2400" dirty="0" smtClean="0"/>
                  <a:t> tarafından yapılan dönüşümü gösteren işlem simgesi.</a:t>
                </a:r>
              </a:p>
              <a:p>
                <a:endParaRPr lang="tr-TR" dirty="0" smtClean="0"/>
              </a:p>
              <a:p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62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b="1" dirty="0" smtClean="0"/>
                  <a:t>Laplace Dönüşümü:</a:t>
                </a:r>
              </a:p>
              <a:p>
                <a:r>
                  <a:rPr lang="tr-TR" sz="2400" dirty="0" smtClean="0"/>
                  <a:t>X(s), x(t)’nin laplace dönüşümü; </a:t>
                </a:r>
              </a:p>
              <a:p>
                <a:r>
                  <a:rPr lang="tr-TR" sz="2400" dirty="0" smtClean="0"/>
                  <a:t>Bu dönüşümü daha açık yazarsak;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begChr m:val="["/>
                        <m:endChr m:val="]"/>
                        <m:ctrlP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tr-TR" sz="24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Not: </a:t>
                </a:r>
                <a:r>
                  <a:rPr lang="tr-TR" sz="2400" dirty="0" err="1" smtClean="0"/>
                  <a:t>st</a:t>
                </a:r>
                <a:r>
                  <a:rPr lang="tr-TR" sz="2400" dirty="0" smtClean="0"/>
                  <a:t> boyutsuz olmalı bunun için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𝑏𝑖𝑟𝑖𝑚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𝑏𝑖𝑟𝑖𝑚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tr-T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43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9" y="0"/>
            <a:ext cx="4722175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302" y="0"/>
            <a:ext cx="4622426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971" y="326572"/>
            <a:ext cx="5508171" cy="1208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2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Akıllı Robot Yürüteç: </a:t>
            </a:r>
            <a:r>
              <a:rPr lang="tr-TR" dirty="0" err="1" smtClean="0"/>
              <a:t>Tübitak-Teydep</a:t>
            </a:r>
            <a:r>
              <a:rPr lang="tr-TR" dirty="0" smtClean="0"/>
              <a:t> Tarafından Destekleniyor</a:t>
            </a:r>
            <a:endParaRPr lang="tr-TR" dirty="0"/>
          </a:p>
        </p:txBody>
      </p:sp>
      <p:graphicFrame>
        <p:nvGraphicFramePr>
          <p:cNvPr id="9" name="Diyagram 8"/>
          <p:cNvGraphicFramePr/>
          <p:nvPr>
            <p:extLst/>
          </p:nvPr>
        </p:nvGraphicFramePr>
        <p:xfrm>
          <a:off x="867954" y="1449010"/>
          <a:ext cx="10517052" cy="195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ikdörtgen 15"/>
              <p:cNvSpPr/>
              <p:nvPr/>
            </p:nvSpPr>
            <p:spPr>
              <a:xfrm>
                <a:off x="867954" y="3545958"/>
                <a:ext cx="11123749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>
                    <a:solidFill>
                      <a:srgbClr val="000000"/>
                    </a:solidFill>
                  </a:rPr>
                  <a:t>“Akıllı Robot Yürüteç” aşağıdaki hedef ve beklentileri sağlamak üzere geliştirilmektedir.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solidFill>
                      <a:srgbClr val="000000"/>
                    </a:solidFill>
                  </a:rPr>
                  <a:t>Şehir </a:t>
                </a:r>
                <a:r>
                  <a:rPr lang="tr-TR" dirty="0">
                    <a:solidFill>
                      <a:srgbClr val="000000"/>
                    </a:solidFill>
                  </a:rPr>
                  <a:t>içi yol koşullarında ortaya çıkabilecek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 </m:t>
                    </m:r>
                    <m:sSup>
                      <m:sSupPr>
                        <m:ctrlPr>
                          <a:rPr lang="tr-TR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tr-TR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>
                    <a:solidFill>
                      <a:srgbClr val="000000"/>
                    </a:solidFill>
                  </a:rPr>
                  <a:t>eğimlerde </a:t>
                </a:r>
                <a:r>
                  <a:rPr lang="tr-TR" dirty="0">
                    <a:solidFill>
                      <a:srgbClr val="000000"/>
                    </a:solidFill>
                  </a:rPr>
                  <a:t>motor desteğiyle konforlu sürüş sağlamak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solidFill>
                      <a:srgbClr val="000000"/>
                    </a:solidFill>
                  </a:rPr>
                  <a:t>Kullanıcının </a:t>
                </a:r>
                <a:r>
                  <a:rPr lang="tr-TR" dirty="0">
                    <a:solidFill>
                      <a:srgbClr val="000000"/>
                    </a:solidFill>
                  </a:rPr>
                  <a:t>doğrultusunu ve niyetini algılayıp o doğrultuda hareket etmek üzere teker hızlarını farklılaştırmak</a:t>
                </a:r>
                <a:r>
                  <a:rPr lang="tr-TR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solidFill>
                      <a:srgbClr val="000000"/>
                    </a:solidFill>
                  </a:rPr>
                  <a:t>Kullanıcı </a:t>
                </a:r>
                <a:r>
                  <a:rPr lang="tr-TR" dirty="0">
                    <a:solidFill>
                      <a:srgbClr val="000000"/>
                    </a:solidFill>
                  </a:rPr>
                  <a:t>aşağı, yukarı veya yanlara doğru eğimli bir yüzeyde yürüteçle ilişkisini keser ise yürüteç statik pozisyon alır hareket </a:t>
                </a:r>
                <a:r>
                  <a:rPr lang="tr-TR" dirty="0" smtClean="0">
                    <a:solidFill>
                      <a:srgbClr val="000000"/>
                    </a:solidFill>
                  </a:rPr>
                  <a:t>etmez.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solidFill>
                      <a:srgbClr val="000000"/>
                    </a:solidFill>
                  </a:rPr>
                  <a:t>Yürüyüş </a:t>
                </a:r>
                <a:r>
                  <a:rPr lang="tr-TR" dirty="0">
                    <a:solidFill>
                      <a:srgbClr val="000000"/>
                    </a:solidFill>
                  </a:rPr>
                  <a:t>izleme algoritması ile düşme başlangıcını erkenden algılama ve rakiplerden daha hızlı frenleme (durma) sağlayarak düşmeleri </a:t>
                </a:r>
                <a:r>
                  <a:rPr lang="tr-TR" dirty="0" smtClean="0">
                    <a:solidFill>
                      <a:srgbClr val="000000"/>
                    </a:solidFill>
                  </a:rPr>
                  <a:t>önleme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>
                    <a:solidFill>
                      <a:srgbClr val="000000"/>
                    </a:solidFill>
                  </a:rPr>
                  <a:t>Düşme </a:t>
                </a:r>
                <a:r>
                  <a:rPr lang="tr-TR" dirty="0">
                    <a:solidFill>
                      <a:srgbClr val="000000"/>
                    </a:solidFill>
                  </a:rPr>
                  <a:t>başlangıcı kararını oluşturmak üzere, </a:t>
                </a:r>
                <a:r>
                  <a:rPr lang="tr-TR" dirty="0" err="1">
                    <a:solidFill>
                      <a:srgbClr val="000000"/>
                    </a:solidFill>
                  </a:rPr>
                  <a:t>posture</a:t>
                </a:r>
                <a:r>
                  <a:rPr lang="tr-TR" dirty="0">
                    <a:solidFill>
                      <a:srgbClr val="000000"/>
                    </a:solidFill>
                  </a:rPr>
                  <a:t>, alt </a:t>
                </a:r>
                <a:r>
                  <a:rPr lang="tr-TR" dirty="0" err="1">
                    <a:solidFill>
                      <a:srgbClr val="000000"/>
                    </a:solidFill>
                  </a:rPr>
                  <a:t>ekstiremite</a:t>
                </a:r>
                <a:r>
                  <a:rPr lang="tr-TR" dirty="0">
                    <a:solidFill>
                      <a:srgbClr val="000000"/>
                    </a:solidFill>
                  </a:rPr>
                  <a:t> hareketleri ve tutamak kollar aracılığıyla kuvvet dağılımının birlikte takibi ile düşme başlangıcı kararında doğruluğun </a:t>
                </a:r>
                <a:r>
                  <a:rPr lang="tr-TR" dirty="0" smtClean="0">
                    <a:solidFill>
                      <a:srgbClr val="000000"/>
                    </a:solidFill>
                  </a:rPr>
                  <a:t>artırılması</a:t>
                </a:r>
                <a:endParaRPr lang="tr-T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54" y="3545958"/>
                <a:ext cx="11123749" cy="2585323"/>
              </a:xfrm>
              <a:prstGeom prst="rect">
                <a:avLst/>
              </a:prstGeom>
              <a:blipFill rotWithShape="0">
                <a:blip r:embed="rId7"/>
                <a:stretch>
                  <a:fillRect l="-438" t="-1415" r="-219" b="-28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3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8" y="-10886"/>
            <a:ext cx="4629978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139681" y="185057"/>
            <a:ext cx="5221475" cy="2057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30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9940"/>
          </a:xfrm>
        </p:spPr>
        <p:txBody>
          <a:bodyPr/>
          <a:lstStyle/>
          <a:p>
            <a:r>
              <a:rPr lang="tr-TR" dirty="0" smtClean="0"/>
              <a:t>En çok </a:t>
            </a:r>
            <a:r>
              <a:rPr lang="tr-TR" dirty="0"/>
              <a:t>k</a:t>
            </a:r>
            <a:r>
              <a:rPr lang="tr-TR" dirty="0" smtClean="0"/>
              <a:t>ullanacağımız </a:t>
            </a:r>
            <a:r>
              <a:rPr lang="tr-TR" dirty="0" err="1" smtClean="0"/>
              <a:t>Laplace</a:t>
            </a:r>
            <a:r>
              <a:rPr lang="tr-TR" dirty="0" smtClean="0"/>
              <a:t> Dönüşüm ve Özellikleri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İçerik Yer Tutucusu 7"/>
              <p:cNvGraphicFramePr>
                <a:graphicFrameLocks noGrp="1"/>
              </p:cNvGraphicFramePr>
              <p:nvPr>
                <p:ph sz="half" idx="1"/>
                <p:extLst/>
              </p:nvPr>
            </p:nvGraphicFramePr>
            <p:xfrm>
              <a:off x="1096963" y="1360488"/>
              <a:ext cx="4938712" cy="2635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69356"/>
                    <a:gridCol w="246935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Birim</a:t>
                          </a:r>
                          <a:r>
                            <a:rPr lang="tr-TR" baseline="0" dirty="0" smtClean="0"/>
                            <a:t> </a:t>
                          </a:r>
                          <a:r>
                            <a:rPr lang="tr-TR" dirty="0" err="1" smtClean="0"/>
                            <a:t>İmpuls</a:t>
                          </a:r>
                          <a:r>
                            <a:rPr lang="tr-TR" dirty="0" smtClean="0"/>
                            <a:t> Giriş 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tr-T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dirty="0" smtClean="0"/>
                            <a:t>Birim</a:t>
                          </a:r>
                          <a:r>
                            <a:rPr lang="tr-TR" baseline="0" dirty="0" smtClean="0"/>
                            <a:t> </a:t>
                          </a:r>
                          <a:r>
                            <a:rPr lang="tr-TR" dirty="0" smtClean="0"/>
                            <a:t>Adım Giriş 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tr-T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İçerik Yer Tutucusu 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94210203"/>
                  </p:ext>
                </p:extLst>
              </p:nvPr>
            </p:nvGraphicFramePr>
            <p:xfrm>
              <a:off x="1096963" y="1360488"/>
              <a:ext cx="4938712" cy="2635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69356"/>
                    <a:gridCol w="246935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6" t="-1639" r="-100985" b="-6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46" t="-1639" r="-985" b="-6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6" t="-101639" r="-100985" b="-5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246" t="-101639" r="-985" b="-513115"/>
                          </a:stretch>
                        </a:blipFill>
                      </a:tcPr>
                    </a:tc>
                  </a:tr>
                  <a:tr h="60687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6" t="-123000" r="-100985" b="-21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246" t="-123000" r="-985" b="-213000"/>
                          </a:stretch>
                        </a:blipFill>
                      </a:tcPr>
                    </a:tc>
                  </a:tr>
                  <a:tr h="60687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6" t="-225253" r="-100985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246" t="-225253" r="-985" b="-115152"/>
                          </a:stretch>
                        </a:blipFill>
                      </a:tcPr>
                    </a:tc>
                  </a:tr>
                  <a:tr h="680149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46" t="-287500" r="-10098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246" t="-287500" r="-985" b="-17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İçerik Yer Tutucusu 9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6218238" y="1360488"/>
              <a:ext cx="4937125" cy="25247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712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En Çok Kullanılacak Özellikler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𝐴𝑓</m:t>
                                    </m:r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𝐴𝐹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𝑑𝑡</m:t>
                                        </m:r>
                                      </m:den>
                                    </m:f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𝑠𝐹</m:t>
                                </m:r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𝑠𝑓</m:t>
                                </m:r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İçerik Yer Tutucusu 9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812332772"/>
                  </p:ext>
                </p:extLst>
              </p:nvPr>
            </p:nvGraphicFramePr>
            <p:xfrm>
              <a:off x="6218238" y="1360488"/>
              <a:ext cx="4937125" cy="25247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712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En Çok Kullanılacak Özellikler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3" t="-108197" r="-617" b="-48360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3" t="-208197" r="-617" b="-383607"/>
                          </a:stretch>
                        </a:blipFill>
                      </a:tcPr>
                    </a:tc>
                  </a:tr>
                  <a:tr h="70186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3" t="-163478" r="-617" b="-103478"/>
                          </a:stretch>
                        </a:blipFill>
                      </a:tcPr>
                    </a:tc>
                  </a:tr>
                  <a:tr h="71037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3" t="-258974" r="-617" b="-1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7427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Transfer Fonksiyonları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6543" y="1395563"/>
                <a:ext cx="10492110" cy="49377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tr-TR" sz="2400" b="1" dirty="0" smtClean="0"/>
                  <a:t>Türevin </a:t>
                </a:r>
                <a:r>
                  <a:rPr lang="tr-TR" sz="2400" b="1" dirty="0" err="1" smtClean="0"/>
                  <a:t>Laplace</a:t>
                </a:r>
                <a:r>
                  <a:rPr lang="tr-TR" sz="2400" b="1" dirty="0" smtClean="0"/>
                  <a:t> </a:t>
                </a:r>
                <a:r>
                  <a:rPr lang="tr-TR" sz="2400" b="1" dirty="0"/>
                  <a:t>Dönüşümü: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nin</a:t>
                </a:r>
                <a:r>
                  <a:rPr lang="tr-TR" sz="2400" dirty="0" smtClean="0"/>
                  <a:t> başlangıç değeri.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tr-TR" sz="2400" dirty="0" smtClean="0"/>
                  <a:t>Sistem başlangıçta durgunlukta ve başlangıç değerleri sıfır varsayımıyla,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tr-TR" sz="2400" dirty="0" smtClean="0"/>
                  <a:t>Not: s türev alıcı olarak da yorumlanabilir.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6543" y="1395563"/>
                <a:ext cx="10492110" cy="4937760"/>
              </a:xfrm>
              <a:blipFill rotWithShape="0">
                <a:blip r:embed="rId2"/>
                <a:stretch>
                  <a:fillRect l="-930" t="-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0"/>
          <a:ext cx="12115800" cy="6928417"/>
        </p:xfrm>
        <a:graphic>
          <a:graphicData uri="http://schemas.openxmlformats.org/drawingml/2006/table">
            <a:tbl>
              <a:tblPr/>
              <a:tblGrid>
                <a:gridCol w="332781"/>
                <a:gridCol w="4794390"/>
                <a:gridCol w="4452258"/>
                <a:gridCol w="2057400"/>
                <a:gridCol w="478971"/>
              </a:tblGrid>
              <a:tr h="18059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71" marR="7171" marT="7171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Adı</a:t>
                      </a:r>
                    </a:p>
                  </a:txBody>
                  <a:tcPr marL="7171" marR="7171" marT="7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Projenin Başarımı için Genel Kriterler ve Olanaklar</a:t>
                      </a:r>
                    </a:p>
                  </a:txBody>
                  <a:tcPr marL="7171" marR="7171" marT="7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Tasarım Kriterleri</a:t>
                      </a:r>
                    </a:p>
                  </a:txBody>
                  <a:tcPr marL="7171" marR="7171" marT="7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Kon.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214856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r-TR" b="0" dirty="0">
                          <a:effectLst/>
                          <a:latin typeface="Calibri" panose="020F0502020204030204" pitchFamily="34" charset="0"/>
                        </a:rPr>
                        <a:t>Akıllı robot yürüteçler için IMU ve 2-D LIDAR verisi kullanarak gerçek zamanlı düşme algılama sistemi geliştirilmesi (Makine Öğrenmesi-Donanım hazır)</a:t>
                      </a:r>
                    </a:p>
                  </a:txBody>
                  <a:tcPr marL="28575" marR="28575" marT="19050" marB="1905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Matlab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öğrenmeye istekli olmak, Ulusal bildiri hazırlanması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214856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r-TR" b="0">
                          <a:effectLst/>
                          <a:latin typeface="Calibri" panose="020F0502020204030204" pitchFamily="34" charset="0"/>
                        </a:rPr>
                        <a:t>Lidar verisinden sınıflandırma algoritmaları kullanarak dış etkilerin ayıklanması ve insan yürüyüş parametrelerinin belirlenmesi (Classification algorithms-Donanım Hazır)</a:t>
                      </a:r>
                    </a:p>
                  </a:txBody>
                  <a:tcPr marL="28575" marR="28575" marT="19050" marB="1905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Matlab öğrenmeye istekli olmak, Ulusal bildiri hazırlanması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9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r-TR" b="0">
                          <a:effectLst/>
                          <a:latin typeface="Calibri" panose="020F0502020204030204" pitchFamily="34" charset="0"/>
                        </a:rPr>
                        <a:t>Basit 1D force sensörleri kullanarak uygun dizilim ve yazılımla 6 serbestlik dereceli F/T sensöre muadil uygun maliyetli sensör tasarımı</a:t>
                      </a:r>
                    </a:p>
                  </a:txBody>
                  <a:tcPr marL="28575" marR="28575" marT="19050" marB="1905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 Analizi Konusunda Çalışmaya İstekli Olmak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41589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r-TR" b="0" dirty="0">
                          <a:effectLst/>
                          <a:latin typeface="Calibri" panose="020F0502020204030204" pitchFamily="34" charset="0"/>
                        </a:rPr>
                        <a:t>Üç basit 2D </a:t>
                      </a:r>
                      <a:r>
                        <a:rPr lang="tr-TR" b="0" dirty="0" err="1">
                          <a:effectLst/>
                          <a:latin typeface="Calibri" panose="020F0502020204030204" pitchFamily="34" charset="0"/>
                        </a:rPr>
                        <a:t>sensör</a:t>
                      </a:r>
                      <a:r>
                        <a:rPr lang="tr-TR" b="0" dirty="0">
                          <a:effectLst/>
                          <a:latin typeface="Calibri" panose="020F0502020204030204" pitchFamily="34" charset="0"/>
                        </a:rPr>
                        <a:t> kullanımı ile 3 boyutlu ve homojen </a:t>
                      </a:r>
                      <a:r>
                        <a:rPr lang="tr-TR" b="0" dirty="0" err="1">
                          <a:effectLst/>
                          <a:latin typeface="Calibri" panose="020F0502020204030204" pitchFamily="34" charset="0"/>
                        </a:rPr>
                        <a:t>lidar</a:t>
                      </a:r>
                      <a:r>
                        <a:rPr lang="tr-TR" b="0" dirty="0">
                          <a:effectLst/>
                          <a:latin typeface="Calibri" panose="020F0502020204030204" pitchFamily="34" charset="0"/>
                        </a:rPr>
                        <a:t> görüntüsü elde etmek üzere mekanizma ve yazılım geliştirilmesi</a:t>
                      </a:r>
                    </a:p>
                  </a:txBody>
                  <a:tcPr marL="28575" marR="28575" marT="19050" marB="1905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Mekanizma Dersini iyi notla geçmiş olmak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98"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r-TR" b="0" dirty="0">
                          <a:effectLst/>
                          <a:latin typeface="Times New Roman" panose="02020603050405020304" pitchFamily="18" charset="0"/>
                        </a:rPr>
                        <a:t>Force/</a:t>
                      </a:r>
                      <a:r>
                        <a:rPr lang="tr-TR" b="0" dirty="0" err="1">
                          <a:effectLst/>
                          <a:latin typeface="Times New Roman" panose="02020603050405020304" pitchFamily="18" charset="0"/>
                        </a:rPr>
                        <a:t>Torque</a:t>
                      </a:r>
                      <a:r>
                        <a:rPr lang="tr-TR" b="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b="0" dirty="0" err="1">
                          <a:effectLst/>
                          <a:latin typeface="Times New Roman" panose="02020603050405020304" pitchFamily="18" charset="0"/>
                        </a:rPr>
                        <a:t>Sensör</a:t>
                      </a:r>
                      <a:r>
                        <a:rPr lang="tr-TR" b="0" dirty="0">
                          <a:effectLst/>
                          <a:latin typeface="Times New Roman" panose="02020603050405020304" pitchFamily="18" charset="0"/>
                        </a:rPr>
                        <a:t> Verisinden Makine Öğrenmesi Yoluyla Hareket Kestirimi</a:t>
                      </a:r>
                    </a:p>
                  </a:txBody>
                  <a:tcPr marL="28575" marR="28575" marT="19050" marB="1905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Matlab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öğrenmeye istekli olmak, Ulusal bildiri hazırlanması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8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Kapalı Çevrim Kontrol Sistemi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lvl="2" indent="-342900">
              <a:spcBef>
                <a:spcPts val="400"/>
              </a:spcBef>
              <a:spcAft>
                <a:spcPts val="200"/>
              </a:spcAft>
              <a:buSzPct val="100000"/>
              <a:buFont typeface="+mj-lt"/>
              <a:buAutoNum type="alphaLcPeriod"/>
            </a:pPr>
            <a:r>
              <a:rPr lang="tr-TR" sz="2800" dirty="0"/>
              <a:t>Temel hata tabanlı </a:t>
            </a:r>
            <a:r>
              <a:rPr lang="tr-TR" sz="2800" dirty="0" smtClean="0"/>
              <a:t>geri bildirimli </a:t>
            </a:r>
            <a:r>
              <a:rPr lang="tr-TR" sz="2800" dirty="0"/>
              <a:t>kontrol sistemi</a:t>
            </a:r>
          </a:p>
          <a:p>
            <a:pPr marL="525780" lvl="2" indent="-342900">
              <a:spcBef>
                <a:spcPts val="400"/>
              </a:spcBef>
              <a:spcAft>
                <a:spcPts val="200"/>
              </a:spcAft>
              <a:buSzPct val="100000"/>
              <a:buFont typeface="+mj-lt"/>
              <a:buAutoNum type="alphaLcPeriod"/>
            </a:pPr>
            <a:r>
              <a:rPr lang="tr-TR" sz="2800" dirty="0"/>
              <a:t>Geribildirim, ileri bildirim ve bozucu etki giderici içeren kapalı çevrim kontrol sistemi</a:t>
            </a:r>
          </a:p>
          <a:p>
            <a:pPr marL="525780" lvl="2" indent="-342900">
              <a:spcBef>
                <a:spcPts val="400"/>
              </a:spcBef>
              <a:spcAft>
                <a:spcPts val="200"/>
              </a:spcAft>
              <a:buSzPct val="100000"/>
              <a:buFont typeface="+mj-lt"/>
              <a:buAutoNum type="alphaLcPeriod"/>
            </a:pPr>
            <a:r>
              <a:rPr lang="tr-TR" sz="2800" dirty="0"/>
              <a:t>Dolaylı </a:t>
            </a:r>
            <a:r>
              <a:rPr lang="tr-TR" sz="2800" dirty="0" err="1"/>
              <a:t>geribildirimli</a:t>
            </a:r>
            <a:r>
              <a:rPr lang="tr-TR" sz="2800" dirty="0"/>
              <a:t> kontrol sistemi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580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</a:pPr>
            <a:r>
              <a:rPr lang="tr-TR" sz="3600" dirty="0"/>
              <a:t>Kapalı Çevrim Kontrol Sistemi Çeşitleri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700" dirty="0"/>
              <a:t>Temel hata tabanlı geri bildirimli kontrol sistemi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2342074"/>
              </a:xfrm>
              <a:solidFill>
                <a:schemeClr val="bg1"/>
              </a:solidFill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b="1" dirty="0"/>
                  <a:t>Hata Algılayıcı </a:t>
                </a:r>
                <a:r>
                  <a:rPr lang="tr-TR" dirty="0"/>
                  <a:t>(</a:t>
                </a:r>
                <a:r>
                  <a:rPr lang="tr-TR" dirty="0" err="1"/>
                  <a:t>Comparator</a:t>
                </a:r>
                <a:r>
                  <a:rPr lang="tr-TR" dirty="0"/>
                  <a:t> yada </a:t>
                </a:r>
                <a:r>
                  <a:rPr lang="tr-TR" dirty="0" err="1"/>
                  <a:t>Error</a:t>
                </a:r>
                <a:r>
                  <a:rPr lang="tr-TR" dirty="0"/>
                  <a:t> </a:t>
                </a:r>
                <a:r>
                  <a:rPr lang="tr-TR" dirty="0" err="1"/>
                  <a:t>Detector</a:t>
                </a:r>
                <a:r>
                  <a:rPr lang="tr-TR" dirty="0"/>
                  <a:t>): Referans giriş ile algılayıcı tarafından ölçülen çıkış arasındaki farkı bulan cihazdır.</a:t>
                </a:r>
              </a:p>
              <a:p>
                <a:r>
                  <a:rPr lang="tr-TR" dirty="0"/>
                  <a:t>Burada, kontrolcünün girişi olan e’(t)’ye uygulama hatası (</a:t>
                </a:r>
                <a:r>
                  <a:rPr lang="tr-TR" dirty="0" err="1"/>
                  <a:t>Actuating</a:t>
                </a:r>
                <a:r>
                  <a:rPr lang="tr-TR" dirty="0"/>
                  <a:t> </a:t>
                </a:r>
                <a:r>
                  <a:rPr lang="tr-TR" dirty="0" err="1"/>
                  <a:t>Error</a:t>
                </a:r>
                <a:r>
                  <a:rPr lang="tr-TR" dirty="0"/>
                  <a:t>) denilmektedir, ve şu şekilde bulunur.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b="0" dirty="0"/>
              </a:p>
              <a:p>
                <a:r>
                  <a:rPr lang="tr-TR" dirty="0"/>
                  <a:t>Gerçek hata (</a:t>
                </a:r>
                <a:r>
                  <a:rPr lang="tr-TR" dirty="0" err="1"/>
                  <a:t>Actual</a:t>
                </a:r>
                <a:r>
                  <a:rPr lang="tr-TR" dirty="0"/>
                  <a:t> </a:t>
                </a:r>
                <a:r>
                  <a:rPr lang="tr-TR" dirty="0" err="1"/>
                  <a:t>Error</a:t>
                </a:r>
                <a:r>
                  <a:rPr lang="tr-TR" dirty="0"/>
                  <a:t>) ise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dir</a:t>
                </a:r>
                <a:r>
                  <a:rPr lang="tr-TR" dirty="0"/>
                  <a:t>.</a:t>
                </a:r>
              </a:p>
              <a:p>
                <a:r>
                  <a:rPr lang="tr-TR" dirty="0"/>
                  <a:t>Sistemin kontrol girişi, uygulama hatasının bir fonksiyonu olarak, kontrolcü tarafından üretilir.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2342074"/>
              </a:xfrm>
              <a:blipFill rotWithShape="0">
                <a:blip r:embed="rId3"/>
                <a:stretch>
                  <a:fillRect l="-788" t="-5469" r="-61" b="-26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1583084" y="3932197"/>
            <a:ext cx="8036166" cy="2321067"/>
            <a:chOff x="1818245" y="3678251"/>
            <a:chExt cx="8036166" cy="2321067"/>
          </a:xfrm>
        </p:grpSpPr>
        <p:sp>
          <p:nvSpPr>
            <p:cNvPr id="5" name="Flowchart: Process 4"/>
            <p:cNvSpPr/>
            <p:nvPr/>
          </p:nvSpPr>
          <p:spPr>
            <a:xfrm>
              <a:off x="2820571" y="4178889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7486356" y="4160125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5598944" y="5247256"/>
              <a:ext cx="1364567" cy="403276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7696" y="5247256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Algılayıcı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5881" y="4321922"/>
              <a:ext cx="136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Hata Algılayıcı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06756" y="4438363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Sistem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9" idx="1"/>
            </p:cNvCxnSpPr>
            <p:nvPr/>
          </p:nvCxnSpPr>
          <p:spPr>
            <a:xfrm>
              <a:off x="1890049" y="4633359"/>
              <a:ext cx="925832" cy="11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38" idx="3"/>
              <a:endCxn id="6" idx="1"/>
            </p:cNvCxnSpPr>
            <p:nvPr/>
          </p:nvCxnSpPr>
          <p:spPr>
            <a:xfrm flipV="1">
              <a:off x="6447693" y="4616937"/>
              <a:ext cx="1038663" cy="16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850923" y="4623029"/>
              <a:ext cx="949575" cy="197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325710" y="4639439"/>
              <a:ext cx="0" cy="79248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79999" y="5070463"/>
              <a:ext cx="8791" cy="39070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1"/>
            </p:cNvCxnSpPr>
            <p:nvPr/>
          </p:nvCxnSpPr>
          <p:spPr>
            <a:xfrm flipH="1">
              <a:off x="3488790" y="5431922"/>
              <a:ext cx="2128906" cy="1501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688012" y="4244319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u(t)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03784" y="4241971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c(t)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3936" y="3678251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d(t)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8245" y="4241976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r(t)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178710" y="3775853"/>
              <a:ext cx="956" cy="401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8" idx="3"/>
            </p:cNvCxnSpPr>
            <p:nvPr/>
          </p:nvCxnSpPr>
          <p:spPr>
            <a:xfrm flipH="1">
              <a:off x="6982263" y="5421592"/>
              <a:ext cx="2362199" cy="10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020946" y="5477586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c(t)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58289" y="5461170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c’(t)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258475" y="5644897"/>
              <a:ext cx="22752" cy="31981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287085" y="5629986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n(t)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5083126" y="4176551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68115" y="4466505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Kontrolcü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5" idx="3"/>
              <a:endCxn id="38" idx="1"/>
            </p:cNvCxnSpPr>
            <p:nvPr/>
          </p:nvCxnSpPr>
          <p:spPr>
            <a:xfrm flipV="1">
              <a:off x="4185138" y="4633363"/>
              <a:ext cx="897988" cy="2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331081" y="4219881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e’(t)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713264" y="3751118"/>
                <a:ext cx="1775807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264" y="3751118"/>
                <a:ext cx="177580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42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</a:pPr>
            <a:r>
              <a:rPr lang="tr-TR" sz="3600" dirty="0"/>
              <a:t>Kapalı Çevrim Kontrol Sistemi Çeşitleri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800" dirty="0"/>
              <a:t>Geri ve ileri bildirimli ve bozucu etki giderici içeren kontrol sistemi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95563"/>
            <a:ext cx="10058400" cy="2095769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Geri bildirim: </a:t>
            </a:r>
            <a:r>
              <a:rPr lang="tr-TR" dirty="0"/>
              <a:t>Kontrolcüye, çıkış ile ilgili bilgi sağlar. </a:t>
            </a:r>
            <a:r>
              <a:rPr lang="tr-TR" b="1" dirty="0"/>
              <a:t>İleri bildirim: </a:t>
            </a:r>
            <a:r>
              <a:rPr lang="tr-TR" dirty="0"/>
              <a:t>Kontrolcüye referans giriş ile ilgili bilgi sağlar.</a:t>
            </a:r>
          </a:p>
          <a:p>
            <a:r>
              <a:rPr lang="tr-TR" b="1" dirty="0"/>
              <a:t>Bozucu etki giderici: </a:t>
            </a:r>
            <a:r>
              <a:rPr lang="tr-TR" dirty="0"/>
              <a:t>Kontrolcüye, bozucu etkinin mümkünse ölçülen veya tahmin edilen değeri (d*(t)) hakkında bilgi sağlar. d*(t) bozucu giriş d(t)’</a:t>
            </a:r>
            <a:r>
              <a:rPr lang="tr-TR" dirty="0" err="1"/>
              <a:t>nin</a:t>
            </a:r>
            <a:r>
              <a:rPr lang="tr-TR" dirty="0"/>
              <a:t> ölçülen veya tahmin edilen değeridir.</a:t>
            </a:r>
          </a:p>
          <a:p>
            <a:r>
              <a:rPr lang="tr-TR" dirty="0"/>
              <a:t>P</a:t>
            </a:r>
            <a:r>
              <a:rPr lang="tr-TR" baseline="30000" dirty="0"/>
              <a:t>*</a:t>
            </a:r>
            <a:r>
              <a:rPr lang="tr-TR" dirty="0"/>
              <a:t>: </a:t>
            </a:r>
            <a:r>
              <a:rPr lang="tr-TR" b="1" dirty="0"/>
              <a:t>Tahmin Edilen Sistem Parametreleri</a:t>
            </a:r>
            <a:endParaRPr lang="en-US" b="1"/>
          </a:p>
          <a:p>
            <a:r>
              <a:rPr lang="tr-TR"/>
              <a:t>Böylelikle </a:t>
            </a:r>
            <a:r>
              <a:rPr lang="tr-TR" dirty="0"/>
              <a:t>kontrol girişi uygulama hatasının, referans girişin, tahmin edilen bozucu etki ve sistem parametrelerinin fonksiyonu olarak üretilir.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747907" y="4128417"/>
            <a:ext cx="8036166" cy="2321067"/>
            <a:chOff x="1818245" y="3678251"/>
            <a:chExt cx="8036166" cy="2321067"/>
          </a:xfrm>
        </p:grpSpPr>
        <p:sp>
          <p:nvSpPr>
            <p:cNvPr id="5" name="Flowchart: Process 4"/>
            <p:cNvSpPr/>
            <p:nvPr/>
          </p:nvSpPr>
          <p:spPr>
            <a:xfrm>
              <a:off x="2820571" y="4178889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7486356" y="4160125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5598944" y="5247256"/>
              <a:ext cx="1364567" cy="403276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7696" y="5247256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Algılayıcı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5881" y="4321922"/>
              <a:ext cx="136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Hata Algılayıcı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06756" y="4438363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Sistem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9" idx="1"/>
            </p:cNvCxnSpPr>
            <p:nvPr/>
          </p:nvCxnSpPr>
          <p:spPr>
            <a:xfrm>
              <a:off x="1890049" y="4633359"/>
              <a:ext cx="925832" cy="11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38" idx="3"/>
              <a:endCxn id="6" idx="1"/>
            </p:cNvCxnSpPr>
            <p:nvPr/>
          </p:nvCxnSpPr>
          <p:spPr>
            <a:xfrm flipV="1">
              <a:off x="6447693" y="4616937"/>
              <a:ext cx="1038663" cy="16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850923" y="4623029"/>
              <a:ext cx="949575" cy="197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325710" y="4639439"/>
              <a:ext cx="0" cy="79248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79999" y="5070463"/>
              <a:ext cx="8791" cy="39070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1"/>
            </p:cNvCxnSpPr>
            <p:nvPr/>
          </p:nvCxnSpPr>
          <p:spPr>
            <a:xfrm flipH="1">
              <a:off x="3488790" y="5431922"/>
              <a:ext cx="2128906" cy="1501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688012" y="4244319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u(t)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03784" y="4241971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c(t)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3936" y="3678251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d(t)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8245" y="4241976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r(t)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178710" y="3775853"/>
              <a:ext cx="956" cy="401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8" idx="3"/>
            </p:cNvCxnSpPr>
            <p:nvPr/>
          </p:nvCxnSpPr>
          <p:spPr>
            <a:xfrm flipH="1">
              <a:off x="6982263" y="5421592"/>
              <a:ext cx="2362199" cy="10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020946" y="5477586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c(t)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58289" y="5461170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c’(t)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258475" y="5644897"/>
              <a:ext cx="22752" cy="31981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287085" y="5629986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n(t)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5083126" y="4176551"/>
              <a:ext cx="1364567" cy="913623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68115" y="4466505"/>
              <a:ext cx="136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Kontrolcü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5" idx="3"/>
              <a:endCxn id="38" idx="1"/>
            </p:cNvCxnSpPr>
            <p:nvPr/>
          </p:nvCxnSpPr>
          <p:spPr>
            <a:xfrm flipV="1">
              <a:off x="4185138" y="4633363"/>
              <a:ext cx="897988" cy="2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331081" y="4219881"/>
              <a:ext cx="65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e’(t)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175004" y="4152456"/>
            <a:ext cx="79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P</a:t>
            </a:r>
            <a:r>
              <a:rPr lang="tr-TR" b="1" baseline="30000" dirty="0">
                <a:solidFill>
                  <a:srgbClr val="000000"/>
                </a:solidFill>
              </a:rPr>
              <a:t>*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15004" y="4041664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d</a:t>
            </a:r>
            <a:r>
              <a:rPr lang="tr-TR" b="1" baseline="30000" dirty="0">
                <a:solidFill>
                  <a:srgbClr val="000000"/>
                </a:solidFill>
              </a:rPr>
              <a:t>*</a:t>
            </a:r>
            <a:r>
              <a:rPr lang="tr-TR" b="1" dirty="0">
                <a:solidFill>
                  <a:srgbClr val="000000"/>
                </a:solidFill>
              </a:rPr>
              <a:t>(t)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658254" y="4237739"/>
            <a:ext cx="956" cy="401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218618" y="4221329"/>
            <a:ext cx="956" cy="401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282627" y="4313083"/>
            <a:ext cx="0" cy="7882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2627" y="4313083"/>
            <a:ext cx="3091231" cy="2403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82530" y="4337122"/>
            <a:ext cx="0" cy="291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4070461" y="3555850"/>
                <a:ext cx="3530774" cy="40498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61" y="3555850"/>
                <a:ext cx="3530774" cy="404983"/>
              </a:xfrm>
              <a:prstGeom prst="rect">
                <a:avLst/>
              </a:prstGeom>
              <a:blipFill rotWithShape="0">
                <a:blip r:embed="rId2"/>
                <a:stretch>
                  <a:fillRect b="-72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921639" y="3975867"/>
            <a:ext cx="136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İleri Bildirim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80656" y="5833728"/>
            <a:ext cx="187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Geri Bildirim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</a:pPr>
            <a:r>
              <a:rPr lang="tr-TR" sz="3600" dirty="0"/>
              <a:t>Kapalı Çevrim Kontrol Sistemi Çeşitleri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800" dirty="0"/>
              <a:t>Dolaylı geri bildirimli kontrol sistemi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2639695"/>
              </a:xfrm>
            </p:spPr>
            <p:txBody>
              <a:bodyPr>
                <a:normAutofit fontScale="92500"/>
              </a:bodyPr>
              <a:lstStyle/>
              <a:p>
                <a:r>
                  <a:rPr lang="tr-TR" dirty="0"/>
                  <a:t>Bu kontrol</a:t>
                </a:r>
                <a:r>
                  <a:rPr lang="tr-TR" b="1" dirty="0"/>
                  <a:t>, gözlenen ve kontrol edilen çıktı farklı olduğunda kullanılır</a:t>
                </a:r>
                <a:r>
                  <a:rPr lang="tr-TR" dirty="0"/>
                  <a:t>; en yaygın örneği robot manipülatörlerdir, uç noktadan alınamayan sadece bilekten alınan ölçümler geri bildirim olarak kullanılır.</a:t>
                </a:r>
              </a:p>
              <a:p>
                <a:r>
                  <a:rPr lang="tr-TR" dirty="0"/>
                  <a:t>Dönüşüm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; Ters Dönüşüm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/>
                  <a:t> Kontrollü çıkış c(t) için referans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/>
                  <a:t> Ölçülemeyen Kontrollü Çıkış	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tr-TR" dirty="0"/>
                  <a:t>Gözlenen çıkış b(t) için referans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tr-TR" dirty="0"/>
                  <a:t>Ölçülen Gözlenen Çıkış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2639695"/>
              </a:xfrm>
              <a:blipFill rotWithShape="0">
                <a:blip r:embed="rId2"/>
                <a:stretch>
                  <a:fillRect l="-1697" t="-3002" r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Process 4"/>
          <p:cNvSpPr/>
          <p:nvPr/>
        </p:nvSpPr>
        <p:spPr>
          <a:xfrm>
            <a:off x="2314131" y="4629055"/>
            <a:ext cx="1364567" cy="913623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248399" y="4610291"/>
            <a:ext cx="1364567" cy="913623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880294" y="5697422"/>
            <a:ext cx="1364567" cy="403276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9046" y="5697422"/>
            <a:ext cx="136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Algılayıcı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441" y="4772088"/>
            <a:ext cx="136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Ters Dönüşüm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8799" y="4888529"/>
            <a:ext cx="136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Sistem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1383609" y="5083526"/>
            <a:ext cx="925832" cy="117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1"/>
          </p:cNvCxnSpPr>
          <p:nvPr/>
        </p:nvCxnSpPr>
        <p:spPr>
          <a:xfrm>
            <a:off x="5693904" y="5063817"/>
            <a:ext cx="554495" cy="3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24645" y="5073195"/>
            <a:ext cx="949575" cy="197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2666" y="5089605"/>
            <a:ext cx="0" cy="792483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28970" y="5520629"/>
            <a:ext cx="8791" cy="390707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923693" y="5894363"/>
            <a:ext cx="942535" cy="4697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59543" y="4694485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u(t)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77506" y="4692137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c(t)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5979" y="4128417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d(t)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1805" y="4692142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r(t)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940753" y="4226019"/>
            <a:ext cx="956" cy="401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235479" y="5881264"/>
            <a:ext cx="627187" cy="8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274161" y="5927752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b(t)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8115" y="5911336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b’(t)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511690" y="6095063"/>
            <a:ext cx="22752" cy="31981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0300" y="6080152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n(t)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337533" y="4626717"/>
            <a:ext cx="1364567" cy="913623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2522" y="4916671"/>
            <a:ext cx="136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Kontrolcü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>
            <a:stCxn id="5" idx="3"/>
            <a:endCxn id="38" idx="1"/>
          </p:cNvCxnSpPr>
          <p:nvPr/>
        </p:nvCxnSpPr>
        <p:spPr>
          <a:xfrm flipV="1">
            <a:off x="3678698" y="5083529"/>
            <a:ext cx="658835" cy="2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40236" y="4670047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s(t)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67889" y="4041664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d</a:t>
            </a:r>
            <a:r>
              <a:rPr lang="tr-TR" b="1" baseline="30000" dirty="0">
                <a:solidFill>
                  <a:srgbClr val="000000"/>
                </a:solidFill>
              </a:rPr>
              <a:t>*</a:t>
            </a:r>
            <a:r>
              <a:rPr lang="tr-TR" b="1" dirty="0">
                <a:solidFill>
                  <a:srgbClr val="000000"/>
                </a:solidFill>
              </a:rPr>
              <a:t>(t)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011139" y="4237739"/>
            <a:ext cx="956" cy="401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4390863" y="3642361"/>
                <a:ext cx="2874248" cy="40498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863" y="3642361"/>
                <a:ext cx="2874248" cy="404983"/>
              </a:xfrm>
              <a:prstGeom prst="rect">
                <a:avLst/>
              </a:prstGeom>
              <a:blipFill rotWithShape="0">
                <a:blip r:embed="rId3"/>
                <a:stretch>
                  <a:fillRect b="-73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lowchart: Process 43"/>
          <p:cNvSpPr/>
          <p:nvPr/>
        </p:nvSpPr>
        <p:spPr>
          <a:xfrm>
            <a:off x="8260078" y="4624371"/>
            <a:ext cx="1364567" cy="913623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45067" y="4914325"/>
            <a:ext cx="136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Dönüşüm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endCxn id="44" idx="1"/>
          </p:cNvCxnSpPr>
          <p:nvPr/>
        </p:nvCxnSpPr>
        <p:spPr>
          <a:xfrm flipV="1">
            <a:off x="7601243" y="5081183"/>
            <a:ext cx="658835" cy="2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62781" y="4667701"/>
            <a:ext cx="6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b(t)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5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Örnek: Bir rotorun hız kontrolü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95563"/>
            <a:ext cx="10138279" cy="4937760"/>
          </a:xfrm>
        </p:spPr>
        <p:txBody>
          <a:bodyPr>
            <a:normAutofit/>
          </a:bodyPr>
          <a:lstStyle/>
          <a:p>
            <a:r>
              <a:rPr lang="tr-TR" dirty="0"/>
              <a:t>Bu örnekte öğrendiğimiz kontrol çeşitlerinden</a:t>
            </a:r>
          </a:p>
          <a:p>
            <a:pPr marL="658368" lvl="2">
              <a:buFont typeface="+mj-lt"/>
              <a:buAutoNum type="alphaLcParenR"/>
              <a:tabLst>
                <a:tab pos="274320" algn="l"/>
              </a:tabLst>
            </a:pPr>
            <a:r>
              <a:rPr lang="tr-TR" sz="2200" dirty="0"/>
              <a:t>açık çevrim </a:t>
            </a:r>
          </a:p>
          <a:p>
            <a:pPr marL="658368" lvl="2">
              <a:buFont typeface="+mj-lt"/>
              <a:buAutoNum type="alphaLcParenR"/>
              <a:tabLst>
                <a:tab pos="274320" algn="l"/>
              </a:tabLst>
            </a:pPr>
            <a:r>
              <a:rPr lang="tr-TR" sz="2200" dirty="0"/>
              <a:t>En temel kapalı çevrim </a:t>
            </a:r>
          </a:p>
          <a:p>
            <a:pPr marL="658368" lvl="2">
              <a:buFont typeface="+mj-lt"/>
              <a:buAutoNum type="alphaLcParenR"/>
              <a:tabLst>
                <a:tab pos="274320" algn="l"/>
              </a:tabLst>
            </a:pPr>
            <a:r>
              <a:rPr lang="tr-TR" sz="2200" dirty="0"/>
              <a:t>Gelişmiş kapalı çevrim</a:t>
            </a:r>
          </a:p>
          <a:p>
            <a:pPr algn="just"/>
            <a:r>
              <a:rPr lang="tr-TR" dirty="0"/>
              <a:t>Kontrollerin kontrol amacını gerçekleştirme konusunda ne oranda başarılı olduklarını irdeleyeceğiz. </a:t>
            </a:r>
          </a:p>
          <a:p>
            <a:pPr algn="just"/>
            <a:r>
              <a:rPr lang="tr-TR" dirty="0"/>
              <a:t>Kalıcı hata oranlarını karşılaştıracağız. </a:t>
            </a:r>
          </a:p>
          <a:p>
            <a:pPr algn="just"/>
            <a:r>
              <a:rPr lang="tr-TR" dirty="0"/>
              <a:t>Böylelikle sözünü ettiğimiz kontrol çeşitlerinin avantaj ve dezavantajları konusunda daha fazla bilgi sahibi olacağız. </a:t>
            </a:r>
          </a:p>
          <a:p>
            <a:pPr algn="just"/>
            <a:r>
              <a:rPr lang="tr-TR" dirty="0"/>
              <a:t>Kapalı çevrimde kontrol kuralı olarak en temel kontrol kuralı olan </a:t>
            </a:r>
            <a:r>
              <a:rPr lang="tr-TR" b="1" dirty="0"/>
              <a:t>oransal kontrolü </a:t>
            </a:r>
            <a:r>
              <a:rPr lang="tr-TR" dirty="0"/>
              <a:t>kullanacağız.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9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Örnek: Bir rotorun hız kontrolü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95563"/>
                <a:ext cx="10058400" cy="73928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b="1" dirty="0"/>
                  <a:t>Kontrol Amacı:</a:t>
                </a:r>
                <a:r>
                  <a:rPr lang="tr-TR" dirty="0"/>
                  <a:t> Rotorun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b="1" dirty="0"/>
                  <a:t> </a:t>
                </a:r>
                <a:r>
                  <a:rPr lang="tr-TR" dirty="0"/>
                  <a:t>gibi arzu edilen sabit bir hızda dönmesi istenmektedir.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95563"/>
                <a:ext cx="10058400" cy="739283"/>
              </a:xfrm>
              <a:blipFill rotWithShape="0">
                <a:blip r:embed="rId2"/>
                <a:stretch>
                  <a:fillRect l="-909" t="-15702" b="-115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1255255" y="2815360"/>
            <a:ext cx="4530584" cy="1547445"/>
            <a:chOff x="6780626" y="4135903"/>
            <a:chExt cx="4530584" cy="1547445"/>
          </a:xfrm>
        </p:grpSpPr>
        <p:sp>
          <p:nvSpPr>
            <p:cNvPr id="14" name="Rectangle 13"/>
            <p:cNvSpPr/>
            <p:nvPr/>
          </p:nvSpPr>
          <p:spPr>
            <a:xfrm>
              <a:off x="8834503" y="4825222"/>
              <a:ext cx="1491175" cy="1083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061984" y="4543865"/>
              <a:ext cx="801854" cy="687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7174523" y="4543865"/>
              <a:ext cx="1899139" cy="68533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272999" y="46423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70651" y="47947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268303" y="49471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80034" y="5099541"/>
              <a:ext cx="1600200" cy="140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>
              <a:off x="7484007" y="5233180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8424196" y="5244900"/>
              <a:ext cx="414997" cy="32355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6780626" y="5373859"/>
              <a:ext cx="2518106" cy="309489"/>
            </a:xfrm>
            <a:prstGeom prst="flowChartProcess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850965" y="5373859"/>
              <a:ext cx="23915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9298732" y="4714508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299911" y="4947494"/>
              <a:ext cx="560358" cy="943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2806" y="4135903"/>
              <a:ext cx="323557" cy="14888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0522635" y="4879406"/>
              <a:ext cx="787791" cy="9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1155045">
              <a:off x="8547083" y="4581094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Arc 29"/>
            <p:cNvSpPr/>
            <p:nvPr/>
          </p:nvSpPr>
          <p:spPr>
            <a:xfrm rot="1155045">
              <a:off x="9388799" y="4578752"/>
              <a:ext cx="650257" cy="993218"/>
            </a:xfrm>
            <a:prstGeom prst="arc">
              <a:avLst>
                <a:gd name="adj1" fmla="val 16893611"/>
                <a:gd name="adj2" fmla="val 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20356366" flipH="1">
              <a:off x="10812977" y="4656409"/>
              <a:ext cx="453298" cy="71745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62071" y="4272410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c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36503" y="5043782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47850" y="4298198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000000"/>
                  </a:solidFill>
                </a:rPr>
                <a:t>T</a:t>
              </a:r>
              <a:r>
                <a:rPr lang="tr-TR" b="1" baseline="-25000" dirty="0" err="1">
                  <a:solidFill>
                    <a:srgbClr val="000000"/>
                  </a:solidFill>
                </a:rPr>
                <a:t>d</a:t>
              </a:r>
              <a:r>
                <a:rPr lang="tr-TR" b="1" dirty="0">
                  <a:solidFill>
                    <a:srgbClr val="000000"/>
                  </a:solidFill>
                </a:rPr>
                <a:t>(t)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81275" y="5210252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J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489614" y="4420119"/>
              <a:ext cx="66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0000"/>
                  </a:solidFill>
                </a:rPr>
                <a:t>B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48644" y="4558562"/>
              <a:ext cx="1712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prstClr val="white"/>
                  </a:solidFill>
                </a:rPr>
                <a:t>Kontrolcü +</a:t>
              </a:r>
            </a:p>
            <a:p>
              <a:r>
                <a:rPr lang="tr-TR" b="1" dirty="0">
                  <a:solidFill>
                    <a:prstClr val="white"/>
                  </a:solidFill>
                </a:rPr>
                <a:t> Eyleyici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63106" y="2048022"/>
                <a:ext cx="5614597" cy="3785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dirty="0">
                    <a:solidFill>
                      <a:srgbClr val="000000"/>
                    </a:solidFill>
                  </a:rPr>
                  <a:t> Kontrol </a:t>
                </a:r>
                <a:r>
                  <a:rPr lang="tr-TR" sz="2400" dirty="0" err="1">
                    <a:solidFill>
                      <a:srgbClr val="000000"/>
                    </a:solidFill>
                  </a:rPr>
                  <a:t>torku</a:t>
                </a:r>
                <a:r>
                  <a:rPr lang="tr-TR" sz="2400" dirty="0">
                    <a:solidFill>
                      <a:srgbClr val="000000"/>
                    </a:solidFill>
                  </a:rPr>
                  <a:t> (Ayarlanabilir Giriş)</a:t>
                </a:r>
              </a:p>
              <a:p>
                <a:endParaRPr lang="tr-TR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dirty="0">
                    <a:solidFill>
                      <a:srgbClr val="000000"/>
                    </a:solidFill>
                  </a:rPr>
                  <a:t> Bozucu </a:t>
                </a:r>
                <a:r>
                  <a:rPr lang="tr-TR" sz="2400" dirty="0" err="1">
                    <a:solidFill>
                      <a:srgbClr val="000000"/>
                    </a:solidFill>
                  </a:rPr>
                  <a:t>tork</a:t>
                </a:r>
                <a:r>
                  <a:rPr lang="tr-TR" sz="2400" dirty="0">
                    <a:solidFill>
                      <a:srgbClr val="000000"/>
                    </a:solidFill>
                  </a:rPr>
                  <a:t>, gerçekleştirilen göreve bağlı olarak ortaya çıkan tepki </a:t>
                </a:r>
                <a:r>
                  <a:rPr lang="tr-TR" sz="2400" dirty="0" err="1">
                    <a:solidFill>
                      <a:srgbClr val="000000"/>
                    </a:solidFill>
                  </a:rPr>
                  <a:t>torku</a:t>
                </a:r>
                <a:endParaRPr lang="tr-TR" sz="2400" dirty="0">
                  <a:solidFill>
                    <a:srgbClr val="000000"/>
                  </a:solidFill>
                </a:endParaRPr>
              </a:p>
              <a:p>
                <a:endParaRPr lang="tr-TR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dirty="0">
                    <a:solidFill>
                      <a:srgbClr val="000000"/>
                    </a:solidFill>
                  </a:rPr>
                  <a:t> Rotorun atalet momenti</a:t>
                </a:r>
              </a:p>
              <a:p>
                <a:endParaRPr lang="tr-TR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sz="2400" dirty="0">
                    <a:solidFill>
                      <a:srgbClr val="000000"/>
                    </a:solidFill>
                  </a:rPr>
                  <a:t>Yatağın </a:t>
                </a:r>
                <a:r>
                  <a:rPr lang="tr-TR" sz="2400" dirty="0" err="1">
                    <a:solidFill>
                      <a:srgbClr val="000000"/>
                    </a:solidFill>
                  </a:rPr>
                  <a:t>vizkoz</a:t>
                </a:r>
                <a:r>
                  <a:rPr lang="tr-TR" sz="2400" dirty="0">
                    <a:solidFill>
                      <a:srgbClr val="000000"/>
                    </a:solidFill>
                  </a:rPr>
                  <a:t> sürtünme katsayısı</a:t>
                </a:r>
              </a:p>
              <a:p>
                <a:endParaRPr lang="tr-TR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dirty="0">
                    <a:solidFill>
                      <a:srgbClr val="000000"/>
                    </a:solidFill>
                  </a:rPr>
                  <a:t> Rotorun </a:t>
                </a:r>
                <a:r>
                  <a:rPr lang="tr-TR" sz="2400" dirty="0" err="1">
                    <a:solidFill>
                      <a:srgbClr val="000000"/>
                    </a:solidFill>
                  </a:rPr>
                  <a:t>açısal</a:t>
                </a:r>
                <a:r>
                  <a:rPr lang="tr-TR" sz="2400" dirty="0">
                    <a:solidFill>
                      <a:srgbClr val="000000"/>
                    </a:solidFill>
                  </a:rPr>
                  <a:t> hızı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106" y="2048022"/>
                <a:ext cx="5614597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1629" t="-1288" b="-27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264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1130</Words>
  <Application>Microsoft Office PowerPoint</Application>
  <PresentationFormat>Geniş ekran</PresentationFormat>
  <Paragraphs>302</Paragraphs>
  <Slides>22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Retrospect</vt:lpstr>
      <vt:lpstr>Otomatik Kontrol</vt:lpstr>
      <vt:lpstr>Akıllı Robot Yürüteç: Tübitak-Teydep Tarafından Destekleniyor</vt:lpstr>
      <vt:lpstr>PowerPoint Sunusu</vt:lpstr>
      <vt:lpstr>Kapalı Çevrim Kontrol Sistemi</vt:lpstr>
      <vt:lpstr>Kapalı Çevrim Kontrol Sistemi Çeşitleri Temel hata tabanlı geri bildirimli kontrol sistemi</vt:lpstr>
      <vt:lpstr>Kapalı Çevrim Kontrol Sistemi Çeşitleri Geri ve ileri bildirimli ve bozucu etki giderici içeren kontrol sistemi</vt:lpstr>
      <vt:lpstr>Kapalı Çevrim Kontrol Sistemi Çeşitleri Dolaylı geri bildirimli kontrol sistemi</vt:lpstr>
      <vt:lpstr>Örnek: Bir rotorun hız kontrolü</vt:lpstr>
      <vt:lpstr>Örnek: Bir rotorun hız kontrolü</vt:lpstr>
      <vt:lpstr>Örnek: Bir rotorun hız kontrolü</vt:lpstr>
      <vt:lpstr>Örnek: Bir rotorun hız kontrolü Açık Çevrim Kontrol</vt:lpstr>
      <vt:lpstr>Örnek: Bir rotorun hız kontrolü En Temel Kapalı Çevrim Kontrol</vt:lpstr>
      <vt:lpstr>Örnek: Bir rotorun hız kontrolü Gelişmiş Kapalı Çevrim Kontrol</vt:lpstr>
      <vt:lpstr>Kalıcı hata oranlarını</vt:lpstr>
      <vt:lpstr>Transfer Fonksiyonları</vt:lpstr>
      <vt:lpstr>Transfer Fonksiyonları</vt:lpstr>
      <vt:lpstr>Transfer Fonksiyonları</vt:lpstr>
      <vt:lpstr>Transfer Fonksiyonları</vt:lpstr>
      <vt:lpstr>PowerPoint Sunusu</vt:lpstr>
      <vt:lpstr>PowerPoint Sunusu</vt:lpstr>
      <vt:lpstr>En çok kullanacağımız Laplace Dönüşüm ve Özellikleri</vt:lpstr>
      <vt:lpstr>Transfer Fonksiyonları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6</cp:revision>
  <dcterms:created xsi:type="dcterms:W3CDTF">2023-10-06T09:42:46Z</dcterms:created>
  <dcterms:modified xsi:type="dcterms:W3CDTF">2023-10-18T08:26:14Z</dcterms:modified>
</cp:coreProperties>
</file>