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57" r:id="rId18"/>
    <p:sldId id="281" r:id="rId19"/>
    <p:sldId id="282" r:id="rId20"/>
    <p:sldId id="286" r:id="rId21"/>
    <p:sldId id="283" r:id="rId22"/>
    <p:sldId id="284" r:id="rId23"/>
    <p:sldId id="287" r:id="rId24"/>
    <p:sldId id="288" r:id="rId25"/>
    <p:sldId id="289" r:id="rId26"/>
    <p:sldId id="290" r:id="rId27"/>
    <p:sldId id="285" r:id="rId28"/>
    <p:sldId id="292" r:id="rId29"/>
    <p:sldId id="291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264" r:id="rId39"/>
    <p:sldId id="301" r:id="rId40"/>
    <p:sldId id="302" r:id="rId41"/>
  </p:sldIdLst>
  <p:sldSz cx="12192000" cy="6858000"/>
  <p:notesSz cx="6800850" cy="9932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5DFE4"/>
    <a:srgbClr val="6EA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4" autoAdjust="0"/>
    <p:restoredTop sz="80790" autoAdjust="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A4EB7-B4B0-401B-A22E-0466F145BF66}" type="datetimeFigureOut">
              <a:rPr lang="tr-TR" smtClean="0"/>
              <a:t>28.12.2018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2BB17-6F22-4D3E-91CC-F25C3916B6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3092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2241" y="0"/>
            <a:ext cx="2947035" cy="498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90A35-B5B8-406B-AC3F-8F21430FE931}" type="datetimeFigureOut">
              <a:rPr lang="tr-TR" smtClean="0"/>
              <a:t>28.12.2018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94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085" y="4780250"/>
            <a:ext cx="5440680" cy="39111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2241" y="9434615"/>
            <a:ext cx="2947035" cy="498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F93731-BEC5-4498-8DD1-646EE4741AB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38237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01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6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824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844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373606"/>
            <a:ext cx="4937760" cy="4860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373606"/>
            <a:ext cx="4937760" cy="4860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380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56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5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03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88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813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395563"/>
            <a:ext cx="10058400" cy="49377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A98C053-3C53-4596-BDBF-EAF2CAE8EA5D}" type="datetimeFigureOut">
              <a:rPr lang="en-US" smtClean="0"/>
              <a:t>12/28/2018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A5531EA-E915-4D16-913A-1D816E7040F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287674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023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Otomatik K</a:t>
            </a:r>
            <a:r>
              <a:rPr lang="tr-TR" dirty="0" smtClean="0"/>
              <a:t>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tr-TR" b="1" cap="none" dirty="0" smtClean="0">
                <a:solidFill>
                  <a:schemeClr val="accent1"/>
                </a:solidFill>
              </a:rPr>
              <a:t>Frekans Yanıt</a:t>
            </a:r>
          </a:p>
          <a:p>
            <a:pPr>
              <a:lnSpc>
                <a:spcPct val="70000"/>
              </a:lnSpc>
            </a:pPr>
            <a:endParaRPr lang="tr-TR" cap="none" dirty="0" smtClean="0">
              <a:latin typeface="+mn-lt"/>
            </a:endParaRPr>
          </a:p>
          <a:p>
            <a:pPr>
              <a:lnSpc>
                <a:spcPct val="70000"/>
              </a:lnSpc>
            </a:pPr>
            <a:r>
              <a:rPr lang="tr-TR" cap="none" dirty="0">
                <a:latin typeface="+mn-lt"/>
              </a:rPr>
              <a:t>	</a:t>
            </a:r>
            <a:r>
              <a:rPr lang="tr-TR" cap="none" dirty="0" smtClean="0">
                <a:latin typeface="+mn-lt"/>
              </a:rPr>
              <a:t>					Hazırlayan</a:t>
            </a:r>
            <a:r>
              <a:rPr lang="tr-TR" cap="none" dirty="0">
                <a:latin typeface="+mn-lt"/>
              </a:rPr>
              <a:t>: Dr. Nurdan Bilgin</a:t>
            </a:r>
            <a:endParaRPr lang="en-US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214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</a:t>
                </a:r>
                <a:r>
                  <a:rPr lang="tr-TR" dirty="0"/>
                  <a:t>bir transfer fonksiyonu verilmiş olsun. 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girişi </a:t>
                </a:r>
                <a:r>
                  <a:rPr lang="tr-TR" dirty="0"/>
                  <a:t>için sistemin durgun durum yanıtını belirleyiniz.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248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Hatırlatma: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tr-TR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m:rPr>
                                  <m:lit/>
                                </m:rPr>
                                <a:rPr lang="tr-TR" i="1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2+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Bilindiği gibi </a:t>
                </a:r>
                <a:r>
                  <a:rPr lang="tr-TR" dirty="0"/>
                  <a:t>kosinüs fonksiyonu sinüs fonksiyonu, sinüs fonksiyonu da kosinüs fonksiyonu olarak ifade edilebilir.</a:t>
                </a:r>
              </a:p>
              <a:p>
                <a:endParaRPr lang="tr-TR" dirty="0"/>
              </a:p>
              <a:p>
                <a:endParaRPr lang="tr-TR" dirty="0"/>
              </a:p>
              <a:p>
                <a:pPr marL="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496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dirty="0" smtClean="0"/>
                  <a:t>Sistemin kararlı olduğunu varsayımıyla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r>
                  <a:rPr lang="tr-TR" dirty="0" smtClean="0"/>
                  <a:t>Girişine sistemin cevabı</a:t>
                </a:r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−3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func>
                          <m:func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  <m:r>
                          <a:rPr lang="tr-TR" i="1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</m:oMath>
                </a14:m>
                <a:endParaRPr lang="tr-TR" i="1" dirty="0" smtClean="0">
                  <a:latin typeface="Cambria Math" panose="02040503050406030204" pitchFamily="18" charset="0"/>
                </a:endParaRPr>
              </a:p>
              <a:p>
                <a:r>
                  <a:rPr lang="tr-TR" dirty="0" smtClean="0"/>
                  <a:t>Formunda olacaktır. 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tr-TR" dirty="0" smtClean="0"/>
                  <a:t> girişin ilk bileşenindeki frekans,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tr-TR" dirty="0" smtClean="0"/>
                  <a:t> ise girişin ikinci bileşenindeki frekanstır.</a:t>
                </a:r>
              </a:p>
              <a:p>
                <a:r>
                  <a:rPr lang="tr-TR" dirty="0" smtClean="0"/>
                  <a:t>Çıkış ifadesinde görülen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ilk frekansın fonksiyonu iken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 ikinci frekansın fonksiyonlarıdır.</a:t>
                </a: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2099" r="-6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24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p>
                                        <m:sSup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=∠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j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tr-TR">
                          <a:latin typeface="Cambria Math" panose="02040503050406030204" pitchFamily="18" charset="0"/>
                        </a:rPr>
                        <m:t>atan</m:t>
                      </m:r>
                      <m:r>
                        <a:rPr lang="tr-TR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(1−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1527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1−1+1</m:t>
                              </m:r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=1,414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4+1</m:t>
                              </m:r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16−4+1</m:t>
                              </m:r>
                            </m:e>
                          </m:rad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</m:den>
                          </m:f>
                        </m:e>
                      </m:rad>
                      <m:r>
                        <a:rPr lang="tr-TR" i="1">
                          <a:latin typeface="Cambria Math" panose="02040503050406030204" pitchFamily="18" charset="0"/>
                        </a:rPr>
                        <m:t>=0,6202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𝑎𝑡𝑎𝑛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1,1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1,0</m:t>
                          </m:r>
                        </m:e>
                      </m:d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=0,7854−1,5708= −0,7854</m:t>
                      </m:r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 −45°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2,1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2(2,3)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=1,1071−2,5536=−1,4464</m:t>
                      </m:r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=−82,875°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Not: Pythonda bu değerleri hesaplamak için:</a:t>
            </a:r>
          </a:p>
          <a:p>
            <a:r>
              <a:rPr lang="tr-TR" dirty="0"/>
              <a:t>import math</a:t>
            </a:r>
          </a:p>
          <a:p>
            <a:r>
              <a:rPr lang="tr-TR" dirty="0"/>
              <a:t>&gt;&gt;&gt; math.atan2(1, 1)</a:t>
            </a:r>
          </a:p>
          <a:p>
            <a:r>
              <a:rPr lang="tr-TR" dirty="0"/>
              <a:t>0.7853981633974483</a:t>
            </a:r>
          </a:p>
          <a:p>
            <a:r>
              <a:rPr lang="tr-TR" dirty="0"/>
              <a:t>&gt;&gt;&gt; math.atan2(1, 0)</a:t>
            </a:r>
          </a:p>
          <a:p>
            <a:r>
              <a:rPr lang="tr-TR" dirty="0"/>
              <a:t>1.5707963267948966</a:t>
            </a:r>
          </a:p>
          <a:p>
            <a:r>
              <a:rPr lang="tr-TR" dirty="0"/>
              <a:t>&gt;&gt;&gt; math.degrees(math.atan2(1, 1) - math.atan2(1, 0))</a:t>
            </a:r>
          </a:p>
          <a:p>
            <a:r>
              <a:rPr lang="tr-TR" dirty="0"/>
              <a:t>-45.0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37738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−3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i="1" dirty="0" smtClean="0"/>
              </a:p>
              <a:p>
                <a:pPr marL="0" indent="0">
                  <a:buNone/>
                </a:pPr>
                <a:r>
                  <a:rPr lang="tr-TR" dirty="0" smtClean="0"/>
                  <a:t>Olarak genel formunu verdiğimiz çıkış fonksiyonu bulunan değerlerle aşağıdaki formu alır.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=[2,82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−0.785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−1,85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−1,446</m:t>
                              </m:r>
                            </m:e>
                          </m:d>
                        </m:e>
                      </m:func>
                      <m:r>
                        <a:rPr lang="tr-TR" i="1">
                          <a:latin typeface="Cambria Math" panose="02040503050406030204" pitchFamily="18" charset="0"/>
                        </a:rPr>
                        <m:t>+5]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121" r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06132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Diyagramları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tr-TR" dirty="0" smtClean="0"/>
                  <a:t>Eğer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’ye karşılık </a:t>
                </a:r>
                <a14:m>
                  <m:oMath xmlns:m="http://schemas.openxmlformats.org/officeDocument/2006/math">
                    <m:r>
                      <a:rPr lang="tr-TR" b="0" i="1" dirty="0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verileri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&lt;∞</m:t>
                    </m:r>
                  </m:oMath>
                </a14:m>
                <a:r>
                  <a:rPr lang="tr-TR" dirty="0" smtClean="0"/>
                  <a:t> </a:t>
                </a:r>
                <a:r>
                  <a:rPr lang="tr-TR" dirty="0"/>
                  <a:t>aralığında elde edilebiliyorsa, o zaman giriş ve çıkış ifadeleri kullanılarak sistemin durgun durum cevabı bulunabilmektedir.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 smtClean="0"/>
                  <a:t>’ya </a:t>
                </a:r>
                <a:r>
                  <a:rPr lang="tr-TR" dirty="0"/>
                  <a:t>karşılık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verilerinin gösteriminde en yaygın araç </a:t>
                </a:r>
                <a:r>
                  <a:rPr lang="tr-TR" b="1" dirty="0"/>
                  <a:t>Bode diyagramlarıdır</a:t>
                </a:r>
                <a:r>
                  <a:rPr lang="tr-TR" dirty="0"/>
                  <a:t>. İki çeşidi vardır.</a:t>
                </a:r>
              </a:p>
              <a:p>
                <a:pPr marL="514350" lvl="0" indent="-514350">
                  <a:buFont typeface="+mj-lt"/>
                  <a:buAutoNum type="arabicPeriod"/>
                </a:pPr>
                <a:r>
                  <a:rPr lang="tr-TR" b="1" dirty="0" smtClean="0">
                    <a:solidFill>
                      <a:schemeClr val="accent1"/>
                    </a:solidFill>
                  </a:rPr>
                  <a:t>Büyüklük </a:t>
                </a:r>
                <a:r>
                  <a:rPr lang="tr-TR" b="1" dirty="0">
                    <a:solidFill>
                      <a:schemeClr val="accent1"/>
                    </a:solidFill>
                  </a:rPr>
                  <a:t>(Genlik Oranı) Bode Diyagramı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𝑴</m:t>
                          </m:r>
                        </m:e>
                      </m:acc>
                      <m:r>
                        <a:rPr lang="tr-TR" b="1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tr-TR" b="1" i="1">
                          <a:latin typeface="Cambria Math" panose="02040503050406030204" pitchFamily="18" charset="0"/>
                        </a:rPr>
                        <m:t>𝒍𝒐𝒈𝑴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1" i="1" smtClean="0">
                          <a:latin typeface="Cambria Math" panose="02040503050406030204" pitchFamily="18" charset="0"/>
                        </a:rPr>
                        <m:t>    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tr-TR" b="1" dirty="0"/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 desibel (dB) olarak bulunur</a:t>
                </a:r>
                <a:r>
                  <a:rPr lang="tr-TR" dirty="0" smtClean="0"/>
                  <a:t>. (1) denkleminden</a:t>
                </a:r>
              </a:p>
              <a:p>
                <a:pPr marL="0" lv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1" i="1">
                          <a:latin typeface="Cambria Math" panose="02040503050406030204" pitchFamily="18" charset="0"/>
                        </a:rPr>
                        <m:t>𝑴</m:t>
                      </m:r>
                      <m:d>
                        <m:d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</m:d>
                      <m:r>
                        <a:rPr lang="tr-TR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tr-TR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f>
                            <m:fPr>
                              <m:ctrlPr>
                                <a:rPr lang="tr-TR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𝑴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1" i="1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tr-TR" b="1" dirty="0"/>
              </a:p>
              <a:p>
                <a:pPr marL="0" indent="0">
                  <a:buNone/>
                </a:pPr>
                <a:r>
                  <a:rPr lang="tr-TR" dirty="0"/>
                  <a:t> </a:t>
                </a:r>
                <a:r>
                  <a:rPr lang="tr-TR" dirty="0" smtClean="0"/>
                  <a:t>şeklinde bulunabilir. Genel </a:t>
                </a:r>
                <a:r>
                  <a:rPr lang="tr-TR" dirty="0"/>
                  <a:t>olarak,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=20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𝑙𝑜𝑔𝑥</m:t>
                    </m:r>
                  </m:oMath>
                </a14:m>
                <a:r>
                  <a:rPr lang="tr-TR" dirty="0"/>
                  <a:t>, </a:t>
                </a:r>
                <a14:m>
                  <m:oMath xmlns:m="http://schemas.openxmlformats.org/officeDocument/2006/math">
                    <m:r>
                      <a:rPr lang="tr-TR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tr-TR" dirty="0"/>
                  <a:t>’i desibele çevirir.</a:t>
                </a:r>
              </a:p>
              <a:p>
                <a:r>
                  <a:rPr lang="tr-TR" dirty="0"/>
                  <a:t>Büyüklük çiziminde,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karşı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çizilmektedir</a:t>
                </a:r>
                <a:r>
                  <a:rPr lang="tr-TR" dirty="0" smtClean="0"/>
                  <a:t>. [</a:t>
                </a:r>
                <a:r>
                  <a:rPr lang="tr-TR" dirty="0"/>
                  <a:t>Frekans için logaritmik ölçekleme kullanılarak.]</a:t>
                </a:r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tr-TR" sz="2900" b="1" dirty="0" smtClean="0">
                    <a:solidFill>
                      <a:schemeClr val="accent1"/>
                    </a:solidFill>
                  </a:rPr>
                  <a:t>Faz </a:t>
                </a:r>
                <a:r>
                  <a:rPr lang="tr-TR" sz="2900" b="1" dirty="0">
                    <a:solidFill>
                      <a:schemeClr val="accent1"/>
                    </a:solidFill>
                  </a:rPr>
                  <a:t>Açısı Bode Diyagramı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𝑑𝑒𝑟𝑒𝑐𝑒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karşı </a:t>
                </a: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çizilir.[frekans için logaritmik ölçeklemek kullanılarak.]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76" t="-2346" r="-1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991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124691"/>
            <a:ext cx="8230920" cy="6192162"/>
            <a:chOff x="1037632" y="110836"/>
            <a:chExt cx="8230920" cy="619216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7632" y="110836"/>
              <a:ext cx="8230920" cy="6192162"/>
            </a:xfrm>
            <a:prstGeom prst="rect">
              <a:avLst/>
            </a:prstGeom>
          </p:spPr>
        </p:pic>
        <p:grpSp>
          <p:nvGrpSpPr>
            <p:cNvPr id="2" name="Group 1"/>
            <p:cNvGrpSpPr/>
            <p:nvPr/>
          </p:nvGrpSpPr>
          <p:grpSpPr>
            <a:xfrm>
              <a:off x="1342465" y="2011144"/>
              <a:ext cx="5584808" cy="3364420"/>
              <a:chOff x="1203919" y="1920281"/>
              <a:chExt cx="5584808" cy="336442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" name="TextBox 4"/>
                  <p:cNvSpPr txBox="1"/>
                  <p:nvPr/>
                </p:nvSpPr>
                <p:spPr>
                  <a:xfrm>
                    <a:off x="1203919" y="1920281"/>
                    <a:ext cx="25571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̅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919" y="1920281"/>
                    <a:ext cx="255711" cy="2769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1429" t="-4348" r="-40476" b="-652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" name="TextBox 5"/>
                  <p:cNvSpPr txBox="1"/>
                  <p:nvPr/>
                </p:nvSpPr>
                <p:spPr>
                  <a:xfrm>
                    <a:off x="1224308" y="4258031"/>
                    <a:ext cx="214931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24308" y="4258031"/>
                    <a:ext cx="214931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6111" r="-33333" b="-33333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Straight Arrow Connector 7"/>
              <p:cNvCxnSpPr/>
              <p:nvPr/>
            </p:nvCxnSpPr>
            <p:spPr>
              <a:xfrm>
                <a:off x="5284694" y="5284700"/>
                <a:ext cx="451087" cy="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5230906" y="4948519"/>
                <a:ext cx="1557821" cy="3673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523018" y="554182"/>
                <a:ext cx="4572000" cy="27442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r-TR" dirty="0"/>
                  <a:t>Frekans aralığı </a:t>
                </a:r>
                <a:r>
                  <a:rPr lang="tr-TR" dirty="0">
                    <a:solidFill>
                      <a:srgbClr val="FF0000"/>
                    </a:solidFill>
                  </a:rPr>
                  <a:t>oktav</a:t>
                </a:r>
                <a:r>
                  <a:rPr lang="tr-TR" dirty="0"/>
                  <a:t> ve </a:t>
                </a:r>
                <a:r>
                  <a:rPr lang="tr-TR" dirty="0">
                    <a:solidFill>
                      <a:srgbClr val="FF0000"/>
                    </a:solidFill>
                  </a:rPr>
                  <a:t>onluk</a:t>
                </a:r>
                <a:r>
                  <a:rPr lang="tr-TR" dirty="0"/>
                  <a:t> </a:t>
                </a:r>
                <a:endParaRPr lang="tr-TR" dirty="0" smtClean="0"/>
              </a:p>
              <a:p>
                <a:r>
                  <a:rPr lang="tr-TR" dirty="0" smtClean="0"/>
                  <a:t>terimleriyle </a:t>
                </a:r>
                <a:r>
                  <a:rPr lang="tr-TR" dirty="0"/>
                  <a:t>ifade edilir.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Onluk: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’den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10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’e kadar olan frekans bandını ifade eder.</a:t>
                </a:r>
              </a:p>
              <a:p>
                <a:r>
                  <a:rPr lang="tr-TR" dirty="0">
                    <a:solidFill>
                      <a:srgbClr val="FF0000"/>
                    </a:solidFill>
                  </a:rPr>
                  <a:t>Oktav: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’den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tr-TR" dirty="0"/>
                  <a:t>’e kadar olan frekans bandını ifade eder.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grafikleri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/>
                  <a:t> için çizildiğinde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dirty="0"/>
                  <a:t>’a göre simetriklerdir.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3018" y="554182"/>
                <a:ext cx="4572000" cy="2744277"/>
              </a:xfrm>
              <a:prstGeom prst="rect">
                <a:avLst/>
              </a:prstGeom>
              <a:blipFill>
                <a:blip r:embed="rId5"/>
                <a:stretch>
                  <a:fillRect l="-1067" t="-1333"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61677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</a:t>
            </a:r>
            <a:r>
              <a:rPr lang="tr-TR" b="1" dirty="0" smtClean="0"/>
              <a:t>Faktörler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Bir transfer fonksiyonunda görülebilecek olan temel faktörler şu şekildedir.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Sabit Kazanç, K.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İ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𝑛𝑡𝑒𝑔𝑟𝑎𝑙</m:t>
                            </m:r>
                          </m:e>
                        </m:groupChr>
                      </m:e>
                      <m:lim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𝑠</m:t>
                            </m:r>
                          </m:den>
                        </m:f>
                      </m:lim>
                    </m:limLow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ya da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</m:ctrlPr>
                          </m:groupChr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𝑡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Calibri" panose="020F0502020204030204" pitchFamily="34" charset="0"/>
                              </a:rPr>
                              <m:t>𝑟𝑒𝑣𝑠𝑒𝑙</m:t>
                            </m:r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𝑠</m:t>
                        </m:r>
                      </m:lim>
                    </m:limLow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faktörler.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Birinci dereceden faktörler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𝑇𝑠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ya da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𝑇𝑠</m:t>
                    </m:r>
                    <m:r>
                      <a:rPr lang="tr-TR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.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Az sönümlü ikinci dereceden faktörler, </a:t>
                </a:r>
                <a:endParaRPr lang="tr-TR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num>
                        <m:den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2</m:t>
                                  </m:r>
                                </m:sup>
                              </m:sSubSup>
                            </m:den>
                          </m:f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2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𝜉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b>
                              </m:sSub>
                            </m:den>
                          </m:f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79" t="-98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678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Faktörlerin Bode </a:t>
            </a:r>
            <a:r>
              <a:rPr lang="tr-TR" b="1" dirty="0" smtClean="0"/>
              <a:t>Çizimleri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/>
              </a:bodyPr>
              <a:lstStyle/>
              <a:p>
                <a:pPr marL="342900" lvl="0" indent="-34290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rabicPeriod"/>
                </a:pPr>
                <a:r>
                  <a:rPr lang="tr-TR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Sabit Kazanç, K</a:t>
                </a:r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𝐾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𝐾</m:t>
                          </m:r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&gt;0</m:t>
                          </m:r>
                        </m:e>
                      </m:d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=20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𝑙𝑜𝑔𝐾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𝑒𝑟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𝐾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&lt;0 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𝑖𝑠𝑒</m:t>
                      </m:r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,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=20</m:t>
                      </m:r>
                      <m:func>
                        <m:func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" indent="0">
                  <a:lnSpc>
                    <a:spcPct val="115000"/>
                  </a:lnSpc>
                  <a:spcAft>
                    <a:spcPts val="10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m:t>=180°</m:t>
                      </m:r>
                    </m:oMath>
                  </m:oMathPara>
                </a14:m>
                <a:endParaRPr lang="tr-TR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4444" t="-62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951320"/>
            <a:ext cx="4937125" cy="370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136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FREKANS CEVAP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Sinusoidal bir girişe doğrusal zamanla değişmez kararlı bir sistemin verdiği cevaba </a:t>
                </a:r>
                <a:r>
                  <a:rPr lang="tr-TR" dirty="0">
                    <a:solidFill>
                      <a:srgbClr val="FF0000"/>
                    </a:solidFill>
                  </a:rPr>
                  <a:t>Frekans </a:t>
                </a:r>
                <a:r>
                  <a:rPr lang="tr-TR" dirty="0" smtClean="0">
                    <a:solidFill>
                      <a:srgbClr val="FF0000"/>
                    </a:solidFill>
                  </a:rPr>
                  <a:t>Cevap</a:t>
                </a:r>
                <a:r>
                  <a:rPr lang="tr-TR" dirty="0">
                    <a:solidFill>
                      <a:srgbClr val="FF0000"/>
                    </a:solidFill>
                  </a:rPr>
                  <a:t> </a:t>
                </a:r>
                <a:r>
                  <a:rPr lang="tr-TR" dirty="0" smtClean="0"/>
                  <a:t>denilmektedir.</a:t>
                </a:r>
              </a:p>
              <a:p>
                <a:r>
                  <a:rPr lang="tr-TR" dirty="0" smtClean="0"/>
                  <a:t>Eğer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𝑠𝑖𝑛𝑢𝑠𝑜𝑖𝑑𝑎𝑙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𝑔𝑖𝑟𝑖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𝑡𝑎h𝑟𝑖𝑘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𝑓𝑟𝑒𝑘𝑎𝑛𝑠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𝑟𝑎𝑑</m:t>
                        </m:r>
                        <m:r>
                          <m:rPr>
                            <m:lit/>
                          </m:rPr>
                          <a:rPr lang="tr-TR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tr-TR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Sinusoidal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giri</m:t>
                    </m:r>
                    <m:r>
                      <a:rPr lang="tr-TR">
                        <a:latin typeface="Cambria Math" panose="02040503050406030204" pitchFamily="18" charset="0"/>
                      </a:rPr>
                      <m:t>ş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in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faz</m:t>
                    </m:r>
                    <m:r>
                      <a:rPr lang="tr-TR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a</m:t>
                    </m:r>
                    <m:r>
                      <a:rPr lang="tr-TR">
                        <a:latin typeface="Cambria Math" panose="02040503050406030204" pitchFamily="18" charset="0"/>
                      </a:rPr>
                      <m:t>çı</m:t>
                    </m:r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</m:t>
                    </m:r>
                    <m:r>
                      <a:rPr lang="tr-TR">
                        <a:latin typeface="Cambria Math" panose="02040503050406030204" pitchFamily="18" charset="0"/>
                      </a:rPr>
                      <m:t>ı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tr-TR">
                            <a:latin typeface="Cambria Math" panose="02040503050406030204" pitchFamily="18" charset="0"/>
                          </a:rPr>
                          <m:t>radyan</m:t>
                        </m:r>
                      </m:e>
                    </m:d>
                  </m:oMath>
                </a14:m>
                <a:endParaRPr lang="tr-TR" dirty="0" smtClean="0"/>
              </a:p>
              <a:p>
                <a:r>
                  <a:rPr lang="tr-TR" dirty="0" smtClean="0"/>
                  <a:t> olmak üzere (1) ile tanımlı sinüsoidal bir giriş verilirse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𝑠𝑖𝑛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	</a:t>
                </a:r>
                <a:r>
                  <a:rPr lang="tr-TR" dirty="0" smtClean="0"/>
                  <a:t>		</a:t>
                </a:r>
                <a:r>
                  <a:rPr lang="tr-TR" b="1" dirty="0" smtClean="0"/>
                  <a:t>(1</a:t>
                </a:r>
                <a:r>
                  <a:rPr lang="tr-TR" b="1" dirty="0"/>
                  <a:t>)</a:t>
                </a:r>
                <a:endParaRPr lang="tr-TR" dirty="0"/>
              </a:p>
              <a:p>
                <a:r>
                  <a:rPr lang="tr-TR" dirty="0" smtClean="0"/>
                  <a:t>O </a:t>
                </a:r>
                <a:r>
                  <a:rPr lang="tr-TR" dirty="0"/>
                  <a:t>zaman </a:t>
                </a:r>
                <a:r>
                  <a:rPr lang="tr-TR" dirty="0" smtClean="0"/>
                  <a:t>çıkış 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+</m:t>
                    </m:r>
                    <m:limLow>
                      <m:limLow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𝑆𝑖𝑛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]</m:t>
                            </m:r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84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6896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Temel Faktörlerin Bode Çizimleri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79" y="1373606"/>
                <a:ext cx="10058401" cy="4860000"/>
              </a:xfrm>
            </p:spPr>
            <p:txBody>
              <a:bodyPr>
                <a:noAutofit/>
              </a:bodyPr>
              <a:lstStyle/>
              <a:p>
                <a:pPr marL="457200" lvl="0" indent="-4572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tr-TR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ve Türev </a:t>
                </a:r>
                <a:r>
                  <a:rPr lang="tr-TR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Faktörleri</a:t>
                </a:r>
              </a:p>
              <a:p>
                <a:pPr marL="457200" lvl="0" indent="-4572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tr-TR" sz="2400" b="1" dirty="0" smtClean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lvl="0" indent="0">
                  <a:lnSpc>
                    <a:spcPct val="115000"/>
                  </a:lnSpc>
                  <a:spcAft>
                    <a:spcPts val="0"/>
                  </a:spcAft>
                  <a:buNone/>
                </a:pP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22960" indent="-45720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lphaLcParenR"/>
                </a:pPr>
                <a:r>
                  <a:rPr lang="tr-TR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r>
                  <a:rPr lang="tr-TR" sz="2400" b="1" dirty="0" smtClean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</a:t>
                </a:r>
                <a:r>
                  <a:rPr lang="tr-TR" sz="2400" b="1" dirty="0">
                    <a:solidFill>
                      <a:schemeClr val="accent1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Faktör</a:t>
                </a:r>
                <a:endParaRPr lang="tr-TR" sz="2400" b="1" dirty="0">
                  <a:solidFill>
                    <a:schemeClr val="accent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den>
                          </m:f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−20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=−90°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858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𝑛</m:t>
                                  </m:r>
                                </m:sup>
                              </m:sSup>
                            </m:den>
                          </m:f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−20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=−90°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79" y="1373606"/>
                <a:ext cx="10058401" cy="4860000"/>
              </a:xfrm>
              <a:blipFill>
                <a:blip r:embed="rId2"/>
                <a:stretch>
                  <a:fillRect l="-1879" t="-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74174" y="97715"/>
            <a:ext cx="6182299" cy="464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2384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b="1" dirty="0"/>
              <a:t>Temel Faktörlerin Bode </a:t>
            </a:r>
            <a:r>
              <a:rPr lang="tr-TR" sz="2800" b="1" dirty="0" smtClean="0"/>
              <a:t>Çizimleri</a:t>
            </a:r>
            <a:endParaRPr lang="tr-T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sz="half" idx="1"/>
              </p:nvPr>
            </p:nvSpPr>
            <p:spPr>
              <a:xfrm>
                <a:off x="1097280" y="1373606"/>
                <a:ext cx="10595956" cy="4860000"/>
              </a:xfrm>
            </p:spPr>
            <p:txBody>
              <a:bodyPr>
                <a:normAutofit/>
              </a:bodyPr>
              <a:lstStyle/>
              <a:p>
                <a:pPr marL="514350" lvl="0" indent="-514350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İntegral ve Türev Faktörleri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 </a:t>
                </a:r>
                <a:endParaRPr lang="tr-TR" sz="2400" dirty="0" smtClean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0"/>
                  </a:spcAft>
                </a:pPr>
                <a:endParaRPr lang="tr-T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14350" lvl="0" indent="-514350">
                  <a:lnSpc>
                    <a:spcPct val="115000"/>
                  </a:lnSpc>
                  <a:spcAft>
                    <a:spcPts val="1000"/>
                  </a:spcAft>
                  <a:buFont typeface="+mj-lt"/>
                  <a:buAutoNum type="alphaLcParenR" startAt="2"/>
                </a:pPr>
                <a:r>
                  <a:rPr lang="tr-TR" sz="2400" dirty="0" smtClean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Türevsel Faktör</a:t>
                </a:r>
                <a:endParaRPr lang="tr-TR" sz="2400" dirty="0" smtClean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>
                  <a:lnSpc>
                    <a:spcPct val="115000"/>
                  </a:lnSpc>
                  <a:spcAft>
                    <a:spcPts val="1000"/>
                  </a:spcAft>
                </a:pP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𝑠</m:t>
                          </m:r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20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=90°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3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m:ctrlPr>
                      </m:mPr>
                      <m:m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𝑛</m:t>
                              </m:r>
                            </m:sup>
                          </m:sSup>
                        </m:e>
                        <m:e>
                          <m:acc>
                            <m:accPr>
                              <m:chr m:val="̅"/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𝑀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 20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tr-TR" sz="24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log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Calibri" panose="020F0502020204030204" pitchFamily="34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func>
                        </m:e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Calibri" panose="020F0502020204030204" pitchFamily="34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=90°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</m:mr>
                    </m:m>
                  </m:oMath>
                </a14:m>
                <a:r>
                  <a:rPr lang="tr-TR" sz="2400" dirty="0"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 </a:t>
                </a:r>
                <a:endParaRPr lang="tr-TR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097280" y="1373606"/>
                <a:ext cx="10595956" cy="4860000"/>
              </a:xfrm>
              <a:blipFill>
                <a:blip r:embed="rId4"/>
                <a:stretch>
                  <a:fillRect l="-1784" t="-50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5583383" y="0"/>
            <a:ext cx="5791200" cy="434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896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Faktörlerin </a:t>
            </a:r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Çizimleri</a:t>
            </a:r>
            <a:br>
              <a:rPr lang="tr-TR" b="1" dirty="0" smtClean="0"/>
            </a:br>
            <a:r>
              <a:rPr lang="tr-TR" sz="2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3. Birinci Derece Faktörler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96963" y="1382680"/>
            <a:ext cx="4938712" cy="3705851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1384638"/>
            <a:ext cx="4937125" cy="37019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096963" y="5216167"/>
                <a:ext cx="5121275" cy="1029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G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i="0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i="0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0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i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tr-TR" i="0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i="0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963" y="5216167"/>
                <a:ext cx="5121275" cy="1029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365228" y="5263907"/>
                <a:ext cx="5176417" cy="9058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eqArr>
                              <m:eqArr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𝑇𝑠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i="0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func>
                                  <m:func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i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degHide m:val="on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/>
                                          <m:e>
                                            <m:r>
                                              <a:rPr lang="tr-TR" i="0">
                                                <a:latin typeface="Cambria Math" panose="02040503050406030204" pitchFamily="18" charset="0"/>
                                              </a:rPr>
                                              <m:t>1+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𝜔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tr-TR" i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rad>
                                      </m:e>
                                    </m:d>
                                  </m:e>
                                </m:func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𝑎𝑡𝑎𝑛</m:t>
                                </m:r>
                                <m:r>
                                  <a:rPr lang="tr-TR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num>
                                      <m:den>
                                        <m:r>
                                          <a:rPr lang="tr-TR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</m:eqArr>
                          </m:e>
                        </m:mr>
                      </m:m>
                    </m:oMath>
                  </m:oMathPara>
                </a14:m>
                <a:endParaRPr lang="tr-T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5228" y="5263907"/>
                <a:ext cx="5176417" cy="90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96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Doğrusal </a:t>
            </a:r>
            <a:r>
              <a:rPr lang="tr-TR" b="1" dirty="0" smtClean="0"/>
              <a:t>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Düşük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1=0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tr-TR" sz="2400" i="1" dirty="0" smtClean="0"/>
              </a:p>
              <a:p>
                <a:r>
                  <a:rPr lang="tr-TR" sz="2400" dirty="0"/>
                  <a:t>Düşük frekans </a:t>
                </a:r>
                <a:r>
                  <a:rPr lang="tr-TR" sz="2400" dirty="0" smtClean="0"/>
                  <a:t>asimptotu=0 dB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≅0°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Yüksek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ad>
                      <m:radPr>
                        <m:degHide m:val="on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d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 −20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𝑙𝑜𝑔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𝑙𝑜𝑔𝑇</m:t>
                        </m:r>
                      </m:e>
                    </m:d>
                  </m:oMath>
                </a14:m>
                <a:endParaRPr lang="tr-TR" sz="2400" dirty="0"/>
              </a:p>
              <a:p>
                <a:r>
                  <a:rPr lang="tr-TR" sz="2400" dirty="0" smtClean="0"/>
                  <a:t>Yüksek </a:t>
                </a:r>
                <a:r>
                  <a:rPr lang="tr-TR" sz="2400" dirty="0"/>
                  <a:t>frekans asimptotu eğimi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 = 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endParaRPr lang="tr-TR" sz="2400" i="1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den>
                        </m:f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≅−90°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8619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/>
                  <a:t>Köşe, Kırık veya Kesme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𝑪</m:t>
                        </m:r>
                      </m:sub>
                    </m:sSub>
                  </m:oMath>
                </a14:m>
                <a:r>
                  <a:rPr lang="tr-TR" b="1" dirty="0"/>
                  <a:t>: 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38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Düşük ve yüksek frekans asimptotlarının kesim noktasındaki frekans değeri,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</a:t>
                </a:r>
                <a:r>
                  <a:rPr lang="tr-TR" dirty="0"/>
                  <a:t>gösterilir.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2469" t="-20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18238" y="1950705"/>
            <a:ext cx="4937125" cy="370589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839200" y="2410691"/>
            <a:ext cx="0" cy="1454727"/>
          </a:xfrm>
          <a:prstGeom prst="straightConnector1">
            <a:avLst/>
          </a:prstGeom>
          <a:ln w="28575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8382000" y="3546764"/>
            <a:ext cx="900545" cy="789709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512059" y="3710785"/>
                <a:ext cx="65428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𝝎</m:t>
                          </m:r>
                        </m:e>
                        <m:sub>
                          <m:r>
                            <a:rPr lang="tr-TR" sz="2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2059" y="3710785"/>
                <a:ext cx="654282" cy="461665"/>
              </a:xfrm>
              <a:prstGeom prst="rect">
                <a:avLst/>
              </a:prstGeom>
              <a:blipFill>
                <a:blip r:embed="rId5"/>
                <a:stretch>
                  <a:fillRect b="-266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1417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b="1" dirty="0"/>
                  <a:t>Band Genişliği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b="1" dirty="0" smtClean="0"/>
                  <a:t>:</a:t>
                </a:r>
                <a:endParaRPr lang="tr-TR" b="1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≤−3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𝑑𝐵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  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𝑑𝑎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≤0.708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     </m:t>
                      </m:r>
                    </m:oMath>
                  </m:oMathPara>
                </a14:m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sz="2400" dirty="0" smtClean="0"/>
                  <a:t> için </a:t>
                </a:r>
                <a:r>
                  <a:rPr lang="tr-TR" sz="2400" dirty="0"/>
                  <a:t>bu frekansa bant genişliği frekansı adı verilir.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 smtClean="0"/>
                  <a:t>Birinci </a:t>
                </a:r>
                <a:r>
                  <a:rPr lang="tr-TR" sz="2400" dirty="0"/>
                  <a:t>derece sistemlerin sinüsoidal girişin genliğini </a:t>
                </a:r>
                <a:endParaRPr lang="tr-TR" sz="240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≅1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𝑎𝑟𝑎𝑙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ığı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𝑛𝑑𝑎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r>
                  <a:rPr lang="tr-TR" sz="2400" dirty="0"/>
                  <a:t>oldukça iyi izlediği söylenebilir. </a:t>
                </a:r>
                <a:endParaRPr lang="tr-TR" sz="2400" dirty="0" smtClean="0"/>
              </a:p>
              <a:p>
                <a:r>
                  <a:rPr lang="tr-TR" sz="2400" dirty="0" smtClean="0"/>
                  <a:t>Ancak </a:t>
                </a:r>
                <a:r>
                  <a:rPr lang="tr-TR" sz="2400" dirty="0"/>
                  <a:t>genlik takip yeteneği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[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𝑎𝑟𝑎𝑙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ığı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𝑛𝑑𝑎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sz="2400" dirty="0"/>
                  <a:t> iyi </a:t>
                </a:r>
                <a:r>
                  <a:rPr lang="tr-TR" sz="2400" dirty="0" smtClean="0"/>
                  <a:t>değildir</a:t>
                </a:r>
                <a:r>
                  <a:rPr lang="tr-TR" sz="2400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8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b="1" dirty="0"/>
                  <a:t>Band Genişliği Frekansı,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b="1" i="1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r>
                  <a:rPr lang="tr-TR" b="1" dirty="0"/>
                  <a:t>:</a:t>
                </a:r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Birinci derece sistem sinüsoidal girişi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 ile çoğunlukla aynı genlikte çıkışa iletir. </a:t>
                </a:r>
                <a:endParaRPr lang="tr-TR" dirty="0" smtClean="0"/>
              </a:p>
              <a:p>
                <a:r>
                  <a:rPr lang="tr-TR" dirty="0" smtClean="0"/>
                  <a:t>Ancak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tr-TR" dirty="0"/>
                  <a:t> için ise sünüsoidal girişin genliği azaltılarak çıkışa iletilir. Bu azalış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dirty="0"/>
                  <a:t> ile artar. </a:t>
                </a:r>
              </a:p>
              <a:p>
                <a:r>
                  <a:rPr lang="tr-TR" dirty="0" smtClean="0"/>
                  <a:t>Bu </a:t>
                </a:r>
                <a:r>
                  <a:rPr lang="tr-TR" dirty="0"/>
                  <a:t>girişin yüksek frekans gürültü etkisini azaltmak için kullanışlı bir özelliktir. </a:t>
                </a:r>
                <a:endParaRPr lang="tr-TR" dirty="0" smtClean="0"/>
              </a:p>
              <a:p>
                <a:r>
                  <a:rPr lang="tr-TR" dirty="0" smtClean="0"/>
                  <a:t>Böylelikle </a:t>
                </a:r>
                <a:r>
                  <a:rPr lang="tr-TR" dirty="0"/>
                  <a:t>bu tür sistemler alçak geçiren filtre olarak kullanılabilirler</a:t>
                </a:r>
                <a:r>
                  <a:rPr lang="tr-TR" dirty="0" smtClean="0"/>
                  <a:t>.</a:t>
                </a:r>
              </a:p>
              <a:p>
                <a:r>
                  <a:rPr lang="tr-TR" dirty="0" smtClean="0"/>
                  <a:t>Böylelikle </a:t>
                </a:r>
                <a:r>
                  <a:rPr lang="tr-TR" dirty="0"/>
                  <a:t>yüksek frekanslı girişler azaltılır, ya da filtrelenmiş olur.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2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772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Temel Faktörlerin </a:t>
            </a:r>
            <a:r>
              <a:rPr lang="tr-TR" b="1" dirty="0" err="1"/>
              <a:t>Bode</a:t>
            </a:r>
            <a:r>
              <a:rPr lang="tr-TR" b="1" dirty="0"/>
              <a:t> </a:t>
            </a:r>
            <a:r>
              <a:rPr lang="tr-TR" b="1" dirty="0" smtClean="0"/>
              <a:t>Çizimleri</a:t>
            </a:r>
            <a:br>
              <a:rPr lang="tr-TR" b="1" dirty="0" smtClean="0"/>
            </a:br>
            <a:r>
              <a:rPr lang="tr-TR" sz="2400" b="1" dirty="0" smtClean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4. İkinci </a:t>
            </a:r>
            <a:r>
              <a:rPr lang="tr-TR" sz="24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Derece Faktörler</a:t>
            </a:r>
            <a:endParaRPr lang="tr-TR" sz="24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3851" y="1336471"/>
            <a:ext cx="5326647" cy="39969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Metin kutusu 2"/>
              <p:cNvSpPr txBox="1"/>
              <p:nvPr/>
            </p:nvSpPr>
            <p:spPr>
              <a:xfrm>
                <a:off x="770466" y="1641270"/>
                <a:ext cx="6231467" cy="41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−20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𝑙𝑜𝑔</m:t>
                      </m:r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bSup>
                                        <m:sSub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𝜉𝜔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𝜉𝜔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Metin kutus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466" y="1641270"/>
                <a:ext cx="6231467" cy="413241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618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Doğrusal </a:t>
            </a:r>
            <a:r>
              <a:rPr lang="tr-TR" b="1" dirty="0" smtClean="0"/>
              <a:t>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Düşük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≪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𝑙𝑜𝑔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1=0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üşü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𝑓𝑟𝑒𝑘𝑎𝑛𝑠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𝑎𝑠𝑖𝑚𝑝𝑡𝑜𝑡𝑢</m:t>
                        </m:r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 −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𝜉𝜔</m:t>
                        </m:r>
                      </m:num>
                      <m:den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tr-TR" sz="2400" dirty="0"/>
              </a:p>
              <a:p>
                <a:r>
                  <a:rPr lang="tr-TR" sz="2400" dirty="0" smtClean="0">
                    <a:solidFill>
                      <a:srgbClr val="FF0000"/>
                    </a:solidFill>
                  </a:rPr>
                  <a:t>Yüksek Frekanslar İçin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≫</m:t>
                        </m:r>
                        <m:f>
                          <m:fPr>
                            <m:ctrlP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den>
                        </m:f>
                      </m:e>
                    </m:d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≅−20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=−40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num>
                          <m:den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=−40(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func>
                    <m:r>
                      <a:rPr lang="tr-TR" sz="2400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tr-TR" sz="240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tr-TR" sz="2400" dirty="0"/>
              </a:p>
              <a:p>
                <a:r>
                  <a:rPr lang="tr-TR" sz="2400" dirty="0"/>
                  <a:t>Yüksek frekans asimptotu eğimi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= −40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𝑑𝐵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≅−2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𝜉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den>
                        </m:f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𝑟𝑎𝑑</m:t>
                    </m:r>
                  </m:oMath>
                </a14:m>
                <a:endParaRPr lang="tr-TR" sz="2400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0037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Doğrusal Yakınsama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Düşük ve yüksek frekans asimptotları köşe frekansında kesişirler</a:t>
                </a:r>
                <a:r>
                  <a:rPr lang="tr-TR" sz="2400" dirty="0" smtClean="0"/>
                  <a:t>.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Köşe frekansında 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𝜉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=20</m:t>
                      </m:r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𝜉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İçin Doğrusal Yakınsama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İçin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≅0</m:t>
                    </m:r>
                  </m:oMath>
                </a14:m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frekans aralığında eğimi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−90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°</m:t>
                    </m:r>
                    <m:r>
                      <m:rPr>
                        <m:lit/>
                      </m:rPr>
                      <a:rPr lang="tr-TR" sz="24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𝑜𝑛𝑙𝑢𝑘</m:t>
                    </m:r>
                  </m:oMath>
                </a14:m>
                <a:r>
                  <a:rPr lang="tr-TR" sz="2400" dirty="0"/>
                  <a:t> olmak üzere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, −90°)</m:t>
                    </m:r>
                  </m:oMath>
                </a14:m>
                <a:r>
                  <a:rPr lang="tr-TR" sz="2400" dirty="0"/>
                  <a:t>’den geçen yaklaşık </a:t>
                </a:r>
                <a:r>
                  <a:rPr lang="tr-TR" sz="2400" dirty="0" smtClean="0"/>
                  <a:t>doğrusal </a:t>
                </a:r>
                <a:r>
                  <a:rPr lang="tr-TR" sz="2400" dirty="0"/>
                  <a:t>bir çizgidir.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tr-TR" sz="2400" dirty="0"/>
                  <a:t> için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≅−180°</m:t>
                    </m:r>
                  </m:oMath>
                </a14:m>
                <a:r>
                  <a:rPr lang="tr-TR" sz="2400" dirty="0" err="1"/>
                  <a:t>dir</a:t>
                </a:r>
                <a:r>
                  <a:rPr lang="tr-TR" sz="2400" dirty="0"/>
                  <a:t>.</a:t>
                </a:r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5347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𝑆𝑖𝑛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Burada,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𝐺𝑒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𝑖𝑐𝑖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𝑐𝑒𝑣𝑎𝑝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𝐻𝑜𝑚𝑜𝑗𝑒𝑛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çö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ü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tr-TR" sz="2400" dirty="0"/>
              </a:p>
              <a:p>
                <a:r>
                  <a:rPr lang="tr-TR" sz="2400" dirty="0"/>
                  <a:t>Eğer sistem kararlı ise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→∞,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tr-TR" sz="2400" dirty="0"/>
                  <a:t>. (kararlılığın tüm kutupların negatif gerçek tarafa sahip olması olarak tanımlandığını hatırlayalım.)</a:t>
                </a:r>
              </a:p>
              <a:p>
                <a:r>
                  <a:rPr lang="tr-TR" sz="2400" dirty="0"/>
                  <a:t>Pratik uygulamalarda,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𝑦𝑒𝑟𝑙𝑒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ş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𝑚𝑒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𝑧𝑎𝑚𝑎𝑛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ı</m:t>
                        </m:r>
                      </m:e>
                    </m:d>
                  </m:oMath>
                </a14:m>
                <a:r>
                  <a:rPr lang="tr-TR" sz="2400" dirty="0"/>
                  <a:t>olduğunda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≅0</m:t>
                    </m:r>
                  </m:oMath>
                </a14:m>
                <a:r>
                  <a:rPr lang="tr-TR" sz="2400" dirty="0"/>
                  <a:t> olarak kabul edilir.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𝑆𝑖𝑛𝑢𝑠𝑜𝑖𝑑𝑎𝑙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çı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ışı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>
                    <a:solidFill>
                      <a:srgbClr val="FF0000"/>
                    </a:solidFill>
                  </a:rPr>
                  <a:t> 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𝐹𝑎𝑧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çı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ı</m:t>
                    </m:r>
                    <m:d>
                      <m:dPr>
                        <m:ctrlP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𝑟𝑎𝑑𝑦𝑎𝑛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    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𝐹𝑎𝑧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𝑖𝑙𝑒𝑟𝑙𝑒𝑚𝑒𝑠𝑖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, 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⇒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𝐹𝑎𝑧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𝐺𝑒𝑐𝑖𝑘𝑚𝑒𝑠𝑖</m:t>
                        </m:r>
                      </m:e>
                    </m:d>
                  </m:oMath>
                </a14:m>
                <a:r>
                  <a:rPr lang="tr-TR" sz="2400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63697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Rezonans Frekansı ve Rezonans Tepe değeri</a:t>
            </a:r>
            <a:r>
              <a:rPr lang="tr-TR" b="1" dirty="0" smtClean="0"/>
              <a:t>: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 smtClean="0"/>
                  <a:t>Rezonans </a:t>
                </a:r>
                <a:r>
                  <a:rPr lang="tr-TR" sz="2400" dirty="0"/>
                  <a:t>tepe değeri: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max</m:t>
                    </m:r>
                    <m:r>
                      <a:rPr lang="tr-TR" sz="24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Rezonans frekansı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= Rezonans tepe değerinin oluştuğu frekans.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tr-TR" sz="24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</m:oMath>
                </a14:m>
                <a:r>
                  <a:rPr lang="tr-TR" sz="2400" b="1" dirty="0"/>
                  <a:t>’ı Bulmak:</a:t>
                </a:r>
                <a:endParaRPr lang="tr-TR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𝑑𝑀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=0⇒</m:t>
                    </m:r>
                    <m:borderBox>
                      <m:borderBox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e>
                    </m:borderBox>
                  </m:oMath>
                </a14:m>
                <a:endParaRPr lang="tr-TR" sz="2400" dirty="0"/>
              </a:p>
              <a:p>
                <a:pPr lvl="0"/>
                <a:r>
                  <a:rPr lang="tr-TR" sz="2400" dirty="0"/>
                  <a:t>Rezonans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tr-TR" sz="2400" dirty="0"/>
                  <a:t> gerçek ise olur.</a:t>
                </a:r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tr-TR" sz="2400" i="1">
                        <a:latin typeface="Cambria Math" panose="02040503050406030204" pitchFamily="18" charset="0"/>
                      </a:rPr>
                      <m:t>=0.707</m:t>
                    </m:r>
                  </m:oMath>
                </a14:m>
                <a:endParaRPr lang="tr-TR" sz="2400" dirty="0"/>
              </a:p>
              <a:p>
                <a:r>
                  <a:rPr lang="tr-TR" sz="2400" dirty="0"/>
                  <a:t>Rezonans aralığında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𝑀𝑟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𝜉</m:t>
                        </m:r>
                        <m:rad>
                          <m:radPr>
                            <m:degHide m:val="on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𝜉</m:t>
                                </m:r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5426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Bant Genişliği Frekansı</a:t>
            </a:r>
            <a:r>
              <a:rPr lang="tr-TR" b="1" dirty="0" smtClean="0"/>
              <a:t>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=−3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tr-T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𝑑𝑒𝑛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ad>
                        <m:radPr>
                          <m:degHide m:val="on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1−2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𝜉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1−2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−2</m:t>
                                  </m:r>
                                  <m:sSup>
                                    <m:sSup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𝜉</m:t>
                                      </m:r>
                                    </m:e>
                                    <m:sup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rad>
                        </m:e>
                      </m:rad>
                    </m:oMath>
                  </m:oMathPara>
                </a14:m>
                <a:endParaRPr lang="tr-TR" sz="2400" dirty="0"/>
              </a:p>
              <a:p>
                <a:pPr marL="0" lvl="0" indent="0">
                  <a:spcAft>
                    <a:spcPts val="24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𝜉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↓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𝑎𝑧𝑎𝑙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𝑟𝑠𝑎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↑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𝑎𝑟𝑡𝑎𝑟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453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Birleşik Bir Transfer Fonksiyonu İçin </a:t>
            </a:r>
            <a:r>
              <a:rPr lang="tr-TR" b="1" dirty="0" err="1"/>
              <a:t>Bode</a:t>
            </a:r>
            <a:r>
              <a:rPr lang="tr-TR" b="1" dirty="0"/>
              <a:t> Diyagramı</a:t>
            </a:r>
            <a:r>
              <a:rPr lang="tr-TR" b="1" dirty="0" smtClean="0"/>
              <a:t>:</a:t>
            </a:r>
            <a:endParaRPr lang="tr-TR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tr-TR" dirty="0" smtClean="0"/>
                  <a:t>Sözünü </a:t>
                </a:r>
                <a:r>
                  <a:rPr lang="tr-TR" dirty="0"/>
                  <a:t>ettiğimiz temel faktörlerden oluşan herhangi bir transfer fonksiyonunu ele </a:t>
                </a:r>
                <a:r>
                  <a:rPr lang="tr-TR" dirty="0" smtClean="0"/>
                  <a:t>alalım</a:t>
                </a:r>
                <a:r>
                  <a:rPr lang="tr-TR" dirty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 </a:t>
                </a:r>
                <a:r>
                  <a:rPr lang="tr-TR" dirty="0" smtClean="0"/>
                  <a:t>durumda, genlik oranları (büyüklük oranları) aşağıdaki gibi çarpım şeklinde yazılır.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…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̅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+…+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Böylelikle hem </a:t>
                </a:r>
                <a:r>
                  <a:rPr lang="tr-TR" dirty="0" err="1"/>
                  <a:t>dB</a:t>
                </a:r>
                <a:r>
                  <a:rPr lang="tr-TR" dirty="0"/>
                  <a:t> büyüklük </a:t>
                </a:r>
                <a:r>
                  <a:rPr lang="tr-TR" dirty="0" smtClean="0"/>
                  <a:t>diyagramı </a:t>
                </a:r>
                <a:r>
                  <a:rPr lang="tr-TR" dirty="0"/>
                  <a:t>hem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tr-TR" dirty="0"/>
                  <a:t> faz diyagramı temel faktörlerin tek tek çizilerek toplanması ile oluşturulur.</a:t>
                </a:r>
              </a:p>
              <a:p>
                <a:pPr lvl="0"/>
                <a:r>
                  <a:rPr lang="tr-TR" dirty="0"/>
                  <a:t>Ayrıca not edilmelidir ki eğer,</a:t>
                </a:r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tr-TR" dirty="0"/>
                  <a:t> ise o zaman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tr-TR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̅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</a:t>
                </a:r>
              </a:p>
              <a:p>
                <a:r>
                  <a:rPr lang="tr-TR" dirty="0"/>
                  <a:t>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𝑜𝑙𝑢𝑟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2840" r="-1939" b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98995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Örnek 1</a:t>
            </a:r>
            <a:endParaRPr lang="tr-T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dirty="0" smtClean="0"/>
                  <a:t>Transfer fonksiyonu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r>
                  <a:rPr lang="tr-TR" dirty="0" smtClean="0"/>
                  <a:t>şeklinde verilen sistemin, </a:t>
                </a:r>
                <a:r>
                  <a:rPr lang="tr-TR" dirty="0"/>
                  <a:t>y</a:t>
                </a:r>
                <a:r>
                  <a:rPr lang="tr-TR" dirty="0" smtClean="0"/>
                  <a:t>aklaşık </a:t>
                </a:r>
                <a:r>
                  <a:rPr lang="tr-TR" dirty="0" err="1" smtClean="0"/>
                  <a:t>Bode</a:t>
                </a:r>
                <a:r>
                  <a:rPr lang="tr-TR" dirty="0" smtClean="0"/>
                  <a:t> </a:t>
                </a:r>
                <a:r>
                  <a:rPr lang="tr-TR" dirty="0"/>
                  <a:t>Diyagramını çiziniz.</a:t>
                </a: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21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37694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1 Çözüm: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0,01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sz="2400" dirty="0"/>
              </a:p>
              <a:p>
                <a:pPr>
                  <a:spcAft>
                    <a:spcPts val="1200"/>
                  </a:spcAft>
                </a:pPr>
                <a:r>
                  <a:rPr lang="tr-TR" sz="2400" dirty="0"/>
                  <a:t>Burada, </a:t>
                </a:r>
                <a:endParaRPr lang="tr-TR" sz="2400" i="1" dirty="0" smtClean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=10,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spcAft>
                    <a:spcPts val="12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0.01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0,01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=100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𝑟𝑎𝑑</m:t>
                      </m:r>
                      <m:r>
                        <m:rPr>
                          <m:lit/>
                        </m:rPr>
                        <a:rPr lang="tr-TR" sz="2400" i="1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</m:t>
                      </m:r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640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1 Çözüm:</a:t>
            </a: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1736" y="1388533"/>
            <a:ext cx="6576197" cy="49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6576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tr-TR" i="1" dirty="0" smtClean="0"/>
                  <a:t> </a:t>
                </a:r>
                <a:r>
                  <a:rPr lang="tr-TR" dirty="0"/>
                  <a:t>Transfer fonksiyonu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+100</m:t>
                              </m:r>
                            </m:e>
                          </m:d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+10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+100)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dirty="0" smtClean="0"/>
              </a:p>
              <a:p>
                <a:pPr marL="0" indent="0">
                  <a:buNone/>
                </a:pPr>
                <a:r>
                  <a:rPr lang="tr-TR" dirty="0" smtClean="0"/>
                  <a:t>şeklinde </a:t>
                </a:r>
                <a:r>
                  <a:rPr lang="tr-TR" dirty="0"/>
                  <a:t>verilmiştir. Yaklaşık </a:t>
                </a:r>
                <a:r>
                  <a:rPr lang="tr-TR" dirty="0" err="1" smtClean="0"/>
                  <a:t>Bode</a:t>
                </a:r>
                <a:r>
                  <a:rPr lang="tr-TR" dirty="0" smtClean="0"/>
                  <a:t> </a:t>
                </a:r>
                <a:r>
                  <a:rPr lang="tr-TR" dirty="0"/>
                  <a:t>diyagramını çözünüz</a:t>
                </a:r>
                <a:r>
                  <a:rPr lang="tr-TR" dirty="0" smtClean="0"/>
                  <a:t>.</a:t>
                </a:r>
              </a:p>
              <a:p>
                <a:pPr marL="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Çözüm:</a:t>
                </a:r>
              </a:p>
              <a:p>
                <a:r>
                  <a:rPr lang="tr-TR" dirty="0"/>
                  <a:t>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’i çarpanlarına ayıracağız ve </a:t>
                </a:r>
                <a:r>
                  <a:rPr lang="tr-TR" dirty="0" err="1"/>
                  <a:t>normalize</a:t>
                </a:r>
                <a:r>
                  <a:rPr lang="tr-TR" dirty="0"/>
                  <a:t> edeceğiz.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100.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</m:d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0.01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+0.1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=10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100</m:t>
                              </m:r>
                            </m:den>
                          </m:f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0.01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+0.1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21" t="-209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36208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2 Çözümü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+1⇒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=0.01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+1⇒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0,01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=100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tr-TR" i="1">
                            <a:latin typeface="Cambria Math" panose="02040503050406030204" pitchFamily="18" charset="0"/>
                          </a:rPr>
                          <m:t>0.01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+0.1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100</m:t>
                        </m:r>
                      </m:e>
                    </m:rad>
                    <m:r>
                      <a:rPr lang="tr-TR" i="1">
                        <a:latin typeface="Cambria Math" panose="02040503050406030204" pitchFamily="18" charset="0"/>
                      </a:rPr>
                      <m:t>=10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𝑟𝑎𝑑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𝜉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=10⇒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𝜉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≅0 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−0,5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.10=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≅−180,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𝜉</m:t>
                        </m:r>
                      </m:sup>
                    </m:sSup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0,5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.10=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f>
                          <m:f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9724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1" y="0"/>
            <a:ext cx="8280000" cy="62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5521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Genel Bir Transfer Fonksiyonunun Frekans Cevap </a:t>
            </a:r>
            <a:r>
              <a:rPr lang="tr-TR" dirty="0" smtClean="0"/>
              <a:t>Karakteristiği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+…+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:r>
                  <a:rPr lang="tr-TR" sz="2400" i="0" dirty="0" smtClean="0">
                    <a:latin typeface="+mj-lt"/>
                  </a:rPr>
                  <a:t>burada K&gt;0</a:t>
                </a:r>
              </a:p>
              <a:p>
                <a:r>
                  <a:rPr lang="tr-TR" sz="2400" dirty="0"/>
                  <a:t>Düşük Frekanslar İçin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/>
                  <a:t> küçüktür)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</m:sSup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Düşük Frekanslar İçin: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20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𝑙𝑜𝑔𝐾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𝑁𝑙𝑜𝑔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𝑑𝐵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𝑜𝑛𝑙𝑢𝑘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≅−90°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45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FREKANS CEVAP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h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limLow>
                        <m:limLow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𝑆𝑖𝑛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tr-TR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func>
                        <m:func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tr-TR" sz="24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𝐹𝑟𝑒𝑘𝑎𝑛𝑠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𝐶𝑒𝑣𝑎𝑝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𝐷𝑢𝑟𝑔𝑢𝑛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𝐷𝑢𝑟𝑢𝑚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Çö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ü]</m:t>
                      </m:r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ç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:</m:t>
                    </m:r>
                    <m:d>
                      <m:dPr>
                        <m:ctrlPr>
                          <a:rPr lang="tr-TR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𝑖𝑙𝑒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𝑣𝑒𝑟𝑖𝑙𝑒𝑛</m:t>
                    </m:r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𝑠𝑖𝑛𝑢𝑠𝑜𝑖𝑑𝑎𝑙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𝑔𝑖𝑟𝑖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tr-TR" sz="24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𝑆𝑖𝑛𝑢𝑠𝑜𝑖𝑑𝑎𝑙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çı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ışı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𝑔𝑒𝑛𝑙𝑖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:r>
                  <a:rPr lang="tr-TR" sz="2400" dirty="0" smtClean="0"/>
                  <a:t>Olmak üzere </a:t>
                </a:r>
                <a:r>
                  <a:rPr lang="tr-TR" sz="2400" dirty="0" smtClean="0">
                    <a:solidFill>
                      <a:srgbClr val="FF0000"/>
                    </a:solidFill>
                  </a:rPr>
                  <a:t>Genlik </a:t>
                </a:r>
                <a:r>
                  <a:rPr lang="tr-TR" sz="2400" dirty="0">
                    <a:solidFill>
                      <a:srgbClr val="FF0000"/>
                    </a:solidFill>
                  </a:rPr>
                  <a:t>Oranı</a:t>
                </a:r>
                <a:r>
                  <a:rPr lang="tr-TR" sz="2400" dirty="0"/>
                  <a:t>(ya da </a:t>
                </a:r>
                <a:r>
                  <a:rPr lang="tr-TR" sz="2400" dirty="0" smtClean="0">
                    <a:solidFill>
                      <a:srgbClr val="FF0000"/>
                    </a:solidFill>
                  </a:rPr>
                  <a:t>Büyüklük Faktörü</a:t>
                </a:r>
                <a:r>
                  <a:rPr lang="tr-TR" sz="2400" dirty="0"/>
                  <a:t>) </a:t>
                </a:r>
                <a:r>
                  <a:rPr lang="tr-TR" sz="2400" dirty="0" smtClean="0"/>
                  <a:t>aşağıdaki gibi tanımlanır.</a:t>
                </a:r>
                <a:endParaRPr lang="tr-TR" sz="2400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  <a:p>
                <a:pPr marL="0" indent="0">
                  <a:buNone/>
                </a:pPr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 t="-24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3951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Genel Bir Transfer Fonksiyonunun Frekans Cevap Karakteristiği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İçerik Yer Tutucusu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tr-TR" sz="2400" dirty="0"/>
                  <a:t>Yüksek Frekanslar İçin (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tr-TR" sz="2400" dirty="0"/>
                  <a:t>   büyük)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𝑏𝑢𝑟𝑎𝑑𝑎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𝐾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Yüksek Frekanslar İçin: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̅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𝑀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=20</m:t>
                                </m:r>
                                <m:func>
                                  <m:func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tr-TR" sz="24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</m:d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−20</m:t>
                                    </m:r>
                                    <m:d>
                                      <m:d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</m:d>
                                    <m:func>
                                      <m:func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tr-TR" sz="24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fName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</m:func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𝑖𝑚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=−20</m:t>
                                </m:r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</m:d>
                                <m:f>
                                  <m:f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𝑑𝐵</m:t>
                                    </m:r>
                                  </m:num>
                                  <m:den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𝑜𝑛𝑙𝑢𝑘</m:t>
                                    </m:r>
                                  </m:den>
                                </m:f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 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&gt;0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≅−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90°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±180°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𝑒𝑟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&lt;0</m:t>
                          </m:r>
                        </m:e>
                      </m:borderBox>
                    </m:oMath>
                  </m:oMathPara>
                </a14:m>
                <a:endParaRPr lang="tr-TR" sz="2400" dirty="0"/>
              </a:p>
            </p:txBody>
          </p:sp>
        </mc:Choice>
        <mc:Fallback xmlns="">
          <p:sp>
            <p:nvSpPr>
              <p:cNvPr id="3" name="İçerik Yer Tutucus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09" t="-172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2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GENLİK ORANI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/>
                  <a:t>M ve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tr-TR" dirty="0"/>
                  <a:t> sadece tahrik frekansının fonksiyonlarıdır.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𝑦𝑒</m:t>
                    </m:r>
                  </m:oMath>
                </a14:m>
                <a:r>
                  <a:rPr lang="tr-TR" dirty="0"/>
                  <a:t> veya başlangıç koşullarına bağlı değildirler. Şöyle ki: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e>
                      </m:borderBox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𝜙</m:t>
                          </m:r>
                          <m:d>
                            <m:dPr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 ∠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borderBox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Burada</a:t>
                </a:r>
                <a:endParaRPr lang="tr-TR" i="1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"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"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𝑆𝑖𝑛𝑢𝑠𝑜𝑖𝑑𝑎𝑙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𝑡𝑟𝑎𝑛𝑠𝑓𝑒𝑟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𝑓𝑜𝑛𝑘𝑠𝑖𝑦𝑜𝑛𝑢𝑑𝑢𝑟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∠=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çı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𝑜𝑝𝑒𝑟𝑎𝑡𝑜𝑟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2" t="-1852" r="-24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0811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GENLİK </a:t>
            </a:r>
            <a:r>
              <a:rPr lang="tr-TR" dirty="0" smtClean="0"/>
              <a:t>ORANININ BELİRLENMESİ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9570" y="1395563"/>
                <a:ext cx="10058400" cy="4937760"/>
              </a:xfrm>
            </p:spPr>
            <p:txBody>
              <a:bodyPr>
                <a:normAutofit fontScale="92500"/>
              </a:bodyPr>
              <a:lstStyle/>
              <a:p>
                <a:r>
                  <a:rPr lang="tr-TR" sz="2400" dirty="0" smtClean="0"/>
                  <a:t>Zaman gecikmesi içermeyen DZD </a:t>
                </a:r>
                <a:r>
                  <a:rPr lang="tr-TR" sz="2400" dirty="0"/>
                  <a:t>bir sistem için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tr-TR" sz="2400" i="1" dirty="0" smtClean="0"/>
              </a:p>
              <a:p>
                <a:r>
                  <a:rPr lang="tr-TR" sz="2400" dirty="0"/>
                  <a:t>Burada: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sz="2400" i="1" dirty="0" smtClean="0"/>
              </a:p>
              <a:p>
                <a:pPr marL="0" indent="0">
                  <a:buNone/>
                </a:pPr>
                <a:r>
                  <a:rPr lang="tr-TR" sz="2400" dirty="0" smtClean="0"/>
                  <a:t> şeklinde </a:t>
                </a:r>
                <a:r>
                  <a:rPr lang="tr-TR" sz="2400" dirty="0"/>
                  <a:t>elde edilir. Böylece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d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</m:rad>
                        </m:den>
                      </m:f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9570" y="1395563"/>
                <a:ext cx="10058400" cy="4937760"/>
              </a:xfrm>
              <a:blipFill>
                <a:blip r:embed="rId2"/>
                <a:stretch>
                  <a:fillRect l="-1091" t="-160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64996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tr-TR" i="0" dirty="0" smtClean="0">
                    <a:latin typeface="+mj-lt"/>
                  </a:rPr>
                  <a:t>FAZ AÇISININ BELİRLENMESİ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tr-TR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18" b="-26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𝑁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:r>
                  <a:rPr lang="tr-TR" sz="2400" dirty="0"/>
                  <a:t> Burada,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tr-TR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𝑎𝑡𝑎𝑛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["/>
                        <m:endChr m:val="]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𝑘𝑜𝑠𝑖𝑛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ü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e>
                    </m:d>
                  </m:oMath>
                </a14:m>
                <a:r>
                  <a:rPr lang="tr-TR" sz="2400" dirty="0"/>
                  <a:t>⇒çift girişli, tek çıkışlı bir ters tanjant fonksiyonudur.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tr-TR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tr-TR" sz="240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tr-TR" sz="2400" dirty="0"/>
                  <a:t>⇒tek girişli iki çıkışlı bir ters tanjant fonksiyonudur.</a:t>
                </a:r>
              </a:p>
              <a:p>
                <a:r>
                  <a:rPr lang="tr-TR" sz="2400" dirty="0"/>
                  <a:t>Not: Eğer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=0 </m:t>
                    </m:r>
                  </m:oMath>
                </a14:m>
                <a:r>
                  <a:rPr lang="tr-TR" sz="2400" dirty="0"/>
                  <a:t>ise (1) denklemi</a:t>
                </a:r>
                <a:r>
                  <a:rPr lang="tr-TR" sz="2400" dirty="0" smtClean="0"/>
                  <a:t>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limLow>
                      <m:limLow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d>
                          </m:e>
                        </m:groupChr>
                      </m:e>
                      <m:lim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𝑠𝑎𝑏𝑖𝑡</m:t>
                        </m:r>
                      </m:lim>
                    </m:limLow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m:rPr>
                        <m:sty m:val="p"/>
                      </m:rPr>
                      <a:rPr lang="tr-TR" sz="2400"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𝛼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sz="2400" dirty="0"/>
                  <a:t> büyüklüğünde adım giriş halini alır. </a:t>
                </a:r>
                <a:endParaRPr lang="tr-TR" sz="2400" dirty="0" smtClean="0"/>
              </a:p>
              <a:p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𝐺</m:t>
                        </m:r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𝐷𝑢𝑟𝑔𝑢𝑛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𝑑𝑢𝑟𝑢𝑚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𝑘𝑎𝑧𝑎𝑛𝑐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</m:oMath>
                </a14:m>
                <a:r>
                  <a:rPr lang="tr-TR" sz="2400" dirty="0"/>
                  <a:t> </a:t>
                </a:r>
                <a:r>
                  <a:rPr lang="tr-TR" sz="2400" dirty="0" smtClean="0"/>
                  <a:t>;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818" b="-40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87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r-TR" sz="2400" dirty="0"/>
              </a:p>
              <a:p>
                <a:r>
                  <a:rPr lang="tr-TR" sz="2400" dirty="0"/>
                  <a:t>şeklinde bir transfer fonksiyonu verilsin.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𝜙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𝑦𝑖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𝑏𝑢𝑙𝑢𝑛𝑢𝑧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tr-TR" sz="2400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p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 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tr-TR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𝜙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𝑎𝑡𝑎𝑛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p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tr-TR" sz="2400" dirty="0"/>
              </a:p>
              <a:p>
                <a:endParaRPr lang="tr-TR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6042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Süperpozisyon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tr-TR" dirty="0" smtClean="0"/>
                  <a:t>Eğer giriş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𝑖𝑠𝑒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Burada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m:rPr>
                        <m:sty m:val="p"/>
                      </m:rPr>
                      <a:rPr lang="tr-TR">
                        <a:latin typeface="Cambria Math" panose="02040503050406030204" pitchFamily="18" charset="0"/>
                      </a:rPr>
                      <m:t>sin</m:t>
                    </m:r>
                    <m:r>
                      <a:rPr lang="tr-T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[0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𝜋</m:t>
                    </m:r>
                    <m:r>
                      <m:rPr>
                        <m:lit/>
                      </m:rPr>
                      <a:rPr lang="tr-TR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2)]</m:t>
                    </m:r>
                  </m:oMath>
                </a14:m>
                <a:endParaRPr lang="tr-TR" dirty="0"/>
              </a:p>
              <a:p>
                <a:r>
                  <a:rPr lang="tr-TR" dirty="0"/>
                  <a:t>O halde,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</m:oMath>
                </a14:m>
                <a:endParaRPr lang="tr-T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limLoc m:val="undOvr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tr-TR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nary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tr-TR" dirty="0"/>
              </a:p>
              <a:p>
                <a:r>
                  <a:rPr lang="tr-TR" dirty="0"/>
                  <a:t>Burada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rderBox>
                        <m:borderBox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borderBox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𝐺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𝜔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borderBox>
                    </m:oMath>
                  </m:oMathPara>
                </a14:m>
                <a:endParaRPr lang="tr-TR" dirty="0"/>
              </a:p>
              <a:p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b="0" i="1" smtClean="0">
                        <a:latin typeface="Cambria Math" panose="02040503050406030204" pitchFamily="18" charset="0"/>
                      </a:rPr>
                      <m:t>⟹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endParaRPr lang="tr-TR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 girişine </a:t>
                </a:r>
                <a:r>
                  <a:rPr lang="tr-TR" dirty="0"/>
                  <a:t>bağlı olarak durgun durumdaki adım giriş </a:t>
                </a:r>
                <a:r>
                  <a:rPr lang="tr-TR" dirty="0" smtClean="0"/>
                  <a:t>cevabıdır.</a:t>
                </a: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1" t="-1852" b="-123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99134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9934</TotalTime>
  <Words>323</Words>
  <Application>Microsoft Office PowerPoint</Application>
  <PresentationFormat>Geniş ekran</PresentationFormat>
  <Paragraphs>283</Paragraphs>
  <Slides>40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Calibri</vt:lpstr>
      <vt:lpstr>Calibri Light</vt:lpstr>
      <vt:lpstr>Cambria Math</vt:lpstr>
      <vt:lpstr>Times New Roman</vt:lpstr>
      <vt:lpstr>Retrospect</vt:lpstr>
      <vt:lpstr>Otomatik Kontrol</vt:lpstr>
      <vt:lpstr>FREKANS CEVAP</vt:lpstr>
      <vt:lpstr>FREKANS CEVAP</vt:lpstr>
      <vt:lpstr>FREKANS CEVAP</vt:lpstr>
      <vt:lpstr>GENLİK ORANI</vt:lpstr>
      <vt:lpstr>GENLİK ORANININ BELİRLENMESİ</vt:lpstr>
      <vt:lpstr>FAZ AÇISININ BELİRLENMESİ ϕ</vt:lpstr>
      <vt:lpstr>Örnek</vt:lpstr>
      <vt:lpstr>Süperpozisyon</vt:lpstr>
      <vt:lpstr>Örnek</vt:lpstr>
      <vt:lpstr>Örnek</vt:lpstr>
      <vt:lpstr>Örnek</vt:lpstr>
      <vt:lpstr>Örnek</vt:lpstr>
      <vt:lpstr>Örnek</vt:lpstr>
      <vt:lpstr>Örnek</vt:lpstr>
      <vt:lpstr>Bode Diyagramları</vt:lpstr>
      <vt:lpstr>PowerPoint Sunusu</vt:lpstr>
      <vt:lpstr>Temel Faktörler</vt:lpstr>
      <vt:lpstr>Temel Faktörlerin Bode Çizimleri</vt:lpstr>
      <vt:lpstr>Temel Faktörlerin Bode Çizimleri</vt:lpstr>
      <vt:lpstr>Temel Faktörlerin Bode Çizimleri</vt:lpstr>
      <vt:lpstr>Temel Faktörlerin Bode Çizimleri  3. Birinci Derece Faktörler</vt:lpstr>
      <vt:lpstr>Doğrusal Yakınsama</vt:lpstr>
      <vt:lpstr>Köşe, Kırık veya Kesme Frekansı, ω_C: </vt:lpstr>
      <vt:lpstr>Band Genişliği Frekansı, ω_b:</vt:lpstr>
      <vt:lpstr>Band Genişliği Frekansı, ω_b:</vt:lpstr>
      <vt:lpstr>Temel Faktörlerin Bode Çizimleri 4. İkinci Derece Faktörler</vt:lpstr>
      <vt:lpstr>Doğrusal Yakınsama</vt:lpstr>
      <vt:lpstr>Doğrusal Yakınsama</vt:lpstr>
      <vt:lpstr>Rezonans Frekansı ve Rezonans Tepe değeri:</vt:lpstr>
      <vt:lpstr>Bant Genişliği Frekansı:</vt:lpstr>
      <vt:lpstr>Birleşik Bir Transfer Fonksiyonu İçin Bode Diyagramı:</vt:lpstr>
      <vt:lpstr>Örnek 1</vt:lpstr>
      <vt:lpstr>Örnek 1 Çözüm:</vt:lpstr>
      <vt:lpstr>Örnek 1 Çözüm:</vt:lpstr>
      <vt:lpstr>Örnek 2</vt:lpstr>
      <vt:lpstr>Örnek 2 Çözümü</vt:lpstr>
      <vt:lpstr>PowerPoint Sunusu</vt:lpstr>
      <vt:lpstr>Genel Bir Transfer Fonksiyonunun Frekans Cevap Karakteristiği</vt:lpstr>
      <vt:lpstr>Genel Bir Transfer Fonksiyonunun Frekans Cevap Karakteristiği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Otomatik Kontrol</dc:title>
  <dc:creator>Nurdan Bilgin</dc:creator>
  <cp:lastModifiedBy>Nurdan Bilgin</cp:lastModifiedBy>
  <cp:revision>706</cp:revision>
  <cp:lastPrinted>2017-11-27T11:44:45Z</cp:lastPrinted>
  <dcterms:created xsi:type="dcterms:W3CDTF">2017-04-18T08:36:43Z</dcterms:created>
  <dcterms:modified xsi:type="dcterms:W3CDTF">2018-12-28T06:15:51Z</dcterms:modified>
</cp:coreProperties>
</file>