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9" r:id="rId3"/>
    <p:sldId id="370" r:id="rId4"/>
    <p:sldId id="372" r:id="rId5"/>
    <p:sldId id="371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61" r:id="rId27"/>
    <p:sldId id="362" r:id="rId28"/>
    <p:sldId id="394" r:id="rId29"/>
    <p:sldId id="395" r:id="rId30"/>
    <p:sldId id="363" r:id="rId31"/>
    <p:sldId id="396" r:id="rId32"/>
    <p:sldId id="364" r:id="rId33"/>
    <p:sldId id="365" r:id="rId34"/>
    <p:sldId id="397" r:id="rId35"/>
    <p:sldId id="366" r:id="rId36"/>
    <p:sldId id="367" r:id="rId37"/>
    <p:sldId id="368" r:id="rId38"/>
  </p:sldIdLst>
  <p:sldSz cx="12192000" cy="6858000"/>
  <p:notesSz cx="6800850" cy="9932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5DFE4"/>
    <a:srgbClr val="6EA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0790" autoAdjust="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4EB7-B4B0-401B-A22E-0466F145BF66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BB17-6F22-4D3E-91CC-F25C3916B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092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392072"/>
            <a:ext cx="4937760" cy="450431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92072"/>
            <a:ext cx="4937760" cy="447702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1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72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90.png"/><Relationship Id="rId7" Type="http://schemas.openxmlformats.org/officeDocument/2006/relationships/image" Target="../media/image250.png"/><Relationship Id="rId12" Type="http://schemas.openxmlformats.org/officeDocument/2006/relationships/image" Target="../media/image28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180.png"/><Relationship Id="rId5" Type="http://schemas.openxmlformats.org/officeDocument/2006/relationships/image" Target="../media/image230.png"/><Relationship Id="rId4" Type="http://schemas.openxmlformats.org/officeDocument/2006/relationships/image" Target="../media/image70.png"/><Relationship Id="rId9" Type="http://schemas.openxmlformats.org/officeDocument/2006/relationships/image" Target="../media/image270.png"/><Relationship Id="rId14" Type="http://schemas.openxmlformats.org/officeDocument/2006/relationships/image" Target="../media/image3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72.png"/><Relationship Id="rId4" Type="http://schemas.openxmlformats.org/officeDocument/2006/relationships/image" Target="../media/image6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72.png"/><Relationship Id="rId10" Type="http://schemas.openxmlformats.org/officeDocument/2006/relationships/image" Target="../media/image17.png"/><Relationship Id="rId4" Type="http://schemas.openxmlformats.org/officeDocument/2006/relationships/image" Target="../media/image6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72.png"/><Relationship Id="rId10" Type="http://schemas.openxmlformats.org/officeDocument/2006/relationships/image" Target="../media/image17.png"/><Relationship Id="rId4" Type="http://schemas.openxmlformats.org/officeDocument/2006/relationships/image" Target="../media/image6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tr-TR" b="1" cap="none" dirty="0" smtClean="0">
                <a:solidFill>
                  <a:schemeClr val="accent1"/>
                </a:solidFill>
              </a:rPr>
              <a:t>Kapalı Çevrim Kontrol Sistemin Genel Gereklilikleri </a:t>
            </a:r>
          </a:p>
          <a:p>
            <a:pPr>
              <a:lnSpc>
                <a:spcPct val="70000"/>
              </a:lnSpc>
            </a:pPr>
            <a:endParaRPr lang="tr-TR" cap="none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tr-TR" cap="none" dirty="0">
                <a:latin typeface="+mn-lt"/>
              </a:rPr>
              <a:t>	</a:t>
            </a:r>
            <a:r>
              <a:rPr lang="tr-TR" cap="none" dirty="0" smtClean="0">
                <a:latin typeface="+mn-lt"/>
              </a:rPr>
              <a:t>					Hazırlayan</a:t>
            </a:r>
            <a:r>
              <a:rPr lang="tr-TR" cap="none" dirty="0">
                <a:latin typeface="+mn-lt"/>
              </a:rPr>
              <a:t>: Dr. Nurdan Bilgin</a:t>
            </a:r>
            <a:endParaRPr lang="en-US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Geçici Cevap ile ilgili Özellikler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2690" y="1675858"/>
            <a:ext cx="4668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Öğrendiğimiz aşağıdaki beş özellik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Gecikme </a:t>
            </a:r>
            <a:r>
              <a:rPr lang="tr-TR" sz="2400" dirty="0">
                <a:solidFill>
                  <a:srgbClr val="00B050"/>
                </a:solidFill>
              </a:rPr>
              <a:t>zamanı, </a:t>
            </a:r>
            <a:r>
              <a:rPr lang="tr-TR" sz="2400" dirty="0" err="1">
                <a:solidFill>
                  <a:srgbClr val="00B050"/>
                </a:solidFill>
              </a:rPr>
              <a:t>t</a:t>
            </a:r>
            <a:r>
              <a:rPr lang="tr-TR" sz="2400" baseline="-25000" dirty="0" err="1">
                <a:solidFill>
                  <a:srgbClr val="00B050"/>
                </a:solidFill>
              </a:rPr>
              <a:t>d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Yükselme </a:t>
            </a:r>
            <a:r>
              <a:rPr lang="tr-TR" sz="2400" dirty="0">
                <a:solidFill>
                  <a:srgbClr val="00B050"/>
                </a:solidFill>
              </a:rPr>
              <a:t>zamanı, t</a:t>
            </a:r>
            <a:r>
              <a:rPr lang="tr-TR" sz="2400" baseline="-25000" dirty="0">
                <a:solidFill>
                  <a:srgbClr val="00B050"/>
                </a:solidFill>
              </a:rPr>
              <a:t>r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Aşma </a:t>
            </a:r>
            <a:r>
              <a:rPr lang="tr-TR" sz="2400" dirty="0">
                <a:solidFill>
                  <a:srgbClr val="00B050"/>
                </a:solidFill>
              </a:rPr>
              <a:t>zamanı, </a:t>
            </a:r>
            <a:r>
              <a:rPr lang="tr-TR" sz="2400" dirty="0" err="1">
                <a:solidFill>
                  <a:srgbClr val="00B050"/>
                </a:solidFill>
              </a:rPr>
              <a:t>t</a:t>
            </a:r>
            <a:r>
              <a:rPr lang="tr-TR" sz="2400" baseline="-25000" dirty="0" err="1">
                <a:solidFill>
                  <a:srgbClr val="00B050"/>
                </a:solidFill>
              </a:rPr>
              <a:t>p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Yerleşme </a:t>
            </a:r>
            <a:r>
              <a:rPr lang="tr-TR" sz="2400" dirty="0">
                <a:solidFill>
                  <a:srgbClr val="00B050"/>
                </a:solidFill>
              </a:rPr>
              <a:t>zamanı, </a:t>
            </a:r>
            <a:r>
              <a:rPr lang="tr-TR" sz="2400" dirty="0" err="1">
                <a:solidFill>
                  <a:srgbClr val="00B050"/>
                </a:solidFill>
              </a:rPr>
              <a:t>t</a:t>
            </a:r>
            <a:r>
              <a:rPr lang="tr-TR" sz="2400" baseline="-25000" dirty="0" err="1">
                <a:solidFill>
                  <a:srgbClr val="00B050"/>
                </a:solidFill>
              </a:rPr>
              <a:t>s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En </a:t>
            </a:r>
            <a:r>
              <a:rPr lang="tr-TR" sz="2400" dirty="0">
                <a:solidFill>
                  <a:srgbClr val="00B050"/>
                </a:solidFill>
              </a:rPr>
              <a:t>fazla aşma, </a:t>
            </a:r>
            <a:r>
              <a:rPr lang="tr-TR" sz="2400" dirty="0" err="1" smtClean="0">
                <a:solidFill>
                  <a:srgbClr val="00B050"/>
                </a:solidFill>
              </a:rPr>
              <a:t>M</a:t>
            </a:r>
            <a:r>
              <a:rPr lang="tr-TR" sz="2400" baseline="-25000" dirty="0" err="1" smtClean="0">
                <a:solidFill>
                  <a:srgbClr val="00B050"/>
                </a:solidFill>
              </a:rPr>
              <a:t>p</a:t>
            </a:r>
            <a:endParaRPr lang="tr-TR" sz="2400" baseline="-25000" dirty="0">
              <a:solidFill>
                <a:srgbClr val="00B050"/>
              </a:solidFill>
            </a:endParaRPr>
          </a:p>
          <a:p>
            <a:r>
              <a:rPr lang="tr-TR" sz="2400" b="1" dirty="0" smtClean="0"/>
              <a:t>Cevabın </a:t>
            </a:r>
            <a:r>
              <a:rPr lang="tr-TR" sz="2400" b="1" dirty="0"/>
              <a:t>Hızı; </a:t>
            </a:r>
            <a:r>
              <a:rPr lang="tr-TR" sz="2400" dirty="0"/>
              <a:t>Sistem durgun duruma ne kadar sürede ulaşıyor;</a:t>
            </a:r>
          </a:p>
          <a:p>
            <a:r>
              <a:rPr lang="tr-TR" sz="2400" b="1" dirty="0" smtClean="0"/>
              <a:t>Göreceli </a:t>
            </a:r>
            <a:r>
              <a:rPr lang="tr-TR" sz="2400" b="1" dirty="0"/>
              <a:t>Kararlılık; </a:t>
            </a:r>
            <a:r>
              <a:rPr lang="tr-TR" sz="2400" dirty="0"/>
              <a:t>Sistem </a:t>
            </a:r>
            <a:r>
              <a:rPr lang="tr-TR" sz="2400" dirty="0" smtClean="0"/>
              <a:t>yanıtı </a:t>
            </a:r>
            <a:r>
              <a:rPr lang="tr-TR" sz="2400" dirty="0"/>
              <a:t>ne kadar salınımlı ve/veya ne kadar aşmalı olduğu </a:t>
            </a:r>
            <a:r>
              <a:rPr lang="tr-TR" sz="2400" dirty="0" smtClean="0"/>
              <a:t>konularında</a:t>
            </a:r>
          </a:p>
          <a:p>
            <a:r>
              <a:rPr lang="tr-TR" sz="2400" dirty="0" smtClean="0"/>
              <a:t>karar vermemize olanak verir.</a:t>
            </a:r>
            <a:endParaRPr lang="tr-TR" sz="2400" dirty="0"/>
          </a:p>
        </p:txBody>
      </p:sp>
      <p:grpSp>
        <p:nvGrpSpPr>
          <p:cNvPr id="17" name="Grup 16"/>
          <p:cNvGrpSpPr/>
          <p:nvPr/>
        </p:nvGrpSpPr>
        <p:grpSpPr>
          <a:xfrm>
            <a:off x="997527" y="1325349"/>
            <a:ext cx="6570121" cy="4942735"/>
            <a:chOff x="997527" y="1325349"/>
            <a:chExt cx="6570121" cy="4942735"/>
          </a:xfrm>
        </p:grpSpPr>
        <p:grpSp>
          <p:nvGrpSpPr>
            <p:cNvPr id="8" name="Grup 7"/>
            <p:cNvGrpSpPr/>
            <p:nvPr/>
          </p:nvGrpSpPr>
          <p:grpSpPr>
            <a:xfrm>
              <a:off x="997527" y="1325349"/>
              <a:ext cx="6570121" cy="4942735"/>
              <a:chOff x="997527" y="1325349"/>
              <a:chExt cx="6570121" cy="4942735"/>
            </a:xfrm>
          </p:grpSpPr>
          <p:grpSp>
            <p:nvGrpSpPr>
              <p:cNvPr id="4" name="Grup 3"/>
              <p:cNvGrpSpPr/>
              <p:nvPr/>
            </p:nvGrpSpPr>
            <p:grpSpPr>
              <a:xfrm>
                <a:off x="997527" y="1325349"/>
                <a:ext cx="6570121" cy="4942735"/>
                <a:chOff x="997527" y="1325349"/>
                <a:chExt cx="6570121" cy="494273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97527" y="1325349"/>
                  <a:ext cx="6570121" cy="4942735"/>
                  <a:chOff x="997527" y="1325349"/>
                  <a:chExt cx="6570121" cy="4942735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97527" y="1325349"/>
                    <a:ext cx="6570121" cy="4942735"/>
                  </a:xfrm>
                  <a:prstGeom prst="rect">
                    <a:avLst/>
                  </a:prstGeom>
                </p:spPr>
              </p:pic>
              <p:cxnSp>
                <p:nvCxnSpPr>
                  <p:cNvPr id="9" name="Straight Arrow Connector 8"/>
                  <p:cNvCxnSpPr/>
                  <p:nvPr/>
                </p:nvCxnSpPr>
                <p:spPr>
                  <a:xfrm flipH="1">
                    <a:off x="4461164" y="3186545"/>
                    <a:ext cx="27709" cy="2493819"/>
                  </a:xfrm>
                  <a:prstGeom prst="straightConnector1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3643746" y="5680364"/>
                        <a:ext cx="103909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10" name="TextBox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43746" y="5680364"/>
                        <a:ext cx="1039090" cy="369332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4452003" y="3062199"/>
                        <a:ext cx="461665" cy="23083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vert="vert270" wrap="square" rtlCol="0">
                        <a:spAutoFit/>
                      </a:bodyPr>
                      <a:lstStyle/>
                      <a:p>
                        <a:r>
                          <a:rPr lang="tr-TR" dirty="0" smtClean="0"/>
                          <a:t>Yerleşme Zamanı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oMath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52003" y="3062199"/>
                        <a:ext cx="461665" cy="230832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r="-10526" b="-42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2715491" y="1939636"/>
                  <a:ext cx="16757" cy="3740728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2647792" y="5609336"/>
                      <a:ext cx="394101" cy="39074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47792" y="5609336"/>
                      <a:ext cx="394101" cy="390748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46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689407" y="3062199"/>
                      <a:ext cx="483081" cy="2308324"/>
                    </a:xfrm>
                    <a:prstGeom prst="rect">
                      <a:avLst/>
                    </a:prstGeom>
                    <a:noFill/>
                  </p:spPr>
                  <p:txBody>
                    <a:bodyPr vert="vert270"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Aşma Zamanı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89407" y="3062199"/>
                      <a:ext cx="483081" cy="230832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7595" b="-4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Düz Ok Bağlayıcısı 5"/>
              <p:cNvCxnSpPr/>
              <p:nvPr/>
            </p:nvCxnSpPr>
            <p:spPr>
              <a:xfrm flipH="1" flipV="1">
                <a:off x="2723322" y="1948071"/>
                <a:ext cx="547" cy="10664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Metin kutusu 15"/>
                  <p:cNvSpPr txBox="1"/>
                  <p:nvPr/>
                </p:nvSpPr>
                <p:spPr>
                  <a:xfrm>
                    <a:off x="2762635" y="2315132"/>
                    <a:ext cx="272062" cy="29841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Metin kutusu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2635" y="2315132"/>
                    <a:ext cx="272062" cy="29841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3333" r="-6667" b="-2040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Metin kutusu 17"/>
              <p:cNvSpPr txBox="1"/>
              <p:nvPr/>
            </p:nvSpPr>
            <p:spPr>
              <a:xfrm>
                <a:off x="2211005" y="1608484"/>
                <a:ext cx="1779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Tepe noktası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Metin kutusu 18"/>
                  <p:cNvSpPr txBox="1"/>
                  <p:nvPr/>
                </p:nvSpPr>
                <p:spPr>
                  <a:xfrm>
                    <a:off x="3172487" y="2018433"/>
                    <a:ext cx="2543415" cy="3907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>
                        <a:solidFill>
                          <a:srgbClr val="FF0000"/>
                        </a:solidFill>
                      </a:rPr>
                      <a:t>% Aşma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=100</m:t>
                        </m:r>
                        <m:sSub>
                          <m:sSubPr>
                            <m:ctrlPr>
                              <a:rPr lang="tr-T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a14:m>
                    <a:r>
                      <a:rPr lang="tr-TR" dirty="0" smtClean="0">
                        <a:solidFill>
                          <a:srgbClr val="FF0000"/>
                        </a:solidFill>
                      </a:rPr>
                      <a:t> </a:t>
                    </a:r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Metin kutusu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2487" y="2018433"/>
                    <a:ext cx="2543415" cy="39074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914" t="-6250" b="-2031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1550504" y="2842591"/>
                <a:ext cx="330646" cy="343954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2"/>
                  <p:cNvSpPr txBox="1"/>
                  <p:nvPr/>
                </p:nvSpPr>
                <p:spPr>
                  <a:xfrm>
                    <a:off x="2081910" y="5609336"/>
                    <a:ext cx="3581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0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1910" y="5609336"/>
                    <a:ext cx="358132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Düz Ok Bağlayıcısı 23"/>
              <p:cNvCxnSpPr/>
              <p:nvPr/>
            </p:nvCxnSpPr>
            <p:spPr>
              <a:xfrm>
                <a:off x="2211005" y="3161471"/>
                <a:ext cx="0" cy="2518893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14"/>
                  <p:cNvSpPr txBox="1"/>
                  <p:nvPr/>
                </p:nvSpPr>
                <p:spPr>
                  <a:xfrm>
                    <a:off x="2175939" y="3082897"/>
                    <a:ext cx="461665" cy="2308324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tr-TR" dirty="0" smtClean="0"/>
                      <a:t>Yükselme Zamanı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5939" y="3082897"/>
                    <a:ext cx="461665" cy="2308324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9211" b="-42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Düz Ok Bağlayıcısı 22"/>
            <p:cNvCxnSpPr/>
            <p:nvPr/>
          </p:nvCxnSpPr>
          <p:spPr>
            <a:xfrm>
              <a:off x="2046568" y="4343400"/>
              <a:ext cx="0" cy="1359149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14"/>
                <p:cNvSpPr txBox="1"/>
                <p:nvPr/>
              </p:nvSpPr>
              <p:spPr>
                <a:xfrm rot="5400000">
                  <a:off x="1309172" y="5132326"/>
                  <a:ext cx="738664" cy="1083326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tr-TR" dirty="0" smtClean="0">
                      <a:solidFill>
                        <a:srgbClr val="00B050"/>
                      </a:solidFill>
                    </a:rPr>
                    <a:t>Gecikme Zamanı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endParaRPr lang="tr-T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309172" y="5132326"/>
                  <a:ext cx="738664" cy="108332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8989" b="-661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1532576" y="4216361"/>
              <a:ext cx="330646" cy="33576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8975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Geçici Cevap ile ilgili Özellikler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-Gecikme Zamanı,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tr-TR" b="1" dirty="0"/>
                  <a:t>; -Yükselme </a:t>
                </a:r>
                <a:r>
                  <a:rPr lang="tr-TR" b="1" dirty="0" smtClean="0"/>
                  <a:t>Zamanı</a:t>
                </a:r>
                <a:r>
                  <a:rPr lang="tr-TR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tr-TR" b="1" dirty="0"/>
                  <a:t>  ve -Aşma </a:t>
                </a:r>
                <a:r>
                  <a:rPr lang="tr-TR" b="1" dirty="0" smtClean="0"/>
                  <a:t>Zamanı</a:t>
                </a:r>
                <a:r>
                  <a:rPr lang="tr-TR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b="1" dirty="0"/>
                  <a:t>; </a:t>
                </a:r>
                <a:r>
                  <a:rPr lang="tr-TR" dirty="0"/>
                  <a:t>sistemin hızıyla ilgilidir. Bu zamanlar </a:t>
                </a:r>
                <a:r>
                  <a:rPr lang="tr-TR" i="1" dirty="0">
                    <a:solidFill>
                      <a:srgbClr val="00B050"/>
                    </a:solidFill>
                  </a:rPr>
                  <a:t>küçük</a:t>
                </a:r>
                <a:r>
                  <a:rPr lang="tr-TR" dirty="0"/>
                  <a:t> olduğunda sistem hızlı demektir.</a:t>
                </a:r>
              </a:p>
              <a:p>
                <a:r>
                  <a:rPr lang="tr-TR" b="1" dirty="0"/>
                  <a:t>-En fazla aşma,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b="1" dirty="0"/>
                  <a:t>; </a:t>
                </a:r>
                <a:r>
                  <a:rPr lang="tr-TR" dirty="0"/>
                  <a:t>göreli kararlılıkla ilgilidir. </a:t>
                </a:r>
                <a:r>
                  <a:rPr lang="tr-TR" i="1" dirty="0" smtClean="0">
                    <a:solidFill>
                      <a:srgbClr val="00B050"/>
                    </a:solidFill>
                  </a:rPr>
                  <a:t>Küçük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/>
                  <a:t> daha sönümlü bir hareket demektir. Sistem </a:t>
                </a:r>
                <a:r>
                  <a:rPr lang="tr-TR" i="1" dirty="0">
                    <a:solidFill>
                      <a:srgbClr val="00B050"/>
                    </a:solidFill>
                  </a:rPr>
                  <a:t>az salınımlı ve aşırı aşmalar yoktur.</a:t>
                </a:r>
              </a:p>
              <a:p>
                <a:r>
                  <a:rPr lang="tr-TR" b="1" dirty="0"/>
                  <a:t>-Yerleşme zamanı,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tr-TR" b="1" dirty="0"/>
                  <a:t> ; </a:t>
                </a:r>
                <a:r>
                  <a:rPr lang="tr-TR" dirty="0"/>
                  <a:t>Hem sistemin hızıyla hem de kararlılığıyla ilgilidir. 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i="1" dirty="0">
                    <a:solidFill>
                      <a:srgbClr val="00B050"/>
                    </a:solidFill>
                  </a:rPr>
                  <a:t>büyük</a:t>
                </a:r>
                <a:r>
                  <a:rPr lang="tr-TR" dirty="0"/>
                  <a:t>se sistem </a:t>
                </a:r>
                <a:r>
                  <a:rPr lang="tr-TR" i="1" dirty="0">
                    <a:solidFill>
                      <a:srgbClr val="00B050"/>
                    </a:solidFill>
                  </a:rPr>
                  <a:t>yavaş ve/veya çok salınımlıdır.</a:t>
                </a:r>
                <a:endParaRPr lang="tr-TR" b="1" i="1" dirty="0">
                  <a:solidFill>
                    <a:srgbClr val="00B050"/>
                  </a:solidFill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1852" r="-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7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6032"/>
          </a:xfrm>
        </p:spPr>
        <p:txBody>
          <a:bodyPr/>
          <a:lstStyle/>
          <a:p>
            <a:r>
              <a:rPr lang="tr-TR" dirty="0"/>
              <a:t>Geçici Cevap ile ilgili Özellikler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Yer Tutucusu 8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97280" y="1351722"/>
                <a:ext cx="4937760" cy="1230612"/>
              </a:xfrm>
            </p:spPr>
            <p:txBody>
              <a:bodyPr>
                <a:normAutofit/>
              </a:bodyPr>
              <a:lstStyle/>
              <a:p>
                <a:r>
                  <a:rPr lang="tr-TR" sz="1800" cap="none" dirty="0" smtClean="0"/>
                  <a:t>Sistemin yavaş ve ya hızlı olması yerleşme zamanı ile ilgilidir. 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cap="non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 cap="none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1800" i="1" cap="none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tr-TR" sz="1800" cap="none" dirty="0"/>
                  <a:t> </a:t>
                </a:r>
                <a:r>
                  <a:rPr lang="tr-TR" sz="1800" i="1" cap="none" dirty="0">
                    <a:solidFill>
                      <a:srgbClr val="00B050"/>
                    </a:solidFill>
                  </a:rPr>
                  <a:t>büyük</a:t>
                </a:r>
                <a:r>
                  <a:rPr lang="tr-TR" sz="1800" cap="none" dirty="0"/>
                  <a:t>se sistem </a:t>
                </a:r>
                <a:r>
                  <a:rPr lang="tr-TR" sz="1800" i="1" cap="none" dirty="0">
                    <a:solidFill>
                      <a:srgbClr val="00B050"/>
                    </a:solidFill>
                  </a:rPr>
                  <a:t>yavaş ve/veya çok </a:t>
                </a:r>
                <a:r>
                  <a:rPr lang="tr-TR" sz="1800" i="1" cap="none" dirty="0" smtClean="0">
                    <a:solidFill>
                      <a:srgbClr val="00B050"/>
                    </a:solidFill>
                  </a:rPr>
                  <a:t>salınımlıdır (Mavi ve Kiremit Rengi). </a:t>
                </a:r>
                <a:r>
                  <a:rPr lang="tr-TR" sz="1800" i="1" cap="none" dirty="0" smtClean="0">
                    <a:solidFill>
                      <a:srgbClr val="FFC000"/>
                    </a:solidFill>
                  </a:rPr>
                  <a:t>Aşırı salınımlı hızlı sistemin yerleşme zamanı küçüktür.</a:t>
                </a:r>
                <a:endParaRPr lang="tr-TR" sz="1800" b="1" i="1" cap="none" dirty="0">
                  <a:solidFill>
                    <a:srgbClr val="00B050"/>
                  </a:solidFill>
                </a:endParaRPr>
              </a:p>
              <a:p>
                <a:endParaRPr lang="tr-TR" sz="1800" cap="none" dirty="0"/>
              </a:p>
            </p:txBody>
          </p:sp>
        </mc:Choice>
        <mc:Fallback xmlns="">
          <p:sp>
            <p:nvSpPr>
              <p:cNvPr id="9" name="Metin Yer Tutucus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97280" y="1351722"/>
                <a:ext cx="4937760" cy="1230612"/>
              </a:xfrm>
              <a:blipFill rotWithShape="0">
                <a:blip r:embed="rId2"/>
                <a:stretch>
                  <a:fillRect l="-988" t="-158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197" y="2097157"/>
            <a:ext cx="5157882" cy="3863906"/>
          </a:xfrm>
          <a:prstGeom prst="rect">
            <a:avLst/>
          </a:prstGeom>
        </p:spPr>
      </p:pic>
      <p:sp>
        <p:nvSpPr>
          <p:cNvPr id="10" name="Metin Yer Tutucusu 9"/>
          <p:cNvSpPr>
            <a:spLocks noGrp="1"/>
          </p:cNvSpPr>
          <p:nvPr>
            <p:ph type="body" sz="quarter" idx="3"/>
          </p:nvPr>
        </p:nvSpPr>
        <p:spPr>
          <a:xfrm>
            <a:off x="6646003" y="1202636"/>
            <a:ext cx="4937760" cy="1013790"/>
          </a:xfrm>
        </p:spPr>
        <p:txBody>
          <a:bodyPr>
            <a:normAutofit/>
          </a:bodyPr>
          <a:lstStyle/>
          <a:p>
            <a:r>
              <a:rPr lang="tr-TR" cap="none" dirty="0" smtClean="0"/>
              <a:t>Sistemde aşırı salınım olduğunda tolerans bandının içine girmesi uzun zaman alabilir.</a:t>
            </a:r>
            <a:endParaRPr lang="tr-TR" cap="none" dirty="0"/>
          </a:p>
        </p:txBody>
      </p:sp>
      <p:pic>
        <p:nvPicPr>
          <p:cNvPr id="14" name="İçerik Yer Tutucusu 13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32041" y="1987826"/>
            <a:ext cx="5303827" cy="39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Geçici Cevap ile ilgili Özellikler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7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395563"/>
                <a:ext cx="6048955" cy="4937760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 smtClean="0"/>
                  <a:t>Her sistemde bu beş özellik görünür olmayabilir.</a:t>
                </a:r>
              </a:p>
              <a:p>
                <a:r>
                  <a:rPr lang="tr-TR" sz="2400" dirty="0" smtClean="0"/>
                  <a:t>Örneğin,</a:t>
                </a:r>
              </a:p>
              <a:p>
                <a:r>
                  <a:rPr lang="tr-TR" sz="2400" dirty="0" smtClean="0"/>
                  <a:t>Aşırı sönümlü </a:t>
                </a:r>
                <a:r>
                  <a:rPr lang="tr-TR" sz="2400" dirty="0" err="1" smtClean="0"/>
                  <a:t>sistemderde</a:t>
                </a:r>
                <a:r>
                  <a:rPr lang="tr-TR" sz="2400" dirty="0" smtClean="0"/>
                  <a:t> aşma olmaz (</a:t>
                </a:r>
                <a:r>
                  <a:rPr lang="tr-TR" sz="2400" dirty="0" err="1" smtClean="0"/>
                  <a:t>overshoot</a:t>
                </a:r>
                <a:r>
                  <a:rPr lang="tr-TR" sz="2400" dirty="0" smtClean="0"/>
                  <a:t>), Aşma Zamanından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sz="2400" dirty="0" smtClean="0"/>
                  <a:t>) ve % En Fazla Aşma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sz="2400" dirty="0" smtClean="0"/>
                  <a:t>)’dan söz edilemez.</a:t>
                </a:r>
              </a:p>
              <a:p>
                <a:r>
                  <a:rPr lang="tr-TR" sz="2400" dirty="0" smtClean="0"/>
                  <a:t>Benzer şekilde, Aşma olmayan sistemlerde Yükselme Zamanını da daha önce anlatılan gibi hesaplanamaz. Bu durumda yükselme zamanının tanımı değiştirilir. Şöyle ki tanım % 0’dan % 100’e yükselme zamanı yerine % 10’dan % 90’a yükselme zamanı olarak tanımlanabilir.</a:t>
                </a:r>
                <a:endParaRPr lang="tr-TR" sz="2400" dirty="0"/>
              </a:p>
            </p:txBody>
          </p:sp>
        </mc:Choice>
        <mc:Fallback xmlns=""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395563"/>
                <a:ext cx="6048955" cy="4937760"/>
              </a:xfrm>
              <a:blipFill rotWithShape="0">
                <a:blip r:embed="rId2"/>
                <a:stretch>
                  <a:fillRect l="-1512" t="-1728" r="-34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 10"/>
          <p:cNvGrpSpPr/>
          <p:nvPr/>
        </p:nvGrpSpPr>
        <p:grpSpPr>
          <a:xfrm>
            <a:off x="7146234" y="1513244"/>
            <a:ext cx="4661453" cy="4042730"/>
            <a:chOff x="7146234" y="1513244"/>
            <a:chExt cx="4661453" cy="404273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00" r="7122"/>
            <a:stretch/>
          </p:blipFill>
          <p:spPr>
            <a:xfrm>
              <a:off x="7146234" y="1513244"/>
              <a:ext cx="4661453" cy="40427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Dikdörtgen 9"/>
                <p:cNvSpPr/>
                <p:nvPr/>
              </p:nvSpPr>
              <p:spPr>
                <a:xfrm>
                  <a:off x="7948248" y="4586116"/>
                  <a:ext cx="4301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" name="Dikdörtgen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8248" y="4586116"/>
                  <a:ext cx="43018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476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İkinci Derece Sistemler için Geçici Cevap ile ilgili Özellikler</a:t>
            </a:r>
            <a:endParaRPr lang="tr-TR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074694" y="1395563"/>
                <a:ext cx="7080986" cy="4937760"/>
              </a:xfrm>
            </p:spPr>
            <p:txBody>
              <a:bodyPr/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sz="2400" dirty="0"/>
                  <a:t>Bu sistemin adım girişe cevabıyla ilgileniyoruz;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 smtClean="0"/>
                  <a:t> Giriş: Adım Giriş,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;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tr-TR" sz="24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/>
                  <a:t> Başlangıç koşulları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=…=0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(0):</m:t>
                    </m:r>
                  </m:oMath>
                </a14:m>
                <a:r>
                  <a:rPr lang="tr-TR" sz="2400" dirty="0"/>
                  <a:t>sistemin durgun durum kazancı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4694" y="1395563"/>
                <a:ext cx="7080986" cy="4937760"/>
              </a:xfrm>
              <a:blipFill rotWithShape="0">
                <a:blip r:embed="rId2"/>
                <a:stretch>
                  <a:fillRect l="-24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"/>
          <p:cNvGrpSpPr/>
          <p:nvPr/>
        </p:nvGrpSpPr>
        <p:grpSpPr>
          <a:xfrm>
            <a:off x="1097280" y="1500627"/>
            <a:ext cx="2699468" cy="1163060"/>
            <a:chOff x="3625516" y="1243081"/>
            <a:chExt cx="1748588" cy="617803"/>
          </a:xfrm>
        </p:grpSpPr>
        <p:sp>
          <p:nvSpPr>
            <p:cNvPr id="5" name="Rectangle 3"/>
            <p:cNvSpPr/>
            <p:nvPr/>
          </p:nvSpPr>
          <p:spPr>
            <a:xfrm>
              <a:off x="4170947" y="1427747"/>
              <a:ext cx="625642" cy="433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G(s)</a:t>
              </a:r>
              <a:endParaRPr lang="tr-TR" dirty="0"/>
            </a:p>
          </p:txBody>
        </p:sp>
        <p:cxnSp>
          <p:nvCxnSpPr>
            <p:cNvPr id="6" name="Straight Connector 5"/>
            <p:cNvCxnSpPr>
              <a:stCxn id="5" idx="1"/>
            </p:cNvCxnSpPr>
            <p:nvPr/>
          </p:nvCxnSpPr>
          <p:spPr>
            <a:xfrm flipH="1" flipV="1">
              <a:off x="3641558" y="1636295"/>
              <a:ext cx="529389" cy="8021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7"/>
            <p:cNvCxnSpPr>
              <a:stCxn id="5" idx="3"/>
            </p:cNvCxnSpPr>
            <p:nvPr/>
          </p:nvCxnSpPr>
          <p:spPr>
            <a:xfrm>
              <a:off x="4796589" y="1644316"/>
              <a:ext cx="433137" cy="80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8"/>
            <p:cNvSpPr txBox="1"/>
            <p:nvPr/>
          </p:nvSpPr>
          <p:spPr>
            <a:xfrm>
              <a:off x="3625516" y="1243081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  <a:endParaRPr lang="tr-TR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828673" y="1266963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Y(s)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8937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Aşırı Sönümlü durum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18" b="-2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tr-TR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tr-TR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durumu için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Kararlılık 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Şimdi aşağıdaki sırayla beş özelliğe ayrı ayrı bakalım.</a:t>
                </a:r>
              </a:p>
              <a:p>
                <a:pPr lvl="1"/>
                <a:r>
                  <a:rPr lang="tr-TR" dirty="0" smtClean="0">
                    <a:solidFill>
                      <a:srgbClr val="00B050"/>
                    </a:solidFill>
                  </a:rPr>
                  <a:t>Aşma </a:t>
                </a:r>
                <a:r>
                  <a:rPr lang="tr-TR" dirty="0">
                    <a:solidFill>
                      <a:srgbClr val="00B050"/>
                    </a:solidFill>
                  </a:rPr>
                  <a:t>zamanı, </a:t>
                </a:r>
                <a:r>
                  <a:rPr lang="tr-TR" dirty="0" err="1">
                    <a:solidFill>
                      <a:srgbClr val="00B050"/>
                    </a:solidFill>
                  </a:rPr>
                  <a:t>t</a:t>
                </a:r>
                <a:r>
                  <a:rPr lang="tr-TR" baseline="-25000" dirty="0" err="1">
                    <a:solidFill>
                      <a:srgbClr val="00B050"/>
                    </a:solidFill>
                  </a:rPr>
                  <a:t>p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endParaRPr lang="tr-TR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tr-TR" dirty="0">
                    <a:solidFill>
                      <a:srgbClr val="00B050"/>
                    </a:solidFill>
                  </a:rPr>
                  <a:t>En fazla aşma, </a:t>
                </a:r>
                <a:r>
                  <a:rPr lang="tr-TR" dirty="0" err="1">
                    <a:solidFill>
                      <a:srgbClr val="00B050"/>
                    </a:solidFill>
                  </a:rPr>
                  <a:t>M</a:t>
                </a:r>
                <a:r>
                  <a:rPr lang="tr-TR" baseline="-25000" dirty="0" err="1">
                    <a:solidFill>
                      <a:srgbClr val="00B050"/>
                    </a:solidFill>
                  </a:rPr>
                  <a:t>p</a:t>
                </a:r>
                <a:endParaRPr lang="tr-TR" baseline="-25000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tr-TR" dirty="0">
                    <a:solidFill>
                      <a:srgbClr val="00B050"/>
                    </a:solidFill>
                  </a:rPr>
                  <a:t>Yükselme zamanı, t</a:t>
                </a:r>
                <a:r>
                  <a:rPr lang="tr-TR" baseline="-25000" dirty="0">
                    <a:solidFill>
                      <a:srgbClr val="00B050"/>
                    </a:solidFill>
                  </a:rPr>
                  <a:t>r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</a:p>
              <a:p>
                <a:pPr lvl="1"/>
                <a:r>
                  <a:rPr lang="tr-TR" dirty="0" smtClean="0">
                    <a:solidFill>
                      <a:srgbClr val="00B050"/>
                    </a:solidFill>
                  </a:rPr>
                  <a:t>Yerleşme </a:t>
                </a:r>
                <a:r>
                  <a:rPr lang="tr-TR" dirty="0">
                    <a:solidFill>
                      <a:srgbClr val="00B050"/>
                    </a:solidFill>
                  </a:rPr>
                  <a:t>zamanı, </a:t>
                </a:r>
                <a:r>
                  <a:rPr lang="tr-TR" dirty="0" err="1">
                    <a:solidFill>
                      <a:srgbClr val="00B050"/>
                    </a:solidFill>
                  </a:rPr>
                  <a:t>t</a:t>
                </a:r>
                <a:r>
                  <a:rPr lang="tr-TR" baseline="-25000" dirty="0" err="1">
                    <a:solidFill>
                      <a:srgbClr val="00B050"/>
                    </a:solidFill>
                  </a:rPr>
                  <a:t>s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endParaRPr lang="tr-TR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tr-TR" dirty="0">
                    <a:solidFill>
                      <a:srgbClr val="00B050"/>
                    </a:solidFill>
                  </a:rPr>
                  <a:t>Gecikme zamanı, </a:t>
                </a:r>
                <a:r>
                  <a:rPr lang="tr-TR" dirty="0" err="1">
                    <a:solidFill>
                      <a:srgbClr val="00B050"/>
                    </a:solidFill>
                  </a:rPr>
                  <a:t>t</a:t>
                </a:r>
                <a:r>
                  <a:rPr lang="tr-TR" baseline="-25000" dirty="0" err="1">
                    <a:solidFill>
                      <a:srgbClr val="00B050"/>
                    </a:solidFill>
                  </a:rPr>
                  <a:t>d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8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smtClean="0"/>
                  <a:t>Aşırı Sönümlü durum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r>
                  <a:rPr lang="tr-TR" dirty="0" smtClean="0"/>
                  <a:t/>
                </a:r>
                <a:br>
                  <a:rPr lang="tr-TR" dirty="0" smtClean="0"/>
                </a:br>
                <a:r>
                  <a:rPr lang="tr-TR" dirty="0" smtClean="0"/>
                  <a:t>Aşma Zamanı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15" t="-20000" b="-2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>
                    <a:latin typeface="Cambria Math" panose="02040503050406030204" pitchFamily="18" charset="0"/>
                  </a:rPr>
                  <a:t>Aşma Zamanı türevin sıfır olduğu ilk yer.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0⟹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dirty="0" smtClean="0">
                  <a:latin typeface="Cambria Math" panose="02040503050406030204" pitchFamily="18" charset="0"/>
                </a:endParaRPr>
              </a:p>
              <a:p>
                <a:r>
                  <a:rPr lang="tr-TR" sz="2400" dirty="0" smtClean="0">
                    <a:latin typeface="Cambria Math" panose="02040503050406030204" pitchFamily="18" charset="0"/>
                  </a:rPr>
                  <a:t>Her iki terimi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sz="2400" dirty="0" smtClean="0">
                    <a:latin typeface="Cambria Math" panose="02040503050406030204" pitchFamily="18" charset="0"/>
                  </a:rPr>
                  <a:t> ile çarpıp düzenleyelim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tr-T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tr-TR" sz="2400" dirty="0" smtClean="0">
                  <a:latin typeface="Cambria Math" panose="02040503050406030204" pitchFamily="18" charset="0"/>
                </a:endParaRPr>
              </a:p>
              <a:p>
                <a:r>
                  <a:rPr lang="tr-TR" sz="2400" dirty="0" smtClean="0">
                    <a:latin typeface="Cambria Math" panose="02040503050406030204" pitchFamily="18" charset="0"/>
                  </a:rPr>
                  <a:t>Elde edilen ifadenin doğal logaritmasını alıp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sz="2400" dirty="0" smtClean="0">
                    <a:latin typeface="Cambria Math" panose="02040503050406030204" pitchFamily="18" charset="0"/>
                  </a:rPr>
                  <a:t> için çözelim.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2400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latin typeface="Cambria Math" panose="02040503050406030204" pitchFamily="18" charset="0"/>
                  </a:rPr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sz="2400" dirty="0" smtClean="0">
                    <a:latin typeface="Cambria Math" panose="02040503050406030204" pitchFamily="18" charset="0"/>
                  </a:rPr>
                  <a:t>’</a:t>
                </a:r>
                <a:r>
                  <a:rPr lang="tr-TR" sz="2400" dirty="0" err="1" smtClean="0">
                    <a:latin typeface="Cambria Math" panose="02040503050406030204" pitchFamily="18" charset="0"/>
                  </a:rPr>
                  <a:t>nin</a:t>
                </a:r>
                <a:r>
                  <a:rPr lang="tr-TR" sz="2400" dirty="0" smtClean="0">
                    <a:latin typeface="Cambria Math" panose="02040503050406030204" pitchFamily="18" charset="0"/>
                  </a:rPr>
                  <a:t> gerçek ve pozitif olması için aşağıdaki şartlar sağlanmalıdır.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0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smtClean="0"/>
                  <a:t>Aşırı Sönümlü durum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r>
                  <a:rPr lang="tr-TR" dirty="0" smtClean="0"/>
                  <a:t/>
                </a:r>
                <a:br>
                  <a:rPr lang="tr-TR" dirty="0" smtClean="0"/>
                </a:br>
                <a:r>
                  <a:rPr lang="tr-TR" dirty="0" smtClean="0"/>
                  <a:t>Aşma Zamanı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15" t="-20000" b="-2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2400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latin typeface="Cambria Math" panose="02040503050406030204" pitchFamily="18" charset="0"/>
                  </a:rPr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sz="2400" dirty="0" smtClean="0">
                    <a:latin typeface="Cambria Math" panose="02040503050406030204" pitchFamily="18" charset="0"/>
                  </a:rPr>
                  <a:t>’</a:t>
                </a:r>
                <a:r>
                  <a:rPr lang="tr-TR" sz="2400" dirty="0" err="1" smtClean="0">
                    <a:latin typeface="Cambria Math" panose="02040503050406030204" pitchFamily="18" charset="0"/>
                  </a:rPr>
                  <a:t>nin</a:t>
                </a:r>
                <a:r>
                  <a:rPr lang="tr-TR" sz="2400" dirty="0" smtClean="0">
                    <a:latin typeface="Cambria Math" panose="02040503050406030204" pitchFamily="18" charset="0"/>
                  </a:rPr>
                  <a:t> gerçek ve pozitif olması için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tr-T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&gt;1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çü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𝑛𝑘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ü ∀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func>
                        <m:func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4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smtClean="0"/>
                  <a:t>Aşırı Sönümlü durum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r>
                  <a:rPr lang="tr-TR" dirty="0" smtClean="0"/>
                  <a:t/>
                </a:r>
                <a:br>
                  <a:rPr lang="tr-TR" dirty="0" smtClean="0"/>
                </a:br>
                <a:r>
                  <a:rPr lang="tr-TR" dirty="0" smtClean="0"/>
                  <a:t>Aşma Zamanı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15" t="-20000" b="-2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tr-TR" sz="2400" b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limLow>
                      <m:limLow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lim>
                    </m:limLow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b="0" dirty="0" smtClean="0">
                    <a:solidFill>
                      <a:schemeClr val="tx1"/>
                    </a:solidFill>
                  </a:rPr>
                  <a:t>Cevap önce terse gider dolayısıyla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minimum olur,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II.)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limLow>
                      <m:limLow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lim>
                    </m:limLow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tr-TR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Cevapta aşma vardır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maksimum </a:t>
                </a:r>
                <a:r>
                  <a:rPr lang="tr-TR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olur, 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Not: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𝑣𝑒𝑦𝑎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𝑣𝑒𝑦𝑎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Maksimum veya minimum yoktur.</a:t>
                </a:r>
              </a:p>
              <a:p>
                <a:pPr marL="0" indent="0">
                  <a:buNone/>
                </a:pPr>
                <a:endParaRPr lang="tr-TR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 b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smtClean="0"/>
                  <a:t>Aşırı Sönümlü durum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r>
                  <a:rPr lang="tr-TR" dirty="0" smtClean="0"/>
                  <a:t/>
                </a:r>
                <a:br>
                  <a:rPr lang="tr-TR" dirty="0" smtClean="0"/>
                </a:br>
                <a:r>
                  <a:rPr lang="tr-TR" dirty="0" smtClean="0"/>
                  <a:t>Maksimum Aşma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</p:txBody>
          </p:sp>
        </mc:Choice>
        <mc:Fallback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20000" b="-2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olursa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 t="-19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3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6452"/>
          </a:xfrm>
        </p:spPr>
        <p:txBody>
          <a:bodyPr/>
          <a:lstStyle/>
          <a:p>
            <a:r>
              <a:rPr lang="tr-TR" dirty="0" smtClean="0"/>
              <a:t>Geçici Cevap ile ilgili Özellikler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385455"/>
            <a:ext cx="10058401" cy="4483639"/>
          </a:xfrm>
        </p:spPr>
        <p:txBody>
          <a:bodyPr/>
          <a:lstStyle/>
          <a:p>
            <a:r>
              <a:rPr lang="tr-TR" b="1" dirty="0" smtClean="0"/>
              <a:t>Geçici Cevap: </a:t>
            </a:r>
            <a:r>
              <a:rPr lang="tr-TR" dirty="0"/>
              <a:t>Yerleşme zamanından önceki dinamik davranışa sistemlerin geçici cevabı adı verilir. </a:t>
            </a:r>
            <a:endParaRPr lang="tr-TR" dirty="0" smtClean="0"/>
          </a:p>
          <a:p>
            <a:r>
              <a:rPr lang="tr-TR" dirty="0" smtClean="0"/>
              <a:t>Geçici </a:t>
            </a:r>
            <a:r>
              <a:rPr lang="tr-TR" dirty="0"/>
              <a:t>cevap sistem dinamiğinin diferansiyel denklemin homojen çözümüyle ilgilidir.</a:t>
            </a:r>
          </a:p>
          <a:p>
            <a:endParaRPr lang="tr-T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879" y="2590801"/>
            <a:ext cx="7480569" cy="3560618"/>
          </a:xfrm>
          <a:prstGeom prst="ellipse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7342909" y="2867891"/>
            <a:ext cx="13855" cy="239683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2727" y="4114800"/>
            <a:ext cx="254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Geçici Cevap Bölgesi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7799888" y="2980943"/>
            <a:ext cx="254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Kalıcı Cevap Bölgesi</a:t>
            </a:r>
          </a:p>
          <a:p>
            <a:r>
              <a:rPr lang="tr-TR" dirty="0" smtClean="0"/>
              <a:t>Durgun Durum Bölgesi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2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smtClean="0"/>
                  <a:t>Aşırı Sönümlü durum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r>
                  <a:rPr lang="tr-TR" dirty="0" smtClean="0"/>
                  <a:t/>
                </a:r>
                <a:br>
                  <a:rPr lang="tr-TR" dirty="0" smtClean="0"/>
                </a:br>
                <a:r>
                  <a:rPr lang="tr-TR" dirty="0" smtClean="0"/>
                  <a:t>Y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ü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kselme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Gecikme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Yerle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ş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me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Zamanlar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𝚤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</p:txBody>
          </p:sp>
        </mc:Choice>
        <mc:Fallback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16667" b="-2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olursa %0’dan %100 yükselme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tr-TR" sz="2400" b="0" i="1" dirty="0" smtClean="0">
                    <a:latin typeface="Cambria Math" panose="02040503050406030204" pitchFamily="18" charset="0"/>
                  </a:rPr>
                  <a:t>, </a:t>
                </a:r>
                <a:r>
                  <a:rPr lang="tr-TR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daha önce yapılan tanımlamalar kullanılarak bulunur.</a:t>
                </a: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 t="-19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Kritik </a:t>
                </a:r>
                <a:r>
                  <a:rPr lang="tr-TR" dirty="0" smtClean="0"/>
                  <a:t>Sönümlü durum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tr-TR" dirty="0"/>
              </a:p>
            </p:txBody>
          </p:sp>
        </mc:Choice>
        <mc:Fallback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8" b="-2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𝑇𝑠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b="0" dirty="0" smtClean="0"/>
                  <a:t>Kararlılık için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smtClean="0"/>
                  <a:t>olmalı</a:t>
                </a:r>
                <a:endParaRPr lang="tr-TR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tr-TR" dirty="0" smtClean="0"/>
              </a:p>
              <a:p>
                <a:r>
                  <a:rPr lang="tr-TR" dirty="0" smtClean="0"/>
                  <a:t>Şimdi </a:t>
                </a:r>
                <a:r>
                  <a:rPr lang="tr-TR" dirty="0" smtClean="0"/>
                  <a:t>aşağıdaki sırayla beş özelliğe ayrı ayrı bakalım.</a:t>
                </a:r>
              </a:p>
              <a:p>
                <a:pPr lvl="1"/>
                <a:r>
                  <a:rPr lang="tr-TR" dirty="0" smtClean="0">
                    <a:solidFill>
                      <a:srgbClr val="00B050"/>
                    </a:solidFill>
                  </a:rPr>
                  <a:t>Aşma </a:t>
                </a:r>
                <a:r>
                  <a:rPr lang="tr-TR" dirty="0">
                    <a:solidFill>
                      <a:srgbClr val="00B050"/>
                    </a:solidFill>
                  </a:rPr>
                  <a:t>zamanı, </a:t>
                </a:r>
                <a:r>
                  <a:rPr lang="tr-TR" dirty="0" err="1">
                    <a:solidFill>
                      <a:srgbClr val="00B050"/>
                    </a:solidFill>
                  </a:rPr>
                  <a:t>t</a:t>
                </a:r>
                <a:r>
                  <a:rPr lang="tr-TR" baseline="-25000" dirty="0" err="1">
                    <a:solidFill>
                      <a:srgbClr val="00B050"/>
                    </a:solidFill>
                  </a:rPr>
                  <a:t>p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endParaRPr lang="tr-TR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tr-TR" dirty="0">
                    <a:solidFill>
                      <a:srgbClr val="00B050"/>
                    </a:solidFill>
                  </a:rPr>
                  <a:t>En fazla aşma, </a:t>
                </a:r>
                <a:r>
                  <a:rPr lang="tr-TR" dirty="0" err="1">
                    <a:solidFill>
                      <a:srgbClr val="00B050"/>
                    </a:solidFill>
                  </a:rPr>
                  <a:t>M</a:t>
                </a:r>
                <a:r>
                  <a:rPr lang="tr-TR" baseline="-25000" dirty="0" err="1">
                    <a:solidFill>
                      <a:srgbClr val="00B050"/>
                    </a:solidFill>
                  </a:rPr>
                  <a:t>p</a:t>
                </a:r>
                <a:endParaRPr lang="tr-TR" baseline="-25000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tr-TR" dirty="0">
                    <a:solidFill>
                      <a:srgbClr val="00B050"/>
                    </a:solidFill>
                  </a:rPr>
                  <a:t>Yükselme zamanı, t</a:t>
                </a:r>
                <a:r>
                  <a:rPr lang="tr-TR" baseline="-25000" dirty="0">
                    <a:solidFill>
                      <a:srgbClr val="00B050"/>
                    </a:solidFill>
                  </a:rPr>
                  <a:t>r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</a:p>
              <a:p>
                <a:pPr lvl="1"/>
                <a:r>
                  <a:rPr lang="tr-TR" dirty="0" smtClean="0">
                    <a:solidFill>
                      <a:srgbClr val="00B050"/>
                    </a:solidFill>
                  </a:rPr>
                  <a:t>Yerleşme </a:t>
                </a:r>
                <a:r>
                  <a:rPr lang="tr-TR" dirty="0">
                    <a:solidFill>
                      <a:srgbClr val="00B050"/>
                    </a:solidFill>
                  </a:rPr>
                  <a:t>zamanı, </a:t>
                </a:r>
                <a:r>
                  <a:rPr lang="tr-TR" dirty="0" err="1">
                    <a:solidFill>
                      <a:srgbClr val="00B050"/>
                    </a:solidFill>
                  </a:rPr>
                  <a:t>t</a:t>
                </a:r>
                <a:r>
                  <a:rPr lang="tr-TR" baseline="-25000" dirty="0" err="1">
                    <a:solidFill>
                      <a:srgbClr val="00B050"/>
                    </a:solidFill>
                  </a:rPr>
                  <a:t>s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endParaRPr lang="tr-TR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tr-TR" dirty="0">
                    <a:solidFill>
                      <a:srgbClr val="00B050"/>
                    </a:solidFill>
                  </a:rPr>
                  <a:t>Gecikme zamanı, </a:t>
                </a:r>
                <a:r>
                  <a:rPr lang="tr-TR" dirty="0" err="1">
                    <a:solidFill>
                      <a:srgbClr val="00B050"/>
                    </a:solidFill>
                  </a:rPr>
                  <a:t>t</a:t>
                </a:r>
                <a:r>
                  <a:rPr lang="tr-TR" baseline="-25000" dirty="0" err="1">
                    <a:solidFill>
                      <a:srgbClr val="00B050"/>
                    </a:solidFill>
                  </a:rPr>
                  <a:t>d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2" b="-1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5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smtClean="0"/>
                  <a:t>Kritik </a:t>
                </a:r>
                <a:r>
                  <a:rPr lang="tr-TR" dirty="0" smtClean="0"/>
                  <a:t>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tr-TR" b="0" dirty="0" smtClean="0"/>
                  <a:t/>
                </a:r>
                <a:br>
                  <a:rPr lang="tr-TR" b="0" dirty="0" smtClean="0"/>
                </a:br>
                <a:r>
                  <a:rPr lang="tr-TR" dirty="0">
                    <a:solidFill>
                      <a:srgbClr val="00B050"/>
                    </a:solidFill>
                  </a:rPr>
                  <a:t>Aşma zamanı, t</a:t>
                </a:r>
                <a:r>
                  <a:rPr lang="tr-TR" baseline="-25000" dirty="0">
                    <a:solidFill>
                      <a:srgbClr val="00B050"/>
                    </a:solidFill>
                  </a:rPr>
                  <a:t>p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endParaRPr lang="tr-TR" dirty="0"/>
              </a:p>
            </p:txBody>
          </p:sp>
        </mc:Choice>
        <mc:Fallback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16667" b="-2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Aşma zamanı için türevin sıfır olduğu noktayı bulmalıyız.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lim>
                      </m:limLow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&gt;0⟹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y</m:t>
                      </m:r>
                      <m:d>
                        <m:dPr>
                          <m:ctrlPr>
                            <a:rPr lang="tr-TR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maximum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yada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y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minimum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olur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sonra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tekrar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yukar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gider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b="0" dirty="0" smtClean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7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smtClean="0"/>
                  <a:t>Kritik </a:t>
                </a:r>
                <a:r>
                  <a:rPr lang="tr-TR" dirty="0" smtClean="0"/>
                  <a:t>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tr-TR" b="0" dirty="0" smtClean="0"/>
                  <a:t/>
                </a:r>
                <a:br>
                  <a:rPr lang="tr-TR" b="0" dirty="0" smtClean="0"/>
                </a:br>
                <a:r>
                  <a:rPr lang="tr-TR" dirty="0">
                    <a:solidFill>
                      <a:srgbClr val="00B050"/>
                    </a:solidFill>
                  </a:rPr>
                  <a:t>Maksimum </a:t>
                </a:r>
                <a:r>
                  <a:rPr lang="tr-TR" dirty="0" smtClean="0">
                    <a:solidFill>
                      <a:srgbClr val="00B050"/>
                    </a:solidFill>
                  </a:rPr>
                  <a:t>Aşma,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tr-TR" i="1" baseline="-25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tr-TR" dirty="0" smtClean="0">
                    <a:solidFill>
                      <a:srgbClr val="00B050"/>
                    </a:solidFill>
                  </a:rPr>
                  <a:t> </a:t>
                </a:r>
                <a:endParaRPr lang="tr-TR" dirty="0"/>
              </a:p>
            </p:txBody>
          </p:sp>
        </mc:Choice>
        <mc:Fallback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16667" b="-2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olursa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tr-TR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sz="2400" b="0" dirty="0" smtClean="0">
                    <a:solidFill>
                      <a:schemeClr val="tx1"/>
                    </a:solidFill>
                  </a:rPr>
                  <a:t>, sadece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olduğunda olur.</a:t>
                </a:r>
                <a:endParaRPr lang="tr-TR" sz="24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 t="-19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3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lvl="1"/>
                <a:r>
                  <a:rPr lang="tr-TR" sz="2800" dirty="0" smtClean="0"/>
                  <a:t>Kritik </a:t>
                </a:r>
                <a:r>
                  <a:rPr lang="tr-TR" sz="2800" dirty="0" smtClean="0"/>
                  <a:t>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tr-TR" sz="2800" dirty="0" smtClean="0">
                    <a:solidFill>
                      <a:srgbClr val="00B050"/>
                    </a:solidFill>
                  </a:rPr>
                  <a:t/>
                </a:r>
                <a:br>
                  <a:rPr lang="tr-TR" sz="2800" dirty="0" smtClean="0">
                    <a:solidFill>
                      <a:srgbClr val="00B050"/>
                    </a:solidFill>
                  </a:rPr>
                </a:br>
                <a:r>
                  <a:rPr lang="tr-TR" sz="2800" dirty="0" smtClean="0">
                    <a:solidFill>
                      <a:srgbClr val="00B050"/>
                    </a:solidFill>
                  </a:rPr>
                  <a:t>Yükselme Zamanı, t</a:t>
                </a:r>
                <a:r>
                  <a:rPr lang="tr-TR" sz="2800" baseline="-25000" dirty="0" smtClean="0">
                    <a:solidFill>
                      <a:srgbClr val="00B050"/>
                    </a:solidFill>
                  </a:rPr>
                  <a:t>r</a:t>
                </a:r>
                <a:r>
                  <a:rPr lang="tr-TR" sz="2800" dirty="0" smtClean="0">
                    <a:solidFill>
                      <a:srgbClr val="00B050"/>
                    </a:solidFill>
                  </a:rPr>
                  <a:t>  </a:t>
                </a:r>
                <a:endParaRPr lang="tr-TR" sz="2800" dirty="0"/>
              </a:p>
            </p:txBody>
          </p:sp>
        </mc:Choice>
        <mc:Fallback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12" t="-10000" b="-18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olursa %0’dan %100 yükselme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verildiğinde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&gt;0;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0;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&gt;0; 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Dolayısıyla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↑,  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↓ 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tr-TR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Hızı ve bağıl kararlılığı aynı anda artırmak mümkün değildir. Bu nedenle küçük bir aşmaya izin verilir.</a:t>
                </a:r>
                <a:endParaRPr lang="tr-TR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 t="-19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9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lvl="1"/>
                <a:r>
                  <a:rPr lang="tr-TR" sz="3600" dirty="0" smtClean="0">
                    <a:solidFill>
                      <a:srgbClr val="FF0000"/>
                    </a:solidFill>
                  </a:rPr>
                  <a:t>Az </a:t>
                </a:r>
                <a:r>
                  <a:rPr lang="tr-TR" sz="3600" dirty="0" smtClean="0">
                    <a:solidFill>
                      <a:srgbClr val="FF0000"/>
                    </a:solidFill>
                  </a:rPr>
                  <a:t>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tr-T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tr-T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tr-TR" sz="3600" dirty="0"/>
              </a:p>
            </p:txBody>
          </p:sp>
        </mc:Choice>
        <mc:Fallback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8" b="-25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400" dirty="0"/>
                  <a:t>Sistemin </a:t>
                </a:r>
                <a:r>
                  <a:rPr lang="tr-TR" sz="2400" dirty="0" err="1"/>
                  <a:t>TF’u</a:t>
                </a:r>
                <a:r>
                  <a:rPr lang="tr-TR" sz="24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𝑦𝑎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Şeklinde ifade edilebilir.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𝜂𝜉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𝑚𝑙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𝑓𝑟𝑒𝑘𝑎𝑛𝑠</m:t>
                      </m:r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4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Az 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tr-TR" dirty="0" smtClean="0"/>
                  <a:t/>
                </a:r>
                <a:br>
                  <a:rPr lang="tr-TR" dirty="0" smtClean="0"/>
                </a:br>
                <a:r>
                  <a:rPr lang="tr-TR" dirty="0" smtClean="0"/>
                  <a:t>Aşma </a:t>
                </a:r>
                <a:r>
                  <a:rPr lang="tr-TR" dirty="0" smtClean="0"/>
                  <a:t>Zamanı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 smtClean="0"/>
                  <a:t>)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20000" b="-2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3617259"/>
                <a:ext cx="10058400" cy="271606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tr-TR" dirty="0" smtClean="0"/>
                  <a:t>İspat: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3617259"/>
                <a:ext cx="10058400" cy="2716064"/>
              </a:xfrm>
              <a:blipFill rotWithShape="0"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98488" y="1476538"/>
                <a:ext cx="3833037" cy="2048702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tr-T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tr-T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num>
                              <m:den>
                                <m:sSub>
                                  <m:sSubPr>
                                    <m:ctrlPr>
                                      <a:rPr lang="tr-T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tr-TR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tr-TR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488" y="1476538"/>
                <a:ext cx="3833037" cy="20487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7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Hatırlatma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91744" y="1385047"/>
                <a:ext cx="4364183" cy="494827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𝚤𝑠𝚤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;  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Burada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91744" y="1385047"/>
                <a:ext cx="4364183" cy="4948276"/>
              </a:xfrm>
              <a:blipFill>
                <a:blip r:embed="rId2"/>
                <a:stretch>
                  <a:fillRect l="-43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33055" y="1502685"/>
            <a:ext cx="4912471" cy="466258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7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Az 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tr-TR" dirty="0" smtClean="0"/>
                  <a:t/>
                </a:r>
                <a:br>
                  <a:rPr lang="tr-TR" dirty="0" smtClean="0"/>
                </a:br>
                <a:r>
                  <a:rPr lang="tr-TR" dirty="0" smtClean="0"/>
                  <a:t>Aşma </a:t>
                </a:r>
                <a:r>
                  <a:rPr lang="tr-TR" dirty="0" smtClean="0"/>
                  <a:t>Zamanı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 smtClean="0"/>
                  <a:t>)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20000" b="-2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9680" y="1358968"/>
                <a:ext cx="10058400" cy="49309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İspat </a:t>
                </a:r>
                <a:r>
                  <a:rPr lang="tr-TR" sz="2400" dirty="0">
                    <a:solidFill>
                      <a:schemeClr val="tx1"/>
                    </a:solidFill>
                  </a:rPr>
                  <a:t>devam:</a:t>
                </a:r>
                <a:endParaRPr lang="tr-TR" sz="24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solidFill>
                                <a:schemeClr val="tx1"/>
                              </a:solidFill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𝜉</m:t>
                          </m:r>
                          <m:func>
                            <m:func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solidFill>
                                    <a:schemeClr val="tx1"/>
                                  </a:solidFill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func>
                            <m:func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solidFill>
                                    <a:schemeClr val="tx1"/>
                                  </a:solidFill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>
                    <a:solidFill>
                      <a:schemeClr val="tx1"/>
                    </a:solidFill>
                  </a:rPr>
                  <a:t>Sönüm açısı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’</a:t>
                </a:r>
                <a:r>
                  <a:rPr lang="tr-TR" sz="2400" dirty="0" err="1">
                    <a:solidFill>
                      <a:schemeClr val="tx1"/>
                    </a:solidFill>
                  </a:rPr>
                  <a:t>yı</a:t>
                </a:r>
                <a:r>
                  <a:rPr lang="tr-TR" sz="2400" dirty="0">
                    <a:solidFill>
                      <a:schemeClr val="tx1"/>
                    </a:solidFill>
                  </a:rPr>
                  <a:t> tanımlarken; </a:t>
                </a: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 i="1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tr-TR" sz="2400" i="1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 </a:t>
                </a:r>
                <a:r>
                  <a:rPr lang="tr-TR" sz="2400" dirty="0">
                    <a:solidFill>
                      <a:schemeClr val="tx1"/>
                    </a:solidFill>
                  </a:rPr>
                  <a:t>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tr-TR" sz="2400" i="1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sz="240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sin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 </a:t>
                </a:r>
                <a:r>
                  <a:rPr lang="tr-TR" sz="2400" dirty="0">
                    <a:solidFill>
                      <a:schemeClr val="tx1"/>
                    </a:solidFill>
                  </a:rPr>
                  <a:t>olduğunu göstermiştik;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solidFill>
                                <a:schemeClr val="tx1"/>
                              </a:solidFill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solidFill>
                                    <a:schemeClr val="tx1"/>
                                  </a:solidFill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240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β</m:t>
                          </m:r>
                          <m:func>
                            <m:func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solidFill>
                                    <a:schemeClr val="tx1"/>
                                  </a:solidFill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solidFill>
                                <a:schemeClr val="tx1"/>
                              </a:solidFill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</a:rPr>
                                <m:t>−</m:t>
                              </m:r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</a:rPr>
                        <m:t>−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40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n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tr-TR" sz="240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tr-TR" sz="240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tr-TR" sz="240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1,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tr-TR" sz="240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2…</m:t>
                      </m:r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rgbClr val="FF0000"/>
                              </a:solidFill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400" i="1">
                              <a:solidFill>
                                <a:srgbClr val="FF0000"/>
                              </a:solidFill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tr-TR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>
                    <a:solidFill>
                      <a:schemeClr val="tx1"/>
                    </a:solidFill>
                  </a:rPr>
                  <a:t>Eğer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𝜂</m:t>
                    </m:r>
                    <m:r>
                      <a:rPr lang="tr-TR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ise,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𝜙</m:t>
                    </m:r>
                    <m:r>
                      <a:rPr lang="tr-TR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sz="24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ea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tr-TR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tr-TR" sz="2400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𝛽</m:t>
                    </m:r>
                    <m:r>
                      <a:rPr lang="tr-TR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tr-TR" sz="2400" i="1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tr-T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tr-T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tr-TR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1358968"/>
                <a:ext cx="10058400" cy="4930996"/>
              </a:xfrm>
              <a:blipFill>
                <a:blip r:embed="rId3"/>
                <a:stretch>
                  <a:fillRect l="-1818" t="-17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6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Az 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tr-TR" dirty="0" smtClean="0"/>
                  <a:t/>
                </a:r>
                <a:br>
                  <a:rPr lang="tr-TR" dirty="0" smtClean="0"/>
                </a:br>
                <a:r>
                  <a:rPr lang="tr-TR" dirty="0" smtClean="0"/>
                  <a:t>Aşma </a:t>
                </a:r>
                <a:r>
                  <a:rPr lang="tr-TR" dirty="0" smtClean="0"/>
                  <a:t>Zamanı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 smtClean="0"/>
                  <a:t>)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13208" b="-201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392072"/>
                <a:ext cx="4146665" cy="450431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392072"/>
                <a:ext cx="4146665" cy="450431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5" r="8160"/>
          <a:stretch/>
        </p:blipFill>
        <p:spPr>
          <a:xfrm>
            <a:off x="5322916" y="1255044"/>
            <a:ext cx="5832764" cy="50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Geçici Cevap ile ilgili Özellikler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Geçici cevap adım giriş ile incelenir. </a:t>
            </a:r>
            <a:endParaRPr lang="tr-TR" dirty="0" smtClean="0"/>
          </a:p>
          <a:p>
            <a:r>
              <a:rPr lang="tr-TR" dirty="0" smtClean="0"/>
              <a:t>Başlangıç </a:t>
            </a:r>
            <a:r>
              <a:rPr lang="tr-TR" dirty="0"/>
              <a:t>koşulları 0 dır. </a:t>
            </a:r>
            <a:endParaRPr lang="tr-TR" dirty="0" smtClean="0"/>
          </a:p>
          <a:p>
            <a:r>
              <a:rPr lang="tr-TR" dirty="0" smtClean="0"/>
              <a:t>Sistemin </a:t>
            </a:r>
            <a:r>
              <a:rPr lang="tr-TR" dirty="0"/>
              <a:t>geçici davranış özellikleri 5 parametre aracılığıyla tanımlanır. </a:t>
            </a:r>
          </a:p>
          <a:p>
            <a:pPr lvl="8"/>
            <a:r>
              <a:rPr lang="tr-TR" sz="2400" dirty="0"/>
              <a:t>-Yerleşme zamanı, t</a:t>
            </a:r>
            <a:r>
              <a:rPr lang="tr-TR" sz="2400" baseline="-25000" dirty="0"/>
              <a:t>s</a:t>
            </a:r>
            <a:r>
              <a:rPr lang="tr-TR" sz="2400" dirty="0"/>
              <a:t> </a:t>
            </a:r>
          </a:p>
          <a:p>
            <a:pPr lvl="8"/>
            <a:r>
              <a:rPr lang="tr-TR" sz="2400" dirty="0" smtClean="0"/>
              <a:t>-</a:t>
            </a:r>
            <a:r>
              <a:rPr lang="tr-TR" sz="2400" dirty="0"/>
              <a:t>Gecikme zamanı, t</a:t>
            </a:r>
            <a:r>
              <a:rPr lang="tr-TR" sz="2400" baseline="-25000" dirty="0"/>
              <a:t>d</a:t>
            </a:r>
            <a:r>
              <a:rPr lang="tr-TR" sz="2400" dirty="0"/>
              <a:t> </a:t>
            </a:r>
          </a:p>
          <a:p>
            <a:pPr lvl="8"/>
            <a:r>
              <a:rPr lang="tr-TR" sz="2400" dirty="0"/>
              <a:t>-Yükselme zamanı, t</a:t>
            </a:r>
            <a:r>
              <a:rPr lang="tr-TR" sz="2400" baseline="-25000" dirty="0"/>
              <a:t>r</a:t>
            </a:r>
            <a:r>
              <a:rPr lang="tr-TR" sz="2400" dirty="0"/>
              <a:t> </a:t>
            </a:r>
          </a:p>
          <a:p>
            <a:pPr lvl="8"/>
            <a:r>
              <a:rPr lang="tr-TR" sz="2400" dirty="0"/>
              <a:t>-Aşma zamanı, t</a:t>
            </a:r>
            <a:r>
              <a:rPr lang="tr-TR" sz="2400" baseline="-25000" dirty="0"/>
              <a:t>p</a:t>
            </a:r>
            <a:r>
              <a:rPr lang="tr-TR" sz="2400" dirty="0"/>
              <a:t> </a:t>
            </a:r>
          </a:p>
          <a:p>
            <a:pPr lvl="8"/>
            <a:r>
              <a:rPr lang="tr-TR" sz="2400" dirty="0" smtClean="0"/>
              <a:t>-</a:t>
            </a:r>
            <a:r>
              <a:rPr lang="tr-TR" sz="2400" dirty="0"/>
              <a:t>En fazla aşma, M</a:t>
            </a:r>
            <a:r>
              <a:rPr lang="tr-TR" sz="2400" baseline="-25000" dirty="0"/>
              <a:t>p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3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Az 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tr-TR" dirty="0" smtClean="0"/>
                  <a:t/>
                </a:r>
                <a:br>
                  <a:rPr lang="tr-TR" dirty="0" smtClean="0"/>
                </a:br>
                <a:r>
                  <a:rPr lang="tr-TR" dirty="0" smtClean="0"/>
                  <a:t>En </a:t>
                </a:r>
                <a:r>
                  <a:rPr lang="tr-TR" dirty="0" smtClean="0"/>
                  <a:t>Fazla Aşma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 smtClean="0"/>
                  <a:t>)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20000" b="-2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2774" y="1371600"/>
                <a:ext cx="10058400" cy="83371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2774" y="1371600"/>
                <a:ext cx="10058400" cy="833718"/>
              </a:xfrm>
              <a:blipFill rotWithShape="0">
                <a:blip r:embed="rId3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51123" y="2444726"/>
                <a:ext cx="8409674" cy="2655022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tr-T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8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</m:e>
                            </m:func>
                            <m:r>
                              <m:rPr>
                                <m:sty m:val="p"/>
                              </m:rPr>
                              <a:rPr lang="tr-TR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tr-T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tr-T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</m:e>
                                          <m:sup>
                                            <m:r>
                                              <a:rPr lang="tr-T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  <m:d>
                                  <m:dPr>
                                    <m:ctrlPr>
                                      <a:rPr lang="tr-T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tr-T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tr-T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tr-TR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tr-TR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tr-T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tr-TR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𝜋𝜉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tr-T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tr-T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</m:e>
                                          <m:sup>
                                            <m:r>
                                              <a:rPr lang="tr-T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123" y="2444726"/>
                <a:ext cx="8409674" cy="26550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1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Az 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tr-TR" dirty="0"/>
                  <a:t/>
                </a:r>
                <a:br>
                  <a:rPr lang="tr-TR" dirty="0"/>
                </a:br>
                <a:r>
                  <a:rPr lang="tr-TR" dirty="0"/>
                  <a:t>En Fazla Aşma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/>
                  <a:t>)</a:t>
                </a: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13208" b="-201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𝜋𝜉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8238" y="1773501"/>
            <a:ext cx="4937125" cy="37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25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Az 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tr-TR" dirty="0" smtClean="0"/>
                  <a:t/>
                </a:r>
                <a:br>
                  <a:rPr lang="tr-TR" dirty="0" smtClean="0"/>
                </a:br>
                <a:r>
                  <a:rPr lang="tr-TR" dirty="0" smtClean="0"/>
                  <a:t>Yükselme </a:t>
                </a:r>
                <a:r>
                  <a:rPr lang="tr-TR" dirty="0" smtClean="0"/>
                  <a:t>Zamanı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/>
                  <a:t>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16667" b="-2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ilişkisinden bulunacak en küçük t zamanıdır</a:t>
                </a:r>
                <a:r>
                  <a:rPr lang="tr-TR" dirty="0" smtClean="0"/>
                  <a:t>. </a:t>
                </a:r>
                <a:r>
                  <a:rPr lang="tr-TR" b="1" dirty="0" smtClean="0"/>
                  <a:t>t</a:t>
                </a:r>
                <a:r>
                  <a:rPr lang="tr-TR" b="1" baseline="-25000" dirty="0" smtClean="0"/>
                  <a:t>r</a:t>
                </a:r>
                <a:r>
                  <a:rPr lang="tr-TR" dirty="0" smtClean="0"/>
                  <a:t> </a:t>
                </a:r>
                <a:r>
                  <a:rPr lang="tr-TR" dirty="0"/>
                  <a:t>ayrıca 0 dan %100’ e yükselme zamanı olarak da adlandırılır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ise o zaman;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tr-TR" b="1" dirty="0" smtClean="0"/>
              </a:p>
              <a:p>
                <a:pPr marL="0" indent="0">
                  <a:buNone/>
                </a:pPr>
                <a:r>
                  <a:rPr lang="tr-TR" b="1" dirty="0" smtClean="0"/>
                  <a:t>Gecikme </a:t>
                </a:r>
                <a:r>
                  <a:rPr lang="tr-TR" b="1" dirty="0"/>
                  <a:t>zamanı, </a:t>
                </a:r>
                <a:r>
                  <a:rPr lang="tr-TR" b="1" dirty="0" smtClean="0"/>
                  <a:t>t</a:t>
                </a:r>
                <a:r>
                  <a:rPr lang="tr-TR" b="1" baseline="-25000" dirty="0" smtClean="0"/>
                  <a:t>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 smtClean="0"/>
                  <a:t> ilişkisinden bulunabilir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5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Az 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tr-TR" dirty="0" smtClean="0"/>
                  <a:t/>
                </a:r>
                <a:br>
                  <a:rPr lang="tr-TR" dirty="0" smtClean="0"/>
                </a:br>
                <a:r>
                  <a:rPr lang="tr-TR" dirty="0" smtClean="0"/>
                  <a:t>Yerleşme </a:t>
                </a:r>
                <a:r>
                  <a:rPr lang="tr-TR" dirty="0" smtClean="0"/>
                  <a:t>Zamanı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tr-TR" dirty="0"/>
                  <a:t>)</a:t>
                </a:r>
                <a:r>
                  <a:rPr lang="tr-TR" dirty="0" smtClean="0"/>
                  <a:t>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16667" b="-2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0727" y="4569069"/>
                <a:ext cx="10058400" cy="1912414"/>
              </a:xfrm>
            </p:spPr>
            <p:txBody>
              <a:bodyPr/>
              <a:lstStyle/>
              <a:p>
                <a:r>
                  <a:rPr lang="tr-TR" dirty="0" smtClean="0"/>
                  <a:t>İspat: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0727" y="4569069"/>
                <a:ext cx="10058400" cy="1912414"/>
              </a:xfrm>
              <a:blipFill rotWithShape="0">
                <a:blip r:embed="rId3"/>
                <a:stretch>
                  <a:fillRect l="-1212" t="-54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16653" y="1382408"/>
                <a:ext cx="5974200" cy="3064813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sSub>
                                  <m:sSubPr>
                                    <m:ctrlPr>
                                      <a:rPr lang="tr-T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tr-T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tr-TR" sz="2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tr-T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≅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tr-TR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tr-T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sz="28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tr-TR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  <m:sSub>
                                        <m:sSubPr>
                                          <m:ctrlPr>
                                            <a:rPr lang="tr-TR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tr-TR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=0.02 </m:t>
                                      </m:r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tr-T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sz="2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tr-TR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sSub>
                                        <m:sSubPr>
                                          <m:ctrlPr>
                                            <a:rPr lang="tr-TR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tr-TR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=0.0</m:t>
                                      </m:r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653" y="1382408"/>
                <a:ext cx="5974200" cy="30648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Az Sönümlü durum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tr-TR" dirty="0"/>
                  <a:t/>
                </a:r>
                <a:br>
                  <a:rPr lang="tr-TR" dirty="0"/>
                </a:br>
                <a:r>
                  <a:rPr lang="tr-TR" dirty="0"/>
                  <a:t>Yerleşme Zamanı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tr-TR" dirty="0"/>
                  <a:t>)</a:t>
                </a:r>
                <a:r>
                  <a:rPr lang="tr-TR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t="-16667" b="-2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423312"/>
            <a:ext cx="6483927" cy="4877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5927" y="1856509"/>
            <a:ext cx="4059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Hesaplamaları basitleştirmek için yerleşmenin, cevabın zarf fonksiyonlarının yerleşme kriterini sağladığı zaman gerçekleştiğini varsayıyoruz.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93681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 smtClean="0"/>
                  <a:t>Yerleşme Zamanı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tr-TR" dirty="0"/>
                  <a:t>)</a:t>
                </a:r>
                <a:r>
                  <a:rPr lang="tr-TR" dirty="0" smtClean="0"/>
                  <a:t> </a:t>
                </a:r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18" b="-2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5198" y="1355221"/>
                <a:ext cx="10058400" cy="477663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tr-TR" dirty="0" smtClean="0"/>
                  <a:t>İspat Devam: </a:t>
                </a:r>
                <a:endParaRPr lang="tr-T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𝜂𝜉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Ancak, yukarıda bulduğumuz ifadeyi yaklaşık ama çok daha basit bir ifadeye dönüştürebiliriz.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.91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≅4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=0.02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e>
                        </m:mr>
                        <m:m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.9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≅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=0.0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e>
                        </m:mr>
                      </m:m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0≤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5198" y="1355221"/>
                <a:ext cx="10058400" cy="4776637"/>
              </a:xfrm>
              <a:blipFill rotWithShape="0">
                <a:blip r:embed="rId3"/>
                <a:stretch>
                  <a:fillRect l="-1697" t="-25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8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tr-TR" b="1" dirty="0" smtClean="0"/>
                  <a:t>Örnek 1:</a:t>
                </a:r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ikinci dereceden az sönümlü sistem için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%2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𝑦𝑒𝑟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𝑘𝑟𝑖𝑡𝑒𝑟𝑖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𝑖𝑙𝑒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 smtClean="0"/>
                  <a:t> olsun istenmektedir. Bu şartları sağlayacak kutupların bulunacağı bölgeyi çizerek gösteriniz.</a:t>
                </a:r>
              </a:p>
              <a:p>
                <a:r>
                  <a:rPr lang="tr-TR" b="1" dirty="0" smtClean="0"/>
                  <a:t>Çözüm 1: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𝜋𝜉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≤0.1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tr-TR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𝟓𝟑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𝟕𝟔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°⟹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0.59</m:t>
                    </m:r>
                  </m:oMath>
                </a14:m>
                <a:endParaRPr lang="tr-TR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2.67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den>
                    </m:f>
                  </m:oMath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endParaRPr lang="tr-T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2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9533614" y="3355450"/>
            <a:ext cx="1423283" cy="2472856"/>
          </a:xfrm>
          <a:custGeom>
            <a:avLst/>
            <a:gdLst>
              <a:gd name="connsiteX0" fmla="*/ 1423283 w 1423283"/>
              <a:gd name="connsiteY0" fmla="*/ 2194560 h 2472856"/>
              <a:gd name="connsiteX1" fmla="*/ 1359673 w 1423283"/>
              <a:gd name="connsiteY1" fmla="*/ 2218414 h 2472856"/>
              <a:gd name="connsiteX2" fmla="*/ 1288111 w 1423283"/>
              <a:gd name="connsiteY2" fmla="*/ 2226366 h 2472856"/>
              <a:gd name="connsiteX3" fmla="*/ 1264257 w 1423283"/>
              <a:gd name="connsiteY3" fmla="*/ 2242268 h 2472856"/>
              <a:gd name="connsiteX4" fmla="*/ 1232452 w 1423283"/>
              <a:gd name="connsiteY4" fmla="*/ 2266122 h 2472856"/>
              <a:gd name="connsiteX5" fmla="*/ 1184744 w 1423283"/>
              <a:gd name="connsiteY5" fmla="*/ 2289976 h 2472856"/>
              <a:gd name="connsiteX6" fmla="*/ 1160890 w 1423283"/>
              <a:gd name="connsiteY6" fmla="*/ 2297927 h 2472856"/>
              <a:gd name="connsiteX7" fmla="*/ 1129085 w 1423283"/>
              <a:gd name="connsiteY7" fmla="*/ 2313830 h 2472856"/>
              <a:gd name="connsiteX8" fmla="*/ 1081377 w 1423283"/>
              <a:gd name="connsiteY8" fmla="*/ 2329733 h 2472856"/>
              <a:gd name="connsiteX9" fmla="*/ 1057523 w 1423283"/>
              <a:gd name="connsiteY9" fmla="*/ 2345635 h 2472856"/>
              <a:gd name="connsiteX10" fmla="*/ 985962 w 1423283"/>
              <a:gd name="connsiteY10" fmla="*/ 2369489 h 2472856"/>
              <a:gd name="connsiteX11" fmla="*/ 962108 w 1423283"/>
              <a:gd name="connsiteY11" fmla="*/ 2377440 h 2472856"/>
              <a:gd name="connsiteX12" fmla="*/ 938254 w 1423283"/>
              <a:gd name="connsiteY12" fmla="*/ 2385392 h 2472856"/>
              <a:gd name="connsiteX13" fmla="*/ 906449 w 1423283"/>
              <a:gd name="connsiteY13" fmla="*/ 2393343 h 2472856"/>
              <a:gd name="connsiteX14" fmla="*/ 882595 w 1423283"/>
              <a:gd name="connsiteY14" fmla="*/ 2401294 h 2472856"/>
              <a:gd name="connsiteX15" fmla="*/ 826936 w 1423283"/>
              <a:gd name="connsiteY15" fmla="*/ 2409246 h 2472856"/>
              <a:gd name="connsiteX16" fmla="*/ 755374 w 1423283"/>
              <a:gd name="connsiteY16" fmla="*/ 2425148 h 2472856"/>
              <a:gd name="connsiteX17" fmla="*/ 731520 w 1423283"/>
              <a:gd name="connsiteY17" fmla="*/ 2433100 h 2472856"/>
              <a:gd name="connsiteX18" fmla="*/ 667909 w 1423283"/>
              <a:gd name="connsiteY18" fmla="*/ 2449002 h 2472856"/>
              <a:gd name="connsiteX19" fmla="*/ 620202 w 1423283"/>
              <a:gd name="connsiteY19" fmla="*/ 2472856 h 2472856"/>
              <a:gd name="connsiteX20" fmla="*/ 588396 w 1423283"/>
              <a:gd name="connsiteY20" fmla="*/ 2464905 h 2472856"/>
              <a:gd name="connsiteX21" fmla="*/ 540689 w 1423283"/>
              <a:gd name="connsiteY21" fmla="*/ 2449002 h 2472856"/>
              <a:gd name="connsiteX22" fmla="*/ 246490 w 1423283"/>
              <a:gd name="connsiteY22" fmla="*/ 2464905 h 2472856"/>
              <a:gd name="connsiteX23" fmla="*/ 174929 w 1423283"/>
              <a:gd name="connsiteY23" fmla="*/ 2441051 h 2472856"/>
              <a:gd name="connsiteX24" fmla="*/ 79513 w 1423283"/>
              <a:gd name="connsiteY24" fmla="*/ 2433100 h 2472856"/>
              <a:gd name="connsiteX25" fmla="*/ 55659 w 1423283"/>
              <a:gd name="connsiteY25" fmla="*/ 2417197 h 2472856"/>
              <a:gd name="connsiteX26" fmla="*/ 31805 w 1423283"/>
              <a:gd name="connsiteY26" fmla="*/ 2258171 h 2472856"/>
              <a:gd name="connsiteX27" fmla="*/ 15903 w 1423283"/>
              <a:gd name="connsiteY27" fmla="*/ 2226366 h 2472856"/>
              <a:gd name="connsiteX28" fmla="*/ 7951 w 1423283"/>
              <a:gd name="connsiteY28" fmla="*/ 2202512 h 2472856"/>
              <a:gd name="connsiteX29" fmla="*/ 23854 w 1423283"/>
              <a:gd name="connsiteY29" fmla="*/ 2154804 h 2472856"/>
              <a:gd name="connsiteX30" fmla="*/ 39756 w 1423283"/>
              <a:gd name="connsiteY30" fmla="*/ 2043486 h 2472856"/>
              <a:gd name="connsiteX31" fmla="*/ 0 w 1423283"/>
              <a:gd name="connsiteY31" fmla="*/ 1733385 h 2472856"/>
              <a:gd name="connsiteX32" fmla="*/ 7951 w 1423283"/>
              <a:gd name="connsiteY32" fmla="*/ 1582310 h 2472856"/>
              <a:gd name="connsiteX33" fmla="*/ 23854 w 1423283"/>
              <a:gd name="connsiteY33" fmla="*/ 1423284 h 2472856"/>
              <a:gd name="connsiteX34" fmla="*/ 31805 w 1423283"/>
              <a:gd name="connsiteY34" fmla="*/ 1399430 h 2472856"/>
              <a:gd name="connsiteX35" fmla="*/ 47708 w 1423283"/>
              <a:gd name="connsiteY35" fmla="*/ 1375576 h 2472856"/>
              <a:gd name="connsiteX36" fmla="*/ 39756 w 1423283"/>
              <a:gd name="connsiteY36" fmla="*/ 1248355 h 2472856"/>
              <a:gd name="connsiteX37" fmla="*/ 31805 w 1423283"/>
              <a:gd name="connsiteY37" fmla="*/ 1208599 h 2472856"/>
              <a:gd name="connsiteX38" fmla="*/ 23854 w 1423283"/>
              <a:gd name="connsiteY38" fmla="*/ 1081378 h 2472856"/>
              <a:gd name="connsiteX39" fmla="*/ 31805 w 1423283"/>
              <a:gd name="connsiteY39" fmla="*/ 882595 h 2472856"/>
              <a:gd name="connsiteX40" fmla="*/ 31805 w 1423283"/>
              <a:gd name="connsiteY40" fmla="*/ 572494 h 2472856"/>
              <a:gd name="connsiteX41" fmla="*/ 15903 w 1423283"/>
              <a:gd name="connsiteY41" fmla="*/ 548640 h 2472856"/>
              <a:gd name="connsiteX42" fmla="*/ 31805 w 1423283"/>
              <a:gd name="connsiteY42" fmla="*/ 516835 h 2472856"/>
              <a:gd name="connsiteX43" fmla="*/ 39756 w 1423283"/>
              <a:gd name="connsiteY43" fmla="*/ 445273 h 2472856"/>
              <a:gd name="connsiteX44" fmla="*/ 47708 w 1423283"/>
              <a:gd name="connsiteY44" fmla="*/ 421420 h 2472856"/>
              <a:gd name="connsiteX45" fmla="*/ 55659 w 1423283"/>
              <a:gd name="connsiteY45" fmla="*/ 373712 h 2472856"/>
              <a:gd name="connsiteX46" fmla="*/ 71562 w 1423283"/>
              <a:gd name="connsiteY46" fmla="*/ 190832 h 2472856"/>
              <a:gd name="connsiteX47" fmla="*/ 79513 w 1423283"/>
              <a:gd name="connsiteY47" fmla="*/ 39757 h 2472856"/>
              <a:gd name="connsiteX48" fmla="*/ 246490 w 1423283"/>
              <a:gd name="connsiteY48" fmla="*/ 31806 h 2472856"/>
              <a:gd name="connsiteX49" fmla="*/ 373711 w 1423283"/>
              <a:gd name="connsiteY49" fmla="*/ 7952 h 2472856"/>
              <a:gd name="connsiteX50" fmla="*/ 397565 w 1423283"/>
              <a:gd name="connsiteY50" fmla="*/ 0 h 2472856"/>
              <a:gd name="connsiteX51" fmla="*/ 492981 w 1423283"/>
              <a:gd name="connsiteY51" fmla="*/ 15903 h 2472856"/>
              <a:gd name="connsiteX52" fmla="*/ 556591 w 1423283"/>
              <a:gd name="connsiteY52" fmla="*/ 39757 h 2472856"/>
              <a:gd name="connsiteX53" fmla="*/ 763325 w 1423283"/>
              <a:gd name="connsiteY53" fmla="*/ 31806 h 2472856"/>
              <a:gd name="connsiteX54" fmla="*/ 1025718 w 1423283"/>
              <a:gd name="connsiteY54" fmla="*/ 47708 h 2472856"/>
              <a:gd name="connsiteX55" fmla="*/ 1113183 w 1423283"/>
              <a:gd name="connsiteY55" fmla="*/ 71562 h 2472856"/>
              <a:gd name="connsiteX56" fmla="*/ 1248355 w 1423283"/>
              <a:gd name="connsiteY56" fmla="*/ 63611 h 2472856"/>
              <a:gd name="connsiteX57" fmla="*/ 1272209 w 1423283"/>
              <a:gd name="connsiteY57" fmla="*/ 55660 h 2472856"/>
              <a:gd name="connsiteX58" fmla="*/ 1311965 w 1423283"/>
              <a:gd name="connsiteY58" fmla="*/ 47708 h 2472856"/>
              <a:gd name="connsiteX59" fmla="*/ 1367624 w 1423283"/>
              <a:gd name="connsiteY59" fmla="*/ 55660 h 2472856"/>
              <a:gd name="connsiteX60" fmla="*/ 1415332 w 1423283"/>
              <a:gd name="connsiteY60" fmla="*/ 71562 h 247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423283" h="2472856">
                <a:moveTo>
                  <a:pt x="1423283" y="2194560"/>
                </a:moveTo>
                <a:cubicBezTo>
                  <a:pt x="1421224" y="2195384"/>
                  <a:pt x="1370361" y="2216633"/>
                  <a:pt x="1359673" y="2218414"/>
                </a:cubicBezTo>
                <a:cubicBezTo>
                  <a:pt x="1335999" y="2222360"/>
                  <a:pt x="1311965" y="2223715"/>
                  <a:pt x="1288111" y="2226366"/>
                </a:cubicBezTo>
                <a:cubicBezTo>
                  <a:pt x="1280160" y="2231667"/>
                  <a:pt x="1272033" y="2236714"/>
                  <a:pt x="1264257" y="2242268"/>
                </a:cubicBezTo>
                <a:cubicBezTo>
                  <a:pt x="1253473" y="2249971"/>
                  <a:pt x="1243816" y="2259304"/>
                  <a:pt x="1232452" y="2266122"/>
                </a:cubicBezTo>
                <a:cubicBezTo>
                  <a:pt x="1217206" y="2275270"/>
                  <a:pt x="1200991" y="2282755"/>
                  <a:pt x="1184744" y="2289976"/>
                </a:cubicBezTo>
                <a:cubicBezTo>
                  <a:pt x="1177085" y="2293380"/>
                  <a:pt x="1168594" y="2294625"/>
                  <a:pt x="1160890" y="2297927"/>
                </a:cubicBezTo>
                <a:cubicBezTo>
                  <a:pt x="1149995" y="2302596"/>
                  <a:pt x="1140090" y="2309428"/>
                  <a:pt x="1129085" y="2313830"/>
                </a:cubicBezTo>
                <a:cubicBezTo>
                  <a:pt x="1113521" y="2320056"/>
                  <a:pt x="1095325" y="2320435"/>
                  <a:pt x="1081377" y="2329733"/>
                </a:cubicBezTo>
                <a:cubicBezTo>
                  <a:pt x="1073426" y="2335034"/>
                  <a:pt x="1066256" y="2341754"/>
                  <a:pt x="1057523" y="2345635"/>
                </a:cubicBezTo>
                <a:cubicBezTo>
                  <a:pt x="1057509" y="2345641"/>
                  <a:pt x="997896" y="2365511"/>
                  <a:pt x="985962" y="2369489"/>
                </a:cubicBezTo>
                <a:lnTo>
                  <a:pt x="962108" y="2377440"/>
                </a:lnTo>
                <a:cubicBezTo>
                  <a:pt x="954157" y="2380091"/>
                  <a:pt x="946385" y="2383359"/>
                  <a:pt x="938254" y="2385392"/>
                </a:cubicBezTo>
                <a:cubicBezTo>
                  <a:pt x="927652" y="2388042"/>
                  <a:pt x="916956" y="2390341"/>
                  <a:pt x="906449" y="2393343"/>
                </a:cubicBezTo>
                <a:cubicBezTo>
                  <a:pt x="898390" y="2395645"/>
                  <a:pt x="890814" y="2399650"/>
                  <a:pt x="882595" y="2401294"/>
                </a:cubicBezTo>
                <a:cubicBezTo>
                  <a:pt x="864218" y="2404970"/>
                  <a:pt x="845489" y="2406595"/>
                  <a:pt x="826936" y="2409246"/>
                </a:cubicBezTo>
                <a:cubicBezTo>
                  <a:pt x="773232" y="2427147"/>
                  <a:pt x="839348" y="2406487"/>
                  <a:pt x="755374" y="2425148"/>
                </a:cubicBezTo>
                <a:cubicBezTo>
                  <a:pt x="747192" y="2426966"/>
                  <a:pt x="739606" y="2430895"/>
                  <a:pt x="731520" y="2433100"/>
                </a:cubicBezTo>
                <a:cubicBezTo>
                  <a:pt x="710434" y="2438851"/>
                  <a:pt x="667909" y="2449002"/>
                  <a:pt x="667909" y="2449002"/>
                </a:cubicBezTo>
                <a:cubicBezTo>
                  <a:pt x="655847" y="2457044"/>
                  <a:pt x="636664" y="2472856"/>
                  <a:pt x="620202" y="2472856"/>
                </a:cubicBezTo>
                <a:cubicBezTo>
                  <a:pt x="609274" y="2472856"/>
                  <a:pt x="598863" y="2468045"/>
                  <a:pt x="588396" y="2464905"/>
                </a:cubicBezTo>
                <a:cubicBezTo>
                  <a:pt x="572340" y="2460088"/>
                  <a:pt x="540689" y="2449002"/>
                  <a:pt x="540689" y="2449002"/>
                </a:cubicBezTo>
                <a:cubicBezTo>
                  <a:pt x="442623" y="2454303"/>
                  <a:pt x="344673" y="2462622"/>
                  <a:pt x="246490" y="2464905"/>
                </a:cubicBezTo>
                <a:cubicBezTo>
                  <a:pt x="106543" y="2468159"/>
                  <a:pt x="261285" y="2458321"/>
                  <a:pt x="174929" y="2441051"/>
                </a:cubicBezTo>
                <a:cubicBezTo>
                  <a:pt x="143633" y="2434792"/>
                  <a:pt x="111318" y="2435750"/>
                  <a:pt x="79513" y="2433100"/>
                </a:cubicBezTo>
                <a:cubicBezTo>
                  <a:pt x="71562" y="2427799"/>
                  <a:pt x="62416" y="2423954"/>
                  <a:pt x="55659" y="2417197"/>
                </a:cubicBezTo>
                <a:cubicBezTo>
                  <a:pt x="15127" y="2376665"/>
                  <a:pt x="38392" y="2304284"/>
                  <a:pt x="31805" y="2258171"/>
                </a:cubicBezTo>
                <a:cubicBezTo>
                  <a:pt x="30129" y="2246437"/>
                  <a:pt x="20572" y="2237261"/>
                  <a:pt x="15903" y="2226366"/>
                </a:cubicBezTo>
                <a:cubicBezTo>
                  <a:pt x="12601" y="2218662"/>
                  <a:pt x="10602" y="2210463"/>
                  <a:pt x="7951" y="2202512"/>
                </a:cubicBezTo>
                <a:cubicBezTo>
                  <a:pt x="13252" y="2186609"/>
                  <a:pt x="21098" y="2171339"/>
                  <a:pt x="23854" y="2154804"/>
                </a:cubicBezTo>
                <a:cubicBezTo>
                  <a:pt x="35318" y="2086018"/>
                  <a:pt x="29805" y="2123094"/>
                  <a:pt x="39756" y="2043486"/>
                </a:cubicBezTo>
                <a:cubicBezTo>
                  <a:pt x="23338" y="1739745"/>
                  <a:pt x="105570" y="1803762"/>
                  <a:pt x="0" y="1733385"/>
                </a:cubicBezTo>
                <a:cubicBezTo>
                  <a:pt x="2650" y="1683027"/>
                  <a:pt x="4990" y="1632651"/>
                  <a:pt x="7951" y="1582310"/>
                </a:cubicBezTo>
                <a:cubicBezTo>
                  <a:pt x="11864" y="1515788"/>
                  <a:pt x="9764" y="1479647"/>
                  <a:pt x="23854" y="1423284"/>
                </a:cubicBezTo>
                <a:cubicBezTo>
                  <a:pt x="25887" y="1415153"/>
                  <a:pt x="28057" y="1406927"/>
                  <a:pt x="31805" y="1399430"/>
                </a:cubicBezTo>
                <a:cubicBezTo>
                  <a:pt x="36079" y="1390883"/>
                  <a:pt x="42407" y="1383527"/>
                  <a:pt x="47708" y="1375576"/>
                </a:cubicBezTo>
                <a:cubicBezTo>
                  <a:pt x="45057" y="1333169"/>
                  <a:pt x="43785" y="1290653"/>
                  <a:pt x="39756" y="1248355"/>
                </a:cubicBezTo>
                <a:cubicBezTo>
                  <a:pt x="38475" y="1234901"/>
                  <a:pt x="33086" y="1222053"/>
                  <a:pt x="31805" y="1208599"/>
                </a:cubicBezTo>
                <a:cubicBezTo>
                  <a:pt x="27777" y="1166301"/>
                  <a:pt x="26504" y="1123785"/>
                  <a:pt x="23854" y="1081378"/>
                </a:cubicBezTo>
                <a:cubicBezTo>
                  <a:pt x="26504" y="1015117"/>
                  <a:pt x="27911" y="948795"/>
                  <a:pt x="31805" y="882595"/>
                </a:cubicBezTo>
                <a:cubicBezTo>
                  <a:pt x="41968" y="709815"/>
                  <a:pt x="62344" y="908435"/>
                  <a:pt x="31805" y="572494"/>
                </a:cubicBezTo>
                <a:cubicBezTo>
                  <a:pt x="30940" y="562977"/>
                  <a:pt x="21204" y="556591"/>
                  <a:pt x="15903" y="548640"/>
                </a:cubicBezTo>
                <a:cubicBezTo>
                  <a:pt x="21204" y="538038"/>
                  <a:pt x="29140" y="528384"/>
                  <a:pt x="31805" y="516835"/>
                </a:cubicBezTo>
                <a:cubicBezTo>
                  <a:pt x="37202" y="493449"/>
                  <a:pt x="35810" y="468947"/>
                  <a:pt x="39756" y="445273"/>
                </a:cubicBezTo>
                <a:cubicBezTo>
                  <a:pt x="41134" y="437006"/>
                  <a:pt x="45057" y="429371"/>
                  <a:pt x="47708" y="421420"/>
                </a:cubicBezTo>
                <a:cubicBezTo>
                  <a:pt x="50358" y="405517"/>
                  <a:pt x="54000" y="389748"/>
                  <a:pt x="55659" y="373712"/>
                </a:cubicBezTo>
                <a:cubicBezTo>
                  <a:pt x="61955" y="312847"/>
                  <a:pt x="68346" y="251937"/>
                  <a:pt x="71562" y="190832"/>
                </a:cubicBezTo>
                <a:cubicBezTo>
                  <a:pt x="74212" y="140474"/>
                  <a:pt x="42199" y="73679"/>
                  <a:pt x="79513" y="39757"/>
                </a:cubicBezTo>
                <a:cubicBezTo>
                  <a:pt x="120744" y="2274"/>
                  <a:pt x="190831" y="34456"/>
                  <a:pt x="246490" y="31806"/>
                </a:cubicBezTo>
                <a:cubicBezTo>
                  <a:pt x="293555" y="23961"/>
                  <a:pt x="324165" y="19386"/>
                  <a:pt x="373711" y="7952"/>
                </a:cubicBezTo>
                <a:cubicBezTo>
                  <a:pt x="381878" y="6067"/>
                  <a:pt x="389614" y="2651"/>
                  <a:pt x="397565" y="0"/>
                </a:cubicBezTo>
                <a:cubicBezTo>
                  <a:pt x="411585" y="1753"/>
                  <a:pt x="471351" y="6633"/>
                  <a:pt x="492981" y="15903"/>
                </a:cubicBezTo>
                <a:cubicBezTo>
                  <a:pt x="564641" y="46615"/>
                  <a:pt x="455760" y="19591"/>
                  <a:pt x="556591" y="39757"/>
                </a:cubicBezTo>
                <a:cubicBezTo>
                  <a:pt x="625502" y="37107"/>
                  <a:pt x="694363" y="31806"/>
                  <a:pt x="763325" y="31806"/>
                </a:cubicBezTo>
                <a:cubicBezTo>
                  <a:pt x="881733" y="31806"/>
                  <a:pt x="925251" y="37662"/>
                  <a:pt x="1025718" y="47708"/>
                </a:cubicBezTo>
                <a:cubicBezTo>
                  <a:pt x="1086247" y="67885"/>
                  <a:pt x="1056989" y="60324"/>
                  <a:pt x="1113183" y="71562"/>
                </a:cubicBezTo>
                <a:cubicBezTo>
                  <a:pt x="1158240" y="68912"/>
                  <a:pt x="1203444" y="68102"/>
                  <a:pt x="1248355" y="63611"/>
                </a:cubicBezTo>
                <a:cubicBezTo>
                  <a:pt x="1256695" y="62777"/>
                  <a:pt x="1264078" y="57693"/>
                  <a:pt x="1272209" y="55660"/>
                </a:cubicBezTo>
                <a:cubicBezTo>
                  <a:pt x="1285320" y="52382"/>
                  <a:pt x="1298713" y="50359"/>
                  <a:pt x="1311965" y="47708"/>
                </a:cubicBezTo>
                <a:cubicBezTo>
                  <a:pt x="1330518" y="50359"/>
                  <a:pt x="1349363" y="51446"/>
                  <a:pt x="1367624" y="55660"/>
                </a:cubicBezTo>
                <a:cubicBezTo>
                  <a:pt x="1383958" y="59429"/>
                  <a:pt x="1415332" y="71562"/>
                  <a:pt x="1415332" y="71562"/>
                </a:cubicBezTo>
              </a:path>
            </a:pathLst>
          </a:cu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6" y="3129964"/>
            <a:ext cx="4639845" cy="34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3080084"/>
                <a:ext cx="10058400" cy="325323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tr-TR" dirty="0" smtClean="0"/>
                  <a:t>Kütle pozisyonlama için kullanılan yukarıdaki </a:t>
                </a:r>
                <a:r>
                  <a:rPr lang="tr-TR" dirty="0" err="1" smtClean="0"/>
                  <a:t>servo</a:t>
                </a:r>
                <a:r>
                  <a:rPr lang="tr-TR" dirty="0" smtClean="0"/>
                  <a:t> sistemde kontrolcü olarak P kontrol ve hızın geri beslemesi kullanılmaktadır.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=%10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olması 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baseline="-25000" dirty="0" smtClean="0"/>
                  <a:t> </a:t>
                </a:r>
                <a:r>
                  <a:rPr lang="tr-TR" dirty="0" smtClean="0"/>
                  <a:t>parametrelerini bulunuz.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𝐾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𝜋𝜉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0.1⟹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≥0.59</m:t>
                    </m:r>
                  </m:oMath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3.89 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baseline="-25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0" smtClean="0">
                        <a:latin typeface="Cambria Math" panose="02040503050406030204" pitchFamily="18" charset="0"/>
                      </a:rPr>
                      <m:t>=15.13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tr-TR" baseline="-25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</a:rPr>
                      <m:t>=0.303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tr-TR" baseline="-250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3080084"/>
                <a:ext cx="10058400" cy="3253239"/>
              </a:xfrm>
              <a:blipFill rotWithShape="0">
                <a:blip r:embed="rId2"/>
                <a:stretch>
                  <a:fillRect l="-606" t="-33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1232757" y="1300013"/>
            <a:ext cx="6711942" cy="1696477"/>
            <a:chOff x="4762020" y="241235"/>
            <a:chExt cx="6711942" cy="1696477"/>
          </a:xfrm>
        </p:grpSpPr>
        <p:grpSp>
          <p:nvGrpSpPr>
            <p:cNvPr id="4" name="Grup 89"/>
            <p:cNvGrpSpPr/>
            <p:nvPr/>
          </p:nvGrpSpPr>
          <p:grpSpPr>
            <a:xfrm>
              <a:off x="4762020" y="241235"/>
              <a:ext cx="6711942" cy="1696477"/>
              <a:chOff x="2155028" y="2795206"/>
              <a:chExt cx="6711942" cy="1696477"/>
            </a:xfrm>
          </p:grpSpPr>
          <p:grpSp>
            <p:nvGrpSpPr>
              <p:cNvPr id="5" name="Grup 15"/>
              <p:cNvGrpSpPr/>
              <p:nvPr/>
            </p:nvGrpSpPr>
            <p:grpSpPr>
              <a:xfrm>
                <a:off x="2155028" y="2795206"/>
                <a:ext cx="5992952" cy="1696477"/>
                <a:chOff x="2083908" y="2114486"/>
                <a:chExt cx="5992952" cy="1696477"/>
              </a:xfrm>
            </p:grpSpPr>
            <p:grpSp>
              <p:nvGrpSpPr>
                <p:cNvPr id="23" name="Grup 16"/>
                <p:cNvGrpSpPr/>
                <p:nvPr/>
              </p:nvGrpSpPr>
              <p:grpSpPr>
                <a:xfrm>
                  <a:off x="2083908" y="2114486"/>
                  <a:ext cx="5992952" cy="1696477"/>
                  <a:chOff x="3130132" y="2621711"/>
                  <a:chExt cx="5825974" cy="176493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Oval 26"/>
                      <p:cNvSpPr/>
                      <p:nvPr/>
                    </p:nvSpPr>
                    <p:spPr>
                      <a:xfrm>
                        <a:off x="3967065" y="2887309"/>
                        <a:ext cx="360000" cy="3600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1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100" dirty="0"/>
                      </a:p>
                    </p:txBody>
                  </p:sp>
                </mc:Choice>
                <mc:Fallback xmlns="">
                  <p:sp>
                    <p:nvSpPr>
                      <p:cNvPr id="5" name="Oval 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065" y="2887309"/>
                        <a:ext cx="360000" cy="360000"/>
                      </a:xfrm>
                      <a:prstGeom prst="ellipse">
                        <a:avLst/>
                      </a:prstGeom>
                      <a:blipFill rotWithShape="0">
                        <a:blip r:embed="rId4"/>
                        <a:stretch>
                          <a:fillRect l="-115625" t="-176667" r="-81250" b="-238333"/>
                        </a:stretch>
                      </a:blip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" name="Dikdörtgen 21"/>
                      <p:cNvSpPr/>
                      <p:nvPr/>
                    </p:nvSpPr>
                    <p:spPr>
                      <a:xfrm>
                        <a:off x="7482269" y="2621711"/>
                        <a:ext cx="312298" cy="89408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tr-T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tr-TR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8" name="Dikdörtgen 2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82269" y="2621711"/>
                        <a:ext cx="312298" cy="894081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 l="-5455"/>
                        </a:stretch>
                      </a:blip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9" name="Düz Ok Bağlayıcısı 22"/>
                  <p:cNvCxnSpPr>
                    <a:stCxn id="27" idx="6"/>
                    <a:endCxn id="7" idx="2"/>
                  </p:cNvCxnSpPr>
                  <p:nvPr/>
                </p:nvCxnSpPr>
                <p:spPr>
                  <a:xfrm>
                    <a:off x="4327065" y="3067309"/>
                    <a:ext cx="1112160" cy="259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Dirsek Bağlayıcısı 24"/>
                  <p:cNvCxnSpPr/>
                  <p:nvPr/>
                </p:nvCxnSpPr>
                <p:spPr>
                  <a:xfrm rot="5400000">
                    <a:off x="5917665" y="1348201"/>
                    <a:ext cx="1275098" cy="4801785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Düz Bağlayıcı 26"/>
                  <p:cNvCxnSpPr>
                    <a:stCxn id="27" idx="2"/>
                  </p:cNvCxnSpPr>
                  <p:nvPr/>
                </p:nvCxnSpPr>
                <p:spPr>
                  <a:xfrm flipH="1">
                    <a:off x="3398104" y="3067310"/>
                    <a:ext cx="568960" cy="0"/>
                  </a:xfrm>
                  <a:prstGeom prst="line">
                    <a:avLst/>
                  </a:prstGeom>
                  <a:ln>
                    <a:head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Metin kutusu 27"/>
                      <p:cNvSpPr txBox="1"/>
                      <p:nvPr/>
                    </p:nvSpPr>
                    <p:spPr>
                      <a:xfrm>
                        <a:off x="3130132" y="2709998"/>
                        <a:ext cx="708949" cy="38423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oMath>
                        </a14:m>
                        <a:r>
                          <a:rPr lang="tr-TR" i="1" dirty="0" smtClean="0"/>
                          <a:t>(s)</a:t>
                        </a:r>
                        <a:endParaRPr lang="tr-TR" i="1" dirty="0"/>
                      </a:p>
                    </p:txBody>
                  </p:sp>
                </mc:Choice>
                <mc:Fallback xmlns="">
                  <p:sp>
                    <p:nvSpPr>
                      <p:cNvPr id="32" name="Metin kutusu 2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30132" y="2709998"/>
                        <a:ext cx="708949" cy="384235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 t="-8197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3" name="Metin kutusu 29"/>
                  <p:cNvSpPr txBox="1"/>
                  <p:nvPr/>
                </p:nvSpPr>
                <p:spPr>
                  <a:xfrm>
                    <a:off x="3656012" y="2742212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r-TR" dirty="0" smtClean="0"/>
                      <a:t>+</a:t>
                    </a:r>
                    <a:endParaRPr lang="tr-TR" dirty="0"/>
                  </a:p>
                </p:txBody>
              </p:sp>
              <p:sp>
                <p:nvSpPr>
                  <p:cNvPr id="34" name="Metin kutusu 30"/>
                  <p:cNvSpPr txBox="1"/>
                  <p:nvPr/>
                </p:nvSpPr>
                <p:spPr>
                  <a:xfrm>
                    <a:off x="3866385" y="3146841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r-TR" dirty="0" smtClean="0"/>
                      <a:t>-</a:t>
                    </a:r>
                    <a:endParaRPr lang="tr-TR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Dikdörtgen 17"/>
                    <p:cNvSpPr/>
                    <p:nvPr/>
                  </p:nvSpPr>
                  <p:spPr>
                    <a:xfrm>
                      <a:off x="6098853" y="3075642"/>
                      <a:ext cx="442749" cy="362984"/>
                    </a:xfrm>
                    <a:prstGeom prst="rect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tr-TR" b="0" i="1" baseline="-2500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tr-TR" baseline="-25000" dirty="0"/>
                    </a:p>
                  </p:txBody>
                </p:sp>
              </mc:Choice>
              <mc:Fallback xmlns="">
                <p:sp>
                  <p:nvSpPr>
                    <p:cNvPr id="24" name="Dikdörtgen 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8853" y="3075642"/>
                      <a:ext cx="442749" cy="362984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Metin kutusu 19"/>
                <p:cNvSpPr txBox="1"/>
                <p:nvPr/>
              </p:nvSpPr>
              <p:spPr>
                <a:xfrm>
                  <a:off x="3154259" y="2131790"/>
                  <a:ext cx="5632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i="1" dirty="0" smtClean="0"/>
                    <a:t>E(s)</a:t>
                  </a:r>
                  <a:endParaRPr lang="tr-TR" i="1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Dikdörtgen 31"/>
                  <p:cNvSpPr/>
                  <p:nvPr/>
                </p:nvSpPr>
                <p:spPr>
                  <a:xfrm>
                    <a:off x="5143241" y="3038852"/>
                    <a:ext cx="493147" cy="369332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tr-TR" dirty="0">
                      <a:latin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6" name="Dikdörtgen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3241" y="3038852"/>
                    <a:ext cx="493147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/>
                  <p:cNvSpPr/>
                  <p:nvPr/>
                </p:nvSpPr>
                <p:spPr>
                  <a:xfrm>
                    <a:off x="4530302" y="3053000"/>
                    <a:ext cx="370318" cy="34603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100" dirty="0"/>
                  </a:p>
                </p:txBody>
              </p:sp>
            </mc:Choice>
            <mc:Fallback xmlns="">
              <p:sp>
                <p:nvSpPr>
                  <p:cNvPr id="7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0302" y="3053000"/>
                    <a:ext cx="370318" cy="346037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 l="-115625" t="-181356" r="-81250" b="-24237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Düz Ok Bağlayıcısı 33"/>
              <p:cNvCxnSpPr>
                <a:stCxn id="7" idx="6"/>
              </p:cNvCxnSpPr>
              <p:nvPr/>
            </p:nvCxnSpPr>
            <p:spPr>
              <a:xfrm flipV="1">
                <a:off x="4900620" y="3226018"/>
                <a:ext cx="24152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Metin kutusu 36"/>
              <p:cNvSpPr txBox="1"/>
              <p:nvPr/>
            </p:nvSpPr>
            <p:spPr>
              <a:xfrm>
                <a:off x="4286325" y="28678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+</a:t>
                </a:r>
                <a:endParaRPr lang="tr-TR" dirty="0"/>
              </a:p>
            </p:txBody>
          </p:sp>
          <p:cxnSp>
            <p:nvCxnSpPr>
              <p:cNvPr id="10" name="Düz Ok Bağlayıcısı 40"/>
              <p:cNvCxnSpPr>
                <a:endCxn id="27" idx="4"/>
              </p:cNvCxnSpPr>
              <p:nvPr/>
            </p:nvCxnSpPr>
            <p:spPr>
              <a:xfrm flipH="1" flipV="1">
                <a:off x="3201107" y="3396537"/>
                <a:ext cx="7463" cy="10951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Dikdörtgen 70"/>
                  <p:cNvSpPr/>
                  <p:nvPr/>
                </p:nvSpPr>
                <p:spPr>
                  <a:xfrm>
                    <a:off x="7319860" y="2801373"/>
                    <a:ext cx="321249" cy="85940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Dikdörtgen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9860" y="2801373"/>
                    <a:ext cx="321249" cy="859403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Düz Ok Bağlayıcısı 72"/>
              <p:cNvCxnSpPr>
                <a:stCxn id="6" idx="3"/>
                <a:endCxn id="28" idx="1"/>
              </p:cNvCxnSpPr>
              <p:nvPr/>
            </p:nvCxnSpPr>
            <p:spPr>
              <a:xfrm>
                <a:off x="5636388" y="3223518"/>
                <a:ext cx="995513" cy="13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Düz Ok Bağlayıcısı 74"/>
              <p:cNvCxnSpPr>
                <a:stCxn id="28" idx="3"/>
                <a:endCxn id="12" idx="1"/>
              </p:cNvCxnSpPr>
              <p:nvPr/>
            </p:nvCxnSpPr>
            <p:spPr>
              <a:xfrm>
                <a:off x="6953150" y="3224908"/>
                <a:ext cx="366710" cy="616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Ok Bağlayıcısı 76"/>
              <p:cNvCxnSpPr>
                <a:stCxn id="12" idx="3"/>
              </p:cNvCxnSpPr>
              <p:nvPr/>
            </p:nvCxnSpPr>
            <p:spPr>
              <a:xfrm flipV="1">
                <a:off x="7641109" y="3209473"/>
                <a:ext cx="1225861" cy="216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Dirsek Bağlayıcısı 81"/>
              <p:cNvCxnSpPr>
                <a:endCxn id="24" idx="3"/>
              </p:cNvCxnSpPr>
              <p:nvPr/>
            </p:nvCxnSpPr>
            <p:spPr>
              <a:xfrm rot="5400000">
                <a:off x="6519683" y="3321031"/>
                <a:ext cx="709863" cy="523783"/>
              </a:xfrm>
              <a:prstGeom prst="bentConnector2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Dirsek Bağlayıcısı 83"/>
              <p:cNvCxnSpPr>
                <a:stCxn id="24" idx="1"/>
                <a:endCxn id="7" idx="4"/>
              </p:cNvCxnSpPr>
              <p:nvPr/>
            </p:nvCxnSpPr>
            <p:spPr>
              <a:xfrm rot="10800000">
                <a:off x="4715461" y="3399038"/>
                <a:ext cx="1454512" cy="538817"/>
              </a:xfrm>
              <a:prstGeom prst="bentConnector2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84"/>
              <p:cNvSpPr txBox="1"/>
              <p:nvPr/>
            </p:nvSpPr>
            <p:spPr>
              <a:xfrm>
                <a:off x="4452399" y="3293846"/>
                <a:ext cx="262512" cy="35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-</a:t>
                </a:r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Metin kutusu 85"/>
                  <p:cNvSpPr txBox="1"/>
                  <p:nvPr/>
                </p:nvSpPr>
                <p:spPr>
                  <a:xfrm>
                    <a:off x="6875878" y="2895018"/>
                    <a:ext cx="71356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oMath>
                    </a14:m>
                    <a:r>
                      <a:rPr lang="tr-TR" i="1" dirty="0" smtClean="0"/>
                      <a:t>(s)</a:t>
                    </a:r>
                    <a:endParaRPr lang="tr-TR" i="1" dirty="0"/>
                  </a:p>
                </p:txBody>
              </p:sp>
            </mc:Choice>
            <mc:Fallback xmlns="">
              <p:sp>
                <p:nvSpPr>
                  <p:cNvPr id="19" name="Metin kutusu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5878" y="2895018"/>
                    <a:ext cx="713562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Metin kutusu 88"/>
                  <p:cNvSpPr txBox="1"/>
                  <p:nvPr/>
                </p:nvSpPr>
                <p:spPr>
                  <a:xfrm>
                    <a:off x="8060319" y="2918843"/>
                    <a:ext cx="72926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tr-TR" i="1" dirty="0" smtClean="0"/>
                      <a:t>(s)</a:t>
                    </a:r>
                    <a:endParaRPr lang="tr-TR" i="1" dirty="0"/>
                  </a:p>
                </p:txBody>
              </p:sp>
            </mc:Choice>
            <mc:Fallback xmlns="">
              <p:sp>
                <p:nvSpPr>
                  <p:cNvPr id="22" name="Metin kutusu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0319" y="2918843"/>
                    <a:ext cx="729268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Metin kutusu 85"/>
                <p:cNvSpPr txBox="1"/>
                <p:nvPr/>
              </p:nvSpPr>
              <p:spPr>
                <a:xfrm>
                  <a:off x="8480238" y="268856"/>
                  <a:ext cx="7135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tr-TR" i="1" dirty="0" smtClean="0"/>
                    <a:t>(s)</a:t>
                  </a:r>
                  <a:endParaRPr lang="tr-TR" i="1" dirty="0"/>
                </a:p>
              </p:txBody>
            </p:sp>
          </mc:Choice>
          <mc:Fallback xmlns="">
            <p:sp>
              <p:nvSpPr>
                <p:cNvPr id="38" name="Metin kutusu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0238" y="268856"/>
                  <a:ext cx="71356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058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Geçici Cevap ile ilgili Özellikler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716" y="1510942"/>
            <a:ext cx="5076897" cy="38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4929" y="1350090"/>
                <a:ext cx="5306291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Adım giriş verilerek elde edilen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 çıkışı, dizinin son terimine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sz="2400" dirty="0" smtClean="0"/>
                  <a:t> bölünerek 1 etrafında normalleştirilmiştir.</a:t>
                </a:r>
              </a:p>
              <a:p>
                <a:endParaRPr lang="tr-TR" sz="2400" dirty="0" smtClean="0"/>
              </a:p>
              <a:p>
                <a:r>
                  <a:rPr lang="tr-TR" sz="2400" dirty="0" smtClean="0"/>
                  <a:t>Kırmızı kesikli çizgiler </a:t>
                </a:r>
                <a:r>
                  <a:rPr lang="tr-TR" sz="2400" b="1" dirty="0" smtClean="0"/>
                  <a:t>Tolerans </a:t>
                </a:r>
                <a:r>
                  <a:rPr lang="tr-TR" sz="2400" b="1" dirty="0"/>
                  <a:t>B</a:t>
                </a:r>
                <a:r>
                  <a:rPr lang="tr-TR" sz="2400" b="1" dirty="0" smtClean="0"/>
                  <a:t>andını</a:t>
                </a:r>
                <a:r>
                  <a:rPr lang="tr-TR" sz="2400" dirty="0" smtClean="0"/>
                  <a:t> göstermektedir. </a:t>
                </a:r>
              </a:p>
              <a:p>
                <a:endParaRPr lang="tr-TR" sz="2400" dirty="0" smtClean="0"/>
              </a:p>
              <a:p>
                <a:r>
                  <a:rPr lang="tr-TR" sz="2400" b="1" dirty="0" smtClean="0"/>
                  <a:t>Tolerans Bandı </a:t>
                </a:r>
                <a:r>
                  <a:rPr lang="tr-TR" sz="2400" dirty="0" smtClean="0"/>
                  <a:t>bir sistem için izin verilen maksimum durgun durum hatası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tr-TR" sz="2400" dirty="0" smtClean="0"/>
                  <a:t> aralığını göstermektedir.</a:t>
                </a:r>
              </a:p>
              <a:p>
                <a:endParaRPr lang="tr-TR" sz="2400" dirty="0"/>
              </a:p>
              <a:p>
                <a:r>
                  <a:rPr lang="tr-TR" sz="2400" dirty="0" smtClean="0"/>
                  <a:t>Bu </a:t>
                </a:r>
                <a:r>
                  <a:rPr lang="tr-TR" sz="2400" dirty="0"/>
                  <a:t>bant genişliği genellikle </a:t>
                </a:r>
                <a:r>
                  <a:rPr lang="tr-TR" sz="2400" b="1" dirty="0"/>
                  <a:t>%2-5</a:t>
                </a:r>
                <a:r>
                  <a:rPr lang="tr-TR" sz="2400" dirty="0"/>
                  <a:t> arasında verilmektedir.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929" y="1350090"/>
                <a:ext cx="5306291" cy="4893647"/>
              </a:xfrm>
              <a:prstGeom prst="rect">
                <a:avLst/>
              </a:prstGeom>
              <a:blipFill rotWithShape="0">
                <a:blip r:embed="rId3"/>
                <a:stretch>
                  <a:fillRect l="-1722" t="-996" r="-2411" b="-24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 12"/>
          <p:cNvGrpSpPr/>
          <p:nvPr/>
        </p:nvGrpSpPr>
        <p:grpSpPr>
          <a:xfrm>
            <a:off x="4730754" y="2256183"/>
            <a:ext cx="1467308" cy="1156252"/>
            <a:chOff x="5128316" y="2256183"/>
            <a:chExt cx="1467308" cy="1156252"/>
          </a:xfrm>
        </p:grpSpPr>
        <p:cxnSp>
          <p:nvCxnSpPr>
            <p:cNvPr id="8" name="Düz Ok Bağlayıcısı 7"/>
            <p:cNvCxnSpPr/>
            <p:nvPr/>
          </p:nvCxnSpPr>
          <p:spPr>
            <a:xfrm>
              <a:off x="5396948" y="2256183"/>
              <a:ext cx="0" cy="4671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Ok Bağlayıcısı 8"/>
            <p:cNvCxnSpPr/>
            <p:nvPr/>
          </p:nvCxnSpPr>
          <p:spPr>
            <a:xfrm flipV="1">
              <a:off x="5396948" y="2945296"/>
              <a:ext cx="0" cy="4671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Dikdörtgen 9"/>
                <p:cNvSpPr/>
                <p:nvPr/>
              </p:nvSpPr>
              <p:spPr>
                <a:xfrm>
                  <a:off x="5128316" y="2559494"/>
                  <a:ext cx="7216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tr-T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tr-TR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10" name="Dikdörtgen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8316" y="2559494"/>
                  <a:ext cx="721608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Metin kutusu 10"/>
                <p:cNvSpPr txBox="1"/>
                <p:nvPr/>
              </p:nvSpPr>
              <p:spPr>
                <a:xfrm>
                  <a:off x="5942240" y="2552868"/>
                  <a:ext cx="6533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1" name="Metin kutusu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240" y="2552868"/>
                  <a:ext cx="653384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411" b="-1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Metin kutusu 11"/>
                <p:cNvSpPr txBox="1"/>
                <p:nvPr/>
              </p:nvSpPr>
              <p:spPr>
                <a:xfrm>
                  <a:off x="5942240" y="2790326"/>
                  <a:ext cx="6533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" name="Metin kutusu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240" y="2790326"/>
                  <a:ext cx="65338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411" b="-1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005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Geçici Cevap ile ilgili Özellikler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1325349"/>
            <a:ext cx="6570121" cy="49427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461164" y="3186545"/>
            <a:ext cx="27709" cy="249381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43746" y="5680364"/>
                <a:ext cx="10390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46" y="5680364"/>
                <a:ext cx="10390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52003" y="3062199"/>
                <a:ext cx="461665" cy="230832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tr-TR" dirty="0" smtClean="0"/>
                  <a:t>Yerleşme Zamanı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003" y="3062199"/>
                <a:ext cx="461665" cy="2308324"/>
              </a:xfrm>
              <a:prstGeom prst="rect">
                <a:avLst/>
              </a:prstGeom>
              <a:blipFill>
                <a:blip r:embed="rId4"/>
                <a:stretch>
                  <a:fillRect r="-10526" b="-42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82690" y="1675858"/>
                <a:ext cx="4668982" cy="2772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dirty="0" smtClean="0"/>
                  <a:t>Tolerans bandının içerisine </a:t>
                </a:r>
                <a:r>
                  <a:rPr lang="tr-TR" sz="2400" dirty="0"/>
                  <a:t>çıkmamak üzere girme zamanına </a:t>
                </a:r>
                <a:r>
                  <a:rPr lang="tr-TR" sz="2400" b="1" dirty="0" smtClean="0"/>
                  <a:t>Yerleşme </a:t>
                </a:r>
                <a:r>
                  <a:rPr lang="tr-TR" sz="2400" b="1" dirty="0"/>
                  <a:t>Z</a:t>
                </a:r>
                <a:r>
                  <a:rPr lang="tr-TR" sz="2400" b="1" dirty="0" smtClean="0"/>
                  <a:t>amanı </a:t>
                </a:r>
                <a:r>
                  <a:rPr lang="tr-TR" sz="2400" dirty="0"/>
                  <a:t>adı verilir</a:t>
                </a:r>
                <a:r>
                  <a:rPr lang="tr-TR" sz="2400" dirty="0" smtClean="0"/>
                  <a:t>.</a:t>
                </a:r>
              </a:p>
              <a:p>
                <a:r>
                  <a:rPr lang="tr-TR" sz="2400" dirty="0" smtClean="0"/>
                  <a:t>Yerleşme Zamanı </a:t>
                </a:r>
                <a:r>
                  <a:rPr lang="tr-TR" sz="2400" b="1" dirty="0" smtClean="0"/>
                  <a:t>t</a:t>
                </a:r>
                <a:r>
                  <a:rPr lang="tr-TR" sz="2400" b="1" baseline="-25000" dirty="0" smtClean="0"/>
                  <a:t>s</a:t>
                </a:r>
                <a:r>
                  <a:rPr lang="tr-TR" sz="2400" dirty="0" smtClean="0"/>
                  <a:t> </a:t>
                </a:r>
                <a:r>
                  <a:rPr lang="tr-TR" sz="2400" dirty="0"/>
                  <a:t>şu şekilde bulunur.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tr-TR" sz="2400" dirty="0"/>
                            <m:t>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690" y="1675858"/>
                <a:ext cx="4668982" cy="2772682"/>
              </a:xfrm>
              <a:prstGeom prst="rect">
                <a:avLst/>
              </a:prstGeom>
              <a:blipFill rotWithShape="0">
                <a:blip r:embed="rId5"/>
                <a:stretch>
                  <a:fillRect l="-1958" t="-17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7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Geçici Cevap ile ilgili Özellikler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7527" y="1325349"/>
            <a:ext cx="6570121" cy="4942735"/>
            <a:chOff x="997527" y="1325349"/>
            <a:chExt cx="6570121" cy="49427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7527" y="1325349"/>
              <a:ext cx="6570121" cy="494273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4461164" y="3186545"/>
              <a:ext cx="27709" cy="2493819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43746" y="5680364"/>
                  <a:ext cx="1039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3746" y="5680364"/>
                  <a:ext cx="103909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452003" y="3062199"/>
                  <a:ext cx="461665" cy="2308324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tr-TR" dirty="0" smtClean="0"/>
                    <a:t>Yerleşme Zamanı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003" y="3062199"/>
                  <a:ext cx="461665" cy="2308324"/>
                </a:xfrm>
                <a:prstGeom prst="rect">
                  <a:avLst/>
                </a:prstGeom>
                <a:blipFill>
                  <a:blip r:embed="rId4"/>
                  <a:stretch>
                    <a:fillRect r="-10526" b="-4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82690" y="1675858"/>
                <a:ext cx="4668982" cy="2824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Aşma zamanı,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sz="24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sz="2400" b="1" dirty="0"/>
                  <a:t> ; </a:t>
                </a:r>
                <a:r>
                  <a:rPr lang="tr-TR" sz="2400" dirty="0"/>
                  <a:t>y(t)’</a:t>
                </a:r>
                <a:r>
                  <a:rPr lang="tr-TR" sz="2400" dirty="0" err="1"/>
                  <a:t>nin</a:t>
                </a:r>
                <a:r>
                  <a:rPr lang="tr-TR" sz="2400" dirty="0"/>
                  <a:t> maksimum değeri aldığı zamandır. y(t)’</a:t>
                </a:r>
                <a:r>
                  <a:rPr lang="tr-TR" sz="2400" dirty="0" err="1"/>
                  <a:t>nin</a:t>
                </a:r>
                <a:r>
                  <a:rPr lang="tr-TR" sz="2400" dirty="0"/>
                  <a:t> maksimum değerine </a:t>
                </a:r>
                <a:r>
                  <a:rPr lang="tr-TR" sz="2400" dirty="0" err="1"/>
                  <a:t>y</a:t>
                </a:r>
                <a:r>
                  <a:rPr lang="tr-TR" sz="2400" baseline="-25000" dirty="0" err="1"/>
                  <a:t>p</a:t>
                </a:r>
                <a:r>
                  <a:rPr lang="tr-TR" sz="2400" dirty="0"/>
                  <a:t> denir.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690" y="1675858"/>
                <a:ext cx="4668982" cy="2824941"/>
              </a:xfrm>
              <a:prstGeom prst="rect">
                <a:avLst/>
              </a:prstGeom>
              <a:blipFill rotWithShape="0">
                <a:blip r:embed="rId5"/>
                <a:stretch>
                  <a:fillRect l="-1958" t="-15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698569" y="1939636"/>
            <a:ext cx="16922" cy="37407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81150" y="5680364"/>
                <a:ext cx="103909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50" y="5680364"/>
                <a:ext cx="1039090" cy="390748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89407" y="3062199"/>
                <a:ext cx="483081" cy="230832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tr-TR" dirty="0" smtClean="0"/>
                  <a:t>Aşma Zamanı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07" y="3062199"/>
                <a:ext cx="483081" cy="2308324"/>
              </a:xfrm>
              <a:prstGeom prst="rect">
                <a:avLst/>
              </a:prstGeom>
              <a:blipFill>
                <a:blip r:embed="rId7"/>
                <a:stretch>
                  <a:fillRect r="-7595" b="-42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7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Geçici Cevap ile ilgili Özellikler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82690" y="1675858"/>
                <a:ext cx="4668982" cy="2746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En fazla aşma,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tr-TR" sz="24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tr-TR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=100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690" y="1675858"/>
                <a:ext cx="4668982" cy="2746521"/>
              </a:xfrm>
              <a:prstGeom prst="rect">
                <a:avLst/>
              </a:prstGeom>
              <a:blipFill rotWithShape="0">
                <a:blip r:embed="rId2"/>
                <a:stretch>
                  <a:fillRect l="-1958" t="-15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 3"/>
          <p:cNvGrpSpPr/>
          <p:nvPr/>
        </p:nvGrpSpPr>
        <p:grpSpPr>
          <a:xfrm>
            <a:off x="997527" y="1325349"/>
            <a:ext cx="6570121" cy="4942735"/>
            <a:chOff x="997527" y="1325349"/>
            <a:chExt cx="6570121" cy="4942735"/>
          </a:xfrm>
        </p:grpSpPr>
        <p:grpSp>
          <p:nvGrpSpPr>
            <p:cNvPr id="3" name="Group 2"/>
            <p:cNvGrpSpPr/>
            <p:nvPr/>
          </p:nvGrpSpPr>
          <p:grpSpPr>
            <a:xfrm>
              <a:off x="997527" y="1325349"/>
              <a:ext cx="6570121" cy="4942735"/>
              <a:chOff x="997527" y="1325349"/>
              <a:chExt cx="6570121" cy="494273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527" y="1325349"/>
                <a:ext cx="6570121" cy="4942735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>
                <a:off x="4461164" y="3186545"/>
                <a:ext cx="27709" cy="2493819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643746" y="5680364"/>
                    <a:ext cx="10390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3746" y="5680364"/>
                    <a:ext cx="103909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452003" y="3062199"/>
                    <a:ext cx="461665" cy="2308324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tr-TR" dirty="0" smtClean="0"/>
                      <a:t>Yerleşme Zamanı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2003" y="3062199"/>
                    <a:ext cx="461665" cy="230832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0526" b="-42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Arrow Connector 11"/>
            <p:cNvCxnSpPr/>
            <p:nvPr/>
          </p:nvCxnSpPr>
          <p:spPr>
            <a:xfrm flipH="1">
              <a:off x="2698569" y="1939636"/>
              <a:ext cx="16922" cy="374072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81150" y="5680364"/>
                  <a:ext cx="103909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150" y="5680364"/>
                  <a:ext cx="1039090" cy="390748"/>
                </a:xfrm>
                <a:prstGeom prst="rect">
                  <a:avLst/>
                </a:prstGeom>
                <a:blipFill>
                  <a:blip r:embed="rId6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89407" y="3062199"/>
                  <a:ext cx="483081" cy="2308324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tr-TR" dirty="0" smtClean="0"/>
                    <a:t>Aşma Zamanı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407" y="3062199"/>
                  <a:ext cx="483081" cy="2308324"/>
                </a:xfrm>
                <a:prstGeom prst="rect">
                  <a:avLst/>
                </a:prstGeom>
                <a:blipFill>
                  <a:blip r:embed="rId7"/>
                  <a:stretch>
                    <a:fillRect r="-7595" b="-4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Düz Ok Bağlayıcısı 5"/>
          <p:cNvCxnSpPr/>
          <p:nvPr/>
        </p:nvCxnSpPr>
        <p:spPr>
          <a:xfrm flipV="1">
            <a:off x="2689407" y="1948070"/>
            <a:ext cx="33915" cy="111412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2762635" y="2315132"/>
                <a:ext cx="27206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635" y="2315132"/>
                <a:ext cx="272062" cy="298415"/>
              </a:xfrm>
              <a:prstGeom prst="rect">
                <a:avLst/>
              </a:prstGeom>
              <a:blipFill rotWithShape="0">
                <a:blip r:embed="rId8"/>
                <a:stretch>
                  <a:fillRect l="-13333" r="-6667" b="-204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Metin kutusu 17"/>
          <p:cNvSpPr txBox="1"/>
          <p:nvPr/>
        </p:nvSpPr>
        <p:spPr>
          <a:xfrm>
            <a:off x="2211005" y="1608484"/>
            <a:ext cx="177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Tepe noktası</a:t>
            </a:r>
            <a:endParaRPr lang="tr-T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etin kutusu 18"/>
              <p:cNvSpPr txBox="1"/>
              <p:nvPr/>
            </p:nvSpPr>
            <p:spPr>
              <a:xfrm>
                <a:off x="3172487" y="2018433"/>
                <a:ext cx="254341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% Aşma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sSub>
                      <m:sSubPr>
                        <m:ctrlP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rgbClr val="FF0000"/>
                    </a:solidFill>
                  </a:rPr>
                  <a:t> 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87" y="2018433"/>
                <a:ext cx="2543415" cy="390748"/>
              </a:xfrm>
              <a:prstGeom prst="rect">
                <a:avLst/>
              </a:prstGeom>
              <a:blipFill rotWithShape="0">
                <a:blip r:embed="rId9"/>
                <a:stretch>
                  <a:fillRect l="-1914" t="-6250" b="-203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5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Geçici Cevap ile ilgili Özellikler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82690" y="1675858"/>
                <a:ext cx="4668982" cy="3854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Yükselme Zamanı,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sz="24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tr-TR" sz="2400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ilişkisinden bulunacak en küçük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2400" dirty="0"/>
                  <a:t> zamanıdır.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sz="24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tr-TR" sz="2400" dirty="0"/>
                  <a:t> ayrıca 0 dan %100’ e yükselme zamanı olarak da adlandırılır.</a:t>
                </a:r>
              </a:p>
              <a:p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690" y="1675858"/>
                <a:ext cx="4668982" cy="3854581"/>
              </a:xfrm>
              <a:prstGeom prst="rect">
                <a:avLst/>
              </a:prstGeom>
              <a:blipFill rotWithShape="0">
                <a:blip r:embed="rId2"/>
                <a:stretch>
                  <a:fillRect l="-1958" t="-12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 3"/>
          <p:cNvGrpSpPr/>
          <p:nvPr/>
        </p:nvGrpSpPr>
        <p:grpSpPr>
          <a:xfrm>
            <a:off x="997527" y="1325349"/>
            <a:ext cx="6570121" cy="4942735"/>
            <a:chOff x="997527" y="1325349"/>
            <a:chExt cx="6570121" cy="4942735"/>
          </a:xfrm>
        </p:grpSpPr>
        <p:grpSp>
          <p:nvGrpSpPr>
            <p:cNvPr id="3" name="Group 2"/>
            <p:cNvGrpSpPr/>
            <p:nvPr/>
          </p:nvGrpSpPr>
          <p:grpSpPr>
            <a:xfrm>
              <a:off x="997527" y="1325349"/>
              <a:ext cx="6570121" cy="4942735"/>
              <a:chOff x="997527" y="1325349"/>
              <a:chExt cx="6570121" cy="494273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527" y="1325349"/>
                <a:ext cx="6570121" cy="4942735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>
                <a:off x="4461164" y="3186545"/>
                <a:ext cx="27709" cy="2493819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643746" y="5680364"/>
                    <a:ext cx="10390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3746" y="5680364"/>
                    <a:ext cx="103909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452003" y="3062199"/>
                    <a:ext cx="461665" cy="2308324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tr-TR" dirty="0" smtClean="0"/>
                      <a:t>Yerleşme Zamanı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2003" y="3062199"/>
                    <a:ext cx="461665" cy="230832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0526" b="-42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Arrow Connector 11"/>
            <p:cNvCxnSpPr/>
            <p:nvPr/>
          </p:nvCxnSpPr>
          <p:spPr>
            <a:xfrm>
              <a:off x="2715491" y="1939636"/>
              <a:ext cx="16757" cy="374072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647792" y="5609336"/>
                  <a:ext cx="394101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7792" y="5609336"/>
                  <a:ext cx="394101" cy="3907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89407" y="3062199"/>
                  <a:ext cx="483081" cy="2308324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tr-TR" dirty="0" smtClean="0"/>
                    <a:t>Aşma Zamanı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407" y="3062199"/>
                  <a:ext cx="483081" cy="2308324"/>
                </a:xfrm>
                <a:prstGeom prst="rect">
                  <a:avLst/>
                </a:prstGeom>
                <a:blipFill>
                  <a:blip r:embed="rId7"/>
                  <a:stretch>
                    <a:fillRect r="-7595" b="-4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Düz Ok Bağlayıcısı 5"/>
          <p:cNvCxnSpPr/>
          <p:nvPr/>
        </p:nvCxnSpPr>
        <p:spPr>
          <a:xfrm flipH="1" flipV="1">
            <a:off x="2723322" y="1948071"/>
            <a:ext cx="547" cy="106649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2762635" y="2315132"/>
                <a:ext cx="27206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635" y="2315132"/>
                <a:ext cx="272062" cy="298415"/>
              </a:xfrm>
              <a:prstGeom prst="rect">
                <a:avLst/>
              </a:prstGeom>
              <a:blipFill rotWithShape="0">
                <a:blip r:embed="rId8"/>
                <a:stretch>
                  <a:fillRect l="-13333" r="-6667" b="-204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Metin kutusu 17"/>
          <p:cNvSpPr txBox="1"/>
          <p:nvPr/>
        </p:nvSpPr>
        <p:spPr>
          <a:xfrm>
            <a:off x="2211005" y="1608484"/>
            <a:ext cx="177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Tepe noktası</a:t>
            </a:r>
            <a:endParaRPr lang="tr-T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etin kutusu 18"/>
              <p:cNvSpPr txBox="1"/>
              <p:nvPr/>
            </p:nvSpPr>
            <p:spPr>
              <a:xfrm>
                <a:off x="3172487" y="2018433"/>
                <a:ext cx="254341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% Aşma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sSub>
                      <m:sSubPr>
                        <m:ctrlP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rgbClr val="FF0000"/>
                    </a:solidFill>
                  </a:rPr>
                  <a:t> 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87" y="2018433"/>
                <a:ext cx="2543415" cy="390748"/>
              </a:xfrm>
              <a:prstGeom prst="rect">
                <a:avLst/>
              </a:prstGeom>
              <a:blipFill rotWithShape="0">
                <a:blip r:embed="rId9"/>
                <a:stretch>
                  <a:fillRect l="-1914" t="-6250" b="-203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550504" y="2842591"/>
            <a:ext cx="330646" cy="3439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2"/>
              <p:cNvSpPr txBox="1"/>
              <p:nvPr/>
            </p:nvSpPr>
            <p:spPr>
              <a:xfrm>
                <a:off x="2081910" y="5609336"/>
                <a:ext cx="358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0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910" y="5609336"/>
                <a:ext cx="35813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Düz Ok Bağlayıcısı 23"/>
          <p:cNvCxnSpPr/>
          <p:nvPr/>
        </p:nvCxnSpPr>
        <p:spPr>
          <a:xfrm>
            <a:off x="2211005" y="3161471"/>
            <a:ext cx="0" cy="25188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"/>
              <p:cNvSpPr txBox="1"/>
              <p:nvPr/>
            </p:nvSpPr>
            <p:spPr>
              <a:xfrm>
                <a:off x="2175939" y="3082897"/>
                <a:ext cx="461665" cy="230832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tr-TR" dirty="0" smtClean="0"/>
                  <a:t>Yükselme Zamanı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939" y="3082897"/>
                <a:ext cx="461665" cy="2308324"/>
              </a:xfrm>
              <a:prstGeom prst="rect">
                <a:avLst/>
              </a:prstGeom>
              <a:blipFill rotWithShape="0">
                <a:blip r:embed="rId11"/>
                <a:stretch>
                  <a:fillRect r="-9211" b="-42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2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20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Geçici Cevap ile ilgili Özellikler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82690" y="1675858"/>
                <a:ext cx="4668982" cy="3115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b="1" dirty="0" smtClean="0"/>
                  <a:t>Gecikme zamanı,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sz="2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tr-TR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ilişkisinden bulunacak en küçük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2400" dirty="0"/>
                  <a:t> zamanıdır.</a:t>
                </a:r>
              </a:p>
              <a:p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690" y="1675858"/>
                <a:ext cx="4668982" cy="3115918"/>
              </a:xfrm>
              <a:prstGeom prst="rect">
                <a:avLst/>
              </a:prstGeom>
              <a:blipFill rotWithShape="0">
                <a:blip r:embed="rId2"/>
                <a:stretch>
                  <a:fillRect l="-1958" t="-15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 7"/>
          <p:cNvGrpSpPr/>
          <p:nvPr/>
        </p:nvGrpSpPr>
        <p:grpSpPr>
          <a:xfrm>
            <a:off x="997527" y="1325349"/>
            <a:ext cx="6570121" cy="4942735"/>
            <a:chOff x="997527" y="1325349"/>
            <a:chExt cx="6570121" cy="4942735"/>
          </a:xfrm>
        </p:grpSpPr>
        <p:grpSp>
          <p:nvGrpSpPr>
            <p:cNvPr id="4" name="Grup 3"/>
            <p:cNvGrpSpPr/>
            <p:nvPr/>
          </p:nvGrpSpPr>
          <p:grpSpPr>
            <a:xfrm>
              <a:off x="997527" y="1325349"/>
              <a:ext cx="6570121" cy="4942735"/>
              <a:chOff x="997527" y="1325349"/>
              <a:chExt cx="6570121" cy="4942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97527" y="1325349"/>
                <a:ext cx="6570121" cy="4942735"/>
                <a:chOff x="997527" y="1325349"/>
                <a:chExt cx="6570121" cy="4942735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7527" y="1325349"/>
                  <a:ext cx="6570121" cy="4942735"/>
                </a:xfrm>
                <a:prstGeom prst="rect">
                  <a:avLst/>
                </a:prstGeom>
              </p:spPr>
            </p:pic>
            <p:cxnSp>
              <p:nvCxnSpPr>
                <p:cNvPr id="9" name="Straight Arrow Connector 8"/>
                <p:cNvCxnSpPr/>
                <p:nvPr/>
              </p:nvCxnSpPr>
              <p:spPr>
                <a:xfrm flipH="1">
                  <a:off x="4461164" y="3186545"/>
                  <a:ext cx="27709" cy="2493819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3643746" y="5680364"/>
                      <a:ext cx="103909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43746" y="5680364"/>
                      <a:ext cx="1039090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4452003" y="3062199"/>
                      <a:ext cx="461665" cy="2308324"/>
                    </a:xfrm>
                    <a:prstGeom prst="rect">
                      <a:avLst/>
                    </a:prstGeom>
                    <a:noFill/>
                  </p:spPr>
                  <p:txBody>
                    <a:bodyPr vert="vert270"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Yerleşme Zamanı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2003" y="3062199"/>
                      <a:ext cx="461665" cy="230832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10526" b="-4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2" name="Straight Arrow Connector 11"/>
              <p:cNvCxnSpPr/>
              <p:nvPr/>
            </p:nvCxnSpPr>
            <p:spPr>
              <a:xfrm>
                <a:off x="2715491" y="1939636"/>
                <a:ext cx="16757" cy="3740728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647792" y="5609336"/>
                    <a:ext cx="394101" cy="3907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7792" y="5609336"/>
                    <a:ext cx="394101" cy="39074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468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689407" y="3062199"/>
                    <a:ext cx="483081" cy="2308324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tr-TR" dirty="0" smtClean="0"/>
                      <a:t>Aşma Zamanı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9407" y="3062199"/>
                    <a:ext cx="483081" cy="230832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7595" b="-42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Düz Ok Bağlayıcısı 5"/>
            <p:cNvCxnSpPr/>
            <p:nvPr/>
          </p:nvCxnSpPr>
          <p:spPr>
            <a:xfrm flipH="1" flipV="1">
              <a:off x="2723322" y="1948071"/>
              <a:ext cx="547" cy="106649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Metin kutusu 15"/>
                <p:cNvSpPr txBox="1"/>
                <p:nvPr/>
              </p:nvSpPr>
              <p:spPr>
                <a:xfrm>
                  <a:off x="2762635" y="2315132"/>
                  <a:ext cx="272062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Metin kutusu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2635" y="2315132"/>
                  <a:ext cx="272062" cy="29841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333" r="-6667" b="-2040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Metin kutusu 17"/>
            <p:cNvSpPr txBox="1"/>
            <p:nvPr/>
          </p:nvSpPr>
          <p:spPr>
            <a:xfrm>
              <a:off x="2211005" y="1608484"/>
              <a:ext cx="1779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Tepe noktası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Metin kutusu 18"/>
                <p:cNvSpPr txBox="1"/>
                <p:nvPr/>
              </p:nvSpPr>
              <p:spPr>
                <a:xfrm>
                  <a:off x="3172487" y="2018433"/>
                  <a:ext cx="2543415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>
                      <a:solidFill>
                        <a:srgbClr val="FF0000"/>
                      </a:solidFill>
                    </a:rPr>
                    <a:t>% Aşma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tr-TR" dirty="0" smtClean="0">
                      <a:solidFill>
                        <a:srgbClr val="FF0000"/>
                      </a:solidFill>
                    </a:rPr>
                    <a:t> </a:t>
                  </a:r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Metin kutusu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487" y="2018433"/>
                  <a:ext cx="2543415" cy="39074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914" t="-6250" b="-2031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/>
            <p:cNvSpPr/>
            <p:nvPr/>
          </p:nvSpPr>
          <p:spPr>
            <a:xfrm>
              <a:off x="1550504" y="2842591"/>
              <a:ext cx="330646" cy="34395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2"/>
                <p:cNvSpPr txBox="1"/>
                <p:nvPr/>
              </p:nvSpPr>
              <p:spPr>
                <a:xfrm>
                  <a:off x="2081910" y="5609336"/>
                  <a:ext cx="3581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1910" y="5609336"/>
                  <a:ext cx="35813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Düz Ok Bağlayıcısı 23"/>
            <p:cNvCxnSpPr/>
            <p:nvPr/>
          </p:nvCxnSpPr>
          <p:spPr>
            <a:xfrm>
              <a:off x="2211005" y="3161471"/>
              <a:ext cx="0" cy="2518893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14"/>
                <p:cNvSpPr txBox="1"/>
                <p:nvPr/>
              </p:nvSpPr>
              <p:spPr>
                <a:xfrm>
                  <a:off x="2175939" y="3082897"/>
                  <a:ext cx="461665" cy="2308324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tr-TR" dirty="0" smtClean="0"/>
                    <a:t>Yükselme Zamanı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939" y="3082897"/>
                  <a:ext cx="461665" cy="230832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9211" b="-42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Düz Ok Bağlayıcısı 22"/>
          <p:cNvCxnSpPr/>
          <p:nvPr/>
        </p:nvCxnSpPr>
        <p:spPr>
          <a:xfrm>
            <a:off x="2046568" y="4343400"/>
            <a:ext cx="0" cy="1359149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4"/>
              <p:cNvSpPr txBox="1"/>
              <p:nvPr/>
            </p:nvSpPr>
            <p:spPr>
              <a:xfrm rot="5400000">
                <a:off x="1309172" y="5132326"/>
                <a:ext cx="738664" cy="108332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00B050"/>
                    </a:solidFill>
                  </a:rPr>
                  <a:t>Gecikme Zamanı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tr-T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309172" y="5132326"/>
                <a:ext cx="738664" cy="1083326"/>
              </a:xfrm>
              <a:prstGeom prst="rect">
                <a:avLst/>
              </a:prstGeom>
              <a:blipFill rotWithShape="0">
                <a:blip r:embed="rId12"/>
                <a:stretch>
                  <a:fillRect l="-8989" b="-66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1532576" y="4216361"/>
            <a:ext cx="330646" cy="33576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1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9053</TotalTime>
  <Words>572</Words>
  <Application>Microsoft Office PowerPoint</Application>
  <PresentationFormat>Widescreen</PresentationFormat>
  <Paragraphs>298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Calibri Light</vt:lpstr>
      <vt:lpstr>Cambria Math</vt:lpstr>
      <vt:lpstr>Symbol</vt:lpstr>
      <vt:lpstr>Wingdings</vt:lpstr>
      <vt:lpstr>Retrospect</vt:lpstr>
      <vt:lpstr>Otomatik Kontrol</vt:lpstr>
      <vt:lpstr>Geçici Cevap ile ilgili Özellikler</vt:lpstr>
      <vt:lpstr>Geçici Cevap ile ilgili Özellikler</vt:lpstr>
      <vt:lpstr>Geçici Cevap ile ilgili Özellikler</vt:lpstr>
      <vt:lpstr>Geçici Cevap ile ilgili Özellikler</vt:lpstr>
      <vt:lpstr>Geçici Cevap ile ilgili Özellikler</vt:lpstr>
      <vt:lpstr>Geçici Cevap ile ilgili Özellikler</vt:lpstr>
      <vt:lpstr>Geçici Cevap ile ilgili Özellikler</vt:lpstr>
      <vt:lpstr>Geçici Cevap ile ilgili Özellikler</vt:lpstr>
      <vt:lpstr>Geçici Cevap ile ilgili Özellikler</vt:lpstr>
      <vt:lpstr>Geçici Cevap ile ilgili Özellikler</vt:lpstr>
      <vt:lpstr>Geçici Cevap ile ilgili Özellikler</vt:lpstr>
      <vt:lpstr>Geçici Cevap ile ilgili Özellikler</vt:lpstr>
      <vt:lpstr>İkinci Derece Sistemler için Geçici Cevap ile ilgili Özellikler</vt:lpstr>
      <vt:lpstr>Aşırı Sönümlü durum (ξ&gt;1)</vt:lpstr>
      <vt:lpstr>Aşırı Sönümlü durum (ξ&gt;1) Aşma Zamanı (t_p)</vt:lpstr>
      <vt:lpstr>Aşırı Sönümlü durum (ξ&gt;1) Aşma Zamanı (t_p)</vt:lpstr>
      <vt:lpstr>Aşırı Sönümlü durum (ξ&gt;1) Aşma Zamanı (t_p)</vt:lpstr>
      <vt:lpstr>Aşırı Sönümlü durum (ξ&gt;1) Maksimum Aşma (ε_p)</vt:lpstr>
      <vt:lpstr>Aşırı Sönümlü durum (ξ&gt;1) Yükselme, Gecikme ve Yerleşme Zamanları (t_r, t_d  ve t_s)</vt:lpstr>
      <vt:lpstr>Kritik Sönümlü durum (ξ=1)</vt:lpstr>
      <vt:lpstr>Kritik Sönümlü durum (ξ=1) Aşma zamanı, tp </vt:lpstr>
      <vt:lpstr>Kritik Sönümlü durum (ξ=1) Maksimum Aşma, εp </vt:lpstr>
      <vt:lpstr>Kritik Sönümlü durum (ξ=1) Yükselme Zamanı, tr  </vt:lpstr>
      <vt:lpstr>Az Sönümlü durum (0&lt;ξ&lt;1)</vt:lpstr>
      <vt:lpstr>Az Sönümlü durum (0&lt;ξ&lt;1) Aşma Zamanı (t_p)</vt:lpstr>
      <vt:lpstr>Hatırlatma</vt:lpstr>
      <vt:lpstr>Az Sönümlü durum (0&lt;ξ&lt;1) Aşma Zamanı (t_p)</vt:lpstr>
      <vt:lpstr>Az Sönümlü durum (0&lt;ξ&lt;1) Aşma Zamanı (t_p)</vt:lpstr>
      <vt:lpstr>Az Sönümlü durum (0&lt;ξ&lt;1) En Fazla Aşma (ε_p)</vt:lpstr>
      <vt:lpstr>Az Sönümlü durum (0&lt;ξ&lt;1) En Fazla Aşma (ε_p)</vt:lpstr>
      <vt:lpstr>Az Sönümlü durum (0&lt;ξ&lt;1) Yükselme Zamanı (t_r)</vt:lpstr>
      <vt:lpstr>Az Sönümlü durum (0&lt;ξ&lt;1) Yerleşme Zamanı (t_s) </vt:lpstr>
      <vt:lpstr>Az Sönümlü durum (0&lt;ξ&lt;1) Yerleşme Zamanı (t_s) </vt:lpstr>
      <vt:lpstr>Yerleşme Zamanı (t_s) </vt:lpstr>
      <vt:lpstr>Örnekler</vt:lpstr>
      <vt:lpstr>Örnekler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Windows Kullanıcısı</cp:lastModifiedBy>
  <cp:revision>698</cp:revision>
  <cp:lastPrinted>2017-11-27T11:44:45Z</cp:lastPrinted>
  <dcterms:created xsi:type="dcterms:W3CDTF">2017-04-18T08:36:43Z</dcterms:created>
  <dcterms:modified xsi:type="dcterms:W3CDTF">2018-12-18T19:13:51Z</dcterms:modified>
</cp:coreProperties>
</file>