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256" r:id="rId2"/>
    <p:sldId id="274" r:id="rId3"/>
    <p:sldId id="361" r:id="rId4"/>
    <p:sldId id="368" r:id="rId5"/>
    <p:sldId id="367" r:id="rId6"/>
    <p:sldId id="362" r:id="rId7"/>
    <p:sldId id="369" r:id="rId8"/>
    <p:sldId id="370" r:id="rId9"/>
    <p:sldId id="364" r:id="rId10"/>
    <p:sldId id="365" r:id="rId11"/>
    <p:sldId id="366" r:id="rId12"/>
    <p:sldId id="371" r:id="rId13"/>
    <p:sldId id="372" r:id="rId14"/>
    <p:sldId id="373" r:id="rId15"/>
    <p:sldId id="349" r:id="rId16"/>
    <p:sldId id="328" r:id="rId17"/>
    <p:sldId id="329" r:id="rId18"/>
    <p:sldId id="330" r:id="rId19"/>
    <p:sldId id="353" r:id="rId20"/>
    <p:sldId id="355" r:id="rId21"/>
    <p:sldId id="354" r:id="rId22"/>
    <p:sldId id="374" r:id="rId23"/>
    <p:sldId id="375" r:id="rId24"/>
    <p:sldId id="356" r:id="rId25"/>
    <p:sldId id="352" r:id="rId26"/>
    <p:sldId id="334" r:id="rId27"/>
    <p:sldId id="357" r:id="rId28"/>
    <p:sldId id="358" r:id="rId29"/>
    <p:sldId id="359" r:id="rId30"/>
    <p:sldId id="335" r:id="rId31"/>
    <p:sldId id="336" r:id="rId32"/>
    <p:sldId id="333" r:id="rId33"/>
    <p:sldId id="360" r:id="rId34"/>
    <p:sldId id="337" r:id="rId35"/>
    <p:sldId id="338" r:id="rId36"/>
    <p:sldId id="376" r:id="rId37"/>
    <p:sldId id="377" r:id="rId38"/>
    <p:sldId id="378" r:id="rId39"/>
    <p:sldId id="379" r:id="rId40"/>
    <p:sldId id="380" r:id="rId41"/>
    <p:sldId id="381" r:id="rId42"/>
  </p:sldIdLst>
  <p:sldSz cx="12192000" cy="6858000"/>
  <p:notesSz cx="6800850" cy="99329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5DFE4"/>
    <a:srgbClr val="6EA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6" autoAdjust="0"/>
    <p:restoredTop sz="80790" autoAdjust="0"/>
  </p:normalViewPr>
  <p:slideViewPr>
    <p:cSldViewPr snapToGrid="0">
      <p:cViewPr varScale="1">
        <p:scale>
          <a:sx n="90" d="100"/>
          <a:sy n="90" d="100"/>
        </p:scale>
        <p:origin x="1386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2241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4EB7-B4B0-401B-A22E-0466F145BF66}" type="datetimeFigureOut">
              <a:rPr lang="tr-TR" smtClean="0"/>
              <a:t>21.12.2018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2241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2BB17-6F22-4D3E-91CC-F25C3916B6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3092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2241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90A35-B5B8-406B-AC3F-8F21430FE931}" type="datetimeFigureOut">
              <a:rPr lang="tr-TR" smtClean="0"/>
              <a:t>21.12.2018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85" y="4780250"/>
            <a:ext cx="5440680" cy="39111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2241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93731-BEC5-4498-8DD1-646EE4741A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382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956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7758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8250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F93731-BEC5-4498-8DD1-646EE4741ABF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8310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01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6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6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24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8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6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5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3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A98C053-3C53-4596-BDBF-EAF2CAE8EA5D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8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1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95563"/>
            <a:ext cx="10058400" cy="49377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A98C053-3C53-4596-BDBF-EAF2CAE8EA5D}" type="datetimeFigureOut">
              <a:rPr lang="en-US" smtClean="0"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287674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23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0.png"/><Relationship Id="rId5" Type="http://schemas.openxmlformats.org/officeDocument/2006/relationships/image" Target="../media/image271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3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40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55.emf"/><Relationship Id="rId4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Otomatik K</a:t>
            </a:r>
            <a:r>
              <a:rPr lang="tr-TR" dirty="0" smtClean="0"/>
              <a:t>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tr-TR" b="1" cap="none" dirty="0" smtClean="0">
                <a:solidFill>
                  <a:schemeClr val="accent1"/>
                </a:solidFill>
              </a:rPr>
              <a:t>Kapalı Çevrim Kontrol Sistemin Genel Gereklilikleri </a:t>
            </a:r>
          </a:p>
          <a:p>
            <a:pPr>
              <a:lnSpc>
                <a:spcPct val="70000"/>
              </a:lnSpc>
            </a:pPr>
            <a:endParaRPr lang="tr-TR" cap="none" dirty="0" smtClean="0">
              <a:latin typeface="+mn-lt"/>
            </a:endParaRPr>
          </a:p>
          <a:p>
            <a:pPr>
              <a:lnSpc>
                <a:spcPct val="70000"/>
              </a:lnSpc>
            </a:pPr>
            <a:r>
              <a:rPr lang="tr-TR" cap="none" dirty="0">
                <a:latin typeface="+mn-lt"/>
              </a:rPr>
              <a:t>	</a:t>
            </a:r>
            <a:r>
              <a:rPr lang="tr-TR" cap="none" dirty="0" smtClean="0">
                <a:latin typeface="+mn-lt"/>
              </a:rPr>
              <a:t>					Hazırlayan</a:t>
            </a:r>
            <a:r>
              <a:rPr lang="tr-TR" cap="none" dirty="0">
                <a:latin typeface="+mn-lt"/>
              </a:rPr>
              <a:t>: Dr. Nurdan Bilgin</a:t>
            </a:r>
            <a:endParaRPr lang="en-US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4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3200" y="344389"/>
            <a:ext cx="11988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clear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sz="1000" dirty="0" err="1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close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sz="1000" dirty="0" err="1">
                <a:solidFill>
                  <a:srgbClr val="A020F0"/>
                </a:solidFill>
                <a:latin typeface="Courier New" panose="02070309020205020404" pitchFamily="49" charset="0"/>
              </a:rPr>
              <a:t>all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; </a:t>
            </a:r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clc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t=[0:0.1:10];</a:t>
            </a:r>
          </a:p>
          <a:p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fig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=</a:t>
            </a:r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figure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tr-TR" sz="1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i=1:length(t)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y(i)=1-exp(-t(i)/1);</a:t>
            </a:r>
          </a:p>
          <a:p>
            <a:r>
              <a:rPr lang="tr-TR" sz="1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10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plot(t,y,</a:t>
            </a:r>
            <a:r>
              <a:rPr lang="en-US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'LineWidth'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,3);hold </a:t>
            </a:r>
            <a:r>
              <a:rPr lang="en-US" sz="1000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s = </a:t>
            </a:r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tf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's'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G = 1/(s+1);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y,t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]=step(G);</a:t>
            </a:r>
          </a:p>
          <a:p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plot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(t,y,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000" dirty="0" err="1">
                <a:solidFill>
                  <a:srgbClr val="A020F0"/>
                </a:solidFill>
                <a:latin typeface="Courier New" panose="02070309020205020404" pitchFamily="49" charset="0"/>
              </a:rPr>
              <a:t>ro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hold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axis([0 10 0 2]);grid </a:t>
            </a:r>
            <a:r>
              <a:rPr lang="en-US" sz="1000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'y(t)'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't zaman'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title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'DZD, Birinci Derece Sistemlerin </a:t>
            </a:r>
            <a:r>
              <a:rPr lang="tr-TR" sz="1000" dirty="0" err="1">
                <a:solidFill>
                  <a:srgbClr val="A020F0"/>
                </a:solidFill>
                <a:latin typeface="Courier New" panose="02070309020205020404" pitchFamily="49" charset="0"/>
              </a:rPr>
              <a:t>Adým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 </a:t>
            </a:r>
            <a:r>
              <a:rPr lang="tr-TR" sz="1000" dirty="0" err="1">
                <a:solidFill>
                  <a:srgbClr val="A020F0"/>
                </a:solidFill>
                <a:latin typeface="Courier New" panose="02070309020205020404" pitchFamily="49" charset="0"/>
              </a:rPr>
              <a:t>Giriþ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 </a:t>
            </a:r>
            <a:r>
              <a:rPr lang="tr-TR" sz="1000" dirty="0" err="1">
                <a:solidFill>
                  <a:srgbClr val="A020F0"/>
                </a:solidFill>
                <a:latin typeface="Courier New" panose="02070309020205020404" pitchFamily="49" charset="0"/>
              </a:rPr>
              <a:t>Cevaplarý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annotation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fig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000" dirty="0" err="1">
                <a:solidFill>
                  <a:srgbClr val="A020F0"/>
                </a:solidFill>
                <a:latin typeface="Courier New" panose="02070309020205020404" pitchFamily="49" charset="0"/>
              </a:rPr>
              <a:t>textbox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,[0.461714285714281 0.435714285714286 0.195428571428571 0.0642857142857248],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000" dirty="0" err="1">
                <a:solidFill>
                  <a:srgbClr val="A020F0"/>
                </a:solidFill>
                <a:latin typeface="Courier New" panose="02070309020205020404" pitchFamily="49" charset="0"/>
              </a:rPr>
              <a:t>String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'y(5T)=0.993y_f'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'EdgeColor'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,[1 1 1]);</a:t>
            </a:r>
          </a:p>
          <a:p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annotation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fig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000" dirty="0" err="1">
                <a:solidFill>
                  <a:srgbClr val="A020F0"/>
                </a:solidFill>
                <a:latin typeface="Courier New" panose="02070309020205020404" pitchFamily="49" charset="0"/>
              </a:rPr>
              <a:t>textbox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,[0.177785714285709 0.242857142857143 0.195428571428571 0.0619047619047736],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000" dirty="0" err="1">
                <a:solidFill>
                  <a:srgbClr val="A020F0"/>
                </a:solidFill>
                <a:latin typeface="Courier New" panose="02070309020205020404" pitchFamily="49" charset="0"/>
              </a:rPr>
              <a:t>String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'y(1T)=0.632y_f'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'EdgeColor'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,[1 1 1]);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5336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93040" y="152400"/>
            <a:ext cx="1190752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fig1=</a:t>
            </a:r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figure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tr-TR" sz="1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i=1:length(t)</a:t>
            </a:r>
          </a:p>
          <a:p>
            <a:r>
              <a:rPr lang="nn-NO" sz="1000" dirty="0">
                <a:solidFill>
                  <a:srgbClr val="000000"/>
                </a:solidFill>
                <a:latin typeface="Courier New" panose="02070309020205020404" pitchFamily="49" charset="0"/>
              </a:rPr>
              <a:t>y(i)=0.5+0.5*(1-exp(-t(i)/1));</a:t>
            </a:r>
          </a:p>
          <a:p>
            <a:r>
              <a:rPr lang="tr-TR" sz="1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10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plot(t,y,</a:t>
            </a:r>
            <a:r>
              <a:rPr lang="en-US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'LineWidth'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,3);hold </a:t>
            </a:r>
            <a:r>
              <a:rPr lang="en-US" sz="1000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s = </a:t>
            </a:r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tf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's'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G = (0.5*s+1)/(s+1);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y,t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]=step(G);</a:t>
            </a:r>
          </a:p>
          <a:p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plot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(t,y,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000" dirty="0" err="1">
                <a:solidFill>
                  <a:srgbClr val="A020F0"/>
                </a:solidFill>
                <a:latin typeface="Courier New" panose="02070309020205020404" pitchFamily="49" charset="0"/>
              </a:rPr>
              <a:t>ro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hold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axis([0 10 0 2]);</a:t>
            </a:r>
          </a:p>
          <a:p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'y(t)'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't zaman'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title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'DZD, Birinci Derece Sistemlerin </a:t>
            </a:r>
            <a:r>
              <a:rPr lang="tr-TR" sz="1000" dirty="0" err="1">
                <a:solidFill>
                  <a:srgbClr val="A020F0"/>
                </a:solidFill>
                <a:latin typeface="Courier New" panose="02070309020205020404" pitchFamily="49" charset="0"/>
              </a:rPr>
              <a:t>Adým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 </a:t>
            </a:r>
            <a:r>
              <a:rPr lang="tr-TR" sz="1000" dirty="0" err="1">
                <a:solidFill>
                  <a:srgbClr val="A020F0"/>
                </a:solidFill>
                <a:latin typeface="Courier New" panose="02070309020205020404" pitchFamily="49" charset="0"/>
              </a:rPr>
              <a:t>Giriþ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 </a:t>
            </a:r>
            <a:r>
              <a:rPr lang="tr-TR" sz="1000" dirty="0" err="1">
                <a:solidFill>
                  <a:srgbClr val="A020F0"/>
                </a:solidFill>
                <a:latin typeface="Courier New" panose="02070309020205020404" pitchFamily="49" charset="0"/>
              </a:rPr>
              <a:t>Cevaplarý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fr-F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annotation(fig1,</a:t>
            </a:r>
            <a:r>
              <a:rPr lang="fr-F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'textbox'</a:t>
            </a:r>
            <a:r>
              <a:rPr lang="fr-F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,[0.461714285714281 0.435714285714286 0.195428571428571 0.0642857142857248],</a:t>
            </a:r>
            <a:r>
              <a:rPr lang="fr-F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fr-FR" sz="1000" dirty="0" err="1">
                <a:solidFill>
                  <a:srgbClr val="A020F0"/>
                </a:solidFill>
                <a:latin typeface="Courier New" panose="02070309020205020404" pitchFamily="49" charset="0"/>
              </a:rPr>
              <a:t>String'</a:t>
            </a:r>
            <a:r>
              <a:rPr lang="fr-F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fr-FR" sz="1000" dirty="0" err="1">
                <a:solidFill>
                  <a:srgbClr val="A020F0"/>
                </a:solidFill>
                <a:latin typeface="Courier New" panose="02070309020205020404" pitchFamily="49" charset="0"/>
              </a:rPr>
              <a:t>'T</a:t>
            </a:r>
            <a:r>
              <a:rPr lang="fr-F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&lt;T_0'</a:t>
            </a:r>
            <a:r>
              <a:rPr lang="fr-F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fr-F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'EdgeColor'</a:t>
            </a:r>
            <a:r>
              <a:rPr lang="fr-F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,[1 1 1]);</a:t>
            </a:r>
          </a:p>
          <a:p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annotation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(fig1,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'textbox'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,[0.361714285714281 0.335714285714286 0.195428571428571 0.0642857142857248],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000" dirty="0" err="1">
                <a:solidFill>
                  <a:srgbClr val="A020F0"/>
                </a:solidFill>
                <a:latin typeface="Courier New" panose="02070309020205020404" pitchFamily="49" charset="0"/>
              </a:rPr>
              <a:t>String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'y(t)&gt;0'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'EdgeColor'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,[1 1 1]);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grid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fig2=</a:t>
            </a:r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figure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tr-TR" sz="1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i=1:length(t)</a:t>
            </a:r>
          </a:p>
          <a:p>
            <a:r>
              <a:rPr lang="nn-NO" sz="1000" dirty="0">
                <a:solidFill>
                  <a:srgbClr val="000000"/>
                </a:solidFill>
                <a:latin typeface="Courier New" panose="02070309020205020404" pitchFamily="49" charset="0"/>
              </a:rPr>
              <a:t>y(i)=2-(1-exp(-t(i)/1));</a:t>
            </a:r>
          </a:p>
          <a:p>
            <a:r>
              <a:rPr lang="tr-TR" sz="1000" dirty="0" err="1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  <a:endParaRPr lang="tr-TR" sz="1000" dirty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plot(t,y,</a:t>
            </a:r>
            <a:r>
              <a:rPr lang="en-US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'LineWidth'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,3);hold </a:t>
            </a:r>
            <a:r>
              <a:rPr lang="en-US" sz="1000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  <a:r>
              <a:rPr lang="en-US" sz="1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s = </a:t>
            </a:r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tf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's'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G = (2*s+1)/(s+1);</a:t>
            </a:r>
          </a:p>
          <a:p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[</a:t>
            </a:r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y,t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]=step(G);</a:t>
            </a:r>
          </a:p>
          <a:p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plot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(t,y,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000" dirty="0" err="1">
                <a:solidFill>
                  <a:srgbClr val="A020F0"/>
                </a:solidFill>
                <a:latin typeface="Courier New" panose="02070309020205020404" pitchFamily="49" charset="0"/>
              </a:rPr>
              <a:t>ro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hold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grid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on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pt-B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axis([0 10 0 2]);</a:t>
            </a:r>
          </a:p>
          <a:p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ylabel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'y(t)'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xlabel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't zaman'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title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'DZD, Birinci Derece Sistemlerin </a:t>
            </a:r>
            <a:r>
              <a:rPr lang="tr-TR" sz="1000" dirty="0" err="1">
                <a:solidFill>
                  <a:srgbClr val="A020F0"/>
                </a:solidFill>
                <a:latin typeface="Courier New" panose="02070309020205020404" pitchFamily="49" charset="0"/>
              </a:rPr>
              <a:t>Adým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 </a:t>
            </a:r>
            <a:r>
              <a:rPr lang="tr-TR" sz="1000" dirty="0" err="1">
                <a:solidFill>
                  <a:srgbClr val="A020F0"/>
                </a:solidFill>
                <a:latin typeface="Courier New" panose="02070309020205020404" pitchFamily="49" charset="0"/>
              </a:rPr>
              <a:t>Giriþ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 </a:t>
            </a:r>
            <a:r>
              <a:rPr lang="tr-TR" sz="1000" dirty="0" err="1">
                <a:solidFill>
                  <a:srgbClr val="A020F0"/>
                </a:solidFill>
                <a:latin typeface="Courier New" panose="02070309020205020404" pitchFamily="49" charset="0"/>
              </a:rPr>
              <a:t>Cevaplarý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fr-F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annotation(fig2,</a:t>
            </a:r>
            <a:r>
              <a:rPr lang="fr-F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'textbox'</a:t>
            </a:r>
            <a:r>
              <a:rPr lang="fr-F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,[0.461714285714281 0.435714285714286 0.195428571428571 0.0642857142857248],</a:t>
            </a:r>
            <a:r>
              <a:rPr lang="fr-F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fr-FR" sz="1000" dirty="0" err="1">
                <a:solidFill>
                  <a:srgbClr val="A020F0"/>
                </a:solidFill>
                <a:latin typeface="Courier New" panose="02070309020205020404" pitchFamily="49" charset="0"/>
              </a:rPr>
              <a:t>String'</a:t>
            </a:r>
            <a:r>
              <a:rPr lang="fr-F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fr-FR" sz="1000" dirty="0" err="1">
                <a:solidFill>
                  <a:srgbClr val="A020F0"/>
                </a:solidFill>
                <a:latin typeface="Courier New" panose="02070309020205020404" pitchFamily="49" charset="0"/>
              </a:rPr>
              <a:t>'T</a:t>
            </a:r>
            <a:r>
              <a:rPr lang="fr-F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&gt;T_0'</a:t>
            </a:r>
            <a:r>
              <a:rPr lang="fr-F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fr-F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'EdgeColor'</a:t>
            </a:r>
            <a:r>
              <a:rPr lang="fr-F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,[1 1 1]);</a:t>
            </a:r>
          </a:p>
          <a:p>
            <a:r>
              <a:rPr lang="tr-TR" sz="1000" dirty="0" err="1">
                <a:solidFill>
                  <a:srgbClr val="000000"/>
                </a:solidFill>
                <a:latin typeface="Courier New" panose="02070309020205020404" pitchFamily="49" charset="0"/>
              </a:rPr>
              <a:t>annotation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(fig2,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'textbox'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,[0.361714285714281 0.335714285714286 0.195428571428571 0.0642857142857248],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000" dirty="0" err="1">
                <a:solidFill>
                  <a:srgbClr val="A020F0"/>
                </a:solidFill>
                <a:latin typeface="Courier New" panose="02070309020205020404" pitchFamily="49" charset="0"/>
              </a:rPr>
              <a:t>String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'y(t)&lt;0'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,</a:t>
            </a:r>
            <a:r>
              <a:rPr lang="tr-TR" sz="1000" dirty="0">
                <a:solidFill>
                  <a:srgbClr val="A020F0"/>
                </a:solidFill>
                <a:latin typeface="Courier New" panose="02070309020205020404" pitchFamily="49" charset="0"/>
              </a:rPr>
              <a:t>'EdgeColor'</a:t>
            </a:r>
            <a:r>
              <a:rPr lang="tr-TR" sz="1000" dirty="0">
                <a:solidFill>
                  <a:srgbClr val="000000"/>
                </a:solidFill>
                <a:latin typeface="Courier New" panose="02070309020205020404" pitchFamily="49" charset="0"/>
              </a:rPr>
              <a:t>,[1 1 1]);</a:t>
            </a:r>
          </a:p>
          <a:p>
            <a:r>
              <a:rPr lang="tr-TR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667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Problem Çözümü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b="1" dirty="0" smtClean="0"/>
                  <a:t>Problem: </a:t>
                </a:r>
                <a:r>
                  <a:rPr lang="tr-TR" dirty="0" smtClean="0"/>
                  <a:t>Grafikte birinci dereceden bir sistemin birim adım girişe veya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tr-TR" dirty="0" smtClean="0"/>
                  <a:t>gibi bir adım girişe verdiği cevap görülmektedir.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tr-TR" dirty="0" smtClean="0"/>
                  <a:t>’yi bulunuz.</a:t>
                </a:r>
              </a:p>
              <a:p>
                <a:r>
                  <a:rPr lang="tr-TR" dirty="0" smtClean="0"/>
                  <a:t>Çözüm:</a:t>
                </a:r>
              </a:p>
              <a:p>
                <a:r>
                  <a:rPr lang="tr-TR" dirty="0" smtClean="0"/>
                  <a:t>1. Grafiği inceleyerek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err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 dirty="0" err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tr-TR" i="1" dirty="0" err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tr-T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tr-TR" i="1" dirty="0" smtClean="0">
                        <a:latin typeface="Cambria Math" panose="02040503050406030204" pitchFamily="18" charset="0"/>
                      </a:rPr>
                      <m:t>tan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’</a:t>
                </a:r>
                <a:r>
                  <a:rPr lang="tr-TR" dirty="0" err="1" smtClean="0"/>
                  <a:t>yı</a:t>
                </a:r>
                <a:r>
                  <a:rPr lang="tr-TR" dirty="0" smtClean="0"/>
                  <a:t> belirleyeceğiz.</a:t>
                </a:r>
              </a:p>
              <a:p>
                <a:r>
                  <a:rPr lang="tr-TR" dirty="0" smtClean="0"/>
                  <a:t>2.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tr-TR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 smtClean="0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 smtClean="0"/>
                  <a:t>  olduğuna göre </a:t>
                </a:r>
                <a:r>
                  <a:rPr lang="tr-TR" dirty="0" err="1" smtClean="0"/>
                  <a:t>burdan</a:t>
                </a:r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tr-TR" dirty="0" smtClean="0"/>
                  <a:t> bulunur.</a:t>
                </a:r>
              </a:p>
              <a:p>
                <a:r>
                  <a:rPr lang="tr-TR" dirty="0" smtClean="0"/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  <m:r>
                          <a:rPr lang="tr-TR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a:rPr lang="tr-TR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tr-TR" dirty="0" smtClean="0"/>
                  <a:t> ifadesinden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tr-TR" dirty="0" smtClean="0"/>
                  <a:t> bulunur.</a:t>
                </a:r>
              </a:p>
              <a:p>
                <a:r>
                  <a:rPr lang="tr-TR" dirty="0" smtClean="0"/>
                  <a:t>4.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𝐾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 smtClean="0"/>
                  <a:t> ifadesinden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 smtClean="0"/>
                  <a:t> bulunur.</a:t>
                </a:r>
              </a:p>
              <a:p>
                <a:r>
                  <a:rPr lang="tr-TR" dirty="0" smtClean="0"/>
                  <a:t>Çözüm ancak bu sırada işlemler gerçekleştirilerek elde edilebilir.</a:t>
                </a: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06" t="-135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355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/>
              <p:cNvSpPr/>
              <p:nvPr/>
            </p:nvSpPr>
            <p:spPr>
              <a:xfrm>
                <a:off x="0" y="372991"/>
                <a:ext cx="5092995" cy="2835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 smtClean="0"/>
                  <a:t>Problem: </a:t>
                </a:r>
                <a:r>
                  <a:rPr lang="tr-TR" dirty="0"/>
                  <a:t>Grafikte birinci dereceden bir sistemin birim adım girişe </a:t>
                </a:r>
                <a:r>
                  <a:rPr lang="tr-TR" dirty="0" smtClean="0"/>
                  <a:t>verdiği </a:t>
                </a:r>
                <a:r>
                  <a:rPr lang="tr-TR" dirty="0"/>
                  <a:t>cevap görülmektedir.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tr-TR" dirty="0"/>
                  <a:t>’yi bulunuz</a:t>
                </a:r>
                <a:r>
                  <a:rPr lang="tr-TR" dirty="0" smtClean="0"/>
                  <a:t>.</a:t>
                </a:r>
              </a:p>
              <a:p>
                <a:pPr marL="342900" indent="-342900">
                  <a:buAutoNum type="arabicPeriod"/>
                </a:pPr>
                <a:r>
                  <a:rPr lang="tr-TR" dirty="0" smtClean="0"/>
                  <a:t>Grafikten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=0.5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tr-TR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 dirty="0" err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tr-TR" i="1" dirty="0" err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r>
                  <a:rPr lang="tr-TR" dirty="0" smtClean="0"/>
                  <a:t> </a:t>
                </a: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 smtClean="0"/>
                  <a:t>=1  </a:t>
                </a:r>
                <a:r>
                  <a:rPr lang="tr-TR" dirty="0"/>
                  <a:t>olduğuna göre </a:t>
                </a:r>
                <a:r>
                  <a:rPr lang="tr-TR" dirty="0" err="1"/>
                  <a:t>burdan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olarak bulunur</a:t>
                </a:r>
                <a:r>
                  <a:rPr lang="tr-TR" dirty="0"/>
                  <a:t>.</a:t>
                </a:r>
              </a:p>
              <a:p>
                <a:r>
                  <a:rPr lang="tr-TR" dirty="0"/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  <m:r>
                          <a:rPr lang="tr-TR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a:rPr lang="tr-TR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tr-TR" dirty="0"/>
                  <a:t> ifadesinden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tr-TR" dirty="0" smtClean="0"/>
                  <a:t> olarak </a:t>
                </a:r>
                <a:r>
                  <a:rPr lang="tr-TR" dirty="0"/>
                  <a:t>bulunur.</a:t>
                </a:r>
              </a:p>
              <a:p>
                <a:r>
                  <a:rPr lang="tr-TR" dirty="0"/>
                  <a:t>4.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𝐾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/>
                  <a:t> ifadesinden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tr-TR" dirty="0" smtClean="0"/>
                  <a:t> olarak </a:t>
                </a:r>
                <a:r>
                  <a:rPr lang="tr-TR" dirty="0"/>
                  <a:t>bulunur.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2991"/>
                <a:ext cx="5092995" cy="2835071"/>
              </a:xfrm>
              <a:prstGeom prst="rect">
                <a:avLst/>
              </a:prstGeom>
              <a:blipFill rotWithShape="0">
                <a:blip r:embed="rId2"/>
                <a:stretch>
                  <a:fillRect l="-958" t="-10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up 8"/>
          <p:cNvGrpSpPr/>
          <p:nvPr/>
        </p:nvGrpSpPr>
        <p:grpSpPr>
          <a:xfrm>
            <a:off x="4478628" y="138224"/>
            <a:ext cx="8033395" cy="6018028"/>
            <a:chOff x="4478628" y="138224"/>
            <a:chExt cx="8033395" cy="6018028"/>
          </a:xfrm>
        </p:grpSpPr>
        <p:pic>
          <p:nvPicPr>
            <p:cNvPr id="8" name="Resim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8628" y="138224"/>
              <a:ext cx="8033395" cy="6018028"/>
            </a:xfrm>
            <a:prstGeom prst="rect">
              <a:avLst/>
            </a:prstGeom>
          </p:spPr>
        </p:pic>
        <p:cxnSp>
          <p:nvCxnSpPr>
            <p:cNvPr id="7" name="Düz Bağlayıcı 6"/>
            <p:cNvCxnSpPr/>
            <p:nvPr/>
          </p:nvCxnSpPr>
          <p:spPr>
            <a:xfrm flipV="1">
              <a:off x="5486400" y="2987749"/>
              <a:ext cx="669851" cy="1275907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0449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377" y="75703"/>
            <a:ext cx="8391144" cy="62860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Dikdörtgen 2"/>
              <p:cNvSpPr/>
              <p:nvPr/>
            </p:nvSpPr>
            <p:spPr>
              <a:xfrm>
                <a:off x="0" y="372991"/>
                <a:ext cx="5092995" cy="28350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b="1" dirty="0" smtClean="0"/>
                  <a:t>Problem: </a:t>
                </a:r>
                <a:r>
                  <a:rPr lang="tr-TR" dirty="0"/>
                  <a:t>Grafikte birinci dereceden bir sistemin birim adım girişe </a:t>
                </a:r>
                <a:r>
                  <a:rPr lang="tr-TR" dirty="0" smtClean="0"/>
                  <a:t>verdiği </a:t>
                </a:r>
                <a:r>
                  <a:rPr lang="tr-TR" dirty="0"/>
                  <a:t>cevap görülmektedir.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tr-TR" dirty="0"/>
                  <a:t>’yi bulunuz</a:t>
                </a:r>
                <a:r>
                  <a:rPr lang="tr-TR" dirty="0" smtClean="0"/>
                  <a:t>.</a:t>
                </a:r>
              </a:p>
              <a:p>
                <a:pPr marL="342900" indent="-342900">
                  <a:buAutoNum type="arabicPeriod"/>
                </a:pPr>
                <a:r>
                  <a:rPr lang="tr-TR" dirty="0" smtClean="0"/>
                  <a:t>Grafikten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tr-TR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 dirty="0" err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 dirty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tr-TR" i="1" dirty="0" err="1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tr-TR" dirty="0" smtClean="0"/>
                  <a:t> </a:t>
                </a:r>
              </a:p>
              <a:p>
                <a:pPr marL="342900" indent="-342900"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tr-TR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 dirty="0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 smtClean="0"/>
                  <a:t>=1  </a:t>
                </a:r>
                <a:r>
                  <a:rPr lang="tr-TR" dirty="0"/>
                  <a:t>olduğuna göre </a:t>
                </a:r>
                <a:r>
                  <a:rPr lang="tr-TR" dirty="0" err="1"/>
                  <a:t>burdan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tr-TR" dirty="0"/>
                  <a:t> </a:t>
                </a:r>
                <a:r>
                  <a:rPr lang="tr-TR" dirty="0" smtClean="0"/>
                  <a:t>olarak bulunur</a:t>
                </a:r>
                <a:r>
                  <a:rPr lang="tr-TR" dirty="0"/>
                  <a:t>.</a:t>
                </a:r>
              </a:p>
              <a:p>
                <a:r>
                  <a:rPr lang="tr-TR" dirty="0"/>
                  <a:t>3.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  <m:r>
                          <a:rPr lang="tr-TR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a:rPr lang="tr-TR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tr-TR" dirty="0"/>
                  <a:t> ifadesinden </a:t>
                </a:r>
                <a14:m>
                  <m:oMath xmlns:m="http://schemas.openxmlformats.org/officeDocument/2006/math">
                    <m:r>
                      <a:rPr lang="tr-TR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tr-TR" dirty="0" smtClean="0"/>
                  <a:t> olarak </a:t>
                </a:r>
                <a:r>
                  <a:rPr lang="tr-TR" dirty="0"/>
                  <a:t>bulunur.</a:t>
                </a:r>
              </a:p>
              <a:p>
                <a:r>
                  <a:rPr lang="tr-TR" dirty="0"/>
                  <a:t>4.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𝐾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/>
                  <a:t> ifadesinden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tr-TR" dirty="0" smtClean="0"/>
                  <a:t> olarak </a:t>
                </a:r>
                <a:r>
                  <a:rPr lang="tr-TR" dirty="0"/>
                  <a:t>bulunur.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2991"/>
                <a:ext cx="5092995" cy="2835071"/>
              </a:xfrm>
              <a:prstGeom prst="rect">
                <a:avLst/>
              </a:prstGeom>
              <a:blipFill rotWithShape="0">
                <a:blip r:embed="rId3"/>
                <a:stretch>
                  <a:fillRect l="-958" t="-107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Düz Bağlayıcı 4"/>
          <p:cNvCxnSpPr/>
          <p:nvPr/>
        </p:nvCxnSpPr>
        <p:spPr>
          <a:xfrm>
            <a:off x="5188688" y="520995"/>
            <a:ext cx="691117" cy="261561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173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accent1"/>
                </a:solidFill>
              </a:rPr>
              <a:t>Kapalı Çevrim Kontrol Sistemin Genel Gereklilikleri </a:t>
            </a:r>
            <a:r>
              <a:rPr lang="tr-TR" sz="3200" b="1" dirty="0">
                <a:solidFill>
                  <a:schemeClr val="accent1"/>
                </a:solidFill>
              </a:rPr>
              <a:t/>
            </a:r>
            <a:br>
              <a:rPr lang="tr-TR" sz="3200" b="1" dirty="0">
                <a:solidFill>
                  <a:schemeClr val="accent1"/>
                </a:solidFill>
              </a:rPr>
            </a:br>
            <a:r>
              <a:rPr lang="tr-TR" sz="3200" b="1" dirty="0">
                <a:solidFill>
                  <a:schemeClr val="accent1"/>
                </a:solidFill>
              </a:rPr>
              <a:t>İkinci Derece Sistemlerin Adım Girişe Cevabı</a:t>
            </a:r>
            <a:endParaRPr lang="tr-TR" dirty="0"/>
          </a:p>
        </p:txBody>
      </p:sp>
      <p:grpSp>
        <p:nvGrpSpPr>
          <p:cNvPr id="5" name="Group 4"/>
          <p:cNvGrpSpPr/>
          <p:nvPr/>
        </p:nvGrpSpPr>
        <p:grpSpPr>
          <a:xfrm>
            <a:off x="3640347" y="1388670"/>
            <a:ext cx="3260785" cy="1043978"/>
            <a:chOff x="3625516" y="1243081"/>
            <a:chExt cx="1748588" cy="617803"/>
          </a:xfrm>
        </p:grpSpPr>
        <p:sp>
          <p:nvSpPr>
            <p:cNvPr id="6" name="Rectangle 5"/>
            <p:cNvSpPr/>
            <p:nvPr/>
          </p:nvSpPr>
          <p:spPr>
            <a:xfrm>
              <a:off x="4170947" y="1427747"/>
              <a:ext cx="625642" cy="4331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dirty="0" smtClean="0"/>
                <a:t>G(s)</a:t>
              </a:r>
              <a:endParaRPr lang="tr-TR" sz="2800" dirty="0"/>
            </a:p>
          </p:txBody>
        </p:sp>
        <p:cxnSp>
          <p:nvCxnSpPr>
            <p:cNvPr id="7" name="Straight Connector 6"/>
            <p:cNvCxnSpPr>
              <a:stCxn id="6" idx="1"/>
            </p:cNvCxnSpPr>
            <p:nvPr/>
          </p:nvCxnSpPr>
          <p:spPr>
            <a:xfrm flipH="1" flipV="1">
              <a:off x="3641558" y="1636295"/>
              <a:ext cx="529389" cy="8021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6" idx="3"/>
            </p:cNvCxnSpPr>
            <p:nvPr/>
          </p:nvCxnSpPr>
          <p:spPr>
            <a:xfrm>
              <a:off x="4796589" y="1644316"/>
              <a:ext cx="433137" cy="802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625516" y="1243081"/>
              <a:ext cx="545431" cy="309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 smtClean="0"/>
                <a:t>X(s)</a:t>
              </a:r>
              <a:endParaRPr lang="tr-TR" sz="2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28673" y="1266963"/>
              <a:ext cx="545431" cy="309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dirty="0" smtClean="0"/>
                <a:t>Y(s)</a:t>
              </a:r>
              <a:endParaRPr lang="tr-TR" sz="28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569343" y="2449901"/>
            <a:ext cx="108175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/>
              <a:t>gibi doğrusal zamanla değişmeyen bir sistemi ele alalım</a:t>
            </a:r>
            <a:r>
              <a:rPr lang="tr-TR" sz="2800" dirty="0" smtClean="0"/>
              <a:t>. </a:t>
            </a:r>
            <a:r>
              <a:rPr lang="tr-TR" sz="2800" dirty="0"/>
              <a:t>Bu sistemin adım girişe cevabıyla ilgileniyoruz; </a:t>
            </a:r>
            <a:endParaRPr lang="tr-TR" sz="280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582768" y="4146432"/>
                <a:ext cx="343196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sz="2800" dirty="0"/>
                  <a:t>Adım, </a:t>
                </a:r>
                <a14:m>
                  <m:oMath xmlns:m="http://schemas.openxmlformats.org/officeDocument/2006/math">
                    <m:r>
                      <a:rPr lang="tr-TR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8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800" i="1" dirty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tr-TR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800" i="1" dirty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tr-TR" sz="2800" i="1" dirty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800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800" dirty="0"/>
                  <a:t>; 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768" y="4146432"/>
                <a:ext cx="3431965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3730" t="-10465" r="-2487" b="-3255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721585" y="3508719"/>
                <a:ext cx="3055195" cy="52322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8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8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tr-TR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8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1585" y="3508719"/>
                <a:ext cx="3055195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410707" y="4732882"/>
                <a:ext cx="1805559" cy="830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8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800" i="1" dirty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707" y="4732882"/>
                <a:ext cx="1805559" cy="8304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1651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058400" cy="741872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</a:t>
            </a:r>
            <a:r>
              <a:rPr lang="tr-TR" sz="2800" b="1" dirty="0">
                <a:solidFill>
                  <a:schemeClr val="accent1"/>
                </a:solidFill>
              </a:rPr>
              <a:t>Çevrim Kontrol Sistemin Genel Gereklilikleri </a:t>
            </a:r>
            <a:r>
              <a:rPr lang="tr-TR" sz="2200" b="1" dirty="0" smtClean="0">
                <a:solidFill>
                  <a:schemeClr val="accent1"/>
                </a:solidFill>
              </a:rPr>
              <a:t/>
            </a:r>
            <a:br>
              <a:rPr lang="tr-TR" sz="2200" b="1" dirty="0" smtClean="0">
                <a:solidFill>
                  <a:schemeClr val="accent1"/>
                </a:solidFill>
              </a:rPr>
            </a:br>
            <a:r>
              <a:rPr lang="tr-TR" sz="2200" b="1" dirty="0" smtClean="0">
                <a:solidFill>
                  <a:schemeClr val="accent1"/>
                </a:solidFill>
              </a:rPr>
              <a:t>İkinci Derece Sistemlerin Adım Girişe Cevabı</a:t>
            </a:r>
            <a:endParaRPr lang="tr-TR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776177" y="741872"/>
                <a:ext cx="10313581" cy="574516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sSup>
                                <m:sSupPr>
                                  <m:ctrlP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tr-TR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sSub>
                            <m:sSubPr>
                              <m:ctrlP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tr-TR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𝐷𝑢𝑟𝑔𝑢𝑛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𝐷𝑢𝑟𝑢𝑚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𝐾𝑎𝑧𝑎𝑛𝑐𝚤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tr-T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tr-T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sistemin</m:t>
                      </m:r>
                      <m:r>
                        <a:rPr lang="tr-T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karakteristik</m:t>
                      </m:r>
                      <m:r>
                        <a:rPr lang="tr-T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zaman</m:t>
                      </m:r>
                      <m:r>
                        <a:rPr lang="tr-T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</m:oMath>
                  </m:oMathPara>
                </a14:m>
                <a:endParaRPr lang="tr-TR" b="0" i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tr-T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tr-T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pay</m:t>
                      </m:r>
                      <m:r>
                        <a:rPr lang="tr-T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𝚤</m:t>
                      </m:r>
                      <m:r>
                        <m:rPr>
                          <m:sty m:val="p"/>
                        </m:rPr>
                        <a:rPr lang="tr-T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tr-T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karakteristik</m:t>
                      </m:r>
                      <m:r>
                        <a:rPr lang="tr-T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zaman</m:t>
                      </m:r>
                      <m:r>
                        <a:rPr lang="tr-T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b="0" i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tr-T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tr-TR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m:rPr>
                          <m:nor/>
                        </m:rPr>
                        <a:rPr lang="tr-TR" dirty="0">
                          <a:solidFill>
                            <a:schemeClr val="tx1"/>
                          </a:solidFill>
                        </a:rPr>
                        <m:t>=</m:t>
                      </m:r>
                      <m:r>
                        <m:rPr>
                          <m:nor/>
                        </m:rPr>
                        <a:rPr lang="tr-TR" dirty="0">
                          <a:solidFill>
                            <a:schemeClr val="tx1"/>
                          </a:solidFill>
                        </a:rPr>
                        <m:t>s</m:t>
                      </m:r>
                      <m:r>
                        <m:rPr>
                          <m:nor/>
                        </m:rPr>
                        <a:rPr lang="tr-TR" dirty="0">
                          <a:solidFill>
                            <a:schemeClr val="tx1"/>
                          </a:solidFill>
                        </a:rPr>
                        <m:t>ö</m:t>
                      </m:r>
                      <m:r>
                        <m:rPr>
                          <m:nor/>
                        </m:rPr>
                        <a:rPr lang="tr-TR" dirty="0">
                          <a:solidFill>
                            <a:schemeClr val="tx1"/>
                          </a:solidFill>
                        </a:rPr>
                        <m:t>n</m:t>
                      </m:r>
                      <m:r>
                        <m:rPr>
                          <m:nor/>
                        </m:rPr>
                        <a:rPr lang="tr-TR" dirty="0">
                          <a:solidFill>
                            <a:schemeClr val="tx1"/>
                          </a:solidFill>
                        </a:rPr>
                        <m:t>ü</m:t>
                      </m:r>
                      <m:r>
                        <m:rPr>
                          <m:nor/>
                        </m:rPr>
                        <a:rPr lang="tr-TR" dirty="0">
                          <a:solidFill>
                            <a:schemeClr val="tx1"/>
                          </a:solidFill>
                        </a:rPr>
                        <m:t>mleme</m:t>
                      </m:r>
                      <m:r>
                        <m:rPr>
                          <m:nor/>
                        </m:rPr>
                        <a:rPr lang="tr-TR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tr-TR" dirty="0">
                          <a:solidFill>
                            <a:schemeClr val="tx1"/>
                          </a:solidFill>
                        </a:rPr>
                        <m:t>oran</m:t>
                      </m:r>
                      <m:r>
                        <m:rPr>
                          <m:nor/>
                        </m:rPr>
                        <a:rPr lang="tr-TR" dirty="0">
                          <a:solidFill>
                            <a:schemeClr val="tx1"/>
                          </a:solidFill>
                        </a:rPr>
                        <m:t>ı;</m:t>
                      </m:r>
                    </m:oMath>
                  </m:oMathPara>
                </a14:m>
                <a:endParaRPr lang="tr-TR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tr-TR" dirty="0" smtClean="0">
                    <a:solidFill>
                      <a:schemeClr val="tx1"/>
                    </a:solidFill>
                  </a:rPr>
                  <a:t>Çünkü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ö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ü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𝑚𝑙𝑒𝑛𝑚𝑖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ş 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𝑑𝑜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ğ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𝑎𝑙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𝑓𝑟𝑒𝑘𝑎𝑛𝑠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lang="tr-TR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tr-TR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tr-TR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 smtClean="0">
                    <a:solidFill>
                      <a:schemeClr val="tx1"/>
                    </a:solidFill>
                  </a:rPr>
                  <a:t>; Karakteristik zaman oranı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776177" y="741872"/>
                <a:ext cx="10313581" cy="5745162"/>
              </a:xfrm>
              <a:blipFill rotWithShape="0">
                <a:blip r:embed="rId2"/>
                <a:stretch>
                  <a:fillRect l="-1478" t="-3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05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058400" cy="741872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</a:t>
            </a:r>
            <a:r>
              <a:rPr lang="tr-TR" sz="2800" b="1" dirty="0">
                <a:solidFill>
                  <a:schemeClr val="accent1"/>
                </a:solidFill>
              </a:rPr>
              <a:t>Çevrim Kontrol Sistemin Genel Gereklilikleri </a:t>
            </a:r>
            <a:r>
              <a:rPr lang="tr-TR" sz="2200" b="1" dirty="0" smtClean="0">
                <a:solidFill>
                  <a:schemeClr val="accent1"/>
                </a:solidFill>
              </a:rPr>
              <a:t/>
            </a:r>
            <a:br>
              <a:rPr lang="tr-TR" sz="2200" b="1" dirty="0" smtClean="0">
                <a:solidFill>
                  <a:schemeClr val="accent1"/>
                </a:solidFill>
              </a:rPr>
            </a:br>
            <a:r>
              <a:rPr lang="tr-TR" sz="2200" b="1" dirty="0" smtClean="0">
                <a:solidFill>
                  <a:schemeClr val="accent1"/>
                </a:solidFill>
              </a:rPr>
              <a:t>İkinci Derece Sistemlerin Adım Girişe Cevabı</a:t>
            </a:r>
            <a:endParaRPr lang="tr-T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534838" y="1112838"/>
                <a:ext cx="9851366" cy="423553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sSub>
                            <m:sSubPr>
                              <m:ctrlPr>
                                <a:rPr lang="tr-TR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tr-TR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ö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ü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𝑚𝑙𝑒𝑛𝑚𝑒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h𝚤𝑧𝚤</m:t>
                      </m:r>
                    </m:oMath>
                  </m:oMathPara>
                </a14:m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tr-T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ö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ü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𝑚𝑙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ü 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𝑑𝑜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ğ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𝑎𝑙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𝑓𝑟𝑒𝑘𝑎𝑛𝑠</m:t>
                      </m:r>
                    </m:oMath>
                  </m:oMathPara>
                </a14:m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tr-TR" sz="3200" dirty="0" smtClean="0">
                    <a:solidFill>
                      <a:srgbClr val="FF0000"/>
                    </a:solidFill>
                  </a:rPr>
                  <a:t>’ye göre sınıflandırma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tr-T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tr-TR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tr-TR" sz="2400" dirty="0" err="1" smtClean="0">
                    <a:solidFill>
                      <a:schemeClr val="tx1"/>
                    </a:solidFill>
                  </a:rPr>
                  <a:t>Sönümsüz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 Sistem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0&lt;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tr-T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tr-TR" sz="2400" dirty="0">
                    <a:solidFill>
                      <a:schemeClr val="tx1"/>
                    </a:solidFill>
                  </a:rPr>
                  <a:t> 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Az Sönümlü </a:t>
                </a:r>
                <a:r>
                  <a:rPr lang="tr-TR" sz="2400" dirty="0">
                    <a:solidFill>
                      <a:schemeClr val="tx1"/>
                    </a:solidFill>
                  </a:rPr>
                  <a:t>Sistem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tr-TR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tr-TR" sz="2400" dirty="0">
                    <a:solidFill>
                      <a:schemeClr val="tx1"/>
                    </a:solidFill>
                  </a:rPr>
                  <a:t> 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Kritik Sönümlü Sistem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tr-T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tr-TR" sz="2400" dirty="0">
                    <a:solidFill>
                      <a:schemeClr val="tx1"/>
                    </a:solidFill>
                  </a:rPr>
                  <a:t> 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Aşırı Sönümlü </a:t>
                </a:r>
                <a:r>
                  <a:rPr lang="tr-TR" sz="2400" dirty="0">
                    <a:solidFill>
                      <a:schemeClr val="tx1"/>
                    </a:solidFill>
                  </a:rPr>
                  <a:t>Sistem</a:t>
                </a:r>
              </a:p>
              <a:p>
                <a:pPr marL="0" indent="0">
                  <a:buNone/>
                </a:pPr>
                <a:endParaRPr lang="tr-TR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tr-TR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tr-TR" sz="24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534838" y="1112838"/>
                <a:ext cx="9851366" cy="4235539"/>
              </a:xfrm>
              <a:blipFill rotWithShape="0">
                <a:blip r:embed="rId2"/>
                <a:stretch>
                  <a:fillRect l="-1485" b="-360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56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058400" cy="741872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</a:t>
            </a:r>
            <a:r>
              <a:rPr lang="tr-TR" sz="2800" b="1" dirty="0">
                <a:solidFill>
                  <a:schemeClr val="accent1"/>
                </a:solidFill>
              </a:rPr>
              <a:t>Çevrim Kontrol Sistemin Genel Gereklilikleri </a:t>
            </a:r>
            <a:r>
              <a:rPr lang="tr-TR" sz="2200" b="1" dirty="0" smtClean="0">
                <a:solidFill>
                  <a:schemeClr val="accent1"/>
                </a:solidFill>
              </a:rPr>
              <a:t/>
            </a:r>
            <a:br>
              <a:rPr lang="tr-TR" sz="2200" b="1" dirty="0" smtClean="0">
                <a:solidFill>
                  <a:schemeClr val="accent1"/>
                </a:solidFill>
              </a:rPr>
            </a:br>
            <a:r>
              <a:rPr lang="tr-TR" sz="2200" b="1" dirty="0" smtClean="0">
                <a:solidFill>
                  <a:schemeClr val="accent1"/>
                </a:solidFill>
              </a:rPr>
              <a:t>İkinci Derece Sistemlerin Adım Girişe Cevabı</a:t>
            </a:r>
            <a:endParaRPr lang="tr-T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77451" y="741872"/>
                <a:ext cx="11680166" cy="564167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  <m:sSub>
                            <m:sSubPr>
                              <m:ctrlPr>
                                <a:rPr lang="tr-TR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tr-TR" sz="2400" dirty="0" smtClean="0">
                    <a:solidFill>
                      <a:schemeClr val="tx1"/>
                    </a:solidFill>
                  </a:rPr>
                  <a:t>Sistemin kutup ve sıfırlarını bulalım.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tr-TR" sz="2400" dirty="0">
                          <a:solidFill>
                            <a:schemeClr val="tx1"/>
                          </a:solidFill>
                        </a:rPr>
                        <m:t>S</m:t>
                      </m:r>
                      <m:r>
                        <m:rPr>
                          <m:nor/>
                        </m:rPr>
                        <a:rPr lang="tr-TR" sz="2400" dirty="0">
                          <a:solidFill>
                            <a:schemeClr val="tx1"/>
                          </a:solidFill>
                        </a:rPr>
                        <m:t>ı</m:t>
                      </m:r>
                      <m:r>
                        <m:rPr>
                          <m:nor/>
                        </m:rPr>
                        <a:rPr lang="tr-TR" sz="2400" dirty="0">
                          <a:solidFill>
                            <a:schemeClr val="tx1"/>
                          </a:solidFill>
                        </a:rPr>
                        <m:t>f</m:t>
                      </m:r>
                      <m:r>
                        <m:rPr>
                          <m:nor/>
                        </m:rPr>
                        <a:rPr lang="tr-TR" sz="2400" dirty="0">
                          <a:solidFill>
                            <a:schemeClr val="tx1"/>
                          </a:solidFill>
                        </a:rPr>
                        <m:t>ı</m:t>
                      </m:r>
                      <m:r>
                        <m:rPr>
                          <m:nor/>
                        </m:rPr>
                        <a:rPr lang="tr-TR" sz="2400" dirty="0">
                          <a:solidFill>
                            <a:schemeClr val="tx1"/>
                          </a:solidFill>
                        </a:rPr>
                        <m:t>r</m:t>
                      </m:r>
                      <m:r>
                        <m:rPr>
                          <m:nor/>
                        </m:rPr>
                        <a:rPr lang="tr-TR" sz="2400" dirty="0">
                          <a:solidFill>
                            <a:schemeClr val="tx1"/>
                          </a:solidFill>
                        </a:rPr>
                        <m:t>;</m:t>
                      </m:r>
                      <m:r>
                        <a:rPr lang="tr-TR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tr-TR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den>
                      </m:f>
                      <m:r>
                        <a:rPr lang="tr-T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tr-TR" sz="2400" dirty="0" smtClean="0">
                    <a:solidFill>
                      <a:schemeClr val="tx1"/>
                    </a:solidFill>
                  </a:rPr>
                  <a:t>Kutuplar;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∓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  <m:sup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tr-T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rad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tr-T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rad>
                      </m:e>
                    </m:d>
                    <m:r>
                      <a:rPr lang="tr-T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tr-TR" sz="2400" dirty="0" smtClean="0"/>
                  <a:t> </a:t>
                </a:r>
                <a:r>
                  <a:rPr lang="tr-TR" sz="24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Dolayısıyla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tr-TR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tr-T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tr-TR" sz="2400" dirty="0">
                    <a:solidFill>
                      <a:schemeClr val="tx1"/>
                    </a:solidFill>
                  </a:rPr>
                  <a:t> 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2 farklı gerçek kök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e>
                    </m:d>
                  </m:oMath>
                </a14:m>
                <a:endParaRPr lang="tr-TR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tr-TR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tr-TR" sz="2400" dirty="0">
                    <a:solidFill>
                      <a:schemeClr val="tx1"/>
                    </a:solidFill>
                  </a:rPr>
                  <a:t> 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2 eşit gerçek kök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tr-TR" sz="240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0&lt;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tr-T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tr-TR" sz="2400" dirty="0">
                    <a:solidFill>
                      <a:schemeClr val="tx1"/>
                    </a:solidFill>
                  </a:rPr>
                  <a:t> 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2 kompleks eşlenik kök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tr-TR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e>
                    </m:d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l-G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tr-TR" sz="24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tr-TR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tr-TR" sz="2400" dirty="0">
                    <a:solidFill>
                      <a:schemeClr val="tx1"/>
                    </a:solidFill>
                  </a:rPr>
                  <a:t> </a:t>
                </a:r>
                <a:r>
                  <a:rPr lang="tr-TR" sz="2400" dirty="0" smtClean="0">
                    <a:solidFill>
                      <a:schemeClr val="tx1"/>
                    </a:solidFill>
                  </a:rPr>
                  <a:t>2 sanal kök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tr-T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∓</m:t>
                    </m:r>
                    <m:r>
                      <a:rPr lang="tr-T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sSub>
                      <m:sSubPr>
                        <m:ctrlP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tr-TR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tr-TR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tr-TR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tr-TR" sz="24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77451" y="741872"/>
                <a:ext cx="11680166" cy="5641675"/>
              </a:xfrm>
              <a:blipFill rotWithShape="0">
                <a:blip r:embed="rId3"/>
                <a:stretch>
                  <a:fillRect l="-16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43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8230" y="-95693"/>
            <a:ext cx="6833458" cy="55491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8328" y="108845"/>
                <a:ext cx="4089902" cy="35395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>
                          <a:latin typeface="Cambria Math" panose="02040503050406030204" pitchFamily="18" charset="0"/>
                        </a:rPr>
                        <m:t>𝑦𝑎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𝑑𝑎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sz="240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𝜂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𝜉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tr-TR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tr-TR" sz="240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28" y="108845"/>
                <a:ext cx="4089902" cy="35395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14283" y="1617014"/>
                <a:ext cx="4349781" cy="523220"/>
              </a:xfrm>
              <a:prstGeom prst="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tr-TR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tr-TR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tr-TR" sz="2800" dirty="0">
                    <a:solidFill>
                      <a:schemeClr val="tx1"/>
                    </a:solidFill>
                  </a:rPr>
                  <a:t>,  Aşırı Sönümlü </a:t>
                </a:r>
                <a:r>
                  <a:rPr lang="tr-TR" sz="2800" dirty="0" smtClean="0">
                    <a:solidFill>
                      <a:schemeClr val="tx1"/>
                    </a:solidFill>
                  </a:rPr>
                  <a:t>Sistem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283" y="1617014"/>
                <a:ext cx="4349781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8328" y="5250594"/>
                <a:ext cx="7847522" cy="9681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tr-T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tr-T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8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sup>
                          </m:sSup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sSup>
                            <m:sSup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28" y="5250594"/>
                <a:ext cx="7847522" cy="96815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58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100" b="1" dirty="0" smtClean="0">
                <a:solidFill>
                  <a:schemeClr val="accent1"/>
                </a:solidFill>
              </a:rPr>
              <a:t>Kapalı Çevrim Kontrol</a:t>
            </a:r>
            <a:r>
              <a:rPr lang="tr-TR" sz="4400" b="1" dirty="0" smtClean="0">
                <a:solidFill>
                  <a:schemeClr val="accent1"/>
                </a:solidFill>
              </a:rPr>
              <a:t/>
            </a:r>
            <a:br>
              <a:rPr lang="tr-TR" sz="4400" b="1" dirty="0" smtClean="0">
                <a:solidFill>
                  <a:schemeClr val="accent1"/>
                </a:solidFill>
              </a:rPr>
            </a:br>
            <a:r>
              <a:rPr lang="tr-TR" sz="2000" b="1" dirty="0" smtClean="0">
                <a:solidFill>
                  <a:schemeClr val="accent1"/>
                </a:solidFill>
              </a:rPr>
              <a:t>Kapalı Çevrim Kontrol </a:t>
            </a:r>
            <a:r>
              <a:rPr lang="tr-TR" sz="2000" b="1" dirty="0">
                <a:solidFill>
                  <a:schemeClr val="accent1"/>
                </a:solidFill>
              </a:rPr>
              <a:t>Sistemin G</a:t>
            </a:r>
            <a:r>
              <a:rPr lang="tr-TR" sz="2000" b="1" dirty="0" smtClean="0">
                <a:solidFill>
                  <a:schemeClr val="accent1"/>
                </a:solidFill>
              </a:rPr>
              <a:t>enel Gereklilikleri </a:t>
            </a:r>
            <a:endParaRPr lang="tr-TR" sz="2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Tüm uygulamalar için </a:t>
            </a:r>
            <a:r>
              <a:rPr lang="tr-TR" dirty="0"/>
              <a:t>aşağıdaki genel </a:t>
            </a:r>
            <a:r>
              <a:rPr lang="tr-TR" dirty="0" smtClean="0"/>
              <a:t>gereklilikler karşılanmaksızın bir </a:t>
            </a:r>
            <a:r>
              <a:rPr lang="tr-TR" dirty="0"/>
              <a:t>kontrol sisteminin genel performansı tatmin edici </a:t>
            </a:r>
            <a:r>
              <a:rPr lang="tr-TR" dirty="0" smtClean="0"/>
              <a:t>olmaz: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000" b="1" dirty="0">
                <a:solidFill>
                  <a:srgbClr val="00B050"/>
                </a:solidFill>
              </a:rPr>
              <a:t> </a:t>
            </a:r>
            <a:r>
              <a:rPr lang="en-US" sz="2000" b="1" dirty="0" err="1" smtClean="0">
                <a:solidFill>
                  <a:srgbClr val="00B050"/>
                </a:solidFill>
              </a:rPr>
              <a:t>Kararlılık</a:t>
            </a:r>
            <a:endParaRPr lang="tr-TR" sz="2000" b="1" dirty="0" smtClean="0">
              <a:solidFill>
                <a:srgbClr val="00B05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000" b="1" dirty="0" smtClean="0">
                <a:solidFill>
                  <a:srgbClr val="00B050"/>
                </a:solidFill>
              </a:rPr>
              <a:t> Sistemlerin </a:t>
            </a:r>
            <a:r>
              <a:rPr lang="en-US" sz="2000" b="1" dirty="0" err="1" smtClean="0">
                <a:solidFill>
                  <a:srgbClr val="00B050"/>
                </a:solidFill>
              </a:rPr>
              <a:t>Kalıcı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tr-TR" sz="2000" b="1" dirty="0" smtClean="0">
                <a:solidFill>
                  <a:srgbClr val="00B050"/>
                </a:solidFill>
              </a:rPr>
              <a:t>Durum Davranışı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000" b="1" dirty="0" smtClean="0"/>
              <a:t> </a:t>
            </a:r>
            <a:r>
              <a:rPr lang="tr-TR" sz="2000" b="1" dirty="0">
                <a:solidFill>
                  <a:srgbClr val="0070C0"/>
                </a:solidFill>
              </a:rPr>
              <a:t>Sistemlerin </a:t>
            </a:r>
            <a:r>
              <a:rPr lang="tr-TR" sz="2000" b="1" dirty="0" smtClean="0">
                <a:solidFill>
                  <a:srgbClr val="0070C0"/>
                </a:solidFill>
              </a:rPr>
              <a:t>Geçici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tr-TR" sz="2000" b="1" dirty="0">
                <a:solidFill>
                  <a:srgbClr val="0070C0"/>
                </a:solidFill>
              </a:rPr>
              <a:t>Durum </a:t>
            </a:r>
            <a:r>
              <a:rPr lang="tr-TR" sz="2000" b="1" dirty="0" smtClean="0">
                <a:solidFill>
                  <a:srgbClr val="0070C0"/>
                </a:solidFill>
              </a:rPr>
              <a:t>Davranışı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1600" b="1" dirty="0">
                <a:solidFill>
                  <a:srgbClr val="00B050"/>
                </a:solidFill>
              </a:rPr>
              <a:t>Birinci Derece Sistemlerin Adım Girişe </a:t>
            </a:r>
            <a:r>
              <a:rPr lang="tr-TR" sz="1600" b="1" dirty="0" smtClean="0">
                <a:solidFill>
                  <a:srgbClr val="00B050"/>
                </a:solidFill>
              </a:rPr>
              <a:t>Cevabı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1600" b="1" dirty="0">
                <a:solidFill>
                  <a:schemeClr val="accent1"/>
                </a:solidFill>
              </a:rPr>
              <a:t> İkinci Derece Sistemlerin Adım Girişe </a:t>
            </a:r>
            <a:r>
              <a:rPr lang="tr-TR" sz="1600" b="1" dirty="0" smtClean="0">
                <a:solidFill>
                  <a:schemeClr val="accent1"/>
                </a:solidFill>
              </a:rPr>
              <a:t>Cevabı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1600" b="1" dirty="0">
                <a:solidFill>
                  <a:schemeClr val="accent1"/>
                </a:solidFill>
              </a:rPr>
              <a:t> </a:t>
            </a:r>
            <a:r>
              <a:rPr lang="tr-TR" sz="1600" b="1" dirty="0" smtClean="0">
                <a:solidFill>
                  <a:schemeClr val="accent1"/>
                </a:solidFill>
              </a:rPr>
              <a:t>Geçici Durum Davranışı Parametreleri</a:t>
            </a:r>
            <a:endParaRPr lang="tr-TR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22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5606" y="0"/>
            <a:ext cx="7484415" cy="59542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67604" y="863757"/>
                <a:ext cx="3800656" cy="27794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>
                          <a:latin typeface="Cambria Math" panose="02040503050406030204" pitchFamily="18" charset="0"/>
                        </a:rPr>
                        <m:t>𝑦𝑎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𝑑𝑎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sz="240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𝜂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𝜉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tr-TR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𝑇𝑠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04" y="863757"/>
                <a:ext cx="3800656" cy="27794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126713" y="3475642"/>
                <a:ext cx="4462760" cy="52322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tr-TR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tr-T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tr-TR" sz="2800" dirty="0">
                    <a:solidFill>
                      <a:schemeClr val="tx1"/>
                    </a:solidFill>
                  </a:rPr>
                  <a:t>,  Kritik Sönümlü Sistem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713" y="3475642"/>
                <a:ext cx="446276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0258" y="5411003"/>
                <a:ext cx="6394077" cy="8157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tr-T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tr-T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8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tr-TR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8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tr-TR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58" y="5411003"/>
                <a:ext cx="6394077" cy="815736"/>
              </a:xfrm>
              <a:prstGeom prst="rect">
                <a:avLst/>
              </a:prstGeom>
              <a:blipFill rotWithShape="0">
                <a:blip r:embed="rId5"/>
                <a:stretch>
                  <a:fillRect l="-9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33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7280" y="1392389"/>
                <a:ext cx="10948105" cy="515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40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tr-TR" sz="240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tr-TR" sz="2400" smtClean="0"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𝜂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𝜉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tr-TR" sz="2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tr-TR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𝜉𝜔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  <m:sup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  <m:func>
                                <m:func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2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</m:e>
                          </m:d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𝜉𝜔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𝜉𝜔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  <m:sup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𝜓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𝜉</m:t>
                                          </m:r>
                                        </m:e>
                                        <m:sup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𝑖𝑘𝑖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ç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𝚤𝑑𝑎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𝑖𝑙𝑘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ç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𝑒𝑦𝑟𝑒𝑘𝑡𝑒</m:t>
                      </m:r>
                    </m:oMath>
                  </m:oMathPara>
                </a14:m>
                <a:endParaRPr lang="tr-TR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𝜂𝜉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tr-TR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ö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ü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𝑚𝑙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ü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𝑑𝑜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ğ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𝑎𝑙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𝑓𝑟𝑒𝑘𝑎𝑛𝑠</m:t>
                      </m:r>
                    </m:oMath>
                  </m:oMathPara>
                </a14:m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392389"/>
                <a:ext cx="10948105" cy="51500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Unvan 3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tr-TR" b="1" dirty="0">
                    <a:solidFill>
                      <a:schemeClr val="accent2"/>
                    </a:solidFill>
                  </a:rPr>
                  <a:t>Az Sönümlü </a:t>
                </a:r>
                <a:r>
                  <a:rPr lang="tr-TR" b="1" dirty="0" smtClean="0">
                    <a:solidFill>
                      <a:schemeClr val="accent2"/>
                    </a:solidFill>
                  </a:rPr>
                  <a:t>Sistem</a:t>
                </a:r>
                <a:br>
                  <a:rPr lang="tr-TR" b="1" dirty="0" smtClean="0">
                    <a:solidFill>
                      <a:schemeClr val="accent2"/>
                    </a:solidFill>
                  </a:rPr>
                </a:br>
                <a14:m>
                  <m:oMath xmlns:m="http://schemas.openxmlformats.org/officeDocument/2006/math">
                    <m:r>
                      <a:rPr lang="tr-TR" sz="27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0&lt;</m:t>
                    </m:r>
                    <m:r>
                      <a:rPr lang="tr-TR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tr-TR" sz="270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</m:t>
                    </m:r>
                    <m:r>
                      <a:rPr lang="tr-TR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tr-TR" sz="2700" dirty="0">
                    <a:solidFill>
                      <a:schemeClr val="accent2"/>
                    </a:solidFill>
                  </a:rPr>
                  <a:t> 2 kompleks eşlenik kök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tr-TR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tr-TR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tr-TR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tr-TR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tr-TR" sz="27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tr-TR" sz="27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7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tr-TR" sz="27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tr-TR" sz="27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e>
                        </m:rad>
                      </m:e>
                    </m:d>
                    <m:r>
                      <a:rPr lang="tr-TR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l-GR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tr-TR" sz="27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sSub>
                      <m:sSubPr>
                        <m:ctrlPr>
                          <a:rPr lang="tr-TR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7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endParaRPr lang="tr-TR" sz="27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" name="Unvan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515" t="-22000" b="-8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6775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" y="0"/>
            <a:ext cx="11766430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17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 8"/>
          <p:cNvGrpSpPr/>
          <p:nvPr/>
        </p:nvGrpSpPr>
        <p:grpSpPr>
          <a:xfrm>
            <a:off x="4210873" y="99303"/>
            <a:ext cx="8316716" cy="5709684"/>
            <a:chOff x="5257516" y="99303"/>
            <a:chExt cx="6636772" cy="4971781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7516" y="99303"/>
              <a:ext cx="6636772" cy="4971781"/>
            </a:xfrm>
            <a:prstGeom prst="rect">
              <a:avLst/>
            </a:prstGeom>
          </p:spPr>
        </p:pic>
        <p:grpSp>
          <p:nvGrpSpPr>
            <p:cNvPr id="6" name="Grup 5"/>
            <p:cNvGrpSpPr/>
            <p:nvPr/>
          </p:nvGrpSpPr>
          <p:grpSpPr>
            <a:xfrm>
              <a:off x="6113721" y="478465"/>
              <a:ext cx="5178056" cy="4029740"/>
              <a:chOff x="6113721" y="478465"/>
              <a:chExt cx="5178056" cy="4029740"/>
            </a:xfrm>
          </p:grpSpPr>
          <p:sp>
            <p:nvSpPr>
              <p:cNvPr id="4" name="Serbest Form 3"/>
              <p:cNvSpPr/>
              <p:nvPr/>
            </p:nvSpPr>
            <p:spPr>
              <a:xfrm>
                <a:off x="6113721" y="2541181"/>
                <a:ext cx="5178056" cy="1967024"/>
              </a:xfrm>
              <a:custGeom>
                <a:avLst/>
                <a:gdLst>
                  <a:gd name="connsiteX0" fmla="*/ 0 w 5199321"/>
                  <a:gd name="connsiteY0" fmla="*/ 1967024 h 1967024"/>
                  <a:gd name="connsiteX1" fmla="*/ 839972 w 5199321"/>
                  <a:gd name="connsiteY1" fmla="*/ 861238 h 1967024"/>
                  <a:gd name="connsiteX2" fmla="*/ 1690577 w 5199321"/>
                  <a:gd name="connsiteY2" fmla="*/ 340242 h 1967024"/>
                  <a:gd name="connsiteX3" fmla="*/ 2477386 w 5199321"/>
                  <a:gd name="connsiteY3" fmla="*/ 127591 h 1967024"/>
                  <a:gd name="connsiteX4" fmla="*/ 3296093 w 5199321"/>
                  <a:gd name="connsiteY4" fmla="*/ 42531 h 1967024"/>
                  <a:gd name="connsiteX5" fmla="*/ 4114800 w 5199321"/>
                  <a:gd name="connsiteY5" fmla="*/ 10633 h 1967024"/>
                  <a:gd name="connsiteX6" fmla="*/ 4954772 w 5199321"/>
                  <a:gd name="connsiteY6" fmla="*/ 0 h 1967024"/>
                  <a:gd name="connsiteX7" fmla="*/ 5199321 w 5199321"/>
                  <a:gd name="connsiteY7" fmla="*/ 10633 h 1967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99321" h="1967024">
                    <a:moveTo>
                      <a:pt x="0" y="1967024"/>
                    </a:moveTo>
                    <a:cubicBezTo>
                      <a:pt x="279104" y="1549696"/>
                      <a:pt x="558209" y="1132368"/>
                      <a:pt x="839972" y="861238"/>
                    </a:cubicBezTo>
                    <a:cubicBezTo>
                      <a:pt x="1121735" y="590108"/>
                      <a:pt x="1417675" y="462516"/>
                      <a:pt x="1690577" y="340242"/>
                    </a:cubicBezTo>
                    <a:cubicBezTo>
                      <a:pt x="1963479" y="217968"/>
                      <a:pt x="2209800" y="177210"/>
                      <a:pt x="2477386" y="127591"/>
                    </a:cubicBezTo>
                    <a:cubicBezTo>
                      <a:pt x="2744972" y="77972"/>
                      <a:pt x="3023191" y="62024"/>
                      <a:pt x="3296093" y="42531"/>
                    </a:cubicBezTo>
                    <a:cubicBezTo>
                      <a:pt x="3568995" y="23038"/>
                      <a:pt x="3838354" y="17721"/>
                      <a:pt x="4114800" y="10633"/>
                    </a:cubicBezTo>
                    <a:cubicBezTo>
                      <a:pt x="4391246" y="3545"/>
                      <a:pt x="4774019" y="0"/>
                      <a:pt x="4954772" y="0"/>
                    </a:cubicBezTo>
                    <a:cubicBezTo>
                      <a:pt x="5135525" y="0"/>
                      <a:pt x="5167423" y="5316"/>
                      <a:pt x="5199321" y="10633"/>
                    </a:cubicBezTo>
                  </a:path>
                </a:pathLst>
              </a:cu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  <p:sp>
            <p:nvSpPr>
              <p:cNvPr id="5" name="Serbest Form 4"/>
              <p:cNvSpPr/>
              <p:nvPr/>
            </p:nvSpPr>
            <p:spPr>
              <a:xfrm>
                <a:off x="6113721" y="478465"/>
                <a:ext cx="5156791" cy="1981748"/>
              </a:xfrm>
              <a:custGeom>
                <a:avLst/>
                <a:gdLst>
                  <a:gd name="connsiteX0" fmla="*/ 0 w 5156791"/>
                  <a:gd name="connsiteY0" fmla="*/ 0 h 1981748"/>
                  <a:gd name="connsiteX1" fmla="*/ 425302 w 5156791"/>
                  <a:gd name="connsiteY1" fmla="*/ 648586 h 1981748"/>
                  <a:gd name="connsiteX2" fmla="*/ 1244009 w 5156791"/>
                  <a:gd name="connsiteY2" fmla="*/ 1414130 h 1981748"/>
                  <a:gd name="connsiteX3" fmla="*/ 2062716 w 5156791"/>
                  <a:gd name="connsiteY3" fmla="*/ 1754372 h 1981748"/>
                  <a:gd name="connsiteX4" fmla="*/ 2870791 w 5156791"/>
                  <a:gd name="connsiteY4" fmla="*/ 1892595 h 1981748"/>
                  <a:gd name="connsiteX5" fmla="*/ 3689498 w 5156791"/>
                  <a:gd name="connsiteY5" fmla="*/ 1935126 h 1981748"/>
                  <a:gd name="connsiteX6" fmla="*/ 4497572 w 5156791"/>
                  <a:gd name="connsiteY6" fmla="*/ 1977656 h 1981748"/>
                  <a:gd name="connsiteX7" fmla="*/ 5156791 w 5156791"/>
                  <a:gd name="connsiteY7" fmla="*/ 1977656 h 1981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156791" h="1981748">
                    <a:moveTo>
                      <a:pt x="0" y="0"/>
                    </a:moveTo>
                    <a:cubicBezTo>
                      <a:pt x="108983" y="206449"/>
                      <a:pt x="217967" y="412898"/>
                      <a:pt x="425302" y="648586"/>
                    </a:cubicBezTo>
                    <a:cubicBezTo>
                      <a:pt x="632637" y="884274"/>
                      <a:pt x="971107" y="1229832"/>
                      <a:pt x="1244009" y="1414130"/>
                    </a:cubicBezTo>
                    <a:cubicBezTo>
                      <a:pt x="1516911" y="1598428"/>
                      <a:pt x="1791586" y="1674628"/>
                      <a:pt x="2062716" y="1754372"/>
                    </a:cubicBezTo>
                    <a:cubicBezTo>
                      <a:pt x="2333846" y="1834116"/>
                      <a:pt x="2599661" y="1862469"/>
                      <a:pt x="2870791" y="1892595"/>
                    </a:cubicBezTo>
                    <a:cubicBezTo>
                      <a:pt x="3141921" y="1922721"/>
                      <a:pt x="3689498" y="1935126"/>
                      <a:pt x="3689498" y="1935126"/>
                    </a:cubicBezTo>
                    <a:cubicBezTo>
                      <a:pt x="3960628" y="1949303"/>
                      <a:pt x="4253023" y="1970568"/>
                      <a:pt x="4497572" y="1977656"/>
                    </a:cubicBezTo>
                    <a:cubicBezTo>
                      <a:pt x="4742121" y="1984744"/>
                      <a:pt x="4949456" y="1981200"/>
                      <a:pt x="5156791" y="1977656"/>
                    </a:cubicBezTo>
                  </a:path>
                </a:pathLst>
              </a:cu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17"/>
              <p:cNvSpPr/>
              <p:nvPr/>
            </p:nvSpPr>
            <p:spPr>
              <a:xfrm>
                <a:off x="385718" y="99303"/>
                <a:ext cx="3702937" cy="24434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tr-TR" sz="2400" dirty="0" smtClean="0">
                    <a:latin typeface="Cambria Math" panose="02040503050406030204" pitchFamily="18" charset="0"/>
                  </a:rPr>
                  <a:t>Üst zarfın denklemi;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𝜉𝜔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:r>
                  <a:rPr lang="tr-TR" sz="2400" dirty="0" smtClean="0"/>
                  <a:t>Alt zarfın denklemi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𝜉𝜔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dirty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40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tr-TR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40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tr-TR" sz="2400" i="1" dirty="0" err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 dirty="0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 i="1" dirty="0" err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tr-TR" sz="2400" b="0" i="0" dirty="0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m:rPr>
                          <m:sty m:val="p"/>
                        </m:rPr>
                        <a:rPr lang="tr-TR" sz="2400" b="0" i="0" dirty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tr-TR" sz="2400" b="0" i="0" dirty="0" smtClean="0">
                          <a:latin typeface="Cambria Math" panose="02040503050406030204" pitchFamily="18" charset="0"/>
                        </a:rPr>
                        <m:t>ö</m:t>
                      </m:r>
                      <m:r>
                        <m:rPr>
                          <m:sty m:val="p"/>
                        </m:rPr>
                        <a:rPr lang="tr-TR" sz="2400" b="0" i="0" dirty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tr-TR" sz="2400" b="0" i="0" dirty="0" smtClean="0">
                          <a:latin typeface="Cambria Math" panose="02040503050406030204" pitchFamily="18" charset="0"/>
                        </a:rPr>
                        <m:t>ü</m:t>
                      </m:r>
                      <m:r>
                        <m:rPr>
                          <m:sty m:val="p"/>
                        </m:rPr>
                        <a:rPr lang="tr-TR" sz="2400" b="0" i="0" dirty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tr-TR" sz="24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sz="2400" b="0" i="0" dirty="0" smtClean="0">
                          <a:latin typeface="Cambria Math" panose="02040503050406030204" pitchFamily="18" charset="0"/>
                        </a:rPr>
                        <m:t>periyodu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18" y="99303"/>
                <a:ext cx="3702937" cy="2443426"/>
              </a:xfrm>
              <a:prstGeom prst="rect">
                <a:avLst/>
              </a:prstGeom>
              <a:blipFill rotWithShape="0">
                <a:blip r:embed="rId3"/>
                <a:stretch>
                  <a:fillRect l="-2467" t="-199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Düz Bağlayıcı 10"/>
          <p:cNvCxnSpPr>
            <a:stCxn id="5" idx="3"/>
          </p:cNvCxnSpPr>
          <p:nvPr/>
        </p:nvCxnSpPr>
        <p:spPr>
          <a:xfrm flipH="1" flipV="1">
            <a:off x="7858982" y="2052084"/>
            <a:ext cx="0" cy="4974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/>
          <p:cNvCxnSpPr>
            <a:stCxn id="5" idx="4"/>
          </p:cNvCxnSpPr>
          <p:nvPr/>
        </p:nvCxnSpPr>
        <p:spPr>
          <a:xfrm flipH="1" flipV="1">
            <a:off x="8869075" y="2094614"/>
            <a:ext cx="0" cy="6136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7857460" y="2300788"/>
            <a:ext cx="101009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Metin kutusu 15"/>
              <p:cNvSpPr txBox="1"/>
              <p:nvPr/>
            </p:nvSpPr>
            <p:spPr>
              <a:xfrm>
                <a:off x="8225122" y="2011450"/>
                <a:ext cx="2882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6" name="Metin kutusu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122" y="2011450"/>
                <a:ext cx="288219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18750" r="-6250" b="-1777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Metin kutusu 16"/>
              <p:cNvSpPr txBox="1"/>
              <p:nvPr/>
            </p:nvSpPr>
            <p:spPr>
              <a:xfrm>
                <a:off x="6357336" y="1534178"/>
                <a:ext cx="6008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7" name="Metin kutusu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336" y="1534178"/>
                <a:ext cx="600805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9184" t="-4444" r="-14286" b="-3555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Metin kutusu 17"/>
              <p:cNvSpPr txBox="1"/>
              <p:nvPr/>
            </p:nvSpPr>
            <p:spPr>
              <a:xfrm>
                <a:off x="6488471" y="3671554"/>
                <a:ext cx="5705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8" name="Metin kutusu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471" y="3671554"/>
                <a:ext cx="570541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9574" t="-2174" r="-13830" b="-326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Düz Bağlayıcı 19"/>
          <p:cNvCxnSpPr/>
          <p:nvPr/>
        </p:nvCxnSpPr>
        <p:spPr>
          <a:xfrm flipH="1">
            <a:off x="4284345" y="5162567"/>
            <a:ext cx="999461" cy="0"/>
          </a:xfrm>
          <a:prstGeom prst="line">
            <a:avLst/>
          </a:prstGeom>
          <a:ln w="381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üz Bağlayıcı 20"/>
          <p:cNvCxnSpPr/>
          <p:nvPr/>
        </p:nvCxnSpPr>
        <p:spPr>
          <a:xfrm flipH="1">
            <a:off x="3894484" y="5162567"/>
            <a:ext cx="999461" cy="0"/>
          </a:xfrm>
          <a:prstGeom prst="line">
            <a:avLst/>
          </a:prstGeom>
          <a:ln w="3810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Metin kutusu 21"/>
              <p:cNvSpPr txBox="1"/>
              <p:nvPr/>
            </p:nvSpPr>
            <p:spPr>
              <a:xfrm>
                <a:off x="5535085" y="4844204"/>
                <a:ext cx="7126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22" name="Metin kutusu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085" y="4844204"/>
                <a:ext cx="712695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7692" t="-4444" r="-6838" b="-26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6525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2147079" y="872167"/>
            <a:ext cx="0" cy="879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556654" y="1329367"/>
            <a:ext cx="0" cy="879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43125" y="1485900"/>
            <a:ext cx="40957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62124" y="666750"/>
                <a:ext cx="7000876" cy="974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ö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𝑚𝑙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ü 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𝑓𝑟𝑒𝑘𝑎𝑛𝑠𝚤𝑛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𝑝𝑒𝑟𝑖𝑦𝑜𝑑𝑢</m:t>
                      </m:r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124" y="666750"/>
                <a:ext cx="7000876" cy="97456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 2"/>
          <p:cNvGrpSpPr/>
          <p:nvPr/>
        </p:nvGrpSpPr>
        <p:grpSpPr>
          <a:xfrm>
            <a:off x="-499730" y="265612"/>
            <a:ext cx="11766430" cy="6120000"/>
            <a:chOff x="0" y="138022"/>
            <a:chExt cx="11766430" cy="6120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8022"/>
              <a:ext cx="11766430" cy="6120000"/>
            </a:xfrm>
            <a:prstGeom prst="rect">
              <a:avLst/>
            </a:prstGeom>
          </p:spPr>
        </p:pic>
        <p:sp>
          <p:nvSpPr>
            <p:cNvPr id="16" name="Freeform 15"/>
            <p:cNvSpPr/>
            <p:nvPr/>
          </p:nvSpPr>
          <p:spPr>
            <a:xfrm>
              <a:off x="1581150" y="2581275"/>
              <a:ext cx="3886200" cy="2903543"/>
            </a:xfrm>
            <a:custGeom>
              <a:avLst/>
              <a:gdLst>
                <a:gd name="connsiteX0" fmla="*/ 0 w 3886200"/>
                <a:gd name="connsiteY0" fmla="*/ 2828925 h 2903543"/>
                <a:gd name="connsiteX1" fmla="*/ 76200 w 3886200"/>
                <a:gd name="connsiteY1" fmla="*/ 2724150 h 2903543"/>
                <a:gd name="connsiteX2" fmla="*/ 361950 w 3886200"/>
                <a:gd name="connsiteY2" fmla="*/ 1266825 h 2903543"/>
                <a:gd name="connsiteX3" fmla="*/ 819150 w 3886200"/>
                <a:gd name="connsiteY3" fmla="*/ 571500 h 2903543"/>
                <a:gd name="connsiteX4" fmla="*/ 1228725 w 3886200"/>
                <a:gd name="connsiteY4" fmla="*/ 228600 h 2903543"/>
                <a:gd name="connsiteX5" fmla="*/ 1619250 w 3886200"/>
                <a:gd name="connsiteY5" fmla="*/ 95250 h 2903543"/>
                <a:gd name="connsiteX6" fmla="*/ 1990725 w 3886200"/>
                <a:gd name="connsiteY6" fmla="*/ 47625 h 2903543"/>
                <a:gd name="connsiteX7" fmla="*/ 3886200 w 3886200"/>
                <a:gd name="connsiteY7" fmla="*/ 0 h 290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86200" h="2903543">
                  <a:moveTo>
                    <a:pt x="0" y="2828925"/>
                  </a:moveTo>
                  <a:cubicBezTo>
                    <a:pt x="7937" y="2906712"/>
                    <a:pt x="15875" y="2984500"/>
                    <a:pt x="76200" y="2724150"/>
                  </a:cubicBezTo>
                  <a:cubicBezTo>
                    <a:pt x="136525" y="2463800"/>
                    <a:pt x="238125" y="1625600"/>
                    <a:pt x="361950" y="1266825"/>
                  </a:cubicBezTo>
                  <a:cubicBezTo>
                    <a:pt x="485775" y="908050"/>
                    <a:pt x="674688" y="744537"/>
                    <a:pt x="819150" y="571500"/>
                  </a:cubicBezTo>
                  <a:cubicBezTo>
                    <a:pt x="963612" y="398463"/>
                    <a:pt x="1095375" y="307975"/>
                    <a:pt x="1228725" y="228600"/>
                  </a:cubicBezTo>
                  <a:cubicBezTo>
                    <a:pt x="1362075" y="149225"/>
                    <a:pt x="1492250" y="125412"/>
                    <a:pt x="1619250" y="95250"/>
                  </a:cubicBezTo>
                  <a:cubicBezTo>
                    <a:pt x="1746250" y="65088"/>
                    <a:pt x="1612900" y="63500"/>
                    <a:pt x="1990725" y="47625"/>
                  </a:cubicBezTo>
                  <a:cubicBezTo>
                    <a:pt x="2368550" y="31750"/>
                    <a:pt x="3127375" y="15875"/>
                    <a:pt x="388620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571625" y="571500"/>
              <a:ext cx="3905250" cy="1966409"/>
            </a:xfrm>
            <a:custGeom>
              <a:avLst/>
              <a:gdLst>
                <a:gd name="connsiteX0" fmla="*/ 0 w 3905250"/>
                <a:gd name="connsiteY0" fmla="*/ 0 h 1966409"/>
                <a:gd name="connsiteX1" fmla="*/ 609600 w 3905250"/>
                <a:gd name="connsiteY1" fmla="*/ 1162050 h 1966409"/>
                <a:gd name="connsiteX2" fmla="*/ 1009650 w 3905250"/>
                <a:gd name="connsiteY2" fmla="*/ 1638300 h 1966409"/>
                <a:gd name="connsiteX3" fmla="*/ 1419225 w 3905250"/>
                <a:gd name="connsiteY3" fmla="*/ 1847850 h 1966409"/>
                <a:gd name="connsiteX4" fmla="*/ 1809750 w 3905250"/>
                <a:gd name="connsiteY4" fmla="*/ 1952625 h 1966409"/>
                <a:gd name="connsiteX5" fmla="*/ 3905250 w 3905250"/>
                <a:gd name="connsiteY5" fmla="*/ 1962150 h 1966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5250" h="1966409">
                  <a:moveTo>
                    <a:pt x="0" y="0"/>
                  </a:moveTo>
                  <a:cubicBezTo>
                    <a:pt x="220662" y="444500"/>
                    <a:pt x="441325" y="889000"/>
                    <a:pt x="609600" y="1162050"/>
                  </a:cubicBezTo>
                  <a:cubicBezTo>
                    <a:pt x="777875" y="1435100"/>
                    <a:pt x="874713" y="1524000"/>
                    <a:pt x="1009650" y="1638300"/>
                  </a:cubicBezTo>
                  <a:cubicBezTo>
                    <a:pt x="1144588" y="1752600"/>
                    <a:pt x="1285875" y="1795463"/>
                    <a:pt x="1419225" y="1847850"/>
                  </a:cubicBezTo>
                  <a:cubicBezTo>
                    <a:pt x="1552575" y="1900238"/>
                    <a:pt x="1395412" y="1933575"/>
                    <a:pt x="1809750" y="1952625"/>
                  </a:cubicBezTo>
                  <a:cubicBezTo>
                    <a:pt x="2224088" y="1971675"/>
                    <a:pt x="3064669" y="1966912"/>
                    <a:pt x="3905250" y="196215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236816" y="1669734"/>
                <a:ext cx="4248022" cy="591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𝜉𝜔</m:t>
                                  </m:r>
                                </m:e>
                                <m:sub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6816" y="1669734"/>
                <a:ext cx="4248022" cy="5917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474941" y="3584259"/>
                <a:ext cx="4243982" cy="5917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𝜉𝜔</m:t>
                                  </m:r>
                                </m:e>
                                <m:sub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sz="28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941" y="3584259"/>
                <a:ext cx="4243982" cy="5917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9455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6138" y="0"/>
            <a:ext cx="7145862" cy="57096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82333" y="1381028"/>
                <a:ext cx="4763805" cy="23912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tr-TR" sz="28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80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80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>
                              <a:latin typeface="Cambria Math" panose="02040503050406030204" pitchFamily="18" charset="0"/>
                            </a:rPr>
                            <m:t>𝐾</m:t>
                          </m:r>
                          <m:sSubSup>
                            <m:sSubSup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80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8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tr-TR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80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80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80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80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tr-TR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tr-TR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tr-TR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∓</m:t>
                      </m:r>
                      <m:r>
                        <a:rPr lang="tr-TR" sz="2800" i="1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tr-TR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8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tr-TR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tr-TR" sz="2800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tr-TR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800" dirty="0"/>
              </a:p>
              <a:p>
                <a:endParaRPr lang="tr-TR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33" y="1381028"/>
                <a:ext cx="4763805" cy="23912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062918" y="1381028"/>
                <a:ext cx="3747051" cy="52322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lang="tr-TR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tr-TR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sz="2800" dirty="0">
                    <a:solidFill>
                      <a:schemeClr val="tx1"/>
                    </a:solidFill>
                  </a:rPr>
                  <a:t>, </a:t>
                </a:r>
                <a:r>
                  <a:rPr lang="tr-TR" sz="2800" dirty="0" err="1" smtClean="0">
                    <a:solidFill>
                      <a:schemeClr val="tx1"/>
                    </a:solidFill>
                  </a:rPr>
                  <a:t>Sönümsüz</a:t>
                </a:r>
                <a:r>
                  <a:rPr lang="tr-TR" sz="2800" dirty="0" smtClean="0">
                    <a:solidFill>
                      <a:schemeClr val="tx1"/>
                    </a:solidFill>
                  </a:rPr>
                  <a:t> Sistem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918" y="1381028"/>
                <a:ext cx="3747051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11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6044908"/>
                  </p:ext>
                </p:extLst>
              </p:nvPr>
            </p:nvGraphicFramePr>
            <p:xfrm>
              <a:off x="580022" y="851236"/>
              <a:ext cx="11259051" cy="5148511"/>
            </p:xfrm>
            <a:graphic>
              <a:graphicData uri="http://schemas.openxmlformats.org/drawingml/2006/table">
                <a:tbl>
                  <a:tblPr firstRow="1" bandRow="1">
                    <a:tableStyleId>{FABFCF23-3B69-468F-B69F-88F6DE6A72F2}</a:tableStyleId>
                  </a:tblPr>
                  <a:tblGrid>
                    <a:gridCol w="181575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3026723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3322826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3093744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880224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tr-TR" sz="2000" kern="1200" dirty="0" smtClean="0"/>
                            <a:t>Standart TF</a:t>
                          </a:r>
                          <a:endParaRPr lang="en-US" sz="2000" b="1" kern="1200" dirty="0">
                            <a:solidFill>
                              <a:srgbClr val="7030A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000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00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tr-TR" sz="20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sz="200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f>
                                  <m:f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tr-TR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00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tr-TR" sz="20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tr-TR" sz="200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tr-TR" sz="200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tr-TR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200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p>
                                        <m:r>
                                          <a:rPr lang="tr-TR" sz="20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tr-TR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200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tr-TR" sz="20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tr-TR" sz="200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tr-TR" sz="2000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  <m:r>
                                      <a:rPr lang="tr-TR" sz="2000">
                                        <a:latin typeface="Cambria Math" panose="02040503050406030204" pitchFamily="18" charset="0"/>
                                      </a:rPr>
                                      <m:t>𝑇𝑠</m:t>
                                    </m:r>
                                    <m:r>
                                      <a:rPr lang="tr-TR" sz="200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  <m:r>
                                  <a:rPr lang="tr-TR" sz="2000" smtClean="0">
                                    <a:latin typeface="Cambria Math" panose="02040503050406030204" pitchFamily="18" charset="0"/>
                                  </a:rPr>
                                  <m:t>𝑦𝑎</m:t>
                                </m:r>
                                <m:r>
                                  <a:rPr lang="tr-TR" sz="20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tr-TR" sz="2000" smtClean="0">
                                    <a:latin typeface="Cambria Math" panose="02040503050406030204" pitchFamily="18" charset="0"/>
                                  </a:rPr>
                                  <m:t>𝑑𝑎</m:t>
                                </m:r>
                                <m:r>
                                  <a:rPr lang="tr-TR" sz="20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tr-TR" sz="2000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tr-TR" sz="200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tr-TR" sz="200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sz="2000" smtClean="0">
                                    <a:latin typeface="Cambria Math" panose="02040503050406030204" pitchFamily="18" charset="0"/>
                                  </a:rPr>
                                  <m:t>)=</m:t>
                                </m:r>
                                <m:r>
                                  <a:rPr lang="tr-TR" sz="200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f>
                                  <m:fPr>
                                    <m:ctrlPr>
                                      <a:rPr lang="tr-TR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2000" smtClean="0">
                                        <a:latin typeface="Cambria Math" panose="02040503050406030204" pitchFamily="18" charset="0"/>
                                      </a:rPr>
                                      <m:t>𝜂</m:t>
                                    </m:r>
                                    <m:sSub>
                                      <m:sSubPr>
                                        <m:ctrlPr>
                                          <a:rPr lang="tr-TR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00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tr-TR" sz="200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tr-TR" sz="200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tr-TR" sz="20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tr-TR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tr-TR" sz="200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tr-TR" sz="200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tr-TR" sz="20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tr-TR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200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tr-TR" sz="20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tr-TR" sz="2000"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tr-TR" sz="2000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  <m:sSub>
                                      <m:sSubPr>
                                        <m:ctrlPr>
                                          <a:rPr lang="tr-TR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000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tr-TR" sz="200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tr-TR" sz="200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tr-TR" sz="20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tr-TR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tr-TR" sz="2000" smtClean="0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tr-TR" sz="200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  <m:sup>
                                        <m:r>
                                          <a:rPr lang="tr-TR" sz="20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736748">
                    <a:tc>
                      <a:txBody>
                        <a:bodyPr/>
                        <a:lstStyle/>
                        <a:p>
                          <a:r>
                            <a:rPr lang="tr-TR" sz="2000" kern="1200" dirty="0" smtClean="0">
                              <a:solidFill>
                                <a:schemeClr val="bg1"/>
                              </a:solidFill>
                            </a:rPr>
                            <a:t>İsmi</a:t>
                          </a:r>
                          <a:endParaRPr lang="en-US" sz="2000" b="1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2000" dirty="0" smtClean="0">
                              <a:solidFill>
                                <a:schemeClr val="bg1"/>
                              </a:solidFill>
                            </a:rPr>
                            <a:t>Pay da serbest «s» 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2000" dirty="0" smtClean="0">
                              <a:solidFill>
                                <a:schemeClr val="bg1"/>
                              </a:solidFill>
                            </a:rPr>
                            <a:t>Payda</a:t>
                          </a:r>
                          <a:r>
                            <a:rPr lang="tr-TR" sz="2000" baseline="0" dirty="0" smtClean="0">
                              <a:solidFill>
                                <a:schemeClr val="bg1"/>
                              </a:solidFill>
                            </a:rPr>
                            <a:t> da serbest «s»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2000" dirty="0" smtClean="0">
                              <a:solidFill>
                                <a:schemeClr val="bg1"/>
                              </a:solidFill>
                            </a:rPr>
                            <a:t>Payda da serbest «s</a:t>
                          </a:r>
                          <a:r>
                            <a:rPr lang="tr-TR" sz="2000" baseline="30000" dirty="0" smtClean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  <a:r>
                            <a:rPr lang="tr-TR" sz="2000" dirty="0" smtClean="0">
                              <a:solidFill>
                                <a:schemeClr val="bg1"/>
                              </a:solidFill>
                            </a:rPr>
                            <a:t>»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804351">
                    <a:tc>
                      <a:txBody>
                        <a:bodyPr/>
                        <a:lstStyle/>
                        <a:p>
                          <a:r>
                            <a:rPr lang="tr-TR" sz="2000" dirty="0" err="1" smtClean="0"/>
                            <a:t>TF’nin</a:t>
                          </a:r>
                          <a:r>
                            <a:rPr lang="tr-TR" sz="2000" dirty="0" smtClean="0"/>
                            <a:t> Özel Formu</a:t>
                          </a:r>
                          <a:endParaRPr lang="en-US" sz="20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f>
                                  <m:fPr>
                                    <m:ctrlPr>
                                      <a:rPr lang="tr-TR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tr-TR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tr-TR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tr-TR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tr-TR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p>
                                        <m:r>
                                          <a:rPr lang="tr-TR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tr-TR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tr-TR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tr-TR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+2</m:t>
                                    </m:r>
                                    <m:r>
                                      <a:rPr lang="tr-TR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𝜉</m:t>
                                    </m:r>
                                    <m:r>
                                      <a:rPr lang="tr-TR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𝑇𝑠</m:t>
                                    </m:r>
                                    <m:r>
                                      <a:rPr lang="tr-TR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0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f>
                                  <m:fPr>
                                    <m:ctrlPr>
                                      <a:rPr lang="tr-TR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tr-TR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tr-TR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tr-TR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tr-TR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num>
                                  <m:den>
                                    <m:r>
                                      <a:rPr lang="tr-TR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d>
                                      <m:dPr>
                                        <m:ctrlPr>
                                          <a:rPr lang="tr-TR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sz="20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tr-TR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  <m:r>
                                          <a:rPr lang="tr-TR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tr-TR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f>
                                  <m:fPr>
                                    <m:ctrlPr>
                                      <a:rPr lang="tr-TR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tr-TR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tr-TR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tr-TR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tr-TR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tr-TR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p>
                                        <m:r>
                                          <a:rPr lang="tr-TR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tr-TR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tr-TR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2727188">
                    <a:tc>
                      <a:txBody>
                        <a:bodyPr/>
                        <a:lstStyle/>
                        <a:p>
                          <a:r>
                            <a:rPr lang="tr-TR" sz="2400" dirty="0" smtClean="0"/>
                            <a:t>t-y(t) grafiği</a:t>
                          </a:r>
                          <a:endParaRPr lang="en-US" sz="24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endParaRPr lang="en-US" dirty="0"/>
                        </a:p>
                      </a:txBody>
                      <a:tcPr>
                        <a:blipFill>
                          <a:blip r:embed="rId2"/>
                          <a:stretch>
                            <a:fillRect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blipFill>
                          <a:blip r:embed="rId3"/>
                          <a:stretch>
                            <a:fillRect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blipFill>
                          <a:blip r:embed="rId4"/>
                          <a:stretch>
                            <a:fillRect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6044908"/>
                  </p:ext>
                </p:extLst>
              </p:nvPr>
            </p:nvGraphicFramePr>
            <p:xfrm>
              <a:off x="580022" y="851236"/>
              <a:ext cx="11259051" cy="5148511"/>
            </p:xfrm>
            <a:graphic>
              <a:graphicData uri="http://schemas.openxmlformats.org/drawingml/2006/table">
                <a:tbl>
                  <a:tblPr firstRow="1" bandRow="1">
                    <a:tableStyleId>{FABFCF23-3B69-468F-B69F-88F6DE6A72F2}</a:tableStyleId>
                  </a:tblPr>
                  <a:tblGrid>
                    <a:gridCol w="1815758"/>
                    <a:gridCol w="3026723"/>
                    <a:gridCol w="3322826"/>
                    <a:gridCol w="3093744"/>
                  </a:tblGrid>
                  <a:tr h="880224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tr-TR" sz="2000" kern="1200" dirty="0" smtClean="0"/>
                            <a:t>Standart TF</a:t>
                          </a:r>
                          <a:endParaRPr lang="en-US" sz="2000" b="1" kern="1200" dirty="0">
                            <a:solidFill>
                              <a:srgbClr val="7030A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9290" t="-690" r="-129" b="-48482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736748">
                    <a:tc>
                      <a:txBody>
                        <a:bodyPr/>
                        <a:lstStyle/>
                        <a:p>
                          <a:r>
                            <a:rPr lang="tr-TR" sz="2000" kern="1200" dirty="0" smtClean="0">
                              <a:solidFill>
                                <a:schemeClr val="bg1"/>
                              </a:solidFill>
                            </a:rPr>
                            <a:t>İsmi</a:t>
                          </a:r>
                          <a:endParaRPr lang="en-US" sz="2000" b="1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2000" dirty="0" smtClean="0">
                              <a:solidFill>
                                <a:schemeClr val="bg1"/>
                              </a:solidFill>
                            </a:rPr>
                            <a:t>Pay da serbest «s» 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2000" dirty="0" smtClean="0">
                              <a:solidFill>
                                <a:schemeClr val="bg1"/>
                              </a:solidFill>
                            </a:rPr>
                            <a:t>Payda</a:t>
                          </a:r>
                          <a:r>
                            <a:rPr lang="tr-TR" sz="2000" baseline="0" dirty="0" smtClean="0">
                              <a:solidFill>
                                <a:schemeClr val="bg1"/>
                              </a:solidFill>
                            </a:rPr>
                            <a:t> da serbest «s»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tr-TR" sz="2000" dirty="0" smtClean="0">
                              <a:solidFill>
                                <a:schemeClr val="bg1"/>
                              </a:solidFill>
                            </a:rPr>
                            <a:t>Payda da serbest «s</a:t>
                          </a:r>
                          <a:r>
                            <a:rPr lang="tr-TR" sz="2000" baseline="30000" dirty="0" smtClean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  <a:r>
                            <a:rPr lang="tr-TR" sz="2000" dirty="0" smtClean="0">
                              <a:solidFill>
                                <a:schemeClr val="bg1"/>
                              </a:solidFill>
                            </a:rPr>
                            <a:t>»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</a:tr>
                  <a:tr h="804351">
                    <a:tc>
                      <a:txBody>
                        <a:bodyPr/>
                        <a:lstStyle/>
                        <a:p>
                          <a:r>
                            <a:rPr lang="tr-TR" sz="2000" dirty="0" err="1" smtClean="0"/>
                            <a:t>TF’nin</a:t>
                          </a:r>
                          <a:r>
                            <a:rPr lang="tr-TR" sz="2000" dirty="0" smtClean="0"/>
                            <a:t> Özel Formu</a:t>
                          </a:r>
                          <a:endParaRPr lang="en-US" sz="20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60161" t="-202273" r="-212274" b="-34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46055" t="-202273" r="-93578" b="-34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63976" t="-202273" r="-394" b="-340909"/>
                          </a:stretch>
                        </a:blipFill>
                      </a:tcPr>
                    </a:tc>
                  </a:tr>
                  <a:tr h="2727188">
                    <a:tc>
                      <a:txBody>
                        <a:bodyPr/>
                        <a:lstStyle/>
                        <a:p>
                          <a:r>
                            <a:rPr lang="tr-TR" sz="2400" dirty="0" smtClean="0"/>
                            <a:t>t-y(t) grafiği</a:t>
                          </a:r>
                          <a:endParaRPr lang="en-US" sz="2400" dirty="0">
                            <a:solidFill>
                              <a:srgbClr val="7030A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endParaRPr lang="en-US" dirty="0"/>
                        </a:p>
                      </a:txBody>
                      <a:tcPr>
                        <a:blipFill>
                          <a:blip r:embed="rId6"/>
                          <a:stretch>
                            <a:fillRect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blipFill>
                          <a:blip r:embed="rId7"/>
                          <a:stretch>
                            <a:fillRect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blipFill>
                          <a:blip r:embed="rId8"/>
                          <a:stretch>
                            <a:fillRect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593558" y="320842"/>
            <a:ext cx="11309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800" dirty="0" smtClean="0">
                <a:solidFill>
                  <a:schemeClr val="accent1"/>
                </a:solidFill>
              </a:rPr>
              <a:t>Bozulmuş (Dejenere) İkinci </a:t>
            </a:r>
            <a:r>
              <a:rPr lang="tr-TR" sz="2800" dirty="0">
                <a:solidFill>
                  <a:schemeClr val="accent1"/>
                </a:solidFill>
              </a:rPr>
              <a:t>Derece Sistemlerin Adım Girişe Cevabı</a:t>
            </a:r>
          </a:p>
        </p:txBody>
      </p:sp>
    </p:spTree>
    <p:extLst>
      <p:ext uri="{BB962C8B-B14F-4D97-AF65-F5344CB8AC3E}">
        <p14:creationId xmlns:p14="http://schemas.microsoft.com/office/powerpoint/2010/main" val="270983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61" y="445092"/>
            <a:ext cx="6962691" cy="52220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505047" y="627321"/>
                <a:ext cx="5295745" cy="2264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tr-TR" dirty="0" smtClean="0"/>
                  <a:t>Serbest türev alıcı barındıran sistem, yani</a:t>
                </a:r>
              </a:p>
              <a:p>
                <a:r>
                  <a:rPr lang="tr-TR" dirty="0" smtClean="0"/>
                  <a:t>Pay’da serbest «s» var.</a:t>
                </a:r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b="0" dirty="0" smtClean="0"/>
              </a:p>
              <a:p>
                <a:r>
                  <a:rPr lang="tr-TR" dirty="0" smtClean="0"/>
                  <a:t>Böyle bir sisteme örnek olarak aşağıda şematik gösterimi</a:t>
                </a:r>
              </a:p>
              <a:p>
                <a:r>
                  <a:rPr lang="tr-TR" dirty="0"/>
                  <a:t>v</a:t>
                </a:r>
                <a:r>
                  <a:rPr lang="tr-TR" dirty="0" smtClean="0"/>
                  <a:t>erilen sistem ele alınabilir.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𝑀</m:t>
                      </m:r>
                      <m:acc>
                        <m:accPr>
                          <m:chr m:val="̈"/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tr-TR" i="1" dirty="0" err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 err="1" smtClean="0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̇"/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 dirty="0" err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tr-TR" i="1" dirty="0" err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 err="1" smtClean="0">
                          <a:latin typeface="Cambria Math" panose="02040503050406030204" pitchFamily="18" charset="0"/>
                        </a:rPr>
                        <m:t>𝑘𝑦</m:t>
                      </m:r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 dirty="0" err="1" smtClean="0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̇"/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 dirty="0" err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⟹</m:t>
                      </m:r>
                      <m:f>
                        <m:f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 i="1" dirty="0" err="1" smtClean="0">
                              <a:latin typeface="Cambria Math" panose="02040503050406030204" pitchFamily="18" charset="0"/>
                            </a:rPr>
                            <m:t>Y</m:t>
                          </m:r>
                          <m:d>
                            <m:dPr>
                              <m:ctrlP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𝑏𝑠</m:t>
                          </m:r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𝑏𝑠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47" y="627321"/>
                <a:ext cx="5295745" cy="2264466"/>
              </a:xfrm>
              <a:prstGeom prst="rect">
                <a:avLst/>
              </a:prstGeom>
              <a:blipFill rotWithShape="0">
                <a:blip r:embed="rId3"/>
                <a:stretch>
                  <a:fillRect l="-2762" t="-3504" r="-195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up 57"/>
          <p:cNvGrpSpPr/>
          <p:nvPr/>
        </p:nvGrpSpPr>
        <p:grpSpPr>
          <a:xfrm>
            <a:off x="998186" y="3280096"/>
            <a:ext cx="4837953" cy="2549356"/>
            <a:chOff x="105557" y="3073267"/>
            <a:chExt cx="4837953" cy="2549356"/>
          </a:xfrm>
        </p:grpSpPr>
        <p:pic>
          <p:nvPicPr>
            <p:cNvPr id="52" name="Picture 2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059" y="3382535"/>
              <a:ext cx="898397" cy="360000"/>
            </a:xfrm>
            <a:prstGeom prst="rect">
              <a:avLst/>
            </a:prstGeom>
          </p:spPr>
        </p:pic>
        <p:grpSp>
          <p:nvGrpSpPr>
            <p:cNvPr id="7" name="Group 40"/>
            <p:cNvGrpSpPr/>
            <p:nvPr/>
          </p:nvGrpSpPr>
          <p:grpSpPr>
            <a:xfrm>
              <a:off x="964748" y="3093141"/>
              <a:ext cx="3399450" cy="1620254"/>
              <a:chOff x="6594781" y="3416968"/>
              <a:chExt cx="3399450" cy="1620254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8229601" y="449179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8991601" y="4483769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10"/>
              <p:cNvSpPr/>
              <p:nvPr/>
            </p:nvSpPr>
            <p:spPr>
              <a:xfrm>
                <a:off x="8085221" y="3416968"/>
                <a:ext cx="1411705" cy="105877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28"/>
              <p:cNvGrpSpPr/>
              <p:nvPr/>
            </p:nvGrpSpPr>
            <p:grpSpPr>
              <a:xfrm>
                <a:off x="7636049" y="4844716"/>
                <a:ext cx="2358182" cy="192506"/>
                <a:chOff x="7636049" y="4844716"/>
                <a:chExt cx="2358182" cy="192506"/>
              </a:xfrm>
            </p:grpSpPr>
            <p:sp>
              <p:nvSpPr>
                <p:cNvPr id="44" name="Round Single Corner Rectangle 4"/>
                <p:cNvSpPr/>
                <p:nvPr/>
              </p:nvSpPr>
              <p:spPr>
                <a:xfrm>
                  <a:off x="7716253" y="4892843"/>
                  <a:ext cx="2213812" cy="144379"/>
                </a:xfrm>
                <a:prstGeom prst="round1Rect">
                  <a:avLst/>
                </a:prstGeom>
                <a:pattFill prst="wdUpDiag">
                  <a:fgClr>
                    <a:schemeClr val="dk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" name="Straight Connector 20"/>
                <p:cNvCxnSpPr/>
                <p:nvPr/>
              </p:nvCxnSpPr>
              <p:spPr>
                <a:xfrm flipV="1">
                  <a:off x="7636049" y="4844716"/>
                  <a:ext cx="2358182" cy="1604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3"/>
              <p:cNvGrpSpPr/>
              <p:nvPr/>
            </p:nvGrpSpPr>
            <p:grpSpPr>
              <a:xfrm>
                <a:off x="6594781" y="3689113"/>
                <a:ext cx="1506482" cy="360000"/>
                <a:chOff x="4429097" y="4234545"/>
                <a:chExt cx="1506482" cy="360000"/>
              </a:xfrm>
            </p:grpSpPr>
            <p:pic>
              <p:nvPicPr>
                <p:cNvPr id="38" name="Picture 29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620125" y="4234545"/>
                  <a:ext cx="783999" cy="360000"/>
                </a:xfrm>
                <a:prstGeom prst="rect">
                  <a:avLst/>
                </a:prstGeom>
              </p:spPr>
            </p:pic>
            <p:cxnSp>
              <p:nvCxnSpPr>
                <p:cNvPr id="39" name="Straight Connector 31"/>
                <p:cNvCxnSpPr/>
                <p:nvPr/>
              </p:nvCxnSpPr>
              <p:spPr>
                <a:xfrm flipV="1">
                  <a:off x="5372040" y="4394967"/>
                  <a:ext cx="563539" cy="3536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83"/>
                <p:cNvCxnSpPr/>
                <p:nvPr/>
              </p:nvCxnSpPr>
              <p:spPr>
                <a:xfrm flipV="1">
                  <a:off x="4429097" y="4386947"/>
                  <a:ext cx="23114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" name="Straight Connector 42"/>
            <p:cNvCxnSpPr/>
            <p:nvPr/>
          </p:nvCxnSpPr>
          <p:spPr>
            <a:xfrm>
              <a:off x="3103766" y="4804470"/>
              <a:ext cx="16042" cy="8181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3" name="Group 88"/>
            <p:cNvGrpSpPr/>
            <p:nvPr/>
          </p:nvGrpSpPr>
          <p:grpSpPr>
            <a:xfrm rot="5400000" flipH="1">
              <a:off x="1676028" y="5141366"/>
              <a:ext cx="720000" cy="192506"/>
              <a:chOff x="7636049" y="4844716"/>
              <a:chExt cx="2358182" cy="192506"/>
            </a:xfrm>
          </p:grpSpPr>
          <p:sp>
            <p:nvSpPr>
              <p:cNvPr id="28" name="Round Single Corner Rectangle 89"/>
              <p:cNvSpPr/>
              <p:nvPr/>
            </p:nvSpPr>
            <p:spPr>
              <a:xfrm>
                <a:off x="7716253" y="4892843"/>
                <a:ext cx="2213812" cy="144379"/>
              </a:xfrm>
              <a:prstGeom prst="round1Rect">
                <a:avLst/>
              </a:prstGeom>
              <a:pattFill prst="wdUpDiag">
                <a:fgClr>
                  <a:schemeClr val="dk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90"/>
              <p:cNvCxnSpPr/>
              <p:nvPr/>
            </p:nvCxnSpPr>
            <p:spPr>
              <a:xfrm flipV="1">
                <a:off x="7636049" y="4844716"/>
                <a:ext cx="2358182" cy="160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Connector 91"/>
            <p:cNvCxnSpPr/>
            <p:nvPr/>
          </p:nvCxnSpPr>
          <p:spPr>
            <a:xfrm>
              <a:off x="956902" y="4467545"/>
              <a:ext cx="0" cy="8181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5" name="Group 94"/>
            <p:cNvGrpSpPr/>
            <p:nvPr/>
          </p:nvGrpSpPr>
          <p:grpSpPr>
            <a:xfrm rot="5400000" flipH="1">
              <a:off x="-158190" y="5041813"/>
              <a:ext cx="720000" cy="192506"/>
              <a:chOff x="7636049" y="4844716"/>
              <a:chExt cx="2358182" cy="192506"/>
            </a:xfrm>
          </p:grpSpPr>
          <p:sp>
            <p:nvSpPr>
              <p:cNvPr id="26" name="Round Single Corner Rectangle 95"/>
              <p:cNvSpPr/>
              <p:nvPr/>
            </p:nvSpPr>
            <p:spPr>
              <a:xfrm>
                <a:off x="7716253" y="4892843"/>
                <a:ext cx="2213812" cy="144379"/>
              </a:xfrm>
              <a:prstGeom prst="round1Rect">
                <a:avLst/>
              </a:prstGeom>
              <a:pattFill prst="wdUpDiag">
                <a:fgClr>
                  <a:schemeClr val="dk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96"/>
              <p:cNvCxnSpPr/>
              <p:nvPr/>
            </p:nvCxnSpPr>
            <p:spPr>
              <a:xfrm flipV="1">
                <a:off x="7636049" y="4844716"/>
                <a:ext cx="2358182" cy="160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Straight Arrow Connector 51"/>
            <p:cNvCxnSpPr>
              <a:stCxn id="26" idx="0"/>
            </p:cNvCxnSpPr>
            <p:nvPr/>
          </p:nvCxnSpPr>
          <p:spPr>
            <a:xfrm>
              <a:off x="249936" y="5135617"/>
              <a:ext cx="73085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01"/>
            <p:cNvCxnSpPr/>
            <p:nvPr/>
          </p:nvCxnSpPr>
          <p:spPr>
            <a:xfrm>
              <a:off x="2116238" y="5251212"/>
              <a:ext cx="971486" cy="244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55"/>
            <p:cNvSpPr txBox="1"/>
            <p:nvPr/>
          </p:nvSpPr>
          <p:spPr>
            <a:xfrm>
              <a:off x="2743947" y="3333773"/>
              <a:ext cx="8502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M, Kütle</a:t>
              </a:r>
              <a:endParaRPr lang="en-US" dirty="0"/>
            </a:p>
          </p:txBody>
        </p:sp>
        <p:sp>
          <p:nvSpPr>
            <p:cNvPr id="20" name="TextBox 56"/>
            <p:cNvSpPr txBox="1"/>
            <p:nvPr/>
          </p:nvSpPr>
          <p:spPr>
            <a:xfrm>
              <a:off x="4093548" y="3093141"/>
              <a:ext cx="577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k</a:t>
              </a:r>
              <a:endParaRPr lang="en-US" dirty="0"/>
            </a:p>
          </p:txBody>
        </p:sp>
        <p:sp>
          <p:nvSpPr>
            <p:cNvPr id="21" name="TextBox 104"/>
            <p:cNvSpPr txBox="1"/>
            <p:nvPr/>
          </p:nvSpPr>
          <p:spPr>
            <a:xfrm>
              <a:off x="1553287" y="3073267"/>
              <a:ext cx="577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b</a:t>
              </a:r>
              <a:endParaRPr lang="en-US" dirty="0"/>
            </a:p>
          </p:txBody>
        </p:sp>
        <p:sp>
          <p:nvSpPr>
            <p:cNvPr id="22" name="TextBox 105"/>
            <p:cNvSpPr txBox="1"/>
            <p:nvPr/>
          </p:nvSpPr>
          <p:spPr>
            <a:xfrm>
              <a:off x="387232" y="4753050"/>
              <a:ext cx="577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x(t)</a:t>
              </a:r>
              <a:endParaRPr lang="en-US" dirty="0"/>
            </a:p>
          </p:txBody>
        </p:sp>
        <p:sp>
          <p:nvSpPr>
            <p:cNvPr id="23" name="TextBox 106"/>
            <p:cNvSpPr txBox="1"/>
            <p:nvPr/>
          </p:nvSpPr>
          <p:spPr>
            <a:xfrm>
              <a:off x="2317702" y="4836562"/>
              <a:ext cx="577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y(t)</a:t>
              </a:r>
              <a:endParaRPr lang="en-US" dirty="0"/>
            </a:p>
          </p:txBody>
        </p:sp>
        <p:sp>
          <p:nvSpPr>
            <p:cNvPr id="50" name="Round Single Corner Rectangle 85"/>
            <p:cNvSpPr/>
            <p:nvPr/>
          </p:nvSpPr>
          <p:spPr>
            <a:xfrm rot="5400000" flipH="1">
              <a:off x="4533360" y="3486754"/>
              <a:ext cx="675921" cy="144379"/>
            </a:xfrm>
            <a:prstGeom prst="round1Rect">
              <a:avLst/>
            </a:prstGeom>
            <a:pattFill prst="wdUpDiag">
              <a:fgClr>
                <a:schemeClr val="dk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86"/>
            <p:cNvCxnSpPr/>
            <p:nvPr/>
          </p:nvCxnSpPr>
          <p:spPr>
            <a:xfrm rot="5400000" flipH="1" flipV="1">
              <a:off x="4427916" y="3567756"/>
              <a:ext cx="720000" cy="1604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7323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819" y="268472"/>
            <a:ext cx="7113181" cy="5334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505047" y="627321"/>
                <a:ext cx="5295745" cy="2264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tr-TR" dirty="0" smtClean="0"/>
                  <a:t>Serbest </a:t>
                </a:r>
                <a:r>
                  <a:rPr lang="tr-TR" dirty="0" err="1" smtClean="0"/>
                  <a:t>integratör</a:t>
                </a:r>
                <a:r>
                  <a:rPr lang="tr-TR" dirty="0" smtClean="0"/>
                  <a:t> barındıran sistem, yani</a:t>
                </a:r>
              </a:p>
              <a:p>
                <a:r>
                  <a:rPr lang="tr-TR" dirty="0" err="1" smtClean="0"/>
                  <a:t>Payda’da</a:t>
                </a:r>
                <a:r>
                  <a:rPr lang="tr-TR" dirty="0" smtClean="0"/>
                  <a:t> serbest «s» var.</a:t>
                </a:r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b="0" dirty="0" smtClean="0"/>
              </a:p>
              <a:p>
                <a:r>
                  <a:rPr lang="tr-TR" dirty="0" smtClean="0"/>
                  <a:t>Böyle bir sisteme örnek olarak aşağıda şematik gösterimi</a:t>
                </a:r>
              </a:p>
              <a:p>
                <a:r>
                  <a:rPr lang="tr-TR" dirty="0"/>
                  <a:t>v</a:t>
                </a:r>
                <a:r>
                  <a:rPr lang="tr-TR" dirty="0" smtClean="0"/>
                  <a:t>erilen sistem ele alınabilir.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𝑀</m:t>
                      </m:r>
                      <m:acc>
                        <m:accPr>
                          <m:chr m:val="̈"/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tr-TR" i="1" dirty="0" err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i="1" dirty="0" err="1" smtClean="0">
                          <a:latin typeface="Cambria Math" panose="02040503050406030204" pitchFamily="18" charset="0"/>
                        </a:rPr>
                        <m:t>𝑏</m:t>
                      </m:r>
                      <m:acc>
                        <m:accPr>
                          <m:chr m:val="̇"/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 dirty="0" err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)⟹</m:t>
                      </m:r>
                      <m:f>
                        <m:f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 i="1" dirty="0" err="1" smtClean="0">
                              <a:latin typeface="Cambria Math" panose="02040503050406030204" pitchFamily="18" charset="0"/>
                            </a:rPr>
                            <m:t>Y</m:t>
                          </m:r>
                          <m:d>
                            <m:dPr>
                              <m:ctrlP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𝑚𝑠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47" y="627321"/>
                <a:ext cx="5295745" cy="2264466"/>
              </a:xfrm>
              <a:prstGeom prst="rect">
                <a:avLst/>
              </a:prstGeom>
              <a:blipFill rotWithShape="0">
                <a:blip r:embed="rId3"/>
                <a:stretch>
                  <a:fillRect l="-2762" t="-3504" r="-195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 3"/>
          <p:cNvGrpSpPr/>
          <p:nvPr/>
        </p:nvGrpSpPr>
        <p:grpSpPr>
          <a:xfrm>
            <a:off x="887051" y="3022434"/>
            <a:ext cx="3405823" cy="2529482"/>
            <a:chOff x="1738161" y="3093141"/>
            <a:chExt cx="3405823" cy="2529482"/>
          </a:xfrm>
        </p:grpSpPr>
        <p:grpSp>
          <p:nvGrpSpPr>
            <p:cNvPr id="6" name="Group 40"/>
            <p:cNvGrpSpPr/>
            <p:nvPr/>
          </p:nvGrpSpPr>
          <p:grpSpPr>
            <a:xfrm>
              <a:off x="2006016" y="3093141"/>
              <a:ext cx="2358182" cy="1620254"/>
              <a:chOff x="7636049" y="3416968"/>
              <a:chExt cx="2358182" cy="1620254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8229601" y="449179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8991601" y="4483769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10"/>
              <p:cNvSpPr/>
              <p:nvPr/>
            </p:nvSpPr>
            <p:spPr>
              <a:xfrm>
                <a:off x="8085221" y="3416968"/>
                <a:ext cx="1411705" cy="105877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8"/>
              <p:cNvGrpSpPr/>
              <p:nvPr/>
            </p:nvGrpSpPr>
            <p:grpSpPr>
              <a:xfrm>
                <a:off x="7636049" y="4844716"/>
                <a:ext cx="2358182" cy="192506"/>
                <a:chOff x="7636049" y="4844716"/>
                <a:chExt cx="2358182" cy="192506"/>
              </a:xfrm>
            </p:grpSpPr>
            <p:sp>
              <p:nvSpPr>
                <p:cNvPr id="32" name="Round Single Corner Rectangle 4"/>
                <p:cNvSpPr/>
                <p:nvPr/>
              </p:nvSpPr>
              <p:spPr>
                <a:xfrm>
                  <a:off x="7716253" y="4892843"/>
                  <a:ext cx="2213812" cy="144379"/>
                </a:xfrm>
                <a:prstGeom prst="round1Rect">
                  <a:avLst/>
                </a:prstGeom>
                <a:pattFill prst="wdUpDiag">
                  <a:fgClr>
                    <a:schemeClr val="dk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3" name="Straight Connector 20"/>
                <p:cNvCxnSpPr/>
                <p:nvPr/>
              </p:nvCxnSpPr>
              <p:spPr>
                <a:xfrm flipV="1">
                  <a:off x="7636049" y="4844716"/>
                  <a:ext cx="2358182" cy="1604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" name="Straight Connector 42"/>
            <p:cNvCxnSpPr/>
            <p:nvPr/>
          </p:nvCxnSpPr>
          <p:spPr>
            <a:xfrm>
              <a:off x="3103766" y="4804470"/>
              <a:ext cx="16042" cy="8181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88"/>
            <p:cNvGrpSpPr/>
            <p:nvPr/>
          </p:nvGrpSpPr>
          <p:grpSpPr>
            <a:xfrm rot="5400000" flipH="1">
              <a:off x="1676028" y="5141366"/>
              <a:ext cx="720000" cy="192506"/>
              <a:chOff x="7636049" y="4844716"/>
              <a:chExt cx="2358182" cy="192506"/>
            </a:xfrm>
          </p:grpSpPr>
          <p:sp>
            <p:nvSpPr>
              <p:cNvPr id="22" name="Round Single Corner Rectangle 89"/>
              <p:cNvSpPr/>
              <p:nvPr/>
            </p:nvSpPr>
            <p:spPr>
              <a:xfrm>
                <a:off x="7716253" y="4892843"/>
                <a:ext cx="2213812" cy="144379"/>
              </a:xfrm>
              <a:prstGeom prst="round1Rect">
                <a:avLst/>
              </a:prstGeom>
              <a:pattFill prst="wdUpDiag">
                <a:fgClr>
                  <a:schemeClr val="dk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90"/>
              <p:cNvCxnSpPr/>
              <p:nvPr/>
            </p:nvCxnSpPr>
            <p:spPr>
              <a:xfrm flipV="1">
                <a:off x="7636049" y="4844716"/>
                <a:ext cx="2358182" cy="160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1" name="Straight Arrow Connector 51"/>
            <p:cNvCxnSpPr/>
            <p:nvPr/>
          </p:nvCxnSpPr>
          <p:spPr>
            <a:xfrm>
              <a:off x="1738161" y="3595534"/>
              <a:ext cx="73085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01"/>
            <p:cNvCxnSpPr/>
            <p:nvPr/>
          </p:nvCxnSpPr>
          <p:spPr>
            <a:xfrm>
              <a:off x="2116238" y="5251212"/>
              <a:ext cx="971486" cy="244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55"/>
            <p:cNvSpPr txBox="1"/>
            <p:nvPr/>
          </p:nvSpPr>
          <p:spPr>
            <a:xfrm>
              <a:off x="2743947" y="3333773"/>
              <a:ext cx="8502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M, Kütle</a:t>
              </a:r>
              <a:endParaRPr lang="en-US" dirty="0"/>
            </a:p>
          </p:txBody>
        </p:sp>
        <p:sp>
          <p:nvSpPr>
            <p:cNvPr id="15" name="TextBox 104"/>
            <p:cNvSpPr txBox="1"/>
            <p:nvPr/>
          </p:nvSpPr>
          <p:spPr>
            <a:xfrm>
              <a:off x="3103766" y="4641205"/>
              <a:ext cx="2040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b, viskoz sürtünme</a:t>
              </a:r>
              <a:endParaRPr lang="en-US" dirty="0"/>
            </a:p>
          </p:txBody>
        </p:sp>
        <p:sp>
          <p:nvSpPr>
            <p:cNvPr id="16" name="TextBox 105"/>
            <p:cNvSpPr txBox="1"/>
            <p:nvPr/>
          </p:nvSpPr>
          <p:spPr>
            <a:xfrm>
              <a:off x="1795396" y="3203543"/>
              <a:ext cx="577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f(t)</a:t>
              </a:r>
              <a:endParaRPr lang="en-US" dirty="0"/>
            </a:p>
          </p:txBody>
        </p:sp>
        <p:sp>
          <p:nvSpPr>
            <p:cNvPr id="17" name="TextBox 106"/>
            <p:cNvSpPr txBox="1"/>
            <p:nvPr/>
          </p:nvSpPr>
          <p:spPr>
            <a:xfrm>
              <a:off x="2317702" y="4836562"/>
              <a:ext cx="577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y(t)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33129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606" y="340573"/>
            <a:ext cx="6804394" cy="51032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505047" y="627321"/>
                <a:ext cx="5295745" cy="23111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tr-TR" dirty="0" smtClean="0"/>
                  <a:t>İki serbest </a:t>
                </a:r>
                <a:r>
                  <a:rPr lang="tr-TR" dirty="0" err="1" smtClean="0"/>
                  <a:t>integratör</a:t>
                </a:r>
                <a:r>
                  <a:rPr lang="tr-TR" dirty="0" smtClean="0"/>
                  <a:t> barındıran sistem, yani</a:t>
                </a:r>
              </a:p>
              <a:p>
                <a:r>
                  <a:rPr lang="tr-TR" dirty="0" err="1" smtClean="0"/>
                  <a:t>Payda’da</a:t>
                </a:r>
                <a:r>
                  <a:rPr lang="tr-TR" dirty="0" smtClean="0"/>
                  <a:t> serbest «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tr-T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tr-TR" dirty="0" smtClean="0"/>
                  <a:t>» var.</a:t>
                </a:r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b="0" dirty="0" smtClean="0"/>
              </a:p>
              <a:p>
                <a:r>
                  <a:rPr lang="tr-TR" dirty="0" smtClean="0"/>
                  <a:t>Böyle bir sisteme örnek olarak aşağıda şematik gösterimi</a:t>
                </a:r>
              </a:p>
              <a:p>
                <a:r>
                  <a:rPr lang="tr-TR" dirty="0"/>
                  <a:t>v</a:t>
                </a:r>
                <a:r>
                  <a:rPr lang="tr-TR" dirty="0" smtClean="0"/>
                  <a:t>erilen sistem ele alınabilir.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𝑀</m:t>
                      </m:r>
                      <m:acc>
                        <m:accPr>
                          <m:chr m:val="̈"/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b="0" i="1" dirty="0" smtClean="0">
                          <a:latin typeface="Cambria Math" panose="02040503050406030204" pitchFamily="18" charset="0"/>
                        </a:rPr>
                        <m:t>)⟹</m:t>
                      </m:r>
                      <m:f>
                        <m:f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tr-TR" i="1" dirty="0" err="1" smtClean="0">
                              <a:latin typeface="Cambria Math" panose="02040503050406030204" pitchFamily="18" charset="0"/>
                            </a:rPr>
                            <m:t>Y</m:t>
                          </m:r>
                          <m:d>
                            <m:dPr>
                              <m:ctrlP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p>
                            <m:sSupPr>
                              <m:ctrlP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47" y="627321"/>
                <a:ext cx="5295745" cy="2311146"/>
              </a:xfrm>
              <a:prstGeom prst="rect">
                <a:avLst/>
              </a:prstGeom>
              <a:blipFill rotWithShape="0">
                <a:blip r:embed="rId3"/>
                <a:stretch>
                  <a:fillRect l="-2762" t="-3430" r="-195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 3"/>
          <p:cNvGrpSpPr/>
          <p:nvPr/>
        </p:nvGrpSpPr>
        <p:grpSpPr>
          <a:xfrm>
            <a:off x="887051" y="3022434"/>
            <a:ext cx="2626037" cy="2529482"/>
            <a:chOff x="1738161" y="3093141"/>
            <a:chExt cx="2626037" cy="2529482"/>
          </a:xfrm>
        </p:grpSpPr>
        <p:grpSp>
          <p:nvGrpSpPr>
            <p:cNvPr id="5" name="Group 40"/>
            <p:cNvGrpSpPr/>
            <p:nvPr/>
          </p:nvGrpSpPr>
          <p:grpSpPr>
            <a:xfrm>
              <a:off x="2006016" y="3093141"/>
              <a:ext cx="2358182" cy="1620254"/>
              <a:chOff x="7636049" y="3416968"/>
              <a:chExt cx="2358182" cy="1620254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8229601" y="4491790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8991601" y="4483769"/>
                <a:ext cx="360000" cy="360000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0"/>
              <p:cNvSpPr/>
              <p:nvPr/>
            </p:nvSpPr>
            <p:spPr>
              <a:xfrm>
                <a:off x="8085221" y="3416968"/>
                <a:ext cx="1411705" cy="1058779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28"/>
              <p:cNvGrpSpPr/>
              <p:nvPr/>
            </p:nvGrpSpPr>
            <p:grpSpPr>
              <a:xfrm>
                <a:off x="7636049" y="4844716"/>
                <a:ext cx="2358182" cy="192506"/>
                <a:chOff x="7636049" y="4844716"/>
                <a:chExt cx="2358182" cy="192506"/>
              </a:xfrm>
            </p:grpSpPr>
            <p:sp>
              <p:nvSpPr>
                <p:cNvPr id="20" name="Round Single Corner Rectangle 4"/>
                <p:cNvSpPr/>
                <p:nvPr/>
              </p:nvSpPr>
              <p:spPr>
                <a:xfrm>
                  <a:off x="7716253" y="4892843"/>
                  <a:ext cx="2213812" cy="144379"/>
                </a:xfrm>
                <a:prstGeom prst="round1Rect">
                  <a:avLst/>
                </a:prstGeom>
                <a:pattFill prst="wdUpDiag">
                  <a:fgClr>
                    <a:schemeClr val="dk1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7636049" y="4844716"/>
                  <a:ext cx="2358182" cy="16043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" name="Straight Connector 42"/>
            <p:cNvCxnSpPr/>
            <p:nvPr/>
          </p:nvCxnSpPr>
          <p:spPr>
            <a:xfrm>
              <a:off x="3103766" y="4804470"/>
              <a:ext cx="16042" cy="81815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" name="Group 88"/>
            <p:cNvGrpSpPr/>
            <p:nvPr/>
          </p:nvGrpSpPr>
          <p:grpSpPr>
            <a:xfrm rot="5400000" flipH="1">
              <a:off x="1676028" y="5141366"/>
              <a:ext cx="720000" cy="192506"/>
              <a:chOff x="7636049" y="4844716"/>
              <a:chExt cx="2358182" cy="192506"/>
            </a:xfrm>
          </p:grpSpPr>
          <p:sp>
            <p:nvSpPr>
              <p:cNvPr id="14" name="Round Single Corner Rectangle 89"/>
              <p:cNvSpPr/>
              <p:nvPr/>
            </p:nvSpPr>
            <p:spPr>
              <a:xfrm>
                <a:off x="7716253" y="4892843"/>
                <a:ext cx="2213812" cy="144379"/>
              </a:xfrm>
              <a:prstGeom prst="round1Rect">
                <a:avLst/>
              </a:prstGeom>
              <a:pattFill prst="wdUpDiag">
                <a:fgClr>
                  <a:schemeClr val="dk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90"/>
              <p:cNvCxnSpPr/>
              <p:nvPr/>
            </p:nvCxnSpPr>
            <p:spPr>
              <a:xfrm flipV="1">
                <a:off x="7636049" y="4844716"/>
                <a:ext cx="2358182" cy="16043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Arrow Connector 51"/>
            <p:cNvCxnSpPr/>
            <p:nvPr/>
          </p:nvCxnSpPr>
          <p:spPr>
            <a:xfrm>
              <a:off x="1738161" y="3595534"/>
              <a:ext cx="73085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101"/>
            <p:cNvCxnSpPr/>
            <p:nvPr/>
          </p:nvCxnSpPr>
          <p:spPr>
            <a:xfrm>
              <a:off x="2116238" y="5251212"/>
              <a:ext cx="971486" cy="244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55"/>
            <p:cNvSpPr txBox="1"/>
            <p:nvPr/>
          </p:nvSpPr>
          <p:spPr>
            <a:xfrm>
              <a:off x="2743947" y="3333773"/>
              <a:ext cx="8502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M, Kütle</a:t>
              </a:r>
              <a:endParaRPr lang="en-US" dirty="0"/>
            </a:p>
          </p:txBody>
        </p:sp>
        <p:sp>
          <p:nvSpPr>
            <p:cNvPr id="12" name="TextBox 105"/>
            <p:cNvSpPr txBox="1"/>
            <p:nvPr/>
          </p:nvSpPr>
          <p:spPr>
            <a:xfrm>
              <a:off x="1795396" y="3203543"/>
              <a:ext cx="577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f(t)</a:t>
              </a:r>
              <a:endParaRPr lang="en-US" dirty="0"/>
            </a:p>
          </p:txBody>
        </p:sp>
        <p:sp>
          <p:nvSpPr>
            <p:cNvPr id="13" name="TextBox 106"/>
            <p:cNvSpPr txBox="1"/>
            <p:nvPr/>
          </p:nvSpPr>
          <p:spPr>
            <a:xfrm>
              <a:off x="2317702" y="4836562"/>
              <a:ext cx="577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y(t)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0494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1"/>
                </a:solidFill>
              </a:rPr>
              <a:t>Kapalı </a:t>
            </a:r>
            <a:r>
              <a:rPr lang="tr-TR" sz="2800" b="1" dirty="0">
                <a:solidFill>
                  <a:schemeClr val="accent1"/>
                </a:solidFill>
              </a:rPr>
              <a:t>Çevrim Kontrol Sistemin Genel Gereklilikleri </a:t>
            </a:r>
            <a:r>
              <a:rPr lang="tr-TR" sz="2200" b="1" dirty="0" smtClean="0">
                <a:solidFill>
                  <a:schemeClr val="accent1"/>
                </a:solidFill>
              </a:rPr>
              <a:t/>
            </a:r>
            <a:br>
              <a:rPr lang="tr-TR" sz="2200" b="1" dirty="0" smtClean="0">
                <a:solidFill>
                  <a:schemeClr val="accent1"/>
                </a:solidFill>
              </a:rPr>
            </a:br>
            <a:r>
              <a:rPr lang="tr-TR" sz="2200" b="1" dirty="0" smtClean="0">
                <a:solidFill>
                  <a:schemeClr val="accent1"/>
                </a:solidFill>
              </a:rPr>
              <a:t>Birinci Derece Sistemlerin Adım Girişe Cevabı</a:t>
            </a:r>
            <a:endParaRPr lang="tr-T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25615" y="1451992"/>
                <a:ext cx="10292616" cy="4772345"/>
              </a:xfrm>
            </p:spPr>
            <p:txBody>
              <a:bodyPr>
                <a:noAutofit/>
              </a:bodyPr>
              <a:lstStyle/>
              <a:p>
                <a:r>
                  <a:rPr lang="tr-TR" sz="2400" dirty="0" smtClean="0"/>
                  <a:t>                                                     gibi doğrusal zamanla değişmeyen bir sistemi ele alalım.</a:t>
                </a:r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:endParaRPr lang="tr-TR" sz="2400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 smtClean="0"/>
              </a:p>
              <a:p>
                <a:r>
                  <a:rPr lang="tr-TR" sz="2400" dirty="0" smtClean="0"/>
                  <a:t>Bu sistemin adım girişe cevabıyla ilgileniyoruz;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tr-TR" sz="2400" dirty="0" smtClean="0"/>
                  <a:t>Adım,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tr-TR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 smtClean="0"/>
                  <a:t>;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tr-TR" sz="2400" i="1" dirty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tr-TR" sz="2400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tr-TR" sz="2400" dirty="0"/>
                  <a:t> </a:t>
                </a:r>
                <a:r>
                  <a:rPr lang="tr-TR" sz="2400" dirty="0" smtClean="0"/>
                  <a:t>Başlangıç koşulları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tr-TR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tr-TR" sz="2400" b="0" i="1" dirty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tr-TR" sz="2400" b="0" i="1" dirty="0" smtClean="0">
                          <a:latin typeface="Cambria Math" panose="02040503050406030204" pitchFamily="18" charset="0"/>
                        </a:rPr>
                        <m:t>=…=0</m:t>
                      </m:r>
                    </m:oMath>
                  </m:oMathPara>
                </a14:m>
                <a:endParaRPr lang="tr-TR" sz="2400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𝑣𝑒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tr-TR" sz="2400" dirty="0"/>
              </a:p>
              <a:p>
                <a:pPr>
                  <a:buFont typeface="Wingdings" panose="05000000000000000000" pitchFamily="2" charset="2"/>
                  <a:buChar char="q"/>
                </a:pPr>
                <a:endParaRPr lang="tr-TR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25615" y="1451992"/>
                <a:ext cx="10292616" cy="4772345"/>
              </a:xfrm>
              <a:blipFill rotWithShape="0">
                <a:blip r:embed="rId2"/>
                <a:stretch>
                  <a:fillRect l="-1659" t="-178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374232" y="1371418"/>
            <a:ext cx="1748588" cy="617803"/>
            <a:chOff x="3625516" y="1243081"/>
            <a:chExt cx="1748588" cy="617803"/>
          </a:xfrm>
        </p:grpSpPr>
        <p:sp>
          <p:nvSpPr>
            <p:cNvPr id="4" name="Rectangle 3"/>
            <p:cNvSpPr/>
            <p:nvPr/>
          </p:nvSpPr>
          <p:spPr>
            <a:xfrm>
              <a:off x="4170947" y="1427747"/>
              <a:ext cx="625642" cy="4331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G(s)</a:t>
              </a:r>
              <a:endParaRPr lang="tr-TR" dirty="0"/>
            </a:p>
          </p:txBody>
        </p:sp>
        <p:cxnSp>
          <p:nvCxnSpPr>
            <p:cNvPr id="6" name="Straight Connector 5"/>
            <p:cNvCxnSpPr>
              <a:stCxn id="4" idx="1"/>
            </p:cNvCxnSpPr>
            <p:nvPr/>
          </p:nvCxnSpPr>
          <p:spPr>
            <a:xfrm flipH="1" flipV="1">
              <a:off x="3641558" y="1636295"/>
              <a:ext cx="529389" cy="8021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4" idx="3"/>
            </p:cNvCxnSpPr>
            <p:nvPr/>
          </p:nvCxnSpPr>
          <p:spPr>
            <a:xfrm>
              <a:off x="4796589" y="1644316"/>
              <a:ext cx="433137" cy="802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625516" y="1243081"/>
              <a:ext cx="545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X(s)</a:t>
              </a:r>
              <a:endParaRPr lang="tr-TR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28673" y="1266963"/>
              <a:ext cx="545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Y(s)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423896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 idx="4294967295"/>
              </p:nvPr>
            </p:nvSpPr>
            <p:spPr>
              <a:xfrm>
                <a:off x="0" y="0"/>
                <a:ext cx="10058400" cy="592138"/>
              </a:xfrm>
            </p:spPr>
            <p:txBody>
              <a:bodyPr/>
              <a:lstStyle/>
              <a:p>
                <a:r>
                  <a:rPr lang="tr-TR" b="1" dirty="0" smtClean="0">
                    <a:solidFill>
                      <a:schemeClr val="accent2"/>
                    </a:solidFill>
                  </a:rPr>
                  <a:t>Yüksek Dereceli Sistemler </a:t>
                </a:r>
                <a14:m>
                  <m:oMath xmlns:m="http://schemas.openxmlformats.org/officeDocument/2006/math">
                    <m:r>
                      <a:rPr lang="tr-TR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tr-TR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tr-TR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endParaRPr lang="tr-TR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0" y="0"/>
                <a:ext cx="10058400" cy="592138"/>
              </a:xfrm>
              <a:blipFill rotWithShape="0">
                <a:blip r:embed="rId2"/>
                <a:stretch>
                  <a:fillRect l="-1818" t="-23711" b="-4020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489097" y="2916935"/>
                <a:ext cx="5468679" cy="382432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𝐷𝑢𝑟𝑔𝑢𝑛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𝐷𝑢𝑟𝑢𝑚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𝐾𝑎𝑧𝑎𝑛𝑐𝚤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tr-TR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f>
                            <m:f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𝑠𝑖𝑠𝑡𝑒𝑚𝑖𝑛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𝑘𝑎𝑟𝑎𝑘𝑡𝑒𝑟𝑖𝑠𝑡𝑖𝑘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𝑧𝑎𝑚𝑎𝑛𝚤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f>
                            <m:f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𝑑𝑜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ğ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𝑎𝑙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𝑓𝑟𝑒𝑘𝑎𝑛𝑠</m:t>
                      </m:r>
                    </m:oMath>
                  </m:oMathPara>
                </a14:m>
                <a:endParaRPr lang="tr-TR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tr-T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tr-T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g>
                        <m:e>
                          <m:f>
                            <m:fPr>
                              <m:ctrlPr>
                                <a:rPr lang="tr-T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𝑝𝑎𝑦𝑑𝑎𝑛𝚤𝑛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𝑘𝑎𝑟𝑎𝑘</m:t>
                      </m:r>
                      <m:r>
                        <a:rPr lang="tr-T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𝑧𝑎𝑚𝑎𝑛𝚤</m:t>
                      </m:r>
                      <m:r>
                        <a:rPr lang="tr-T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89097" y="2916935"/>
                <a:ext cx="5468679" cy="3824325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458630"/>
                <a:ext cx="12192000" cy="25096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nary>
                            <m:naryPr>
                              <m:chr m:val="∏"/>
                              <m:ctrlPr>
                                <a:rPr lang="tr-TR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tr-T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nary>
                            <m:naryPr>
                              <m:chr m:val="∏"/>
                              <m:limLoc m:val="subSup"/>
                              <m:ctrlPr>
                                <a:rPr lang="tr-TR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tr-T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tr-TR" sz="200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∏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nary>
                        </m:num>
                        <m:den>
                          <m:nary>
                            <m:naryPr>
                              <m:chr m:val="∏"/>
                              <m:limLoc m:val="subSup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0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tr-TR" sz="200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tr-TR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8630"/>
                <a:ext cx="12192000" cy="250966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Dikdörtgen 4"/>
              <p:cNvSpPr/>
              <p:nvPr/>
            </p:nvSpPr>
            <p:spPr>
              <a:xfrm>
                <a:off x="5355266" y="2968291"/>
                <a:ext cx="6096000" cy="222439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𝜂</m:t>
                      </m:r>
                      <m:r>
                        <a:rPr lang="tr-T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𝐾𝑎𝑟𝑎𝑘𝑡𝑒𝑟𝑖𝑠𝑡𝑖𝑘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𝑧𝑎𝑚𝑎𝑛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𝑜𝑟𝑎𝑛𝚤</m:t>
                      </m:r>
                    </m:oMath>
                  </m:oMathPara>
                </a14:m>
                <a:endParaRPr lang="tr-TR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,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=0,1,2,…,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tr-T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den>
                      </m:f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,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=0,1,2,…,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sz="2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≥3 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𝑣𝑒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tr-T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tr-TR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Dikdörtgen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266" y="2968291"/>
                <a:ext cx="6096000" cy="222439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79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058400" cy="588962"/>
          </a:xfrm>
        </p:spPr>
        <p:txBody>
          <a:bodyPr/>
          <a:lstStyle/>
          <a:p>
            <a:r>
              <a:rPr lang="tr-TR" b="1" dirty="0" smtClean="0">
                <a:solidFill>
                  <a:schemeClr val="tx1"/>
                </a:solidFill>
              </a:rPr>
              <a:t>Yüksek Dereceli Sistemlerin Ayrıştırılması</a:t>
            </a:r>
            <a:endParaRPr lang="tr-TR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723900"/>
                <a:ext cx="12401550" cy="49848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2800" dirty="0" smtClean="0">
                    <a:latin typeface="Cambria Math" panose="02040503050406030204" pitchFamily="18" charset="0"/>
                  </a:rPr>
                  <a:t>n. Dereceden farklı kutuplara sahip kararlı bir doğrusal zamanla değişmez sistem düşünelim</a:t>
                </a:r>
              </a:p>
              <a:p>
                <a:r>
                  <a:rPr lang="tr-TR" sz="2800" dirty="0" smtClean="0">
                    <a:latin typeface="Cambria Math" panose="02040503050406030204" pitchFamily="18" charset="0"/>
                  </a:rPr>
                  <a:t>r= birbirinden farklı gerçek kutupların sayısı olsun.</a:t>
                </a:r>
              </a:p>
              <a:p>
                <a:r>
                  <a:rPr lang="tr-TR" sz="2800" dirty="0" smtClean="0">
                    <a:latin typeface="Cambria Math" panose="02040503050406030204" pitchFamily="18" charset="0"/>
                  </a:rPr>
                  <a:t>N-r=2k, farklı kompleks kutupların sayısıdır. (k kompleks eşlenik çift sayısı)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800" i="1"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d>
                            <m:dPr>
                              <m:ctrlPr>
                                <a:rPr lang="tr-TR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tr-T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8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tr-T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8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⋯</m:t>
                              </m:r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tr-TR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d>
                            <m:d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tr-TR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tr-TR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tr-T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d>
                            <m:d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tr-TR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tr-TR" sz="2800" dirty="0" smtClean="0"/>
              </a:p>
              <a:p>
                <a:r>
                  <a:rPr lang="tr-TR" sz="2800" dirty="0" smtClean="0"/>
                  <a:t>Kısmi kesirlere ayırma yöntemiyle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d>
                            <m:dPr>
                              <m:ctrlPr>
                                <a:rPr lang="tr-TR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8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tr-TR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tr-TR" sz="2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  <m:r>
                        <a:rPr lang="tr-TR" sz="2800" b="0" i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tr-TR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d>
                            <m:dPr>
                              <m:ctrlPr>
                                <a:rPr lang="tr-TR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800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tr-TR" sz="2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8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tr-TR" sz="2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num>
                                <m:den>
                                  <m:sSup>
                                    <m:sSupPr>
                                      <m:ctrlPr>
                                        <a:rPr lang="tr-T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8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tr-TR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tr-TR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tr-TR" sz="2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tr-T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tr-TR" sz="2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tr-TR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tr-TR" sz="2800" dirty="0" smtClean="0"/>
              </a:p>
              <a:p>
                <a:r>
                  <a:rPr lang="tr-TR" sz="2800" dirty="0" smtClean="0"/>
                  <a:t>Burada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tr-TR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tr-T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tr-TR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723900"/>
                <a:ext cx="12401550" cy="4984891"/>
              </a:xfrm>
              <a:prstGeom prst="rect">
                <a:avLst/>
              </a:prstGeom>
              <a:blipFill rotWithShape="0">
                <a:blip r:embed="rId2"/>
                <a:stretch>
                  <a:fillRect l="-983" t="-1346" b="-208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77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>
          <a:xfrm>
            <a:off x="193040" y="93563"/>
            <a:ext cx="10058400" cy="3839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 smtClean="0"/>
              <a:t>Adım Cevabı ve Kutupların Yerleri Arasındaki İlişkiler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/>
              <p:cNvSpPr txBox="1"/>
              <p:nvPr/>
            </p:nvSpPr>
            <p:spPr>
              <a:xfrm>
                <a:off x="193040" y="650240"/>
                <a:ext cx="11531600" cy="39690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b="1" dirty="0" smtClean="0"/>
                  <a:t>Birinci Derece Sistemlerde</a:t>
                </a:r>
                <a:r>
                  <a:rPr lang="tr-TR" sz="2400" dirty="0" smtClean="0"/>
                  <a:t>, küçük zaman sabiti yani büyük kutup (kök) sistemi hızlı kılar. Yani sistem son değerine hızlıca oturur.</a:t>
                </a:r>
              </a:p>
              <a:p>
                <a:r>
                  <a:rPr lang="tr-TR" sz="2400" b="1" dirty="0" smtClean="0"/>
                  <a:t>İkinci Derece Sistemlerde,</a:t>
                </a:r>
              </a:p>
              <a:p>
                <a14:m>
                  <m:oMath xmlns:m="http://schemas.openxmlformats.org/officeDocument/2006/math"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𝝃</m:t>
                    </m:r>
                    <m:r>
                      <a:rPr lang="tr-TR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tr-TR" sz="2400" b="1" dirty="0"/>
                  <a:t> </a:t>
                </a:r>
                <a:r>
                  <a:rPr lang="tr-TR" sz="2400" dirty="0" smtClean="0"/>
                  <a:t>sistem 2  adet birinci derece sisteme eşittir.</a:t>
                </a:r>
              </a:p>
              <a:p>
                <a14:m>
                  <m:oMath xmlns:m="http://schemas.openxmlformats.org/officeDocument/2006/math"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𝝃</m:t>
                    </m:r>
                    <m:r>
                      <a:rPr lang="tr-TR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tr-TR" sz="2400" b="1" dirty="0"/>
                  <a:t> </a:t>
                </a:r>
                <a:r>
                  <a:rPr lang="tr-TR" sz="2400" dirty="0" smtClean="0"/>
                  <a:t>Sistemin cevabı aşırı sönümlü sisteme denktir.</a:t>
                </a:r>
              </a:p>
              <a:p>
                <a14:m>
                  <m:oMath xmlns:m="http://schemas.openxmlformats.org/officeDocument/2006/math"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𝝃</m:t>
                    </m:r>
                    <m:r>
                      <a:rPr lang="tr-TR" sz="24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tr-TR" sz="2400" b="1" dirty="0"/>
                  <a:t> 2 </a:t>
                </a:r>
                <a:r>
                  <a:rPr lang="tr-TR" sz="2400" dirty="0"/>
                  <a:t>kompleks eşlenik kök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tr-TR" sz="2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tr-TR" sz="2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tr-TR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tr-TR" sz="2400" b="1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tr-T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tr-T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tr-T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𝝃</m:t>
                        </m:r>
                        <m:r>
                          <a:rPr lang="tr-T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tr-T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  <m:rad>
                          <m:radPr>
                            <m:degHide m:val="on"/>
                            <m:ctrlPr>
                              <a:rPr lang="tr-TR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tr-TR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tr-TR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𝝃</m:t>
                                </m:r>
                              </m:e>
                              <m:sup>
                                <m:r>
                                  <a:rPr lang="tr-TR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e>
                    </m:d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sz="2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l-G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tr-TR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𝒋</m:t>
                    </m:r>
                    <m:sSub>
                      <m:sSubPr>
                        <m:ctrlPr>
                          <a:rPr lang="tr-T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tr-T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endParaRPr lang="tr-TR" sz="2400" b="1" dirty="0" smtClean="0"/>
              </a:p>
              <a:p>
                <a14:m>
                  <m:oMath xmlns:m="http://schemas.openxmlformats.org/officeDocument/2006/math">
                    <m:r>
                      <a:rPr lang="el-G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tr-TR" sz="2400" dirty="0" smtClean="0"/>
                  <a:t> büyük olursa, hızlı tepki,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tr-T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tr-TR" sz="2400" dirty="0" smtClean="0"/>
                  <a:t> büyük olursa salınım periyodu küçük ve daha çok salınım.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tr-TR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tr-TR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tr-T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tr-TR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</m:t>
                              </m:r>
                            </m:sub>
                          </m:sSub>
                        </m:e>
                        <m:sup>
                          <m:r>
                            <a:rPr lang="tr-TR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tr-TR" sz="2400" b="1" dirty="0" smtClean="0"/>
              </a:p>
              <a:p>
                <a:r>
                  <a:rPr lang="tr-TR" sz="2400" dirty="0" smtClean="0"/>
                  <a:t>Bu kompleks düzlemde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tr-TR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tr-TR" sz="2400" dirty="0" smtClean="0"/>
                  <a:t> yarıçaplı daire demektir.</a:t>
                </a:r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9" name="Metin kutus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40" y="650240"/>
                <a:ext cx="11531600" cy="3969035"/>
              </a:xfrm>
              <a:prstGeom prst="rect">
                <a:avLst/>
              </a:prstGeom>
              <a:blipFill rotWithShape="0">
                <a:blip r:embed="rId2"/>
                <a:stretch>
                  <a:fillRect l="-846" t="-122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1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75790" y="925034"/>
            <a:ext cx="4778256" cy="4535199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Metin kutusu 3"/>
              <p:cNvSpPr txBox="1"/>
              <p:nvPr/>
            </p:nvSpPr>
            <p:spPr>
              <a:xfrm>
                <a:off x="393537" y="850605"/>
                <a:ext cx="6693051" cy="51862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ö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𝚤𝑠𝚤</m:t>
                      </m:r>
                    </m:oMath>
                  </m:oMathPara>
                </a14:m>
                <a:endParaRPr lang="tr-TR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; 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</m:func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𝜉</m:t>
                          </m:r>
                        </m:den>
                      </m:f>
                    </m:oMath>
                  </m:oMathPara>
                </a14:m>
                <a:endParaRPr lang="tr-TR" sz="2400" dirty="0" smtClean="0"/>
              </a:p>
              <a:p>
                <a:r>
                  <a:rPr lang="tr-TR" sz="2400" dirty="0" smtClean="0"/>
                  <a:t>Burada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sz="2400" dirty="0" smtClean="0"/>
                  <a:t> sabit, 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↑⟹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↑, </m:t>
                    </m:r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↓</m:t>
                    </m:r>
                  </m:oMath>
                </a14:m>
                <a:endParaRPr lang="tr-TR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𝑆𝑖𝑠𝑡𝑒𝑚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h𝚤𝑧𝑙𝚤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𝑎𝑧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𝑠𝑎𝑙𝚤𝑛𝚤𝑚𝑙𝚤</m:t>
                      </m:r>
                    </m:oMath>
                  </m:oMathPara>
                </a14:m>
                <a:endParaRPr lang="tr-TR" sz="2400" b="0" dirty="0" smtClean="0"/>
              </a:p>
              <a:p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tr-TR" sz="2400" b="0" dirty="0" smtClean="0"/>
                  <a:t> sabit yani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tr-TR" sz="2400" b="0" dirty="0" smtClean="0"/>
                  <a:t> sabit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↑⟹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↑,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↑</m:t>
                    </m:r>
                  </m:oMath>
                </a14:m>
                <a:endParaRPr lang="tr-TR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𝑆𝑖𝑠𝑡𝑒𝑚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h𝚤𝑧𝑙𝚤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𝑎𝑧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𝑠𝑎𝑙𝚤𝑛𝚤𝑚𝑙𝚤</m:t>
                      </m:r>
                    </m:oMath>
                  </m:oMathPara>
                </a14:m>
                <a:endParaRPr lang="tr-TR" sz="2400" dirty="0"/>
              </a:p>
              <a:p>
                <a:endParaRPr lang="tr-TR" sz="2400" b="0" dirty="0" smtClean="0"/>
              </a:p>
              <a:p>
                <a:endParaRPr lang="tr-TR" sz="2400" dirty="0" smtClean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4" name="Metin kutus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37" y="850605"/>
                <a:ext cx="6693051" cy="5186292"/>
              </a:xfrm>
              <a:prstGeom prst="rect">
                <a:avLst/>
              </a:prstGeom>
              <a:blipFill rotWithShape="0">
                <a:blip r:embed="rId4"/>
                <a:stretch>
                  <a:fillRect l="-282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88555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193040" y="93563"/>
            <a:ext cx="10058400" cy="3839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 smtClean="0"/>
              <a:t>Baskın Kutup ve Sistemin Basitleştirilmesi</a:t>
            </a:r>
            <a:endParaRPr lang="en-US" sz="2800" dirty="0"/>
          </a:p>
        </p:txBody>
      </p:sp>
      <p:grpSp>
        <p:nvGrpSpPr>
          <p:cNvPr id="3" name="Group 4"/>
          <p:cNvGrpSpPr/>
          <p:nvPr/>
        </p:nvGrpSpPr>
        <p:grpSpPr>
          <a:xfrm>
            <a:off x="217629" y="871086"/>
            <a:ext cx="2094250" cy="802439"/>
            <a:chOff x="3625516" y="1243081"/>
            <a:chExt cx="1748588" cy="617803"/>
          </a:xfrm>
        </p:grpSpPr>
        <p:sp>
          <p:nvSpPr>
            <p:cNvPr id="4" name="Rectangle 3"/>
            <p:cNvSpPr/>
            <p:nvPr/>
          </p:nvSpPr>
          <p:spPr>
            <a:xfrm>
              <a:off x="4170947" y="1427747"/>
              <a:ext cx="625642" cy="4331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dirty="0" smtClean="0"/>
                <a:t>G(s)</a:t>
              </a:r>
              <a:endParaRPr lang="tr-TR" dirty="0"/>
            </a:p>
          </p:txBody>
        </p:sp>
        <p:cxnSp>
          <p:nvCxnSpPr>
            <p:cNvPr id="5" name="Straight Connector 5"/>
            <p:cNvCxnSpPr>
              <a:stCxn id="4" idx="1"/>
            </p:cNvCxnSpPr>
            <p:nvPr/>
          </p:nvCxnSpPr>
          <p:spPr>
            <a:xfrm flipH="1" flipV="1">
              <a:off x="3641558" y="1636295"/>
              <a:ext cx="529389" cy="8021"/>
            </a:xfrm>
            <a:prstGeom prst="line">
              <a:avLst/>
            </a:prstGeom>
            <a:ln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Arrow Connector 7"/>
            <p:cNvCxnSpPr>
              <a:stCxn id="4" idx="3"/>
            </p:cNvCxnSpPr>
            <p:nvPr/>
          </p:nvCxnSpPr>
          <p:spPr>
            <a:xfrm>
              <a:off x="4796589" y="1644316"/>
              <a:ext cx="433137" cy="802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8"/>
            <p:cNvSpPr txBox="1"/>
            <p:nvPr/>
          </p:nvSpPr>
          <p:spPr>
            <a:xfrm>
              <a:off x="3625516" y="1243081"/>
              <a:ext cx="545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X(s)</a:t>
              </a:r>
              <a:endParaRPr lang="tr-TR" dirty="0"/>
            </a:p>
          </p:txBody>
        </p:sp>
        <p:sp>
          <p:nvSpPr>
            <p:cNvPr id="8" name="TextBox 9"/>
            <p:cNvSpPr txBox="1"/>
            <p:nvPr/>
          </p:nvSpPr>
          <p:spPr>
            <a:xfrm>
              <a:off x="4828673" y="1266963"/>
              <a:ext cx="5454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Y(s)</a:t>
              </a:r>
              <a:endParaRPr lang="tr-TR" dirty="0"/>
            </a:p>
          </p:txBody>
        </p:sp>
      </p:grpSp>
      <p:sp>
        <p:nvSpPr>
          <p:cNvPr id="9" name="TextBox 6"/>
          <p:cNvSpPr txBox="1"/>
          <p:nvPr/>
        </p:nvSpPr>
        <p:spPr>
          <a:xfrm>
            <a:off x="2551263" y="1034092"/>
            <a:ext cx="8573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gibi doğrusal zamanla değişmeyen bir sistemi ele alalım.</a:t>
            </a:r>
            <a:endParaRPr lang="tr-TR" sz="280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etin kutusu 9"/>
              <p:cNvSpPr txBox="1"/>
              <p:nvPr/>
            </p:nvSpPr>
            <p:spPr>
              <a:xfrm>
                <a:off x="446567" y="1806400"/>
                <a:ext cx="10324214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𝑅𝑒</m:t>
                        </m:r>
                        <m:r>
                          <m:rPr>
                            <m:nor/>
                          </m:rPr>
                          <a:rPr lang="tr-TR" sz="2400" dirty="0"/>
                          <m:t> </m:t>
                        </m:r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tr-TR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tr-TR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tr-TR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sz="2400" dirty="0" err="1" smtClean="0"/>
                  <a:t>imajiner</a:t>
                </a:r>
                <a:r>
                  <a:rPr lang="tr-TR" sz="2400" dirty="0" smtClean="0"/>
                  <a:t> eksene yakın demektir.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2400" dirty="0" smtClean="0"/>
                  <a:t> baskın kutuptur. Çünkü sistemin sönüm hızı bu </a:t>
                </a:r>
                <a:r>
                  <a:rPr lang="tr-TR" sz="2400" dirty="0" err="1" smtClean="0"/>
                  <a:t>kutupa</a:t>
                </a:r>
                <a:r>
                  <a:rPr lang="tr-TR" sz="2400" dirty="0" smtClean="0"/>
                  <a:t> bağlı olarak yavaş olacaktır. Sistemin geçici cevabını bu baskın kutup belirler.</a:t>
                </a:r>
              </a:p>
              <a:p>
                <a:r>
                  <a:rPr lang="tr-TR" sz="2400" dirty="0" smtClean="0"/>
                  <a:t>Köklerin geçici durum davranışı üzerindeki etkisi kökle ilişkili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2400" dirty="0" smtClean="0"/>
                  <a:t> kalıntıları tarafından da etkilenmektedir.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𝑑𝑖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𝑒𝑟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𝑘𝑢𝑡𝑢𝑝𝑙𝑎𝑟𝑎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𝑦𝑎𝑘𝚤𝑛𝑠𝑎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𝑖𝑙𝑒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𝑘𝑎𝑙𝚤𝑛𝑡𝚤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𝑖𝑙𝑖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ş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𝑘𝑖𝑙𝑖𝑑𝑖𝑟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𝑠𝚤𝑓𝚤𝑟𝑙𝑎𝑟𝑎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𝑢𝑧𝑎𝑘𝑠𝑎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𝑖𝑙𝑒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𝑘𝑎𝑙𝚤𝑛𝑡𝚤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𝑖𝑙𝑖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ş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𝑘𝑖𝑙𝑖𝑑𝑖𝑟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sz="2400" dirty="0" smtClean="0"/>
              </a:p>
              <a:p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tr-TR" sz="2400" dirty="0"/>
                  <a:t>transfer fonksiyonu daha basit bir </a:t>
                </a:r>
                <a:r>
                  <a:rPr lang="tr-TR" sz="2400" dirty="0" smtClean="0"/>
                  <a:t>transfer </a:t>
                </a:r>
                <a:r>
                  <a:rPr lang="tr-TR" sz="2400" dirty="0"/>
                  <a:t>fonksiyonuna yakınsayabilir. Burada yakınsak TF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tr-TR" sz="2400" dirty="0"/>
                  <a:t>in derecesi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tr-TR" sz="2400" dirty="0"/>
                  <a:t>‘den daha düşüktür.</a:t>
                </a:r>
              </a:p>
              <a:p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10" name="Metin kutusu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67" y="1806400"/>
                <a:ext cx="10324214" cy="4154984"/>
              </a:xfrm>
              <a:prstGeom prst="rect">
                <a:avLst/>
              </a:prstGeom>
              <a:blipFill rotWithShape="0">
                <a:blip r:embed="rId2"/>
                <a:stretch>
                  <a:fillRect l="-885" t="-1173" r="-135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031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>
                <a:solidFill>
                  <a:schemeClr val="accent1"/>
                </a:solidFill>
              </a:rPr>
              <a:t>Baskın Kutup ve Sistemin </a:t>
            </a:r>
            <a:r>
              <a:rPr lang="tr-TR" sz="2800" b="1" dirty="0" smtClean="0">
                <a:solidFill>
                  <a:schemeClr val="accent1"/>
                </a:solidFill>
              </a:rPr>
              <a:t>Basitleştirilmesi</a:t>
            </a:r>
            <a:endParaRPr lang="tr-TR" sz="28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İçerik Yer Tutucusu 1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tr-TR" sz="2400" dirty="0" smtClean="0"/>
                  <a:t>Yakınsak </a:t>
                </a:r>
                <a:r>
                  <a:rPr lang="tr-TR" sz="2400" dirty="0"/>
                  <a:t>TF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tr-TR" sz="2400" dirty="0"/>
                  <a:t>in </a:t>
                </a:r>
                <a:r>
                  <a:rPr lang="tr-TR" sz="2400" dirty="0" smtClean="0"/>
                  <a:t>belirlenme kuralları</a:t>
                </a:r>
              </a:p>
              <a:p>
                <a:pPr marL="514350" indent="-514350">
                  <a:buFont typeface="+mj-lt"/>
                  <a:buAutoNum type="romanUcPeriod"/>
                </a:pP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 smtClean="0"/>
                  <a:t>’de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𝑝𝑖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 smtClean="0"/>
                  <a:t> ve </a:t>
                </a:r>
                <a14:m>
                  <m:oMath xmlns:m="http://schemas.openxmlformats.org/officeDocument/2006/math"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400" i="1" dirty="0" err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tr-TR" sz="2400" i="1" baseline="-25000" dirty="0" err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 smtClean="0"/>
                  <a:t>’</a:t>
                </a:r>
                <a:r>
                  <a:rPr lang="tr-TR" sz="2400" dirty="0" err="1" smtClean="0"/>
                  <a:t>ler</a:t>
                </a:r>
                <a:r>
                  <a:rPr lang="tr-TR" sz="2400" dirty="0" smtClean="0"/>
                  <a:t> eğer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tr-TR" sz="2400" dirty="0" smtClean="0"/>
                  <a:t> ise birbirlerini götürebilir.</a:t>
                </a:r>
              </a:p>
              <a:p>
                <a:pPr marL="514350" indent="-514350">
                  <a:buFont typeface="+mj-lt"/>
                  <a:buAutoNum type="romanUcPeriod"/>
                </a:pPr>
                <a:r>
                  <a:rPr lang="tr-TR" sz="2400" dirty="0" smtClean="0"/>
                  <a:t>Eğer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𝑅𝑒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tr-TR" sz="2400" b="0" i="1" baseline="-25000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𝑅𝑒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sz="24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tr-TR" sz="2400" b="0" i="1" baseline="-25000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&gt;5</m:t>
                    </m:r>
                  </m:oMath>
                </a14:m>
                <a:r>
                  <a:rPr lang="tr-TR" sz="2400" dirty="0" smtClean="0"/>
                  <a:t> ise o zaman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tr-TR" sz="2400" dirty="0" smtClean="0"/>
                  <a:t> </a:t>
                </a:r>
                <a:r>
                  <a:rPr lang="tr-TR" sz="2400" dirty="0" err="1" smtClean="0"/>
                  <a:t>nin</a:t>
                </a:r>
                <a:r>
                  <a:rPr lang="tr-TR" sz="2400" dirty="0" smtClean="0"/>
                  <a:t> geçici cevap üzerindeki etkisi ihmal edilebilir. Yani G(s)’deki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tr-TR" sz="2400" i="1" baseline="-250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 smtClean="0"/>
                  <a:t> terimi ihmal edilebilir.</a:t>
                </a:r>
              </a:p>
              <a:p>
                <a:pPr marL="0" indent="0">
                  <a:buNone/>
                </a:pPr>
                <a:r>
                  <a:rPr lang="tr-TR" sz="2400" dirty="0"/>
                  <a:t> </a:t>
                </a:r>
                <a:r>
                  <a:rPr lang="tr-TR" sz="2400" dirty="0" smtClean="0"/>
                  <a:t>      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tr-TR" sz="2400" dirty="0"/>
                  <a:t>’</a:t>
                </a:r>
                <a:r>
                  <a:rPr lang="tr-TR" sz="2400" dirty="0" err="1"/>
                  <a:t>nin</a:t>
                </a:r>
                <a:r>
                  <a:rPr lang="tr-TR" sz="2400" dirty="0"/>
                  <a:t> ihmaline daha çok şu şartlar sağlandığında karar verilir.</a:t>
                </a:r>
              </a:p>
              <a:p>
                <a:pPr marL="475488" lvl="2" indent="0">
                  <a:buNone/>
                </a:pPr>
                <a:r>
                  <a:rPr lang="tr-TR" sz="2400" dirty="0"/>
                  <a:t>a.)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tr-TR" sz="2400" dirty="0"/>
                  <a:t> diğer kutuplara yakın ve sıfırlardan uzaksa </a:t>
                </a:r>
              </a:p>
              <a:p>
                <a:pPr marL="475488" lvl="2" indent="0">
                  <a:buNone/>
                </a:pPr>
                <a:r>
                  <a:rPr lang="tr-TR" sz="2400" dirty="0"/>
                  <a:t>b.) </a:t>
                </a:r>
                <a14:m>
                  <m:oMath xmlns:m="http://schemas.openxmlformats.org/officeDocument/2006/math">
                    <m:r>
                      <a:rPr lang="tr-TR" sz="24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tr-TR" sz="2400" i="1" baseline="-25000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tr-TR" sz="2400" dirty="0"/>
                  <a:t> diğer kutuplardan uzak ve sıfırlara yakınsa</a:t>
                </a:r>
              </a:p>
              <a:p>
                <a:pPr marL="514350" indent="-514350">
                  <a:buFont typeface="+mj-lt"/>
                  <a:buAutoNum type="romanUcPeriod" startAt="3"/>
                </a:pPr>
                <a:r>
                  <a:rPr lang="tr-TR" sz="2400" dirty="0" smtClean="0"/>
                  <a:t>Bütün </a:t>
                </a:r>
                <a:r>
                  <a:rPr lang="tr-TR" sz="2400" dirty="0"/>
                  <a:t>girişler x(t) için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sz="240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tr-TR" sz="2400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tr-TR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tr-TR" sz="2400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tr-TR" sz="2400" dirty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tr-TR" sz="2400" dirty="0" smtClean="0"/>
                  <a:t> olmalıdır. Bunu için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400" b="0" i="0" dirty="0" smtClean="0">
                        <a:latin typeface="Cambria Math" panose="02040503050406030204" pitchFamily="18" charset="0"/>
                      </a:rPr>
                      <m:t>G</m:t>
                    </m:r>
                    <m:r>
                      <a:rPr lang="tr-TR" sz="2400" b="0" i="0" dirty="0" smtClean="0">
                        <a:latin typeface="Cambria Math" panose="02040503050406030204" pitchFamily="18" charset="0"/>
                      </a:rPr>
                      <m:t>(0)=</m:t>
                    </m:r>
                    <m:sSub>
                      <m:sSubPr>
                        <m:ctrlPr>
                          <a:rPr lang="tr-TR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sz="2400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 sz="2400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tr-TR" sz="2400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tr-TR" sz="2400" dirty="0" smtClean="0"/>
                  <a:t>şartı sağlanmalıdır.</a:t>
                </a:r>
              </a:p>
              <a:p>
                <a:pPr marL="0" indent="0">
                  <a:buNone/>
                </a:pPr>
                <a:r>
                  <a:rPr lang="tr-TR" sz="2400" dirty="0" smtClean="0"/>
                  <a:t>İspat;</a:t>
                </a:r>
                <a:endParaRPr lang="tr-TR" sz="2400" dirty="0"/>
              </a:p>
            </p:txBody>
          </p:sp>
        </mc:Choice>
        <mc:Fallback xmlns="">
          <p:sp>
            <p:nvSpPr>
              <p:cNvPr id="13" name="İçerik Yer Tutucusu 1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79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728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1"/>
                </a:solidFill>
              </a:rPr>
              <a:t>İspat</a:t>
            </a:r>
            <a:endParaRPr lang="tr-TR" b="1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𝑌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b="0" dirty="0" smtClean="0"/>
              </a:p>
              <a:p>
                <a:r>
                  <a:rPr lang="tr-TR" dirty="0" smtClean="0"/>
                  <a:t>Son değer teoremine göre;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tr-TR" b="0" i="0" smtClean="0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r>
                      <a:rPr lang="tr-TR" b="0" i="1" smtClean="0">
                        <a:latin typeface="Cambria Math" panose="02040503050406030204" pitchFamily="18" charset="0"/>
                      </a:rPr>
                      <m:t>𝑠𝑌</m:t>
                    </m:r>
                    <m:d>
                      <m:d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r>
                      <a:rPr lang="tr-TR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r>
                      <a:rPr lang="tr-TR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limLow>
                      <m:limLow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r>
                      <a:rPr lang="tr-TR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tr-T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r>
                      <a:rPr lang="tr-TR" i="1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r>
                      <a:rPr lang="tr-TR" i="1">
                        <a:latin typeface="Cambria Math" panose="02040503050406030204" pitchFamily="18" charset="0"/>
                      </a:rPr>
                      <m:t>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r>
                      <a:rPr lang="tr-TR" i="1">
                        <a:latin typeface="Cambria Math" panose="02040503050406030204" pitchFamily="18" charset="0"/>
                      </a:rPr>
                      <m:t>𝑠𝑋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limLow>
                      <m:limLow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tr-T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⟹</m:t>
                    </m:r>
                    <m:limLow>
                      <m:limLow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r>
                      <a:rPr lang="tr-TR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lim</m:t>
                        </m:r>
                      </m:e>
                      <m:lim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⟹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15" t="-160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14293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36141"/>
          </a:xfrm>
        </p:spPr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2041" y="1339701"/>
            <a:ext cx="4320000" cy="3236220"/>
          </a:xfrm>
          <a:prstGeom prst="rect">
            <a:avLst/>
          </a:prstGeom>
        </p:spPr>
      </p:pic>
      <p:pic>
        <p:nvPicPr>
          <p:cNvPr id="12" name="İçerik Yer Tutucusu 11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26480" y="1395126"/>
            <a:ext cx="5701969" cy="42714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Metin kutusu 12"/>
              <p:cNvSpPr txBox="1"/>
              <p:nvPr/>
            </p:nvSpPr>
            <p:spPr>
              <a:xfrm>
                <a:off x="7350027" y="3456618"/>
                <a:ext cx="3640997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+ 21 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+ 170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+ 150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3" name="Metin kutusu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027" y="3456618"/>
                <a:ext cx="3640997" cy="52501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Resi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0496" y="3074765"/>
            <a:ext cx="4320000" cy="32362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Metin kutusu 15"/>
              <p:cNvSpPr txBox="1"/>
              <p:nvPr/>
            </p:nvSpPr>
            <p:spPr>
              <a:xfrm>
                <a:off x="7350027" y="4095174"/>
                <a:ext cx="1536574" cy="5305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1/150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6" name="Metin kutusu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027" y="4095174"/>
                <a:ext cx="1536574" cy="53059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58748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138223"/>
            <a:ext cx="10058400" cy="52099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Örnek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398721"/>
            <a:ext cx="4320000" cy="3236226"/>
          </a:xfrm>
          <a:prstGeom prst="rect">
            <a:avLst/>
          </a:prstGeom>
        </p:spPr>
      </p:pic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8555" y="1350334"/>
            <a:ext cx="5734084" cy="4295553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092" y="2928954"/>
            <a:ext cx="4320000" cy="323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604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25509"/>
          </a:xfrm>
        </p:spPr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9" y="1350335"/>
                <a:ext cx="4937760" cy="4518759"/>
              </a:xfrm>
            </p:spPr>
            <p:txBody>
              <a:bodyPr>
                <a:normAutofit/>
              </a:bodyPr>
              <a:lstStyle/>
              <a:p>
                <a:r>
                  <a:rPr lang="tr-TR" sz="2400" dirty="0" smtClean="0"/>
                  <a:t>Problem: </a:t>
                </a:r>
                <a:r>
                  <a:rPr lang="en-US" sz="2400" dirty="0" err="1" smtClean="0"/>
                  <a:t>Aşağıda</a:t>
                </a:r>
                <a:r>
                  <a:rPr lang="en-US" sz="2400" dirty="0" smtClean="0"/>
                  <a:t> </a:t>
                </a:r>
                <a:r>
                  <a:rPr lang="en-US" sz="2400" dirty="0" err="1"/>
                  <a:t>verilen</a:t>
                </a:r>
                <a:r>
                  <a:rPr lang="en-US" sz="2400" dirty="0"/>
                  <a:t> transfer </a:t>
                </a:r>
                <a:r>
                  <a:rPr lang="en-US" sz="2400" dirty="0" err="1"/>
                  <a:t>fonksiyonunu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ikinci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dereceden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sisteme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yakınsatınız</a:t>
                </a:r>
                <a:r>
                  <a:rPr lang="en-US" sz="2400" dirty="0"/>
                  <a:t>: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+1.1</m:t>
                        </m:r>
                      </m:num>
                      <m:den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11.2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13.2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+10</m:t>
                        </m:r>
                      </m:den>
                    </m:f>
                  </m:oMath>
                </a14:m>
                <a:endParaRPr lang="tr-TR" sz="2400" dirty="0"/>
              </a:p>
              <a:p>
                <a:r>
                  <a:rPr lang="en-US" sz="2400" dirty="0"/>
                  <a:t> </a:t>
                </a:r>
                <a:r>
                  <a:rPr lang="en-US" sz="2400" dirty="0" smtClean="0"/>
                  <a:t>Hem </a:t>
                </a:r>
                <a:r>
                  <a:rPr lang="en-US" sz="2400" dirty="0" err="1"/>
                  <a:t>yakınsattığınız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sistemin</a:t>
                </a:r>
                <a:r>
                  <a:rPr lang="en-US" sz="2400" dirty="0"/>
                  <a:t> hem de </a:t>
                </a:r>
                <a:r>
                  <a:rPr lang="en-US" sz="2400" dirty="0" err="1"/>
                  <a:t>verilen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sistemin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grafiğini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çiziniz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benziyorlar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mı</a:t>
                </a:r>
                <a:r>
                  <a:rPr lang="en-US" sz="2400" dirty="0"/>
                  <a:t>? </a:t>
                </a:r>
                <a:r>
                  <a:rPr lang="en-US" sz="2400" dirty="0" err="1"/>
                  <a:t>yakınsattiğınız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sistemin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doğal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frekansını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sönümleme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oranını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bulunuz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Sönümleme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oranı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açısından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sınıflandırıldığında</a:t>
                </a:r>
                <a:r>
                  <a:rPr lang="en-US" sz="2400" dirty="0"/>
                  <a:t> ne tip </a:t>
                </a:r>
                <a:r>
                  <a:rPr lang="en-US" sz="2400" dirty="0" err="1"/>
                  <a:t>bir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sistemdir</a:t>
                </a:r>
                <a:r>
                  <a:rPr lang="en-US" sz="2400" dirty="0"/>
                  <a:t>.</a:t>
                </a:r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9" y="1350335"/>
                <a:ext cx="4937760" cy="4518759"/>
              </a:xfrm>
              <a:blipFill rotWithShape="0">
                <a:blip r:embed="rId2"/>
                <a:stretch>
                  <a:fillRect l="-1852" t="-1889" r="-296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İçerik Yer Tutucusu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217919" y="1350335"/>
                <a:ext cx="5392833" cy="4518760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 smtClean="0"/>
                  <a:t>Çözüm</a:t>
                </a:r>
                <a:r>
                  <a:rPr lang="en-US" sz="2400" b="1" dirty="0"/>
                  <a:t>:</a:t>
                </a:r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G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b="0" i="0" smtClean="0">
                                  <a:latin typeface="Cambria Math" panose="02040503050406030204" pitchFamily="18" charset="0"/>
                                </a:rPr>
                                <m:t>1.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+10</m:t>
                              </m:r>
                            </m:e>
                          </m:d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+0.2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tr-TR" sz="2400" dirty="0"/>
                  <a:t>Direkt olarak pay ve paydada </a:t>
                </a:r>
                <a:r>
                  <a:rPr lang="tr-TR" sz="2400" dirty="0" smtClean="0"/>
                  <a:t>ki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tr-TR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sz="240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b="0" i="1" dirty="0" smtClean="0">
                        <a:latin typeface="Cambria Math" panose="02040503050406030204" pitchFamily="18" charset="0"/>
                      </a:rPr>
                      <m:t>+1.1) </m:t>
                    </m:r>
                  </m:oMath>
                </a14:m>
                <a:r>
                  <a:rPr lang="tr-TR" sz="2400" dirty="0"/>
                  <a:t>terimleri sadeleşir. </a:t>
                </a:r>
                <a:endParaRPr lang="tr-TR" sz="2400" dirty="0" smtClean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tr-TR" sz="2400" dirty="0"/>
                  <a:t>İkinci dereceden </a:t>
                </a:r>
                <a:r>
                  <a:rPr lang="tr-TR" sz="2400" dirty="0" err="1"/>
                  <a:t>polinomun</a:t>
                </a:r>
                <a:r>
                  <a:rPr lang="tr-TR" sz="2400" dirty="0"/>
                  <a:t> kökleri </a:t>
                </a:r>
                <a:endParaRPr lang="tr-TR" sz="2400" dirty="0" smtClean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=−0.1±0.995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tr-TR" sz="2400" dirty="0"/>
                  <a:t> şeklinde bulunur</a:t>
                </a:r>
                <a:r>
                  <a:rPr lang="tr-TR" sz="2400" dirty="0" smtClean="0"/>
                  <a:t>.</a:t>
                </a:r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/>
                  <a:t>2. </a:t>
                </a:r>
                <a:r>
                  <a:rPr lang="en-US" sz="2400" dirty="0" err="1"/>
                  <a:t>Kuralı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uygularsak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0.1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</a:rPr>
                      <m:t>&gt;5 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dolayısıyla</a:t>
                </a:r>
                <a:r>
                  <a:rPr lang="en-US" sz="2400" dirty="0"/>
                  <a:t> (s+10)’un </a:t>
                </a:r>
                <a:r>
                  <a:rPr lang="en-US" sz="2400" dirty="0" err="1"/>
                  <a:t>cevabı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sistemin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geçici</a:t>
                </a:r>
                <a:r>
                  <a:rPr lang="en-US" sz="2400" dirty="0"/>
                  <a:t> durum </a:t>
                </a:r>
                <a:r>
                  <a:rPr lang="en-US" sz="2400" dirty="0" err="1"/>
                  <a:t>davranışını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etkilemez</a:t>
                </a:r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+10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un </a:t>
                </a:r>
                <a:r>
                  <a:rPr lang="en-US" sz="2400" dirty="0" err="1"/>
                  <a:t>etkisi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ihmal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edilebilir</a:t>
                </a:r>
                <a:r>
                  <a:rPr lang="en-US" sz="2400" dirty="0"/>
                  <a:t>.</a:t>
                </a:r>
                <a:endParaRPr lang="tr-TR" sz="2400" dirty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tr-TR" sz="2400" dirty="0"/>
              </a:p>
            </p:txBody>
          </p:sp>
        </mc:Choice>
        <mc:Fallback xmlns="">
          <p:sp>
            <p:nvSpPr>
              <p:cNvPr id="4" name="İçerik Yer Tutucusu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17919" y="1350335"/>
                <a:ext cx="5392833" cy="4518760"/>
              </a:xfrm>
              <a:blipFill rotWithShape="0">
                <a:blip r:embed="rId3"/>
                <a:stretch>
                  <a:fillRect l="-1695" t="-1889" b="-1025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2092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2"/>
                </a:solidFill>
              </a:rPr>
              <a:t>Hatırlatma</a:t>
            </a:r>
            <a:endParaRPr lang="tr-TR" dirty="0">
              <a:solidFill>
                <a:schemeClr val="accent2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smtClean="0"/>
              <a:t>Son değer teoremi: </a:t>
            </a:r>
          </a:p>
          <a:p>
            <a:endParaRPr lang="tr-TR" sz="2400" dirty="0"/>
          </a:p>
          <a:p>
            <a:endParaRPr lang="tr-TR" sz="2400" dirty="0" smtClean="0"/>
          </a:p>
          <a:p>
            <a:r>
              <a:rPr lang="tr-TR" sz="2400" dirty="0" smtClean="0"/>
              <a:t>İlk </a:t>
            </a:r>
            <a:r>
              <a:rPr lang="tr-TR" sz="2400" dirty="0"/>
              <a:t>değer teoremi</a:t>
            </a:r>
            <a:r>
              <a:rPr lang="tr-TR" dirty="0"/>
              <a:t>: </a:t>
            </a:r>
          </a:p>
          <a:p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7"/>
              <p:cNvSpPr txBox="1"/>
              <p:nvPr/>
            </p:nvSpPr>
            <p:spPr>
              <a:xfrm>
                <a:off x="2567762" y="1860348"/>
                <a:ext cx="2939903" cy="48109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240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sz="240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sz="240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sz="2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𝑠𝐹</m:t>
                          </m:r>
                          <m:d>
                            <m:d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5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762" y="1860348"/>
                <a:ext cx="2939903" cy="481094"/>
              </a:xfrm>
              <a:prstGeom prst="rect">
                <a:avLst/>
              </a:prstGeom>
              <a:blipFill rotWithShape="0">
                <a:blip r:embed="rId2"/>
                <a:stretch>
                  <a:fillRect l="-1240" r="-3926" b="-12346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7"/>
              <p:cNvSpPr txBox="1"/>
              <p:nvPr/>
            </p:nvSpPr>
            <p:spPr>
              <a:xfrm>
                <a:off x="2567762" y="3458781"/>
                <a:ext cx="2939903" cy="48077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sz="240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tr-TR" sz="2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𝑠𝐹</m:t>
                          </m:r>
                          <m:d>
                            <m:d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6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762" y="3458781"/>
                <a:ext cx="2939903" cy="480773"/>
              </a:xfrm>
              <a:prstGeom prst="rect">
                <a:avLst/>
              </a:prstGeom>
              <a:blipFill rotWithShape="0">
                <a:blip r:embed="rId3"/>
                <a:stretch>
                  <a:fillRect b="-9877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9512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78671"/>
          </a:xfrm>
        </p:spPr>
        <p:txBody>
          <a:bodyPr/>
          <a:lstStyle/>
          <a:p>
            <a:r>
              <a:rPr lang="tr-TR" dirty="0" smtClean="0"/>
              <a:t>Örnek Devam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9" y="1339702"/>
                <a:ext cx="4937760" cy="452939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 smtClean="0"/>
                  <a:t>Bu </a:t>
                </a:r>
                <a:r>
                  <a:rPr lang="en-US" dirty="0" err="1" smtClean="0"/>
                  <a:t>dur</a:t>
                </a:r>
                <a:r>
                  <a:rPr lang="tr-TR" dirty="0" smtClean="0"/>
                  <a:t>u</a:t>
                </a:r>
                <a:r>
                  <a:rPr lang="en-US" dirty="0" err="1" smtClean="0"/>
                  <a:t>mda</a:t>
                </a:r>
                <a:r>
                  <a:rPr lang="en-US" dirty="0" smtClean="0"/>
                  <a:t> </a:t>
                </a:r>
                <a:r>
                  <a:rPr lang="en-US" dirty="0" err="1"/>
                  <a:t>yakınsak</a:t>
                </a:r>
                <a:r>
                  <a:rPr lang="en-US" dirty="0"/>
                  <a:t> TF </a:t>
                </a:r>
                <a:r>
                  <a:rPr lang="en-US" dirty="0" err="1"/>
                  <a:t>aşağıdaki</a:t>
                </a:r>
                <a:r>
                  <a:rPr lang="en-US" dirty="0"/>
                  <a:t> hale </a:t>
                </a:r>
                <a:r>
                  <a:rPr lang="en-US" dirty="0" err="1"/>
                  <a:t>gelir</a:t>
                </a:r>
                <a:r>
                  <a:rPr lang="en-US" dirty="0"/>
                  <a:t>. </a:t>
                </a:r>
                <a:endParaRPr lang="tr-TR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+0.2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Son </a:t>
                </a:r>
                <a:r>
                  <a:rPr lang="en-US" dirty="0" err="1"/>
                  <a:t>olarak</a:t>
                </a:r>
                <a:r>
                  <a:rPr lang="en-US" dirty="0"/>
                  <a:t>, 3. </a:t>
                </a:r>
                <a:r>
                  <a:rPr lang="en-US" dirty="0" err="1"/>
                  <a:t>Kural</a:t>
                </a:r>
                <a:r>
                  <a:rPr lang="en-US" dirty="0"/>
                  <a:t> </a:t>
                </a:r>
                <a:r>
                  <a:rPr lang="en-US" dirty="0" err="1"/>
                  <a:t>gereği</a:t>
                </a:r>
                <a:r>
                  <a:rPr lang="tr-TR" dirty="0"/>
                  <a:t> </a:t>
                </a:r>
                <a:r>
                  <a:rPr lang="en-US" dirty="0"/>
                  <a:t>G(0)=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olmalı</a:t>
                </a:r>
                <a:endParaRPr lang="tr-TR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=0 ⟹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=0.1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=0 ⟹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tr-TR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 ⟹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𝑲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tr-TR" dirty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dirty="0"/>
                  <a:t>Bu </a:t>
                </a:r>
                <a:r>
                  <a:rPr lang="en-US" dirty="0" err="1"/>
                  <a:t>durumda</a:t>
                </a:r>
                <a:r>
                  <a:rPr lang="en-US" dirty="0"/>
                  <a:t> </a:t>
                </a:r>
                <a:r>
                  <a:rPr lang="tr-TR" dirty="0"/>
                  <a:t> 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0.1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+0.2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tr-TR" dirty="0" smtClean="0"/>
                  <a:t> </a:t>
                </a:r>
                <a:r>
                  <a:rPr lang="en-US" dirty="0"/>
                  <a:t>elde </a:t>
                </a:r>
                <a:r>
                  <a:rPr lang="en-US" dirty="0" err="1"/>
                  <a:t>edilir</a:t>
                </a:r>
                <a:r>
                  <a:rPr lang="en-US" dirty="0"/>
                  <a:t>.</a:t>
                </a:r>
                <a:endParaRPr lang="tr-TR" dirty="0"/>
              </a:p>
              <a:p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9" y="1339702"/>
                <a:ext cx="4937760" cy="4529392"/>
              </a:xfrm>
              <a:blipFill rotWithShape="0">
                <a:blip r:embed="rId3"/>
                <a:stretch>
                  <a:fillRect l="-123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035039" y="1265274"/>
            <a:ext cx="4682134" cy="35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172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Devam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clear </a:t>
            </a:r>
            <a:r>
              <a:rPr lang="en-US" dirty="0" err="1">
                <a:solidFill>
                  <a:srgbClr val="A020F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;clc;close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=[1 1;0 0.1];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Den=[1 11.2 13.2 13 10;0 0 1 0.2 1];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=1:2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sys=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tf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Num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,:),Den(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,:));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step(sys); hold 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title(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dirty="0" err="1">
                <a:solidFill>
                  <a:srgbClr val="A020F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Adım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A020F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Giriş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Cevapı'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'FontSize'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,12);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ylabel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'Genlik'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'FontSize'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,12)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xlabel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'Zaman'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'FontSize'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,12);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legend(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dirty="0" err="1">
                <a:solidFill>
                  <a:srgbClr val="A020F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Gerçek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A020F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'</a:t>
            </a:r>
            <a:r>
              <a:rPr lang="en-US" dirty="0" err="1">
                <a:solidFill>
                  <a:srgbClr val="A020F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Yakınsak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Sistem'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A020F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'FontSize'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,12);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79304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1"/>
                </a:solidFill>
              </a:rPr>
              <a:t>Birinci Derece Sistemlerin Adım Girişe Cevabı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tr-TR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Durgun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durum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kazanc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yada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DC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kazan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ç</m:t>
                      </m:r>
                    </m:oMath>
                  </m:oMathPara>
                </a14:m>
                <a:endParaRPr lang="tr-TR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𝑆𝑖𝑠𝑡𝑒𝑚𝑖𝑛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𝑧𝑎𝑚𝑎𝑛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𝑠𝑎𝑏𝑖𝑡𝑖</m:t>
                      </m:r>
                    </m:oMath>
                  </m:oMathPara>
                </a14:m>
                <a:endParaRPr lang="tr-TR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𝑃𝑎𝑦𝚤𝑛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𝑧𝑎𝑚𝑎𝑛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𝑠𝑎𝑏𝑖𝑡𝑖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𝑇𝑠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+1)=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Bu ilişkinin ters </a:t>
                </a:r>
                <a:r>
                  <a:rPr lang="tr-TR" dirty="0" err="1" smtClean="0"/>
                  <a:t>Laplace’ını</a:t>
                </a:r>
                <a:r>
                  <a:rPr lang="tr-TR" dirty="0" smtClean="0"/>
                  <a:t> alırsak</a:t>
                </a:r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𝑇</m:t>
                      </m:r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𝐾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𝐾𝑥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Burada giriş olarak adım giriş kullanacağız yani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 smtClean="0"/>
              </a:p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:endParaRPr lang="tr-TR" b="0" dirty="0" smtClean="0"/>
              </a:p>
              <a:p>
                <a:pPr marL="0" indent="0">
                  <a:buNone/>
                </a:pPr>
                <a:endParaRPr lang="tr-TR" b="0" dirty="0" smtClean="0"/>
              </a:p>
              <a:p>
                <a:pPr marL="0" indent="0">
                  <a:buNone/>
                </a:pPr>
                <a:endParaRPr lang="tr-TR" b="0" dirty="0" smtClean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9037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13" y="0"/>
            <a:ext cx="8236687" cy="61775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Metin kutusu 1"/>
              <p:cNvSpPr txBox="1"/>
              <p:nvPr/>
            </p:nvSpPr>
            <p:spPr>
              <a:xfrm>
                <a:off x="90376" y="345559"/>
                <a:ext cx="1123641" cy="27699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.) </m:t>
                      </m:r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 xmlns=""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6" y="345559"/>
                <a:ext cx="1123641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151" t="-2128" r="-4301" b="-319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Dikdörtgen 2"/>
              <p:cNvSpPr/>
              <p:nvPr/>
            </p:nvSpPr>
            <p:spPr>
              <a:xfrm>
                <a:off x="-1" y="783276"/>
                <a:ext cx="5209953" cy="5969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Son değer teoremine göre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İlk değer teoremine göre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Pratikte tüm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&gt;5</m:t>
                    </m:r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zamanlar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𝚤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ç</m:t>
                    </m:r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in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tr-TR" dirty="0" smtClean="0"/>
                  <a:t> olarak alınabilir.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T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 smtClean="0"/>
                  <a:t>küçük olduğunda sistem çok daha hızlıdır, yani durgun duruma daha hızlı ulaşır. Sistemin kutupları </a:t>
                </a:r>
                <a:r>
                  <a:rPr lang="tr-TR" dirty="0" err="1" smtClean="0"/>
                  <a:t>imajiner</a:t>
                </a:r>
                <a:r>
                  <a:rPr lang="tr-TR" dirty="0" smtClean="0"/>
                  <a:t> eksenden uzaktadır.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783276"/>
                <a:ext cx="5209953" cy="5969263"/>
              </a:xfrm>
              <a:prstGeom prst="rect">
                <a:avLst/>
              </a:prstGeom>
              <a:blipFill rotWithShape="0">
                <a:blip r:embed="rId4"/>
                <a:stretch>
                  <a:fillRect l="-93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6076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90376" y="345559"/>
                <a:ext cx="1123641" cy="27699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.) </m:t>
                      </m:r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6" y="345559"/>
                <a:ext cx="1123641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4839" t="-2128" r="-3763" b="-319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Dikdörtgen 3"/>
              <p:cNvSpPr/>
              <p:nvPr/>
            </p:nvSpPr>
            <p:spPr>
              <a:xfrm>
                <a:off x="-1" y="783276"/>
                <a:ext cx="5209953" cy="5358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Son değer teoremine göre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İlk değer teoremine göre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𝐾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rdan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ba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ş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lam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yor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𝚤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ç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rama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var</m:t>
                      </m:r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Not: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+1/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4" name="Dikdörtgen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783276"/>
                <a:ext cx="5209953" cy="5358775"/>
              </a:xfrm>
              <a:prstGeom prst="rect">
                <a:avLst/>
              </a:prstGeom>
              <a:blipFill rotWithShape="0">
                <a:blip r:embed="rId4"/>
                <a:stretch>
                  <a:fillRect l="-93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3740" y="345559"/>
            <a:ext cx="7706950" cy="577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82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90376" y="345559"/>
                <a:ext cx="1123641" cy="276999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.) </m:t>
                      </m:r>
                      <m:sSub>
                        <m:sSubPr>
                          <m:ctrlPr>
                            <a:rPr lang="tr-T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tr-T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tr-TR" b="1" dirty="0"/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76" y="345559"/>
                <a:ext cx="1123641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4839" t="-2128" r="-3763" b="-3191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Dikdörtgen 3"/>
              <p:cNvSpPr/>
              <p:nvPr/>
            </p:nvSpPr>
            <p:spPr>
              <a:xfrm>
                <a:off x="-1" y="783276"/>
                <a:ext cx="5209953" cy="3352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ℒ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+1/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Not: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(1−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𝐾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lang="tr-TR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0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a:rPr lang="tr-TR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tr-TR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4" name="Dikdörtgen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783276"/>
                <a:ext cx="5209953" cy="3352008"/>
              </a:xfrm>
              <a:prstGeom prst="rect">
                <a:avLst/>
              </a:prstGeom>
              <a:blipFill rotWithShape="0">
                <a:blip r:embed="rId4"/>
                <a:stretch>
                  <a:fillRect l="-93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4884" y="345559"/>
            <a:ext cx="7791247" cy="583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20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Dikdörtgen 2"/>
              <p:cNvSpPr/>
              <p:nvPr/>
            </p:nvSpPr>
            <p:spPr>
              <a:xfrm>
                <a:off x="202376" y="270452"/>
                <a:ext cx="4494948" cy="239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lang="tr-TR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Türevin işareti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f</m:t>
                        </m:r>
                      </m:sub>
                    </m:sSub>
                    <m:r>
                      <a:rPr lang="tr-TR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lang="tr-TR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 smtClean="0"/>
                  <a:t> ifadesine bağlıdır.</a:t>
                </a:r>
              </a:p>
              <a:p>
                <a:r>
                  <a:rPr lang="tr-TR" dirty="0" smtClean="0"/>
                  <a:t>Kararlılık şartı gereği T’nin sıfırdan büyük</a:t>
                </a:r>
              </a:p>
              <a:p>
                <a:r>
                  <a:rPr lang="tr-TR" dirty="0" smtClean="0"/>
                  <a:t> olması gerekir.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tr-TR" dirty="0" smtClean="0"/>
                  <a:t> şartı oluştuğunda yandaki şekilde</a:t>
                </a:r>
              </a:p>
              <a:p>
                <a:r>
                  <a:rPr lang="tr-TR" dirty="0" smtClean="0"/>
                  <a:t>Görülen grafik oluşur.</a:t>
                </a:r>
                <a:endParaRPr lang="tr-TR" dirty="0"/>
              </a:p>
            </p:txBody>
          </p:sp>
        </mc:Choice>
        <mc:Fallback xmlns="">
          <p:sp>
            <p:nvSpPr>
              <p:cNvPr id="3" name="Dikdörtgen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76" y="270452"/>
                <a:ext cx="4494948" cy="2394053"/>
              </a:xfrm>
              <a:prstGeom prst="rect">
                <a:avLst/>
              </a:prstGeom>
              <a:blipFill rotWithShape="0">
                <a:blip r:embed="rId2"/>
                <a:stretch>
                  <a:fillRect l="-1084" r="-407" b="-305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991" y="128866"/>
            <a:ext cx="8391144" cy="628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7510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8590</TotalTime>
  <Words>1024</Words>
  <Application>Microsoft Office PowerPoint</Application>
  <PresentationFormat>Geniş ekran</PresentationFormat>
  <Paragraphs>376</Paragraphs>
  <Slides>41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8" baseType="lpstr">
      <vt:lpstr>Calibri</vt:lpstr>
      <vt:lpstr>Calibri Light</vt:lpstr>
      <vt:lpstr>Cambria Math</vt:lpstr>
      <vt:lpstr>Courier New</vt:lpstr>
      <vt:lpstr>Times New Roman</vt:lpstr>
      <vt:lpstr>Wingdings</vt:lpstr>
      <vt:lpstr>Retrospect</vt:lpstr>
      <vt:lpstr>Otomatik Kontrol</vt:lpstr>
      <vt:lpstr>Kapalı Çevrim Kontrol Kapalı Çevrim Kontrol Sistemin Genel Gereklilikleri </vt:lpstr>
      <vt:lpstr>Kapalı Çevrim Kontrol Sistemin Genel Gereklilikleri  Birinci Derece Sistemlerin Adım Girişe Cevabı</vt:lpstr>
      <vt:lpstr>Hatırlatma</vt:lpstr>
      <vt:lpstr>Birinci Derece Sistemlerin Adım Girişe Cevabı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Örnek Problem Çözümü</vt:lpstr>
      <vt:lpstr>PowerPoint Sunusu</vt:lpstr>
      <vt:lpstr>PowerPoint Sunusu</vt:lpstr>
      <vt:lpstr>Kapalı Çevrim Kontrol Sistemin Genel Gereklilikleri  İkinci Derece Sistemlerin Adım Girişe Cevabı</vt:lpstr>
      <vt:lpstr>Kapalı Çevrim Kontrol Sistemin Genel Gereklilikleri  İkinci Derece Sistemlerin Adım Girişe Cevabı</vt:lpstr>
      <vt:lpstr>Kapalı Çevrim Kontrol Sistemin Genel Gereklilikleri  İkinci Derece Sistemlerin Adım Girişe Cevabı</vt:lpstr>
      <vt:lpstr>Kapalı Çevrim Kontrol Sistemin Genel Gereklilikleri  İkinci Derece Sistemlerin Adım Girişe Cevabı</vt:lpstr>
      <vt:lpstr>PowerPoint Sunusu</vt:lpstr>
      <vt:lpstr>PowerPoint Sunusu</vt:lpstr>
      <vt:lpstr>Az Sönümlü Sistem 0&lt;ξ&lt;1⟹ 2 kompleks eşlenik kök p_1,2=-ω_n (ξ±√(ξ^2-1))=-σ±jω_d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Yüksek Dereceli Sistemler n≥3</vt:lpstr>
      <vt:lpstr>Yüksek Dereceli Sistemlerin Ayrıştırılması</vt:lpstr>
      <vt:lpstr>PowerPoint Sunusu</vt:lpstr>
      <vt:lpstr>PowerPoint Sunusu</vt:lpstr>
      <vt:lpstr>PowerPoint Sunusu</vt:lpstr>
      <vt:lpstr>Baskın Kutup ve Sistemin Basitleştirilmesi</vt:lpstr>
      <vt:lpstr>İspat</vt:lpstr>
      <vt:lpstr>Örnek</vt:lpstr>
      <vt:lpstr>Örnek</vt:lpstr>
      <vt:lpstr>Örnek</vt:lpstr>
      <vt:lpstr>Örnek Devam</vt:lpstr>
      <vt:lpstr>Örnek Devam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Otomatik Kontrol</dc:title>
  <dc:creator>Nurdan Bilgin</dc:creator>
  <cp:lastModifiedBy>Nurdan Bilgin</cp:lastModifiedBy>
  <cp:revision>672</cp:revision>
  <cp:lastPrinted>2017-11-27T11:44:45Z</cp:lastPrinted>
  <dcterms:created xsi:type="dcterms:W3CDTF">2017-04-18T08:36:43Z</dcterms:created>
  <dcterms:modified xsi:type="dcterms:W3CDTF">2018-12-21T13:26:41Z</dcterms:modified>
</cp:coreProperties>
</file>