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74" r:id="rId3"/>
    <p:sldId id="309" r:id="rId4"/>
    <p:sldId id="311" r:id="rId5"/>
    <p:sldId id="331" r:id="rId6"/>
    <p:sldId id="336" r:id="rId7"/>
    <p:sldId id="340" r:id="rId8"/>
    <p:sldId id="341" r:id="rId9"/>
    <p:sldId id="342" r:id="rId10"/>
    <p:sldId id="329" r:id="rId11"/>
    <p:sldId id="343" r:id="rId12"/>
    <p:sldId id="344" r:id="rId13"/>
    <p:sldId id="345" r:id="rId14"/>
    <p:sldId id="346" r:id="rId15"/>
    <p:sldId id="347" r:id="rId16"/>
    <p:sldId id="348" r:id="rId17"/>
    <p:sldId id="349" r:id="rId18"/>
    <p:sldId id="350" r:id="rId19"/>
    <p:sldId id="351" r:id="rId20"/>
    <p:sldId id="327" r:id="rId21"/>
    <p:sldId id="332" r:id="rId22"/>
    <p:sldId id="352" r:id="rId23"/>
    <p:sldId id="333" r:id="rId24"/>
    <p:sldId id="353" r:id="rId25"/>
    <p:sldId id="334" r:id="rId26"/>
    <p:sldId id="355" r:id="rId27"/>
    <p:sldId id="356" r:id="rId28"/>
    <p:sldId id="335" r:id="rId29"/>
  </p:sldIdLst>
  <p:sldSz cx="12192000" cy="6858000"/>
  <p:notesSz cx="6800850" cy="9932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5DFE4"/>
    <a:srgbClr val="6EA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80790" autoAdjust="0"/>
  </p:normalViewPr>
  <p:slideViewPr>
    <p:cSldViewPr snapToGrid="0">
      <p:cViewPr varScale="1">
        <p:scale>
          <a:sx n="90" d="100"/>
          <a:sy n="90" d="100"/>
        </p:scale>
        <p:origin x="53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2241" y="0"/>
            <a:ext cx="2947035" cy="498374"/>
          </a:xfrm>
          <a:prstGeom prst="rect">
            <a:avLst/>
          </a:prstGeom>
        </p:spPr>
        <p:txBody>
          <a:bodyPr vert="horz" lIns="91440" tIns="45720" rIns="91440" bIns="45720" rtlCol="0"/>
          <a:lstStyle>
            <a:lvl1pPr algn="r">
              <a:defRPr sz="1200"/>
            </a:lvl1pPr>
          </a:lstStyle>
          <a:p>
            <a:fld id="{F44A4EB7-B4B0-401B-A22E-0466F145BF66}" type="datetimeFigureOut">
              <a:rPr lang="tr-TR" smtClean="0"/>
              <a:t>12.12.2018</a:t>
            </a:fld>
            <a:endParaRPr lang="tr-TR"/>
          </a:p>
        </p:txBody>
      </p:sp>
      <p:sp>
        <p:nvSpPr>
          <p:cNvPr id="4" name="Altbilgi Yer Tutucusu 3"/>
          <p:cNvSpPr>
            <a:spLocks noGrp="1"/>
          </p:cNvSpPr>
          <p:nvPr>
            <p:ph type="ftr" sz="quarter" idx="2"/>
          </p:nvPr>
        </p:nvSpPr>
        <p:spPr>
          <a:xfrm>
            <a:off x="0" y="9434615"/>
            <a:ext cx="2947035" cy="498373"/>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2241" y="9434615"/>
            <a:ext cx="2947035" cy="498373"/>
          </a:xfrm>
          <a:prstGeom prst="rect">
            <a:avLst/>
          </a:prstGeom>
        </p:spPr>
        <p:txBody>
          <a:bodyPr vert="horz" lIns="91440" tIns="45720" rIns="91440" bIns="45720" rtlCol="0" anchor="b"/>
          <a:lstStyle>
            <a:lvl1pPr algn="r">
              <a:defRPr sz="1200"/>
            </a:lvl1pPr>
          </a:lstStyle>
          <a:p>
            <a:fld id="{D192BB17-6F22-4D3E-91CC-F25C3916B67F}" type="slidenum">
              <a:rPr lang="tr-TR" smtClean="0"/>
              <a:t>‹#›</a:t>
            </a:fld>
            <a:endParaRPr lang="tr-TR"/>
          </a:p>
        </p:txBody>
      </p:sp>
    </p:spTree>
    <p:extLst>
      <p:ext uri="{BB962C8B-B14F-4D97-AF65-F5344CB8AC3E}">
        <p14:creationId xmlns:p14="http://schemas.microsoft.com/office/powerpoint/2010/main" val="1713092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2241" y="0"/>
            <a:ext cx="2947035" cy="498374"/>
          </a:xfrm>
          <a:prstGeom prst="rect">
            <a:avLst/>
          </a:prstGeom>
        </p:spPr>
        <p:txBody>
          <a:bodyPr vert="horz" lIns="91440" tIns="45720" rIns="91440" bIns="45720" rtlCol="0"/>
          <a:lstStyle>
            <a:lvl1pPr algn="r">
              <a:defRPr sz="1200"/>
            </a:lvl1pPr>
          </a:lstStyle>
          <a:p>
            <a:fld id="{DCB90A35-B5B8-406B-AC3F-8F21430FE931}" type="datetimeFigureOut">
              <a:rPr lang="tr-TR" smtClean="0"/>
              <a:t>12.12.2018</a:t>
            </a:fld>
            <a:endParaRPr lang="tr-TR"/>
          </a:p>
        </p:txBody>
      </p:sp>
      <p:sp>
        <p:nvSpPr>
          <p:cNvPr id="4" name="Slide Image Placeholder 3"/>
          <p:cNvSpPr>
            <a:spLocks noGrp="1" noRot="1" noChangeAspect="1"/>
          </p:cNvSpPr>
          <p:nvPr>
            <p:ph type="sldImg" idx="2"/>
          </p:nvPr>
        </p:nvSpPr>
        <p:spPr>
          <a:xfrm>
            <a:off x="420688" y="1241425"/>
            <a:ext cx="5959475" cy="33528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0085" y="4780250"/>
            <a:ext cx="5440680" cy="39111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34615"/>
            <a:ext cx="2947035" cy="498373"/>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2241" y="9434615"/>
            <a:ext cx="2947035" cy="498373"/>
          </a:xfrm>
          <a:prstGeom prst="rect">
            <a:avLst/>
          </a:prstGeom>
        </p:spPr>
        <p:txBody>
          <a:bodyPr vert="horz" lIns="91440" tIns="45720" rIns="91440" bIns="45720" rtlCol="0" anchor="b"/>
          <a:lstStyle>
            <a:lvl1pPr algn="r">
              <a:defRPr sz="1200"/>
            </a:lvl1pPr>
          </a:lstStyle>
          <a:p>
            <a:fld id="{58F93731-BEC5-4498-8DD1-646EE4741ABF}" type="slidenum">
              <a:rPr lang="tr-TR" smtClean="0"/>
              <a:t>‹#›</a:t>
            </a:fld>
            <a:endParaRPr lang="tr-TR"/>
          </a:p>
        </p:txBody>
      </p:sp>
    </p:spTree>
    <p:extLst>
      <p:ext uri="{BB962C8B-B14F-4D97-AF65-F5344CB8AC3E}">
        <p14:creationId xmlns:p14="http://schemas.microsoft.com/office/powerpoint/2010/main" val="140382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62612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93533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7</a:t>
            </a:fld>
            <a:endParaRPr lang="tr-TR"/>
          </a:p>
        </p:txBody>
      </p:sp>
    </p:spTree>
    <p:extLst>
      <p:ext uri="{BB962C8B-B14F-4D97-AF65-F5344CB8AC3E}">
        <p14:creationId xmlns:p14="http://schemas.microsoft.com/office/powerpoint/2010/main" val="143315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22</a:t>
            </a:fld>
            <a:endParaRPr lang="tr-TR"/>
          </a:p>
        </p:txBody>
      </p:sp>
    </p:spTree>
    <p:extLst>
      <p:ext uri="{BB962C8B-B14F-4D97-AF65-F5344CB8AC3E}">
        <p14:creationId xmlns:p14="http://schemas.microsoft.com/office/powerpoint/2010/main" val="10066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1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19646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292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92836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8C053-3C53-4596-BDBF-EAF2CAE8EA5D}"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24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98C053-3C53-4596-BDBF-EAF2CAE8EA5D}"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22693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98C053-3C53-4596-BDBF-EAF2CAE8EA5D}"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99756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98C053-3C53-4596-BDBF-EAF2CAE8EA5D}"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89635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98C053-3C53-4596-BDBF-EAF2CAE8EA5D}" type="datetimeFigureOut">
              <a:rPr lang="en-US" smtClean="0"/>
              <a:t>12/12/2018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09903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98C053-3C53-4596-BDBF-EAF2CAE8EA5D}" type="datetimeFigureOut">
              <a:rPr lang="en-US" smtClean="0"/>
              <a:t>12/12/2018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5531EA-E915-4D16-913A-1D816E7040FB}" type="slidenum">
              <a:rPr lang="en-US" smtClean="0"/>
              <a:t>‹#›</a:t>
            </a:fld>
            <a:endParaRPr lang="en-US"/>
          </a:p>
        </p:txBody>
      </p:sp>
    </p:spTree>
    <p:extLst>
      <p:ext uri="{BB962C8B-B14F-4D97-AF65-F5344CB8AC3E}">
        <p14:creationId xmlns:p14="http://schemas.microsoft.com/office/powerpoint/2010/main" val="223838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8C053-3C53-4596-BDBF-EAF2CAE8EA5D}"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2018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9144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395563"/>
            <a:ext cx="10058400" cy="49377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98C053-3C53-4596-BDBF-EAF2CAE8EA5D}" type="datetimeFigureOut">
              <a:rPr lang="en-US" smtClean="0"/>
              <a:t>12/12/2018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5531EA-E915-4D16-913A-1D816E7040FB}" type="slidenum">
              <a:rPr lang="en-US" smtClean="0"/>
              <a:t>‹#›</a:t>
            </a:fld>
            <a:endParaRPr lang="en-US"/>
          </a:p>
        </p:txBody>
      </p:sp>
      <p:cxnSp>
        <p:nvCxnSpPr>
          <p:cNvPr id="10" name="Straight Connector 9"/>
          <p:cNvCxnSpPr/>
          <p:nvPr/>
        </p:nvCxnSpPr>
        <p:spPr>
          <a:xfrm>
            <a:off x="1193532" y="128767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34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00.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50.png"/><Relationship Id="rId4" Type="http://schemas.openxmlformats.org/officeDocument/2006/relationships/image" Target="../media/image63.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7" Type="http://schemas.openxmlformats.org/officeDocument/2006/relationships/image" Target="../media/image90.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81.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200.png"/><Relationship Id="rId3" Type="http://schemas.openxmlformats.org/officeDocument/2006/relationships/image" Target="../media/image110.png"/><Relationship Id="rId7" Type="http://schemas.openxmlformats.org/officeDocument/2006/relationships/image" Target="../media/image141.png"/><Relationship Id="rId12" Type="http://schemas.openxmlformats.org/officeDocument/2006/relationships/image" Target="../media/image190.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80.png"/><Relationship Id="rId5" Type="http://schemas.openxmlformats.org/officeDocument/2006/relationships/image" Target="../media/image121.png"/><Relationship Id="rId10" Type="http://schemas.openxmlformats.org/officeDocument/2006/relationships/image" Target="../media/image170.png"/><Relationship Id="rId4" Type="http://schemas.openxmlformats.org/officeDocument/2006/relationships/image" Target="../media/image73.png"/><Relationship Id="rId9" Type="http://schemas.openxmlformats.org/officeDocument/2006/relationships/image" Target="../media/image160.png"/></Relationships>
</file>

<file path=ppt/slides/_rels/slide3.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3.png"/><Relationship Id="rId17" Type="http://schemas.openxmlformats.org/officeDocument/2006/relationships/image" Target="../media/image72.png"/><Relationship Id="rId2" Type="http://schemas.openxmlformats.org/officeDocument/2006/relationships/notesSlide" Target="../notesSlides/notesSlide1.xml"/><Relationship Id="rId16" Type="http://schemas.openxmlformats.org/officeDocument/2006/relationships/image" Target="../media/image71.png"/><Relationship Id="rId20"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20.png"/><Relationship Id="rId15" Type="http://schemas.openxmlformats.org/officeDocument/2006/relationships/image" Target="../media/image70.png"/><Relationship Id="rId19" Type="http://schemas.openxmlformats.org/officeDocument/2006/relationships/image" Target="../media/image140.png"/><Relationship Id="rId4" Type="http://schemas.openxmlformats.org/officeDocument/2006/relationships/image" Target="../media/image11.png"/><Relationship Id="rId1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Otomatik K</a:t>
            </a:r>
            <a:r>
              <a:rPr lang="tr-TR" dirty="0" smtClean="0"/>
              <a:t>ontrol</a:t>
            </a:r>
            <a:endParaRPr lang="en-US" dirty="0"/>
          </a:p>
        </p:txBody>
      </p:sp>
      <p:sp>
        <p:nvSpPr>
          <p:cNvPr id="3" name="Subtitle 2"/>
          <p:cNvSpPr>
            <a:spLocks noGrp="1"/>
          </p:cNvSpPr>
          <p:nvPr>
            <p:ph type="subTitle" idx="1"/>
          </p:nvPr>
        </p:nvSpPr>
        <p:spPr/>
        <p:txBody>
          <a:bodyPr>
            <a:noAutofit/>
          </a:bodyPr>
          <a:lstStyle/>
          <a:p>
            <a:pPr>
              <a:lnSpc>
                <a:spcPct val="70000"/>
              </a:lnSpc>
            </a:pPr>
            <a:r>
              <a:rPr lang="tr-TR" b="1" cap="none" dirty="0" smtClean="0">
                <a:solidFill>
                  <a:schemeClr val="accent1"/>
                </a:solidFill>
              </a:rPr>
              <a:t>Kapalı Çevrim Kontrol Sistemin Genel Gereklilikleri </a:t>
            </a:r>
          </a:p>
          <a:p>
            <a:pPr>
              <a:lnSpc>
                <a:spcPct val="70000"/>
              </a:lnSpc>
            </a:pPr>
            <a:endParaRPr lang="tr-TR" cap="none" dirty="0" smtClean="0">
              <a:latin typeface="+mn-lt"/>
            </a:endParaRPr>
          </a:p>
          <a:p>
            <a:pPr>
              <a:lnSpc>
                <a:spcPct val="70000"/>
              </a:lnSpc>
            </a:pPr>
            <a:r>
              <a:rPr lang="tr-TR" cap="none" dirty="0">
                <a:latin typeface="+mn-lt"/>
              </a:rPr>
              <a:t>	</a:t>
            </a:r>
            <a:r>
              <a:rPr lang="tr-TR" cap="none" dirty="0" smtClean="0">
                <a:latin typeface="+mn-lt"/>
              </a:rPr>
              <a:t>					Hazırlayan</a:t>
            </a:r>
            <a:r>
              <a:rPr lang="tr-TR" cap="none" dirty="0">
                <a:latin typeface="+mn-lt"/>
              </a:rPr>
              <a:t>: Dr. Nurdan Bilgin</a:t>
            </a:r>
            <a:endParaRPr lang="en-US" cap="none" dirty="0">
              <a:latin typeface="+mn-lt"/>
            </a:endParaRPr>
          </a:p>
        </p:txBody>
      </p:sp>
    </p:spTree>
    <p:extLst>
      <p:ext uri="{BB962C8B-B14F-4D97-AF65-F5344CB8AC3E}">
        <p14:creationId xmlns:p14="http://schemas.microsoft.com/office/powerpoint/2010/main" val="122149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o 1"/>
              <p:cNvGraphicFramePr>
                <a:graphicFrameLocks noGrp="1"/>
              </p:cNvGraphicFramePr>
              <p:nvPr>
                <p:extLst>
                  <p:ext uri="{D42A27DB-BD31-4B8C-83A1-F6EECF244321}">
                    <p14:modId xmlns:p14="http://schemas.microsoft.com/office/powerpoint/2010/main" val="1954127335"/>
                  </p:ext>
                </p:extLst>
              </p:nvPr>
            </p:nvGraphicFramePr>
            <p:xfrm>
              <a:off x="1290319" y="1187026"/>
              <a:ext cx="8280000" cy="3857093"/>
            </p:xfrm>
            <a:graphic>
              <a:graphicData uri="http://schemas.openxmlformats.org/drawingml/2006/table">
                <a:tbl>
                  <a:tblPr firstRow="1" bandRow="1">
                    <a:tableStyleId>{5C22544A-7EE6-4342-B048-85BDC9FD1C3A}</a:tableStyleId>
                  </a:tblPr>
                  <a:tblGrid>
                    <a:gridCol w="720000">
                      <a:extLst>
                        <a:ext uri="{9D8B030D-6E8A-4147-A177-3AD203B41FA5}">
                          <a16:colId xmlns="" xmlns:a16="http://schemas.microsoft.com/office/drawing/2014/main" val="20000"/>
                        </a:ext>
                      </a:extLst>
                    </a:gridCol>
                    <a:gridCol w="720000">
                      <a:extLst>
                        <a:ext uri="{9D8B030D-6E8A-4147-A177-3AD203B41FA5}">
                          <a16:colId xmlns="" xmlns:a16="http://schemas.microsoft.com/office/drawing/2014/main" val="20001"/>
                        </a:ext>
                      </a:extLst>
                    </a:gridCol>
                    <a:gridCol w="720000">
                      <a:extLst>
                        <a:ext uri="{9D8B030D-6E8A-4147-A177-3AD203B41FA5}">
                          <a16:colId xmlns="" xmlns:a16="http://schemas.microsoft.com/office/drawing/2014/main" val="20002"/>
                        </a:ext>
                      </a:extLst>
                    </a:gridCol>
                    <a:gridCol w="720000">
                      <a:extLst>
                        <a:ext uri="{9D8B030D-6E8A-4147-A177-3AD203B41FA5}">
                          <a16:colId xmlns="" xmlns:a16="http://schemas.microsoft.com/office/drawing/2014/main" val="20003"/>
                        </a:ext>
                      </a:extLst>
                    </a:gridCol>
                    <a:gridCol w="1800000">
                      <a:extLst>
                        <a:ext uri="{9D8B030D-6E8A-4147-A177-3AD203B41FA5}">
                          <a16:colId xmlns="" xmlns:a16="http://schemas.microsoft.com/office/drawing/2014/main" val="20004"/>
                        </a:ext>
                      </a:extLst>
                    </a:gridCol>
                    <a:gridCol w="1800000">
                      <a:extLst>
                        <a:ext uri="{9D8B030D-6E8A-4147-A177-3AD203B41FA5}">
                          <a16:colId xmlns="" xmlns:a16="http://schemas.microsoft.com/office/drawing/2014/main" val="20005"/>
                        </a:ext>
                      </a:extLst>
                    </a:gridCol>
                    <a:gridCol w="1800000">
                      <a:extLst>
                        <a:ext uri="{9D8B030D-6E8A-4147-A177-3AD203B41FA5}">
                          <a16:colId xmlns="" xmlns:a16="http://schemas.microsoft.com/office/drawing/2014/main" val="20006"/>
                        </a:ext>
                      </a:extLst>
                    </a:gridCol>
                  </a:tblGrid>
                  <a:tr h="704105">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pPr algn="ctr"/>
                          <a:r>
                            <a:rPr lang="tr-TR" dirty="0" smtClean="0"/>
                            <a:t>ADIM (Basamak)</a:t>
                          </a:r>
                        </a:p>
                        <a:p>
                          <a:pPr algn="ctr"/>
                          <a14:m>
                            <m:oMathPara xmlns:m="http://schemas.openxmlformats.org/officeDocument/2006/math">
                              <m:oMathParaPr>
                                <m:jc m:val="centerGroup"/>
                              </m:oMathParaPr>
                              <m:oMath xmlns:m="http://schemas.openxmlformats.org/officeDocument/2006/math">
                                <m:r>
                                  <a:rPr lang="tr-TR" b="1" i="1" smtClean="0">
                                    <a:latin typeface="Cambria Math" panose="02040503050406030204" pitchFamily="18" charset="0"/>
                                  </a:rPr>
                                  <m:t>𝒓</m:t>
                                </m:r>
                                <m:d>
                                  <m:dPr>
                                    <m:ctrlPr>
                                      <a:rPr lang="tr-TR" b="1" i="1" smtClean="0">
                                        <a:latin typeface="Cambria Math" panose="02040503050406030204" pitchFamily="18" charset="0"/>
                                      </a:rPr>
                                    </m:ctrlPr>
                                  </m:dPr>
                                  <m:e>
                                    <m:r>
                                      <a:rPr lang="tr-TR" b="1" i="1" smtClean="0">
                                        <a:latin typeface="Cambria Math" panose="02040503050406030204" pitchFamily="18" charset="0"/>
                                      </a:rPr>
                                      <m:t>𝒕</m:t>
                                    </m:r>
                                  </m:e>
                                </m:d>
                                <m:r>
                                  <a:rPr lang="tr-TR" b="1" i="1" smtClean="0">
                                    <a:latin typeface="Cambria Math" panose="02040503050406030204" pitchFamily="18" charset="0"/>
                                  </a:rPr>
                                  <m:t>=</m:t>
                                </m:r>
                                <m:sSub>
                                  <m:sSubPr>
                                    <m:ctrlPr>
                                      <a:rPr lang="tr-TR" b="1" i="1" smtClean="0">
                                        <a:latin typeface="Cambria Math" panose="02040503050406030204" pitchFamily="18" charset="0"/>
                                      </a:rPr>
                                    </m:ctrlPr>
                                  </m:sSubPr>
                                  <m:e>
                                    <m:r>
                                      <a:rPr lang="tr-TR" b="1" i="1" smtClean="0">
                                        <a:latin typeface="Cambria Math" panose="02040503050406030204" pitchFamily="18" charset="0"/>
                                      </a:rPr>
                                      <m:t>𝒓</m:t>
                                    </m:r>
                                  </m:e>
                                  <m:sub>
                                    <m:r>
                                      <a:rPr lang="tr-TR" b="1" i="1" smtClean="0">
                                        <a:latin typeface="Cambria Math" panose="02040503050406030204" pitchFamily="18" charset="0"/>
                                      </a:rPr>
                                      <m:t>𝟎</m:t>
                                    </m:r>
                                  </m:sub>
                                </m:sSub>
                                <m:r>
                                  <a:rPr lang="tr-TR" b="1" i="1" smtClean="0">
                                    <a:latin typeface="Cambria Math" panose="02040503050406030204" pitchFamily="18" charset="0"/>
                                  </a:rPr>
                                  <m:t>𝒉</m:t>
                                </m:r>
                                <m:r>
                                  <a:rPr lang="tr-TR" b="1" i="1" smtClean="0">
                                    <a:latin typeface="Cambria Math" panose="02040503050406030204" pitchFamily="18" charset="0"/>
                                  </a:rPr>
                                  <m:t>(</m:t>
                                </m:r>
                                <m:r>
                                  <a:rPr lang="tr-TR" b="1" i="1" smtClean="0">
                                    <a:latin typeface="Cambria Math" panose="02040503050406030204" pitchFamily="18" charset="0"/>
                                  </a:rPr>
                                  <m:t>𝒕</m:t>
                                </m:r>
                                <m:r>
                                  <a:rPr lang="tr-TR" b="1" i="1" smtClean="0">
                                    <a:latin typeface="Cambria Math" panose="02040503050406030204" pitchFamily="18" charset="0"/>
                                  </a:rPr>
                                  <m:t>)</m:t>
                                </m:r>
                              </m:oMath>
                            </m:oMathPara>
                          </a14:m>
                          <a:endParaRPr lang="tr-TR" dirty="0"/>
                        </a:p>
                      </a:txBody>
                      <a:tcPr anchor="b"/>
                    </a:tc>
                    <a:tc>
                      <a:txBody>
                        <a:bodyPr/>
                        <a:lstStyle/>
                        <a:p>
                          <a:pPr algn="ctr"/>
                          <a:r>
                            <a:rPr lang="tr-TR" dirty="0" smtClean="0"/>
                            <a:t>RAMPA</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b="1" i="1" smtClean="0">
                                    <a:latin typeface="Cambria Math" panose="02040503050406030204" pitchFamily="18" charset="0"/>
                                  </a:rPr>
                                  <m:t>𝒓</m:t>
                                </m:r>
                                <m:d>
                                  <m:dPr>
                                    <m:ctrlPr>
                                      <a:rPr lang="tr-TR" b="1" i="1" smtClean="0">
                                        <a:latin typeface="Cambria Math" panose="02040503050406030204" pitchFamily="18" charset="0"/>
                                      </a:rPr>
                                    </m:ctrlPr>
                                  </m:dPr>
                                  <m:e>
                                    <m:r>
                                      <a:rPr lang="tr-TR" b="1" i="1" smtClean="0">
                                        <a:latin typeface="Cambria Math" panose="02040503050406030204" pitchFamily="18" charset="0"/>
                                      </a:rPr>
                                      <m:t>𝒕</m:t>
                                    </m:r>
                                  </m:e>
                                </m:d>
                                <m:r>
                                  <a:rPr lang="tr-TR" b="1" i="1" smtClean="0">
                                    <a:latin typeface="Cambria Math" panose="02040503050406030204" pitchFamily="18" charset="0"/>
                                  </a:rPr>
                                  <m:t>=</m:t>
                                </m:r>
                                <m:sSub>
                                  <m:sSubPr>
                                    <m:ctrlPr>
                                      <a:rPr lang="tr-TR" b="1" i="1" smtClean="0">
                                        <a:latin typeface="Cambria Math" panose="02040503050406030204" pitchFamily="18" charset="0"/>
                                      </a:rPr>
                                    </m:ctrlPr>
                                  </m:sSubPr>
                                  <m:e>
                                    <m:r>
                                      <a:rPr lang="tr-TR" b="1" i="1" smtClean="0">
                                        <a:latin typeface="Cambria Math" panose="02040503050406030204" pitchFamily="18" charset="0"/>
                                      </a:rPr>
                                      <m:t>𝒓</m:t>
                                    </m:r>
                                  </m:e>
                                  <m:sub>
                                    <m:r>
                                      <a:rPr lang="tr-TR" b="1" i="1" smtClean="0">
                                        <a:latin typeface="Cambria Math" panose="02040503050406030204" pitchFamily="18" charset="0"/>
                                      </a:rPr>
                                      <m:t>𝟏</m:t>
                                    </m:r>
                                  </m:sub>
                                </m:sSub>
                                <m:r>
                                  <a:rPr lang="tr-TR" b="1" i="1" smtClean="0">
                                    <a:latin typeface="Cambria Math" panose="02040503050406030204" pitchFamily="18" charset="0"/>
                                  </a:rPr>
                                  <m:t>𝒕𝒉</m:t>
                                </m:r>
                                <m:r>
                                  <a:rPr lang="tr-TR" b="1" i="1" smtClean="0">
                                    <a:latin typeface="Cambria Math" panose="02040503050406030204" pitchFamily="18" charset="0"/>
                                  </a:rPr>
                                  <m:t>(</m:t>
                                </m:r>
                                <m:r>
                                  <a:rPr lang="tr-TR" b="1" i="1" smtClean="0">
                                    <a:latin typeface="Cambria Math" panose="02040503050406030204" pitchFamily="18" charset="0"/>
                                  </a:rPr>
                                  <m:t>𝒕</m:t>
                                </m:r>
                                <m:r>
                                  <a:rPr lang="tr-TR" b="1" i="1" smtClean="0">
                                    <a:latin typeface="Cambria Math" panose="02040503050406030204" pitchFamily="18" charset="0"/>
                                  </a:rPr>
                                  <m:t>)</m:t>
                                </m:r>
                              </m:oMath>
                            </m:oMathPara>
                          </a14:m>
                          <a:endParaRPr lang="tr-TR" dirty="0"/>
                        </a:p>
                      </a:txBody>
                      <a:tcPr anchor="b"/>
                    </a:tc>
                    <a:tc>
                      <a:txBody>
                        <a:bodyPr/>
                        <a:lstStyle/>
                        <a:p>
                          <a:pPr algn="ctr"/>
                          <a:r>
                            <a:rPr lang="tr-TR" dirty="0" smtClean="0"/>
                            <a:t>İVME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b="1" i="1" smtClean="0">
                                    <a:latin typeface="Cambria Math" panose="02040503050406030204" pitchFamily="18" charset="0"/>
                                  </a:rPr>
                                  <m:t>𝒓</m:t>
                                </m:r>
                                <m:d>
                                  <m:dPr>
                                    <m:ctrlPr>
                                      <a:rPr lang="tr-TR" b="1" i="1" smtClean="0">
                                        <a:latin typeface="Cambria Math" panose="02040503050406030204" pitchFamily="18" charset="0"/>
                                      </a:rPr>
                                    </m:ctrlPr>
                                  </m:dPr>
                                  <m:e>
                                    <m:r>
                                      <a:rPr lang="tr-TR" b="1" i="1" smtClean="0">
                                        <a:latin typeface="Cambria Math" panose="02040503050406030204" pitchFamily="18" charset="0"/>
                                      </a:rPr>
                                      <m:t>𝒕</m:t>
                                    </m:r>
                                  </m:e>
                                </m:d>
                                <m:r>
                                  <a:rPr lang="tr-TR" b="1" i="1" smtClean="0">
                                    <a:latin typeface="Cambria Math" panose="02040503050406030204" pitchFamily="18" charset="0"/>
                                  </a:rPr>
                                  <m:t>=</m:t>
                                </m:r>
                                <m:sSub>
                                  <m:sSubPr>
                                    <m:ctrlPr>
                                      <a:rPr lang="tr-TR" b="1" i="1" smtClean="0">
                                        <a:latin typeface="Cambria Math" panose="02040503050406030204" pitchFamily="18" charset="0"/>
                                      </a:rPr>
                                    </m:ctrlPr>
                                  </m:sSubPr>
                                  <m:e>
                                    <m:r>
                                      <a:rPr lang="tr-TR" b="1" i="1" smtClean="0">
                                        <a:latin typeface="Cambria Math" panose="02040503050406030204" pitchFamily="18" charset="0"/>
                                      </a:rPr>
                                      <m:t>𝒓</m:t>
                                    </m:r>
                                  </m:e>
                                  <m:sub>
                                    <m:r>
                                      <a:rPr lang="tr-TR" b="1" i="1" smtClean="0">
                                        <a:latin typeface="Cambria Math" panose="02040503050406030204" pitchFamily="18" charset="0"/>
                                      </a:rPr>
                                      <m:t>𝟐</m:t>
                                    </m:r>
                                  </m:sub>
                                </m:sSub>
                                <m:sSup>
                                  <m:sSupPr>
                                    <m:ctrlPr>
                                      <a:rPr lang="tr-TR" b="1" i="1" smtClean="0">
                                        <a:latin typeface="Cambria Math" panose="02040503050406030204" pitchFamily="18" charset="0"/>
                                      </a:rPr>
                                    </m:ctrlPr>
                                  </m:sSupPr>
                                  <m:e>
                                    <m:r>
                                      <a:rPr lang="tr-TR" b="1" i="1" smtClean="0">
                                        <a:latin typeface="Cambria Math" panose="02040503050406030204" pitchFamily="18" charset="0"/>
                                      </a:rPr>
                                      <m:t>𝒕</m:t>
                                    </m:r>
                                  </m:e>
                                  <m:sup>
                                    <m:r>
                                      <a:rPr lang="tr-TR" b="1" i="1" smtClean="0">
                                        <a:latin typeface="Cambria Math" panose="02040503050406030204" pitchFamily="18" charset="0"/>
                                      </a:rPr>
                                      <m:t>𝟐</m:t>
                                    </m:r>
                                  </m:sup>
                                </m:sSup>
                                <m:r>
                                  <a:rPr lang="tr-TR" b="1" i="1" smtClean="0">
                                    <a:latin typeface="Cambria Math" panose="02040503050406030204" pitchFamily="18" charset="0"/>
                                  </a:rPr>
                                  <m:t>𝒉</m:t>
                                </m:r>
                                <m:r>
                                  <a:rPr lang="tr-TR" b="1" i="1" smtClean="0">
                                    <a:latin typeface="Cambria Math" panose="02040503050406030204" pitchFamily="18" charset="0"/>
                                  </a:rPr>
                                  <m:t>(</m:t>
                                </m:r>
                                <m:r>
                                  <a:rPr lang="tr-TR" b="1" i="1" smtClean="0">
                                    <a:latin typeface="Cambria Math" panose="02040503050406030204" pitchFamily="18" charset="0"/>
                                  </a:rPr>
                                  <m:t>𝒕</m:t>
                                </m:r>
                                <m:r>
                                  <a:rPr lang="tr-TR" b="1" i="1" smtClean="0">
                                    <a:latin typeface="Cambria Math" panose="02040503050406030204" pitchFamily="18" charset="0"/>
                                  </a:rPr>
                                  <m:t>)</m:t>
                                </m:r>
                              </m:oMath>
                            </m:oMathPara>
                          </a14:m>
                          <a:endParaRPr lang="tr-TR" dirty="0"/>
                        </a:p>
                      </a:txBody>
                      <a:tcPr anchor="b"/>
                    </a:tc>
                    <a:extLst>
                      <a:ext uri="{0D108BD9-81ED-4DB2-BD59-A6C34878D82A}">
                        <a16:rowId xmlns="" xmlns:a16="http://schemas.microsoft.com/office/drawing/2014/main" val="10000"/>
                      </a:ext>
                    </a:extLst>
                  </a:tr>
                  <a:tr h="394869">
                    <a:tc>
                      <a:txBody>
                        <a:bodyPr/>
                        <a:lstStyle/>
                        <a:p>
                          <a:pPr marL="0" algn="ctr" defTabSz="914400" rtl="0" eaLnBrk="1" latinLnBrk="0" hangingPunct="1"/>
                          <a:r>
                            <a:rPr lang="tr-TR" sz="1800" b="1" kern="1200" dirty="0" smtClean="0">
                              <a:solidFill>
                                <a:schemeClr val="lt1"/>
                              </a:solidFill>
                              <a:latin typeface="+mn-lt"/>
                              <a:ea typeface="+mn-ea"/>
                              <a:cs typeface="+mn-cs"/>
                            </a:rPr>
                            <a:t>N</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Kp</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Kv</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Ka</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val="10001"/>
                      </a:ext>
                    </a:extLst>
                  </a:tr>
                  <a:tr h="645804">
                    <a:tc>
                      <a:txBody>
                        <a:bodyPr/>
                        <a:lstStyle/>
                        <a:p>
                          <a:pPr algn="ctr"/>
                          <a:r>
                            <a:rPr lang="tr-TR" sz="1800" dirty="0" smtClean="0"/>
                            <a:t>0</a:t>
                          </a:r>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oMath>
                            </m:oMathPara>
                          </a14:m>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0</m:t>
                                        </m:r>
                                      </m:sub>
                                    </m:sSub>
                                  </m:num>
                                  <m:den>
                                    <m:d>
                                      <m:dPr>
                                        <m:ctrlPr>
                                          <a:rPr lang="tr-TR" sz="1800" i="1" smtClean="0">
                                            <a:latin typeface="Cambria Math" panose="02040503050406030204" pitchFamily="18" charset="0"/>
                                          </a:rPr>
                                        </m:ctrlPr>
                                      </m:dPr>
                                      <m:e>
                                        <m:r>
                                          <a:rPr lang="tr-TR" sz="1800" b="0" i="1" smtClean="0">
                                            <a:latin typeface="Cambria Math" panose="02040503050406030204" pitchFamily="18" charset="0"/>
                                          </a:rPr>
                                          <m:t>1+</m:t>
                                        </m:r>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e>
                                    </m:d>
                                  </m:den>
                                </m:f>
                              </m:oMath>
                            </m:oMathPara>
                          </a14:m>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p>
                          <a:pPr algn="ctr"/>
                          <a:endParaRPr lang="tr-TR" dirty="0"/>
                        </a:p>
                      </a:txBody>
                      <a:tcPr/>
                    </a:tc>
                    <a:extLst>
                      <a:ext uri="{0D108BD9-81ED-4DB2-BD59-A6C34878D82A}">
                        <a16:rowId xmlns="" xmlns:a16="http://schemas.microsoft.com/office/drawing/2014/main" val="10002"/>
                      </a:ext>
                    </a:extLst>
                  </a:tr>
                  <a:tr h="704105">
                    <a:tc>
                      <a:txBody>
                        <a:bodyPr/>
                        <a:lstStyle/>
                        <a:p>
                          <a:pPr algn="ctr"/>
                          <a:r>
                            <a:rPr lang="tr-TR" dirty="0" smtClean="0"/>
                            <a:t>1</a:t>
                          </a: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p>
                          <a:pPr algn="ctr"/>
                          <a:endParaRPr lang="tr-TR"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oMath>
                            </m:oMathPara>
                          </a14:m>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1</m:t>
                                        </m:r>
                                      </m:sub>
                                    </m:sSub>
                                  </m:num>
                                  <m:den>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den>
                                </m:f>
                              </m:oMath>
                            </m:oMathPara>
                          </a14:m>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p>
                          <a:pPr algn="ctr"/>
                          <a:endParaRPr lang="tr-TR" dirty="0"/>
                        </a:p>
                      </a:txBody>
                      <a:tcPr/>
                    </a:tc>
                    <a:extLst>
                      <a:ext uri="{0D108BD9-81ED-4DB2-BD59-A6C34878D82A}">
                        <a16:rowId xmlns="" xmlns:a16="http://schemas.microsoft.com/office/drawing/2014/main" val="10003"/>
                      </a:ext>
                    </a:extLst>
                  </a:tr>
                  <a:tr h="704105">
                    <a:tc>
                      <a:txBody>
                        <a:bodyPr/>
                        <a:lstStyle/>
                        <a:p>
                          <a:pPr algn="ctr"/>
                          <a:r>
                            <a:rPr lang="tr-TR" dirty="0" smtClean="0"/>
                            <a:t>2</a:t>
                          </a: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p>
                          <a:pPr algn="ctr"/>
                          <a:endParaRPr lang="tr-TR"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oMath>
                            </m:oMathPara>
                          </a14:m>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2</m:t>
                                        </m:r>
                                      </m:sub>
                                    </m:sSub>
                                  </m:num>
                                  <m:den>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den>
                                </m:f>
                              </m:oMath>
                            </m:oMathPara>
                          </a14:m>
                          <a:endParaRPr lang="tr-TR" dirty="0"/>
                        </a:p>
                      </a:txBody>
                      <a:tcPr/>
                    </a:tc>
                    <a:extLst>
                      <a:ext uri="{0D108BD9-81ED-4DB2-BD59-A6C34878D82A}">
                        <a16:rowId xmlns="" xmlns:a16="http://schemas.microsoft.com/office/drawing/2014/main" val="10004"/>
                      </a:ext>
                    </a:extLst>
                  </a:tr>
                  <a:tr h="704105">
                    <a:tc>
                      <a:txBody>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3</m:t>
                                </m:r>
                              </m:oMath>
                            </m:oMathPara>
                          </a14:m>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oMath>
                            </m:oMathPara>
                          </a14:m>
                          <a:endParaRPr lang="tr-TR" dirty="0"/>
                        </a:p>
                        <a:p>
                          <a:pPr algn="ct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extLst>
                      <a:ext uri="{0D108BD9-81ED-4DB2-BD59-A6C34878D82A}">
                        <a16:rowId xmlns="" xmlns:a16="http://schemas.microsoft.com/office/drawing/2014/main" val="10005"/>
                      </a:ext>
                    </a:extLst>
                  </a:tr>
                </a:tbl>
              </a:graphicData>
            </a:graphic>
          </p:graphicFrame>
        </mc:Choice>
        <mc:Fallback xmlns="">
          <p:graphicFrame>
            <p:nvGraphicFramePr>
              <p:cNvPr id="2" name="Tablo 1"/>
              <p:cNvGraphicFramePr>
                <a:graphicFrameLocks noGrp="1"/>
              </p:cNvGraphicFramePr>
              <p:nvPr>
                <p:extLst>
                  <p:ext uri="{D42A27DB-BD31-4B8C-83A1-F6EECF244321}">
                    <p14:modId xmlns:p14="http://schemas.microsoft.com/office/powerpoint/2010/main" val="1954127335"/>
                  </p:ext>
                </p:extLst>
              </p:nvPr>
            </p:nvGraphicFramePr>
            <p:xfrm>
              <a:off x="1290319" y="1187026"/>
              <a:ext cx="8280000" cy="3857093"/>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xmlns:a14="http://schemas.microsoft.com/office/drawing/2010/main" xmlns="" val="20000"/>
                        </a:ext>
                      </a:extLst>
                    </a:gridCol>
                    <a:gridCol w="720000">
                      <a:extLst>
                        <a:ext uri="{9D8B030D-6E8A-4147-A177-3AD203B41FA5}">
                          <a16:colId xmlns:a16="http://schemas.microsoft.com/office/drawing/2014/main" xmlns:a14="http://schemas.microsoft.com/office/drawing/2010/main" xmlns="" val="20001"/>
                        </a:ext>
                      </a:extLst>
                    </a:gridCol>
                    <a:gridCol w="720000">
                      <a:extLst>
                        <a:ext uri="{9D8B030D-6E8A-4147-A177-3AD203B41FA5}">
                          <a16:colId xmlns:a16="http://schemas.microsoft.com/office/drawing/2014/main" xmlns:a14="http://schemas.microsoft.com/office/drawing/2010/main" xmlns="" val="20002"/>
                        </a:ext>
                      </a:extLst>
                    </a:gridCol>
                    <a:gridCol w="720000">
                      <a:extLst>
                        <a:ext uri="{9D8B030D-6E8A-4147-A177-3AD203B41FA5}">
                          <a16:colId xmlns:a16="http://schemas.microsoft.com/office/drawing/2014/main" xmlns:a14="http://schemas.microsoft.com/office/drawing/2010/main" xmlns="" val="20003"/>
                        </a:ext>
                      </a:extLst>
                    </a:gridCol>
                    <a:gridCol w="1800000">
                      <a:extLst>
                        <a:ext uri="{9D8B030D-6E8A-4147-A177-3AD203B41FA5}">
                          <a16:colId xmlns:a16="http://schemas.microsoft.com/office/drawing/2014/main" xmlns:a14="http://schemas.microsoft.com/office/drawing/2010/main" xmlns="" val="20004"/>
                        </a:ext>
                      </a:extLst>
                    </a:gridCol>
                    <a:gridCol w="1800000">
                      <a:extLst>
                        <a:ext uri="{9D8B030D-6E8A-4147-A177-3AD203B41FA5}">
                          <a16:colId xmlns:a16="http://schemas.microsoft.com/office/drawing/2014/main" xmlns:a14="http://schemas.microsoft.com/office/drawing/2010/main" xmlns="" val="20005"/>
                        </a:ext>
                      </a:extLst>
                    </a:gridCol>
                    <a:gridCol w="1800000">
                      <a:extLst>
                        <a:ext uri="{9D8B030D-6E8A-4147-A177-3AD203B41FA5}">
                          <a16:colId xmlns:a16="http://schemas.microsoft.com/office/drawing/2014/main" xmlns:a14="http://schemas.microsoft.com/office/drawing/2010/main" xmlns="" val="20006"/>
                        </a:ext>
                      </a:extLst>
                    </a:gridCol>
                  </a:tblGrid>
                  <a:tr h="704105">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a:p>
                      </a:txBody>
                      <a:tcPr anchor="b">
                        <a:blipFill rotWithShape="0">
                          <a:blip r:embed="rId2"/>
                          <a:stretch>
                            <a:fillRect l="-160678" t="-862" r="-202034" b="-448276"/>
                          </a:stretch>
                        </a:blipFill>
                      </a:tcPr>
                    </a:tc>
                    <a:tc>
                      <a:txBody>
                        <a:bodyPr/>
                        <a:lstStyle/>
                        <a:p>
                          <a:endParaRPr lang="tr-TR"/>
                        </a:p>
                      </a:txBody>
                      <a:tcPr anchor="b">
                        <a:blipFill rotWithShape="0">
                          <a:blip r:embed="rId2"/>
                          <a:stretch>
                            <a:fillRect l="-259797" t="-862" r="-101351" b="-448276"/>
                          </a:stretch>
                        </a:blipFill>
                      </a:tcPr>
                    </a:tc>
                    <a:tc>
                      <a:txBody>
                        <a:bodyPr/>
                        <a:lstStyle/>
                        <a:p>
                          <a:endParaRPr lang="tr-TR"/>
                        </a:p>
                      </a:txBody>
                      <a:tcPr anchor="b">
                        <a:blipFill rotWithShape="0">
                          <a:blip r:embed="rId2"/>
                          <a:stretch>
                            <a:fillRect l="-361017" t="-862" r="-1695" b="-448276"/>
                          </a:stretch>
                        </a:blipFill>
                      </a:tcPr>
                    </a:tc>
                    <a:extLst>
                      <a:ext uri="{0D108BD9-81ED-4DB2-BD59-A6C34878D82A}">
                        <a16:rowId xmlns:a16="http://schemas.microsoft.com/office/drawing/2014/main" xmlns:a14="http://schemas.microsoft.com/office/drawing/2010/main" xmlns="" val="10000"/>
                      </a:ext>
                    </a:extLst>
                  </a:tr>
                  <a:tr h="394869">
                    <a:tc>
                      <a:txBody>
                        <a:bodyPr/>
                        <a:lstStyle/>
                        <a:p>
                          <a:pPr marL="0" algn="ctr" defTabSz="914400" rtl="0" eaLnBrk="1" latinLnBrk="0" hangingPunct="1"/>
                          <a:r>
                            <a:rPr lang="tr-TR" sz="1800" b="1" kern="1200" dirty="0" smtClean="0">
                              <a:solidFill>
                                <a:schemeClr val="lt1"/>
                              </a:solidFill>
                              <a:latin typeface="+mn-lt"/>
                              <a:ea typeface="+mn-ea"/>
                              <a:cs typeface="+mn-cs"/>
                            </a:rPr>
                            <a:t>N</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Kp</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Kv</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Ka</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xmlns:a14="http://schemas.microsoft.com/office/drawing/2010/main" xmlns="" val="10001"/>
                      </a:ext>
                    </a:extLst>
                  </a:tr>
                  <a:tr h="645804">
                    <a:tc>
                      <a:txBody>
                        <a:bodyPr/>
                        <a:lstStyle/>
                        <a:p>
                          <a:pPr algn="ctr"/>
                          <a:r>
                            <a:rPr lang="tr-TR" sz="1800" dirty="0" smtClean="0"/>
                            <a:t>0</a:t>
                          </a:r>
                          <a:endParaRPr lang="tr-TR" sz="1800" dirty="0"/>
                        </a:p>
                      </a:txBody>
                      <a:tcPr/>
                    </a:tc>
                    <a:tc>
                      <a:txBody>
                        <a:bodyPr/>
                        <a:lstStyle/>
                        <a:p>
                          <a:endParaRPr lang="tr-TR"/>
                        </a:p>
                      </a:txBody>
                      <a:tcPr>
                        <a:blipFill rotWithShape="0">
                          <a:blip r:embed="rId2"/>
                          <a:stretch>
                            <a:fillRect l="-100847" t="-171698" r="-955932" b="-329245"/>
                          </a:stretch>
                        </a:blipFill>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endParaRPr lang="tr-TR"/>
                        </a:p>
                      </a:txBody>
                      <a:tcPr>
                        <a:blipFill rotWithShape="0">
                          <a:blip r:embed="rId2"/>
                          <a:stretch>
                            <a:fillRect l="-160678" t="-171698" r="-202034" b="-329245"/>
                          </a:stretch>
                        </a:blipFill>
                      </a:tcPr>
                    </a:tc>
                    <a:tc>
                      <a:txBody>
                        <a:bodyPr/>
                        <a:lstStyle/>
                        <a:p>
                          <a:endParaRPr lang="tr-TR"/>
                        </a:p>
                      </a:txBody>
                      <a:tcPr>
                        <a:blipFill rotWithShape="0">
                          <a:blip r:embed="rId2"/>
                          <a:stretch>
                            <a:fillRect l="-259797" t="-171698" r="-101351" b="-329245"/>
                          </a:stretch>
                        </a:blipFill>
                      </a:tcPr>
                    </a:tc>
                    <a:tc>
                      <a:txBody>
                        <a:bodyPr/>
                        <a:lstStyle/>
                        <a:p>
                          <a:endParaRPr lang="tr-TR"/>
                        </a:p>
                      </a:txBody>
                      <a:tcPr>
                        <a:blipFill rotWithShape="0">
                          <a:blip r:embed="rId2"/>
                          <a:stretch>
                            <a:fillRect l="-361017" t="-171698" r="-1695" b="-329245"/>
                          </a:stretch>
                        </a:blipFill>
                      </a:tcPr>
                    </a:tc>
                    <a:extLst>
                      <a:ext uri="{0D108BD9-81ED-4DB2-BD59-A6C34878D82A}">
                        <a16:rowId xmlns:a16="http://schemas.microsoft.com/office/drawing/2014/main" xmlns:a14="http://schemas.microsoft.com/office/drawing/2010/main" xmlns="" val="10002"/>
                      </a:ext>
                    </a:extLst>
                  </a:tr>
                  <a:tr h="704105">
                    <a:tc>
                      <a:txBody>
                        <a:bodyPr/>
                        <a:lstStyle/>
                        <a:p>
                          <a:pPr algn="ctr"/>
                          <a:r>
                            <a:rPr lang="tr-TR" dirty="0" smtClean="0"/>
                            <a:t>1</a:t>
                          </a:r>
                          <a:endParaRPr lang="tr-TR" dirty="0"/>
                        </a:p>
                      </a:txBody>
                      <a:tcPr/>
                    </a:tc>
                    <a:tc>
                      <a:txBody>
                        <a:bodyPr/>
                        <a:lstStyle/>
                        <a:p>
                          <a:endParaRPr lang="tr-TR"/>
                        </a:p>
                      </a:txBody>
                      <a:tcPr>
                        <a:blipFill rotWithShape="0">
                          <a:blip r:embed="rId2"/>
                          <a:stretch>
                            <a:fillRect l="-100847" t="-248276" r="-955932" b="-200862"/>
                          </a:stretch>
                        </a:blipFill>
                      </a:tcPr>
                    </a:tc>
                    <a:tc>
                      <a:txBody>
                        <a:bodyPr/>
                        <a:lstStyle/>
                        <a:p>
                          <a:endParaRPr lang="tr-TR"/>
                        </a:p>
                      </a:txBody>
                      <a:tcPr>
                        <a:blipFill rotWithShape="0">
                          <a:blip r:embed="rId2"/>
                          <a:stretch>
                            <a:fillRect l="-199160" t="-248276" r="-847899" b="-200862"/>
                          </a:stretch>
                        </a:blipFill>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a:txBody>
                        <a:bodyPr/>
                        <a:lstStyle/>
                        <a:p>
                          <a:endParaRPr lang="tr-TR"/>
                        </a:p>
                      </a:txBody>
                      <a:tcPr>
                        <a:blipFill rotWithShape="0">
                          <a:blip r:embed="rId2"/>
                          <a:stretch>
                            <a:fillRect l="-259797" t="-248276" r="-101351" b="-200862"/>
                          </a:stretch>
                        </a:blipFill>
                      </a:tcPr>
                    </a:tc>
                    <a:tc>
                      <a:txBody>
                        <a:bodyPr/>
                        <a:lstStyle/>
                        <a:p>
                          <a:endParaRPr lang="tr-TR"/>
                        </a:p>
                      </a:txBody>
                      <a:tcPr>
                        <a:blipFill rotWithShape="0">
                          <a:blip r:embed="rId2"/>
                          <a:stretch>
                            <a:fillRect l="-361017" t="-248276" r="-1695" b="-200862"/>
                          </a:stretch>
                        </a:blipFill>
                      </a:tcPr>
                    </a:tc>
                    <a:extLst>
                      <a:ext uri="{0D108BD9-81ED-4DB2-BD59-A6C34878D82A}">
                        <a16:rowId xmlns:a16="http://schemas.microsoft.com/office/drawing/2014/main" xmlns:a14="http://schemas.microsoft.com/office/drawing/2010/main" xmlns="" val="10003"/>
                      </a:ext>
                    </a:extLst>
                  </a:tr>
                  <a:tr h="704105">
                    <a:tc>
                      <a:txBody>
                        <a:bodyPr/>
                        <a:lstStyle/>
                        <a:p>
                          <a:pPr algn="ctr"/>
                          <a:r>
                            <a:rPr lang="tr-TR" dirty="0" smtClean="0"/>
                            <a:t>2</a:t>
                          </a:r>
                          <a:endParaRPr lang="tr-TR" dirty="0"/>
                        </a:p>
                      </a:txBody>
                      <a:tcPr/>
                    </a:tc>
                    <a:tc>
                      <a:txBody>
                        <a:bodyPr/>
                        <a:lstStyle/>
                        <a:p>
                          <a:endParaRPr lang="tr-TR"/>
                        </a:p>
                      </a:txBody>
                      <a:tcPr>
                        <a:blipFill rotWithShape="0">
                          <a:blip r:embed="rId2"/>
                          <a:stretch>
                            <a:fillRect l="-100847" t="-351304" r="-955932" b="-102609"/>
                          </a:stretch>
                        </a:blipFill>
                      </a:tcPr>
                    </a:tc>
                    <a:tc>
                      <a:txBody>
                        <a:bodyPr/>
                        <a:lstStyle/>
                        <a:p>
                          <a:endParaRPr lang="tr-TR"/>
                        </a:p>
                      </a:txBody>
                      <a:tcPr>
                        <a:blipFill rotWithShape="0">
                          <a:blip r:embed="rId2"/>
                          <a:stretch>
                            <a:fillRect l="-199160" t="-351304" r="-847899" b="-102609"/>
                          </a:stretch>
                        </a:blipFill>
                      </a:tcPr>
                    </a:tc>
                    <a:tc>
                      <a:txBody>
                        <a:bodyPr/>
                        <a:lstStyle/>
                        <a:p>
                          <a:endParaRPr lang="tr-TR"/>
                        </a:p>
                      </a:txBody>
                      <a:tcPr>
                        <a:blipFill rotWithShape="0">
                          <a:blip r:embed="rId2"/>
                          <a:stretch>
                            <a:fillRect l="-301695" t="-351304" r="-755085" b="-102609"/>
                          </a:stretch>
                        </a:blipFill>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a:txBody>
                        <a:bodyPr/>
                        <a:lstStyle/>
                        <a:p>
                          <a:endParaRPr lang="tr-TR"/>
                        </a:p>
                      </a:txBody>
                      <a:tcPr>
                        <a:blipFill rotWithShape="0">
                          <a:blip r:embed="rId2"/>
                          <a:stretch>
                            <a:fillRect l="-361017" t="-351304" r="-1695" b="-102609"/>
                          </a:stretch>
                        </a:blipFill>
                      </a:tcPr>
                    </a:tc>
                    <a:extLst>
                      <a:ext uri="{0D108BD9-81ED-4DB2-BD59-A6C34878D82A}">
                        <a16:rowId xmlns:a16="http://schemas.microsoft.com/office/drawing/2014/main" xmlns:a14="http://schemas.microsoft.com/office/drawing/2010/main" xmlns="" val="10004"/>
                      </a:ext>
                    </a:extLst>
                  </a:tr>
                  <a:tr h="704105">
                    <a:tc>
                      <a:txBody>
                        <a:bodyPr/>
                        <a:lstStyle/>
                        <a:p>
                          <a:endParaRPr lang="tr-TR"/>
                        </a:p>
                      </a:txBody>
                      <a:tcPr>
                        <a:blipFill rotWithShape="0">
                          <a:blip r:embed="rId2"/>
                          <a:stretch>
                            <a:fillRect l="-847" t="-447414" r="-1055932" b="-1724"/>
                          </a:stretch>
                        </a:blipFill>
                      </a:tcPr>
                    </a:tc>
                    <a:tc>
                      <a:txBody>
                        <a:bodyPr/>
                        <a:lstStyle/>
                        <a:p>
                          <a:endParaRPr lang="tr-TR"/>
                        </a:p>
                      </a:txBody>
                      <a:tcPr>
                        <a:blipFill rotWithShape="0">
                          <a:blip r:embed="rId2"/>
                          <a:stretch>
                            <a:fillRect l="-100847" t="-447414" r="-955932" b="-1724"/>
                          </a:stretch>
                        </a:blipFill>
                      </a:tcPr>
                    </a:tc>
                    <a:tc>
                      <a:txBody>
                        <a:bodyPr/>
                        <a:lstStyle/>
                        <a:p>
                          <a:endParaRPr lang="tr-TR"/>
                        </a:p>
                      </a:txBody>
                      <a:tcPr>
                        <a:blipFill rotWithShape="0">
                          <a:blip r:embed="rId2"/>
                          <a:stretch>
                            <a:fillRect l="-199160" t="-447414" r="-847899" b="-1724"/>
                          </a:stretch>
                        </a:blipFill>
                      </a:tcPr>
                    </a:tc>
                    <a:tc>
                      <a:txBody>
                        <a:bodyPr/>
                        <a:lstStyle/>
                        <a:p>
                          <a:endParaRPr lang="tr-TR"/>
                        </a:p>
                      </a:txBody>
                      <a:tcPr>
                        <a:blipFill rotWithShape="0">
                          <a:blip r:embed="rId2"/>
                          <a:stretch>
                            <a:fillRect l="-301695" t="-447414" r="-755085" b="-1724"/>
                          </a:stretch>
                        </a:blipFill>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tc>
                      <a:txBody>
                        <a:bodyPr/>
                        <a:lstStyle/>
                        <a:p>
                          <a:pPr algn="ctr"/>
                          <a:r>
                            <a:rPr lang="tr-TR" dirty="0" smtClean="0"/>
                            <a:t>0</a:t>
                          </a:r>
                          <a:endParaRPr lang="tr-TR" dirty="0"/>
                        </a:p>
                      </a:txBody>
                      <a:tcPr/>
                    </a:tc>
                    <a:extLst>
                      <a:ext uri="{0D108BD9-81ED-4DB2-BD59-A6C34878D82A}">
                        <a16:rowId xmlns:a16="http://schemas.microsoft.com/office/drawing/2014/main" xmlns:a14="http://schemas.microsoft.com/office/drawing/2010/main" xmlns="" val="10005"/>
                      </a:ext>
                    </a:extLst>
                  </a:tr>
                </a:tbl>
              </a:graphicData>
            </a:graphic>
          </p:graphicFrame>
        </mc:Fallback>
      </mc:AlternateContent>
      <p:sp>
        <p:nvSpPr>
          <p:cNvPr id="3" name="Metin kutusu 2"/>
          <p:cNvSpPr txBox="1"/>
          <p:nvPr/>
        </p:nvSpPr>
        <p:spPr>
          <a:xfrm>
            <a:off x="1290319" y="5199321"/>
            <a:ext cx="9065793" cy="830997"/>
          </a:xfrm>
          <a:prstGeom prst="rect">
            <a:avLst/>
          </a:prstGeom>
          <a:noFill/>
        </p:spPr>
        <p:txBody>
          <a:bodyPr wrap="square" rtlCol="0">
            <a:spAutoFit/>
          </a:bodyPr>
          <a:lstStyle/>
          <a:p>
            <a:pPr marL="342900" indent="-342900">
              <a:buFont typeface="Arial" panose="020B0604020202020204" pitchFamily="34" charset="0"/>
              <a:buChar char="•"/>
            </a:pPr>
            <a:r>
              <a:rPr lang="tr-TR" sz="2400" dirty="0" smtClean="0"/>
              <a:t>Tip numarası (N) arttıkça, kalıcı rejim başarımı düzelmekte</a:t>
            </a:r>
          </a:p>
          <a:p>
            <a:pPr marL="342900" indent="-342900">
              <a:buFont typeface="Arial" panose="020B0604020202020204" pitchFamily="34" charset="0"/>
              <a:buChar char="•"/>
            </a:pPr>
            <a:r>
              <a:rPr lang="tr-TR" sz="2400" dirty="0" smtClean="0"/>
              <a:t>Açık çevrim kazancı arttıkça kalıcı rejim hatası azalmaktadır.</a:t>
            </a:r>
            <a:endParaRPr lang="tr-TR" sz="2400" dirty="0"/>
          </a:p>
        </p:txBody>
      </p:sp>
    </p:spTree>
    <p:extLst>
      <p:ext uri="{BB962C8B-B14F-4D97-AF65-F5344CB8AC3E}">
        <p14:creationId xmlns:p14="http://schemas.microsoft.com/office/powerpoint/2010/main" val="147464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sz="2400" b="1" dirty="0" smtClean="0"/>
                  <a:t>Örnek 1: </a:t>
                </a:r>
                <a:r>
                  <a:rPr lang="tr-TR" sz="2400" dirty="0" smtClean="0"/>
                  <a:t>Aşağıda blok diyagramı verilen sisteme sırasıyla </a:t>
                </a:r>
                <a14:m>
                  <m:oMath xmlns:m="http://schemas.openxmlformats.org/officeDocument/2006/math">
                    <m:r>
                      <a:rPr lang="tr-TR" sz="2400" i="1" dirty="0" smtClean="0">
                        <a:latin typeface="Cambria Math" panose="02040503050406030204" pitchFamily="18" charset="0"/>
                      </a:rPr>
                      <m:t>5</m:t>
                    </m:r>
                    <m:r>
                      <a:rPr lang="tr-TR" sz="2400" i="1" dirty="0" smtClean="0">
                        <a:latin typeface="Cambria Math" panose="02040503050406030204" pitchFamily="18" charset="0"/>
                      </a:rPr>
                      <m:t>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),5</m:t>
                    </m:r>
                    <m:r>
                      <a:rPr lang="tr-TR" sz="2400" i="1" dirty="0" smtClean="0">
                        <a:latin typeface="Cambria Math" panose="02040503050406030204" pitchFamily="18" charset="0"/>
                      </a:rPr>
                      <m:t>𝑡h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 </m:t>
                    </m:r>
                    <m:r>
                      <a:rPr lang="tr-TR" sz="2400" i="1" dirty="0" smtClean="0">
                        <a:latin typeface="Cambria Math" panose="02040503050406030204" pitchFamily="18" charset="0"/>
                      </a:rPr>
                      <m:t>𝑣𝑒</m:t>
                    </m:r>
                    <m:r>
                      <a:rPr lang="tr-TR" sz="2400" i="1" dirty="0" smtClean="0">
                        <a:latin typeface="Cambria Math" panose="02040503050406030204" pitchFamily="18" charset="0"/>
                      </a:rPr>
                      <m:t> 5</m:t>
                    </m:r>
                    <m:sSup>
                      <m:sSupPr>
                        <m:ctrlPr>
                          <a:rPr lang="tr-TR" sz="2400" i="1" dirty="0" smtClean="0">
                            <a:latin typeface="Cambria Math" panose="02040503050406030204" pitchFamily="18" charset="0"/>
                          </a:rPr>
                        </m:ctrlPr>
                      </m:sSupPr>
                      <m:e>
                        <m:r>
                          <a:rPr lang="tr-TR" sz="2400" i="1" dirty="0" smtClean="0">
                            <a:latin typeface="Cambria Math" panose="02040503050406030204" pitchFamily="18" charset="0"/>
                          </a:rPr>
                          <m:t>𝑡</m:t>
                        </m:r>
                      </m:e>
                      <m:sup>
                        <m:r>
                          <a:rPr lang="tr-TR" sz="2400" i="1" dirty="0" smtClean="0">
                            <a:latin typeface="Cambria Math" panose="02040503050406030204" pitchFamily="18" charset="0"/>
                          </a:rPr>
                          <m:t>2</m:t>
                        </m:r>
                      </m:sup>
                    </m:sSup>
                    <m:r>
                      <a:rPr lang="tr-TR" sz="2400" i="1" dirty="0" smtClean="0">
                        <a:latin typeface="Cambria Math" panose="02040503050406030204" pitchFamily="18" charset="0"/>
                      </a:rPr>
                      <m:t>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 </m:t>
                    </m:r>
                  </m:oMath>
                </a14:m>
                <a:r>
                  <a:rPr lang="tr-TR" sz="2400" dirty="0" smtClean="0"/>
                  <a:t>girişleri uygulandığında sürekli hal hatalarını bulunuz.</a:t>
                </a:r>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909" t="-1728"/>
                </a:stretch>
              </a:blipFill>
            </p:spPr>
            <p:txBody>
              <a:bodyPr/>
              <a:lstStyle/>
              <a:p>
                <a:r>
                  <a:rPr lang="tr-TR">
                    <a:noFill/>
                  </a:rPr>
                  <a:t> </a:t>
                </a:r>
              </a:p>
            </p:txBody>
          </p:sp>
        </mc:Fallback>
      </mc:AlternateContent>
      <p:pic>
        <p:nvPicPr>
          <p:cNvPr id="4" name="Picture 1"/>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l="22185" r="28971" b="79673"/>
          <a:stretch/>
        </p:blipFill>
        <p:spPr>
          <a:xfrm>
            <a:off x="1329070" y="2179674"/>
            <a:ext cx="7320650" cy="2083982"/>
          </a:xfrm>
          <a:prstGeom prst="rect">
            <a:avLst/>
          </a:prstGeom>
        </p:spPr>
      </p:pic>
    </p:spTree>
    <p:extLst>
      <p:ext uri="{BB962C8B-B14F-4D97-AF65-F5344CB8AC3E}">
        <p14:creationId xmlns:p14="http://schemas.microsoft.com/office/powerpoint/2010/main" val="260620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b="1" dirty="0" smtClean="0"/>
                  <a:t>Çözüm 1:</a:t>
                </a:r>
              </a:p>
              <a:p>
                <a:r>
                  <a:rPr lang="tr-TR" dirty="0" smtClean="0"/>
                  <a:t>Önce sistemin açık çevrim transfer fonksiyonunu son terimler bir olacak şekilde, yani </a:t>
                </a:r>
                <a14:m>
                  <m:oMath xmlns:m="http://schemas.openxmlformats.org/officeDocument/2006/math">
                    <m:sSup>
                      <m:sSupPr>
                        <m:ctrlPr>
                          <a:rPr lang="tr-TR" i="1" dirty="0" smtClean="0">
                            <a:latin typeface="Cambria Math" panose="02040503050406030204" pitchFamily="18" charset="0"/>
                          </a:rPr>
                        </m:ctrlPr>
                      </m:sSupPr>
                      <m:e>
                        <m:r>
                          <a:rPr lang="tr-TR" i="1" dirty="0" smtClean="0">
                            <a:latin typeface="Cambria Math" panose="02040503050406030204" pitchFamily="18" charset="0"/>
                          </a:rPr>
                          <m:t>𝑠</m:t>
                        </m:r>
                      </m:e>
                      <m:sup>
                        <m:r>
                          <a:rPr lang="tr-TR" i="1" dirty="0" smtClean="0">
                            <a:latin typeface="Cambria Math" panose="02040503050406030204" pitchFamily="18" charset="0"/>
                          </a:rPr>
                          <m:t>0</m:t>
                        </m:r>
                      </m:sup>
                    </m:sSup>
                  </m:oMath>
                </a14:m>
                <a:r>
                  <a:rPr lang="tr-TR" dirty="0" smtClean="0"/>
                  <a:t>’ın katsayısı 1 olacak şekilde düzenleyelim.</a:t>
                </a:r>
              </a:p>
              <a:p>
                <a14:m>
                  <m:oMath xmlns:m="http://schemas.openxmlformats.org/officeDocument/2006/math">
                    <m:f>
                      <m:fPr>
                        <m:ctrlPr>
                          <a:rPr lang="tr-TR" b="0" i="1" smtClean="0">
                            <a:latin typeface="Cambria Math" panose="02040503050406030204" pitchFamily="18" charset="0"/>
                          </a:rPr>
                        </m:ctrlPr>
                      </m:fPr>
                      <m:num>
                        <m:r>
                          <a:rPr lang="tr-TR" b="0" i="1" smtClean="0">
                            <a:latin typeface="Cambria Math" panose="02040503050406030204" pitchFamily="18" charset="0"/>
                          </a:rPr>
                          <m:t>120</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r>
                              <a:rPr lang="tr-TR" b="0" i="1" smtClean="0">
                                <a:latin typeface="Cambria Math" panose="02040503050406030204" pitchFamily="18" charset="0"/>
                              </a:rPr>
                              <m:t>+2</m:t>
                            </m:r>
                          </m:e>
                        </m:d>
                      </m:num>
                      <m:den>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+3)(</m:t>
                        </m:r>
                        <m:r>
                          <a:rPr lang="tr-TR" b="0" i="1" smtClean="0">
                            <a:latin typeface="Cambria Math" panose="02040503050406030204" pitchFamily="18" charset="0"/>
                          </a:rPr>
                          <m:t>𝑠</m:t>
                        </m:r>
                        <m:r>
                          <a:rPr lang="tr-TR" b="0" i="1" smtClean="0">
                            <a:latin typeface="Cambria Math" panose="02040503050406030204" pitchFamily="18" charset="0"/>
                          </a:rPr>
                          <m:t>+4)</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240</m:t>
                        </m:r>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𝑠</m:t>
                                </m:r>
                              </m:num>
                              <m:den>
                                <m:r>
                                  <a:rPr lang="tr-TR" b="0" i="1" smtClean="0">
                                    <a:latin typeface="Cambria Math" panose="02040503050406030204" pitchFamily="18" charset="0"/>
                                  </a:rPr>
                                  <m:t>2</m:t>
                                </m:r>
                              </m:den>
                            </m:f>
                            <m:r>
                              <a:rPr lang="tr-TR" b="0" i="1" smtClean="0">
                                <a:latin typeface="Cambria Math" panose="02040503050406030204" pitchFamily="18" charset="0"/>
                              </a:rPr>
                              <m:t>+1</m:t>
                            </m:r>
                          </m:e>
                        </m:d>
                      </m:num>
                      <m:den>
                        <m:r>
                          <a:rPr lang="tr-TR" b="0" i="1" smtClean="0">
                            <a:latin typeface="Cambria Math" panose="02040503050406030204" pitchFamily="18" charset="0"/>
                          </a:rPr>
                          <m:t>12</m:t>
                        </m:r>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𝑠</m:t>
                                </m:r>
                              </m:num>
                              <m:den>
                                <m:r>
                                  <a:rPr lang="tr-TR" b="0" i="1" smtClean="0">
                                    <a:latin typeface="Cambria Math" panose="02040503050406030204" pitchFamily="18" charset="0"/>
                                  </a:rPr>
                                  <m:t>3</m:t>
                                </m:r>
                              </m:den>
                            </m:f>
                            <m:r>
                              <a:rPr lang="tr-TR" b="0" i="1" smtClean="0">
                                <a:latin typeface="Cambria Math" panose="02040503050406030204" pitchFamily="18" charset="0"/>
                              </a:rPr>
                              <m:t>+1</m:t>
                            </m:r>
                          </m:e>
                        </m:d>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𝑠</m:t>
                                </m:r>
                              </m:num>
                              <m:den>
                                <m:r>
                                  <a:rPr lang="tr-TR" b="0" i="1" smtClean="0">
                                    <a:latin typeface="Cambria Math" panose="02040503050406030204" pitchFamily="18" charset="0"/>
                                  </a:rPr>
                                  <m:t>4</m:t>
                                </m:r>
                              </m:den>
                            </m:f>
                            <m:r>
                              <a:rPr lang="tr-TR" b="0" i="1" smtClean="0">
                                <a:latin typeface="Cambria Math" panose="02040503050406030204" pitchFamily="18" charset="0"/>
                              </a:rPr>
                              <m:t>+1</m:t>
                            </m:r>
                          </m:e>
                        </m:d>
                      </m:den>
                    </m:f>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m:t>
                        </m:r>
                        <m:r>
                          <a:rPr lang="tr-TR" i="1">
                            <a:latin typeface="Cambria Math" panose="02040503050406030204" pitchFamily="18" charset="0"/>
                          </a:rPr>
                          <m:t>0</m:t>
                        </m:r>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𝑠</m:t>
                                </m:r>
                              </m:num>
                              <m:den>
                                <m:r>
                                  <a:rPr lang="tr-TR" i="1">
                                    <a:latin typeface="Cambria Math" panose="02040503050406030204" pitchFamily="18" charset="0"/>
                                  </a:rPr>
                                  <m:t>2</m:t>
                                </m:r>
                              </m:den>
                            </m:f>
                            <m:r>
                              <a:rPr lang="tr-TR" i="1">
                                <a:latin typeface="Cambria Math" panose="02040503050406030204" pitchFamily="18" charset="0"/>
                              </a:rPr>
                              <m:t>+1</m:t>
                            </m:r>
                          </m:e>
                        </m:d>
                      </m:num>
                      <m:den>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0</m:t>
                            </m:r>
                          </m:sup>
                        </m:sSup>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𝑠</m:t>
                                </m:r>
                              </m:num>
                              <m:den>
                                <m:r>
                                  <a:rPr lang="tr-TR" i="1">
                                    <a:latin typeface="Cambria Math" panose="02040503050406030204" pitchFamily="18" charset="0"/>
                                  </a:rPr>
                                  <m:t>3</m:t>
                                </m:r>
                              </m:den>
                            </m:f>
                            <m:r>
                              <a:rPr lang="tr-TR" i="1">
                                <a:latin typeface="Cambria Math" panose="02040503050406030204" pitchFamily="18" charset="0"/>
                              </a:rPr>
                              <m:t>+1</m:t>
                            </m:r>
                          </m:e>
                        </m:d>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𝑠</m:t>
                                </m:r>
                              </m:num>
                              <m:den>
                                <m:r>
                                  <a:rPr lang="tr-TR" i="1">
                                    <a:latin typeface="Cambria Math" panose="02040503050406030204" pitchFamily="18" charset="0"/>
                                  </a:rPr>
                                  <m:t>4</m:t>
                                </m:r>
                              </m:den>
                            </m:f>
                            <m:r>
                              <a:rPr lang="tr-TR" i="1">
                                <a:latin typeface="Cambria Math" panose="02040503050406030204" pitchFamily="18" charset="0"/>
                              </a:rPr>
                              <m:t>+1</m:t>
                            </m:r>
                          </m:e>
                        </m:d>
                      </m:den>
                    </m:f>
                  </m:oMath>
                </a14:m>
                <a:endParaRPr lang="tr-TR" b="0" dirty="0" smtClean="0"/>
              </a:p>
              <a:p>
                <a:r>
                  <a:rPr lang="tr-TR" dirty="0" smtClean="0"/>
                  <a:t>Sistemin Tip numarası </a:t>
                </a:r>
                <a14:m>
                  <m:oMath xmlns:m="http://schemas.openxmlformats.org/officeDocument/2006/math">
                    <m:r>
                      <a:rPr lang="tr-TR" i="1" dirty="0" smtClean="0">
                        <a:latin typeface="Cambria Math" panose="02040503050406030204" pitchFamily="18" charset="0"/>
                      </a:rPr>
                      <m:t>𝑁</m:t>
                    </m:r>
                    <m:r>
                      <a:rPr lang="tr-TR" i="1" dirty="0" smtClean="0">
                        <a:latin typeface="Cambria Math" panose="02040503050406030204" pitchFamily="18" charset="0"/>
                      </a:rPr>
                      <m:t>=0;</m:t>
                    </m:r>
                  </m:oMath>
                </a14:m>
                <a:r>
                  <a:rPr lang="tr-TR" dirty="0" smtClean="0"/>
                  <a:t> </a:t>
                </a:r>
              </a:p>
              <a:p>
                <a:r>
                  <a:rPr lang="tr-TR" dirty="0" smtClean="0"/>
                  <a:t>ve açık çevrim kazancı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𝑂𝐿</m:t>
                        </m:r>
                      </m:sub>
                    </m:sSub>
                    <m:r>
                      <a:rPr lang="tr-TR" i="1" dirty="0" smtClean="0">
                        <a:latin typeface="Cambria Math" panose="02040503050406030204" pitchFamily="18" charset="0"/>
                      </a:rPr>
                      <m:t>=20</m:t>
                    </m:r>
                  </m:oMath>
                </a14:m>
                <a:endParaRPr lang="tr-TR" b="0" dirty="0" smtClean="0"/>
              </a:p>
              <a:p>
                <a:r>
                  <a:rPr lang="tr-TR" dirty="0" smtClean="0"/>
                  <a:t>Tabloya göre;</a:t>
                </a:r>
              </a:p>
              <a:p>
                <a:r>
                  <a:rPr lang="tr-TR" b="0" dirty="0" smtClean="0"/>
                  <a:t>Adım girişte, </a:t>
                </a:r>
                <a14:m>
                  <m:oMath xmlns:m="http://schemas.openxmlformats.org/officeDocument/2006/math">
                    <m:sSub>
                      <m:sSubPr>
                        <m:ctrlPr>
                          <a:rPr lang="tr-TR" b="0" i="1" smtClean="0">
                            <a:latin typeface="Cambria Math" panose="02040503050406030204" pitchFamily="18" charset="0"/>
                          </a:rPr>
                        </m:ctrlPr>
                      </m:sSubPr>
                      <m:e>
                        <m:r>
                          <m:rPr>
                            <m:sty m:val="p"/>
                          </m:rPr>
                          <a:rPr lang="tr-TR" b="0" i="0" smtClean="0">
                            <a:latin typeface="Cambria Math" panose="02040503050406030204" pitchFamily="18" charset="0"/>
                          </a:rPr>
                          <m:t>e</m:t>
                        </m:r>
                      </m:e>
                      <m:sub>
                        <m:r>
                          <m:rPr>
                            <m:sty m:val="p"/>
                          </m:rPr>
                          <a:rPr lang="tr-TR" b="0" i="0" smtClean="0">
                            <a:latin typeface="Cambria Math" panose="02040503050406030204" pitchFamily="18" charset="0"/>
                          </a:rPr>
                          <m:t>ss</m:t>
                        </m:r>
                      </m:sub>
                    </m:sSub>
                    <m:r>
                      <a:rPr lang="tr-TR" b="0" i="0" smtClean="0">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0</m:t>
                            </m:r>
                          </m:sub>
                        </m:sSub>
                      </m:num>
                      <m:den>
                        <m:d>
                          <m:dPr>
                            <m:ctrlPr>
                              <a:rPr lang="tr-TR" i="1">
                                <a:latin typeface="Cambria Math" panose="02040503050406030204" pitchFamily="18" charset="0"/>
                              </a:rPr>
                            </m:ctrlPr>
                          </m:dPr>
                          <m:e>
                            <m:r>
                              <a:rPr lang="tr-TR" i="1">
                                <a:latin typeface="Cambria Math" panose="02040503050406030204" pitchFamily="18" charset="0"/>
                              </a:rPr>
                              <m:t>1+</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𝑂𝐿</m:t>
                                </m:r>
                              </m:sub>
                            </m:sSub>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5</m:t>
                        </m:r>
                      </m:num>
                      <m:den>
                        <m:r>
                          <a:rPr lang="tr-TR" b="0" i="1" smtClean="0">
                            <a:latin typeface="Cambria Math" panose="02040503050406030204" pitchFamily="18" charset="0"/>
                          </a:rPr>
                          <m:t>1+20</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5</m:t>
                        </m:r>
                      </m:num>
                      <m:den>
                        <m:r>
                          <a:rPr lang="tr-TR" b="0" i="1" smtClean="0">
                            <a:latin typeface="Cambria Math" panose="02040503050406030204" pitchFamily="18" charset="0"/>
                          </a:rPr>
                          <m:t>21</m:t>
                        </m:r>
                      </m:den>
                    </m:f>
                  </m:oMath>
                </a14:m>
                <a:endParaRPr lang="tr-TR" b="0" dirty="0" smtClean="0"/>
              </a:p>
              <a:p>
                <a:r>
                  <a:rPr lang="tr-TR" dirty="0" smtClean="0"/>
                  <a:t>Rampa </a:t>
                </a:r>
                <a:r>
                  <a:rPr lang="tr-TR" dirty="0"/>
                  <a:t>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b="0" i="1" smtClean="0">
                        <a:latin typeface="Cambria Math" panose="02040503050406030204" pitchFamily="18" charset="0"/>
                      </a:rPr>
                      <m:t>∞</m:t>
                    </m:r>
                  </m:oMath>
                </a14:m>
                <a:endParaRPr lang="tr-TR" b="0" dirty="0" smtClean="0"/>
              </a:p>
              <a:p>
                <a:r>
                  <a:rPr lang="tr-TR" dirty="0" smtClean="0"/>
                  <a:t>İvme </a:t>
                </a:r>
                <a:r>
                  <a:rPr lang="tr-TR" dirty="0"/>
                  <a:t>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i="1">
                        <a:latin typeface="Cambria Math" panose="02040503050406030204" pitchFamily="18" charset="0"/>
                      </a:rPr>
                      <m:t>∞</m:t>
                    </m:r>
                  </m:oMath>
                </a14:m>
                <a:endParaRPr lang="tr-TR" dirty="0"/>
              </a:p>
              <a:p>
                <a:endParaRPr lang="tr-TR" b="0" dirty="0" smtClean="0"/>
              </a:p>
              <a:p>
                <a:endParaRPr lang="tr-TR" b="0" dirty="0" smtClean="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606" t="-135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4" name="Tablo 3"/>
              <p:cNvGraphicFramePr>
                <a:graphicFrameLocks noGrp="1"/>
              </p:cNvGraphicFramePr>
              <p:nvPr>
                <p:extLst>
                  <p:ext uri="{D42A27DB-BD31-4B8C-83A1-F6EECF244321}">
                    <p14:modId xmlns:p14="http://schemas.microsoft.com/office/powerpoint/2010/main" val="2725666291"/>
                  </p:ext>
                </p:extLst>
              </p:nvPr>
            </p:nvGraphicFramePr>
            <p:xfrm>
              <a:off x="5767754" y="2215846"/>
              <a:ext cx="6142893" cy="4117476"/>
            </p:xfrm>
            <a:graphic>
              <a:graphicData uri="http://schemas.openxmlformats.org/drawingml/2006/table">
                <a:tbl>
                  <a:tblPr firstRow="1" bandRow="1">
                    <a:tableStyleId>{5C22544A-7EE6-4342-B048-85BDC9FD1C3A}</a:tableStyleId>
                  </a:tblPr>
                  <a:tblGrid>
                    <a:gridCol w="722694">
                      <a:extLst>
                        <a:ext uri="{9D8B030D-6E8A-4147-A177-3AD203B41FA5}">
                          <a16:colId xmlns="" xmlns:a16="http://schemas.microsoft.com/office/drawing/2014/main" val="20000"/>
                        </a:ext>
                      </a:extLst>
                    </a:gridCol>
                    <a:gridCol w="1806733">
                      <a:extLst>
                        <a:ext uri="{9D8B030D-6E8A-4147-A177-3AD203B41FA5}">
                          <a16:colId xmlns="" xmlns:a16="http://schemas.microsoft.com/office/drawing/2014/main" val="20004"/>
                        </a:ext>
                      </a:extLst>
                    </a:gridCol>
                    <a:gridCol w="1806733">
                      <a:extLst>
                        <a:ext uri="{9D8B030D-6E8A-4147-A177-3AD203B41FA5}">
                          <a16:colId xmlns="" xmlns:a16="http://schemas.microsoft.com/office/drawing/2014/main" val="20005"/>
                        </a:ext>
                      </a:extLst>
                    </a:gridCol>
                    <a:gridCol w="1806733">
                      <a:extLst>
                        <a:ext uri="{9D8B030D-6E8A-4147-A177-3AD203B41FA5}">
                          <a16:colId xmlns="" xmlns:a16="http://schemas.microsoft.com/office/drawing/2014/main" val="20006"/>
                        </a:ext>
                      </a:extLst>
                    </a:gridCol>
                  </a:tblGrid>
                  <a:tr h="1227778">
                    <a:tc>
                      <a:txBody>
                        <a:bodyPr/>
                        <a:lstStyle/>
                        <a:p>
                          <a:endParaRPr lang="tr-TR" sz="1800" dirty="0"/>
                        </a:p>
                      </a:txBody>
                      <a:tcPr/>
                    </a:tc>
                    <a:tc>
                      <a:txBody>
                        <a:bodyPr/>
                        <a:lstStyle/>
                        <a:p>
                          <a:pPr algn="ctr"/>
                          <a:r>
                            <a:rPr lang="tr-TR" sz="1800" dirty="0" smtClean="0"/>
                            <a:t>ADIM (Basamak)</a:t>
                          </a:r>
                        </a:p>
                        <a:p>
                          <a:pPr algn="ctr"/>
                          <a14:m>
                            <m:oMathPara xmlns:m="http://schemas.openxmlformats.org/officeDocument/2006/math">
                              <m:oMathParaPr>
                                <m:jc m:val="centerGroup"/>
                              </m:oMathParaPr>
                              <m:oMath xmlns:m="http://schemas.openxmlformats.org/officeDocument/2006/math">
                                <m:r>
                                  <a:rPr lang="tr-TR" sz="1800" b="1" i="1" smtClean="0">
                                    <a:latin typeface="Cambria Math" panose="02040503050406030204" pitchFamily="18" charset="0"/>
                                  </a:rPr>
                                  <m:t>𝒓</m:t>
                                </m:r>
                                <m:d>
                                  <m:dPr>
                                    <m:ctrlPr>
                                      <a:rPr lang="tr-TR" sz="1800" b="1" i="1" smtClean="0">
                                        <a:latin typeface="Cambria Math" panose="02040503050406030204" pitchFamily="18" charset="0"/>
                                      </a:rPr>
                                    </m:ctrlPr>
                                  </m:dPr>
                                  <m:e>
                                    <m:r>
                                      <a:rPr lang="tr-TR" sz="1800" b="1" i="1" smtClean="0">
                                        <a:latin typeface="Cambria Math" panose="02040503050406030204" pitchFamily="18" charset="0"/>
                                      </a:rPr>
                                      <m:t>𝒕</m:t>
                                    </m:r>
                                  </m:e>
                                </m:d>
                                <m:r>
                                  <a:rPr lang="tr-TR" sz="1800" b="1" i="1" smtClean="0">
                                    <a:latin typeface="Cambria Math" panose="02040503050406030204" pitchFamily="18" charset="0"/>
                                  </a:rPr>
                                  <m:t>=</m:t>
                                </m:r>
                                <m:sSub>
                                  <m:sSubPr>
                                    <m:ctrlPr>
                                      <a:rPr lang="tr-TR" sz="1800" b="1" i="1" smtClean="0">
                                        <a:latin typeface="Cambria Math" panose="02040503050406030204" pitchFamily="18" charset="0"/>
                                      </a:rPr>
                                    </m:ctrlPr>
                                  </m:sSubPr>
                                  <m:e>
                                    <m:r>
                                      <a:rPr lang="tr-TR" sz="1800" b="1" i="1" smtClean="0">
                                        <a:latin typeface="Cambria Math" panose="02040503050406030204" pitchFamily="18" charset="0"/>
                                      </a:rPr>
                                      <m:t>𝒓</m:t>
                                    </m:r>
                                  </m:e>
                                  <m:sub>
                                    <m:r>
                                      <a:rPr lang="tr-TR" sz="1800" b="1" i="1" smtClean="0">
                                        <a:latin typeface="Cambria Math" panose="02040503050406030204" pitchFamily="18" charset="0"/>
                                      </a:rPr>
                                      <m:t>𝟎</m:t>
                                    </m:r>
                                  </m:sub>
                                </m:sSub>
                                <m:r>
                                  <a:rPr lang="tr-TR" sz="1800" b="1" i="1" smtClean="0">
                                    <a:latin typeface="Cambria Math" panose="02040503050406030204" pitchFamily="18" charset="0"/>
                                  </a:rPr>
                                  <m:t>𝒉</m:t>
                                </m:r>
                                <m:r>
                                  <a:rPr lang="tr-TR" sz="1800" b="1" i="1" smtClean="0">
                                    <a:latin typeface="Cambria Math" panose="02040503050406030204" pitchFamily="18" charset="0"/>
                                  </a:rPr>
                                  <m:t>(</m:t>
                                </m:r>
                                <m:r>
                                  <a:rPr lang="tr-TR" sz="1800" b="1" i="1" smtClean="0">
                                    <a:latin typeface="Cambria Math" panose="02040503050406030204" pitchFamily="18" charset="0"/>
                                  </a:rPr>
                                  <m:t>𝒕</m:t>
                                </m:r>
                                <m:r>
                                  <a:rPr lang="tr-TR" sz="1800" b="1" i="1" smtClean="0">
                                    <a:latin typeface="Cambria Math" panose="02040503050406030204" pitchFamily="18" charset="0"/>
                                  </a:rPr>
                                  <m:t>)</m:t>
                                </m:r>
                              </m:oMath>
                            </m:oMathPara>
                          </a14:m>
                          <a:endParaRPr lang="tr-TR" sz="1800" dirty="0"/>
                        </a:p>
                      </a:txBody>
                      <a:tcPr anchor="b"/>
                    </a:tc>
                    <a:tc>
                      <a:txBody>
                        <a:bodyPr/>
                        <a:lstStyle/>
                        <a:p>
                          <a:pPr algn="ctr"/>
                          <a:r>
                            <a:rPr lang="tr-TR" sz="1800" dirty="0" smtClean="0"/>
                            <a:t>RAMPA</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800" b="1" i="1" smtClean="0">
                                    <a:latin typeface="Cambria Math" panose="02040503050406030204" pitchFamily="18" charset="0"/>
                                  </a:rPr>
                                  <m:t>𝒓</m:t>
                                </m:r>
                                <m:d>
                                  <m:dPr>
                                    <m:ctrlPr>
                                      <a:rPr lang="tr-TR" sz="1800" b="1" i="1" smtClean="0">
                                        <a:latin typeface="Cambria Math" panose="02040503050406030204" pitchFamily="18" charset="0"/>
                                      </a:rPr>
                                    </m:ctrlPr>
                                  </m:dPr>
                                  <m:e>
                                    <m:r>
                                      <a:rPr lang="tr-TR" sz="1800" b="1" i="1" smtClean="0">
                                        <a:latin typeface="Cambria Math" panose="02040503050406030204" pitchFamily="18" charset="0"/>
                                      </a:rPr>
                                      <m:t>𝒕</m:t>
                                    </m:r>
                                  </m:e>
                                </m:d>
                                <m:r>
                                  <a:rPr lang="tr-TR" sz="1800" b="1" i="1" smtClean="0">
                                    <a:latin typeface="Cambria Math" panose="02040503050406030204" pitchFamily="18" charset="0"/>
                                  </a:rPr>
                                  <m:t>=</m:t>
                                </m:r>
                                <m:sSub>
                                  <m:sSubPr>
                                    <m:ctrlPr>
                                      <a:rPr lang="tr-TR" sz="1800" b="1" i="1" smtClean="0">
                                        <a:latin typeface="Cambria Math" panose="02040503050406030204" pitchFamily="18" charset="0"/>
                                      </a:rPr>
                                    </m:ctrlPr>
                                  </m:sSubPr>
                                  <m:e>
                                    <m:r>
                                      <a:rPr lang="tr-TR" sz="1800" b="1" i="1" smtClean="0">
                                        <a:latin typeface="Cambria Math" panose="02040503050406030204" pitchFamily="18" charset="0"/>
                                      </a:rPr>
                                      <m:t>𝒓</m:t>
                                    </m:r>
                                  </m:e>
                                  <m:sub>
                                    <m:r>
                                      <a:rPr lang="tr-TR" sz="1800" b="1" i="1" smtClean="0">
                                        <a:latin typeface="Cambria Math" panose="02040503050406030204" pitchFamily="18" charset="0"/>
                                      </a:rPr>
                                      <m:t>𝟏</m:t>
                                    </m:r>
                                  </m:sub>
                                </m:sSub>
                                <m:r>
                                  <a:rPr lang="tr-TR" sz="1800" b="1" i="1" smtClean="0">
                                    <a:latin typeface="Cambria Math" panose="02040503050406030204" pitchFamily="18" charset="0"/>
                                  </a:rPr>
                                  <m:t>𝒕𝒉</m:t>
                                </m:r>
                                <m:r>
                                  <a:rPr lang="tr-TR" sz="1800" b="1" i="1" smtClean="0">
                                    <a:latin typeface="Cambria Math" panose="02040503050406030204" pitchFamily="18" charset="0"/>
                                  </a:rPr>
                                  <m:t>(</m:t>
                                </m:r>
                                <m:r>
                                  <a:rPr lang="tr-TR" sz="1800" b="1" i="1" smtClean="0">
                                    <a:latin typeface="Cambria Math" panose="02040503050406030204" pitchFamily="18" charset="0"/>
                                  </a:rPr>
                                  <m:t>𝒕</m:t>
                                </m:r>
                                <m:r>
                                  <a:rPr lang="tr-TR" sz="1800" b="1" i="1" smtClean="0">
                                    <a:latin typeface="Cambria Math" panose="02040503050406030204" pitchFamily="18" charset="0"/>
                                  </a:rPr>
                                  <m:t>)</m:t>
                                </m:r>
                              </m:oMath>
                            </m:oMathPara>
                          </a14:m>
                          <a:endParaRPr lang="tr-TR" sz="1800" dirty="0"/>
                        </a:p>
                      </a:txBody>
                      <a:tcPr anchor="b"/>
                    </a:tc>
                    <a:tc>
                      <a:txBody>
                        <a:bodyPr/>
                        <a:lstStyle/>
                        <a:p>
                          <a:pPr algn="ctr"/>
                          <a:r>
                            <a:rPr lang="tr-TR" sz="1800" dirty="0" smtClean="0"/>
                            <a:t>İVME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800" b="1" i="1" smtClean="0">
                                    <a:latin typeface="Cambria Math" panose="02040503050406030204" pitchFamily="18" charset="0"/>
                                  </a:rPr>
                                  <m:t>𝒓</m:t>
                                </m:r>
                                <m:d>
                                  <m:dPr>
                                    <m:ctrlPr>
                                      <a:rPr lang="tr-TR" sz="1800" b="1" i="1" smtClean="0">
                                        <a:latin typeface="Cambria Math" panose="02040503050406030204" pitchFamily="18" charset="0"/>
                                      </a:rPr>
                                    </m:ctrlPr>
                                  </m:dPr>
                                  <m:e>
                                    <m:r>
                                      <a:rPr lang="tr-TR" sz="1800" b="1" i="1" smtClean="0">
                                        <a:latin typeface="Cambria Math" panose="02040503050406030204" pitchFamily="18" charset="0"/>
                                      </a:rPr>
                                      <m:t>𝒕</m:t>
                                    </m:r>
                                  </m:e>
                                </m:d>
                                <m:r>
                                  <a:rPr lang="tr-TR" sz="1800" b="1" i="1" smtClean="0">
                                    <a:latin typeface="Cambria Math" panose="02040503050406030204" pitchFamily="18" charset="0"/>
                                  </a:rPr>
                                  <m:t>=</m:t>
                                </m:r>
                                <m:sSub>
                                  <m:sSubPr>
                                    <m:ctrlPr>
                                      <a:rPr lang="tr-TR" sz="1800" b="1" i="1" smtClean="0">
                                        <a:latin typeface="Cambria Math" panose="02040503050406030204" pitchFamily="18" charset="0"/>
                                      </a:rPr>
                                    </m:ctrlPr>
                                  </m:sSubPr>
                                  <m:e>
                                    <m:r>
                                      <a:rPr lang="tr-TR" sz="1800" b="1" i="1" smtClean="0">
                                        <a:latin typeface="Cambria Math" panose="02040503050406030204" pitchFamily="18" charset="0"/>
                                      </a:rPr>
                                      <m:t>𝒓</m:t>
                                    </m:r>
                                  </m:e>
                                  <m:sub>
                                    <m:r>
                                      <a:rPr lang="tr-TR" sz="1800" b="1" i="1" smtClean="0">
                                        <a:latin typeface="Cambria Math" panose="02040503050406030204" pitchFamily="18" charset="0"/>
                                      </a:rPr>
                                      <m:t>𝟐</m:t>
                                    </m:r>
                                  </m:sub>
                                </m:sSub>
                                <m:sSup>
                                  <m:sSupPr>
                                    <m:ctrlPr>
                                      <a:rPr lang="tr-TR" sz="1800" b="1" i="1" smtClean="0">
                                        <a:latin typeface="Cambria Math" panose="02040503050406030204" pitchFamily="18" charset="0"/>
                                      </a:rPr>
                                    </m:ctrlPr>
                                  </m:sSupPr>
                                  <m:e>
                                    <m:r>
                                      <a:rPr lang="tr-TR" sz="1800" b="1" i="1" smtClean="0">
                                        <a:latin typeface="Cambria Math" panose="02040503050406030204" pitchFamily="18" charset="0"/>
                                      </a:rPr>
                                      <m:t>𝒕</m:t>
                                    </m:r>
                                  </m:e>
                                  <m:sup>
                                    <m:r>
                                      <a:rPr lang="tr-TR" sz="1800" b="1" i="1" smtClean="0">
                                        <a:latin typeface="Cambria Math" panose="02040503050406030204" pitchFamily="18" charset="0"/>
                                      </a:rPr>
                                      <m:t>𝟐</m:t>
                                    </m:r>
                                  </m:sup>
                                </m:sSup>
                                <m:r>
                                  <a:rPr lang="tr-TR" sz="1800" b="1" i="1" smtClean="0">
                                    <a:latin typeface="Cambria Math" panose="02040503050406030204" pitchFamily="18" charset="0"/>
                                  </a:rPr>
                                  <m:t>𝒉</m:t>
                                </m:r>
                                <m:r>
                                  <a:rPr lang="tr-TR" sz="1800" b="1" i="1" smtClean="0">
                                    <a:latin typeface="Cambria Math" panose="02040503050406030204" pitchFamily="18" charset="0"/>
                                  </a:rPr>
                                  <m:t>(</m:t>
                                </m:r>
                                <m:r>
                                  <a:rPr lang="tr-TR" sz="1800" b="1" i="1" smtClean="0">
                                    <a:latin typeface="Cambria Math" panose="02040503050406030204" pitchFamily="18" charset="0"/>
                                  </a:rPr>
                                  <m:t>𝒕</m:t>
                                </m:r>
                                <m:r>
                                  <a:rPr lang="tr-TR" sz="1800" b="1" i="1" smtClean="0">
                                    <a:latin typeface="Cambria Math" panose="02040503050406030204" pitchFamily="18" charset="0"/>
                                  </a:rPr>
                                  <m:t>)</m:t>
                                </m:r>
                              </m:oMath>
                            </m:oMathPara>
                          </a14:m>
                          <a:endParaRPr lang="tr-TR" sz="1800" dirty="0"/>
                        </a:p>
                      </a:txBody>
                      <a:tcPr anchor="b"/>
                    </a:tc>
                    <a:extLst>
                      <a:ext uri="{0D108BD9-81ED-4DB2-BD59-A6C34878D82A}">
                        <a16:rowId xmlns="" xmlns:a16="http://schemas.microsoft.com/office/drawing/2014/main" val="10000"/>
                      </a:ext>
                    </a:extLst>
                  </a:tr>
                  <a:tr h="379786">
                    <a:tc>
                      <a:txBody>
                        <a:bodyPr/>
                        <a:lstStyle/>
                        <a:p>
                          <a:pPr marL="0" algn="ctr" defTabSz="914400" rtl="0" eaLnBrk="1" latinLnBrk="0" hangingPunct="1"/>
                          <a:r>
                            <a:rPr lang="tr-TR" sz="1800" b="1" kern="1200" dirty="0" smtClean="0">
                              <a:solidFill>
                                <a:schemeClr val="lt1"/>
                              </a:solidFill>
                              <a:latin typeface="+mn-lt"/>
                              <a:ea typeface="+mn-ea"/>
                              <a:cs typeface="+mn-cs"/>
                            </a:rPr>
                            <a:t>N</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val="10001"/>
                      </a:ext>
                    </a:extLst>
                  </a:tr>
                  <a:tr h="664626">
                    <a:tc>
                      <a:txBody>
                        <a:bodyPr/>
                        <a:lstStyle/>
                        <a:p>
                          <a:pPr algn="ctr"/>
                          <a:r>
                            <a:rPr lang="tr-TR" sz="1800" dirty="0" smtClean="0"/>
                            <a:t>0</a:t>
                          </a:r>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0</m:t>
                                        </m:r>
                                      </m:sub>
                                    </m:sSub>
                                  </m:num>
                                  <m:den>
                                    <m:d>
                                      <m:dPr>
                                        <m:ctrlPr>
                                          <a:rPr lang="tr-TR" sz="1800" i="1" smtClean="0">
                                            <a:latin typeface="Cambria Math" panose="02040503050406030204" pitchFamily="18" charset="0"/>
                                          </a:rPr>
                                        </m:ctrlPr>
                                      </m:dPr>
                                      <m:e>
                                        <m:r>
                                          <a:rPr lang="tr-TR" sz="1800" b="0" i="1" smtClean="0">
                                            <a:latin typeface="Cambria Math" panose="02040503050406030204" pitchFamily="18" charset="0"/>
                                          </a:rPr>
                                          <m:t>1+</m:t>
                                        </m:r>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e>
                                    </m:d>
                                  </m:den>
                                </m:f>
                              </m:oMath>
                            </m:oMathPara>
                          </a14:m>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r>
                                  <a:rPr lang="tr-TR" sz="1800" i="1" smtClean="0">
                                    <a:latin typeface="Cambria Math" panose="02040503050406030204" pitchFamily="18" charset="0"/>
                                    <a:ea typeface="Cambria Math" panose="02040503050406030204" pitchFamily="18" charset="0"/>
                                  </a:rPr>
                                  <m:t>∞</m:t>
                                </m:r>
                              </m:oMath>
                            </m:oMathPara>
                          </a14:m>
                          <a:endParaRPr lang="tr-T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800" i="1" smtClean="0">
                                    <a:latin typeface="Cambria Math" panose="02040503050406030204" pitchFamily="18" charset="0"/>
                                    <a:ea typeface="Cambria Math" panose="02040503050406030204" pitchFamily="18" charset="0"/>
                                  </a:rPr>
                                  <m:t>∞</m:t>
                                </m:r>
                              </m:oMath>
                            </m:oMathPara>
                          </a14:m>
                          <a:endParaRPr lang="tr-TR" sz="1800" dirty="0"/>
                        </a:p>
                        <a:p>
                          <a:pPr algn="ctr"/>
                          <a:endParaRPr lang="tr-TR" sz="1800" dirty="0"/>
                        </a:p>
                      </a:txBody>
                      <a:tcPr/>
                    </a:tc>
                    <a:extLst>
                      <a:ext uri="{0D108BD9-81ED-4DB2-BD59-A6C34878D82A}">
                        <a16:rowId xmlns="" xmlns:a16="http://schemas.microsoft.com/office/drawing/2014/main" val="10002"/>
                      </a:ext>
                    </a:extLst>
                  </a:tr>
                  <a:tr h="664626">
                    <a:tc>
                      <a:txBody>
                        <a:bodyPr/>
                        <a:lstStyle/>
                        <a:p>
                          <a:pPr algn="ctr"/>
                          <a:r>
                            <a:rPr lang="tr-TR" sz="1800" dirty="0" smtClean="0"/>
                            <a:t>1</a:t>
                          </a:r>
                          <a:endParaRPr lang="tr-TR" sz="1800" dirty="0"/>
                        </a:p>
                      </a:txBody>
                      <a:tcPr/>
                    </a:tc>
                    <a:tc>
                      <a:txBody>
                        <a:bodyPr/>
                        <a:lstStyle/>
                        <a:p>
                          <a:pPr algn="ctr"/>
                          <a:r>
                            <a:rPr lang="tr-TR" sz="1800" dirty="0" smtClean="0"/>
                            <a:t>0</a:t>
                          </a:r>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1</m:t>
                                        </m:r>
                                      </m:sub>
                                    </m:sSub>
                                  </m:num>
                                  <m:den>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den>
                                </m:f>
                              </m:oMath>
                            </m:oMathPara>
                          </a14:m>
                          <a:endParaRPr lang="tr-T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800" i="1" smtClean="0">
                                    <a:latin typeface="Cambria Math" panose="02040503050406030204" pitchFamily="18" charset="0"/>
                                    <a:ea typeface="Cambria Math" panose="02040503050406030204" pitchFamily="18" charset="0"/>
                                  </a:rPr>
                                  <m:t>∞</m:t>
                                </m:r>
                              </m:oMath>
                            </m:oMathPara>
                          </a14:m>
                          <a:endParaRPr lang="tr-TR" sz="1800" dirty="0"/>
                        </a:p>
                        <a:p>
                          <a:pPr algn="ctr"/>
                          <a:endParaRPr lang="tr-TR" sz="1800" dirty="0"/>
                        </a:p>
                      </a:txBody>
                      <a:tcPr/>
                    </a:tc>
                    <a:extLst>
                      <a:ext uri="{0D108BD9-81ED-4DB2-BD59-A6C34878D82A}">
                        <a16:rowId xmlns="" xmlns:a16="http://schemas.microsoft.com/office/drawing/2014/main" val="10003"/>
                      </a:ext>
                    </a:extLst>
                  </a:tr>
                  <a:tr h="631197">
                    <a:tc>
                      <a:txBody>
                        <a:bodyPr/>
                        <a:lstStyle/>
                        <a:p>
                          <a:pPr algn="ctr"/>
                          <a:r>
                            <a:rPr lang="tr-TR" sz="1800" dirty="0" smtClean="0"/>
                            <a:t>2</a:t>
                          </a:r>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2</m:t>
                                        </m:r>
                                      </m:sub>
                                    </m:sSub>
                                  </m:num>
                                  <m:den>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den>
                                </m:f>
                              </m:oMath>
                            </m:oMathPara>
                          </a14:m>
                          <a:endParaRPr lang="tr-TR" sz="1800" dirty="0"/>
                        </a:p>
                      </a:txBody>
                      <a:tcPr/>
                    </a:tc>
                    <a:extLst>
                      <a:ext uri="{0D108BD9-81ED-4DB2-BD59-A6C34878D82A}">
                        <a16:rowId xmlns="" xmlns:a16="http://schemas.microsoft.com/office/drawing/2014/main" val="10004"/>
                      </a:ext>
                    </a:extLst>
                  </a:tr>
                  <a:tr h="549463">
                    <a:tc>
                      <a:txBody>
                        <a:bodyPr/>
                        <a:lstStyle/>
                        <a:p>
                          <a:pPr/>
                          <a14:m>
                            <m:oMathPara xmlns:m="http://schemas.openxmlformats.org/officeDocument/2006/math">
                              <m:oMathParaPr>
                                <m:jc m:val="centerGroup"/>
                              </m:oMathParaPr>
                              <m:oMath xmlns:m="http://schemas.openxmlformats.org/officeDocument/2006/math">
                                <m:r>
                                  <a:rPr lang="tr-TR" sz="1800" i="1" smtClean="0">
                                    <a:latin typeface="Cambria Math" panose="02040503050406030204" pitchFamily="18" charset="0"/>
                                    <a:ea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3</m:t>
                                </m:r>
                              </m:oMath>
                            </m:oMathPara>
                          </a14:m>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extLst>
                      <a:ext uri="{0D108BD9-81ED-4DB2-BD59-A6C34878D82A}">
                        <a16:rowId xmlns="" xmlns:a16="http://schemas.microsoft.com/office/drawing/2014/main" val="10005"/>
                      </a:ext>
                    </a:extLst>
                  </a:tr>
                </a:tbl>
              </a:graphicData>
            </a:graphic>
          </p:graphicFrame>
        </mc:Choice>
        <mc:Fallback xmlns="">
          <p:graphicFrame>
            <p:nvGraphicFramePr>
              <p:cNvPr id="4" name="Tablo 3"/>
              <p:cNvGraphicFramePr>
                <a:graphicFrameLocks noGrp="1"/>
              </p:cNvGraphicFramePr>
              <p:nvPr>
                <p:extLst>
                  <p:ext uri="{D42A27DB-BD31-4B8C-83A1-F6EECF244321}">
                    <p14:modId xmlns:p14="http://schemas.microsoft.com/office/powerpoint/2010/main" val="2725666291"/>
                  </p:ext>
                </p:extLst>
              </p:nvPr>
            </p:nvGraphicFramePr>
            <p:xfrm>
              <a:off x="5767754" y="2215846"/>
              <a:ext cx="6142893" cy="4117476"/>
            </p:xfrm>
            <a:graphic>
              <a:graphicData uri="http://schemas.openxmlformats.org/drawingml/2006/table">
                <a:tbl>
                  <a:tblPr firstRow="1" bandRow="1">
                    <a:tableStyleId>{5C22544A-7EE6-4342-B048-85BDC9FD1C3A}</a:tableStyleId>
                  </a:tblPr>
                  <a:tblGrid>
                    <a:gridCol w="722694">
                      <a:extLst>
                        <a:ext uri="{9D8B030D-6E8A-4147-A177-3AD203B41FA5}">
                          <a16:colId xmlns:a16="http://schemas.microsoft.com/office/drawing/2014/main" xmlns:a14="http://schemas.microsoft.com/office/drawing/2010/main" xmlns="" val="20000"/>
                        </a:ext>
                      </a:extLst>
                    </a:gridCol>
                    <a:gridCol w="1806733">
                      <a:extLst>
                        <a:ext uri="{9D8B030D-6E8A-4147-A177-3AD203B41FA5}">
                          <a16:colId xmlns:a16="http://schemas.microsoft.com/office/drawing/2014/main" xmlns:a14="http://schemas.microsoft.com/office/drawing/2010/main" xmlns="" val="20004"/>
                        </a:ext>
                      </a:extLst>
                    </a:gridCol>
                    <a:gridCol w="1806733">
                      <a:extLst>
                        <a:ext uri="{9D8B030D-6E8A-4147-A177-3AD203B41FA5}">
                          <a16:colId xmlns:a16="http://schemas.microsoft.com/office/drawing/2014/main" xmlns:a14="http://schemas.microsoft.com/office/drawing/2010/main" xmlns="" val="20005"/>
                        </a:ext>
                      </a:extLst>
                    </a:gridCol>
                    <a:gridCol w="1806733">
                      <a:extLst>
                        <a:ext uri="{9D8B030D-6E8A-4147-A177-3AD203B41FA5}">
                          <a16:colId xmlns:a16="http://schemas.microsoft.com/office/drawing/2014/main" xmlns:a14="http://schemas.microsoft.com/office/drawing/2010/main" xmlns="" val="20006"/>
                        </a:ext>
                      </a:extLst>
                    </a:gridCol>
                  </a:tblGrid>
                  <a:tr h="1227778">
                    <a:tc>
                      <a:txBody>
                        <a:bodyPr/>
                        <a:lstStyle/>
                        <a:p>
                          <a:endParaRPr lang="tr-TR" sz="1800" dirty="0"/>
                        </a:p>
                      </a:txBody>
                      <a:tcPr/>
                    </a:tc>
                    <a:tc>
                      <a:txBody>
                        <a:bodyPr/>
                        <a:lstStyle/>
                        <a:p>
                          <a:endParaRPr lang="tr-TR"/>
                        </a:p>
                      </a:txBody>
                      <a:tcPr anchor="b">
                        <a:blipFill rotWithShape="0">
                          <a:blip r:embed="rId3"/>
                          <a:stretch>
                            <a:fillRect l="-40541" t="-495" r="-202027" b="-236139"/>
                          </a:stretch>
                        </a:blipFill>
                      </a:tcPr>
                    </a:tc>
                    <a:tc>
                      <a:txBody>
                        <a:bodyPr/>
                        <a:lstStyle/>
                        <a:p>
                          <a:endParaRPr lang="tr-TR"/>
                        </a:p>
                      </a:txBody>
                      <a:tcPr anchor="b">
                        <a:blipFill rotWithShape="0">
                          <a:blip r:embed="rId3"/>
                          <a:stretch>
                            <a:fillRect l="-140067" t="-495" r="-101347" b="-236139"/>
                          </a:stretch>
                        </a:blipFill>
                      </a:tcPr>
                    </a:tc>
                    <a:tc>
                      <a:txBody>
                        <a:bodyPr/>
                        <a:lstStyle/>
                        <a:p>
                          <a:endParaRPr lang="tr-TR"/>
                        </a:p>
                      </a:txBody>
                      <a:tcPr anchor="b">
                        <a:blipFill rotWithShape="0">
                          <a:blip r:embed="rId3"/>
                          <a:stretch>
                            <a:fillRect l="-240878" t="-495" r="-1689" b="-236139"/>
                          </a:stretch>
                        </a:blipFill>
                      </a:tcPr>
                    </a:tc>
                    <a:extLst>
                      <a:ext uri="{0D108BD9-81ED-4DB2-BD59-A6C34878D82A}">
                        <a16:rowId xmlns:a16="http://schemas.microsoft.com/office/drawing/2014/main" xmlns:a14="http://schemas.microsoft.com/office/drawing/2010/main" xmlns="" val="10000"/>
                      </a:ext>
                    </a:extLst>
                  </a:tr>
                  <a:tr h="379786">
                    <a:tc>
                      <a:txBody>
                        <a:bodyPr/>
                        <a:lstStyle/>
                        <a:p>
                          <a:pPr marL="0" algn="ctr" defTabSz="914400" rtl="0" eaLnBrk="1" latinLnBrk="0" hangingPunct="1"/>
                          <a:r>
                            <a:rPr lang="tr-TR" sz="1800" b="1" kern="1200" dirty="0" smtClean="0">
                              <a:solidFill>
                                <a:schemeClr val="lt1"/>
                              </a:solidFill>
                              <a:latin typeface="+mn-lt"/>
                              <a:ea typeface="+mn-ea"/>
                              <a:cs typeface="+mn-cs"/>
                            </a:rPr>
                            <a:t>N</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xmlns:a14="http://schemas.microsoft.com/office/drawing/2010/main" xmlns="" val="10001"/>
                      </a:ext>
                    </a:extLst>
                  </a:tr>
                  <a:tr h="664626">
                    <a:tc>
                      <a:txBody>
                        <a:bodyPr/>
                        <a:lstStyle/>
                        <a:p>
                          <a:pPr algn="ctr"/>
                          <a:r>
                            <a:rPr lang="tr-TR" sz="1800" dirty="0" smtClean="0"/>
                            <a:t>0</a:t>
                          </a:r>
                          <a:endParaRPr lang="tr-TR" sz="1800" dirty="0"/>
                        </a:p>
                      </a:txBody>
                      <a:tcPr/>
                    </a:tc>
                    <a:tc>
                      <a:txBody>
                        <a:bodyPr/>
                        <a:lstStyle/>
                        <a:p>
                          <a:endParaRPr lang="tr-TR"/>
                        </a:p>
                      </a:txBody>
                      <a:tcPr>
                        <a:blipFill rotWithShape="0">
                          <a:blip r:embed="rId3"/>
                          <a:stretch>
                            <a:fillRect l="-40541" t="-243119" r="-202027" b="-280734"/>
                          </a:stretch>
                        </a:blipFill>
                      </a:tcPr>
                    </a:tc>
                    <a:tc>
                      <a:txBody>
                        <a:bodyPr/>
                        <a:lstStyle/>
                        <a:p>
                          <a:endParaRPr lang="tr-TR"/>
                        </a:p>
                      </a:txBody>
                      <a:tcPr>
                        <a:blipFill rotWithShape="0">
                          <a:blip r:embed="rId3"/>
                          <a:stretch>
                            <a:fillRect l="-140067" t="-243119" r="-101347" b="-280734"/>
                          </a:stretch>
                        </a:blipFill>
                      </a:tcPr>
                    </a:tc>
                    <a:tc>
                      <a:txBody>
                        <a:bodyPr/>
                        <a:lstStyle/>
                        <a:p>
                          <a:endParaRPr lang="tr-TR"/>
                        </a:p>
                      </a:txBody>
                      <a:tcPr>
                        <a:blipFill rotWithShape="0">
                          <a:blip r:embed="rId3"/>
                          <a:stretch>
                            <a:fillRect l="-240878" t="-243119" r="-1689" b="-280734"/>
                          </a:stretch>
                        </a:blipFill>
                      </a:tcPr>
                    </a:tc>
                    <a:extLst>
                      <a:ext uri="{0D108BD9-81ED-4DB2-BD59-A6C34878D82A}">
                        <a16:rowId xmlns:a16="http://schemas.microsoft.com/office/drawing/2014/main" xmlns:a14="http://schemas.microsoft.com/office/drawing/2010/main" xmlns="" val="10002"/>
                      </a:ext>
                    </a:extLst>
                  </a:tr>
                  <a:tr h="664626">
                    <a:tc>
                      <a:txBody>
                        <a:bodyPr/>
                        <a:lstStyle/>
                        <a:p>
                          <a:pPr algn="ctr"/>
                          <a:r>
                            <a:rPr lang="tr-TR" sz="1800" dirty="0" smtClean="0"/>
                            <a:t>1</a:t>
                          </a:r>
                          <a:endParaRPr lang="tr-TR" sz="1800" dirty="0"/>
                        </a:p>
                      </a:txBody>
                      <a:tcPr/>
                    </a:tc>
                    <a:tc>
                      <a:txBody>
                        <a:bodyPr/>
                        <a:lstStyle/>
                        <a:p>
                          <a:pPr algn="ctr"/>
                          <a:r>
                            <a:rPr lang="tr-TR" sz="1800" dirty="0" smtClean="0"/>
                            <a:t>0</a:t>
                          </a:r>
                          <a:endParaRPr lang="tr-TR" sz="1800" dirty="0"/>
                        </a:p>
                      </a:txBody>
                      <a:tcPr/>
                    </a:tc>
                    <a:tc>
                      <a:txBody>
                        <a:bodyPr/>
                        <a:lstStyle/>
                        <a:p>
                          <a:endParaRPr lang="tr-TR"/>
                        </a:p>
                      </a:txBody>
                      <a:tcPr>
                        <a:blipFill rotWithShape="0">
                          <a:blip r:embed="rId3"/>
                          <a:stretch>
                            <a:fillRect l="-140067" t="-343119" r="-101347" b="-180734"/>
                          </a:stretch>
                        </a:blipFill>
                      </a:tcPr>
                    </a:tc>
                    <a:tc>
                      <a:txBody>
                        <a:bodyPr/>
                        <a:lstStyle/>
                        <a:p>
                          <a:endParaRPr lang="tr-TR"/>
                        </a:p>
                      </a:txBody>
                      <a:tcPr>
                        <a:blipFill rotWithShape="0">
                          <a:blip r:embed="rId3"/>
                          <a:stretch>
                            <a:fillRect l="-240878" t="-343119" r="-1689" b="-180734"/>
                          </a:stretch>
                        </a:blipFill>
                      </a:tcPr>
                    </a:tc>
                    <a:extLst>
                      <a:ext uri="{0D108BD9-81ED-4DB2-BD59-A6C34878D82A}">
                        <a16:rowId xmlns:a16="http://schemas.microsoft.com/office/drawing/2014/main" xmlns:a14="http://schemas.microsoft.com/office/drawing/2010/main" xmlns="" val="10003"/>
                      </a:ext>
                    </a:extLst>
                  </a:tr>
                  <a:tr h="631197">
                    <a:tc>
                      <a:txBody>
                        <a:bodyPr/>
                        <a:lstStyle/>
                        <a:p>
                          <a:pPr algn="ctr"/>
                          <a:r>
                            <a:rPr lang="tr-TR" sz="1800" dirty="0" smtClean="0"/>
                            <a:t>2</a:t>
                          </a:r>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endParaRPr lang="tr-TR"/>
                        </a:p>
                      </a:txBody>
                      <a:tcPr>
                        <a:blipFill rotWithShape="0">
                          <a:blip r:embed="rId3"/>
                          <a:stretch>
                            <a:fillRect l="-240878" t="-464423" r="-1689" b="-89423"/>
                          </a:stretch>
                        </a:blipFill>
                      </a:tcPr>
                    </a:tc>
                    <a:extLst>
                      <a:ext uri="{0D108BD9-81ED-4DB2-BD59-A6C34878D82A}">
                        <a16:rowId xmlns:a16="http://schemas.microsoft.com/office/drawing/2014/main" xmlns:a14="http://schemas.microsoft.com/office/drawing/2010/main" xmlns="" val="10004"/>
                      </a:ext>
                    </a:extLst>
                  </a:tr>
                  <a:tr h="549463">
                    <a:tc>
                      <a:txBody>
                        <a:bodyPr/>
                        <a:lstStyle/>
                        <a:p>
                          <a:endParaRPr lang="tr-TR"/>
                        </a:p>
                      </a:txBody>
                      <a:tcPr>
                        <a:blipFill rotWithShape="0">
                          <a:blip r:embed="rId3"/>
                          <a:stretch>
                            <a:fillRect l="-840" t="-652222" r="-751261" b="-3333"/>
                          </a:stretch>
                        </a:blipFill>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extLst>
                      <a:ext uri="{0D108BD9-81ED-4DB2-BD59-A6C34878D82A}">
                        <a16:rowId xmlns:a16="http://schemas.microsoft.com/office/drawing/2014/main" xmlns:a14="http://schemas.microsoft.com/office/drawing/2010/main" xmlns="" val="10005"/>
                      </a:ext>
                    </a:extLst>
                  </a:tr>
                </a:tbl>
              </a:graphicData>
            </a:graphic>
          </p:graphicFrame>
        </mc:Fallback>
      </mc:AlternateContent>
    </p:spTree>
    <p:extLst>
      <p:ext uri="{BB962C8B-B14F-4D97-AF65-F5344CB8AC3E}">
        <p14:creationId xmlns:p14="http://schemas.microsoft.com/office/powerpoint/2010/main" val="273261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sz="2400" b="1" dirty="0" smtClean="0"/>
                  <a:t>Örnek 2: </a:t>
                </a:r>
                <a:r>
                  <a:rPr lang="tr-TR" sz="2400" dirty="0" smtClean="0"/>
                  <a:t>Aşağıda blok diyagramı verilen sisteme sırasıyla </a:t>
                </a:r>
                <a14:m>
                  <m:oMath xmlns:m="http://schemas.openxmlformats.org/officeDocument/2006/math">
                    <m:r>
                      <a:rPr lang="tr-TR" sz="2400" i="1" dirty="0" smtClean="0">
                        <a:latin typeface="Cambria Math" panose="02040503050406030204" pitchFamily="18" charset="0"/>
                      </a:rPr>
                      <m:t>5</m:t>
                    </m:r>
                    <m:r>
                      <a:rPr lang="tr-TR" sz="2400" i="1" dirty="0" smtClean="0">
                        <a:latin typeface="Cambria Math" panose="02040503050406030204" pitchFamily="18" charset="0"/>
                      </a:rPr>
                      <m:t>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),5</m:t>
                    </m:r>
                    <m:r>
                      <a:rPr lang="tr-TR" sz="2400" i="1" dirty="0" smtClean="0">
                        <a:latin typeface="Cambria Math" panose="02040503050406030204" pitchFamily="18" charset="0"/>
                      </a:rPr>
                      <m:t>𝑡h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 </m:t>
                    </m:r>
                    <m:r>
                      <a:rPr lang="tr-TR" sz="2400" i="1" dirty="0" smtClean="0">
                        <a:latin typeface="Cambria Math" panose="02040503050406030204" pitchFamily="18" charset="0"/>
                      </a:rPr>
                      <m:t>𝑣𝑒</m:t>
                    </m:r>
                    <m:r>
                      <a:rPr lang="tr-TR" sz="2400" i="1" dirty="0" smtClean="0">
                        <a:latin typeface="Cambria Math" panose="02040503050406030204" pitchFamily="18" charset="0"/>
                      </a:rPr>
                      <m:t> 5</m:t>
                    </m:r>
                    <m:sSup>
                      <m:sSupPr>
                        <m:ctrlPr>
                          <a:rPr lang="tr-TR" sz="2400" i="1" dirty="0" smtClean="0">
                            <a:latin typeface="Cambria Math" panose="02040503050406030204" pitchFamily="18" charset="0"/>
                          </a:rPr>
                        </m:ctrlPr>
                      </m:sSupPr>
                      <m:e>
                        <m:r>
                          <a:rPr lang="tr-TR" sz="2400" i="1" dirty="0" smtClean="0">
                            <a:latin typeface="Cambria Math" panose="02040503050406030204" pitchFamily="18" charset="0"/>
                          </a:rPr>
                          <m:t>𝑡</m:t>
                        </m:r>
                      </m:e>
                      <m:sup>
                        <m:r>
                          <a:rPr lang="tr-TR" sz="2400" i="1" dirty="0" smtClean="0">
                            <a:latin typeface="Cambria Math" panose="02040503050406030204" pitchFamily="18" charset="0"/>
                          </a:rPr>
                          <m:t>2</m:t>
                        </m:r>
                      </m:sup>
                    </m:sSup>
                    <m:r>
                      <a:rPr lang="tr-TR" sz="2400" i="1" dirty="0" smtClean="0">
                        <a:latin typeface="Cambria Math" panose="02040503050406030204" pitchFamily="18" charset="0"/>
                      </a:rPr>
                      <m:t>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 </m:t>
                    </m:r>
                  </m:oMath>
                </a14:m>
                <a:r>
                  <a:rPr lang="tr-TR" sz="2400" dirty="0" smtClean="0"/>
                  <a:t>girişleri uygulandığında sürekli hal hatalarını bulunuz.</a:t>
                </a:r>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909" t="-1728"/>
                </a:stretch>
              </a:blipFill>
            </p:spPr>
            <p:txBody>
              <a:bodyPr/>
              <a:lstStyle/>
              <a:p>
                <a:r>
                  <a:rPr lang="tr-TR">
                    <a:noFill/>
                  </a:rPr>
                  <a:t> </a:t>
                </a:r>
              </a:p>
            </p:txBody>
          </p:sp>
        </mc:Fallback>
      </mc:AlternateContent>
      <p:pic>
        <p:nvPicPr>
          <p:cNvPr id="5" name="Picture 1"/>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l="19799" r="22686" b="79504"/>
          <a:stretch/>
        </p:blipFill>
        <p:spPr>
          <a:xfrm>
            <a:off x="1035794" y="2215662"/>
            <a:ext cx="9276790" cy="2250830"/>
          </a:xfrm>
          <a:prstGeom prst="rect">
            <a:avLst/>
          </a:prstGeom>
        </p:spPr>
      </p:pic>
    </p:spTree>
    <p:extLst>
      <p:ext uri="{BB962C8B-B14F-4D97-AF65-F5344CB8AC3E}">
        <p14:creationId xmlns:p14="http://schemas.microsoft.com/office/powerpoint/2010/main" val="177499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b="1" dirty="0" smtClean="0"/>
                  <a:t>Çözüm 2:</a:t>
                </a:r>
              </a:p>
              <a:p>
                <a:r>
                  <a:rPr lang="tr-TR" dirty="0" smtClean="0"/>
                  <a:t>Önce sistemin açık çevrim transfer fonksiyonunu son terimler bir olacak şekilde, yani </a:t>
                </a:r>
                <a14:m>
                  <m:oMath xmlns:m="http://schemas.openxmlformats.org/officeDocument/2006/math">
                    <m:sSup>
                      <m:sSupPr>
                        <m:ctrlPr>
                          <a:rPr lang="tr-TR" i="1" dirty="0" smtClean="0">
                            <a:latin typeface="Cambria Math" panose="02040503050406030204" pitchFamily="18" charset="0"/>
                          </a:rPr>
                        </m:ctrlPr>
                      </m:sSupPr>
                      <m:e>
                        <m:r>
                          <a:rPr lang="tr-TR" i="1" dirty="0" smtClean="0">
                            <a:latin typeface="Cambria Math" panose="02040503050406030204" pitchFamily="18" charset="0"/>
                          </a:rPr>
                          <m:t>𝑠</m:t>
                        </m:r>
                      </m:e>
                      <m:sup>
                        <m:r>
                          <a:rPr lang="tr-TR" i="1" dirty="0" smtClean="0">
                            <a:latin typeface="Cambria Math" panose="02040503050406030204" pitchFamily="18" charset="0"/>
                          </a:rPr>
                          <m:t>0</m:t>
                        </m:r>
                      </m:sup>
                    </m:sSup>
                  </m:oMath>
                </a14:m>
                <a:r>
                  <a:rPr lang="tr-TR" dirty="0" smtClean="0"/>
                  <a:t>’ın katsayısı 1 olacak şekilde düzenleyelim.</a:t>
                </a:r>
              </a:p>
              <a:p>
                <a14:m>
                  <m:oMath xmlns:m="http://schemas.openxmlformats.org/officeDocument/2006/math">
                    <m:f>
                      <m:fPr>
                        <m:ctrlPr>
                          <a:rPr lang="tr-TR" b="0" i="1" smtClean="0">
                            <a:latin typeface="Cambria Math" panose="02040503050406030204" pitchFamily="18" charset="0"/>
                          </a:rPr>
                        </m:ctrlPr>
                      </m:fPr>
                      <m:num>
                        <m:r>
                          <a:rPr lang="tr-TR" b="0" i="1" smtClean="0">
                            <a:latin typeface="Cambria Math" panose="02040503050406030204" pitchFamily="18" charset="0"/>
                          </a:rPr>
                          <m:t>100</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r>
                              <a:rPr lang="tr-TR" b="0" i="1" smtClean="0">
                                <a:latin typeface="Cambria Math" panose="02040503050406030204" pitchFamily="18" charset="0"/>
                              </a:rPr>
                              <m:t>+2</m:t>
                            </m:r>
                          </m:e>
                        </m:d>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+6)</m:t>
                        </m:r>
                      </m:num>
                      <m:den>
                        <m:r>
                          <a:rPr lang="tr-TR" b="0" i="1" smtClean="0">
                            <a:latin typeface="Cambria Math" panose="02040503050406030204" pitchFamily="18" charset="0"/>
                          </a:rPr>
                          <m:t>𝑠</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+3)(</m:t>
                        </m:r>
                        <m:r>
                          <a:rPr lang="tr-TR" b="0" i="1" smtClean="0">
                            <a:latin typeface="Cambria Math" panose="02040503050406030204" pitchFamily="18" charset="0"/>
                          </a:rPr>
                          <m:t>𝑠</m:t>
                        </m:r>
                        <m:r>
                          <a:rPr lang="tr-TR" b="0" i="1" smtClean="0">
                            <a:latin typeface="Cambria Math" panose="02040503050406030204" pitchFamily="18" charset="0"/>
                          </a:rPr>
                          <m:t>+4)</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1200</m:t>
                        </m:r>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𝑠</m:t>
                                </m:r>
                              </m:num>
                              <m:den>
                                <m:r>
                                  <a:rPr lang="tr-TR" b="0" i="1" smtClean="0">
                                    <a:latin typeface="Cambria Math" panose="02040503050406030204" pitchFamily="18" charset="0"/>
                                  </a:rPr>
                                  <m:t>2</m:t>
                                </m:r>
                              </m:den>
                            </m:f>
                            <m:r>
                              <a:rPr lang="tr-TR" b="0" i="1" smtClean="0">
                                <a:latin typeface="Cambria Math" panose="02040503050406030204" pitchFamily="18" charset="0"/>
                              </a:rPr>
                              <m:t>+1</m:t>
                            </m:r>
                          </m:e>
                        </m:d>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𝑠</m:t>
                                </m:r>
                              </m:num>
                              <m:den>
                                <m:r>
                                  <a:rPr lang="tr-TR" b="0" i="1" smtClean="0">
                                    <a:latin typeface="Cambria Math" panose="02040503050406030204" pitchFamily="18" charset="0"/>
                                  </a:rPr>
                                  <m:t>6</m:t>
                                </m:r>
                              </m:den>
                            </m:f>
                            <m:r>
                              <a:rPr lang="tr-TR" i="1">
                                <a:latin typeface="Cambria Math" panose="02040503050406030204" pitchFamily="18" charset="0"/>
                              </a:rPr>
                              <m:t>+1</m:t>
                            </m:r>
                          </m:e>
                        </m:d>
                      </m:num>
                      <m:den>
                        <m:r>
                          <a:rPr lang="tr-TR" b="0" i="1" smtClean="0">
                            <a:latin typeface="Cambria Math" panose="02040503050406030204" pitchFamily="18" charset="0"/>
                          </a:rPr>
                          <m:t>12</m:t>
                        </m:r>
                        <m:r>
                          <a:rPr lang="tr-TR" b="0" i="1" smtClean="0">
                            <a:latin typeface="Cambria Math" panose="02040503050406030204" pitchFamily="18" charset="0"/>
                          </a:rPr>
                          <m:t>𝑠</m:t>
                        </m:r>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𝑠</m:t>
                                </m:r>
                              </m:num>
                              <m:den>
                                <m:r>
                                  <a:rPr lang="tr-TR" b="0" i="1" smtClean="0">
                                    <a:latin typeface="Cambria Math" panose="02040503050406030204" pitchFamily="18" charset="0"/>
                                  </a:rPr>
                                  <m:t>3</m:t>
                                </m:r>
                              </m:den>
                            </m:f>
                            <m:r>
                              <a:rPr lang="tr-TR" b="0" i="1" smtClean="0">
                                <a:latin typeface="Cambria Math" panose="02040503050406030204" pitchFamily="18" charset="0"/>
                              </a:rPr>
                              <m:t>+1</m:t>
                            </m:r>
                          </m:e>
                        </m:d>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𝑠</m:t>
                                </m:r>
                              </m:num>
                              <m:den>
                                <m:r>
                                  <a:rPr lang="tr-TR" b="0" i="1" smtClean="0">
                                    <a:latin typeface="Cambria Math" panose="02040503050406030204" pitchFamily="18" charset="0"/>
                                  </a:rPr>
                                  <m:t>4</m:t>
                                </m:r>
                              </m:den>
                            </m:f>
                            <m:r>
                              <a:rPr lang="tr-TR" b="0" i="1" smtClean="0">
                                <a:latin typeface="Cambria Math" panose="02040503050406030204" pitchFamily="18" charset="0"/>
                              </a:rPr>
                              <m:t>+1</m:t>
                            </m:r>
                          </m:e>
                        </m:d>
                      </m:den>
                    </m:f>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10</m:t>
                        </m:r>
                        <m:r>
                          <a:rPr lang="tr-TR" i="1">
                            <a:latin typeface="Cambria Math" panose="02040503050406030204" pitchFamily="18" charset="0"/>
                          </a:rPr>
                          <m:t>0</m:t>
                        </m:r>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𝑠</m:t>
                                </m:r>
                              </m:num>
                              <m:den>
                                <m:r>
                                  <a:rPr lang="tr-TR" i="1">
                                    <a:latin typeface="Cambria Math" panose="02040503050406030204" pitchFamily="18" charset="0"/>
                                  </a:rPr>
                                  <m:t>2</m:t>
                                </m:r>
                              </m:den>
                            </m:f>
                            <m:r>
                              <a:rPr lang="tr-TR" i="1">
                                <a:latin typeface="Cambria Math" panose="02040503050406030204" pitchFamily="18" charset="0"/>
                              </a:rPr>
                              <m:t>+1</m:t>
                            </m:r>
                          </m:e>
                        </m:d>
                      </m:num>
                      <m:den>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1</m:t>
                            </m:r>
                          </m:sup>
                        </m:sSup>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𝑠</m:t>
                                </m:r>
                              </m:num>
                              <m:den>
                                <m:r>
                                  <a:rPr lang="tr-TR" i="1">
                                    <a:latin typeface="Cambria Math" panose="02040503050406030204" pitchFamily="18" charset="0"/>
                                  </a:rPr>
                                  <m:t>3</m:t>
                                </m:r>
                              </m:den>
                            </m:f>
                            <m:r>
                              <a:rPr lang="tr-TR" i="1">
                                <a:latin typeface="Cambria Math" panose="02040503050406030204" pitchFamily="18" charset="0"/>
                              </a:rPr>
                              <m:t>+1</m:t>
                            </m:r>
                          </m:e>
                        </m:d>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𝑠</m:t>
                                </m:r>
                              </m:num>
                              <m:den>
                                <m:r>
                                  <a:rPr lang="tr-TR" i="1">
                                    <a:latin typeface="Cambria Math" panose="02040503050406030204" pitchFamily="18" charset="0"/>
                                  </a:rPr>
                                  <m:t>4</m:t>
                                </m:r>
                              </m:den>
                            </m:f>
                            <m:r>
                              <a:rPr lang="tr-TR" i="1">
                                <a:latin typeface="Cambria Math" panose="02040503050406030204" pitchFamily="18" charset="0"/>
                              </a:rPr>
                              <m:t>+1</m:t>
                            </m:r>
                          </m:e>
                        </m:d>
                      </m:den>
                    </m:f>
                  </m:oMath>
                </a14:m>
                <a:endParaRPr lang="tr-TR" b="0" dirty="0" smtClean="0"/>
              </a:p>
              <a:p>
                <a:r>
                  <a:rPr lang="tr-TR" dirty="0" smtClean="0"/>
                  <a:t>Sistemin Tip numarası </a:t>
                </a:r>
                <a14:m>
                  <m:oMath xmlns:m="http://schemas.openxmlformats.org/officeDocument/2006/math">
                    <m:r>
                      <a:rPr lang="tr-TR" i="1" dirty="0" smtClean="0">
                        <a:latin typeface="Cambria Math" panose="02040503050406030204" pitchFamily="18" charset="0"/>
                      </a:rPr>
                      <m:t>𝑁</m:t>
                    </m:r>
                    <m:r>
                      <a:rPr lang="tr-TR" i="1" dirty="0" smtClean="0">
                        <a:latin typeface="Cambria Math" panose="02040503050406030204" pitchFamily="18" charset="0"/>
                      </a:rPr>
                      <m:t>=1;</m:t>
                    </m:r>
                  </m:oMath>
                </a14:m>
                <a:r>
                  <a:rPr lang="tr-TR" dirty="0" smtClean="0"/>
                  <a:t> </a:t>
                </a:r>
              </a:p>
              <a:p>
                <a:r>
                  <a:rPr lang="tr-TR" dirty="0" smtClean="0"/>
                  <a:t>ve açık çevrim kazancı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𝑂𝐿</m:t>
                        </m:r>
                      </m:sub>
                    </m:sSub>
                    <m:r>
                      <a:rPr lang="tr-TR" i="1" dirty="0" smtClean="0">
                        <a:latin typeface="Cambria Math" panose="02040503050406030204" pitchFamily="18" charset="0"/>
                      </a:rPr>
                      <m:t>=1</m:t>
                    </m:r>
                    <m:r>
                      <a:rPr lang="tr-TR" b="0" i="1" dirty="0" smtClean="0">
                        <a:latin typeface="Cambria Math" panose="02040503050406030204" pitchFamily="18" charset="0"/>
                      </a:rPr>
                      <m:t>00</m:t>
                    </m:r>
                  </m:oMath>
                </a14:m>
                <a:endParaRPr lang="tr-TR" b="0" dirty="0" smtClean="0"/>
              </a:p>
              <a:p>
                <a:r>
                  <a:rPr lang="tr-TR" dirty="0" smtClean="0"/>
                  <a:t>Tabloya göre;</a:t>
                </a:r>
              </a:p>
              <a:p>
                <a:r>
                  <a:rPr lang="tr-TR" b="0" dirty="0" smtClean="0"/>
                  <a:t>Adım girişte, </a:t>
                </a:r>
                <a14:m>
                  <m:oMath xmlns:m="http://schemas.openxmlformats.org/officeDocument/2006/math">
                    <m:sSub>
                      <m:sSubPr>
                        <m:ctrlPr>
                          <a:rPr lang="tr-TR" b="0" i="1" smtClean="0">
                            <a:latin typeface="Cambria Math" panose="02040503050406030204" pitchFamily="18" charset="0"/>
                          </a:rPr>
                        </m:ctrlPr>
                      </m:sSubPr>
                      <m:e>
                        <m:r>
                          <m:rPr>
                            <m:sty m:val="p"/>
                          </m:rPr>
                          <a:rPr lang="tr-TR" b="0" i="0" smtClean="0">
                            <a:latin typeface="Cambria Math" panose="02040503050406030204" pitchFamily="18" charset="0"/>
                          </a:rPr>
                          <m:t>e</m:t>
                        </m:r>
                      </m:e>
                      <m:sub>
                        <m:r>
                          <m:rPr>
                            <m:sty m:val="p"/>
                          </m:rPr>
                          <a:rPr lang="tr-TR" b="0" i="0" smtClean="0">
                            <a:latin typeface="Cambria Math" panose="02040503050406030204" pitchFamily="18" charset="0"/>
                          </a:rPr>
                          <m:t>ss</m:t>
                        </m:r>
                      </m:sub>
                    </m:sSub>
                    <m:r>
                      <a:rPr lang="tr-TR" b="0" i="0" smtClean="0">
                        <a:latin typeface="Cambria Math" panose="02040503050406030204" pitchFamily="18" charset="0"/>
                      </a:rPr>
                      <m:t>=</m:t>
                    </m:r>
                    <m:r>
                      <a:rPr lang="tr-TR" i="1" smtClean="0">
                        <a:latin typeface="Cambria Math" panose="02040503050406030204" pitchFamily="18" charset="0"/>
                      </a:rPr>
                      <m:t>0</m:t>
                    </m:r>
                  </m:oMath>
                </a14:m>
                <a:endParaRPr lang="tr-TR" b="0" dirty="0" smtClean="0"/>
              </a:p>
              <a:p>
                <a:r>
                  <a:rPr lang="tr-TR" dirty="0" smtClean="0"/>
                  <a:t>Rampa </a:t>
                </a:r>
                <a:r>
                  <a:rPr lang="tr-TR" dirty="0"/>
                  <a:t>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1</m:t>
                            </m:r>
                          </m:sub>
                        </m:sSub>
                      </m:num>
                      <m:den>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𝑂𝐿</m:t>
                            </m:r>
                          </m:sub>
                        </m:sSub>
                      </m:den>
                    </m:f>
                    <m:r>
                      <a:rPr lang="tr-TR" b="0" i="0" smtClean="0">
                        <a:latin typeface="Cambria Math" panose="02040503050406030204" pitchFamily="18" charset="0"/>
                      </a:rPr>
                      <m:t>=</m:t>
                    </m:r>
                    <m:f>
                      <m:fPr>
                        <m:ctrlPr>
                          <a:rPr lang="tr-TR" b="0" i="1" smtClean="0">
                            <a:latin typeface="Cambria Math" panose="02040503050406030204" pitchFamily="18" charset="0"/>
                          </a:rPr>
                        </m:ctrlPr>
                      </m:fPr>
                      <m:num>
                        <m:r>
                          <a:rPr lang="tr-TR" b="0" i="0" smtClean="0">
                            <a:latin typeface="Cambria Math" panose="02040503050406030204" pitchFamily="18" charset="0"/>
                          </a:rPr>
                          <m:t>5</m:t>
                        </m:r>
                      </m:num>
                      <m:den>
                        <m:r>
                          <a:rPr lang="tr-TR" b="0" i="0" smtClean="0">
                            <a:latin typeface="Cambria Math" panose="02040503050406030204" pitchFamily="18" charset="0"/>
                          </a:rPr>
                          <m:t>100</m:t>
                        </m:r>
                      </m:den>
                    </m:f>
                  </m:oMath>
                </a14:m>
                <a:endParaRPr lang="tr-TR" b="0" dirty="0" smtClean="0"/>
              </a:p>
              <a:p>
                <a:r>
                  <a:rPr lang="tr-TR" dirty="0" smtClean="0"/>
                  <a:t>İvme </a:t>
                </a:r>
                <a:r>
                  <a:rPr lang="tr-TR" dirty="0"/>
                  <a:t>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i="1">
                        <a:latin typeface="Cambria Math" panose="02040503050406030204" pitchFamily="18" charset="0"/>
                      </a:rPr>
                      <m:t>∞</m:t>
                    </m:r>
                  </m:oMath>
                </a14:m>
                <a:endParaRPr lang="tr-TR" dirty="0"/>
              </a:p>
              <a:p>
                <a:endParaRPr lang="tr-TR" b="0" dirty="0" smtClean="0"/>
              </a:p>
              <a:p>
                <a:endParaRPr lang="tr-TR" b="0" dirty="0" smtClean="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606" t="-135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4" name="Tablo 3"/>
              <p:cNvGraphicFramePr>
                <a:graphicFrameLocks noGrp="1"/>
              </p:cNvGraphicFramePr>
              <p:nvPr>
                <p:extLst/>
              </p:nvPr>
            </p:nvGraphicFramePr>
            <p:xfrm>
              <a:off x="5767754" y="2215846"/>
              <a:ext cx="6142893" cy="4117476"/>
            </p:xfrm>
            <a:graphic>
              <a:graphicData uri="http://schemas.openxmlformats.org/drawingml/2006/table">
                <a:tbl>
                  <a:tblPr firstRow="1" bandRow="1">
                    <a:tableStyleId>{5C22544A-7EE6-4342-B048-85BDC9FD1C3A}</a:tableStyleId>
                  </a:tblPr>
                  <a:tblGrid>
                    <a:gridCol w="722694">
                      <a:extLst>
                        <a:ext uri="{9D8B030D-6E8A-4147-A177-3AD203B41FA5}">
                          <a16:colId xmlns="" xmlns:a16="http://schemas.microsoft.com/office/drawing/2014/main" val="20000"/>
                        </a:ext>
                      </a:extLst>
                    </a:gridCol>
                    <a:gridCol w="1806733">
                      <a:extLst>
                        <a:ext uri="{9D8B030D-6E8A-4147-A177-3AD203B41FA5}">
                          <a16:colId xmlns="" xmlns:a16="http://schemas.microsoft.com/office/drawing/2014/main" val="20004"/>
                        </a:ext>
                      </a:extLst>
                    </a:gridCol>
                    <a:gridCol w="1806733">
                      <a:extLst>
                        <a:ext uri="{9D8B030D-6E8A-4147-A177-3AD203B41FA5}">
                          <a16:colId xmlns="" xmlns:a16="http://schemas.microsoft.com/office/drawing/2014/main" val="20005"/>
                        </a:ext>
                      </a:extLst>
                    </a:gridCol>
                    <a:gridCol w="1806733">
                      <a:extLst>
                        <a:ext uri="{9D8B030D-6E8A-4147-A177-3AD203B41FA5}">
                          <a16:colId xmlns="" xmlns:a16="http://schemas.microsoft.com/office/drawing/2014/main" val="20006"/>
                        </a:ext>
                      </a:extLst>
                    </a:gridCol>
                  </a:tblGrid>
                  <a:tr h="1227778">
                    <a:tc>
                      <a:txBody>
                        <a:bodyPr/>
                        <a:lstStyle/>
                        <a:p>
                          <a:endParaRPr lang="tr-TR" sz="1800" dirty="0"/>
                        </a:p>
                      </a:txBody>
                      <a:tcPr/>
                    </a:tc>
                    <a:tc>
                      <a:txBody>
                        <a:bodyPr/>
                        <a:lstStyle/>
                        <a:p>
                          <a:pPr algn="ctr"/>
                          <a:r>
                            <a:rPr lang="tr-TR" sz="1800" dirty="0" smtClean="0"/>
                            <a:t>ADIM (Basamak)</a:t>
                          </a:r>
                        </a:p>
                        <a:p>
                          <a:pPr algn="ctr"/>
                          <a14:m>
                            <m:oMathPara xmlns:m="http://schemas.openxmlformats.org/officeDocument/2006/math">
                              <m:oMathParaPr>
                                <m:jc m:val="centerGroup"/>
                              </m:oMathParaPr>
                              <m:oMath xmlns:m="http://schemas.openxmlformats.org/officeDocument/2006/math">
                                <m:r>
                                  <a:rPr lang="tr-TR" sz="1800" b="1" i="1" smtClean="0">
                                    <a:latin typeface="Cambria Math" panose="02040503050406030204" pitchFamily="18" charset="0"/>
                                  </a:rPr>
                                  <m:t>𝒓</m:t>
                                </m:r>
                                <m:d>
                                  <m:dPr>
                                    <m:ctrlPr>
                                      <a:rPr lang="tr-TR" sz="1800" b="1" i="1" smtClean="0">
                                        <a:latin typeface="Cambria Math" panose="02040503050406030204" pitchFamily="18" charset="0"/>
                                      </a:rPr>
                                    </m:ctrlPr>
                                  </m:dPr>
                                  <m:e>
                                    <m:r>
                                      <a:rPr lang="tr-TR" sz="1800" b="1" i="1" smtClean="0">
                                        <a:latin typeface="Cambria Math" panose="02040503050406030204" pitchFamily="18" charset="0"/>
                                      </a:rPr>
                                      <m:t>𝒕</m:t>
                                    </m:r>
                                  </m:e>
                                </m:d>
                                <m:r>
                                  <a:rPr lang="tr-TR" sz="1800" b="1" i="1" smtClean="0">
                                    <a:latin typeface="Cambria Math" panose="02040503050406030204" pitchFamily="18" charset="0"/>
                                  </a:rPr>
                                  <m:t>=</m:t>
                                </m:r>
                                <m:sSub>
                                  <m:sSubPr>
                                    <m:ctrlPr>
                                      <a:rPr lang="tr-TR" sz="1800" b="1" i="1" smtClean="0">
                                        <a:latin typeface="Cambria Math" panose="02040503050406030204" pitchFamily="18" charset="0"/>
                                      </a:rPr>
                                    </m:ctrlPr>
                                  </m:sSubPr>
                                  <m:e>
                                    <m:r>
                                      <a:rPr lang="tr-TR" sz="1800" b="1" i="1" smtClean="0">
                                        <a:latin typeface="Cambria Math" panose="02040503050406030204" pitchFamily="18" charset="0"/>
                                      </a:rPr>
                                      <m:t>𝒓</m:t>
                                    </m:r>
                                  </m:e>
                                  <m:sub>
                                    <m:r>
                                      <a:rPr lang="tr-TR" sz="1800" b="1" i="1" smtClean="0">
                                        <a:latin typeface="Cambria Math" panose="02040503050406030204" pitchFamily="18" charset="0"/>
                                      </a:rPr>
                                      <m:t>𝟎</m:t>
                                    </m:r>
                                  </m:sub>
                                </m:sSub>
                                <m:r>
                                  <a:rPr lang="tr-TR" sz="1800" b="1" i="1" smtClean="0">
                                    <a:latin typeface="Cambria Math" panose="02040503050406030204" pitchFamily="18" charset="0"/>
                                  </a:rPr>
                                  <m:t>𝒉</m:t>
                                </m:r>
                                <m:r>
                                  <a:rPr lang="tr-TR" sz="1800" b="1" i="1" smtClean="0">
                                    <a:latin typeface="Cambria Math" panose="02040503050406030204" pitchFamily="18" charset="0"/>
                                  </a:rPr>
                                  <m:t>(</m:t>
                                </m:r>
                                <m:r>
                                  <a:rPr lang="tr-TR" sz="1800" b="1" i="1" smtClean="0">
                                    <a:latin typeface="Cambria Math" panose="02040503050406030204" pitchFamily="18" charset="0"/>
                                  </a:rPr>
                                  <m:t>𝒕</m:t>
                                </m:r>
                                <m:r>
                                  <a:rPr lang="tr-TR" sz="1800" b="1" i="1" smtClean="0">
                                    <a:latin typeface="Cambria Math" panose="02040503050406030204" pitchFamily="18" charset="0"/>
                                  </a:rPr>
                                  <m:t>)</m:t>
                                </m:r>
                              </m:oMath>
                            </m:oMathPara>
                          </a14:m>
                          <a:endParaRPr lang="tr-TR" sz="1800" dirty="0"/>
                        </a:p>
                      </a:txBody>
                      <a:tcPr anchor="b"/>
                    </a:tc>
                    <a:tc>
                      <a:txBody>
                        <a:bodyPr/>
                        <a:lstStyle/>
                        <a:p>
                          <a:pPr algn="ctr"/>
                          <a:r>
                            <a:rPr lang="tr-TR" sz="1800" dirty="0" smtClean="0"/>
                            <a:t>RAMPA</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800" b="1" i="1" smtClean="0">
                                    <a:latin typeface="Cambria Math" panose="02040503050406030204" pitchFamily="18" charset="0"/>
                                  </a:rPr>
                                  <m:t>𝒓</m:t>
                                </m:r>
                                <m:d>
                                  <m:dPr>
                                    <m:ctrlPr>
                                      <a:rPr lang="tr-TR" sz="1800" b="1" i="1" smtClean="0">
                                        <a:latin typeface="Cambria Math" panose="02040503050406030204" pitchFamily="18" charset="0"/>
                                      </a:rPr>
                                    </m:ctrlPr>
                                  </m:dPr>
                                  <m:e>
                                    <m:r>
                                      <a:rPr lang="tr-TR" sz="1800" b="1" i="1" smtClean="0">
                                        <a:latin typeface="Cambria Math" panose="02040503050406030204" pitchFamily="18" charset="0"/>
                                      </a:rPr>
                                      <m:t>𝒕</m:t>
                                    </m:r>
                                  </m:e>
                                </m:d>
                                <m:r>
                                  <a:rPr lang="tr-TR" sz="1800" b="1" i="1" smtClean="0">
                                    <a:latin typeface="Cambria Math" panose="02040503050406030204" pitchFamily="18" charset="0"/>
                                  </a:rPr>
                                  <m:t>=</m:t>
                                </m:r>
                                <m:sSub>
                                  <m:sSubPr>
                                    <m:ctrlPr>
                                      <a:rPr lang="tr-TR" sz="1800" b="1" i="1" smtClean="0">
                                        <a:latin typeface="Cambria Math" panose="02040503050406030204" pitchFamily="18" charset="0"/>
                                      </a:rPr>
                                    </m:ctrlPr>
                                  </m:sSubPr>
                                  <m:e>
                                    <m:r>
                                      <a:rPr lang="tr-TR" sz="1800" b="1" i="1" smtClean="0">
                                        <a:latin typeface="Cambria Math" panose="02040503050406030204" pitchFamily="18" charset="0"/>
                                      </a:rPr>
                                      <m:t>𝒓</m:t>
                                    </m:r>
                                  </m:e>
                                  <m:sub>
                                    <m:r>
                                      <a:rPr lang="tr-TR" sz="1800" b="1" i="1" smtClean="0">
                                        <a:latin typeface="Cambria Math" panose="02040503050406030204" pitchFamily="18" charset="0"/>
                                      </a:rPr>
                                      <m:t>𝟏</m:t>
                                    </m:r>
                                  </m:sub>
                                </m:sSub>
                                <m:r>
                                  <a:rPr lang="tr-TR" sz="1800" b="1" i="1" smtClean="0">
                                    <a:latin typeface="Cambria Math" panose="02040503050406030204" pitchFamily="18" charset="0"/>
                                  </a:rPr>
                                  <m:t>𝒕𝒉</m:t>
                                </m:r>
                                <m:r>
                                  <a:rPr lang="tr-TR" sz="1800" b="1" i="1" smtClean="0">
                                    <a:latin typeface="Cambria Math" panose="02040503050406030204" pitchFamily="18" charset="0"/>
                                  </a:rPr>
                                  <m:t>(</m:t>
                                </m:r>
                                <m:r>
                                  <a:rPr lang="tr-TR" sz="1800" b="1" i="1" smtClean="0">
                                    <a:latin typeface="Cambria Math" panose="02040503050406030204" pitchFamily="18" charset="0"/>
                                  </a:rPr>
                                  <m:t>𝒕</m:t>
                                </m:r>
                                <m:r>
                                  <a:rPr lang="tr-TR" sz="1800" b="1" i="1" smtClean="0">
                                    <a:latin typeface="Cambria Math" panose="02040503050406030204" pitchFamily="18" charset="0"/>
                                  </a:rPr>
                                  <m:t>)</m:t>
                                </m:r>
                              </m:oMath>
                            </m:oMathPara>
                          </a14:m>
                          <a:endParaRPr lang="tr-TR" sz="1800" dirty="0"/>
                        </a:p>
                      </a:txBody>
                      <a:tcPr anchor="b"/>
                    </a:tc>
                    <a:tc>
                      <a:txBody>
                        <a:bodyPr/>
                        <a:lstStyle/>
                        <a:p>
                          <a:pPr algn="ctr"/>
                          <a:r>
                            <a:rPr lang="tr-TR" sz="1800" dirty="0" smtClean="0"/>
                            <a:t>İVME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800" b="1" i="1" smtClean="0">
                                    <a:latin typeface="Cambria Math" panose="02040503050406030204" pitchFamily="18" charset="0"/>
                                  </a:rPr>
                                  <m:t>𝒓</m:t>
                                </m:r>
                                <m:d>
                                  <m:dPr>
                                    <m:ctrlPr>
                                      <a:rPr lang="tr-TR" sz="1800" b="1" i="1" smtClean="0">
                                        <a:latin typeface="Cambria Math" panose="02040503050406030204" pitchFamily="18" charset="0"/>
                                      </a:rPr>
                                    </m:ctrlPr>
                                  </m:dPr>
                                  <m:e>
                                    <m:r>
                                      <a:rPr lang="tr-TR" sz="1800" b="1" i="1" smtClean="0">
                                        <a:latin typeface="Cambria Math" panose="02040503050406030204" pitchFamily="18" charset="0"/>
                                      </a:rPr>
                                      <m:t>𝒕</m:t>
                                    </m:r>
                                  </m:e>
                                </m:d>
                                <m:r>
                                  <a:rPr lang="tr-TR" sz="1800" b="1" i="1" smtClean="0">
                                    <a:latin typeface="Cambria Math" panose="02040503050406030204" pitchFamily="18" charset="0"/>
                                  </a:rPr>
                                  <m:t>=</m:t>
                                </m:r>
                                <m:sSub>
                                  <m:sSubPr>
                                    <m:ctrlPr>
                                      <a:rPr lang="tr-TR" sz="1800" b="1" i="1" smtClean="0">
                                        <a:latin typeface="Cambria Math" panose="02040503050406030204" pitchFamily="18" charset="0"/>
                                      </a:rPr>
                                    </m:ctrlPr>
                                  </m:sSubPr>
                                  <m:e>
                                    <m:r>
                                      <a:rPr lang="tr-TR" sz="1800" b="1" i="1" smtClean="0">
                                        <a:latin typeface="Cambria Math" panose="02040503050406030204" pitchFamily="18" charset="0"/>
                                      </a:rPr>
                                      <m:t>𝒓</m:t>
                                    </m:r>
                                  </m:e>
                                  <m:sub>
                                    <m:r>
                                      <a:rPr lang="tr-TR" sz="1800" b="1" i="1" smtClean="0">
                                        <a:latin typeface="Cambria Math" panose="02040503050406030204" pitchFamily="18" charset="0"/>
                                      </a:rPr>
                                      <m:t>𝟐</m:t>
                                    </m:r>
                                  </m:sub>
                                </m:sSub>
                                <m:sSup>
                                  <m:sSupPr>
                                    <m:ctrlPr>
                                      <a:rPr lang="tr-TR" sz="1800" b="1" i="1" smtClean="0">
                                        <a:latin typeface="Cambria Math" panose="02040503050406030204" pitchFamily="18" charset="0"/>
                                      </a:rPr>
                                    </m:ctrlPr>
                                  </m:sSupPr>
                                  <m:e>
                                    <m:r>
                                      <a:rPr lang="tr-TR" sz="1800" b="1" i="1" smtClean="0">
                                        <a:latin typeface="Cambria Math" panose="02040503050406030204" pitchFamily="18" charset="0"/>
                                      </a:rPr>
                                      <m:t>𝒕</m:t>
                                    </m:r>
                                  </m:e>
                                  <m:sup>
                                    <m:r>
                                      <a:rPr lang="tr-TR" sz="1800" b="1" i="1" smtClean="0">
                                        <a:latin typeface="Cambria Math" panose="02040503050406030204" pitchFamily="18" charset="0"/>
                                      </a:rPr>
                                      <m:t>𝟐</m:t>
                                    </m:r>
                                  </m:sup>
                                </m:sSup>
                                <m:r>
                                  <a:rPr lang="tr-TR" sz="1800" b="1" i="1" smtClean="0">
                                    <a:latin typeface="Cambria Math" panose="02040503050406030204" pitchFamily="18" charset="0"/>
                                  </a:rPr>
                                  <m:t>𝒉</m:t>
                                </m:r>
                                <m:r>
                                  <a:rPr lang="tr-TR" sz="1800" b="1" i="1" smtClean="0">
                                    <a:latin typeface="Cambria Math" panose="02040503050406030204" pitchFamily="18" charset="0"/>
                                  </a:rPr>
                                  <m:t>(</m:t>
                                </m:r>
                                <m:r>
                                  <a:rPr lang="tr-TR" sz="1800" b="1" i="1" smtClean="0">
                                    <a:latin typeface="Cambria Math" panose="02040503050406030204" pitchFamily="18" charset="0"/>
                                  </a:rPr>
                                  <m:t>𝒕</m:t>
                                </m:r>
                                <m:r>
                                  <a:rPr lang="tr-TR" sz="1800" b="1" i="1" smtClean="0">
                                    <a:latin typeface="Cambria Math" panose="02040503050406030204" pitchFamily="18" charset="0"/>
                                  </a:rPr>
                                  <m:t>)</m:t>
                                </m:r>
                              </m:oMath>
                            </m:oMathPara>
                          </a14:m>
                          <a:endParaRPr lang="tr-TR" sz="1800" dirty="0"/>
                        </a:p>
                      </a:txBody>
                      <a:tcPr anchor="b"/>
                    </a:tc>
                    <a:extLst>
                      <a:ext uri="{0D108BD9-81ED-4DB2-BD59-A6C34878D82A}">
                        <a16:rowId xmlns="" xmlns:a16="http://schemas.microsoft.com/office/drawing/2014/main" val="10000"/>
                      </a:ext>
                    </a:extLst>
                  </a:tr>
                  <a:tr h="379786">
                    <a:tc>
                      <a:txBody>
                        <a:bodyPr/>
                        <a:lstStyle/>
                        <a:p>
                          <a:pPr marL="0" algn="ctr" defTabSz="914400" rtl="0" eaLnBrk="1" latinLnBrk="0" hangingPunct="1"/>
                          <a:r>
                            <a:rPr lang="tr-TR" sz="1800" b="1" kern="1200" dirty="0" smtClean="0">
                              <a:solidFill>
                                <a:schemeClr val="lt1"/>
                              </a:solidFill>
                              <a:latin typeface="+mn-lt"/>
                              <a:ea typeface="+mn-ea"/>
                              <a:cs typeface="+mn-cs"/>
                            </a:rPr>
                            <a:t>N</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val="10001"/>
                      </a:ext>
                    </a:extLst>
                  </a:tr>
                  <a:tr h="664626">
                    <a:tc>
                      <a:txBody>
                        <a:bodyPr/>
                        <a:lstStyle/>
                        <a:p>
                          <a:pPr algn="ctr"/>
                          <a:r>
                            <a:rPr lang="tr-TR" sz="1800" dirty="0" smtClean="0"/>
                            <a:t>0</a:t>
                          </a:r>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0</m:t>
                                        </m:r>
                                      </m:sub>
                                    </m:sSub>
                                  </m:num>
                                  <m:den>
                                    <m:d>
                                      <m:dPr>
                                        <m:ctrlPr>
                                          <a:rPr lang="tr-TR" sz="1800" i="1" smtClean="0">
                                            <a:latin typeface="Cambria Math" panose="02040503050406030204" pitchFamily="18" charset="0"/>
                                          </a:rPr>
                                        </m:ctrlPr>
                                      </m:dPr>
                                      <m:e>
                                        <m:r>
                                          <a:rPr lang="tr-TR" sz="1800" b="0" i="1" smtClean="0">
                                            <a:latin typeface="Cambria Math" panose="02040503050406030204" pitchFamily="18" charset="0"/>
                                          </a:rPr>
                                          <m:t>1+</m:t>
                                        </m:r>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e>
                                    </m:d>
                                  </m:den>
                                </m:f>
                              </m:oMath>
                            </m:oMathPara>
                          </a14:m>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r>
                                  <a:rPr lang="tr-TR" sz="1800" i="1" smtClean="0">
                                    <a:latin typeface="Cambria Math" panose="02040503050406030204" pitchFamily="18" charset="0"/>
                                    <a:ea typeface="Cambria Math" panose="02040503050406030204" pitchFamily="18" charset="0"/>
                                  </a:rPr>
                                  <m:t>∞</m:t>
                                </m:r>
                              </m:oMath>
                            </m:oMathPara>
                          </a14:m>
                          <a:endParaRPr lang="tr-T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800" i="1" smtClean="0">
                                    <a:latin typeface="Cambria Math" panose="02040503050406030204" pitchFamily="18" charset="0"/>
                                    <a:ea typeface="Cambria Math" panose="02040503050406030204" pitchFamily="18" charset="0"/>
                                  </a:rPr>
                                  <m:t>∞</m:t>
                                </m:r>
                              </m:oMath>
                            </m:oMathPara>
                          </a14:m>
                          <a:endParaRPr lang="tr-TR" sz="1800" dirty="0"/>
                        </a:p>
                        <a:p>
                          <a:pPr algn="ctr"/>
                          <a:endParaRPr lang="tr-TR" sz="1800" dirty="0"/>
                        </a:p>
                      </a:txBody>
                      <a:tcPr/>
                    </a:tc>
                    <a:extLst>
                      <a:ext uri="{0D108BD9-81ED-4DB2-BD59-A6C34878D82A}">
                        <a16:rowId xmlns="" xmlns:a16="http://schemas.microsoft.com/office/drawing/2014/main" val="10002"/>
                      </a:ext>
                    </a:extLst>
                  </a:tr>
                  <a:tr h="664626">
                    <a:tc>
                      <a:txBody>
                        <a:bodyPr/>
                        <a:lstStyle/>
                        <a:p>
                          <a:pPr algn="ctr"/>
                          <a:r>
                            <a:rPr lang="tr-TR" sz="1800" dirty="0" smtClean="0"/>
                            <a:t>1</a:t>
                          </a:r>
                          <a:endParaRPr lang="tr-TR" sz="1800" dirty="0"/>
                        </a:p>
                      </a:txBody>
                      <a:tcPr/>
                    </a:tc>
                    <a:tc>
                      <a:txBody>
                        <a:bodyPr/>
                        <a:lstStyle/>
                        <a:p>
                          <a:pPr algn="ctr"/>
                          <a:r>
                            <a:rPr lang="tr-TR" sz="1800" dirty="0" smtClean="0"/>
                            <a:t>0</a:t>
                          </a:r>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1</m:t>
                                        </m:r>
                                      </m:sub>
                                    </m:sSub>
                                  </m:num>
                                  <m:den>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den>
                                </m:f>
                              </m:oMath>
                            </m:oMathPara>
                          </a14:m>
                          <a:endParaRPr lang="tr-T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800" i="1" smtClean="0">
                                    <a:latin typeface="Cambria Math" panose="02040503050406030204" pitchFamily="18" charset="0"/>
                                    <a:ea typeface="Cambria Math" panose="02040503050406030204" pitchFamily="18" charset="0"/>
                                  </a:rPr>
                                  <m:t>∞</m:t>
                                </m:r>
                              </m:oMath>
                            </m:oMathPara>
                          </a14:m>
                          <a:endParaRPr lang="tr-TR" sz="1800" dirty="0"/>
                        </a:p>
                        <a:p>
                          <a:pPr algn="ctr"/>
                          <a:endParaRPr lang="tr-TR" sz="1800" dirty="0"/>
                        </a:p>
                      </a:txBody>
                      <a:tcPr/>
                    </a:tc>
                    <a:extLst>
                      <a:ext uri="{0D108BD9-81ED-4DB2-BD59-A6C34878D82A}">
                        <a16:rowId xmlns="" xmlns:a16="http://schemas.microsoft.com/office/drawing/2014/main" val="10003"/>
                      </a:ext>
                    </a:extLst>
                  </a:tr>
                  <a:tr h="631197">
                    <a:tc>
                      <a:txBody>
                        <a:bodyPr/>
                        <a:lstStyle/>
                        <a:p>
                          <a:pPr algn="ctr"/>
                          <a:r>
                            <a:rPr lang="tr-TR" sz="1800" dirty="0" smtClean="0"/>
                            <a:t>2</a:t>
                          </a:r>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800" i="1" smtClean="0">
                                        <a:latin typeface="Cambria Math" panose="02040503050406030204" pitchFamily="18" charset="0"/>
                                      </a:rPr>
                                    </m:ctrlPr>
                                  </m:fPr>
                                  <m:num>
                                    <m:sSub>
                                      <m:sSubPr>
                                        <m:ctrlPr>
                                          <a:rPr lang="tr-TR" sz="180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2</m:t>
                                        </m:r>
                                      </m:sub>
                                    </m:sSub>
                                  </m:num>
                                  <m:den>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𝐾</m:t>
                                        </m:r>
                                      </m:e>
                                      <m:sub>
                                        <m:r>
                                          <a:rPr lang="tr-TR" sz="1800" b="0" i="1" smtClean="0">
                                            <a:latin typeface="Cambria Math" panose="02040503050406030204" pitchFamily="18" charset="0"/>
                                          </a:rPr>
                                          <m:t>𝑂𝐿</m:t>
                                        </m:r>
                                      </m:sub>
                                    </m:sSub>
                                  </m:den>
                                </m:f>
                              </m:oMath>
                            </m:oMathPara>
                          </a14:m>
                          <a:endParaRPr lang="tr-TR" sz="1800" dirty="0"/>
                        </a:p>
                      </a:txBody>
                      <a:tcPr/>
                    </a:tc>
                    <a:extLst>
                      <a:ext uri="{0D108BD9-81ED-4DB2-BD59-A6C34878D82A}">
                        <a16:rowId xmlns="" xmlns:a16="http://schemas.microsoft.com/office/drawing/2014/main" val="10004"/>
                      </a:ext>
                    </a:extLst>
                  </a:tr>
                  <a:tr h="549463">
                    <a:tc>
                      <a:txBody>
                        <a:bodyPr/>
                        <a:lstStyle/>
                        <a:p>
                          <a:pPr/>
                          <a14:m>
                            <m:oMathPara xmlns:m="http://schemas.openxmlformats.org/officeDocument/2006/math">
                              <m:oMathParaPr>
                                <m:jc m:val="centerGroup"/>
                              </m:oMathParaPr>
                              <m:oMath xmlns:m="http://schemas.openxmlformats.org/officeDocument/2006/math">
                                <m:r>
                                  <a:rPr lang="tr-TR" sz="1800" i="1" smtClean="0">
                                    <a:latin typeface="Cambria Math" panose="02040503050406030204" pitchFamily="18" charset="0"/>
                                    <a:ea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3</m:t>
                                </m:r>
                              </m:oMath>
                            </m:oMathPara>
                          </a14:m>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extLst>
                      <a:ext uri="{0D108BD9-81ED-4DB2-BD59-A6C34878D82A}">
                        <a16:rowId xmlns="" xmlns:a16="http://schemas.microsoft.com/office/drawing/2014/main" val="10005"/>
                      </a:ext>
                    </a:extLst>
                  </a:tr>
                </a:tbl>
              </a:graphicData>
            </a:graphic>
          </p:graphicFrame>
        </mc:Choice>
        <mc:Fallback xmlns="">
          <p:graphicFrame>
            <p:nvGraphicFramePr>
              <p:cNvPr id="4" name="Tablo 3"/>
              <p:cNvGraphicFramePr>
                <a:graphicFrameLocks noGrp="1"/>
              </p:cNvGraphicFramePr>
              <p:nvPr>
                <p:extLst/>
              </p:nvPr>
            </p:nvGraphicFramePr>
            <p:xfrm>
              <a:off x="5767754" y="2215846"/>
              <a:ext cx="6142893" cy="4117476"/>
            </p:xfrm>
            <a:graphic>
              <a:graphicData uri="http://schemas.openxmlformats.org/drawingml/2006/table">
                <a:tbl>
                  <a:tblPr firstRow="1" bandRow="1">
                    <a:tableStyleId>{5C22544A-7EE6-4342-B048-85BDC9FD1C3A}</a:tableStyleId>
                  </a:tblPr>
                  <a:tblGrid>
                    <a:gridCol w="722694">
                      <a:extLst>
                        <a:ext uri="{9D8B030D-6E8A-4147-A177-3AD203B41FA5}">
                          <a16:colId xmlns:a16="http://schemas.microsoft.com/office/drawing/2014/main" xmlns:a14="http://schemas.microsoft.com/office/drawing/2010/main" xmlns="" val="20000"/>
                        </a:ext>
                      </a:extLst>
                    </a:gridCol>
                    <a:gridCol w="1806733">
                      <a:extLst>
                        <a:ext uri="{9D8B030D-6E8A-4147-A177-3AD203B41FA5}">
                          <a16:colId xmlns:a16="http://schemas.microsoft.com/office/drawing/2014/main" xmlns:a14="http://schemas.microsoft.com/office/drawing/2010/main" xmlns="" val="20004"/>
                        </a:ext>
                      </a:extLst>
                    </a:gridCol>
                    <a:gridCol w="1806733">
                      <a:extLst>
                        <a:ext uri="{9D8B030D-6E8A-4147-A177-3AD203B41FA5}">
                          <a16:colId xmlns:a16="http://schemas.microsoft.com/office/drawing/2014/main" xmlns:a14="http://schemas.microsoft.com/office/drawing/2010/main" xmlns="" val="20005"/>
                        </a:ext>
                      </a:extLst>
                    </a:gridCol>
                    <a:gridCol w="1806733">
                      <a:extLst>
                        <a:ext uri="{9D8B030D-6E8A-4147-A177-3AD203B41FA5}">
                          <a16:colId xmlns:a16="http://schemas.microsoft.com/office/drawing/2014/main" xmlns:a14="http://schemas.microsoft.com/office/drawing/2010/main" xmlns="" val="20006"/>
                        </a:ext>
                      </a:extLst>
                    </a:gridCol>
                  </a:tblGrid>
                  <a:tr h="1227778">
                    <a:tc>
                      <a:txBody>
                        <a:bodyPr/>
                        <a:lstStyle/>
                        <a:p>
                          <a:endParaRPr lang="tr-TR" sz="1800" dirty="0"/>
                        </a:p>
                      </a:txBody>
                      <a:tcPr/>
                    </a:tc>
                    <a:tc>
                      <a:txBody>
                        <a:bodyPr/>
                        <a:lstStyle/>
                        <a:p>
                          <a:endParaRPr lang="tr-TR"/>
                        </a:p>
                      </a:txBody>
                      <a:tcPr anchor="b">
                        <a:blipFill rotWithShape="0">
                          <a:blip r:embed="rId3"/>
                          <a:stretch>
                            <a:fillRect l="-40541" t="-495" r="-202027" b="-236139"/>
                          </a:stretch>
                        </a:blipFill>
                      </a:tcPr>
                    </a:tc>
                    <a:tc>
                      <a:txBody>
                        <a:bodyPr/>
                        <a:lstStyle/>
                        <a:p>
                          <a:endParaRPr lang="tr-TR"/>
                        </a:p>
                      </a:txBody>
                      <a:tcPr anchor="b">
                        <a:blipFill rotWithShape="0">
                          <a:blip r:embed="rId3"/>
                          <a:stretch>
                            <a:fillRect l="-140067" t="-495" r="-101347" b="-236139"/>
                          </a:stretch>
                        </a:blipFill>
                      </a:tcPr>
                    </a:tc>
                    <a:tc>
                      <a:txBody>
                        <a:bodyPr/>
                        <a:lstStyle/>
                        <a:p>
                          <a:endParaRPr lang="tr-TR"/>
                        </a:p>
                      </a:txBody>
                      <a:tcPr anchor="b">
                        <a:blipFill rotWithShape="0">
                          <a:blip r:embed="rId3"/>
                          <a:stretch>
                            <a:fillRect l="-240878" t="-495" r="-1689" b="-236139"/>
                          </a:stretch>
                        </a:blipFill>
                      </a:tcPr>
                    </a:tc>
                    <a:extLst>
                      <a:ext uri="{0D108BD9-81ED-4DB2-BD59-A6C34878D82A}">
                        <a16:rowId xmlns:a16="http://schemas.microsoft.com/office/drawing/2014/main" xmlns:a14="http://schemas.microsoft.com/office/drawing/2010/main" xmlns="" val="10000"/>
                      </a:ext>
                    </a:extLst>
                  </a:tr>
                  <a:tr h="379786">
                    <a:tc>
                      <a:txBody>
                        <a:bodyPr/>
                        <a:lstStyle/>
                        <a:p>
                          <a:pPr marL="0" algn="ctr" defTabSz="914400" rtl="0" eaLnBrk="1" latinLnBrk="0" hangingPunct="1"/>
                          <a:r>
                            <a:rPr lang="tr-TR" sz="1800" b="1" kern="1200" dirty="0" smtClean="0">
                              <a:solidFill>
                                <a:schemeClr val="lt1"/>
                              </a:solidFill>
                              <a:latin typeface="+mn-lt"/>
                              <a:ea typeface="+mn-ea"/>
                              <a:cs typeface="+mn-cs"/>
                            </a:rPr>
                            <a:t>N</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800" b="1" kern="1200" dirty="0" err="1" smtClean="0">
                              <a:solidFill>
                                <a:schemeClr val="lt1"/>
                              </a:solidFill>
                              <a:latin typeface="+mn-lt"/>
                              <a:ea typeface="+mn-ea"/>
                              <a:cs typeface="+mn-cs"/>
                            </a:rPr>
                            <a:t>ess</a:t>
                          </a:r>
                          <a:endParaRPr lang="tr-TR" sz="1800" b="1"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xmlns:a14="http://schemas.microsoft.com/office/drawing/2010/main" xmlns="" val="10001"/>
                      </a:ext>
                    </a:extLst>
                  </a:tr>
                  <a:tr h="664626">
                    <a:tc>
                      <a:txBody>
                        <a:bodyPr/>
                        <a:lstStyle/>
                        <a:p>
                          <a:pPr algn="ctr"/>
                          <a:r>
                            <a:rPr lang="tr-TR" sz="1800" dirty="0" smtClean="0"/>
                            <a:t>0</a:t>
                          </a:r>
                          <a:endParaRPr lang="tr-TR" sz="1800" dirty="0"/>
                        </a:p>
                      </a:txBody>
                      <a:tcPr/>
                    </a:tc>
                    <a:tc>
                      <a:txBody>
                        <a:bodyPr/>
                        <a:lstStyle/>
                        <a:p>
                          <a:endParaRPr lang="tr-TR"/>
                        </a:p>
                      </a:txBody>
                      <a:tcPr>
                        <a:blipFill rotWithShape="0">
                          <a:blip r:embed="rId3"/>
                          <a:stretch>
                            <a:fillRect l="-40541" t="-243119" r="-202027" b="-280734"/>
                          </a:stretch>
                        </a:blipFill>
                      </a:tcPr>
                    </a:tc>
                    <a:tc>
                      <a:txBody>
                        <a:bodyPr/>
                        <a:lstStyle/>
                        <a:p>
                          <a:endParaRPr lang="tr-TR"/>
                        </a:p>
                      </a:txBody>
                      <a:tcPr>
                        <a:blipFill rotWithShape="0">
                          <a:blip r:embed="rId3"/>
                          <a:stretch>
                            <a:fillRect l="-140067" t="-243119" r="-101347" b="-280734"/>
                          </a:stretch>
                        </a:blipFill>
                      </a:tcPr>
                    </a:tc>
                    <a:tc>
                      <a:txBody>
                        <a:bodyPr/>
                        <a:lstStyle/>
                        <a:p>
                          <a:endParaRPr lang="tr-TR"/>
                        </a:p>
                      </a:txBody>
                      <a:tcPr>
                        <a:blipFill rotWithShape="0">
                          <a:blip r:embed="rId3"/>
                          <a:stretch>
                            <a:fillRect l="-240878" t="-243119" r="-1689" b="-280734"/>
                          </a:stretch>
                        </a:blipFill>
                      </a:tcPr>
                    </a:tc>
                    <a:extLst>
                      <a:ext uri="{0D108BD9-81ED-4DB2-BD59-A6C34878D82A}">
                        <a16:rowId xmlns:a16="http://schemas.microsoft.com/office/drawing/2014/main" xmlns:a14="http://schemas.microsoft.com/office/drawing/2010/main" xmlns="" val="10002"/>
                      </a:ext>
                    </a:extLst>
                  </a:tr>
                  <a:tr h="664626">
                    <a:tc>
                      <a:txBody>
                        <a:bodyPr/>
                        <a:lstStyle/>
                        <a:p>
                          <a:pPr algn="ctr"/>
                          <a:r>
                            <a:rPr lang="tr-TR" sz="1800" dirty="0" smtClean="0"/>
                            <a:t>1</a:t>
                          </a:r>
                          <a:endParaRPr lang="tr-TR" sz="1800" dirty="0"/>
                        </a:p>
                      </a:txBody>
                      <a:tcPr/>
                    </a:tc>
                    <a:tc>
                      <a:txBody>
                        <a:bodyPr/>
                        <a:lstStyle/>
                        <a:p>
                          <a:pPr algn="ctr"/>
                          <a:r>
                            <a:rPr lang="tr-TR" sz="1800" dirty="0" smtClean="0"/>
                            <a:t>0</a:t>
                          </a:r>
                          <a:endParaRPr lang="tr-TR" sz="1800" dirty="0"/>
                        </a:p>
                      </a:txBody>
                      <a:tcPr/>
                    </a:tc>
                    <a:tc>
                      <a:txBody>
                        <a:bodyPr/>
                        <a:lstStyle/>
                        <a:p>
                          <a:endParaRPr lang="tr-TR"/>
                        </a:p>
                      </a:txBody>
                      <a:tcPr>
                        <a:blipFill rotWithShape="0">
                          <a:blip r:embed="rId3"/>
                          <a:stretch>
                            <a:fillRect l="-140067" t="-343119" r="-101347" b="-180734"/>
                          </a:stretch>
                        </a:blipFill>
                      </a:tcPr>
                    </a:tc>
                    <a:tc>
                      <a:txBody>
                        <a:bodyPr/>
                        <a:lstStyle/>
                        <a:p>
                          <a:endParaRPr lang="tr-TR"/>
                        </a:p>
                      </a:txBody>
                      <a:tcPr>
                        <a:blipFill rotWithShape="0">
                          <a:blip r:embed="rId3"/>
                          <a:stretch>
                            <a:fillRect l="-240878" t="-343119" r="-1689" b="-180734"/>
                          </a:stretch>
                        </a:blipFill>
                      </a:tcPr>
                    </a:tc>
                    <a:extLst>
                      <a:ext uri="{0D108BD9-81ED-4DB2-BD59-A6C34878D82A}">
                        <a16:rowId xmlns:a16="http://schemas.microsoft.com/office/drawing/2014/main" xmlns:a14="http://schemas.microsoft.com/office/drawing/2010/main" xmlns="" val="10003"/>
                      </a:ext>
                    </a:extLst>
                  </a:tr>
                  <a:tr h="631197">
                    <a:tc>
                      <a:txBody>
                        <a:bodyPr/>
                        <a:lstStyle/>
                        <a:p>
                          <a:pPr algn="ctr"/>
                          <a:r>
                            <a:rPr lang="tr-TR" sz="1800" dirty="0" smtClean="0"/>
                            <a:t>2</a:t>
                          </a:r>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endParaRPr lang="tr-TR"/>
                        </a:p>
                      </a:txBody>
                      <a:tcPr>
                        <a:blipFill rotWithShape="0">
                          <a:blip r:embed="rId3"/>
                          <a:stretch>
                            <a:fillRect l="-240878" t="-464423" r="-1689" b="-89423"/>
                          </a:stretch>
                        </a:blipFill>
                      </a:tcPr>
                    </a:tc>
                    <a:extLst>
                      <a:ext uri="{0D108BD9-81ED-4DB2-BD59-A6C34878D82A}">
                        <a16:rowId xmlns:a16="http://schemas.microsoft.com/office/drawing/2014/main" xmlns:a14="http://schemas.microsoft.com/office/drawing/2010/main" xmlns="" val="10004"/>
                      </a:ext>
                    </a:extLst>
                  </a:tr>
                  <a:tr h="549463">
                    <a:tc>
                      <a:txBody>
                        <a:bodyPr/>
                        <a:lstStyle/>
                        <a:p>
                          <a:endParaRPr lang="tr-TR"/>
                        </a:p>
                      </a:txBody>
                      <a:tcPr>
                        <a:blipFill rotWithShape="0">
                          <a:blip r:embed="rId3"/>
                          <a:stretch>
                            <a:fillRect l="-840" t="-652222" r="-751261" b="-3333"/>
                          </a:stretch>
                        </a:blipFill>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tc>
                      <a:txBody>
                        <a:bodyPr/>
                        <a:lstStyle/>
                        <a:p>
                          <a:pPr algn="ctr"/>
                          <a:r>
                            <a:rPr lang="tr-TR" sz="1800" dirty="0" smtClean="0"/>
                            <a:t>0</a:t>
                          </a:r>
                          <a:endParaRPr lang="tr-TR" sz="1800" dirty="0"/>
                        </a:p>
                      </a:txBody>
                      <a:tcPr/>
                    </a:tc>
                    <a:extLst>
                      <a:ext uri="{0D108BD9-81ED-4DB2-BD59-A6C34878D82A}">
                        <a16:rowId xmlns:a16="http://schemas.microsoft.com/office/drawing/2014/main" xmlns:a14="http://schemas.microsoft.com/office/drawing/2010/main" xmlns="" val="10005"/>
                      </a:ext>
                    </a:extLst>
                  </a:tr>
                </a:tbl>
              </a:graphicData>
            </a:graphic>
          </p:graphicFrame>
        </mc:Fallback>
      </mc:AlternateContent>
    </p:spTree>
    <p:extLst>
      <p:ext uri="{BB962C8B-B14F-4D97-AF65-F5344CB8AC3E}">
        <p14:creationId xmlns:p14="http://schemas.microsoft.com/office/powerpoint/2010/main" val="407124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sz="2400" b="1" dirty="0" smtClean="0"/>
                  <a:t>Örnek 3: </a:t>
                </a:r>
                <a:r>
                  <a:rPr lang="tr-TR" sz="2400" dirty="0" smtClean="0"/>
                  <a:t>Aşağıda blok diyagramı verilen sisteme sırasıyla </a:t>
                </a:r>
                <a14:m>
                  <m:oMath xmlns:m="http://schemas.openxmlformats.org/officeDocument/2006/math">
                    <m:r>
                      <a:rPr lang="tr-TR" sz="2400" i="1" dirty="0" smtClean="0">
                        <a:latin typeface="Cambria Math" panose="02040503050406030204" pitchFamily="18" charset="0"/>
                      </a:rPr>
                      <m:t>5</m:t>
                    </m:r>
                    <m:r>
                      <a:rPr lang="tr-TR" sz="2400" i="1" dirty="0" smtClean="0">
                        <a:latin typeface="Cambria Math" panose="02040503050406030204" pitchFamily="18" charset="0"/>
                      </a:rPr>
                      <m:t>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),5</m:t>
                    </m:r>
                    <m:r>
                      <a:rPr lang="tr-TR" sz="2400" i="1" dirty="0" smtClean="0">
                        <a:latin typeface="Cambria Math" panose="02040503050406030204" pitchFamily="18" charset="0"/>
                      </a:rPr>
                      <m:t>𝑡h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 </m:t>
                    </m:r>
                    <m:r>
                      <a:rPr lang="tr-TR" sz="2400" i="1" dirty="0" smtClean="0">
                        <a:latin typeface="Cambria Math" panose="02040503050406030204" pitchFamily="18" charset="0"/>
                      </a:rPr>
                      <m:t>𝑣𝑒</m:t>
                    </m:r>
                    <m:r>
                      <a:rPr lang="tr-TR" sz="2400" i="1" dirty="0" smtClean="0">
                        <a:latin typeface="Cambria Math" panose="02040503050406030204" pitchFamily="18" charset="0"/>
                      </a:rPr>
                      <m:t> 5</m:t>
                    </m:r>
                    <m:sSup>
                      <m:sSupPr>
                        <m:ctrlPr>
                          <a:rPr lang="tr-TR" sz="2400" i="1" dirty="0" smtClean="0">
                            <a:latin typeface="Cambria Math" panose="02040503050406030204" pitchFamily="18" charset="0"/>
                          </a:rPr>
                        </m:ctrlPr>
                      </m:sSupPr>
                      <m:e>
                        <m:r>
                          <a:rPr lang="tr-TR" sz="2400" i="1" dirty="0" smtClean="0">
                            <a:latin typeface="Cambria Math" panose="02040503050406030204" pitchFamily="18" charset="0"/>
                          </a:rPr>
                          <m:t>𝑡</m:t>
                        </m:r>
                      </m:e>
                      <m:sup>
                        <m:r>
                          <a:rPr lang="tr-TR" sz="2400" i="1" dirty="0" smtClean="0">
                            <a:latin typeface="Cambria Math" panose="02040503050406030204" pitchFamily="18" charset="0"/>
                          </a:rPr>
                          <m:t>2</m:t>
                        </m:r>
                      </m:sup>
                    </m:sSup>
                    <m:r>
                      <a:rPr lang="tr-TR" sz="2400" i="1" dirty="0" smtClean="0">
                        <a:latin typeface="Cambria Math" panose="02040503050406030204" pitchFamily="18" charset="0"/>
                      </a:rPr>
                      <m:t>h</m:t>
                    </m:r>
                    <m:r>
                      <a:rPr lang="tr-TR" sz="2400" i="1" dirty="0" smtClean="0">
                        <a:latin typeface="Cambria Math" panose="02040503050406030204" pitchFamily="18" charset="0"/>
                      </a:rPr>
                      <m:t>(</m:t>
                    </m:r>
                    <m:r>
                      <a:rPr lang="tr-TR" sz="2400" i="1" dirty="0" smtClean="0">
                        <a:latin typeface="Cambria Math" panose="02040503050406030204" pitchFamily="18" charset="0"/>
                      </a:rPr>
                      <m:t>𝑡</m:t>
                    </m:r>
                    <m:r>
                      <a:rPr lang="tr-TR" sz="2400" i="1" dirty="0" smtClean="0">
                        <a:latin typeface="Cambria Math" panose="02040503050406030204" pitchFamily="18" charset="0"/>
                      </a:rPr>
                      <m:t>) </m:t>
                    </m:r>
                  </m:oMath>
                </a14:m>
                <a:r>
                  <a:rPr lang="tr-TR" sz="2400" dirty="0" smtClean="0"/>
                  <a:t>girişleri uygulandığında sürekli hal hatalarını bulunuz.</a:t>
                </a:r>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909" t="-1728"/>
                </a:stretch>
              </a:blipFill>
            </p:spPr>
            <p:txBody>
              <a:bodyPr/>
              <a:lstStyle/>
              <a:p>
                <a:r>
                  <a:rPr lang="tr-TR">
                    <a:noFill/>
                  </a:rPr>
                  <a:t> </a:t>
                </a:r>
              </a:p>
            </p:txBody>
          </p:sp>
        </mc:Fallback>
      </mc:AlternateContent>
      <p:pic>
        <p:nvPicPr>
          <p:cNvPr id="6" name="Picture 1"/>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l="15631" r="2874" b="76055"/>
          <a:stretch/>
        </p:blipFill>
        <p:spPr>
          <a:xfrm>
            <a:off x="1512277" y="2192215"/>
            <a:ext cx="9611045" cy="1969477"/>
          </a:xfrm>
          <a:prstGeom prst="rect">
            <a:avLst/>
          </a:prstGeom>
        </p:spPr>
      </p:pic>
    </p:spTree>
    <p:extLst>
      <p:ext uri="{BB962C8B-B14F-4D97-AF65-F5344CB8AC3E}">
        <p14:creationId xmlns:p14="http://schemas.microsoft.com/office/powerpoint/2010/main" val="88784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b="1" dirty="0" smtClean="0"/>
                  <a:t>Çözüm 3:</a:t>
                </a:r>
              </a:p>
              <a:p>
                <a:r>
                  <a:rPr lang="tr-TR" dirty="0" smtClean="0"/>
                  <a:t>Önce sistemin açık çevrim transfer fonksiyonunu son terimler bir olacak şekilde, yani </a:t>
                </a:r>
                <a14:m>
                  <m:oMath xmlns:m="http://schemas.openxmlformats.org/officeDocument/2006/math">
                    <m:sSup>
                      <m:sSupPr>
                        <m:ctrlPr>
                          <a:rPr lang="tr-TR" i="1" dirty="0" smtClean="0">
                            <a:latin typeface="Cambria Math" panose="02040503050406030204" pitchFamily="18" charset="0"/>
                          </a:rPr>
                        </m:ctrlPr>
                      </m:sSupPr>
                      <m:e>
                        <m:r>
                          <a:rPr lang="tr-TR" i="1" dirty="0" smtClean="0">
                            <a:latin typeface="Cambria Math" panose="02040503050406030204" pitchFamily="18" charset="0"/>
                          </a:rPr>
                          <m:t>𝑠</m:t>
                        </m:r>
                      </m:e>
                      <m:sup>
                        <m:r>
                          <a:rPr lang="tr-TR" i="1" dirty="0" smtClean="0">
                            <a:latin typeface="Cambria Math" panose="02040503050406030204" pitchFamily="18" charset="0"/>
                          </a:rPr>
                          <m:t>0</m:t>
                        </m:r>
                      </m:sup>
                    </m:sSup>
                  </m:oMath>
                </a14:m>
                <a:r>
                  <a:rPr lang="tr-TR" dirty="0" smtClean="0"/>
                  <a:t>’ın katsayısı 1 olacak şekilde düzenleyelim.</a:t>
                </a:r>
              </a:p>
              <a:p>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𝑂𝐿</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500</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r>
                              <a:rPr lang="tr-TR" b="0" i="1" smtClean="0">
                                <a:latin typeface="Cambria Math" panose="02040503050406030204" pitchFamily="18" charset="0"/>
                              </a:rPr>
                              <m:t>+2</m:t>
                            </m:r>
                          </m:e>
                        </m:d>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+4)(</m:t>
                        </m:r>
                        <m:r>
                          <a:rPr lang="tr-TR" i="1">
                            <a:latin typeface="Cambria Math" panose="02040503050406030204" pitchFamily="18" charset="0"/>
                          </a:rPr>
                          <m:t>𝑠</m:t>
                        </m:r>
                        <m:r>
                          <a:rPr lang="tr-TR" i="1">
                            <a:latin typeface="Cambria Math" panose="02040503050406030204" pitchFamily="18" charset="0"/>
                          </a:rPr>
                          <m:t>+5)(</m:t>
                        </m:r>
                        <m:r>
                          <a:rPr lang="tr-TR" i="1">
                            <a:latin typeface="Cambria Math" panose="02040503050406030204" pitchFamily="18" charset="0"/>
                          </a:rPr>
                          <m:t>𝑠</m:t>
                        </m:r>
                        <m:r>
                          <a:rPr lang="tr-TR" i="1">
                            <a:latin typeface="Cambria Math" panose="02040503050406030204" pitchFamily="18" charset="0"/>
                          </a:rPr>
                          <m:t>+6)(</m:t>
                        </m:r>
                        <m:r>
                          <a:rPr lang="tr-TR" b="0" i="1" smtClean="0">
                            <a:latin typeface="Cambria Math" panose="02040503050406030204" pitchFamily="18" charset="0"/>
                          </a:rPr>
                          <m:t>𝑠</m:t>
                        </m:r>
                        <m:r>
                          <a:rPr lang="tr-TR" b="0" i="1" smtClean="0">
                            <a:latin typeface="Cambria Math" panose="02040503050406030204" pitchFamily="18" charset="0"/>
                          </a:rPr>
                          <m:t>+7)</m:t>
                        </m:r>
                      </m:num>
                      <m:den>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+8)(</m:t>
                        </m:r>
                        <m:r>
                          <a:rPr lang="tr-TR" b="0" i="1" smtClean="0">
                            <a:latin typeface="Cambria Math" panose="02040503050406030204" pitchFamily="18" charset="0"/>
                          </a:rPr>
                          <m:t>𝑠</m:t>
                        </m:r>
                        <m:r>
                          <a:rPr lang="tr-TR" b="0" i="1" smtClean="0">
                            <a:latin typeface="Cambria Math" panose="02040503050406030204" pitchFamily="18" charset="0"/>
                          </a:rPr>
                          <m:t>+10)(</m:t>
                        </m:r>
                        <m:r>
                          <a:rPr lang="tr-TR" i="1">
                            <a:latin typeface="Cambria Math" panose="02040503050406030204" pitchFamily="18" charset="0"/>
                          </a:rPr>
                          <m:t>𝑠</m:t>
                        </m:r>
                        <m:r>
                          <a:rPr lang="tr-TR" i="1">
                            <a:latin typeface="Cambria Math" panose="02040503050406030204" pitchFamily="18" charset="0"/>
                          </a:rPr>
                          <m:t>+12)</m:t>
                        </m:r>
                      </m:den>
                    </m:f>
                  </m:oMath>
                </a14:m>
                <a:endParaRPr lang="tr-TR" b="0" dirty="0" smtClean="0"/>
              </a:p>
              <a:p>
                <a:r>
                  <a:rPr lang="tr-TR" dirty="0" smtClean="0"/>
                  <a:t>Sistemin Tip numarası </a:t>
                </a:r>
                <a14:m>
                  <m:oMath xmlns:m="http://schemas.openxmlformats.org/officeDocument/2006/math">
                    <m:r>
                      <a:rPr lang="tr-TR" i="1" dirty="0" smtClean="0">
                        <a:latin typeface="Cambria Math" panose="02040503050406030204" pitchFamily="18" charset="0"/>
                      </a:rPr>
                      <m:t>𝑁</m:t>
                    </m:r>
                    <m:r>
                      <a:rPr lang="tr-TR" i="1" dirty="0" smtClean="0">
                        <a:latin typeface="Cambria Math" panose="02040503050406030204" pitchFamily="18" charset="0"/>
                      </a:rPr>
                      <m:t>=2;</m:t>
                    </m:r>
                  </m:oMath>
                </a14:m>
                <a:r>
                  <a:rPr lang="tr-TR" dirty="0" smtClean="0"/>
                  <a:t> </a:t>
                </a:r>
              </a:p>
              <a:p>
                <a:r>
                  <a:rPr lang="tr-TR" dirty="0" smtClean="0"/>
                  <a:t>ve açık çevrim kazancı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𝑂𝐿</m:t>
                        </m:r>
                      </m:sub>
                    </m:sSub>
                    <m:r>
                      <a:rPr lang="tr-TR" i="1" dirty="0" smtClean="0">
                        <a:latin typeface="Cambria Math" panose="02040503050406030204" pitchFamily="18" charset="0"/>
                      </a:rPr>
                      <m:t>=</m:t>
                    </m:r>
                    <m:f>
                      <m:fPr>
                        <m:ctrlPr>
                          <a:rPr lang="tr-TR" b="0" i="1" dirty="0" smtClean="0">
                            <a:latin typeface="Cambria Math" panose="02040503050406030204" pitchFamily="18" charset="0"/>
                          </a:rPr>
                        </m:ctrlPr>
                      </m:fPr>
                      <m:num>
                        <m:r>
                          <a:rPr lang="tr-TR" i="1" dirty="0" smtClean="0">
                            <a:latin typeface="Cambria Math" panose="02040503050406030204" pitchFamily="18" charset="0"/>
                          </a:rPr>
                          <m:t>1</m:t>
                        </m:r>
                        <m:r>
                          <a:rPr lang="tr-TR" b="0" i="1" dirty="0" smtClean="0">
                            <a:latin typeface="Cambria Math" panose="02040503050406030204" pitchFamily="18" charset="0"/>
                          </a:rPr>
                          <m:t>00∗2∗4∗5∗6∗7</m:t>
                        </m:r>
                      </m:num>
                      <m:den>
                        <m:r>
                          <a:rPr lang="tr-TR" b="0" i="1" dirty="0" smtClean="0">
                            <a:latin typeface="Cambria Math" panose="02040503050406030204" pitchFamily="18" charset="0"/>
                          </a:rPr>
                          <m:t>8∗10∗12</m:t>
                        </m:r>
                      </m:den>
                    </m:f>
                    <m:r>
                      <a:rPr lang="tr-TR" b="0" i="1" dirty="0" smtClean="0">
                        <a:latin typeface="Cambria Math" panose="02040503050406030204" pitchFamily="18" charset="0"/>
                      </a:rPr>
                      <m:t>=175</m:t>
                    </m:r>
                  </m:oMath>
                </a14:m>
                <a:endParaRPr lang="tr-TR" b="0" dirty="0" smtClean="0"/>
              </a:p>
              <a:p>
                <a:r>
                  <a:rPr lang="tr-TR" dirty="0" smtClean="0"/>
                  <a:t>Tabloya göre;</a:t>
                </a:r>
              </a:p>
              <a:p>
                <a:r>
                  <a:rPr lang="tr-TR" b="0" dirty="0" smtClean="0"/>
                  <a:t>Adım girişte, </a:t>
                </a:r>
                <a14:m>
                  <m:oMath xmlns:m="http://schemas.openxmlformats.org/officeDocument/2006/math">
                    <m:sSub>
                      <m:sSubPr>
                        <m:ctrlPr>
                          <a:rPr lang="tr-TR" b="0" i="1" smtClean="0">
                            <a:latin typeface="Cambria Math" panose="02040503050406030204" pitchFamily="18" charset="0"/>
                          </a:rPr>
                        </m:ctrlPr>
                      </m:sSubPr>
                      <m:e>
                        <m:r>
                          <m:rPr>
                            <m:sty m:val="p"/>
                          </m:rPr>
                          <a:rPr lang="tr-TR" b="0" i="0" smtClean="0">
                            <a:latin typeface="Cambria Math" panose="02040503050406030204" pitchFamily="18" charset="0"/>
                          </a:rPr>
                          <m:t>e</m:t>
                        </m:r>
                      </m:e>
                      <m:sub>
                        <m:r>
                          <m:rPr>
                            <m:sty m:val="p"/>
                          </m:rPr>
                          <a:rPr lang="tr-TR" b="0" i="0" smtClean="0">
                            <a:latin typeface="Cambria Math" panose="02040503050406030204" pitchFamily="18" charset="0"/>
                          </a:rPr>
                          <m:t>ss</m:t>
                        </m:r>
                      </m:sub>
                    </m:sSub>
                    <m:r>
                      <a:rPr lang="tr-TR" b="0" i="0" smtClean="0">
                        <a:latin typeface="Cambria Math" panose="02040503050406030204" pitchFamily="18" charset="0"/>
                      </a:rPr>
                      <m:t>=</m:t>
                    </m:r>
                    <m:r>
                      <a:rPr lang="tr-TR" i="1" smtClean="0">
                        <a:latin typeface="Cambria Math" panose="02040503050406030204" pitchFamily="18" charset="0"/>
                      </a:rPr>
                      <m:t>0</m:t>
                    </m:r>
                  </m:oMath>
                </a14:m>
                <a:endParaRPr lang="tr-TR" b="0" dirty="0" smtClean="0"/>
              </a:p>
              <a:p>
                <a:r>
                  <a:rPr lang="tr-TR" dirty="0" smtClean="0"/>
                  <a:t>Rampa </a:t>
                </a:r>
                <a:r>
                  <a:rPr lang="tr-TR" dirty="0"/>
                  <a:t>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i="1" smtClean="0">
                        <a:latin typeface="Cambria Math" panose="02040503050406030204" pitchFamily="18" charset="0"/>
                      </a:rPr>
                      <m:t>0</m:t>
                    </m:r>
                  </m:oMath>
                </a14:m>
                <a:endParaRPr lang="tr-TR" b="0" dirty="0" smtClean="0"/>
              </a:p>
              <a:p>
                <a:r>
                  <a:rPr lang="tr-TR" dirty="0" smtClean="0"/>
                  <a:t>İvme </a:t>
                </a:r>
                <a:r>
                  <a:rPr lang="tr-TR" dirty="0"/>
                  <a:t>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2</m:t>
                            </m:r>
                          </m:sub>
                        </m:sSub>
                      </m:num>
                      <m:den>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𝑂𝐿</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5</m:t>
                        </m:r>
                      </m:num>
                      <m:den>
                        <m:r>
                          <a:rPr lang="tr-TR" b="0" i="1" smtClean="0">
                            <a:latin typeface="Cambria Math" panose="02040503050406030204" pitchFamily="18" charset="0"/>
                          </a:rPr>
                          <m:t>175</m:t>
                        </m:r>
                      </m:den>
                    </m:f>
                  </m:oMath>
                </a14:m>
                <a:endParaRPr lang="tr-TR" dirty="0"/>
              </a:p>
              <a:p>
                <a:endParaRPr lang="tr-TR" b="0" dirty="0" smtClean="0"/>
              </a:p>
              <a:p>
                <a:endParaRPr lang="tr-TR" b="0" dirty="0" smtClean="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606" t="-135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4" name="Tablo 3"/>
              <p:cNvGraphicFramePr>
                <a:graphicFrameLocks noGrp="1"/>
              </p:cNvGraphicFramePr>
              <p:nvPr>
                <p:extLst>
                  <p:ext uri="{D42A27DB-BD31-4B8C-83A1-F6EECF244321}">
                    <p14:modId xmlns:p14="http://schemas.microsoft.com/office/powerpoint/2010/main" val="809457568"/>
                  </p:ext>
                </p:extLst>
              </p:nvPr>
            </p:nvGraphicFramePr>
            <p:xfrm>
              <a:off x="7139354" y="2122061"/>
              <a:ext cx="4841631" cy="4117476"/>
            </p:xfrm>
            <a:graphic>
              <a:graphicData uri="http://schemas.openxmlformats.org/drawingml/2006/table">
                <a:tbl>
                  <a:tblPr firstRow="1" bandRow="1">
                    <a:tableStyleId>{5C22544A-7EE6-4342-B048-85BDC9FD1C3A}</a:tableStyleId>
                  </a:tblPr>
                  <a:tblGrid>
                    <a:gridCol w="569604">
                      <a:extLst>
                        <a:ext uri="{9D8B030D-6E8A-4147-A177-3AD203B41FA5}">
                          <a16:colId xmlns="" xmlns:a16="http://schemas.microsoft.com/office/drawing/2014/main" val="20000"/>
                        </a:ext>
                      </a:extLst>
                    </a:gridCol>
                    <a:gridCol w="1424009">
                      <a:extLst>
                        <a:ext uri="{9D8B030D-6E8A-4147-A177-3AD203B41FA5}">
                          <a16:colId xmlns="" xmlns:a16="http://schemas.microsoft.com/office/drawing/2014/main" val="20004"/>
                        </a:ext>
                      </a:extLst>
                    </a:gridCol>
                    <a:gridCol w="1424009">
                      <a:extLst>
                        <a:ext uri="{9D8B030D-6E8A-4147-A177-3AD203B41FA5}">
                          <a16:colId xmlns="" xmlns:a16="http://schemas.microsoft.com/office/drawing/2014/main" val="20005"/>
                        </a:ext>
                      </a:extLst>
                    </a:gridCol>
                    <a:gridCol w="1424009">
                      <a:extLst>
                        <a:ext uri="{9D8B030D-6E8A-4147-A177-3AD203B41FA5}">
                          <a16:colId xmlns="" xmlns:a16="http://schemas.microsoft.com/office/drawing/2014/main" val="20006"/>
                        </a:ext>
                      </a:extLst>
                    </a:gridCol>
                  </a:tblGrid>
                  <a:tr h="1227778">
                    <a:tc>
                      <a:txBody>
                        <a:bodyPr/>
                        <a:lstStyle/>
                        <a:p>
                          <a:endParaRPr lang="tr-TR" sz="1400" dirty="0"/>
                        </a:p>
                      </a:txBody>
                      <a:tcPr/>
                    </a:tc>
                    <a:tc>
                      <a:txBody>
                        <a:bodyPr/>
                        <a:lstStyle/>
                        <a:p>
                          <a:pPr algn="ctr"/>
                          <a:r>
                            <a:rPr lang="tr-TR" sz="1400" dirty="0" smtClean="0"/>
                            <a:t>ADIM (Basamak)</a:t>
                          </a:r>
                        </a:p>
                        <a:p>
                          <a:pPr algn="ct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𝟎</m:t>
                                    </m:r>
                                  </m:sub>
                                </m:sSub>
                                <m:r>
                                  <a:rPr lang="tr-TR" sz="1400" b="1" i="1" smtClean="0">
                                    <a:latin typeface="Cambria Math" panose="02040503050406030204" pitchFamily="18" charset="0"/>
                                  </a:rPr>
                                  <m:t>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tc>
                      <a:txBody>
                        <a:bodyPr/>
                        <a:lstStyle/>
                        <a:p>
                          <a:pPr algn="ctr"/>
                          <a:r>
                            <a:rPr lang="tr-TR" sz="1400" dirty="0" smtClean="0"/>
                            <a:t>RAMPA</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𝟏</m:t>
                                    </m:r>
                                  </m:sub>
                                </m:sSub>
                                <m:r>
                                  <a:rPr lang="tr-TR" sz="1400" b="1" i="1" smtClean="0">
                                    <a:latin typeface="Cambria Math" panose="02040503050406030204" pitchFamily="18" charset="0"/>
                                  </a:rPr>
                                  <m:t>𝒕𝒉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tc>
                      <a:txBody>
                        <a:bodyPr/>
                        <a:lstStyle/>
                        <a:p>
                          <a:pPr algn="ctr"/>
                          <a:r>
                            <a:rPr lang="tr-TR" sz="1400" dirty="0" smtClean="0"/>
                            <a:t>İVME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𝟐</m:t>
                                    </m:r>
                                  </m:sub>
                                </m:sSub>
                                <m:sSup>
                                  <m:sSupPr>
                                    <m:ctrlPr>
                                      <a:rPr lang="tr-TR" sz="1400" b="1" i="1" smtClean="0">
                                        <a:latin typeface="Cambria Math" panose="02040503050406030204" pitchFamily="18" charset="0"/>
                                      </a:rPr>
                                    </m:ctrlPr>
                                  </m:sSupPr>
                                  <m:e>
                                    <m:r>
                                      <a:rPr lang="tr-TR" sz="1400" b="1" i="1" smtClean="0">
                                        <a:latin typeface="Cambria Math" panose="02040503050406030204" pitchFamily="18" charset="0"/>
                                      </a:rPr>
                                      <m:t>𝒕</m:t>
                                    </m:r>
                                  </m:e>
                                  <m:sup>
                                    <m:r>
                                      <a:rPr lang="tr-TR" sz="1400" b="1" i="1" smtClean="0">
                                        <a:latin typeface="Cambria Math" panose="02040503050406030204" pitchFamily="18" charset="0"/>
                                      </a:rPr>
                                      <m:t>𝟐</m:t>
                                    </m:r>
                                  </m:sup>
                                </m:sSup>
                                <m:r>
                                  <a:rPr lang="tr-TR" sz="1400" b="1" i="1" smtClean="0">
                                    <a:latin typeface="Cambria Math" panose="02040503050406030204" pitchFamily="18" charset="0"/>
                                  </a:rPr>
                                  <m:t>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extLst>
                      <a:ext uri="{0D108BD9-81ED-4DB2-BD59-A6C34878D82A}">
                        <a16:rowId xmlns="" xmlns:a16="http://schemas.microsoft.com/office/drawing/2014/main" val="10000"/>
                      </a:ext>
                    </a:extLst>
                  </a:tr>
                  <a:tr h="379786">
                    <a:tc>
                      <a:txBody>
                        <a:bodyPr/>
                        <a:lstStyle/>
                        <a:p>
                          <a:pPr marL="0" algn="ctr" defTabSz="914400" rtl="0" eaLnBrk="1" latinLnBrk="0" hangingPunct="1"/>
                          <a:r>
                            <a:rPr lang="tr-TR" sz="1400" b="1" kern="1200" dirty="0" smtClean="0">
                              <a:solidFill>
                                <a:schemeClr val="lt1"/>
                              </a:solidFill>
                              <a:latin typeface="+mn-lt"/>
                              <a:ea typeface="+mn-ea"/>
                              <a:cs typeface="+mn-cs"/>
                            </a:rPr>
                            <a:t>N</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val="10001"/>
                      </a:ext>
                    </a:extLst>
                  </a:tr>
                  <a:tr h="664626">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0</m:t>
                                        </m:r>
                                      </m:sub>
                                    </m:sSub>
                                  </m:num>
                                  <m:den>
                                    <m:d>
                                      <m:dPr>
                                        <m:ctrlPr>
                                          <a:rPr lang="tr-TR" sz="1400" i="1" smtClean="0">
                                            <a:latin typeface="Cambria Math" panose="02040503050406030204" pitchFamily="18" charset="0"/>
                                          </a:rPr>
                                        </m:ctrlPr>
                                      </m:dPr>
                                      <m:e>
                                        <m:r>
                                          <a:rPr lang="tr-TR" sz="1400" b="0" i="1" smtClean="0">
                                            <a:latin typeface="Cambria Math" panose="02040503050406030204" pitchFamily="18" charset="0"/>
                                          </a:rPr>
                                          <m:t>1+</m:t>
                                        </m:r>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e>
                                    </m:d>
                                  </m:den>
                                </m:f>
                              </m:oMath>
                            </m:oMathPara>
                          </a14:m>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p>
                          <a:pPr algn="ctr"/>
                          <a:endParaRPr lang="tr-TR" sz="1400" dirty="0"/>
                        </a:p>
                      </a:txBody>
                      <a:tcPr/>
                    </a:tc>
                    <a:extLst>
                      <a:ext uri="{0D108BD9-81ED-4DB2-BD59-A6C34878D82A}">
                        <a16:rowId xmlns="" xmlns:a16="http://schemas.microsoft.com/office/drawing/2014/main" val="10002"/>
                      </a:ext>
                    </a:extLst>
                  </a:tr>
                  <a:tr h="664626">
                    <a:tc>
                      <a:txBody>
                        <a:bodyPr/>
                        <a:lstStyle/>
                        <a:p>
                          <a:pPr algn="ctr"/>
                          <a:r>
                            <a:rPr lang="tr-TR" sz="1400" dirty="0" smtClean="0"/>
                            <a:t>1</a:t>
                          </a:r>
                          <a:endParaRPr lang="tr-TR" sz="1400" dirty="0"/>
                        </a:p>
                      </a:txBody>
                      <a:tcPr/>
                    </a:tc>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1</m:t>
                                        </m:r>
                                      </m:sub>
                                    </m:sSub>
                                  </m:num>
                                  <m:den>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den>
                                </m:f>
                              </m:oMath>
                            </m:oMathPara>
                          </a14:m>
                          <a:endParaRPr lang="tr-T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p>
                          <a:pPr algn="ctr"/>
                          <a:endParaRPr lang="tr-TR" sz="1400" dirty="0"/>
                        </a:p>
                      </a:txBody>
                      <a:tcPr/>
                    </a:tc>
                    <a:extLst>
                      <a:ext uri="{0D108BD9-81ED-4DB2-BD59-A6C34878D82A}">
                        <a16:rowId xmlns="" xmlns:a16="http://schemas.microsoft.com/office/drawing/2014/main" val="10003"/>
                      </a:ext>
                    </a:extLst>
                  </a:tr>
                  <a:tr h="631197">
                    <a:tc>
                      <a:txBody>
                        <a:bodyPr/>
                        <a:lstStyle/>
                        <a:p>
                          <a:pPr algn="ctr"/>
                          <a:r>
                            <a:rPr lang="tr-TR" sz="1400" dirty="0" smtClean="0"/>
                            <a:t>2</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2</m:t>
                                        </m:r>
                                      </m:sub>
                                    </m:sSub>
                                  </m:num>
                                  <m:den>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den>
                                </m:f>
                              </m:oMath>
                            </m:oMathPara>
                          </a14:m>
                          <a:endParaRPr lang="tr-TR" sz="1400" dirty="0"/>
                        </a:p>
                      </a:txBody>
                      <a:tcPr/>
                    </a:tc>
                    <a:extLst>
                      <a:ext uri="{0D108BD9-81ED-4DB2-BD59-A6C34878D82A}">
                        <a16:rowId xmlns="" xmlns:a16="http://schemas.microsoft.com/office/drawing/2014/main" val="10004"/>
                      </a:ext>
                    </a:extLst>
                  </a:tr>
                  <a:tr h="549463">
                    <a:tc>
                      <a:txBody>
                        <a:bodyPr/>
                        <a:lstStyle/>
                        <a:p>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r>
                                  <a:rPr lang="tr-TR" sz="1400" b="0" i="1" smtClean="0">
                                    <a:latin typeface="Cambria Math" panose="02040503050406030204" pitchFamily="18" charset="0"/>
                                    <a:ea typeface="Cambria Math" panose="02040503050406030204" pitchFamily="18" charset="0"/>
                                  </a:rPr>
                                  <m:t>3</m:t>
                                </m:r>
                              </m:oMath>
                            </m:oMathPara>
                          </a14:m>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extLst>
                      <a:ext uri="{0D108BD9-81ED-4DB2-BD59-A6C34878D82A}">
                        <a16:rowId xmlns="" xmlns:a16="http://schemas.microsoft.com/office/drawing/2014/main" val="10005"/>
                      </a:ext>
                    </a:extLst>
                  </a:tr>
                </a:tbl>
              </a:graphicData>
            </a:graphic>
          </p:graphicFrame>
        </mc:Choice>
        <mc:Fallback xmlns="">
          <p:graphicFrame>
            <p:nvGraphicFramePr>
              <p:cNvPr id="4" name="Tablo 3"/>
              <p:cNvGraphicFramePr>
                <a:graphicFrameLocks noGrp="1"/>
              </p:cNvGraphicFramePr>
              <p:nvPr>
                <p:extLst>
                  <p:ext uri="{D42A27DB-BD31-4B8C-83A1-F6EECF244321}">
                    <p14:modId xmlns:p14="http://schemas.microsoft.com/office/powerpoint/2010/main" val="809457568"/>
                  </p:ext>
                </p:extLst>
              </p:nvPr>
            </p:nvGraphicFramePr>
            <p:xfrm>
              <a:off x="7139354" y="2122061"/>
              <a:ext cx="4841631" cy="4117476"/>
            </p:xfrm>
            <a:graphic>
              <a:graphicData uri="http://schemas.openxmlformats.org/drawingml/2006/table">
                <a:tbl>
                  <a:tblPr firstRow="1" bandRow="1">
                    <a:tableStyleId>{5C22544A-7EE6-4342-B048-85BDC9FD1C3A}</a:tableStyleId>
                  </a:tblPr>
                  <a:tblGrid>
                    <a:gridCol w="569604">
                      <a:extLst>
                        <a:ext uri="{9D8B030D-6E8A-4147-A177-3AD203B41FA5}">
                          <a16:colId xmlns:a16="http://schemas.microsoft.com/office/drawing/2014/main" xmlns:a14="http://schemas.microsoft.com/office/drawing/2010/main" xmlns="" val="20000"/>
                        </a:ext>
                      </a:extLst>
                    </a:gridCol>
                    <a:gridCol w="1424009">
                      <a:extLst>
                        <a:ext uri="{9D8B030D-6E8A-4147-A177-3AD203B41FA5}">
                          <a16:colId xmlns:a16="http://schemas.microsoft.com/office/drawing/2014/main" xmlns:a14="http://schemas.microsoft.com/office/drawing/2010/main" xmlns="" val="20004"/>
                        </a:ext>
                      </a:extLst>
                    </a:gridCol>
                    <a:gridCol w="1424009">
                      <a:extLst>
                        <a:ext uri="{9D8B030D-6E8A-4147-A177-3AD203B41FA5}">
                          <a16:colId xmlns:a16="http://schemas.microsoft.com/office/drawing/2014/main" xmlns:a14="http://schemas.microsoft.com/office/drawing/2010/main" xmlns="" val="20005"/>
                        </a:ext>
                      </a:extLst>
                    </a:gridCol>
                    <a:gridCol w="1424009">
                      <a:extLst>
                        <a:ext uri="{9D8B030D-6E8A-4147-A177-3AD203B41FA5}">
                          <a16:colId xmlns:a16="http://schemas.microsoft.com/office/drawing/2014/main" xmlns:a14="http://schemas.microsoft.com/office/drawing/2010/main" xmlns="" val="20006"/>
                        </a:ext>
                      </a:extLst>
                    </a:gridCol>
                  </a:tblGrid>
                  <a:tr h="1227778">
                    <a:tc>
                      <a:txBody>
                        <a:bodyPr/>
                        <a:lstStyle/>
                        <a:p>
                          <a:endParaRPr lang="tr-TR" sz="1400" dirty="0"/>
                        </a:p>
                      </a:txBody>
                      <a:tcPr/>
                    </a:tc>
                    <a:tc>
                      <a:txBody>
                        <a:bodyPr/>
                        <a:lstStyle/>
                        <a:p>
                          <a:endParaRPr lang="tr-TR"/>
                        </a:p>
                      </a:txBody>
                      <a:tcPr anchor="b">
                        <a:blipFill rotWithShape="0">
                          <a:blip r:embed="rId3"/>
                          <a:stretch>
                            <a:fillRect l="-40773" t="-495" r="-202575" b="-235644"/>
                          </a:stretch>
                        </a:blipFill>
                      </a:tcPr>
                    </a:tc>
                    <a:tc>
                      <a:txBody>
                        <a:bodyPr/>
                        <a:lstStyle/>
                        <a:p>
                          <a:endParaRPr lang="tr-TR"/>
                        </a:p>
                      </a:txBody>
                      <a:tcPr anchor="b">
                        <a:blipFill rotWithShape="0">
                          <a:blip r:embed="rId3"/>
                          <a:stretch>
                            <a:fillRect l="-140171" t="-495" r="-101709" b="-235644"/>
                          </a:stretch>
                        </a:blipFill>
                      </a:tcPr>
                    </a:tc>
                    <a:tc>
                      <a:txBody>
                        <a:bodyPr/>
                        <a:lstStyle/>
                        <a:p>
                          <a:endParaRPr lang="tr-TR"/>
                        </a:p>
                      </a:txBody>
                      <a:tcPr anchor="b">
                        <a:blipFill rotWithShape="0">
                          <a:blip r:embed="rId3"/>
                          <a:stretch>
                            <a:fillRect l="-240171" t="-495" r="-1709" b="-235644"/>
                          </a:stretch>
                        </a:blipFill>
                      </a:tcPr>
                    </a:tc>
                    <a:extLst>
                      <a:ext uri="{0D108BD9-81ED-4DB2-BD59-A6C34878D82A}">
                        <a16:rowId xmlns:a16="http://schemas.microsoft.com/office/drawing/2014/main" xmlns:a14="http://schemas.microsoft.com/office/drawing/2010/main" xmlns="" val="10000"/>
                      </a:ext>
                    </a:extLst>
                  </a:tr>
                  <a:tr h="379786">
                    <a:tc>
                      <a:txBody>
                        <a:bodyPr/>
                        <a:lstStyle/>
                        <a:p>
                          <a:pPr marL="0" algn="ctr" defTabSz="914400" rtl="0" eaLnBrk="1" latinLnBrk="0" hangingPunct="1"/>
                          <a:r>
                            <a:rPr lang="tr-TR" sz="1400" b="1" kern="1200" dirty="0" smtClean="0">
                              <a:solidFill>
                                <a:schemeClr val="lt1"/>
                              </a:solidFill>
                              <a:latin typeface="+mn-lt"/>
                              <a:ea typeface="+mn-ea"/>
                              <a:cs typeface="+mn-cs"/>
                            </a:rPr>
                            <a:t>N</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xmlns:a14="http://schemas.microsoft.com/office/drawing/2010/main" xmlns="" val="10001"/>
                      </a:ext>
                    </a:extLst>
                  </a:tr>
                  <a:tr h="664626">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40773" t="-243119" r="-202575" b="-279817"/>
                          </a:stretch>
                        </a:blipFill>
                      </a:tcPr>
                    </a:tc>
                    <a:tc>
                      <a:txBody>
                        <a:bodyPr/>
                        <a:lstStyle/>
                        <a:p>
                          <a:endParaRPr lang="tr-TR"/>
                        </a:p>
                      </a:txBody>
                      <a:tcPr>
                        <a:blipFill rotWithShape="0">
                          <a:blip r:embed="rId3"/>
                          <a:stretch>
                            <a:fillRect l="-140171" t="-243119" r="-101709" b="-279817"/>
                          </a:stretch>
                        </a:blipFill>
                      </a:tcPr>
                    </a:tc>
                    <a:tc>
                      <a:txBody>
                        <a:bodyPr/>
                        <a:lstStyle/>
                        <a:p>
                          <a:endParaRPr lang="tr-TR"/>
                        </a:p>
                      </a:txBody>
                      <a:tcPr>
                        <a:blipFill rotWithShape="0">
                          <a:blip r:embed="rId3"/>
                          <a:stretch>
                            <a:fillRect l="-240171" t="-243119" r="-1709" b="-279817"/>
                          </a:stretch>
                        </a:blipFill>
                      </a:tcPr>
                    </a:tc>
                    <a:extLst>
                      <a:ext uri="{0D108BD9-81ED-4DB2-BD59-A6C34878D82A}">
                        <a16:rowId xmlns:a16="http://schemas.microsoft.com/office/drawing/2014/main" xmlns:a14="http://schemas.microsoft.com/office/drawing/2010/main" xmlns="" val="10002"/>
                      </a:ext>
                    </a:extLst>
                  </a:tr>
                  <a:tr h="664626">
                    <a:tc>
                      <a:txBody>
                        <a:bodyPr/>
                        <a:lstStyle/>
                        <a:p>
                          <a:pPr algn="ctr"/>
                          <a:r>
                            <a:rPr lang="tr-TR" sz="1400" dirty="0" smtClean="0"/>
                            <a:t>1</a:t>
                          </a:r>
                          <a:endParaRPr lang="tr-TR" sz="1400" dirty="0"/>
                        </a:p>
                      </a:txBody>
                      <a:tcPr/>
                    </a:tc>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140171" t="-343119" r="-101709" b="-179817"/>
                          </a:stretch>
                        </a:blipFill>
                      </a:tcPr>
                    </a:tc>
                    <a:tc>
                      <a:txBody>
                        <a:bodyPr/>
                        <a:lstStyle/>
                        <a:p>
                          <a:endParaRPr lang="tr-TR"/>
                        </a:p>
                      </a:txBody>
                      <a:tcPr>
                        <a:blipFill rotWithShape="0">
                          <a:blip r:embed="rId3"/>
                          <a:stretch>
                            <a:fillRect l="-240171" t="-343119" r="-1709" b="-179817"/>
                          </a:stretch>
                        </a:blipFill>
                      </a:tcPr>
                    </a:tc>
                    <a:extLst>
                      <a:ext uri="{0D108BD9-81ED-4DB2-BD59-A6C34878D82A}">
                        <a16:rowId xmlns:a16="http://schemas.microsoft.com/office/drawing/2014/main" xmlns:a14="http://schemas.microsoft.com/office/drawing/2010/main" xmlns="" val="10003"/>
                      </a:ext>
                    </a:extLst>
                  </a:tr>
                  <a:tr h="631197">
                    <a:tc>
                      <a:txBody>
                        <a:bodyPr/>
                        <a:lstStyle/>
                        <a:p>
                          <a:pPr algn="ctr"/>
                          <a:r>
                            <a:rPr lang="tr-TR" sz="1400" dirty="0" smtClean="0"/>
                            <a:t>2</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240171" t="-464423" r="-1709" b="-88462"/>
                          </a:stretch>
                        </a:blipFill>
                      </a:tcPr>
                    </a:tc>
                    <a:extLst>
                      <a:ext uri="{0D108BD9-81ED-4DB2-BD59-A6C34878D82A}">
                        <a16:rowId xmlns:a16="http://schemas.microsoft.com/office/drawing/2014/main" xmlns:a14="http://schemas.microsoft.com/office/drawing/2010/main" xmlns="" val="10004"/>
                      </a:ext>
                    </a:extLst>
                  </a:tr>
                  <a:tr h="549463">
                    <a:tc>
                      <a:txBody>
                        <a:bodyPr/>
                        <a:lstStyle/>
                        <a:p>
                          <a:endParaRPr lang="tr-TR"/>
                        </a:p>
                      </a:txBody>
                      <a:tcPr>
                        <a:blipFill rotWithShape="0">
                          <a:blip r:embed="rId3"/>
                          <a:stretch>
                            <a:fillRect l="-1064" t="-652222" r="-750000" b="-2222"/>
                          </a:stretch>
                        </a:blipFill>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extLst>
                      <a:ext uri="{0D108BD9-81ED-4DB2-BD59-A6C34878D82A}">
                        <a16:rowId xmlns:a16="http://schemas.microsoft.com/office/drawing/2014/main" xmlns:a14="http://schemas.microsoft.com/office/drawing/2010/main" xmlns="" val="10005"/>
                      </a:ext>
                    </a:extLst>
                  </a:tr>
                </a:tbl>
              </a:graphicData>
            </a:graphic>
          </p:graphicFrame>
        </mc:Fallback>
      </mc:AlternateContent>
    </p:spTree>
    <p:extLst>
      <p:ext uri="{BB962C8B-B14F-4D97-AF65-F5344CB8AC3E}">
        <p14:creationId xmlns:p14="http://schemas.microsoft.com/office/powerpoint/2010/main" val="419788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97280" y="703384"/>
            <a:ext cx="10058400" cy="539261"/>
          </a:xfrm>
        </p:spPr>
        <p:txBody>
          <a:bodyPr>
            <a:normAutofit fontScale="90000"/>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5" name="İçerik Yer Tutucusu 4"/>
              <p:cNvSpPr>
                <a:spLocks noGrp="1"/>
              </p:cNvSpPr>
              <p:nvPr>
                <p:ph sz="half" idx="1"/>
              </p:nvPr>
            </p:nvSpPr>
            <p:spPr>
              <a:xfrm>
                <a:off x="1097279" y="1406769"/>
                <a:ext cx="4937760" cy="4462325"/>
              </a:xfrm>
            </p:spPr>
            <p:txBody>
              <a:bodyPr>
                <a:normAutofit fontScale="92500" lnSpcReduction="10000"/>
              </a:bodyPr>
              <a:lstStyle/>
              <a:p>
                <a:r>
                  <a:rPr lang="tr-TR" b="1" dirty="0" smtClean="0"/>
                  <a:t>Örnek 4: </a:t>
                </a:r>
                <a:r>
                  <a:rPr lang="tr-TR" dirty="0" smtClean="0"/>
                  <a:t>Eğer bir sistemin konum hata katsayısı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𝑝</m:t>
                        </m:r>
                      </m:sub>
                    </m:sSub>
                    <m:r>
                      <a:rPr lang="tr-TR" i="1" dirty="0" smtClean="0">
                        <a:latin typeface="Cambria Math" panose="02040503050406030204" pitchFamily="18" charset="0"/>
                      </a:rPr>
                      <m:t>=1000 </m:t>
                    </m:r>
                  </m:oMath>
                </a14:m>
                <a:r>
                  <a:rPr lang="tr-TR" dirty="0" smtClean="0"/>
                  <a:t>ise bu sistem hakkında neler söyleyebiliriz.</a:t>
                </a:r>
              </a:p>
              <a:p>
                <a:r>
                  <a:rPr lang="tr-TR" b="1" dirty="0" smtClean="0"/>
                  <a:t>Çözüm 4:</a:t>
                </a:r>
              </a:p>
              <a:p>
                <a:pPr>
                  <a:buFont typeface="Arial" panose="020B0604020202020204" pitchFamily="34" charset="0"/>
                  <a:buChar char="•"/>
                </a:pPr>
                <a:r>
                  <a:rPr lang="tr-TR" dirty="0" smtClean="0"/>
                  <a:t> Sistem kararlıdır.</a:t>
                </a:r>
              </a:p>
              <a:p>
                <a:pPr>
                  <a:buFont typeface="Arial" panose="020B0604020202020204" pitchFamily="34" charset="0"/>
                  <a:buChar char="•"/>
                </a:pPr>
                <a:r>
                  <a:rPr lang="tr-TR" dirty="0"/>
                  <a:t> </a:t>
                </a:r>
                <a:r>
                  <a:rPr lang="tr-TR" dirty="0" smtClean="0"/>
                  <a:t>Sistemin tip numarası N=0’dır. Tabloya bakacak olursak, Tip 1 ve Tip 2 </a:t>
                </a:r>
                <a:r>
                  <a:rPr lang="tr-TR" dirty="0" err="1" smtClean="0"/>
                  <a:t>sistemelerde</a:t>
                </a:r>
                <a:r>
                  <a:rPr lang="tr-TR" dirty="0" smtClean="0"/>
                  <a:t>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𝑝</m:t>
                        </m:r>
                      </m:sub>
                    </m:sSub>
                  </m:oMath>
                </a14:m>
                <a:r>
                  <a:rPr lang="tr-TR" dirty="0" smtClean="0"/>
                  <a:t>  sonsuzdur.</a:t>
                </a:r>
              </a:p>
              <a:p>
                <a:pPr>
                  <a:buFont typeface="Arial" panose="020B0604020202020204" pitchFamily="34" charset="0"/>
                  <a:buChar char="•"/>
                </a:pPr>
                <a:r>
                  <a:rPr lang="tr-TR" dirty="0"/>
                  <a:t> </a:t>
                </a:r>
                <a:r>
                  <a:rPr lang="tr-TR" dirty="0" smtClean="0"/>
                  <a:t>Birim basamak giriş uygulanmıştır.</a:t>
                </a:r>
              </a:p>
              <a:p>
                <a:pPr>
                  <a:buFont typeface="Arial" panose="020B0604020202020204" pitchFamily="34" charset="0"/>
                  <a:buChar char="•"/>
                </a:pPr>
                <a:r>
                  <a:rPr lang="tr-TR" dirty="0"/>
                  <a:t> </a:t>
                </a:r>
                <a:r>
                  <a:rPr lang="tr-TR" dirty="0" smtClean="0"/>
                  <a:t>Sistemin kalıcı durum hatası aşağıdaki gibi bulunur.</a:t>
                </a:r>
              </a:p>
              <a:p>
                <a:pPr marL="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𝑠𝑠</m:t>
                          </m:r>
                        </m:sub>
                      </m:sSub>
                      <m:r>
                        <a:rPr lang="tr-TR" b="0" i="1" smtClean="0">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0</m:t>
                              </m:r>
                            </m:sub>
                          </m:sSub>
                        </m:num>
                        <m:den>
                          <m:d>
                            <m:dPr>
                              <m:ctrlPr>
                                <a:rPr lang="tr-TR" i="1">
                                  <a:latin typeface="Cambria Math" panose="02040503050406030204" pitchFamily="18" charset="0"/>
                                </a:rPr>
                              </m:ctrlPr>
                            </m:dPr>
                            <m:e>
                              <m:r>
                                <a:rPr lang="tr-TR" i="1">
                                  <a:latin typeface="Cambria Math" panose="02040503050406030204" pitchFamily="18" charset="0"/>
                                </a:rPr>
                                <m:t>1+</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𝑂𝐿</m:t>
                                  </m:r>
                                </m:sub>
                              </m:sSub>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1+1000</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1001</m:t>
                          </m:r>
                        </m:den>
                      </m:f>
                    </m:oMath>
                  </m:oMathPara>
                </a14:m>
                <a:endParaRPr lang="tr-TR" dirty="0"/>
              </a:p>
            </p:txBody>
          </p:sp>
        </mc:Choice>
        <mc:Fallback xmlns="">
          <p:sp>
            <p:nvSpPr>
              <p:cNvPr id="5" name="İçerik Yer Tutucusu 4"/>
              <p:cNvSpPr>
                <a:spLocks noGrp="1" noRot="1" noChangeAspect="1" noMove="1" noResize="1" noEditPoints="1" noAdjustHandles="1" noChangeArrowheads="1" noChangeShapeType="1" noTextEdit="1"/>
              </p:cNvSpPr>
              <p:nvPr>
                <p:ph sz="half" idx="1"/>
              </p:nvPr>
            </p:nvSpPr>
            <p:spPr>
              <a:xfrm>
                <a:off x="1097279" y="1406769"/>
                <a:ext cx="4937760" cy="4462325"/>
              </a:xfrm>
              <a:blipFill rotWithShape="0">
                <a:blip r:embed="rId2"/>
                <a:stretch>
                  <a:fillRect l="-2716" t="-1776"/>
                </a:stretch>
              </a:blipFill>
            </p:spPr>
            <p:txBody>
              <a:bodyPr/>
              <a:lstStyle/>
              <a:p>
                <a:r>
                  <a:rPr lang="tr-TR">
                    <a:noFill/>
                  </a:rPr>
                  <a:t> </a:t>
                </a:r>
              </a:p>
            </p:txBody>
          </p:sp>
        </mc:Fallback>
      </mc:AlternateContent>
      <p:pic>
        <p:nvPicPr>
          <p:cNvPr id="7" name="İçerik Yer Tutucusu 6"/>
          <p:cNvPicPr>
            <a:picLocks noGrp="1" noChangeAspect="1"/>
          </p:cNvPicPr>
          <p:nvPr>
            <p:ph sz="half" idx="2"/>
          </p:nvPr>
        </p:nvPicPr>
        <p:blipFill>
          <a:blip r:embed="rId3"/>
          <a:stretch>
            <a:fillRect/>
          </a:stretch>
        </p:blipFill>
        <p:spPr>
          <a:xfrm>
            <a:off x="6218238" y="2705630"/>
            <a:ext cx="4937125" cy="2303991"/>
          </a:xfrm>
          <a:prstGeom prst="rect">
            <a:avLst/>
          </a:prstGeom>
        </p:spPr>
      </p:pic>
    </p:spTree>
    <p:extLst>
      <p:ext uri="{BB962C8B-B14F-4D97-AF65-F5344CB8AC3E}">
        <p14:creationId xmlns:p14="http://schemas.microsoft.com/office/powerpoint/2010/main" val="419932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97280" y="703384"/>
            <a:ext cx="10058400" cy="539261"/>
          </a:xfrm>
        </p:spPr>
        <p:txBody>
          <a:bodyPr>
            <a:normAutofit fontScale="90000"/>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5" name="İçerik Yer Tutucusu 4"/>
              <p:cNvSpPr>
                <a:spLocks noGrp="1"/>
              </p:cNvSpPr>
              <p:nvPr>
                <p:ph sz="half" idx="1"/>
              </p:nvPr>
            </p:nvSpPr>
            <p:spPr>
              <a:xfrm>
                <a:off x="1097279" y="1406769"/>
                <a:ext cx="4937760" cy="4462325"/>
              </a:xfrm>
            </p:spPr>
            <p:txBody>
              <a:bodyPr>
                <a:normAutofit lnSpcReduction="10000"/>
              </a:bodyPr>
              <a:lstStyle/>
              <a:p>
                <a:r>
                  <a:rPr lang="tr-TR" b="1" dirty="0" smtClean="0"/>
                  <a:t>Örnek 5: </a:t>
                </a:r>
                <a:r>
                  <a:rPr lang="tr-TR" dirty="0" smtClean="0"/>
                  <a:t>Eğer bir sistemin konum hata katsayısı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b="0" i="1" dirty="0" smtClean="0">
                            <a:latin typeface="Cambria Math" panose="02040503050406030204" pitchFamily="18" charset="0"/>
                          </a:rPr>
                          <m:t>𝑣</m:t>
                        </m:r>
                      </m:sub>
                    </m:sSub>
                    <m:r>
                      <a:rPr lang="tr-TR" i="1" dirty="0" smtClean="0">
                        <a:latin typeface="Cambria Math" panose="02040503050406030204" pitchFamily="18" charset="0"/>
                      </a:rPr>
                      <m:t>=1000 </m:t>
                    </m:r>
                  </m:oMath>
                </a14:m>
                <a:r>
                  <a:rPr lang="tr-TR" dirty="0" smtClean="0"/>
                  <a:t>ise bu sistem hakkında neler söyleyebiliriz.</a:t>
                </a:r>
              </a:p>
              <a:p>
                <a:r>
                  <a:rPr lang="tr-TR" b="1" dirty="0" smtClean="0"/>
                  <a:t>Çözüm 5:</a:t>
                </a:r>
              </a:p>
              <a:p>
                <a:pPr>
                  <a:buFont typeface="Arial" panose="020B0604020202020204" pitchFamily="34" charset="0"/>
                  <a:buChar char="•"/>
                </a:pPr>
                <a:r>
                  <a:rPr lang="tr-TR" dirty="0" smtClean="0"/>
                  <a:t> Sistem kararlıdır.</a:t>
                </a:r>
              </a:p>
              <a:p>
                <a:pPr>
                  <a:buFont typeface="Arial" panose="020B0604020202020204" pitchFamily="34" charset="0"/>
                  <a:buChar char="•"/>
                </a:pPr>
                <a:r>
                  <a:rPr lang="tr-TR" dirty="0"/>
                  <a:t> </a:t>
                </a:r>
                <a:r>
                  <a:rPr lang="tr-TR" dirty="0" smtClean="0"/>
                  <a:t>Sistemin tip numarası N=1’dir. Tabloya bakacak olursak, Tip 0 sistemde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𝑣</m:t>
                        </m:r>
                      </m:sub>
                    </m:sSub>
                    <m:r>
                      <a:rPr lang="tr-TR" i="1" dirty="0" smtClean="0">
                        <a:latin typeface="Cambria Math" panose="02040503050406030204" pitchFamily="18" charset="0"/>
                      </a:rPr>
                      <m:t>=0</m:t>
                    </m:r>
                  </m:oMath>
                </a14:m>
                <a:r>
                  <a:rPr lang="tr-TR" dirty="0" smtClean="0"/>
                  <a:t> ve Tip 2 </a:t>
                </a:r>
                <a:r>
                  <a:rPr lang="tr-TR" dirty="0" err="1" smtClean="0"/>
                  <a:t>sistemelerde</a:t>
                </a:r>
                <a:r>
                  <a:rPr lang="tr-TR" dirty="0" smtClean="0"/>
                  <a:t>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b="0" i="1" dirty="0" smtClean="0">
                            <a:latin typeface="Cambria Math" panose="02040503050406030204" pitchFamily="18" charset="0"/>
                          </a:rPr>
                          <m:t>𝑣</m:t>
                        </m:r>
                      </m:sub>
                    </m:sSub>
                  </m:oMath>
                </a14:m>
                <a:r>
                  <a:rPr lang="tr-TR" dirty="0" smtClean="0"/>
                  <a:t>  sonsuzdur.</a:t>
                </a:r>
              </a:p>
              <a:p>
                <a:pPr>
                  <a:buFont typeface="Arial" panose="020B0604020202020204" pitchFamily="34" charset="0"/>
                  <a:buChar char="•"/>
                </a:pPr>
                <a:r>
                  <a:rPr lang="tr-TR" dirty="0"/>
                  <a:t> </a:t>
                </a:r>
                <a:r>
                  <a:rPr lang="tr-TR" dirty="0" smtClean="0"/>
                  <a:t>Rampa giriş uygulanmıştır.</a:t>
                </a:r>
              </a:p>
              <a:p>
                <a:pPr>
                  <a:buFont typeface="Arial" panose="020B0604020202020204" pitchFamily="34" charset="0"/>
                  <a:buChar char="•"/>
                </a:pPr>
                <a:r>
                  <a:rPr lang="tr-TR" dirty="0"/>
                  <a:t> </a:t>
                </a:r>
                <a:r>
                  <a:rPr lang="tr-TR" dirty="0" smtClean="0"/>
                  <a:t>Sistemin kalıcı durum hatası aşağıdaki gibi bulunur.</a:t>
                </a:r>
              </a:p>
              <a:p>
                <a:pPr marL="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𝑠𝑠</m:t>
                          </m:r>
                        </m:sub>
                      </m:sSub>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1</m:t>
                          </m:r>
                        </m:num>
                        <m:den>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𝑂𝐿</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1000</m:t>
                          </m:r>
                        </m:den>
                      </m:f>
                    </m:oMath>
                  </m:oMathPara>
                </a14:m>
                <a:endParaRPr lang="tr-TR" dirty="0"/>
              </a:p>
            </p:txBody>
          </p:sp>
        </mc:Choice>
        <mc:Fallback xmlns="">
          <p:sp>
            <p:nvSpPr>
              <p:cNvPr id="5" name="İçerik Yer Tutucusu 4"/>
              <p:cNvSpPr>
                <a:spLocks noGrp="1" noRot="1" noChangeAspect="1" noMove="1" noResize="1" noEditPoints="1" noAdjustHandles="1" noChangeArrowheads="1" noChangeShapeType="1" noTextEdit="1"/>
              </p:cNvSpPr>
              <p:nvPr>
                <p:ph sz="half" idx="1"/>
              </p:nvPr>
            </p:nvSpPr>
            <p:spPr>
              <a:xfrm>
                <a:off x="1097279" y="1406769"/>
                <a:ext cx="4937760" cy="4462325"/>
              </a:xfrm>
              <a:blipFill rotWithShape="0">
                <a:blip r:embed="rId2"/>
                <a:stretch>
                  <a:fillRect l="-2963" t="-2049" r="-1728"/>
                </a:stretch>
              </a:blipFill>
            </p:spPr>
            <p:txBody>
              <a:bodyPr/>
              <a:lstStyle/>
              <a:p>
                <a:r>
                  <a:rPr lang="tr-TR">
                    <a:noFill/>
                  </a:rPr>
                  <a:t> </a:t>
                </a:r>
              </a:p>
            </p:txBody>
          </p:sp>
        </mc:Fallback>
      </mc:AlternateContent>
      <p:pic>
        <p:nvPicPr>
          <p:cNvPr id="7" name="İçerik Yer Tutucusu 6"/>
          <p:cNvPicPr>
            <a:picLocks noGrp="1" noChangeAspect="1"/>
          </p:cNvPicPr>
          <p:nvPr>
            <p:ph sz="half" idx="2"/>
          </p:nvPr>
        </p:nvPicPr>
        <p:blipFill>
          <a:blip r:embed="rId3"/>
          <a:stretch>
            <a:fillRect/>
          </a:stretch>
        </p:blipFill>
        <p:spPr>
          <a:xfrm>
            <a:off x="6218238" y="2705630"/>
            <a:ext cx="4937125" cy="2303991"/>
          </a:xfrm>
          <a:prstGeom prst="rect">
            <a:avLst/>
          </a:prstGeom>
        </p:spPr>
      </p:pic>
    </p:spTree>
    <p:extLst>
      <p:ext uri="{BB962C8B-B14F-4D97-AF65-F5344CB8AC3E}">
        <p14:creationId xmlns:p14="http://schemas.microsoft.com/office/powerpoint/2010/main" val="134656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920874"/>
          </a:xfrm>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6536787" y="3201864"/>
                <a:ext cx="4937760" cy="4497494"/>
              </a:xfrm>
            </p:spPr>
            <p:txBody>
              <a:bodyPr/>
              <a:lstStyle/>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𝑒𝑠𝑠</m:t>
                      </m:r>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1</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𝑂𝐿</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f>
                            <m:fPr>
                              <m:ctrlPr>
                                <a:rPr lang="tr-TR" b="0" i="1" smtClean="0">
                                  <a:latin typeface="Cambria Math" panose="02040503050406030204" pitchFamily="18" charset="0"/>
                                </a:rPr>
                              </m:ctrlPr>
                            </m:fPr>
                            <m:num>
                              <m:r>
                                <a:rPr lang="tr-TR" i="1">
                                  <a:latin typeface="Cambria Math" panose="02040503050406030204" pitchFamily="18" charset="0"/>
                                </a:rPr>
                                <m:t>𝐾</m:t>
                              </m:r>
                              <m:r>
                                <a:rPr lang="tr-TR" i="1">
                                  <a:latin typeface="Cambria Math" panose="02040503050406030204" pitchFamily="18" charset="0"/>
                                </a:rPr>
                                <m:t>∗5</m:t>
                              </m:r>
                            </m:num>
                            <m:den>
                              <m:r>
                                <a:rPr lang="tr-TR" b="0" i="1" smtClean="0">
                                  <a:latin typeface="Cambria Math" panose="02040503050406030204" pitchFamily="18" charset="0"/>
                                </a:rPr>
                                <m:t>6</m:t>
                              </m:r>
                              <m:r>
                                <a:rPr lang="tr-TR" i="1">
                                  <a:latin typeface="Cambria Math" panose="02040503050406030204" pitchFamily="18" charset="0"/>
                                </a:rPr>
                                <m:t>∗7∗8</m:t>
                              </m:r>
                            </m:den>
                          </m:f>
                        </m:den>
                      </m:f>
                      <m:r>
                        <a:rPr lang="tr-TR" b="0" i="1" smtClean="0">
                          <a:latin typeface="Cambria Math" panose="02040503050406030204" pitchFamily="18" charset="0"/>
                        </a:rPr>
                        <m:t>=0.1</m:t>
                      </m:r>
                    </m:oMath>
                  </m:oMathPara>
                </a14:m>
                <a:endParaRPr lang="tr-TR" dirty="0" smtClean="0"/>
              </a:p>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1</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𝐾</m:t>
                          </m:r>
                          <m:r>
                            <a:rPr lang="tr-TR" i="1">
                              <a:latin typeface="Cambria Math" panose="02040503050406030204" pitchFamily="18" charset="0"/>
                            </a:rPr>
                            <m:t>∗0.5</m:t>
                          </m:r>
                        </m:num>
                        <m:den>
                          <m:r>
                            <a:rPr lang="tr-TR" i="1">
                              <a:latin typeface="Cambria Math" panose="02040503050406030204" pitchFamily="18" charset="0"/>
                            </a:rPr>
                            <m:t>6∗7∗8</m:t>
                          </m:r>
                        </m:den>
                      </m:f>
                    </m:oMath>
                  </m:oMathPara>
                </a14:m>
                <a:endParaRPr lang="tr-TR" dirty="0" smtClean="0"/>
              </a:p>
              <a:p>
                <a:pPr marL="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𝐾</m:t>
                      </m:r>
                      <m:r>
                        <a:rPr lang="tr-TR" b="0" i="1" smtClean="0">
                          <a:latin typeface="Cambria Math" panose="02040503050406030204" pitchFamily="18" charset="0"/>
                        </a:rPr>
                        <m:t>=672</m:t>
                      </m:r>
                    </m:oMath>
                  </m:oMathPara>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6536787" y="3201864"/>
                <a:ext cx="4937760" cy="4497494"/>
              </a:xfrm>
              <a:blipFill rotWithShape="0">
                <a:blip r:embed="rId2"/>
                <a:stretch>
                  <a:fillRect/>
                </a:stretch>
              </a:blipFill>
            </p:spPr>
            <p:txBody>
              <a:bodyPr/>
              <a:lstStyle/>
              <a:p>
                <a:r>
                  <a:rPr lang="tr-TR">
                    <a:noFill/>
                  </a:rPr>
                  <a:t> </a:t>
                </a:r>
              </a:p>
            </p:txBody>
          </p:sp>
        </mc:Fallback>
      </mc:AlternateContent>
      <p:pic>
        <p:nvPicPr>
          <p:cNvPr id="5" name="İçerik Yer Tutucusu 4"/>
          <p:cNvPicPr>
            <a:picLocks noGrp="1" noChangeAspect="1"/>
          </p:cNvPicPr>
          <p:nvPr>
            <p:ph sz="half" idx="2"/>
          </p:nvPr>
        </p:nvPicPr>
        <p:blipFill>
          <a:blip r:embed="rId3"/>
          <a:stretch>
            <a:fillRect/>
          </a:stretch>
        </p:blipFill>
        <p:spPr>
          <a:xfrm>
            <a:off x="6218555" y="1506818"/>
            <a:ext cx="4937125" cy="1395706"/>
          </a:xfrm>
          <a:prstGeom prst="rect">
            <a:avLst/>
          </a:prstGeom>
        </p:spPr>
      </p:pic>
      <mc:AlternateContent xmlns:mc="http://schemas.openxmlformats.org/markup-compatibility/2006" xmlns:a14="http://schemas.microsoft.com/office/drawing/2010/main">
        <mc:Choice Requires="a14">
          <p:sp>
            <p:nvSpPr>
              <p:cNvPr id="6" name="İçerik Yer Tutucusu 2"/>
              <p:cNvSpPr txBox="1">
                <a:spLocks/>
              </p:cNvSpPr>
              <p:nvPr/>
            </p:nvSpPr>
            <p:spPr>
              <a:xfrm>
                <a:off x="1249679" y="1524000"/>
                <a:ext cx="4937760" cy="449749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dirty="0" smtClean="0"/>
                  <a:t>Örnek 6: Kalıcı durum hatasının maksimum %10 olması için </a:t>
                </a:r>
                <a:r>
                  <a:rPr lang="tr-TR" dirty="0" err="1" smtClean="0"/>
                  <a:t>K’nın</a:t>
                </a:r>
                <a:r>
                  <a:rPr lang="tr-TR" dirty="0" smtClean="0"/>
                  <a:t> alabileceği en küçük değeri bulunuz.</a:t>
                </a:r>
              </a:p>
              <a:p>
                <a:r>
                  <a:rPr lang="tr-TR" b="1" dirty="0" smtClean="0"/>
                  <a:t>Çözüm 6:</a:t>
                </a:r>
              </a:p>
              <a:p>
                <a:r>
                  <a:rPr lang="tr-TR" dirty="0" smtClean="0"/>
                  <a:t>Sistem tip 1 yani N=1 bir sistem. Kalıcı durum hatası sıfır olması istense idi sistem girişini adım giriş olarak verirdik ve kalıcı durum hatası sıfır olurdu. Ancak sorudan anlaşılan kalıcı durum hatasının oluşmasına bir orana kadar izin verilebildiği yönünde bu durumda ancak ve ancak girişin </a:t>
                </a:r>
                <a:r>
                  <a:rPr lang="tr-TR" b="1" dirty="0" smtClean="0"/>
                  <a:t>rampa giriş </a:t>
                </a:r>
                <a:r>
                  <a:rPr lang="tr-TR" dirty="0" smtClean="0"/>
                  <a:t>olması gerekir. </a:t>
                </a:r>
              </a:p>
              <a:p>
                <a:pPr marL="0" indent="0">
                  <a:buFont typeface="Calibri" panose="020F0502020204030204" pitchFamily="34" charset="0"/>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𝑁</m:t>
                      </m:r>
                      <m:r>
                        <a:rPr lang="tr-TR" i="1" smtClean="0">
                          <a:latin typeface="Cambria Math" panose="02040503050406030204" pitchFamily="18" charset="0"/>
                        </a:rPr>
                        <m:t>=1;</m:t>
                      </m:r>
                      <m:sSub>
                        <m:sSubPr>
                          <m:ctrlPr>
                            <a:rPr lang="tr-TR" i="1" smtClean="0">
                              <a:latin typeface="Cambria Math" panose="02040503050406030204" pitchFamily="18" charset="0"/>
                            </a:rPr>
                          </m:ctrlPr>
                        </m:sSubPr>
                        <m:e>
                          <m:r>
                            <a:rPr lang="tr-TR" i="1" smtClean="0">
                              <a:latin typeface="Cambria Math" panose="02040503050406030204" pitchFamily="18" charset="0"/>
                            </a:rPr>
                            <m:t>𝐾</m:t>
                          </m:r>
                        </m:e>
                        <m:sub>
                          <m:r>
                            <a:rPr lang="tr-TR" i="1" smtClean="0">
                              <a:latin typeface="Cambria Math" panose="02040503050406030204" pitchFamily="18" charset="0"/>
                            </a:rPr>
                            <m:t>𝑂𝐿</m:t>
                          </m:r>
                        </m:sub>
                      </m:sSub>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i="1">
                              <a:latin typeface="Cambria Math" panose="02040503050406030204" pitchFamily="18" charset="0"/>
                            </a:rPr>
                            <m:t>𝐾</m:t>
                          </m:r>
                          <m:r>
                            <a:rPr lang="tr-TR" i="1">
                              <a:latin typeface="Cambria Math" panose="02040503050406030204" pitchFamily="18" charset="0"/>
                            </a:rPr>
                            <m:t>∗5</m:t>
                          </m:r>
                        </m:num>
                        <m:den>
                          <m:r>
                            <a:rPr lang="tr-TR" i="1" smtClean="0">
                              <a:latin typeface="Cambria Math" panose="02040503050406030204" pitchFamily="18" charset="0"/>
                            </a:rPr>
                            <m:t>6</m:t>
                          </m:r>
                          <m:r>
                            <a:rPr lang="tr-TR" i="1">
                              <a:latin typeface="Cambria Math" panose="02040503050406030204" pitchFamily="18" charset="0"/>
                            </a:rPr>
                            <m:t>∗7∗8</m:t>
                          </m:r>
                        </m:den>
                      </m:f>
                    </m:oMath>
                  </m:oMathPara>
                </a14:m>
                <a:endParaRPr lang="tr-TR" dirty="0" smtClean="0"/>
              </a:p>
              <a:p>
                <a:endParaRPr lang="tr-TR" dirty="0"/>
              </a:p>
            </p:txBody>
          </p:sp>
        </mc:Choice>
        <mc:Fallback xmlns="">
          <p:sp>
            <p:nvSpPr>
              <p:cNvPr id="6" name="İçerik Yer Tutucusu 2"/>
              <p:cNvSpPr txBox="1">
                <a:spLocks noRot="1" noChangeAspect="1" noMove="1" noResize="1" noEditPoints="1" noAdjustHandles="1" noChangeArrowheads="1" noChangeShapeType="1" noTextEdit="1"/>
              </p:cNvSpPr>
              <p:nvPr/>
            </p:nvSpPr>
            <p:spPr>
              <a:xfrm>
                <a:off x="1249679" y="1524000"/>
                <a:ext cx="4937760" cy="4497494"/>
              </a:xfrm>
              <a:prstGeom prst="rect">
                <a:avLst/>
              </a:prstGeom>
              <a:blipFill rotWithShape="0">
                <a:blip r:embed="rId4"/>
                <a:stretch>
                  <a:fillRect l="-1235" t="-1355" r="-4074"/>
                </a:stretch>
              </a:blipFill>
            </p:spPr>
            <p:txBody>
              <a:bodyPr/>
              <a:lstStyle/>
              <a:p>
                <a:r>
                  <a:rPr lang="tr-TR">
                    <a:noFill/>
                  </a:rPr>
                  <a:t> </a:t>
                </a:r>
              </a:p>
            </p:txBody>
          </p:sp>
        </mc:Fallback>
      </mc:AlternateContent>
    </p:spTree>
    <p:extLst>
      <p:ext uri="{BB962C8B-B14F-4D97-AF65-F5344CB8AC3E}">
        <p14:creationId xmlns:p14="http://schemas.microsoft.com/office/powerpoint/2010/main" val="223382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100" b="1" dirty="0" smtClean="0">
                <a:solidFill>
                  <a:schemeClr val="accent1"/>
                </a:solidFill>
              </a:rPr>
              <a:t>Kapalı Çevrim Kontrol</a:t>
            </a:r>
            <a:r>
              <a:rPr lang="tr-TR" sz="4400" b="1" dirty="0" smtClean="0">
                <a:solidFill>
                  <a:schemeClr val="accent1"/>
                </a:solidFill>
              </a:rPr>
              <a:t/>
            </a:r>
            <a:br>
              <a:rPr lang="tr-TR" sz="4400" b="1" dirty="0" smtClean="0">
                <a:solidFill>
                  <a:schemeClr val="accent1"/>
                </a:solidFill>
              </a:rPr>
            </a:br>
            <a:r>
              <a:rPr lang="tr-TR" sz="2000" b="1" dirty="0" smtClean="0">
                <a:solidFill>
                  <a:schemeClr val="accent1"/>
                </a:solidFill>
              </a:rPr>
              <a:t>Kapalı Çevrim Kontrol </a:t>
            </a:r>
            <a:r>
              <a:rPr lang="tr-TR" sz="2000" b="1" dirty="0">
                <a:solidFill>
                  <a:schemeClr val="accent1"/>
                </a:solidFill>
              </a:rPr>
              <a:t>Sistemin G</a:t>
            </a:r>
            <a:r>
              <a:rPr lang="tr-TR" sz="2000" b="1" dirty="0" smtClean="0">
                <a:solidFill>
                  <a:schemeClr val="accent1"/>
                </a:solidFill>
              </a:rPr>
              <a:t>enel Gereklilikleri </a:t>
            </a:r>
            <a:endParaRPr lang="tr-TR" sz="2000" b="1"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tr-TR" dirty="0" smtClean="0"/>
              <a:t>Tüm uygulamalar için </a:t>
            </a:r>
            <a:r>
              <a:rPr lang="tr-TR" dirty="0"/>
              <a:t>aşağıdaki genel </a:t>
            </a:r>
            <a:r>
              <a:rPr lang="tr-TR" dirty="0" smtClean="0"/>
              <a:t>gereklilikler karşılanmaksızın bir </a:t>
            </a:r>
            <a:r>
              <a:rPr lang="tr-TR" dirty="0"/>
              <a:t>kontrol sisteminin genel performansı tatmin edici </a:t>
            </a:r>
            <a:r>
              <a:rPr lang="tr-TR" dirty="0" smtClean="0"/>
              <a:t>olmaz:</a:t>
            </a:r>
          </a:p>
          <a:p>
            <a:pPr lvl="1">
              <a:lnSpc>
                <a:spcPct val="100000"/>
              </a:lnSpc>
              <a:spcBef>
                <a:spcPts val="0"/>
              </a:spcBef>
              <a:spcAft>
                <a:spcPts val="0"/>
              </a:spcAft>
              <a:buFont typeface="Wingdings" panose="05000000000000000000" pitchFamily="2" charset="2"/>
              <a:buChar char="ü"/>
            </a:pPr>
            <a:r>
              <a:rPr lang="tr-TR" sz="2000" b="1" dirty="0">
                <a:solidFill>
                  <a:srgbClr val="00B050"/>
                </a:solidFill>
              </a:rPr>
              <a:t> </a:t>
            </a:r>
            <a:r>
              <a:rPr lang="en-US" sz="2000" b="1" dirty="0" err="1" smtClean="0">
                <a:solidFill>
                  <a:srgbClr val="00B050"/>
                </a:solidFill>
              </a:rPr>
              <a:t>Kararlılık</a:t>
            </a:r>
            <a:endParaRPr lang="tr-TR" sz="2000" b="1" dirty="0" smtClean="0">
              <a:solidFill>
                <a:srgbClr val="00B050"/>
              </a:solidFill>
            </a:endParaRPr>
          </a:p>
          <a:p>
            <a:pPr lvl="1">
              <a:lnSpc>
                <a:spcPct val="100000"/>
              </a:lnSpc>
              <a:spcBef>
                <a:spcPts val="0"/>
              </a:spcBef>
              <a:spcAft>
                <a:spcPts val="0"/>
              </a:spcAft>
              <a:buFont typeface="Wingdings" panose="05000000000000000000" pitchFamily="2" charset="2"/>
              <a:buChar char="ü"/>
            </a:pPr>
            <a:r>
              <a:rPr lang="tr-TR" sz="2000" b="1" dirty="0" smtClean="0"/>
              <a:t> </a:t>
            </a:r>
            <a:r>
              <a:rPr lang="tr-TR" sz="2000" b="1" dirty="0" smtClean="0">
                <a:solidFill>
                  <a:srgbClr val="0070C0"/>
                </a:solidFill>
              </a:rPr>
              <a:t>Sistemlerin </a:t>
            </a:r>
            <a:r>
              <a:rPr lang="en-US" sz="2000" b="1" dirty="0" err="1" smtClean="0">
                <a:solidFill>
                  <a:srgbClr val="0070C0"/>
                </a:solidFill>
              </a:rPr>
              <a:t>Kalıcı</a:t>
            </a:r>
            <a:r>
              <a:rPr lang="en-US" sz="2000" b="1" dirty="0" smtClean="0">
                <a:solidFill>
                  <a:srgbClr val="0070C0"/>
                </a:solidFill>
              </a:rPr>
              <a:t> </a:t>
            </a:r>
            <a:r>
              <a:rPr lang="tr-TR" sz="2000" b="1" dirty="0" smtClean="0">
                <a:solidFill>
                  <a:srgbClr val="0070C0"/>
                </a:solidFill>
              </a:rPr>
              <a:t>Durum Davranışı</a:t>
            </a:r>
          </a:p>
          <a:p>
            <a:pPr lvl="1">
              <a:lnSpc>
                <a:spcPct val="100000"/>
              </a:lnSpc>
              <a:spcBef>
                <a:spcPts val="0"/>
              </a:spcBef>
              <a:spcAft>
                <a:spcPts val="0"/>
              </a:spcAft>
              <a:buFont typeface="Wingdings" panose="05000000000000000000" pitchFamily="2" charset="2"/>
              <a:buChar char="ü"/>
            </a:pPr>
            <a:r>
              <a:rPr lang="tr-TR" sz="2000" b="1" dirty="0" smtClean="0"/>
              <a:t> </a:t>
            </a:r>
            <a:r>
              <a:rPr lang="tr-TR" sz="2000" b="1" dirty="0"/>
              <a:t>Sistemlerin </a:t>
            </a:r>
            <a:r>
              <a:rPr lang="tr-TR" sz="2000" b="1" dirty="0" smtClean="0"/>
              <a:t>Geçici</a:t>
            </a:r>
            <a:r>
              <a:rPr lang="en-US" sz="2000" b="1" dirty="0" smtClean="0"/>
              <a:t> </a:t>
            </a:r>
            <a:r>
              <a:rPr lang="tr-TR" sz="2000" b="1" dirty="0"/>
              <a:t>Durum Davranışı</a:t>
            </a:r>
          </a:p>
        </p:txBody>
      </p:sp>
    </p:spTree>
    <p:extLst>
      <p:ext uri="{BB962C8B-B14F-4D97-AF65-F5344CB8AC3E}">
        <p14:creationId xmlns:p14="http://schemas.microsoft.com/office/powerpoint/2010/main" val="3216226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Durgun Durum Hatasını Azaltma Yöntemleri</a:t>
            </a:r>
            <a:endParaRPr lang="en-US" dirty="0"/>
          </a:p>
        </p:txBody>
      </p:sp>
      <p:sp>
        <p:nvSpPr>
          <p:cNvPr id="3" name="Content Placeholder 2"/>
          <p:cNvSpPr>
            <a:spLocks noGrp="1"/>
          </p:cNvSpPr>
          <p:nvPr>
            <p:ph idx="1"/>
          </p:nvPr>
        </p:nvSpPr>
        <p:spPr/>
        <p:txBody>
          <a:bodyPr/>
          <a:lstStyle/>
          <a:p>
            <a:r>
              <a:rPr lang="tr-TR" dirty="0" smtClean="0"/>
              <a:t>Durgun durum hatası istenmeyen bir durum olduğuna göre kontrol sistemleri tasarımcılarının bu hatayı önlemek ve azaltmak üzere önlemler geliştirmeleri gereklidir. Belli başlı önlemler</a:t>
            </a:r>
          </a:p>
          <a:p>
            <a:pPr marL="457200" indent="-457200">
              <a:buFont typeface="+mj-lt"/>
              <a:buAutoNum type="arabicPeriod"/>
            </a:pPr>
            <a:r>
              <a:rPr lang="tr-TR" dirty="0" smtClean="0"/>
              <a:t>Oransal integral (PI) kontrol kullanılarak tip numarasının artırılması</a:t>
            </a:r>
          </a:p>
          <a:p>
            <a:pPr marL="457200" indent="-457200">
              <a:buFont typeface="+mj-lt"/>
              <a:buAutoNum type="arabicPeriod"/>
            </a:pPr>
            <a:r>
              <a:rPr lang="tr-TR" dirty="0" smtClean="0"/>
              <a:t>Referans girişin </a:t>
            </a:r>
            <a:r>
              <a:rPr lang="tr-TR" dirty="0" err="1" smtClean="0"/>
              <a:t>modifiye</a:t>
            </a:r>
            <a:r>
              <a:rPr lang="tr-TR" dirty="0" smtClean="0"/>
              <a:t> edilmesi</a:t>
            </a:r>
          </a:p>
          <a:p>
            <a:pPr marL="457200" indent="-457200">
              <a:buFont typeface="+mj-lt"/>
              <a:buAutoNum type="arabicPeriod"/>
            </a:pPr>
            <a:r>
              <a:rPr lang="tr-TR" dirty="0" smtClean="0"/>
              <a:t>İleri bildirim katkısından yararlanmak</a:t>
            </a:r>
          </a:p>
          <a:p>
            <a:endParaRPr lang="en-US" dirty="0"/>
          </a:p>
        </p:txBody>
      </p:sp>
    </p:spTree>
    <p:extLst>
      <p:ext uri="{BB962C8B-B14F-4D97-AF65-F5344CB8AC3E}">
        <p14:creationId xmlns:p14="http://schemas.microsoft.com/office/powerpoint/2010/main" val="348341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 27"/>
          <p:cNvGrpSpPr/>
          <p:nvPr/>
        </p:nvGrpSpPr>
        <p:grpSpPr>
          <a:xfrm>
            <a:off x="300521" y="538481"/>
            <a:ext cx="6563720" cy="1510964"/>
            <a:chOff x="1204761" y="2133601"/>
            <a:chExt cx="6563720" cy="1510964"/>
          </a:xfrm>
        </p:grpSpPr>
        <p:grpSp>
          <p:nvGrpSpPr>
            <p:cNvPr id="4" name="Grup 3"/>
            <p:cNvGrpSpPr/>
            <p:nvPr/>
          </p:nvGrpSpPr>
          <p:grpSpPr>
            <a:xfrm>
              <a:off x="1204761" y="2133601"/>
              <a:ext cx="6563720" cy="1510964"/>
              <a:chOff x="2275480" y="2641600"/>
              <a:chExt cx="6380840" cy="1571934"/>
            </a:xfrm>
          </p:grpSpPr>
          <mc:AlternateContent xmlns:mc="http://schemas.openxmlformats.org/markup-compatibility/2006" xmlns:a14="http://schemas.microsoft.com/office/drawing/2010/main">
            <mc:Choice Requires="a14">
              <p:sp>
                <p:nvSpPr>
                  <p:cNvPr id="5" name="Oval 4"/>
                  <p:cNvSpPr/>
                  <p:nvPr/>
                </p:nvSpPr>
                <p:spPr>
                  <a:xfrm>
                    <a:off x="2880000" y="2880000"/>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sz="1100" b="0" i="1" smtClean="0">
                              <a:solidFill>
                                <a:schemeClr val="tx1"/>
                              </a:solidFill>
                              <a:latin typeface="Cambria Math" panose="02040503050406030204" pitchFamily="18" charset="0"/>
                            </a:rPr>
                            <m:t>  </m:t>
                          </m:r>
                          <m:nary>
                            <m:naryPr>
                              <m:chr m:val="∑"/>
                              <m:subHide m:val="on"/>
                              <m:supHide m:val="on"/>
                              <m:ctrlPr>
                                <a:rPr lang="tr-TR" sz="1100" i="1" smtClean="0">
                                  <a:solidFill>
                                    <a:schemeClr val="tx1"/>
                                  </a:solidFill>
                                  <a:latin typeface="Cambria Math" panose="02040503050406030204" pitchFamily="18" charset="0"/>
                                </a:rPr>
                              </m:ctrlPr>
                            </m:naryPr>
                            <m:sub/>
                            <m:sup/>
                            <m:e>
                              <m:r>
                                <a:rPr lang="tr-TR" sz="1100" b="0" i="1" smtClean="0">
                                  <a:solidFill>
                                    <a:schemeClr val="tx1"/>
                                  </a:solidFill>
                                  <a:latin typeface="Cambria Math" panose="02040503050406030204" pitchFamily="18" charset="0"/>
                                </a:rPr>
                                <m:t> </m:t>
                              </m:r>
                            </m:e>
                          </m:nary>
                        </m:oMath>
                      </m:oMathPara>
                    </a14:m>
                    <a:endParaRPr lang="tr-TR" sz="1100" dirty="0"/>
                  </a:p>
                </p:txBody>
              </p:sp>
            </mc:Choice>
            <mc:Fallback xmlns="">
              <p:sp>
                <p:nvSpPr>
                  <p:cNvPr id="4" name="Oval 3"/>
                  <p:cNvSpPr>
                    <a:spLocks noRot="1" noChangeAspect="1" noMove="1" noResize="1" noEditPoints="1" noAdjustHandles="1" noChangeArrowheads="1" noChangeShapeType="1" noTextEdit="1"/>
                  </p:cNvSpPr>
                  <p:nvPr/>
                </p:nvSpPr>
                <p:spPr>
                  <a:xfrm>
                    <a:off x="2880000" y="2880000"/>
                    <a:ext cx="360000" cy="360000"/>
                  </a:xfrm>
                  <a:prstGeom prst="ellipse">
                    <a:avLst/>
                  </a:prstGeom>
                  <a:blipFill rotWithShape="0">
                    <a:blip r:embed="rId2"/>
                    <a:stretch>
                      <a:fillRect l="-119048" t="-181356" r="-82540" b="-242373"/>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3789680" y="2641600"/>
                    <a:ext cx="1412240" cy="894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tr-TR" b="0" i="1" smtClean="0">
                                  <a:solidFill>
                                    <a:schemeClr val="tx1"/>
                                  </a:solidFill>
                                  <a:latin typeface="Cambria Math" panose="02040503050406030204" pitchFamily="18" charset="0"/>
                                </a:rPr>
                              </m:ctrlPr>
                            </m:dPr>
                            <m:e>
                              <m:r>
                                <a:rPr lang="tr-TR" b="0" i="1" smtClean="0">
                                  <a:solidFill>
                                    <a:schemeClr val="tx1"/>
                                  </a:solidFill>
                                  <a:latin typeface="Cambria Math" panose="02040503050406030204" pitchFamily="18" charset="0"/>
                                </a:rPr>
                                <m:t>1+</m:t>
                              </m:r>
                              <m:f>
                                <m:fPr>
                                  <m:ctrlPr>
                                    <a:rPr lang="tr-TR" b="0" i="1" smtClean="0">
                                      <a:solidFill>
                                        <a:schemeClr val="tx1"/>
                                      </a:solidFill>
                                      <a:latin typeface="Cambria Math" panose="02040503050406030204" pitchFamily="18" charset="0"/>
                                    </a:rPr>
                                  </m:ctrlPr>
                                </m:fPr>
                                <m:num>
                                  <m:r>
                                    <a:rPr lang="tr-TR" b="0" i="1" smtClean="0">
                                      <a:solidFill>
                                        <a:schemeClr val="tx1"/>
                                      </a:solidFill>
                                      <a:latin typeface="Cambria Math" panose="02040503050406030204" pitchFamily="18" charset="0"/>
                                    </a:rPr>
                                    <m:t>1</m:t>
                                  </m:r>
                                </m:num>
                                <m:den>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𝑇</m:t>
                                      </m:r>
                                    </m:e>
                                    <m:sub>
                                      <m:r>
                                        <a:rPr lang="tr-TR" b="0" i="1" smtClean="0">
                                          <a:solidFill>
                                            <a:schemeClr val="tx1"/>
                                          </a:solidFill>
                                          <a:latin typeface="Cambria Math" panose="02040503050406030204" pitchFamily="18" charset="0"/>
                                        </a:rPr>
                                        <m:t>𝑖</m:t>
                                      </m:r>
                                    </m:sub>
                                  </m:sSub>
                                  <m:r>
                                    <a:rPr lang="tr-TR" b="0" i="1" smtClean="0">
                                      <a:solidFill>
                                        <a:schemeClr val="tx1"/>
                                      </a:solidFill>
                                      <a:latin typeface="Cambria Math" panose="02040503050406030204" pitchFamily="18" charset="0"/>
                                    </a:rPr>
                                    <m:t>𝑠</m:t>
                                  </m:r>
                                </m:den>
                              </m:f>
                            </m:e>
                          </m:d>
                        </m:oMath>
                      </m:oMathPara>
                    </a14:m>
                    <a:endParaRPr lang="tr-TR"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3789680" y="2641600"/>
                    <a:ext cx="1412240" cy="894080"/>
                  </a:xfrm>
                  <a:prstGeom prst="rect">
                    <a:avLst/>
                  </a:prstGeom>
                  <a:blipFill rotWithShape="0">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6162040" y="2641600"/>
                    <a:ext cx="1412240" cy="894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i="1">
                                  <a:solidFill>
                                    <a:schemeClr val="tx1"/>
                                  </a:solidFill>
                                  <a:latin typeface="Cambria Math" panose="02040503050406030204" pitchFamily="18" charset="0"/>
                                </a:rPr>
                                <m:t>𝑠</m:t>
                              </m:r>
                              <m:r>
                                <a:rPr lang="tr-TR" i="1">
                                  <a:solidFill>
                                    <a:schemeClr val="tx1"/>
                                  </a:solidFill>
                                  <a:latin typeface="Cambria Math" panose="02040503050406030204" pitchFamily="18" charset="0"/>
                                </a:rPr>
                                <m:t>+1</m:t>
                              </m:r>
                            </m:den>
                          </m:f>
                        </m:oMath>
                      </m:oMathPara>
                    </a14:m>
                    <a:endParaRPr lang="tr-TR"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6162040" y="2641600"/>
                    <a:ext cx="1412240" cy="894080"/>
                  </a:xfrm>
                  <a:prstGeom prst="rect">
                    <a:avLst/>
                  </a:prstGeom>
                  <a:blipFill rotWithShape="0">
                    <a:blip r:embed="rId4"/>
                    <a:stretch>
                      <a:fillRect/>
                    </a:stretch>
                  </a:blipFill>
                  <a:ln>
                    <a:solidFill>
                      <a:schemeClr val="tx1"/>
                    </a:solidFill>
                  </a:ln>
                </p:spPr>
                <p:txBody>
                  <a:bodyPr/>
                  <a:lstStyle/>
                  <a:p>
                    <a:r>
                      <a:rPr lang="tr-TR">
                        <a:noFill/>
                      </a:rPr>
                      <a:t> </a:t>
                    </a:r>
                  </a:p>
                </p:txBody>
              </p:sp>
            </mc:Fallback>
          </mc:AlternateContent>
          <p:cxnSp>
            <p:nvCxnSpPr>
              <p:cNvPr id="9" name="Düz Ok Bağlayıcısı 8"/>
              <p:cNvCxnSpPr>
                <a:stCxn id="5" idx="6"/>
              </p:cNvCxnSpPr>
              <p:nvPr/>
            </p:nvCxnSpPr>
            <p:spPr>
              <a:xfrm>
                <a:off x="3240000" y="3060000"/>
                <a:ext cx="5496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Düz Ok Bağlayıcısı 9"/>
              <p:cNvCxnSpPr>
                <a:stCxn id="6" idx="3"/>
                <a:endCxn id="21" idx="1"/>
              </p:cNvCxnSpPr>
              <p:nvPr/>
            </p:nvCxnSpPr>
            <p:spPr>
              <a:xfrm>
                <a:off x="5201920" y="3088640"/>
                <a:ext cx="282494" cy="13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Düz Ok Bağlayıcısı 10"/>
              <p:cNvCxnSpPr>
                <a:stCxn id="7" idx="3"/>
              </p:cNvCxnSpPr>
              <p:nvPr/>
            </p:nvCxnSpPr>
            <p:spPr>
              <a:xfrm>
                <a:off x="7574280" y="3088640"/>
                <a:ext cx="1082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Dirsek Bağlayıcısı 11"/>
              <p:cNvCxnSpPr/>
              <p:nvPr/>
            </p:nvCxnSpPr>
            <p:spPr>
              <a:xfrm rot="5400000">
                <a:off x="5867518" y="2037132"/>
                <a:ext cx="1114215" cy="323859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3" name="Dirsek Bağlayıcısı 12"/>
              <p:cNvCxnSpPr>
                <a:endCxn id="5" idx="4"/>
              </p:cNvCxnSpPr>
              <p:nvPr/>
            </p:nvCxnSpPr>
            <p:spPr>
              <a:xfrm rot="10800000">
                <a:off x="3060000" y="3240001"/>
                <a:ext cx="1832040" cy="96285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4" name="Düz Bağlayıcı 13"/>
              <p:cNvCxnSpPr>
                <a:stCxn id="5" idx="2"/>
              </p:cNvCxnSpPr>
              <p:nvPr/>
            </p:nvCxnSpPr>
            <p:spPr>
              <a:xfrm flipH="1">
                <a:off x="2311040" y="3060000"/>
                <a:ext cx="568960" cy="0"/>
              </a:xfrm>
              <a:prstGeom prst="line">
                <a:avLst/>
              </a:prstGeom>
              <a:ln>
                <a:headEnd type="triangle"/>
              </a:ln>
            </p:spPr>
            <p:style>
              <a:lnRef idx="3">
                <a:schemeClr val="dk1"/>
              </a:lnRef>
              <a:fillRef idx="0">
                <a:schemeClr val="dk1"/>
              </a:fillRef>
              <a:effectRef idx="2">
                <a:schemeClr val="dk1"/>
              </a:effectRef>
              <a:fontRef idx="minor">
                <a:schemeClr val="tx1"/>
              </a:fontRef>
            </p:style>
          </p:cxnSp>
          <p:sp>
            <p:nvSpPr>
              <p:cNvPr id="15" name="Metin kutusu 14"/>
              <p:cNvSpPr txBox="1"/>
              <p:nvPr/>
            </p:nvSpPr>
            <p:spPr>
              <a:xfrm>
                <a:off x="2275480" y="2680508"/>
                <a:ext cx="547600" cy="369332"/>
              </a:xfrm>
              <a:prstGeom prst="rect">
                <a:avLst/>
              </a:prstGeom>
              <a:noFill/>
            </p:spPr>
            <p:txBody>
              <a:bodyPr wrap="square" rtlCol="0">
                <a:spAutoFit/>
              </a:bodyPr>
              <a:lstStyle/>
              <a:p>
                <a:r>
                  <a:rPr lang="tr-TR" i="1" dirty="0" smtClean="0"/>
                  <a:t>R(s)</a:t>
                </a:r>
                <a:endParaRPr lang="tr-TR" i="1" dirty="0"/>
              </a:p>
            </p:txBody>
          </p:sp>
          <p:sp>
            <p:nvSpPr>
              <p:cNvPr id="16" name="Metin kutusu 15"/>
              <p:cNvSpPr txBox="1"/>
              <p:nvPr/>
            </p:nvSpPr>
            <p:spPr>
              <a:xfrm>
                <a:off x="8076320" y="2729987"/>
                <a:ext cx="547600" cy="369332"/>
              </a:xfrm>
              <a:prstGeom prst="rect">
                <a:avLst/>
              </a:prstGeom>
              <a:noFill/>
            </p:spPr>
            <p:txBody>
              <a:bodyPr wrap="square" rtlCol="0">
                <a:spAutoFit/>
              </a:bodyPr>
              <a:lstStyle/>
              <a:p>
                <a:r>
                  <a:rPr lang="tr-TR" i="1" dirty="0" smtClean="0"/>
                  <a:t>C(s)</a:t>
                </a:r>
                <a:endParaRPr lang="tr-TR" i="1" dirty="0"/>
              </a:p>
            </p:txBody>
          </p:sp>
          <p:sp>
            <p:nvSpPr>
              <p:cNvPr id="17" name="Metin kutusu 16"/>
              <p:cNvSpPr txBox="1"/>
              <p:nvPr/>
            </p:nvSpPr>
            <p:spPr>
              <a:xfrm>
                <a:off x="2648316" y="2729987"/>
                <a:ext cx="300082" cy="369332"/>
              </a:xfrm>
              <a:prstGeom prst="rect">
                <a:avLst/>
              </a:prstGeom>
              <a:noFill/>
            </p:spPr>
            <p:txBody>
              <a:bodyPr wrap="none" rtlCol="0">
                <a:spAutoFit/>
              </a:bodyPr>
              <a:lstStyle/>
              <a:p>
                <a:r>
                  <a:rPr lang="tr-TR" dirty="0" smtClean="0"/>
                  <a:t>+</a:t>
                </a:r>
                <a:endParaRPr lang="tr-TR" dirty="0"/>
              </a:p>
            </p:txBody>
          </p:sp>
          <p:sp>
            <p:nvSpPr>
              <p:cNvPr id="18" name="Metin kutusu 17"/>
              <p:cNvSpPr txBox="1"/>
              <p:nvPr/>
            </p:nvSpPr>
            <p:spPr>
              <a:xfrm>
                <a:off x="2798357" y="3166348"/>
                <a:ext cx="255198" cy="369332"/>
              </a:xfrm>
              <a:prstGeom prst="rect">
                <a:avLst/>
              </a:prstGeom>
              <a:noFill/>
            </p:spPr>
            <p:txBody>
              <a:bodyPr wrap="none" rtlCol="0">
                <a:spAutoFit/>
              </a:bodyPr>
              <a:lstStyle/>
              <a:p>
                <a:r>
                  <a:rPr lang="tr-TR" dirty="0" smtClean="0"/>
                  <a:t>-</a:t>
                </a:r>
                <a:endParaRPr lang="tr-TR" dirty="0"/>
              </a:p>
            </p:txBody>
          </p:sp>
        </p:grpSp>
        <mc:AlternateContent xmlns:mc="http://schemas.openxmlformats.org/markup-compatibility/2006" xmlns:a14="http://schemas.microsoft.com/office/drawing/2010/main">
          <mc:Choice Requires="a14">
            <p:sp>
              <p:nvSpPr>
                <p:cNvPr id="21" name="Dikdörtgen 20"/>
                <p:cNvSpPr/>
                <p:nvPr/>
              </p:nvSpPr>
              <p:spPr>
                <a:xfrm>
                  <a:off x="4505665" y="2379940"/>
                  <a:ext cx="406457" cy="3693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𝐾</m:t>
                        </m:r>
                      </m:oMath>
                    </m:oMathPara>
                  </a14:m>
                  <a:endParaRPr lang="tr-TR" dirty="0"/>
                </a:p>
              </p:txBody>
            </p:sp>
          </mc:Choice>
          <mc:Fallback xmlns="">
            <p:sp>
              <p:nvSpPr>
                <p:cNvPr id="21" name="Dikdörtgen 20"/>
                <p:cNvSpPr>
                  <a:spLocks noRot="1" noChangeAspect="1" noMove="1" noResize="1" noEditPoints="1" noAdjustHandles="1" noChangeArrowheads="1" noChangeShapeType="1" noTextEdit="1"/>
                </p:cNvSpPr>
                <p:nvPr/>
              </p:nvSpPr>
              <p:spPr>
                <a:xfrm>
                  <a:off x="4505665" y="2379940"/>
                  <a:ext cx="406457" cy="369332"/>
                </a:xfrm>
                <a:prstGeom prst="rect">
                  <a:avLst/>
                </a:prstGeom>
                <a:blipFill rotWithShape="0">
                  <a:blip r:embed="rId5"/>
                  <a:stretch>
                    <a:fillRect/>
                  </a:stretch>
                </a:blipFill>
                <a:ln w="28575">
                  <a:solidFill>
                    <a:schemeClr val="tx1"/>
                  </a:solidFill>
                </a:ln>
              </p:spPr>
              <p:txBody>
                <a:bodyPr/>
                <a:lstStyle/>
                <a:p>
                  <a:r>
                    <a:rPr lang="tr-TR">
                      <a:noFill/>
                    </a:rPr>
                    <a:t> </a:t>
                  </a:r>
                </a:p>
              </p:txBody>
            </p:sp>
          </mc:Fallback>
        </mc:AlternateContent>
        <p:cxnSp>
          <p:nvCxnSpPr>
            <p:cNvPr id="25" name="Düz Ok Bağlayıcısı 24"/>
            <p:cNvCxnSpPr/>
            <p:nvPr/>
          </p:nvCxnSpPr>
          <p:spPr>
            <a:xfrm>
              <a:off x="4893892" y="2563300"/>
              <a:ext cx="290591" cy="1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Metin kutusu 25"/>
            <p:cNvSpPr txBox="1"/>
            <p:nvPr/>
          </p:nvSpPr>
          <p:spPr>
            <a:xfrm>
              <a:off x="2189949" y="2195274"/>
              <a:ext cx="563295" cy="369332"/>
            </a:xfrm>
            <a:prstGeom prst="rect">
              <a:avLst/>
            </a:prstGeom>
            <a:noFill/>
          </p:spPr>
          <p:txBody>
            <a:bodyPr wrap="square" rtlCol="0">
              <a:spAutoFit/>
            </a:bodyPr>
            <a:lstStyle/>
            <a:p>
              <a:r>
                <a:rPr lang="tr-TR" i="1" dirty="0" smtClean="0"/>
                <a:t>E(s)</a:t>
              </a:r>
              <a:endParaRPr lang="tr-TR" i="1" dirty="0"/>
            </a:p>
          </p:txBody>
        </p:sp>
      </p:grpSp>
      <p:sp>
        <p:nvSpPr>
          <p:cNvPr id="29" name="Dikdörtgen 28"/>
          <p:cNvSpPr/>
          <p:nvPr/>
        </p:nvSpPr>
        <p:spPr>
          <a:xfrm>
            <a:off x="138290" y="88037"/>
            <a:ext cx="8294510" cy="369332"/>
          </a:xfrm>
          <a:prstGeom prst="rect">
            <a:avLst/>
          </a:prstGeom>
        </p:spPr>
        <p:txBody>
          <a:bodyPr wrap="square">
            <a:spAutoFit/>
          </a:bodyPr>
          <a:lstStyle/>
          <a:p>
            <a:r>
              <a:rPr lang="tr-TR" dirty="0"/>
              <a:t>Oransal integral (PI) kontrol kullanılarak tip numarasının artırılması</a:t>
            </a:r>
          </a:p>
        </p:txBody>
      </p:sp>
      <mc:AlternateContent xmlns:mc="http://schemas.openxmlformats.org/markup-compatibility/2006" xmlns:a14="http://schemas.microsoft.com/office/drawing/2010/main">
        <mc:Choice Requires="a14">
          <p:sp>
            <p:nvSpPr>
              <p:cNvPr id="2" name="Metin kutusu 1"/>
              <p:cNvSpPr txBox="1"/>
              <p:nvPr/>
            </p:nvSpPr>
            <p:spPr>
              <a:xfrm>
                <a:off x="300521" y="2392939"/>
                <a:ext cx="7089698" cy="32760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0</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1+</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𝑖</m:t>
                                  </m:r>
                                </m:sub>
                              </m:sSub>
                              <m:r>
                                <a:rPr lang="tr-TR" b="0" i="1" smtClean="0">
                                  <a:latin typeface="Cambria Math" panose="02040503050406030204" pitchFamily="18" charset="0"/>
                                </a:rPr>
                                <m:t>𝑠</m:t>
                              </m:r>
                            </m:den>
                          </m:f>
                        </m:e>
                      </m:d>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𝐾</m:t>
                              </m:r>
                            </m:num>
                            <m:den>
                              <m:r>
                                <a:rPr lang="tr-TR" b="0" i="1" smtClean="0">
                                  <a:latin typeface="Cambria Math" panose="02040503050406030204" pitchFamily="18" charset="0"/>
                                </a:rPr>
                                <m:t>𝑠</m:t>
                              </m:r>
                              <m:r>
                                <a:rPr lang="tr-TR" b="0" i="1" smtClean="0">
                                  <a:latin typeface="Cambria Math" panose="02040503050406030204" pitchFamily="18" charset="0"/>
                                </a:rPr>
                                <m:t>+1</m:t>
                              </m:r>
                            </m:den>
                          </m:f>
                        </m:e>
                      </m:d>
                      <m:r>
                        <a:rPr lang="tr-TR" b="0" i="0" smtClean="0">
                          <a:latin typeface="Cambria Math" panose="02040503050406030204" pitchFamily="18" charset="0"/>
                        </a:rPr>
                        <m:t>=</m:t>
                      </m:r>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𝑖</m:t>
                                  </m:r>
                                </m:sub>
                              </m:sSub>
                              <m:r>
                                <a:rPr lang="tr-TR" i="1">
                                  <a:latin typeface="Cambria Math" panose="02040503050406030204" pitchFamily="18" charset="0"/>
                                </a:rPr>
                                <m:t>𝑠</m:t>
                              </m:r>
                              <m:r>
                                <a:rPr lang="tr-TR" b="0" i="1" smtClean="0">
                                  <a:latin typeface="Cambria Math" panose="02040503050406030204" pitchFamily="18" charset="0"/>
                                </a:rPr>
                                <m:t>+1</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𝑖</m:t>
                                  </m:r>
                                </m:sub>
                              </m:sSub>
                              <m:r>
                                <a:rPr lang="tr-TR" i="1">
                                  <a:latin typeface="Cambria Math" panose="02040503050406030204" pitchFamily="18" charset="0"/>
                                </a:rPr>
                                <m:t>𝑠</m:t>
                              </m:r>
                            </m:den>
                          </m:f>
                        </m:e>
                      </m:d>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𝐾</m:t>
                              </m:r>
                            </m:num>
                            <m:den>
                              <m:r>
                                <a:rPr lang="tr-TR" i="1">
                                  <a:latin typeface="Cambria Math" panose="02040503050406030204" pitchFamily="18" charset="0"/>
                                </a:rPr>
                                <m:t>𝑠</m:t>
                              </m:r>
                              <m:r>
                                <a:rPr lang="tr-TR" i="1">
                                  <a:latin typeface="Cambria Math" panose="02040503050406030204" pitchFamily="18" charset="0"/>
                                </a:rPr>
                                <m:t>+1</m:t>
                              </m:r>
                            </m:den>
                          </m:f>
                        </m:e>
                      </m:d>
                      <m:r>
                        <a:rPr lang="tr-TR" b="0" i="0" smtClean="0">
                          <a:latin typeface="Cambria Math" panose="02040503050406030204" pitchFamily="18" charset="0"/>
                        </a:rPr>
                        <m:t>=</m:t>
                      </m:r>
                      <m:f>
                        <m:fPr>
                          <m:ctrlPr>
                            <a:rPr lang="tr-TR" b="0" i="1" smtClean="0">
                              <a:latin typeface="Cambria Math" panose="02040503050406030204" pitchFamily="18" charset="0"/>
                            </a:rPr>
                          </m:ctrlPr>
                        </m:fPr>
                        <m:num>
                          <m:r>
                            <m:rPr>
                              <m:sty m:val="p"/>
                            </m:rPr>
                            <a:rPr lang="tr-TR" b="0" i="0" smtClean="0">
                              <a:latin typeface="Cambria Math" panose="02040503050406030204" pitchFamily="18" charset="0"/>
                            </a:rPr>
                            <m:t>K</m:t>
                          </m:r>
                        </m:num>
                        <m:den>
                          <m:sSub>
                            <m:sSubPr>
                              <m:ctrlPr>
                                <a:rPr lang="tr-TR" b="0" i="1" smtClean="0">
                                  <a:latin typeface="Cambria Math" panose="02040503050406030204" pitchFamily="18" charset="0"/>
                                </a:rPr>
                              </m:ctrlPr>
                            </m:sSubPr>
                            <m:e>
                              <m:r>
                                <m:rPr>
                                  <m:sty m:val="p"/>
                                </m:rPr>
                                <a:rPr lang="tr-TR" b="0" i="0" smtClean="0">
                                  <a:latin typeface="Cambria Math" panose="02040503050406030204" pitchFamily="18" charset="0"/>
                                </a:rPr>
                                <m:t>T</m:t>
                              </m:r>
                            </m:e>
                            <m:sub>
                              <m:r>
                                <m:rPr>
                                  <m:sty m:val="p"/>
                                </m:rPr>
                                <a:rPr lang="tr-TR" b="0" i="0" smtClean="0">
                                  <a:latin typeface="Cambria Math" panose="02040503050406030204" pitchFamily="18" charset="0"/>
                                </a:rPr>
                                <m:t>i</m:t>
                              </m:r>
                            </m:sub>
                          </m:sSub>
                        </m:den>
                      </m:f>
                      <m:d>
                        <m:dPr>
                          <m:ctrlPr>
                            <a:rPr lang="tr-TR" i="1">
                              <a:latin typeface="Cambria Math" panose="02040503050406030204" pitchFamily="18" charset="0"/>
                            </a:rPr>
                          </m:ctrlPr>
                        </m:dPr>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𝑖</m:t>
                                  </m:r>
                                </m:sub>
                              </m:sSub>
                              <m:r>
                                <a:rPr lang="tr-TR" i="1">
                                  <a:latin typeface="Cambria Math" panose="02040503050406030204" pitchFamily="18" charset="0"/>
                                </a:rPr>
                                <m:t>𝑠</m:t>
                              </m:r>
                              <m:r>
                                <a:rPr lang="tr-TR" i="1">
                                  <a:latin typeface="Cambria Math" panose="02040503050406030204" pitchFamily="18" charset="0"/>
                                </a:rPr>
                                <m:t>+1</m:t>
                              </m:r>
                            </m:num>
                            <m:den>
                              <m:r>
                                <a:rPr lang="tr-TR" b="0" i="1" smtClean="0">
                                  <a:latin typeface="Cambria Math" panose="02040503050406030204" pitchFamily="18" charset="0"/>
                                </a:rPr>
                                <m:t>𝑠</m:t>
                              </m:r>
                              <m:r>
                                <a:rPr lang="tr-TR" b="0" i="1" smtClean="0">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+1)</m:t>
                              </m:r>
                            </m:den>
                          </m:f>
                        </m:e>
                      </m:d>
                    </m:oMath>
                  </m:oMathPara>
                </a14:m>
                <a:endParaRPr lang="tr-TR" dirty="0" smtClean="0"/>
              </a:p>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𝑂𝐿</m:t>
                          </m:r>
                        </m:sub>
                      </m:sSub>
                      <m:r>
                        <a:rPr lang="tr-TR" b="0" i="1" smtClean="0">
                          <a:latin typeface="Cambria Math" panose="02040503050406030204" pitchFamily="18" charset="0"/>
                        </a:rPr>
                        <m:t>=</m:t>
                      </m:r>
                      <m:f>
                        <m:fPr>
                          <m:ctrlPr>
                            <a:rPr lang="tr-TR" i="1">
                              <a:latin typeface="Cambria Math" panose="02040503050406030204" pitchFamily="18" charset="0"/>
                            </a:rPr>
                          </m:ctrlPr>
                        </m:fPr>
                        <m:num>
                          <m:r>
                            <m:rPr>
                              <m:sty m:val="p"/>
                            </m:rPr>
                            <a:rPr lang="tr-TR">
                              <a:latin typeface="Cambria Math" panose="02040503050406030204" pitchFamily="18" charset="0"/>
                            </a:rPr>
                            <m:t>K</m:t>
                          </m:r>
                        </m:num>
                        <m:den>
                          <m:sSub>
                            <m:sSubPr>
                              <m:ctrlPr>
                                <a:rPr lang="tr-TR" i="1">
                                  <a:latin typeface="Cambria Math" panose="02040503050406030204" pitchFamily="18" charset="0"/>
                                </a:rPr>
                              </m:ctrlPr>
                            </m:sSubPr>
                            <m:e>
                              <m:r>
                                <m:rPr>
                                  <m:sty m:val="p"/>
                                </m:rPr>
                                <a:rPr lang="tr-TR">
                                  <a:latin typeface="Cambria Math" panose="02040503050406030204" pitchFamily="18" charset="0"/>
                                </a:rPr>
                                <m:t>T</m:t>
                              </m:r>
                            </m:e>
                            <m:sub>
                              <m:r>
                                <m:rPr>
                                  <m:sty m:val="p"/>
                                </m:rPr>
                                <a:rPr lang="tr-TR">
                                  <a:latin typeface="Cambria Math" panose="02040503050406030204" pitchFamily="18" charset="0"/>
                                </a:rPr>
                                <m:t>i</m:t>
                              </m:r>
                            </m:sub>
                          </m:sSub>
                        </m:den>
                      </m:f>
                      <m:r>
                        <a:rPr lang="tr-TR" b="0" i="1" smtClean="0">
                          <a:latin typeface="Cambria Math" panose="02040503050406030204" pitchFamily="18" charset="0"/>
                        </a:rPr>
                        <m:t>;</m:t>
                      </m:r>
                      <m:r>
                        <a:rPr lang="tr-TR" b="0" i="1" smtClean="0">
                          <a:latin typeface="Cambria Math" panose="02040503050406030204" pitchFamily="18" charset="0"/>
                        </a:rPr>
                        <m:t>𝑁</m:t>
                      </m:r>
                      <m:r>
                        <a:rPr lang="tr-TR" b="0" i="1" smtClean="0">
                          <a:latin typeface="Cambria Math" panose="02040503050406030204" pitchFamily="18" charset="0"/>
                        </a:rPr>
                        <m:t>=1;</m:t>
                      </m:r>
                    </m:oMath>
                  </m:oMathPara>
                </a14:m>
                <a:endParaRPr lang="tr-TR" dirty="0" smtClean="0"/>
              </a:p>
              <a:p>
                <a:r>
                  <a:rPr lang="tr-TR" dirty="0" smtClean="0"/>
                  <a:t>Kalıcı hatanın var olabilmesi için sistemin kararlı olması zorunluluğuna göre  </a:t>
                </a:r>
              </a:p>
              <a:p>
                <a:r>
                  <a:rPr lang="tr-TR" dirty="0" smtClean="0"/>
                  <a:t>Sistem parametreleri seçilmiş olduğunu düşünerek;</a:t>
                </a:r>
              </a:p>
              <a:p>
                <a:r>
                  <a:rPr lang="tr-TR" dirty="0"/>
                  <a:t>Tabloya göre;</a:t>
                </a:r>
              </a:p>
              <a:p>
                <a:r>
                  <a:rPr lang="tr-TR" dirty="0"/>
                  <a:t>Adım </a:t>
                </a:r>
                <a:r>
                  <a:rPr lang="tr-TR" dirty="0" smtClean="0"/>
                  <a:t>girişte ,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i="1">
                        <a:latin typeface="Cambria Math" panose="02040503050406030204" pitchFamily="18" charset="0"/>
                      </a:rPr>
                      <m:t>0</m:t>
                    </m:r>
                  </m:oMath>
                </a14:m>
                <a:endParaRPr lang="tr-TR" dirty="0"/>
              </a:p>
              <a:p>
                <a:r>
                  <a:rPr lang="tr-TR" dirty="0"/>
                  <a:t>Rampa 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b="0" i="1" smtClean="0">
                                <a:latin typeface="Cambria Math" panose="02040503050406030204" pitchFamily="18" charset="0"/>
                              </a:rPr>
                              <m:t>1</m:t>
                            </m:r>
                          </m:sub>
                        </m:sSub>
                      </m:num>
                      <m:den>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𝑂𝐿</m:t>
                            </m:r>
                          </m:sub>
                        </m:sSub>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𝑖</m:t>
                            </m:r>
                          </m:sub>
                        </m:sSub>
                      </m:num>
                      <m:den>
                        <m:r>
                          <a:rPr lang="tr-TR" b="0" i="1" smtClean="0">
                            <a:latin typeface="Cambria Math" panose="02040503050406030204" pitchFamily="18" charset="0"/>
                          </a:rPr>
                          <m:t>𝐾</m:t>
                        </m:r>
                      </m:den>
                    </m:f>
                  </m:oMath>
                </a14:m>
                <a:endParaRPr lang="tr-TR" dirty="0"/>
              </a:p>
              <a:p>
                <a:r>
                  <a:rPr lang="tr-TR" dirty="0"/>
                  <a:t>İvme 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b="0" i="1" smtClean="0">
                        <a:latin typeface="Cambria Math" panose="02040503050406030204" pitchFamily="18" charset="0"/>
                      </a:rPr>
                      <m:t>∞</m:t>
                    </m:r>
                  </m:oMath>
                </a14:m>
                <a:endParaRPr lang="tr-TR" dirty="0" smtClean="0"/>
              </a:p>
              <a:p>
                <a:endParaRPr lang="tr-TR" dirty="0"/>
              </a:p>
            </p:txBody>
          </p:sp>
        </mc:Choice>
        <mc:Fallback xmlns="">
          <p:sp>
            <p:nvSpPr>
              <p:cNvPr id="2" name="Metin kutusu 1"/>
              <p:cNvSpPr txBox="1">
                <a:spLocks noRot="1" noChangeAspect="1" noMove="1" noResize="1" noEditPoints="1" noAdjustHandles="1" noChangeArrowheads="1" noChangeShapeType="1" noTextEdit="1"/>
              </p:cNvSpPr>
              <p:nvPr/>
            </p:nvSpPr>
            <p:spPr>
              <a:xfrm>
                <a:off x="300521" y="2392939"/>
                <a:ext cx="7089698" cy="3276090"/>
              </a:xfrm>
              <a:prstGeom prst="rect">
                <a:avLst/>
              </a:prstGeom>
              <a:blipFill rotWithShape="0">
                <a:blip r:embed="rId6"/>
                <a:stretch>
                  <a:fillRect l="-1978" r="-111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22" name="Tablo 21"/>
              <p:cNvGraphicFramePr>
                <a:graphicFrameLocks noGrp="1"/>
              </p:cNvGraphicFramePr>
              <p:nvPr>
                <p:extLst>
                  <p:ext uri="{D42A27DB-BD31-4B8C-83A1-F6EECF244321}">
                    <p14:modId xmlns:p14="http://schemas.microsoft.com/office/powerpoint/2010/main" val="4145141052"/>
                  </p:ext>
                </p:extLst>
              </p:nvPr>
            </p:nvGraphicFramePr>
            <p:xfrm>
              <a:off x="7237609" y="680952"/>
              <a:ext cx="4841631" cy="4117476"/>
            </p:xfrm>
            <a:graphic>
              <a:graphicData uri="http://schemas.openxmlformats.org/drawingml/2006/table">
                <a:tbl>
                  <a:tblPr firstRow="1" bandRow="1">
                    <a:tableStyleId>{5C22544A-7EE6-4342-B048-85BDC9FD1C3A}</a:tableStyleId>
                  </a:tblPr>
                  <a:tblGrid>
                    <a:gridCol w="569604">
                      <a:extLst>
                        <a:ext uri="{9D8B030D-6E8A-4147-A177-3AD203B41FA5}">
                          <a16:colId xmlns="" xmlns:a16="http://schemas.microsoft.com/office/drawing/2014/main" val="20000"/>
                        </a:ext>
                      </a:extLst>
                    </a:gridCol>
                    <a:gridCol w="1424009">
                      <a:extLst>
                        <a:ext uri="{9D8B030D-6E8A-4147-A177-3AD203B41FA5}">
                          <a16:colId xmlns="" xmlns:a16="http://schemas.microsoft.com/office/drawing/2014/main" val="20004"/>
                        </a:ext>
                      </a:extLst>
                    </a:gridCol>
                    <a:gridCol w="1424009">
                      <a:extLst>
                        <a:ext uri="{9D8B030D-6E8A-4147-A177-3AD203B41FA5}">
                          <a16:colId xmlns="" xmlns:a16="http://schemas.microsoft.com/office/drawing/2014/main" val="20005"/>
                        </a:ext>
                      </a:extLst>
                    </a:gridCol>
                    <a:gridCol w="1424009">
                      <a:extLst>
                        <a:ext uri="{9D8B030D-6E8A-4147-A177-3AD203B41FA5}">
                          <a16:colId xmlns="" xmlns:a16="http://schemas.microsoft.com/office/drawing/2014/main" val="20006"/>
                        </a:ext>
                      </a:extLst>
                    </a:gridCol>
                  </a:tblGrid>
                  <a:tr h="1227778">
                    <a:tc>
                      <a:txBody>
                        <a:bodyPr/>
                        <a:lstStyle/>
                        <a:p>
                          <a:endParaRPr lang="tr-TR" sz="1400" dirty="0"/>
                        </a:p>
                      </a:txBody>
                      <a:tcPr/>
                    </a:tc>
                    <a:tc>
                      <a:txBody>
                        <a:bodyPr/>
                        <a:lstStyle/>
                        <a:p>
                          <a:pPr algn="ctr"/>
                          <a:r>
                            <a:rPr lang="tr-TR" sz="1400" dirty="0" smtClean="0"/>
                            <a:t>ADIM (Basamak)</a:t>
                          </a:r>
                        </a:p>
                        <a:p>
                          <a:pPr algn="ct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𝟎</m:t>
                                    </m:r>
                                  </m:sub>
                                </m:sSub>
                                <m:r>
                                  <a:rPr lang="tr-TR" sz="1400" b="1" i="1" smtClean="0">
                                    <a:latin typeface="Cambria Math" panose="02040503050406030204" pitchFamily="18" charset="0"/>
                                  </a:rPr>
                                  <m:t>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tc>
                      <a:txBody>
                        <a:bodyPr/>
                        <a:lstStyle/>
                        <a:p>
                          <a:pPr algn="ctr"/>
                          <a:r>
                            <a:rPr lang="tr-TR" sz="1400" dirty="0" smtClean="0"/>
                            <a:t>RAMPA</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𝟏</m:t>
                                    </m:r>
                                  </m:sub>
                                </m:sSub>
                                <m:r>
                                  <a:rPr lang="tr-TR" sz="1400" b="1" i="1" smtClean="0">
                                    <a:latin typeface="Cambria Math" panose="02040503050406030204" pitchFamily="18" charset="0"/>
                                  </a:rPr>
                                  <m:t>𝒕𝒉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tc>
                      <a:txBody>
                        <a:bodyPr/>
                        <a:lstStyle/>
                        <a:p>
                          <a:pPr algn="ctr"/>
                          <a:r>
                            <a:rPr lang="tr-TR" sz="1400" dirty="0" smtClean="0"/>
                            <a:t>İVME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𝟐</m:t>
                                    </m:r>
                                  </m:sub>
                                </m:sSub>
                                <m:sSup>
                                  <m:sSupPr>
                                    <m:ctrlPr>
                                      <a:rPr lang="tr-TR" sz="1400" b="1" i="1" smtClean="0">
                                        <a:latin typeface="Cambria Math" panose="02040503050406030204" pitchFamily="18" charset="0"/>
                                      </a:rPr>
                                    </m:ctrlPr>
                                  </m:sSupPr>
                                  <m:e>
                                    <m:r>
                                      <a:rPr lang="tr-TR" sz="1400" b="1" i="1" smtClean="0">
                                        <a:latin typeface="Cambria Math" panose="02040503050406030204" pitchFamily="18" charset="0"/>
                                      </a:rPr>
                                      <m:t>𝒕</m:t>
                                    </m:r>
                                  </m:e>
                                  <m:sup>
                                    <m:r>
                                      <a:rPr lang="tr-TR" sz="1400" b="1" i="1" smtClean="0">
                                        <a:latin typeface="Cambria Math" panose="02040503050406030204" pitchFamily="18" charset="0"/>
                                      </a:rPr>
                                      <m:t>𝟐</m:t>
                                    </m:r>
                                  </m:sup>
                                </m:sSup>
                                <m:r>
                                  <a:rPr lang="tr-TR" sz="1400" b="1" i="1" smtClean="0">
                                    <a:latin typeface="Cambria Math" panose="02040503050406030204" pitchFamily="18" charset="0"/>
                                  </a:rPr>
                                  <m:t>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extLst>
                      <a:ext uri="{0D108BD9-81ED-4DB2-BD59-A6C34878D82A}">
                        <a16:rowId xmlns="" xmlns:a16="http://schemas.microsoft.com/office/drawing/2014/main" val="10000"/>
                      </a:ext>
                    </a:extLst>
                  </a:tr>
                  <a:tr h="379786">
                    <a:tc>
                      <a:txBody>
                        <a:bodyPr/>
                        <a:lstStyle/>
                        <a:p>
                          <a:pPr marL="0" algn="ctr" defTabSz="914400" rtl="0" eaLnBrk="1" latinLnBrk="0" hangingPunct="1"/>
                          <a:r>
                            <a:rPr lang="tr-TR" sz="1400" b="1" kern="1200" dirty="0" smtClean="0">
                              <a:solidFill>
                                <a:schemeClr val="lt1"/>
                              </a:solidFill>
                              <a:latin typeface="+mn-lt"/>
                              <a:ea typeface="+mn-ea"/>
                              <a:cs typeface="+mn-cs"/>
                            </a:rPr>
                            <a:t>N</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val="10001"/>
                      </a:ext>
                    </a:extLst>
                  </a:tr>
                  <a:tr h="664626">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0</m:t>
                                        </m:r>
                                      </m:sub>
                                    </m:sSub>
                                  </m:num>
                                  <m:den>
                                    <m:d>
                                      <m:dPr>
                                        <m:ctrlPr>
                                          <a:rPr lang="tr-TR" sz="1400" i="1" smtClean="0">
                                            <a:latin typeface="Cambria Math" panose="02040503050406030204" pitchFamily="18" charset="0"/>
                                          </a:rPr>
                                        </m:ctrlPr>
                                      </m:dPr>
                                      <m:e>
                                        <m:r>
                                          <a:rPr lang="tr-TR" sz="1400" b="0" i="1" smtClean="0">
                                            <a:latin typeface="Cambria Math" panose="02040503050406030204" pitchFamily="18" charset="0"/>
                                          </a:rPr>
                                          <m:t>1+</m:t>
                                        </m:r>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e>
                                    </m:d>
                                  </m:den>
                                </m:f>
                              </m:oMath>
                            </m:oMathPara>
                          </a14:m>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p>
                          <a:pPr algn="ctr"/>
                          <a:endParaRPr lang="tr-TR" sz="1400" dirty="0"/>
                        </a:p>
                      </a:txBody>
                      <a:tcPr/>
                    </a:tc>
                    <a:extLst>
                      <a:ext uri="{0D108BD9-81ED-4DB2-BD59-A6C34878D82A}">
                        <a16:rowId xmlns="" xmlns:a16="http://schemas.microsoft.com/office/drawing/2014/main" val="10002"/>
                      </a:ext>
                    </a:extLst>
                  </a:tr>
                  <a:tr h="664626">
                    <a:tc>
                      <a:txBody>
                        <a:bodyPr/>
                        <a:lstStyle/>
                        <a:p>
                          <a:pPr algn="ctr"/>
                          <a:r>
                            <a:rPr lang="tr-TR" sz="1400" dirty="0" smtClean="0"/>
                            <a:t>1</a:t>
                          </a:r>
                          <a:endParaRPr lang="tr-TR" sz="1400" dirty="0"/>
                        </a:p>
                      </a:txBody>
                      <a:tcPr/>
                    </a:tc>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1</m:t>
                                        </m:r>
                                      </m:sub>
                                    </m:sSub>
                                  </m:num>
                                  <m:den>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den>
                                </m:f>
                              </m:oMath>
                            </m:oMathPara>
                          </a14:m>
                          <a:endParaRPr lang="tr-T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p>
                          <a:pPr algn="ctr"/>
                          <a:endParaRPr lang="tr-TR" sz="1400" dirty="0"/>
                        </a:p>
                      </a:txBody>
                      <a:tcPr/>
                    </a:tc>
                    <a:extLst>
                      <a:ext uri="{0D108BD9-81ED-4DB2-BD59-A6C34878D82A}">
                        <a16:rowId xmlns="" xmlns:a16="http://schemas.microsoft.com/office/drawing/2014/main" val="10003"/>
                      </a:ext>
                    </a:extLst>
                  </a:tr>
                  <a:tr h="631197">
                    <a:tc>
                      <a:txBody>
                        <a:bodyPr/>
                        <a:lstStyle/>
                        <a:p>
                          <a:pPr algn="ctr"/>
                          <a:r>
                            <a:rPr lang="tr-TR" sz="1400" dirty="0" smtClean="0"/>
                            <a:t>2</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2</m:t>
                                        </m:r>
                                      </m:sub>
                                    </m:sSub>
                                  </m:num>
                                  <m:den>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den>
                                </m:f>
                              </m:oMath>
                            </m:oMathPara>
                          </a14:m>
                          <a:endParaRPr lang="tr-TR" sz="1400" dirty="0"/>
                        </a:p>
                      </a:txBody>
                      <a:tcPr/>
                    </a:tc>
                    <a:extLst>
                      <a:ext uri="{0D108BD9-81ED-4DB2-BD59-A6C34878D82A}">
                        <a16:rowId xmlns="" xmlns:a16="http://schemas.microsoft.com/office/drawing/2014/main" val="10004"/>
                      </a:ext>
                    </a:extLst>
                  </a:tr>
                  <a:tr h="549463">
                    <a:tc>
                      <a:txBody>
                        <a:bodyPr/>
                        <a:lstStyle/>
                        <a:p>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r>
                                  <a:rPr lang="tr-TR" sz="1400" b="0" i="1" smtClean="0">
                                    <a:latin typeface="Cambria Math" panose="02040503050406030204" pitchFamily="18" charset="0"/>
                                    <a:ea typeface="Cambria Math" panose="02040503050406030204" pitchFamily="18" charset="0"/>
                                  </a:rPr>
                                  <m:t>3</m:t>
                                </m:r>
                              </m:oMath>
                            </m:oMathPara>
                          </a14:m>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extLst>
                      <a:ext uri="{0D108BD9-81ED-4DB2-BD59-A6C34878D82A}">
                        <a16:rowId xmlns="" xmlns:a16="http://schemas.microsoft.com/office/drawing/2014/main" val="10005"/>
                      </a:ext>
                    </a:extLst>
                  </a:tr>
                </a:tbl>
              </a:graphicData>
            </a:graphic>
          </p:graphicFrame>
        </mc:Choice>
        <mc:Fallback xmlns="">
          <p:graphicFrame>
            <p:nvGraphicFramePr>
              <p:cNvPr id="22" name="Tablo 21"/>
              <p:cNvGraphicFramePr>
                <a:graphicFrameLocks noGrp="1"/>
              </p:cNvGraphicFramePr>
              <p:nvPr>
                <p:extLst>
                  <p:ext uri="{D42A27DB-BD31-4B8C-83A1-F6EECF244321}">
                    <p14:modId xmlns:p14="http://schemas.microsoft.com/office/powerpoint/2010/main" val="4145141052"/>
                  </p:ext>
                </p:extLst>
              </p:nvPr>
            </p:nvGraphicFramePr>
            <p:xfrm>
              <a:off x="7237609" y="680952"/>
              <a:ext cx="4841631" cy="4117476"/>
            </p:xfrm>
            <a:graphic>
              <a:graphicData uri="http://schemas.openxmlformats.org/drawingml/2006/table">
                <a:tbl>
                  <a:tblPr firstRow="1" bandRow="1">
                    <a:tableStyleId>{5C22544A-7EE6-4342-B048-85BDC9FD1C3A}</a:tableStyleId>
                  </a:tblPr>
                  <a:tblGrid>
                    <a:gridCol w="569604">
                      <a:extLst>
                        <a:ext uri="{9D8B030D-6E8A-4147-A177-3AD203B41FA5}">
                          <a16:colId xmlns:a16="http://schemas.microsoft.com/office/drawing/2014/main" xmlns:a14="http://schemas.microsoft.com/office/drawing/2010/main" xmlns="" val="20000"/>
                        </a:ext>
                      </a:extLst>
                    </a:gridCol>
                    <a:gridCol w="1424009">
                      <a:extLst>
                        <a:ext uri="{9D8B030D-6E8A-4147-A177-3AD203B41FA5}">
                          <a16:colId xmlns:a16="http://schemas.microsoft.com/office/drawing/2014/main" xmlns:a14="http://schemas.microsoft.com/office/drawing/2010/main" xmlns="" val="20004"/>
                        </a:ext>
                      </a:extLst>
                    </a:gridCol>
                    <a:gridCol w="1424009">
                      <a:extLst>
                        <a:ext uri="{9D8B030D-6E8A-4147-A177-3AD203B41FA5}">
                          <a16:colId xmlns:a16="http://schemas.microsoft.com/office/drawing/2014/main" xmlns:a14="http://schemas.microsoft.com/office/drawing/2010/main" xmlns="" val="20005"/>
                        </a:ext>
                      </a:extLst>
                    </a:gridCol>
                    <a:gridCol w="1424009">
                      <a:extLst>
                        <a:ext uri="{9D8B030D-6E8A-4147-A177-3AD203B41FA5}">
                          <a16:colId xmlns:a16="http://schemas.microsoft.com/office/drawing/2014/main" xmlns:a14="http://schemas.microsoft.com/office/drawing/2010/main" xmlns="" val="20006"/>
                        </a:ext>
                      </a:extLst>
                    </a:gridCol>
                  </a:tblGrid>
                  <a:tr h="1227778">
                    <a:tc>
                      <a:txBody>
                        <a:bodyPr/>
                        <a:lstStyle/>
                        <a:p>
                          <a:endParaRPr lang="tr-TR" sz="1400" dirty="0"/>
                        </a:p>
                      </a:txBody>
                      <a:tcPr/>
                    </a:tc>
                    <a:tc>
                      <a:txBody>
                        <a:bodyPr/>
                        <a:lstStyle/>
                        <a:p>
                          <a:endParaRPr lang="tr-TR"/>
                        </a:p>
                      </a:txBody>
                      <a:tcPr anchor="b">
                        <a:blipFill rotWithShape="0">
                          <a:blip r:embed="rId7"/>
                          <a:stretch>
                            <a:fillRect l="-40773" t="-495" r="-202575" b="-236139"/>
                          </a:stretch>
                        </a:blipFill>
                      </a:tcPr>
                    </a:tc>
                    <a:tc>
                      <a:txBody>
                        <a:bodyPr/>
                        <a:lstStyle/>
                        <a:p>
                          <a:endParaRPr lang="tr-TR"/>
                        </a:p>
                      </a:txBody>
                      <a:tcPr anchor="b">
                        <a:blipFill rotWithShape="0">
                          <a:blip r:embed="rId7"/>
                          <a:stretch>
                            <a:fillRect l="-140171" t="-495" r="-101709" b="-236139"/>
                          </a:stretch>
                        </a:blipFill>
                      </a:tcPr>
                    </a:tc>
                    <a:tc>
                      <a:txBody>
                        <a:bodyPr/>
                        <a:lstStyle/>
                        <a:p>
                          <a:endParaRPr lang="tr-TR"/>
                        </a:p>
                      </a:txBody>
                      <a:tcPr anchor="b">
                        <a:blipFill rotWithShape="0">
                          <a:blip r:embed="rId7"/>
                          <a:stretch>
                            <a:fillRect l="-240171" t="-495" r="-1709" b="-236139"/>
                          </a:stretch>
                        </a:blipFill>
                      </a:tcPr>
                    </a:tc>
                    <a:extLst>
                      <a:ext uri="{0D108BD9-81ED-4DB2-BD59-A6C34878D82A}">
                        <a16:rowId xmlns:a16="http://schemas.microsoft.com/office/drawing/2014/main" xmlns:a14="http://schemas.microsoft.com/office/drawing/2010/main" xmlns="" val="10000"/>
                      </a:ext>
                    </a:extLst>
                  </a:tr>
                  <a:tr h="379786">
                    <a:tc>
                      <a:txBody>
                        <a:bodyPr/>
                        <a:lstStyle/>
                        <a:p>
                          <a:pPr marL="0" algn="ctr" defTabSz="914400" rtl="0" eaLnBrk="1" latinLnBrk="0" hangingPunct="1"/>
                          <a:r>
                            <a:rPr lang="tr-TR" sz="1400" b="1" kern="1200" dirty="0" smtClean="0">
                              <a:solidFill>
                                <a:schemeClr val="lt1"/>
                              </a:solidFill>
                              <a:latin typeface="+mn-lt"/>
                              <a:ea typeface="+mn-ea"/>
                              <a:cs typeface="+mn-cs"/>
                            </a:rPr>
                            <a:t>N</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xmlns:a14="http://schemas.microsoft.com/office/drawing/2010/main" xmlns="" val="10001"/>
                      </a:ext>
                    </a:extLst>
                  </a:tr>
                  <a:tr h="664626">
                    <a:tc>
                      <a:txBody>
                        <a:bodyPr/>
                        <a:lstStyle/>
                        <a:p>
                          <a:pPr algn="ctr"/>
                          <a:r>
                            <a:rPr lang="tr-TR" sz="1400" dirty="0" smtClean="0"/>
                            <a:t>0</a:t>
                          </a:r>
                          <a:endParaRPr lang="tr-TR" sz="1400" dirty="0"/>
                        </a:p>
                      </a:txBody>
                      <a:tcPr/>
                    </a:tc>
                    <a:tc>
                      <a:txBody>
                        <a:bodyPr/>
                        <a:lstStyle/>
                        <a:p>
                          <a:endParaRPr lang="tr-TR"/>
                        </a:p>
                      </a:txBody>
                      <a:tcPr>
                        <a:blipFill rotWithShape="0">
                          <a:blip r:embed="rId7"/>
                          <a:stretch>
                            <a:fillRect l="-40773" t="-240909" r="-202575" b="-277273"/>
                          </a:stretch>
                        </a:blipFill>
                      </a:tcPr>
                    </a:tc>
                    <a:tc>
                      <a:txBody>
                        <a:bodyPr/>
                        <a:lstStyle/>
                        <a:p>
                          <a:endParaRPr lang="tr-TR"/>
                        </a:p>
                      </a:txBody>
                      <a:tcPr>
                        <a:blipFill rotWithShape="0">
                          <a:blip r:embed="rId7"/>
                          <a:stretch>
                            <a:fillRect l="-140171" t="-240909" r="-101709" b="-277273"/>
                          </a:stretch>
                        </a:blipFill>
                      </a:tcPr>
                    </a:tc>
                    <a:tc>
                      <a:txBody>
                        <a:bodyPr/>
                        <a:lstStyle/>
                        <a:p>
                          <a:endParaRPr lang="tr-TR"/>
                        </a:p>
                      </a:txBody>
                      <a:tcPr>
                        <a:blipFill rotWithShape="0">
                          <a:blip r:embed="rId7"/>
                          <a:stretch>
                            <a:fillRect l="-240171" t="-240909" r="-1709" b="-277273"/>
                          </a:stretch>
                        </a:blipFill>
                      </a:tcPr>
                    </a:tc>
                    <a:extLst>
                      <a:ext uri="{0D108BD9-81ED-4DB2-BD59-A6C34878D82A}">
                        <a16:rowId xmlns:a16="http://schemas.microsoft.com/office/drawing/2014/main" xmlns:a14="http://schemas.microsoft.com/office/drawing/2010/main" xmlns="" val="10002"/>
                      </a:ext>
                    </a:extLst>
                  </a:tr>
                  <a:tr h="664626">
                    <a:tc>
                      <a:txBody>
                        <a:bodyPr/>
                        <a:lstStyle/>
                        <a:p>
                          <a:pPr algn="ctr"/>
                          <a:r>
                            <a:rPr lang="tr-TR" sz="1400" dirty="0" smtClean="0"/>
                            <a:t>1</a:t>
                          </a:r>
                          <a:endParaRPr lang="tr-TR" sz="1400" dirty="0"/>
                        </a:p>
                      </a:txBody>
                      <a:tcPr/>
                    </a:tc>
                    <a:tc>
                      <a:txBody>
                        <a:bodyPr/>
                        <a:lstStyle/>
                        <a:p>
                          <a:pPr algn="ctr"/>
                          <a:r>
                            <a:rPr lang="tr-TR" sz="1400" dirty="0" smtClean="0"/>
                            <a:t>0</a:t>
                          </a:r>
                          <a:endParaRPr lang="tr-TR" sz="1400" dirty="0"/>
                        </a:p>
                      </a:txBody>
                      <a:tcPr/>
                    </a:tc>
                    <a:tc>
                      <a:txBody>
                        <a:bodyPr/>
                        <a:lstStyle/>
                        <a:p>
                          <a:endParaRPr lang="tr-TR"/>
                        </a:p>
                      </a:txBody>
                      <a:tcPr>
                        <a:blipFill rotWithShape="0">
                          <a:blip r:embed="rId7"/>
                          <a:stretch>
                            <a:fillRect l="-140171" t="-344037" r="-101709" b="-179817"/>
                          </a:stretch>
                        </a:blipFill>
                      </a:tcPr>
                    </a:tc>
                    <a:tc>
                      <a:txBody>
                        <a:bodyPr/>
                        <a:lstStyle/>
                        <a:p>
                          <a:endParaRPr lang="tr-TR"/>
                        </a:p>
                      </a:txBody>
                      <a:tcPr>
                        <a:blipFill rotWithShape="0">
                          <a:blip r:embed="rId7"/>
                          <a:stretch>
                            <a:fillRect l="-240171" t="-344037" r="-1709" b="-179817"/>
                          </a:stretch>
                        </a:blipFill>
                      </a:tcPr>
                    </a:tc>
                    <a:extLst>
                      <a:ext uri="{0D108BD9-81ED-4DB2-BD59-A6C34878D82A}">
                        <a16:rowId xmlns:a16="http://schemas.microsoft.com/office/drawing/2014/main" xmlns:a14="http://schemas.microsoft.com/office/drawing/2010/main" xmlns="" val="10003"/>
                      </a:ext>
                    </a:extLst>
                  </a:tr>
                  <a:tr h="631197">
                    <a:tc>
                      <a:txBody>
                        <a:bodyPr/>
                        <a:lstStyle/>
                        <a:p>
                          <a:pPr algn="ctr"/>
                          <a:r>
                            <a:rPr lang="tr-TR" sz="1400" dirty="0" smtClean="0"/>
                            <a:t>2</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endParaRPr lang="tr-TR"/>
                        </a:p>
                      </a:txBody>
                      <a:tcPr>
                        <a:blipFill rotWithShape="0">
                          <a:blip r:embed="rId7"/>
                          <a:stretch>
                            <a:fillRect l="-240171" t="-465385" r="-1709" b="-88462"/>
                          </a:stretch>
                        </a:blipFill>
                      </a:tcPr>
                    </a:tc>
                    <a:extLst>
                      <a:ext uri="{0D108BD9-81ED-4DB2-BD59-A6C34878D82A}">
                        <a16:rowId xmlns:a16="http://schemas.microsoft.com/office/drawing/2014/main" xmlns:a14="http://schemas.microsoft.com/office/drawing/2010/main" xmlns="" val="10004"/>
                      </a:ext>
                    </a:extLst>
                  </a:tr>
                  <a:tr h="549463">
                    <a:tc>
                      <a:txBody>
                        <a:bodyPr/>
                        <a:lstStyle/>
                        <a:p>
                          <a:endParaRPr lang="tr-TR"/>
                        </a:p>
                      </a:txBody>
                      <a:tcPr>
                        <a:blipFill rotWithShape="0">
                          <a:blip r:embed="rId7"/>
                          <a:stretch>
                            <a:fillRect l="-1064" t="-653333" r="-750000" b="-2222"/>
                          </a:stretch>
                        </a:blipFill>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extLst>
                      <a:ext uri="{0D108BD9-81ED-4DB2-BD59-A6C34878D82A}">
                        <a16:rowId xmlns:a16="http://schemas.microsoft.com/office/drawing/2014/main" xmlns:a14="http://schemas.microsoft.com/office/drawing/2010/main" xmlns="" val="10005"/>
                      </a:ext>
                    </a:extLst>
                  </a:tr>
                </a:tbl>
              </a:graphicData>
            </a:graphic>
          </p:graphicFrame>
        </mc:Fallback>
      </mc:AlternateContent>
    </p:spTree>
    <p:extLst>
      <p:ext uri="{BB962C8B-B14F-4D97-AF65-F5344CB8AC3E}">
        <p14:creationId xmlns:p14="http://schemas.microsoft.com/office/powerpoint/2010/main" val="64356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cstate="screen">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a:xfrm>
            <a:off x="973015" y="844062"/>
            <a:ext cx="6506308" cy="4525107"/>
          </a:xfrm>
          <a:prstGeom prst="rect">
            <a:avLst/>
          </a:prstGeom>
        </p:spPr>
      </p:pic>
    </p:spTree>
    <p:extLst>
      <p:ext uri="{BB962C8B-B14F-4D97-AF65-F5344CB8AC3E}">
        <p14:creationId xmlns:p14="http://schemas.microsoft.com/office/powerpoint/2010/main" val="2642674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 27"/>
          <p:cNvGrpSpPr/>
          <p:nvPr/>
        </p:nvGrpSpPr>
        <p:grpSpPr>
          <a:xfrm>
            <a:off x="2013015" y="538482"/>
            <a:ext cx="5054425" cy="1517889"/>
            <a:chOff x="2714055" y="2133602"/>
            <a:chExt cx="5054425" cy="1517889"/>
          </a:xfrm>
        </p:grpSpPr>
        <p:grpSp>
          <p:nvGrpSpPr>
            <p:cNvPr id="4" name="Grup 3"/>
            <p:cNvGrpSpPr/>
            <p:nvPr/>
          </p:nvGrpSpPr>
          <p:grpSpPr>
            <a:xfrm>
              <a:off x="2714055" y="2133602"/>
              <a:ext cx="5054425" cy="1517889"/>
              <a:chOff x="3742722" y="2641600"/>
              <a:chExt cx="4913598" cy="1579138"/>
            </a:xfrm>
          </p:grpSpPr>
          <mc:AlternateContent xmlns:mc="http://schemas.openxmlformats.org/markup-compatibility/2006" xmlns:a14="http://schemas.microsoft.com/office/drawing/2010/main">
            <mc:Choice Requires="a14">
              <p:sp>
                <p:nvSpPr>
                  <p:cNvPr id="5" name="Oval 4"/>
                  <p:cNvSpPr/>
                  <p:nvPr/>
                </p:nvSpPr>
                <p:spPr>
                  <a:xfrm>
                    <a:off x="4520173" y="2897879"/>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sz="1100" b="0" i="1" smtClean="0">
                              <a:solidFill>
                                <a:schemeClr val="tx1"/>
                              </a:solidFill>
                              <a:latin typeface="Cambria Math" panose="02040503050406030204" pitchFamily="18" charset="0"/>
                            </a:rPr>
                            <m:t>  </m:t>
                          </m:r>
                          <m:nary>
                            <m:naryPr>
                              <m:chr m:val="∑"/>
                              <m:subHide m:val="on"/>
                              <m:supHide m:val="on"/>
                              <m:ctrlPr>
                                <a:rPr lang="tr-TR" sz="1100" i="1" smtClean="0">
                                  <a:solidFill>
                                    <a:schemeClr val="tx1"/>
                                  </a:solidFill>
                                  <a:latin typeface="Cambria Math" panose="02040503050406030204" pitchFamily="18" charset="0"/>
                                </a:rPr>
                              </m:ctrlPr>
                            </m:naryPr>
                            <m:sub/>
                            <m:sup/>
                            <m:e>
                              <m:r>
                                <a:rPr lang="tr-TR" sz="1100" b="0" i="1" smtClean="0">
                                  <a:solidFill>
                                    <a:schemeClr val="tx1"/>
                                  </a:solidFill>
                                  <a:latin typeface="Cambria Math" panose="02040503050406030204" pitchFamily="18" charset="0"/>
                                </a:rPr>
                                <m:t> </m:t>
                              </m:r>
                            </m:e>
                          </m:nary>
                        </m:oMath>
                      </m:oMathPara>
                    </a14:m>
                    <a:endParaRPr lang="tr-TR" sz="1100" dirty="0"/>
                  </a:p>
                </p:txBody>
              </p:sp>
            </mc:Choice>
            <mc:Fallback xmlns="">
              <p:sp>
                <p:nvSpPr>
                  <p:cNvPr id="5" name="Oval 4"/>
                  <p:cNvSpPr>
                    <a:spLocks noRot="1" noChangeAspect="1" noMove="1" noResize="1" noEditPoints="1" noAdjustHandles="1" noChangeArrowheads="1" noChangeShapeType="1" noTextEdit="1"/>
                  </p:cNvSpPr>
                  <p:nvPr/>
                </p:nvSpPr>
                <p:spPr>
                  <a:xfrm>
                    <a:off x="4520173" y="2897879"/>
                    <a:ext cx="360000" cy="360000"/>
                  </a:xfrm>
                  <a:prstGeom prst="ellipse">
                    <a:avLst/>
                  </a:prstGeom>
                  <a:blipFill rotWithShape="0">
                    <a:blip r:embed="rId2"/>
                    <a:stretch>
                      <a:fillRect l="-115625" t="-178333" r="-81250" b="-236667"/>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6162040" y="2641600"/>
                    <a:ext cx="1412240" cy="894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i="1">
                                  <a:solidFill>
                                    <a:schemeClr val="tx1"/>
                                  </a:solidFill>
                                  <a:latin typeface="Cambria Math" panose="02040503050406030204" pitchFamily="18" charset="0"/>
                                </a:rPr>
                                <m:t>𝑠</m:t>
                              </m:r>
                              <m:r>
                                <a:rPr lang="tr-TR" i="1">
                                  <a:solidFill>
                                    <a:schemeClr val="tx1"/>
                                  </a:solidFill>
                                  <a:latin typeface="Cambria Math" panose="02040503050406030204" pitchFamily="18" charset="0"/>
                                </a:rPr>
                                <m:t>+1</m:t>
                              </m:r>
                            </m:den>
                          </m:f>
                        </m:oMath>
                      </m:oMathPara>
                    </a14:m>
                    <a:endParaRPr lang="tr-TR"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6162040" y="2641600"/>
                    <a:ext cx="1412240" cy="894080"/>
                  </a:xfrm>
                  <a:prstGeom prst="rect">
                    <a:avLst/>
                  </a:prstGeom>
                  <a:blipFill rotWithShape="0">
                    <a:blip r:embed="rId4"/>
                    <a:stretch>
                      <a:fillRect/>
                    </a:stretch>
                  </a:blipFill>
                  <a:ln>
                    <a:solidFill>
                      <a:schemeClr val="tx1"/>
                    </a:solidFill>
                  </a:ln>
                </p:spPr>
                <p:txBody>
                  <a:bodyPr/>
                  <a:lstStyle/>
                  <a:p>
                    <a:r>
                      <a:rPr lang="tr-TR">
                        <a:noFill/>
                      </a:rPr>
                      <a:t> </a:t>
                    </a:r>
                  </a:p>
                </p:txBody>
              </p:sp>
            </mc:Fallback>
          </mc:AlternateContent>
          <p:cxnSp>
            <p:nvCxnSpPr>
              <p:cNvPr id="9" name="Düz Ok Bağlayıcısı 8"/>
              <p:cNvCxnSpPr/>
              <p:nvPr/>
            </p:nvCxnSpPr>
            <p:spPr>
              <a:xfrm>
                <a:off x="4892040" y="3088638"/>
                <a:ext cx="5496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Düz Ok Bağlayıcısı 10"/>
              <p:cNvCxnSpPr>
                <a:stCxn id="7" idx="3"/>
              </p:cNvCxnSpPr>
              <p:nvPr/>
            </p:nvCxnSpPr>
            <p:spPr>
              <a:xfrm>
                <a:off x="7574280" y="3088640"/>
                <a:ext cx="1082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Dirsek Bağlayıcısı 11"/>
              <p:cNvCxnSpPr/>
              <p:nvPr/>
            </p:nvCxnSpPr>
            <p:spPr>
              <a:xfrm rot="10800000" flipV="1">
                <a:off x="6532213" y="3099318"/>
                <a:ext cx="1511707" cy="1121420"/>
              </a:xfrm>
              <a:prstGeom prst="bentConnector3">
                <a:avLst>
                  <a:gd name="adj1" fmla="val -2018"/>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Dirsek Bağlayıcısı 12"/>
              <p:cNvCxnSpPr>
                <a:endCxn id="5" idx="4"/>
              </p:cNvCxnSpPr>
              <p:nvPr/>
            </p:nvCxnSpPr>
            <p:spPr>
              <a:xfrm rot="10800000">
                <a:off x="4700173" y="3257880"/>
                <a:ext cx="1832040" cy="96285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4" name="Düz Bağlayıcı 13"/>
              <p:cNvCxnSpPr>
                <a:stCxn id="5" idx="2"/>
              </p:cNvCxnSpPr>
              <p:nvPr/>
            </p:nvCxnSpPr>
            <p:spPr>
              <a:xfrm flipH="1">
                <a:off x="3951213" y="3077880"/>
                <a:ext cx="568960" cy="0"/>
              </a:xfrm>
              <a:prstGeom prst="line">
                <a:avLst/>
              </a:prstGeom>
              <a:ln>
                <a:headEnd type="triangle"/>
              </a:ln>
            </p:spPr>
            <p:style>
              <a:lnRef idx="3">
                <a:schemeClr val="dk1"/>
              </a:lnRef>
              <a:fillRef idx="0">
                <a:schemeClr val="dk1"/>
              </a:fillRef>
              <a:effectRef idx="2">
                <a:schemeClr val="dk1"/>
              </a:effectRef>
              <a:fontRef idx="minor">
                <a:schemeClr val="tx1"/>
              </a:fontRef>
            </p:style>
          </p:cxnSp>
          <p:sp>
            <p:nvSpPr>
              <p:cNvPr id="15" name="Metin kutusu 14"/>
              <p:cNvSpPr txBox="1"/>
              <p:nvPr/>
            </p:nvSpPr>
            <p:spPr>
              <a:xfrm>
                <a:off x="3742722" y="2694265"/>
                <a:ext cx="547600" cy="369332"/>
              </a:xfrm>
              <a:prstGeom prst="rect">
                <a:avLst/>
              </a:prstGeom>
              <a:noFill/>
            </p:spPr>
            <p:txBody>
              <a:bodyPr wrap="square" rtlCol="0">
                <a:spAutoFit/>
              </a:bodyPr>
              <a:lstStyle/>
              <a:p>
                <a:r>
                  <a:rPr lang="tr-TR" i="1" dirty="0" smtClean="0"/>
                  <a:t>R(s)</a:t>
                </a:r>
                <a:endParaRPr lang="tr-TR" i="1" dirty="0"/>
              </a:p>
            </p:txBody>
          </p:sp>
          <p:sp>
            <p:nvSpPr>
              <p:cNvPr id="16" name="Metin kutusu 15"/>
              <p:cNvSpPr txBox="1"/>
              <p:nvPr/>
            </p:nvSpPr>
            <p:spPr>
              <a:xfrm>
                <a:off x="8076320" y="2729987"/>
                <a:ext cx="547600" cy="369332"/>
              </a:xfrm>
              <a:prstGeom prst="rect">
                <a:avLst/>
              </a:prstGeom>
              <a:noFill/>
            </p:spPr>
            <p:txBody>
              <a:bodyPr wrap="square" rtlCol="0">
                <a:spAutoFit/>
              </a:bodyPr>
              <a:lstStyle/>
              <a:p>
                <a:r>
                  <a:rPr lang="tr-TR" i="1" dirty="0" smtClean="0"/>
                  <a:t>C(s)</a:t>
                </a:r>
                <a:endParaRPr lang="tr-TR" i="1" dirty="0"/>
              </a:p>
            </p:txBody>
          </p:sp>
          <p:sp>
            <p:nvSpPr>
              <p:cNvPr id="17" name="Metin kutusu 16"/>
              <p:cNvSpPr txBox="1"/>
              <p:nvPr/>
            </p:nvSpPr>
            <p:spPr>
              <a:xfrm>
                <a:off x="4209121" y="2752782"/>
                <a:ext cx="300082" cy="369332"/>
              </a:xfrm>
              <a:prstGeom prst="rect">
                <a:avLst/>
              </a:prstGeom>
              <a:noFill/>
            </p:spPr>
            <p:txBody>
              <a:bodyPr wrap="none" rtlCol="0">
                <a:spAutoFit/>
              </a:bodyPr>
              <a:lstStyle/>
              <a:p>
                <a:r>
                  <a:rPr lang="tr-TR" dirty="0" smtClean="0"/>
                  <a:t>+</a:t>
                </a:r>
                <a:endParaRPr lang="tr-TR" dirty="0"/>
              </a:p>
            </p:txBody>
          </p:sp>
          <p:sp>
            <p:nvSpPr>
              <p:cNvPr id="18" name="Metin kutusu 17"/>
              <p:cNvSpPr txBox="1"/>
              <p:nvPr/>
            </p:nvSpPr>
            <p:spPr>
              <a:xfrm>
                <a:off x="4460133" y="3166348"/>
                <a:ext cx="255198" cy="369332"/>
              </a:xfrm>
              <a:prstGeom prst="rect">
                <a:avLst/>
              </a:prstGeom>
              <a:noFill/>
            </p:spPr>
            <p:txBody>
              <a:bodyPr wrap="none" rtlCol="0">
                <a:spAutoFit/>
              </a:bodyPr>
              <a:lstStyle/>
              <a:p>
                <a:r>
                  <a:rPr lang="tr-TR" dirty="0" smtClean="0"/>
                  <a:t>-</a:t>
                </a:r>
                <a:endParaRPr lang="tr-TR" dirty="0"/>
              </a:p>
            </p:txBody>
          </p:sp>
        </p:grpSp>
        <mc:AlternateContent xmlns:mc="http://schemas.openxmlformats.org/markup-compatibility/2006" xmlns:a14="http://schemas.microsoft.com/office/drawing/2010/main">
          <mc:Choice Requires="a14">
            <p:sp>
              <p:nvSpPr>
                <p:cNvPr id="21" name="Dikdörtgen 20"/>
                <p:cNvSpPr/>
                <p:nvPr/>
              </p:nvSpPr>
              <p:spPr>
                <a:xfrm>
                  <a:off x="4505665" y="2379940"/>
                  <a:ext cx="406457" cy="3693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𝐾</m:t>
                        </m:r>
                      </m:oMath>
                    </m:oMathPara>
                  </a14:m>
                  <a:endParaRPr lang="tr-TR" dirty="0"/>
                </a:p>
              </p:txBody>
            </p:sp>
          </mc:Choice>
          <mc:Fallback xmlns="">
            <p:sp>
              <p:nvSpPr>
                <p:cNvPr id="21" name="Dikdörtgen 20"/>
                <p:cNvSpPr>
                  <a:spLocks noRot="1" noChangeAspect="1" noMove="1" noResize="1" noEditPoints="1" noAdjustHandles="1" noChangeArrowheads="1" noChangeShapeType="1" noTextEdit="1"/>
                </p:cNvSpPr>
                <p:nvPr/>
              </p:nvSpPr>
              <p:spPr>
                <a:xfrm>
                  <a:off x="4505665" y="2379940"/>
                  <a:ext cx="406457" cy="369332"/>
                </a:xfrm>
                <a:prstGeom prst="rect">
                  <a:avLst/>
                </a:prstGeom>
                <a:blipFill rotWithShape="0">
                  <a:blip r:embed="rId5"/>
                  <a:stretch>
                    <a:fillRect/>
                  </a:stretch>
                </a:blipFill>
                <a:ln w="28575">
                  <a:solidFill>
                    <a:schemeClr val="tx1"/>
                  </a:solidFill>
                </a:ln>
              </p:spPr>
              <p:txBody>
                <a:bodyPr/>
                <a:lstStyle/>
                <a:p>
                  <a:r>
                    <a:rPr lang="tr-TR">
                      <a:noFill/>
                    </a:rPr>
                    <a:t> </a:t>
                  </a:r>
                </a:p>
              </p:txBody>
            </p:sp>
          </mc:Fallback>
        </mc:AlternateContent>
        <p:cxnSp>
          <p:nvCxnSpPr>
            <p:cNvPr id="25" name="Düz Ok Bağlayıcısı 24"/>
            <p:cNvCxnSpPr/>
            <p:nvPr/>
          </p:nvCxnSpPr>
          <p:spPr>
            <a:xfrm>
              <a:off x="4893892" y="2563300"/>
              <a:ext cx="290591" cy="1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Metin kutusu 25"/>
            <p:cNvSpPr txBox="1"/>
            <p:nvPr/>
          </p:nvSpPr>
          <p:spPr>
            <a:xfrm>
              <a:off x="3817561" y="2218075"/>
              <a:ext cx="563295" cy="369332"/>
            </a:xfrm>
            <a:prstGeom prst="rect">
              <a:avLst/>
            </a:prstGeom>
            <a:noFill/>
          </p:spPr>
          <p:txBody>
            <a:bodyPr wrap="square" rtlCol="0">
              <a:spAutoFit/>
            </a:bodyPr>
            <a:lstStyle/>
            <a:p>
              <a:r>
                <a:rPr lang="tr-TR" i="1" dirty="0" smtClean="0"/>
                <a:t>E(s)</a:t>
              </a:r>
              <a:endParaRPr lang="tr-TR" i="1" dirty="0"/>
            </a:p>
          </p:txBody>
        </p:sp>
      </p:grpSp>
      <p:sp>
        <p:nvSpPr>
          <p:cNvPr id="29" name="Dikdörtgen 28"/>
          <p:cNvSpPr/>
          <p:nvPr/>
        </p:nvSpPr>
        <p:spPr>
          <a:xfrm>
            <a:off x="138290" y="88037"/>
            <a:ext cx="8294510" cy="369332"/>
          </a:xfrm>
          <a:prstGeom prst="rect">
            <a:avLst/>
          </a:prstGeom>
        </p:spPr>
        <p:txBody>
          <a:bodyPr wrap="square">
            <a:spAutoFit/>
          </a:bodyPr>
          <a:lstStyle/>
          <a:p>
            <a:r>
              <a:rPr lang="tr-TR" dirty="0"/>
              <a:t>Referans girişin </a:t>
            </a:r>
            <a:r>
              <a:rPr lang="tr-TR" dirty="0" err="1"/>
              <a:t>modifiye</a:t>
            </a:r>
            <a:r>
              <a:rPr lang="tr-TR" dirty="0"/>
              <a:t> edilmesi</a:t>
            </a:r>
          </a:p>
        </p:txBody>
      </p:sp>
      <p:grpSp>
        <p:nvGrpSpPr>
          <p:cNvPr id="60" name="Grup 59"/>
          <p:cNvGrpSpPr/>
          <p:nvPr/>
        </p:nvGrpSpPr>
        <p:grpSpPr>
          <a:xfrm>
            <a:off x="1261622" y="2217744"/>
            <a:ext cx="5805469" cy="1517889"/>
            <a:chOff x="1963012" y="2133602"/>
            <a:chExt cx="5805469" cy="1517889"/>
          </a:xfrm>
        </p:grpSpPr>
        <p:grpSp>
          <p:nvGrpSpPr>
            <p:cNvPr id="61" name="Grup 60"/>
            <p:cNvGrpSpPr/>
            <p:nvPr/>
          </p:nvGrpSpPr>
          <p:grpSpPr>
            <a:xfrm>
              <a:off x="1963012" y="2133602"/>
              <a:ext cx="5805469" cy="1517889"/>
              <a:chOff x="3012604" y="2641600"/>
              <a:chExt cx="5643716" cy="1579138"/>
            </a:xfrm>
          </p:grpSpPr>
          <mc:AlternateContent xmlns:mc="http://schemas.openxmlformats.org/markup-compatibility/2006" xmlns:a14="http://schemas.microsoft.com/office/drawing/2010/main">
            <mc:Choice Requires="a14">
              <p:sp>
                <p:nvSpPr>
                  <p:cNvPr id="65" name="Oval 64"/>
                  <p:cNvSpPr/>
                  <p:nvPr/>
                </p:nvSpPr>
                <p:spPr>
                  <a:xfrm>
                    <a:off x="4520173" y="2897879"/>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sz="1100" b="0" i="1" smtClean="0">
                              <a:solidFill>
                                <a:schemeClr val="tx1"/>
                              </a:solidFill>
                              <a:latin typeface="Cambria Math" panose="02040503050406030204" pitchFamily="18" charset="0"/>
                            </a:rPr>
                            <m:t>  </m:t>
                          </m:r>
                          <m:nary>
                            <m:naryPr>
                              <m:chr m:val="∑"/>
                              <m:subHide m:val="on"/>
                              <m:supHide m:val="on"/>
                              <m:ctrlPr>
                                <a:rPr lang="tr-TR" sz="1100" i="1" smtClean="0">
                                  <a:solidFill>
                                    <a:schemeClr val="tx1"/>
                                  </a:solidFill>
                                  <a:latin typeface="Cambria Math" panose="02040503050406030204" pitchFamily="18" charset="0"/>
                                </a:rPr>
                              </m:ctrlPr>
                            </m:naryPr>
                            <m:sub/>
                            <m:sup/>
                            <m:e>
                              <m:r>
                                <a:rPr lang="tr-TR" sz="1100" b="0" i="1" smtClean="0">
                                  <a:solidFill>
                                    <a:schemeClr val="tx1"/>
                                  </a:solidFill>
                                  <a:latin typeface="Cambria Math" panose="02040503050406030204" pitchFamily="18" charset="0"/>
                                </a:rPr>
                                <m:t> </m:t>
                              </m:r>
                            </m:e>
                          </m:nary>
                        </m:oMath>
                      </m:oMathPara>
                    </a14:m>
                    <a:endParaRPr lang="tr-TR" sz="1100" dirty="0"/>
                  </a:p>
                </p:txBody>
              </p:sp>
            </mc:Choice>
            <mc:Fallback xmlns="">
              <p:sp>
                <p:nvSpPr>
                  <p:cNvPr id="5" name="Oval 4"/>
                  <p:cNvSpPr>
                    <a:spLocks noRot="1" noChangeAspect="1" noMove="1" noResize="1" noEditPoints="1" noAdjustHandles="1" noChangeArrowheads="1" noChangeShapeType="1" noTextEdit="1"/>
                  </p:cNvSpPr>
                  <p:nvPr/>
                </p:nvSpPr>
                <p:spPr>
                  <a:xfrm>
                    <a:off x="4520173" y="2897879"/>
                    <a:ext cx="360000" cy="360000"/>
                  </a:xfrm>
                  <a:prstGeom prst="ellipse">
                    <a:avLst/>
                  </a:prstGeom>
                  <a:blipFill rotWithShape="0">
                    <a:blip r:embed="rId2"/>
                    <a:stretch>
                      <a:fillRect l="-115625" t="-178333" r="-81250" b="-236667"/>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6" name="Dikdörtgen 65"/>
                  <p:cNvSpPr/>
                  <p:nvPr/>
                </p:nvSpPr>
                <p:spPr>
                  <a:xfrm>
                    <a:off x="6162040" y="2641600"/>
                    <a:ext cx="1412240" cy="894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i="1">
                                  <a:solidFill>
                                    <a:schemeClr val="tx1"/>
                                  </a:solidFill>
                                  <a:latin typeface="Cambria Math" panose="02040503050406030204" pitchFamily="18" charset="0"/>
                                </a:rPr>
                                <m:t>𝑠</m:t>
                              </m:r>
                              <m:r>
                                <a:rPr lang="tr-TR" i="1">
                                  <a:solidFill>
                                    <a:schemeClr val="tx1"/>
                                  </a:solidFill>
                                  <a:latin typeface="Cambria Math" panose="02040503050406030204" pitchFamily="18" charset="0"/>
                                </a:rPr>
                                <m:t>+1</m:t>
                              </m:r>
                            </m:den>
                          </m:f>
                        </m:oMath>
                      </m:oMathPara>
                    </a14:m>
                    <a:endParaRPr lang="tr-TR"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6162040" y="2641600"/>
                    <a:ext cx="1412240" cy="894080"/>
                  </a:xfrm>
                  <a:prstGeom prst="rect">
                    <a:avLst/>
                  </a:prstGeom>
                  <a:blipFill rotWithShape="0">
                    <a:blip r:embed="rId4"/>
                    <a:stretch>
                      <a:fillRect/>
                    </a:stretch>
                  </a:blipFill>
                  <a:ln>
                    <a:solidFill>
                      <a:schemeClr val="tx1"/>
                    </a:solidFill>
                  </a:ln>
                </p:spPr>
                <p:txBody>
                  <a:bodyPr/>
                  <a:lstStyle/>
                  <a:p>
                    <a:r>
                      <a:rPr lang="tr-TR">
                        <a:noFill/>
                      </a:rPr>
                      <a:t> </a:t>
                    </a:r>
                  </a:p>
                </p:txBody>
              </p:sp>
            </mc:Fallback>
          </mc:AlternateContent>
          <p:cxnSp>
            <p:nvCxnSpPr>
              <p:cNvPr id="67" name="Düz Ok Bağlayıcısı 66"/>
              <p:cNvCxnSpPr/>
              <p:nvPr/>
            </p:nvCxnSpPr>
            <p:spPr>
              <a:xfrm>
                <a:off x="4892040" y="3088638"/>
                <a:ext cx="5496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Düz Ok Bağlayıcısı 67"/>
              <p:cNvCxnSpPr>
                <a:stCxn id="66" idx="3"/>
              </p:cNvCxnSpPr>
              <p:nvPr/>
            </p:nvCxnSpPr>
            <p:spPr>
              <a:xfrm>
                <a:off x="7574280" y="3088640"/>
                <a:ext cx="1082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Dirsek Bağlayıcısı 68"/>
              <p:cNvCxnSpPr/>
              <p:nvPr/>
            </p:nvCxnSpPr>
            <p:spPr>
              <a:xfrm rot="10800000" flipV="1">
                <a:off x="6532213" y="3099318"/>
                <a:ext cx="1511707" cy="1121420"/>
              </a:xfrm>
              <a:prstGeom prst="bentConnector3">
                <a:avLst>
                  <a:gd name="adj1" fmla="val -2018"/>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0" name="Dirsek Bağlayıcısı 69"/>
              <p:cNvCxnSpPr>
                <a:endCxn id="65" idx="4"/>
              </p:cNvCxnSpPr>
              <p:nvPr/>
            </p:nvCxnSpPr>
            <p:spPr>
              <a:xfrm rot="10800000">
                <a:off x="4700173" y="3257880"/>
                <a:ext cx="1832040" cy="96285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71" name="Düz Bağlayıcı 70"/>
              <p:cNvCxnSpPr>
                <a:stCxn id="65" idx="2"/>
              </p:cNvCxnSpPr>
              <p:nvPr/>
            </p:nvCxnSpPr>
            <p:spPr>
              <a:xfrm flipH="1">
                <a:off x="3951213" y="3077880"/>
                <a:ext cx="568960" cy="0"/>
              </a:xfrm>
              <a:prstGeom prst="line">
                <a:avLst/>
              </a:prstGeom>
              <a:ln>
                <a:headEnd type="triangle"/>
              </a:ln>
            </p:spPr>
            <p:style>
              <a:lnRef idx="3">
                <a:schemeClr val="dk1"/>
              </a:lnRef>
              <a:fillRef idx="0">
                <a:schemeClr val="dk1"/>
              </a:fillRef>
              <a:effectRef idx="2">
                <a:schemeClr val="dk1"/>
              </a:effectRef>
              <a:fontRef idx="minor">
                <a:schemeClr val="tx1"/>
              </a:fontRef>
            </p:style>
          </p:cxnSp>
          <p:sp>
            <p:nvSpPr>
              <p:cNvPr id="72" name="Metin kutusu 71"/>
              <p:cNvSpPr txBox="1"/>
              <p:nvPr/>
            </p:nvSpPr>
            <p:spPr>
              <a:xfrm>
                <a:off x="3012604" y="2754738"/>
                <a:ext cx="547600" cy="369332"/>
              </a:xfrm>
              <a:prstGeom prst="rect">
                <a:avLst/>
              </a:prstGeom>
              <a:noFill/>
            </p:spPr>
            <p:txBody>
              <a:bodyPr wrap="square" rtlCol="0">
                <a:spAutoFit/>
              </a:bodyPr>
              <a:lstStyle/>
              <a:p>
                <a:r>
                  <a:rPr lang="tr-TR" i="1" dirty="0" smtClean="0"/>
                  <a:t>R(s)</a:t>
                </a:r>
                <a:endParaRPr lang="tr-TR" i="1" dirty="0"/>
              </a:p>
            </p:txBody>
          </p:sp>
          <p:sp>
            <p:nvSpPr>
              <p:cNvPr id="73" name="Metin kutusu 72"/>
              <p:cNvSpPr txBox="1"/>
              <p:nvPr/>
            </p:nvSpPr>
            <p:spPr>
              <a:xfrm>
                <a:off x="8076320" y="2729987"/>
                <a:ext cx="547600" cy="369332"/>
              </a:xfrm>
              <a:prstGeom prst="rect">
                <a:avLst/>
              </a:prstGeom>
              <a:noFill/>
            </p:spPr>
            <p:txBody>
              <a:bodyPr wrap="square" rtlCol="0">
                <a:spAutoFit/>
              </a:bodyPr>
              <a:lstStyle/>
              <a:p>
                <a:r>
                  <a:rPr lang="tr-TR" i="1" dirty="0" smtClean="0"/>
                  <a:t>C(s)</a:t>
                </a:r>
                <a:endParaRPr lang="tr-TR" i="1" dirty="0"/>
              </a:p>
            </p:txBody>
          </p:sp>
          <p:sp>
            <p:nvSpPr>
              <p:cNvPr id="74" name="Metin kutusu 73"/>
              <p:cNvSpPr txBox="1"/>
              <p:nvPr/>
            </p:nvSpPr>
            <p:spPr>
              <a:xfrm>
                <a:off x="4209121" y="2752782"/>
                <a:ext cx="300082" cy="369332"/>
              </a:xfrm>
              <a:prstGeom prst="rect">
                <a:avLst/>
              </a:prstGeom>
              <a:noFill/>
            </p:spPr>
            <p:txBody>
              <a:bodyPr wrap="none" rtlCol="0">
                <a:spAutoFit/>
              </a:bodyPr>
              <a:lstStyle/>
              <a:p>
                <a:r>
                  <a:rPr lang="tr-TR" dirty="0" smtClean="0"/>
                  <a:t>+</a:t>
                </a:r>
                <a:endParaRPr lang="tr-TR" dirty="0"/>
              </a:p>
            </p:txBody>
          </p:sp>
          <p:sp>
            <p:nvSpPr>
              <p:cNvPr id="75" name="Metin kutusu 74"/>
              <p:cNvSpPr txBox="1"/>
              <p:nvPr/>
            </p:nvSpPr>
            <p:spPr>
              <a:xfrm>
                <a:off x="4460133" y="3166348"/>
                <a:ext cx="255198" cy="369332"/>
              </a:xfrm>
              <a:prstGeom prst="rect">
                <a:avLst/>
              </a:prstGeom>
              <a:noFill/>
            </p:spPr>
            <p:txBody>
              <a:bodyPr wrap="none" rtlCol="0">
                <a:spAutoFit/>
              </a:bodyPr>
              <a:lstStyle/>
              <a:p>
                <a:r>
                  <a:rPr lang="tr-TR" dirty="0" smtClean="0"/>
                  <a:t>-</a:t>
                </a:r>
                <a:endParaRPr lang="tr-TR" dirty="0"/>
              </a:p>
            </p:txBody>
          </p:sp>
        </p:grpSp>
        <mc:AlternateContent xmlns:mc="http://schemas.openxmlformats.org/markup-compatibility/2006" xmlns:a14="http://schemas.microsoft.com/office/drawing/2010/main">
          <mc:Choice Requires="a14">
            <p:sp>
              <p:nvSpPr>
                <p:cNvPr id="62" name="Dikdörtgen 61"/>
                <p:cNvSpPr/>
                <p:nvPr/>
              </p:nvSpPr>
              <p:spPr>
                <a:xfrm>
                  <a:off x="4505665" y="2379940"/>
                  <a:ext cx="406457" cy="3693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𝐾</m:t>
                        </m:r>
                      </m:oMath>
                    </m:oMathPara>
                  </a14:m>
                  <a:endParaRPr lang="tr-TR" dirty="0"/>
                </a:p>
              </p:txBody>
            </p:sp>
          </mc:Choice>
          <mc:Fallback xmlns="">
            <p:sp>
              <p:nvSpPr>
                <p:cNvPr id="21" name="Dikdörtgen 20"/>
                <p:cNvSpPr>
                  <a:spLocks noRot="1" noChangeAspect="1" noMove="1" noResize="1" noEditPoints="1" noAdjustHandles="1" noChangeArrowheads="1" noChangeShapeType="1" noTextEdit="1"/>
                </p:cNvSpPr>
                <p:nvPr/>
              </p:nvSpPr>
              <p:spPr>
                <a:xfrm>
                  <a:off x="4505665" y="2379940"/>
                  <a:ext cx="406457" cy="369332"/>
                </a:xfrm>
                <a:prstGeom prst="rect">
                  <a:avLst/>
                </a:prstGeom>
                <a:blipFill rotWithShape="0">
                  <a:blip r:embed="rId5"/>
                  <a:stretch>
                    <a:fillRect/>
                  </a:stretch>
                </a:blipFill>
                <a:ln w="28575">
                  <a:solidFill>
                    <a:schemeClr val="tx1"/>
                  </a:solidFill>
                </a:ln>
              </p:spPr>
              <p:txBody>
                <a:bodyPr/>
                <a:lstStyle/>
                <a:p>
                  <a:r>
                    <a:rPr lang="tr-TR">
                      <a:noFill/>
                    </a:rPr>
                    <a:t> </a:t>
                  </a:r>
                </a:p>
              </p:txBody>
            </p:sp>
          </mc:Fallback>
        </mc:AlternateContent>
        <p:cxnSp>
          <p:nvCxnSpPr>
            <p:cNvPr id="63" name="Düz Ok Bağlayıcısı 62"/>
            <p:cNvCxnSpPr/>
            <p:nvPr/>
          </p:nvCxnSpPr>
          <p:spPr>
            <a:xfrm>
              <a:off x="4893892" y="2563300"/>
              <a:ext cx="290591" cy="1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Metin kutusu 63"/>
            <p:cNvSpPr txBox="1"/>
            <p:nvPr/>
          </p:nvSpPr>
          <p:spPr>
            <a:xfrm>
              <a:off x="3817561" y="2218075"/>
              <a:ext cx="688104" cy="369332"/>
            </a:xfrm>
            <a:prstGeom prst="rect">
              <a:avLst/>
            </a:prstGeom>
            <a:noFill/>
          </p:spPr>
          <p:txBody>
            <a:bodyPr wrap="square" rtlCol="0">
              <a:spAutoFit/>
            </a:bodyPr>
            <a:lstStyle/>
            <a:p>
              <a:r>
                <a:rPr lang="tr-TR" i="1" dirty="0" smtClean="0"/>
                <a:t>E’(s)</a:t>
              </a:r>
              <a:endParaRPr lang="tr-TR" i="1" dirty="0"/>
            </a:p>
          </p:txBody>
        </p:sp>
      </p:grpSp>
      <mc:AlternateContent xmlns:mc="http://schemas.openxmlformats.org/markup-compatibility/2006" xmlns:a14="http://schemas.microsoft.com/office/drawing/2010/main">
        <mc:Choice Requires="a14">
          <p:sp>
            <p:nvSpPr>
              <p:cNvPr id="76" name="Dikdörtgen 75"/>
              <p:cNvSpPr/>
              <p:nvPr/>
            </p:nvSpPr>
            <p:spPr>
              <a:xfrm>
                <a:off x="1834032" y="2440788"/>
                <a:ext cx="376257" cy="3693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𝑎</m:t>
                      </m:r>
                    </m:oMath>
                  </m:oMathPara>
                </a14:m>
                <a:endParaRPr lang="tr-TR" dirty="0">
                  <a:latin typeface="Symbol" panose="05050102010706020507" pitchFamily="18" charset="2"/>
                </a:endParaRPr>
              </a:p>
            </p:txBody>
          </p:sp>
        </mc:Choice>
        <mc:Fallback xmlns="">
          <p:sp>
            <p:nvSpPr>
              <p:cNvPr id="76" name="Dikdörtgen 75"/>
              <p:cNvSpPr>
                <a:spLocks noRot="1" noChangeAspect="1" noMove="1" noResize="1" noEditPoints="1" noAdjustHandles="1" noChangeArrowheads="1" noChangeShapeType="1" noTextEdit="1"/>
              </p:cNvSpPr>
              <p:nvPr/>
            </p:nvSpPr>
            <p:spPr>
              <a:xfrm>
                <a:off x="1834032" y="2440788"/>
                <a:ext cx="376257" cy="369332"/>
              </a:xfrm>
              <a:prstGeom prst="rect">
                <a:avLst/>
              </a:prstGeom>
              <a:blipFill rotWithShape="0">
                <a:blip r:embed="rId6"/>
                <a:stretch>
                  <a:fillRect/>
                </a:stretch>
              </a:blipFill>
              <a:ln w="28575">
                <a:solidFill>
                  <a:schemeClr val="tx1"/>
                </a:solidFill>
              </a:ln>
            </p:spPr>
            <p:txBody>
              <a:bodyPr/>
              <a:lstStyle/>
              <a:p>
                <a:r>
                  <a:rPr lang="tr-TR">
                    <a:noFill/>
                  </a:rPr>
                  <a:t> </a:t>
                </a:r>
              </a:p>
            </p:txBody>
          </p:sp>
        </mc:Fallback>
      </mc:AlternateContent>
      <p:cxnSp>
        <p:nvCxnSpPr>
          <p:cNvPr id="77" name="Düz Bağlayıcı 76"/>
          <p:cNvCxnSpPr/>
          <p:nvPr/>
        </p:nvCxnSpPr>
        <p:spPr>
          <a:xfrm flipH="1">
            <a:off x="1261622" y="2625454"/>
            <a:ext cx="585267" cy="0"/>
          </a:xfrm>
          <a:prstGeom prst="line">
            <a:avLst/>
          </a:prstGeom>
          <a:ln>
            <a:headEnd type="triangle"/>
          </a:ln>
        </p:spPr>
        <p:style>
          <a:lnRef idx="3">
            <a:schemeClr val="dk1"/>
          </a:lnRef>
          <a:fillRef idx="0">
            <a:schemeClr val="dk1"/>
          </a:fillRef>
          <a:effectRef idx="2">
            <a:schemeClr val="dk1"/>
          </a:effectRef>
          <a:fontRef idx="minor">
            <a:schemeClr val="tx1"/>
          </a:fontRef>
        </p:style>
      </p:cxnSp>
      <p:grpSp>
        <p:nvGrpSpPr>
          <p:cNvPr id="78" name="Grup 77"/>
          <p:cNvGrpSpPr/>
          <p:nvPr/>
        </p:nvGrpSpPr>
        <p:grpSpPr>
          <a:xfrm>
            <a:off x="2108619" y="4120049"/>
            <a:ext cx="4925144" cy="1649854"/>
            <a:chOff x="2843337" y="2133601"/>
            <a:chExt cx="4925144" cy="1649854"/>
          </a:xfrm>
        </p:grpSpPr>
        <p:grpSp>
          <p:nvGrpSpPr>
            <p:cNvPr id="79" name="Grup 78"/>
            <p:cNvGrpSpPr/>
            <p:nvPr/>
          </p:nvGrpSpPr>
          <p:grpSpPr>
            <a:xfrm>
              <a:off x="2843337" y="2133601"/>
              <a:ext cx="4925144" cy="1649854"/>
              <a:chOff x="3868401" y="2641600"/>
              <a:chExt cx="4787919" cy="1716428"/>
            </a:xfrm>
          </p:grpSpPr>
          <mc:AlternateContent xmlns:mc="http://schemas.openxmlformats.org/markup-compatibility/2006" xmlns:a14="http://schemas.microsoft.com/office/drawing/2010/main">
            <mc:Choice Requires="a14">
              <p:sp>
                <p:nvSpPr>
                  <p:cNvPr id="83" name="Oval 82"/>
                  <p:cNvSpPr/>
                  <p:nvPr/>
                </p:nvSpPr>
                <p:spPr>
                  <a:xfrm>
                    <a:off x="4520173" y="2897879"/>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sz="1100" b="0" i="1" smtClean="0">
                              <a:solidFill>
                                <a:schemeClr val="tx1"/>
                              </a:solidFill>
                              <a:latin typeface="Cambria Math" panose="02040503050406030204" pitchFamily="18" charset="0"/>
                            </a:rPr>
                            <m:t>  </m:t>
                          </m:r>
                          <m:nary>
                            <m:naryPr>
                              <m:chr m:val="∑"/>
                              <m:subHide m:val="on"/>
                              <m:supHide m:val="on"/>
                              <m:ctrlPr>
                                <a:rPr lang="tr-TR" sz="1100" i="1" smtClean="0">
                                  <a:solidFill>
                                    <a:schemeClr val="tx1"/>
                                  </a:solidFill>
                                  <a:latin typeface="Cambria Math" panose="02040503050406030204" pitchFamily="18" charset="0"/>
                                </a:rPr>
                              </m:ctrlPr>
                            </m:naryPr>
                            <m:sub/>
                            <m:sup/>
                            <m:e>
                              <m:r>
                                <a:rPr lang="tr-TR" sz="1100" b="0" i="1" smtClean="0">
                                  <a:solidFill>
                                    <a:schemeClr val="tx1"/>
                                  </a:solidFill>
                                  <a:latin typeface="Cambria Math" panose="02040503050406030204" pitchFamily="18" charset="0"/>
                                </a:rPr>
                                <m:t> </m:t>
                              </m:r>
                            </m:e>
                          </m:nary>
                        </m:oMath>
                      </m:oMathPara>
                    </a14:m>
                    <a:endParaRPr lang="tr-TR" sz="1100" dirty="0"/>
                  </a:p>
                </p:txBody>
              </p:sp>
            </mc:Choice>
            <mc:Fallback xmlns="">
              <p:sp>
                <p:nvSpPr>
                  <p:cNvPr id="5" name="Oval 4"/>
                  <p:cNvSpPr>
                    <a:spLocks noRot="1" noChangeAspect="1" noMove="1" noResize="1" noEditPoints="1" noAdjustHandles="1" noChangeArrowheads="1" noChangeShapeType="1" noTextEdit="1"/>
                  </p:cNvSpPr>
                  <p:nvPr/>
                </p:nvSpPr>
                <p:spPr>
                  <a:xfrm>
                    <a:off x="4520173" y="2897879"/>
                    <a:ext cx="360000" cy="360000"/>
                  </a:xfrm>
                  <a:prstGeom prst="ellipse">
                    <a:avLst/>
                  </a:prstGeom>
                  <a:blipFill rotWithShape="0">
                    <a:blip r:embed="rId2"/>
                    <a:stretch>
                      <a:fillRect l="-115625" t="-178333" r="-81250" b="-236667"/>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4" name="Dikdörtgen 83"/>
                  <p:cNvSpPr/>
                  <p:nvPr/>
                </p:nvSpPr>
                <p:spPr>
                  <a:xfrm>
                    <a:off x="6162040" y="2641600"/>
                    <a:ext cx="1412240" cy="894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i="1">
                                  <a:solidFill>
                                    <a:schemeClr val="tx1"/>
                                  </a:solidFill>
                                  <a:latin typeface="Cambria Math" panose="02040503050406030204" pitchFamily="18" charset="0"/>
                                </a:rPr>
                                <m:t>𝑠</m:t>
                              </m:r>
                              <m:r>
                                <a:rPr lang="tr-TR" i="1">
                                  <a:solidFill>
                                    <a:schemeClr val="tx1"/>
                                  </a:solidFill>
                                  <a:latin typeface="Cambria Math" panose="02040503050406030204" pitchFamily="18" charset="0"/>
                                </a:rPr>
                                <m:t>+1</m:t>
                              </m:r>
                            </m:den>
                          </m:f>
                        </m:oMath>
                      </m:oMathPara>
                    </a14:m>
                    <a:endParaRPr lang="tr-TR"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6162040" y="2641600"/>
                    <a:ext cx="1412240" cy="894080"/>
                  </a:xfrm>
                  <a:prstGeom prst="rect">
                    <a:avLst/>
                  </a:prstGeom>
                  <a:blipFill rotWithShape="0">
                    <a:blip r:embed="rId4"/>
                    <a:stretch>
                      <a:fillRect/>
                    </a:stretch>
                  </a:blipFill>
                  <a:ln>
                    <a:solidFill>
                      <a:schemeClr val="tx1"/>
                    </a:solidFill>
                  </a:ln>
                </p:spPr>
                <p:txBody>
                  <a:bodyPr/>
                  <a:lstStyle/>
                  <a:p>
                    <a:r>
                      <a:rPr lang="tr-TR">
                        <a:noFill/>
                      </a:rPr>
                      <a:t> </a:t>
                    </a:r>
                  </a:p>
                </p:txBody>
              </p:sp>
            </mc:Fallback>
          </mc:AlternateContent>
          <p:cxnSp>
            <p:nvCxnSpPr>
              <p:cNvPr id="85" name="Düz Ok Bağlayıcısı 84"/>
              <p:cNvCxnSpPr/>
              <p:nvPr/>
            </p:nvCxnSpPr>
            <p:spPr>
              <a:xfrm flipV="1">
                <a:off x="4892040" y="3088637"/>
                <a:ext cx="454189"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6" name="Düz Ok Bağlayıcısı 85"/>
              <p:cNvCxnSpPr>
                <a:stCxn id="84" idx="3"/>
              </p:cNvCxnSpPr>
              <p:nvPr/>
            </p:nvCxnSpPr>
            <p:spPr>
              <a:xfrm>
                <a:off x="7574280" y="3088640"/>
                <a:ext cx="1082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7" name="Dirsek Bağlayıcısı 86"/>
              <p:cNvCxnSpPr>
                <a:endCxn id="94" idx="3"/>
              </p:cNvCxnSpPr>
              <p:nvPr/>
            </p:nvCxnSpPr>
            <p:spPr>
              <a:xfrm rot="10800000" flipV="1">
                <a:off x="6541239" y="3099317"/>
                <a:ext cx="1502689" cy="1258710"/>
              </a:xfrm>
              <a:prstGeom prst="bentConnector3">
                <a:avLst>
                  <a:gd name="adj1" fmla="val -157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8" name="Dirsek Bağlayıcısı 87"/>
              <p:cNvCxnSpPr>
                <a:stCxn id="94" idx="1"/>
                <a:endCxn id="83" idx="4"/>
              </p:cNvCxnSpPr>
              <p:nvPr/>
            </p:nvCxnSpPr>
            <p:spPr>
              <a:xfrm rot="10800000">
                <a:off x="4700174" y="3257879"/>
                <a:ext cx="1469308" cy="110014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89" name="Düz Bağlayıcı 88"/>
              <p:cNvCxnSpPr>
                <a:stCxn id="83" idx="2"/>
              </p:cNvCxnSpPr>
              <p:nvPr/>
            </p:nvCxnSpPr>
            <p:spPr>
              <a:xfrm flipH="1">
                <a:off x="3951213" y="3077880"/>
                <a:ext cx="568960" cy="0"/>
              </a:xfrm>
              <a:prstGeom prst="line">
                <a:avLst/>
              </a:prstGeom>
              <a:ln>
                <a:headEnd type="triangle"/>
              </a:ln>
            </p:spPr>
            <p:style>
              <a:lnRef idx="3">
                <a:schemeClr val="dk1"/>
              </a:lnRef>
              <a:fillRef idx="0">
                <a:schemeClr val="dk1"/>
              </a:fillRef>
              <a:effectRef idx="2">
                <a:schemeClr val="dk1"/>
              </a:effectRef>
              <a:fontRef idx="minor">
                <a:schemeClr val="tx1"/>
              </a:fontRef>
            </p:style>
          </p:cxnSp>
          <p:sp>
            <p:nvSpPr>
              <p:cNvPr id="90" name="Metin kutusu 89"/>
              <p:cNvSpPr txBox="1"/>
              <p:nvPr/>
            </p:nvSpPr>
            <p:spPr>
              <a:xfrm>
                <a:off x="3868401" y="2694264"/>
                <a:ext cx="547600" cy="369332"/>
              </a:xfrm>
              <a:prstGeom prst="rect">
                <a:avLst/>
              </a:prstGeom>
              <a:noFill/>
            </p:spPr>
            <p:txBody>
              <a:bodyPr wrap="square" rtlCol="0">
                <a:spAutoFit/>
              </a:bodyPr>
              <a:lstStyle/>
              <a:p>
                <a:r>
                  <a:rPr lang="tr-TR" i="1" dirty="0" smtClean="0"/>
                  <a:t>R(s)</a:t>
                </a:r>
                <a:endParaRPr lang="tr-TR" i="1" dirty="0"/>
              </a:p>
            </p:txBody>
          </p:sp>
          <p:sp>
            <p:nvSpPr>
              <p:cNvPr id="91" name="Metin kutusu 90"/>
              <p:cNvSpPr txBox="1"/>
              <p:nvPr/>
            </p:nvSpPr>
            <p:spPr>
              <a:xfrm>
                <a:off x="8076320" y="2729987"/>
                <a:ext cx="547600" cy="369332"/>
              </a:xfrm>
              <a:prstGeom prst="rect">
                <a:avLst/>
              </a:prstGeom>
              <a:noFill/>
            </p:spPr>
            <p:txBody>
              <a:bodyPr wrap="square" rtlCol="0">
                <a:spAutoFit/>
              </a:bodyPr>
              <a:lstStyle/>
              <a:p>
                <a:r>
                  <a:rPr lang="tr-TR" i="1" dirty="0" smtClean="0"/>
                  <a:t>C(s)</a:t>
                </a:r>
                <a:endParaRPr lang="tr-TR" i="1" dirty="0"/>
              </a:p>
            </p:txBody>
          </p:sp>
          <p:sp>
            <p:nvSpPr>
              <p:cNvPr id="92" name="Metin kutusu 91"/>
              <p:cNvSpPr txBox="1"/>
              <p:nvPr/>
            </p:nvSpPr>
            <p:spPr>
              <a:xfrm>
                <a:off x="4209121" y="2752782"/>
                <a:ext cx="300082" cy="369332"/>
              </a:xfrm>
              <a:prstGeom prst="rect">
                <a:avLst/>
              </a:prstGeom>
              <a:noFill/>
            </p:spPr>
            <p:txBody>
              <a:bodyPr wrap="none" rtlCol="0">
                <a:spAutoFit/>
              </a:bodyPr>
              <a:lstStyle/>
              <a:p>
                <a:r>
                  <a:rPr lang="tr-TR" dirty="0" smtClean="0"/>
                  <a:t>+</a:t>
                </a:r>
                <a:endParaRPr lang="tr-TR" dirty="0"/>
              </a:p>
            </p:txBody>
          </p:sp>
          <p:sp>
            <p:nvSpPr>
              <p:cNvPr id="93" name="Metin kutusu 92"/>
              <p:cNvSpPr txBox="1"/>
              <p:nvPr/>
            </p:nvSpPr>
            <p:spPr>
              <a:xfrm>
                <a:off x="4460133" y="3166348"/>
                <a:ext cx="255198" cy="369332"/>
              </a:xfrm>
              <a:prstGeom prst="rect">
                <a:avLst/>
              </a:prstGeom>
              <a:noFill/>
            </p:spPr>
            <p:txBody>
              <a:bodyPr wrap="none" rtlCol="0">
                <a:spAutoFit/>
              </a:bodyPr>
              <a:lstStyle/>
              <a:p>
                <a:r>
                  <a:rPr lang="tr-TR" dirty="0" smtClean="0"/>
                  <a:t>-</a:t>
                </a:r>
                <a:endParaRPr lang="tr-TR" dirty="0"/>
              </a:p>
            </p:txBody>
          </p:sp>
        </p:grpSp>
        <mc:AlternateContent xmlns:mc="http://schemas.openxmlformats.org/markup-compatibility/2006" xmlns:a14="http://schemas.microsoft.com/office/drawing/2010/main">
          <mc:Choice Requires="a14">
            <p:sp>
              <p:nvSpPr>
                <p:cNvPr id="80" name="Dikdörtgen 79"/>
                <p:cNvSpPr/>
                <p:nvPr/>
              </p:nvSpPr>
              <p:spPr>
                <a:xfrm>
                  <a:off x="4363520" y="2379941"/>
                  <a:ext cx="544316" cy="3693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𝛼</m:t>
                        </m:r>
                        <m:r>
                          <a:rPr lang="tr-TR" i="1">
                            <a:latin typeface="Cambria Math" panose="02040503050406030204" pitchFamily="18" charset="0"/>
                          </a:rPr>
                          <m:t>𝐾</m:t>
                        </m:r>
                      </m:oMath>
                    </m:oMathPara>
                  </a14:m>
                  <a:endParaRPr lang="tr-TR" dirty="0"/>
                </a:p>
              </p:txBody>
            </p:sp>
          </mc:Choice>
          <mc:Fallback xmlns="">
            <p:sp>
              <p:nvSpPr>
                <p:cNvPr id="80" name="Dikdörtgen 79"/>
                <p:cNvSpPr>
                  <a:spLocks noRot="1" noChangeAspect="1" noMove="1" noResize="1" noEditPoints="1" noAdjustHandles="1" noChangeArrowheads="1" noChangeShapeType="1" noTextEdit="1"/>
                </p:cNvSpPr>
                <p:nvPr/>
              </p:nvSpPr>
              <p:spPr>
                <a:xfrm>
                  <a:off x="4363520" y="2379941"/>
                  <a:ext cx="544316" cy="369332"/>
                </a:xfrm>
                <a:prstGeom prst="rect">
                  <a:avLst/>
                </a:prstGeom>
                <a:blipFill rotWithShape="0">
                  <a:blip r:embed="rId7"/>
                  <a:stretch>
                    <a:fillRect/>
                  </a:stretch>
                </a:blipFill>
                <a:ln w="28575">
                  <a:solidFill>
                    <a:schemeClr val="tx1"/>
                  </a:solidFill>
                </a:ln>
              </p:spPr>
              <p:txBody>
                <a:bodyPr/>
                <a:lstStyle/>
                <a:p>
                  <a:r>
                    <a:rPr lang="tr-TR">
                      <a:noFill/>
                    </a:rPr>
                    <a:t> </a:t>
                  </a:r>
                </a:p>
              </p:txBody>
            </p:sp>
          </mc:Fallback>
        </mc:AlternateContent>
        <p:cxnSp>
          <p:nvCxnSpPr>
            <p:cNvPr id="81" name="Düz Ok Bağlayıcısı 80"/>
            <p:cNvCxnSpPr/>
            <p:nvPr/>
          </p:nvCxnSpPr>
          <p:spPr>
            <a:xfrm>
              <a:off x="4893892" y="2563300"/>
              <a:ext cx="290591" cy="1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2" name="Metin kutusu 81"/>
            <p:cNvSpPr txBox="1"/>
            <p:nvPr/>
          </p:nvSpPr>
          <p:spPr>
            <a:xfrm>
              <a:off x="3779550" y="2204233"/>
              <a:ext cx="715526" cy="369332"/>
            </a:xfrm>
            <a:prstGeom prst="rect">
              <a:avLst/>
            </a:prstGeom>
            <a:noFill/>
          </p:spPr>
          <p:txBody>
            <a:bodyPr wrap="square" rtlCol="0">
              <a:spAutoFit/>
            </a:bodyPr>
            <a:lstStyle/>
            <a:p>
              <a:r>
                <a:rPr lang="tr-TR" i="1" dirty="0" smtClean="0"/>
                <a:t>E’’(s)</a:t>
              </a:r>
              <a:endParaRPr lang="tr-TR" i="1" dirty="0"/>
            </a:p>
          </p:txBody>
        </p:sp>
      </p:grpSp>
      <mc:AlternateContent xmlns:mc="http://schemas.openxmlformats.org/markup-compatibility/2006" xmlns:a14="http://schemas.microsoft.com/office/drawing/2010/main">
        <mc:Choice Requires="a14">
          <p:sp>
            <p:nvSpPr>
              <p:cNvPr id="94" name="Dikdörtgen 93"/>
              <p:cNvSpPr/>
              <p:nvPr/>
            </p:nvSpPr>
            <p:spPr>
              <a:xfrm>
                <a:off x="4475649" y="5463537"/>
                <a:ext cx="382412" cy="6127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𝛼</m:t>
                          </m:r>
                        </m:den>
                      </m:f>
                    </m:oMath>
                  </m:oMathPara>
                </a14:m>
                <a:endParaRPr lang="tr-TR" dirty="0"/>
              </a:p>
            </p:txBody>
          </p:sp>
        </mc:Choice>
        <mc:Fallback xmlns="">
          <p:sp>
            <p:nvSpPr>
              <p:cNvPr id="94" name="Dikdörtgen 93"/>
              <p:cNvSpPr>
                <a:spLocks noRot="1" noChangeAspect="1" noMove="1" noResize="1" noEditPoints="1" noAdjustHandles="1" noChangeArrowheads="1" noChangeShapeType="1" noTextEdit="1"/>
              </p:cNvSpPr>
              <p:nvPr/>
            </p:nvSpPr>
            <p:spPr>
              <a:xfrm>
                <a:off x="4475649" y="5463537"/>
                <a:ext cx="382412" cy="612732"/>
              </a:xfrm>
              <a:prstGeom prst="rect">
                <a:avLst/>
              </a:prstGeom>
              <a:blipFill rotWithShape="0">
                <a:blip r:embed="rId8"/>
                <a:stretch>
                  <a:fillRect/>
                </a:stretch>
              </a:blipFill>
              <a:ln w="28575">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6" name="Metin kutusu 95"/>
              <p:cNvSpPr txBox="1"/>
              <p:nvPr/>
            </p:nvSpPr>
            <p:spPr>
              <a:xfrm>
                <a:off x="6615584" y="968180"/>
                <a:ext cx="5480668" cy="5578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𝐸</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𝐸</m:t>
                          </m:r>
                        </m:e>
                        <m:sup>
                          <m:r>
                            <a:rPr lang="tr-TR" b="0" i="1" smtClean="0">
                              <a:latin typeface="Cambria Math" panose="02040503050406030204" pitchFamily="18" charset="0"/>
                              <a:ea typeface="Cambria Math" panose="02040503050406030204" pitchFamily="18" charset="0"/>
                            </a:rPr>
                            <m:t>′</m:t>
                          </m:r>
                        </m:sup>
                      </m:sSup>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𝑠</m:t>
                          </m:r>
                        </m:e>
                      </m:d>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𝐸</m:t>
                          </m:r>
                        </m:e>
                        <m:sup>
                          <m:r>
                            <a:rPr lang="tr-TR" b="0" i="1" smtClean="0">
                              <a:latin typeface="Cambria Math" panose="02040503050406030204" pitchFamily="18" charset="0"/>
                              <a:ea typeface="Cambria Math" panose="02040503050406030204" pitchFamily="18" charset="0"/>
                            </a:rPr>
                            <m:t>′′</m:t>
                          </m:r>
                        </m:sup>
                      </m:sSup>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𝑠</m:t>
                          </m:r>
                        </m:e>
                      </m:d>
                    </m:oMath>
                  </m:oMathPara>
                </a14:m>
                <a:endParaRPr lang="tr-TR"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tr-TR" b="0" i="1" smtClean="0">
                              <a:latin typeface="Cambria Math" panose="02040503050406030204" pitchFamily="18" charset="0"/>
                            </a:rPr>
                          </m:ctrlPr>
                        </m:fPr>
                        <m:num>
                          <m:r>
                            <a:rPr lang="tr-TR" b="0" i="1" smtClean="0">
                              <a:latin typeface="Cambria Math" panose="02040503050406030204" pitchFamily="18" charset="0"/>
                            </a:rPr>
                            <m:t>𝐶</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num>
                        <m:den>
                          <m:r>
                            <a:rPr lang="tr-TR" b="0" i="1" smtClean="0">
                              <a:latin typeface="Cambria Math" panose="02040503050406030204" pitchFamily="18" charset="0"/>
                            </a:rPr>
                            <m:t>𝑅</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𝐺</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num>
                        <m:den>
                          <m:r>
                            <a:rPr lang="tr-TR" b="0" i="1" smtClean="0">
                              <a:latin typeface="Cambria Math" panose="02040503050406030204" pitchFamily="18" charset="0"/>
                            </a:rPr>
                            <m:t>1+</m:t>
                          </m:r>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𝐻</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f>
                            <m:fPr>
                              <m:ctrlPr>
                                <a:rPr lang="tr-TR" i="1">
                                  <a:latin typeface="Cambria Math" panose="02040503050406030204" pitchFamily="18" charset="0"/>
                                </a:rPr>
                              </m:ctrlPr>
                            </m:fPr>
                            <m:num>
                              <m:r>
                                <a:rPr lang="tr-TR" i="1">
                                  <a:latin typeface="Cambria Math" panose="02040503050406030204" pitchFamily="18" charset="0"/>
                                </a:rPr>
                                <m:t>𝛼</m:t>
                              </m:r>
                              <m:r>
                                <a:rPr lang="tr-TR" i="1">
                                  <a:latin typeface="Cambria Math" panose="02040503050406030204" pitchFamily="18" charset="0"/>
                                </a:rPr>
                                <m:t>𝐾</m:t>
                              </m:r>
                              <m:r>
                                <m:rPr>
                                  <m:nor/>
                                </m:rPr>
                                <a:rPr lang="tr-TR" dirty="0"/>
                                <m:t> </m:t>
                              </m:r>
                            </m:num>
                            <m:den>
                              <m:r>
                                <a:rPr lang="tr-TR" i="1">
                                  <a:latin typeface="Cambria Math" panose="02040503050406030204" pitchFamily="18" charset="0"/>
                                </a:rPr>
                                <m:t>𝑠</m:t>
                              </m:r>
                              <m:r>
                                <a:rPr lang="tr-TR" i="1">
                                  <a:latin typeface="Cambria Math" panose="02040503050406030204" pitchFamily="18" charset="0"/>
                                </a:rPr>
                                <m:t>+1</m:t>
                              </m:r>
                            </m:den>
                          </m:f>
                        </m:num>
                        <m:den>
                          <m:r>
                            <a:rPr lang="tr-TR" b="0" i="1" smtClean="0">
                              <a:latin typeface="Cambria Math" panose="02040503050406030204" pitchFamily="18" charset="0"/>
                            </a:rPr>
                            <m:t>1+</m:t>
                          </m:r>
                          <m:d>
                            <m:dPr>
                              <m:ctrlPr>
                                <a:rPr lang="tr-TR" b="0" i="1" smtClean="0">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𝛼</m:t>
                                  </m:r>
                                  <m:r>
                                    <a:rPr lang="tr-TR" i="1">
                                      <a:latin typeface="Cambria Math" panose="02040503050406030204" pitchFamily="18" charset="0"/>
                                    </a:rPr>
                                    <m:t>𝐾</m:t>
                                  </m:r>
                                  <m:r>
                                    <m:rPr>
                                      <m:nor/>
                                    </m:rPr>
                                    <a:rPr lang="tr-TR" dirty="0"/>
                                    <m:t> </m:t>
                                  </m:r>
                                </m:num>
                                <m:den>
                                  <m:r>
                                    <a:rPr lang="tr-TR" i="1">
                                      <a:latin typeface="Cambria Math" panose="02040503050406030204" pitchFamily="18" charset="0"/>
                                    </a:rPr>
                                    <m:t>𝑠</m:t>
                                  </m:r>
                                  <m:r>
                                    <a:rPr lang="tr-TR" i="1">
                                      <a:latin typeface="Cambria Math" panose="02040503050406030204" pitchFamily="18" charset="0"/>
                                    </a:rPr>
                                    <m:t>+1</m:t>
                                  </m:r>
                                </m:den>
                              </m:f>
                            </m:e>
                          </m:d>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𝛼</m:t>
                              </m:r>
                            </m:den>
                          </m:f>
                          <m:r>
                            <m:rPr>
                              <m:nor/>
                            </m:rPr>
                            <a:rPr lang="tr-TR" b="0" i="0" smtClean="0">
                              <a:latin typeface="Cambria Math" panose="02040503050406030204" pitchFamily="18" charset="0"/>
                            </a:rPr>
                            <m:t>  </m:t>
                          </m:r>
                          <m:r>
                            <m:rPr>
                              <m:nor/>
                            </m:rPr>
                            <a:rPr lang="tr-TR" dirty="0"/>
                            <m:t> </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𝐾</m:t>
                          </m:r>
                          <m:r>
                            <a:rPr lang="tr-TR" b="0" i="1" smtClean="0">
                              <a:latin typeface="Cambria Math" panose="02040503050406030204" pitchFamily="18" charset="0"/>
                            </a:rPr>
                            <m:t>𝛼</m:t>
                          </m:r>
                        </m:num>
                        <m:den>
                          <m:r>
                            <a:rPr lang="tr-TR" b="0" i="1" smtClean="0">
                              <a:latin typeface="Cambria Math" panose="02040503050406030204" pitchFamily="18" charset="0"/>
                            </a:rPr>
                            <m:t>𝑠</m:t>
                          </m:r>
                          <m:r>
                            <a:rPr lang="tr-TR" b="0" i="1" smtClean="0">
                              <a:latin typeface="Cambria Math" panose="02040503050406030204" pitchFamily="18" charset="0"/>
                            </a:rPr>
                            <m:t>+</m:t>
                          </m:r>
                          <m:r>
                            <a:rPr lang="tr-TR" b="0" i="1" smtClean="0">
                              <a:latin typeface="Cambria Math" panose="02040503050406030204" pitchFamily="18" charset="0"/>
                            </a:rPr>
                            <m:t>𝐾</m:t>
                          </m:r>
                          <m:r>
                            <a:rPr lang="tr-TR" b="0" i="1" smtClean="0">
                              <a:latin typeface="Cambria Math" panose="02040503050406030204" pitchFamily="18" charset="0"/>
                            </a:rPr>
                            <m:t>+1</m:t>
                          </m:r>
                        </m:den>
                      </m:f>
                    </m:oMath>
                  </m:oMathPara>
                </a14:m>
                <a:endParaRPr lang="tr-TR" dirty="0" smtClean="0"/>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𝐸</m:t>
                      </m:r>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𝑅</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𝐵</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𝑅</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𝐶</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m:oMathPara>
                </a14:m>
                <a:endParaRPr lang="tr-TR" dirty="0" smtClean="0"/>
              </a:p>
              <a:p>
                <a:pPr/>
                <a14:m>
                  <m:oMathPara xmlns:m="http://schemas.openxmlformats.org/officeDocument/2006/math">
                    <m:oMathParaPr>
                      <m:jc m:val="centerGroup"/>
                    </m:oMathParaPr>
                    <m:oMath xmlns:m="http://schemas.openxmlformats.org/officeDocument/2006/math">
                      <m:f>
                        <m:fPr>
                          <m:ctrlPr>
                            <a:rPr lang="tr-TR" b="0" i="1" smtClean="0">
                              <a:latin typeface="Cambria Math" panose="02040503050406030204" pitchFamily="18" charset="0"/>
                            </a:rPr>
                          </m:ctrlPr>
                        </m:fPr>
                        <m:num>
                          <m:r>
                            <a:rPr lang="tr-TR" i="1">
                              <a:latin typeface="Cambria Math" panose="02040503050406030204" pitchFamily="18" charset="0"/>
                            </a:rPr>
                            <m:t>𝐸</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b="0" i="1" smtClean="0">
                          <a:latin typeface="Cambria Math" panose="02040503050406030204" pitchFamily="18" charset="0"/>
                        </a:rPr>
                        <m:t>=1−</m:t>
                      </m:r>
                      <m:f>
                        <m:fPr>
                          <m:ctrlPr>
                            <a:rPr lang="tr-TR" b="0" i="1" smtClean="0">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m:rPr>
                              <m:sty m:val="p"/>
                            </m:rPr>
                            <a:rPr lang="tr-TR" b="0" i="0" smtClean="0">
                              <a:latin typeface="Cambria Math" panose="02040503050406030204" pitchFamily="18" charset="0"/>
                            </a:rPr>
                            <m:t>R</m:t>
                          </m:r>
                          <m:d>
                            <m:dPr>
                              <m:ctrlPr>
                                <a:rPr lang="tr-TR" b="0" i="1" smtClean="0">
                                  <a:latin typeface="Cambria Math" panose="02040503050406030204" pitchFamily="18" charset="0"/>
                                </a:rPr>
                              </m:ctrlPr>
                            </m:dPr>
                            <m:e>
                              <m:r>
                                <m:rPr>
                                  <m:sty m:val="p"/>
                                </m:rPr>
                                <a:rPr lang="tr-TR" b="0" i="0" smtClean="0">
                                  <a:latin typeface="Cambria Math" panose="02040503050406030204" pitchFamily="18" charset="0"/>
                                </a:rPr>
                                <m:t>s</m:t>
                              </m:r>
                            </m:e>
                          </m:d>
                        </m:den>
                      </m:f>
                      <m:r>
                        <a:rPr lang="tr-TR" b="0" i="0" smtClean="0">
                          <a:latin typeface="Cambria Math" panose="02040503050406030204" pitchFamily="18" charset="0"/>
                        </a:rPr>
                        <m:t>=1−</m:t>
                      </m:r>
                      <m:f>
                        <m:fPr>
                          <m:ctrlPr>
                            <a:rPr lang="tr-TR" i="1">
                              <a:latin typeface="Cambria Math" panose="02040503050406030204" pitchFamily="18" charset="0"/>
                            </a:rPr>
                          </m:ctrlPr>
                        </m:fPr>
                        <m:num>
                          <m:r>
                            <a:rPr lang="tr-TR" i="1">
                              <a:latin typeface="Cambria Math" panose="02040503050406030204" pitchFamily="18" charset="0"/>
                            </a:rPr>
                            <m:t>𝐾</m:t>
                          </m:r>
                          <m:r>
                            <a:rPr lang="tr-TR" i="1">
                              <a:latin typeface="Cambria Math" panose="02040503050406030204" pitchFamily="18" charset="0"/>
                            </a:rPr>
                            <m:t>𝛼</m:t>
                          </m:r>
                        </m:num>
                        <m:den>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rPr>
                            <m:t>+1</m:t>
                          </m:r>
                        </m:den>
                      </m:f>
                    </m:oMath>
                  </m:oMathPara>
                </a14:m>
                <a:endParaRPr lang="tr-TR" dirty="0" smtClean="0"/>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𝐸</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rPr>
                            <m:t>+1−</m:t>
                          </m:r>
                          <m:r>
                            <a:rPr lang="tr-TR" i="1">
                              <a:latin typeface="Cambria Math" panose="02040503050406030204" pitchFamily="18" charset="0"/>
                            </a:rPr>
                            <m:t>𝐾</m:t>
                          </m:r>
                          <m:r>
                            <a:rPr lang="tr-TR" i="1">
                              <a:latin typeface="Cambria Math" panose="02040503050406030204" pitchFamily="18" charset="0"/>
                            </a:rPr>
                            <m:t>𝛼</m:t>
                          </m:r>
                        </m:num>
                        <m:den>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rPr>
                            <m:t>+1</m:t>
                          </m:r>
                        </m:den>
                      </m:f>
                    </m:oMath>
                  </m:oMathPara>
                </a14:m>
                <a:endParaRPr lang="tr-TR" dirty="0" smtClean="0"/>
              </a:p>
              <a:p>
                <a:r>
                  <a:rPr lang="tr-TR" dirty="0" smtClean="0"/>
                  <a:t>Bu arada</a:t>
                </a: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𝐸</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1+</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0</m:t>
                              </m:r>
                            </m:sub>
                          </m:sSub>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den>
                      </m:f>
                    </m:oMath>
                  </m:oMathPara>
                </a14:m>
                <a:endParaRPr lang="tr-TR"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0</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i="1">
                              <a:latin typeface="Cambria Math" panose="02040503050406030204" pitchFamily="18" charset="0"/>
                            </a:rPr>
                            <m:t>𝐾</m:t>
                          </m:r>
                          <m:r>
                            <a:rPr lang="tr-TR" i="1">
                              <a:latin typeface="Cambria Math" panose="02040503050406030204" pitchFamily="18" charset="0"/>
                            </a:rPr>
                            <m:t>𝛼</m:t>
                          </m:r>
                        </m:num>
                        <m:den>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rPr>
                            <m:t>+1−</m:t>
                          </m:r>
                          <m:r>
                            <a:rPr lang="tr-TR" i="1">
                              <a:latin typeface="Cambria Math" panose="02040503050406030204" pitchFamily="18" charset="0"/>
                            </a:rPr>
                            <m:t>𝐾</m:t>
                          </m:r>
                          <m:r>
                            <a:rPr lang="tr-TR" i="1">
                              <a:latin typeface="Cambria Math" panose="02040503050406030204" pitchFamily="18" charset="0"/>
                            </a:rPr>
                            <m:t>𝛼</m:t>
                          </m:r>
                          <m:r>
                            <a:rPr lang="tr-TR" b="0" i="1" smtClean="0">
                              <a:latin typeface="Cambria Math" panose="02040503050406030204" pitchFamily="18" charset="0"/>
                            </a:rPr>
                            <m:t>)</m:t>
                          </m:r>
                        </m:den>
                      </m:f>
                    </m:oMath>
                  </m:oMathPara>
                </a14:m>
                <a:endParaRPr lang="tr-TR" dirty="0" smtClean="0"/>
              </a:p>
              <a:p>
                <a:r>
                  <a:rPr lang="tr-TR" dirty="0" smtClean="0"/>
                  <a:t>Bu ifade eşdeğer açık çevrim transfer fonksiyonu </a:t>
                </a:r>
              </a:p>
              <a:p>
                <a:r>
                  <a:rPr lang="tr-TR" dirty="0" smtClean="0"/>
                  <a:t>adı verilmektedir.</a:t>
                </a:r>
              </a:p>
              <a:p>
                <a:r>
                  <a:rPr lang="tr-TR" dirty="0" smtClean="0"/>
                  <a:t>N=1 olması için </a:t>
                </a:r>
                <a14:m>
                  <m:oMath xmlns:m="http://schemas.openxmlformats.org/officeDocument/2006/math">
                    <m:r>
                      <a:rPr lang="tr-TR" i="1">
                        <a:latin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rPr>
                      <m:t>+1−</m:t>
                    </m:r>
                    <m:r>
                      <a:rPr lang="tr-TR" i="1">
                        <a:latin typeface="Cambria Math" panose="02040503050406030204" pitchFamily="18" charset="0"/>
                      </a:rPr>
                      <m:t>𝐾</m:t>
                    </m:r>
                    <m:r>
                      <a:rPr lang="tr-TR" i="1">
                        <a:latin typeface="Cambria Math" panose="02040503050406030204" pitchFamily="18" charset="0"/>
                      </a:rPr>
                      <m:t>𝛼</m:t>
                    </m:r>
                    <m:r>
                      <a:rPr lang="tr-TR" i="1">
                        <a:latin typeface="Cambria Math" panose="02040503050406030204" pitchFamily="18" charset="0"/>
                      </a:rPr>
                      <m:t>)</m:t>
                    </m:r>
                  </m:oMath>
                </a14:m>
                <a:r>
                  <a:rPr lang="tr-TR" dirty="0" smtClean="0"/>
                  <a:t> teriminin 0 sıfır </a:t>
                </a:r>
              </a:p>
              <a:p>
                <a:r>
                  <a:rPr lang="tr-TR" dirty="0" smtClean="0"/>
                  <a:t>olması gerekmektedir. </a:t>
                </a:r>
                <a14:m>
                  <m:oMath xmlns:m="http://schemas.openxmlformats.org/officeDocument/2006/math">
                    <m:r>
                      <a:rPr lang="tr-TR" i="1">
                        <a:latin typeface="Cambria Math" panose="02040503050406030204" pitchFamily="18" charset="0"/>
                      </a:rPr>
                      <m:t>𝛼</m:t>
                    </m:r>
                    <m:r>
                      <a:rPr lang="tr-TR" b="0" i="0" smtClean="0">
                        <a:latin typeface="Cambria Math" panose="02040503050406030204" pitchFamily="18" charset="0"/>
                      </a:rPr>
                      <m:t>=</m:t>
                    </m:r>
                    <m:f>
                      <m:fPr>
                        <m:ctrlPr>
                          <a:rPr lang="tr-TR" b="0" i="1" smtClean="0">
                            <a:latin typeface="Cambria Math" panose="02040503050406030204" pitchFamily="18" charset="0"/>
                          </a:rPr>
                        </m:ctrlPr>
                      </m:fPr>
                      <m:num>
                        <m:r>
                          <m:rPr>
                            <m:sty m:val="p"/>
                          </m:rPr>
                          <a:rPr lang="tr-TR" b="0" i="0" smtClean="0">
                            <a:latin typeface="Cambria Math" panose="02040503050406030204" pitchFamily="18" charset="0"/>
                          </a:rPr>
                          <m:t>K</m:t>
                        </m:r>
                        <m:r>
                          <a:rPr lang="tr-TR" b="0" i="0" smtClean="0">
                            <a:latin typeface="Cambria Math" panose="02040503050406030204" pitchFamily="18" charset="0"/>
                          </a:rPr>
                          <m:t>+1</m:t>
                        </m:r>
                      </m:num>
                      <m:den>
                        <m:r>
                          <m:rPr>
                            <m:sty m:val="p"/>
                          </m:rPr>
                          <a:rPr lang="tr-TR" b="0" i="0" smtClean="0">
                            <a:latin typeface="Cambria Math" panose="02040503050406030204" pitchFamily="18" charset="0"/>
                          </a:rPr>
                          <m:t>K</m:t>
                        </m:r>
                      </m:den>
                    </m:f>
                    <m:r>
                      <a:rPr lang="tr-TR" b="0" i="0" smtClean="0">
                        <a:latin typeface="Cambria Math" panose="02040503050406030204" pitchFamily="18" charset="0"/>
                      </a:rPr>
                      <m:t>;</m:t>
                    </m:r>
                  </m:oMath>
                </a14:m>
                <a:r>
                  <a:rPr lang="tr-TR" dirty="0" smtClean="0"/>
                  <a:t> </a:t>
                </a:r>
                <a:endParaRPr lang="tr-TR" dirty="0"/>
              </a:p>
              <a:p>
                <a:endParaRPr lang="tr-TR" dirty="0"/>
              </a:p>
            </p:txBody>
          </p:sp>
        </mc:Choice>
        <mc:Fallback xmlns="">
          <p:sp>
            <p:nvSpPr>
              <p:cNvPr id="96" name="Metin kutusu 95"/>
              <p:cNvSpPr txBox="1">
                <a:spLocks noRot="1" noChangeAspect="1" noMove="1" noResize="1" noEditPoints="1" noAdjustHandles="1" noChangeArrowheads="1" noChangeShapeType="1" noTextEdit="1"/>
              </p:cNvSpPr>
              <p:nvPr/>
            </p:nvSpPr>
            <p:spPr>
              <a:xfrm>
                <a:off x="6615584" y="968180"/>
                <a:ext cx="5480668" cy="5578771"/>
              </a:xfrm>
              <a:prstGeom prst="rect">
                <a:avLst/>
              </a:prstGeom>
              <a:blipFill rotWithShape="0">
                <a:blip r:embed="rId9"/>
                <a:stretch>
                  <a:fillRect l="-2558"/>
                </a:stretch>
              </a:blipFill>
            </p:spPr>
            <p:txBody>
              <a:bodyPr/>
              <a:lstStyle/>
              <a:p>
                <a:r>
                  <a:rPr lang="tr-TR">
                    <a:noFill/>
                  </a:rPr>
                  <a:t> </a:t>
                </a:r>
              </a:p>
            </p:txBody>
          </p:sp>
        </mc:Fallback>
      </mc:AlternateContent>
    </p:spTree>
    <p:extLst>
      <p:ext uri="{BB962C8B-B14F-4D97-AF65-F5344CB8AC3E}">
        <p14:creationId xmlns:p14="http://schemas.microsoft.com/office/powerpoint/2010/main" val="794835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p:cNvSpPr/>
              <p:nvPr/>
            </p:nvSpPr>
            <p:spPr>
              <a:xfrm>
                <a:off x="1779067" y="582350"/>
                <a:ext cx="5523435" cy="2148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𝛼</m:t>
                      </m:r>
                      <m:r>
                        <a:rPr lang="tr-TR">
                          <a:latin typeface="Cambria Math" panose="02040503050406030204" pitchFamily="18" charset="0"/>
                        </a:rPr>
                        <m:t>=</m:t>
                      </m:r>
                      <m:f>
                        <m:fPr>
                          <m:ctrlPr>
                            <a:rPr lang="tr-TR" i="1">
                              <a:latin typeface="Cambria Math" panose="02040503050406030204" pitchFamily="18" charset="0"/>
                            </a:rPr>
                          </m:ctrlPr>
                        </m:fPr>
                        <m:num>
                          <m:r>
                            <m:rPr>
                              <m:sty m:val="p"/>
                            </m:rPr>
                            <a:rPr lang="tr-TR">
                              <a:latin typeface="Cambria Math" panose="02040503050406030204" pitchFamily="18" charset="0"/>
                            </a:rPr>
                            <m:t>K</m:t>
                          </m:r>
                          <m:r>
                            <a:rPr lang="tr-TR">
                              <a:latin typeface="Cambria Math" panose="02040503050406030204" pitchFamily="18" charset="0"/>
                            </a:rPr>
                            <m:t>+1</m:t>
                          </m:r>
                        </m:num>
                        <m:den>
                          <m:r>
                            <m:rPr>
                              <m:sty m:val="p"/>
                            </m:rPr>
                            <a:rPr lang="tr-TR">
                              <a:latin typeface="Cambria Math" panose="02040503050406030204" pitchFamily="18" charset="0"/>
                            </a:rPr>
                            <m:t>K</m:t>
                          </m:r>
                        </m:den>
                      </m:f>
                      <m:r>
                        <a:rPr lang="tr-TR"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𝐺</m:t>
                          </m:r>
                        </m:e>
                        <m:sub>
                          <m:r>
                            <a:rPr lang="tr-TR" b="0" i="1" smtClean="0">
                              <a:latin typeface="Cambria Math" panose="02040503050406030204" pitchFamily="18" charset="0"/>
                              <a:ea typeface="Cambria Math" panose="02040503050406030204" pitchFamily="18" charset="0"/>
                            </a:rPr>
                            <m:t>0</m:t>
                          </m:r>
                        </m:sub>
                      </m:sSub>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𝛼</m:t>
                          </m:r>
                          <m:r>
                            <a:rPr lang="tr-TR" b="0" i="1" smtClean="0">
                              <a:latin typeface="Cambria Math" panose="02040503050406030204" pitchFamily="18" charset="0"/>
                              <a:ea typeface="Cambria Math" panose="02040503050406030204" pitchFamily="18" charset="0"/>
                            </a:rPr>
                            <m:t>𝐾</m:t>
                          </m:r>
                        </m:num>
                        <m:den>
                          <m:r>
                            <a:rPr lang="tr-TR" b="0" i="1" smtClean="0">
                              <a:latin typeface="Cambria Math" panose="02040503050406030204" pitchFamily="18" charset="0"/>
                              <a:ea typeface="Cambria Math" panose="02040503050406030204" pitchFamily="18" charset="0"/>
                            </a:rPr>
                            <m:t>𝑠</m:t>
                          </m:r>
                        </m:den>
                      </m:f>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𝐾</m:t>
                          </m:r>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ea typeface="Cambria Math" panose="02040503050406030204" pitchFamily="18" charset="0"/>
                            </a:rPr>
                            <m:t>𝑠</m:t>
                          </m:r>
                        </m:den>
                      </m:f>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𝑁</m:t>
                      </m:r>
                      <m:r>
                        <a:rPr lang="tr-TR" b="0" i="1" smtClean="0">
                          <a:latin typeface="Cambria Math" panose="02040503050406030204" pitchFamily="18" charset="0"/>
                          <a:ea typeface="Cambria Math" panose="02040503050406030204" pitchFamily="18" charset="0"/>
                        </a:rPr>
                        <m:t>=1;</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𝐾</m:t>
                          </m:r>
                        </m:e>
                        <m:sub>
                          <m:r>
                            <a:rPr lang="tr-TR" b="0" i="1" smtClean="0">
                              <a:latin typeface="Cambria Math" panose="02040503050406030204" pitchFamily="18" charset="0"/>
                              <a:ea typeface="Cambria Math" panose="02040503050406030204" pitchFamily="18" charset="0"/>
                            </a:rPr>
                            <m:t>𝑂𝐿</m:t>
                          </m:r>
                        </m:sub>
                      </m:sSub>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𝐾</m:t>
                      </m:r>
                      <m:r>
                        <a:rPr lang="tr-TR" b="0" i="1" smtClean="0">
                          <a:latin typeface="Cambria Math" panose="02040503050406030204" pitchFamily="18" charset="0"/>
                          <a:ea typeface="Cambria Math" panose="02040503050406030204" pitchFamily="18" charset="0"/>
                        </a:rPr>
                        <m:t>+1</m:t>
                      </m:r>
                    </m:oMath>
                  </m:oMathPara>
                </a14:m>
                <a:endParaRPr lang="tr-TR" b="0" dirty="0" smtClean="0">
                  <a:ea typeface="Cambria Math" panose="02040503050406030204" pitchFamily="18" charset="0"/>
                </a:endParaRPr>
              </a:p>
              <a:p>
                <a:r>
                  <a:rPr lang="tr-TR" dirty="0"/>
                  <a:t>Tabloya göre;</a:t>
                </a:r>
              </a:p>
              <a:p>
                <a:r>
                  <a:rPr lang="tr-TR" dirty="0"/>
                  <a:t>Adım girişte ,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i="1">
                        <a:latin typeface="Cambria Math" panose="02040503050406030204" pitchFamily="18" charset="0"/>
                      </a:rPr>
                      <m:t>0</m:t>
                    </m:r>
                  </m:oMath>
                </a14:m>
                <a:endParaRPr lang="tr-TR" dirty="0"/>
              </a:p>
              <a:p>
                <a:r>
                  <a:rPr lang="tr-TR" dirty="0"/>
                  <a:t>Rampa 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1</m:t>
                            </m:r>
                          </m:sub>
                        </m:sSub>
                      </m:num>
                      <m:den>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𝑂𝐿</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1</m:t>
                        </m:r>
                      </m:num>
                      <m:den>
                        <m:r>
                          <a:rPr lang="tr-TR" i="1">
                            <a:latin typeface="Cambria Math" panose="02040503050406030204" pitchFamily="18" charset="0"/>
                          </a:rPr>
                          <m:t>𝐾</m:t>
                        </m:r>
                        <m:r>
                          <a:rPr lang="tr-TR" b="0" i="1" smtClean="0">
                            <a:latin typeface="Cambria Math" panose="02040503050406030204" pitchFamily="18" charset="0"/>
                          </a:rPr>
                          <m:t>+1</m:t>
                        </m:r>
                      </m:den>
                    </m:f>
                  </m:oMath>
                </a14:m>
                <a:endParaRPr lang="tr-TR" dirty="0"/>
              </a:p>
              <a:p>
                <a:r>
                  <a:rPr lang="tr-TR" dirty="0"/>
                  <a:t>İvme 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i="1">
                        <a:latin typeface="Cambria Math" panose="02040503050406030204" pitchFamily="18" charset="0"/>
                      </a:rPr>
                      <m:t>∞</m:t>
                    </m:r>
                  </m:oMath>
                </a14:m>
                <a:endParaRPr lang="tr-TR" dirty="0"/>
              </a:p>
              <a:p>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1779067" y="582350"/>
                <a:ext cx="5523435" cy="2148665"/>
              </a:xfrm>
              <a:prstGeom prst="rect">
                <a:avLst/>
              </a:prstGeom>
              <a:blipFill rotWithShape="0">
                <a:blip r:embed="rId2"/>
                <a:stretch>
                  <a:fillRect l="-99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3" name="Tablo 2"/>
              <p:cNvGraphicFramePr>
                <a:graphicFrameLocks noGrp="1"/>
              </p:cNvGraphicFramePr>
              <p:nvPr>
                <p:extLst>
                  <p:ext uri="{D42A27DB-BD31-4B8C-83A1-F6EECF244321}">
                    <p14:modId xmlns:p14="http://schemas.microsoft.com/office/powerpoint/2010/main" val="3075198254"/>
                  </p:ext>
                </p:extLst>
              </p:nvPr>
            </p:nvGraphicFramePr>
            <p:xfrm>
              <a:off x="5313116" y="1159417"/>
              <a:ext cx="4841631" cy="4117476"/>
            </p:xfrm>
            <a:graphic>
              <a:graphicData uri="http://schemas.openxmlformats.org/drawingml/2006/table">
                <a:tbl>
                  <a:tblPr firstRow="1" bandRow="1">
                    <a:tableStyleId>{5C22544A-7EE6-4342-B048-85BDC9FD1C3A}</a:tableStyleId>
                  </a:tblPr>
                  <a:tblGrid>
                    <a:gridCol w="569604">
                      <a:extLst>
                        <a:ext uri="{9D8B030D-6E8A-4147-A177-3AD203B41FA5}">
                          <a16:colId xmlns="" xmlns:a16="http://schemas.microsoft.com/office/drawing/2014/main" val="20000"/>
                        </a:ext>
                      </a:extLst>
                    </a:gridCol>
                    <a:gridCol w="1424009">
                      <a:extLst>
                        <a:ext uri="{9D8B030D-6E8A-4147-A177-3AD203B41FA5}">
                          <a16:colId xmlns="" xmlns:a16="http://schemas.microsoft.com/office/drawing/2014/main" val="20004"/>
                        </a:ext>
                      </a:extLst>
                    </a:gridCol>
                    <a:gridCol w="1424009">
                      <a:extLst>
                        <a:ext uri="{9D8B030D-6E8A-4147-A177-3AD203B41FA5}">
                          <a16:colId xmlns="" xmlns:a16="http://schemas.microsoft.com/office/drawing/2014/main" val="20005"/>
                        </a:ext>
                      </a:extLst>
                    </a:gridCol>
                    <a:gridCol w="1424009">
                      <a:extLst>
                        <a:ext uri="{9D8B030D-6E8A-4147-A177-3AD203B41FA5}">
                          <a16:colId xmlns="" xmlns:a16="http://schemas.microsoft.com/office/drawing/2014/main" val="20006"/>
                        </a:ext>
                      </a:extLst>
                    </a:gridCol>
                  </a:tblGrid>
                  <a:tr h="1227778">
                    <a:tc>
                      <a:txBody>
                        <a:bodyPr/>
                        <a:lstStyle/>
                        <a:p>
                          <a:endParaRPr lang="tr-TR" sz="1400" dirty="0"/>
                        </a:p>
                      </a:txBody>
                      <a:tcPr/>
                    </a:tc>
                    <a:tc>
                      <a:txBody>
                        <a:bodyPr/>
                        <a:lstStyle/>
                        <a:p>
                          <a:pPr algn="ctr"/>
                          <a:r>
                            <a:rPr lang="tr-TR" sz="1400" dirty="0" smtClean="0"/>
                            <a:t>ADIM (Basamak)</a:t>
                          </a:r>
                        </a:p>
                        <a:p>
                          <a:pPr algn="ct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𝟎</m:t>
                                    </m:r>
                                  </m:sub>
                                </m:sSub>
                                <m:r>
                                  <a:rPr lang="tr-TR" sz="1400" b="1" i="1" smtClean="0">
                                    <a:latin typeface="Cambria Math" panose="02040503050406030204" pitchFamily="18" charset="0"/>
                                  </a:rPr>
                                  <m:t>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tc>
                      <a:txBody>
                        <a:bodyPr/>
                        <a:lstStyle/>
                        <a:p>
                          <a:pPr algn="ctr"/>
                          <a:r>
                            <a:rPr lang="tr-TR" sz="1400" dirty="0" smtClean="0"/>
                            <a:t>RAMPA</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𝟏</m:t>
                                    </m:r>
                                  </m:sub>
                                </m:sSub>
                                <m:r>
                                  <a:rPr lang="tr-TR" sz="1400" b="1" i="1" smtClean="0">
                                    <a:latin typeface="Cambria Math" panose="02040503050406030204" pitchFamily="18" charset="0"/>
                                  </a:rPr>
                                  <m:t>𝒕𝒉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tc>
                      <a:txBody>
                        <a:bodyPr/>
                        <a:lstStyle/>
                        <a:p>
                          <a:pPr algn="ctr"/>
                          <a:r>
                            <a:rPr lang="tr-TR" sz="1400" dirty="0" smtClean="0"/>
                            <a:t>İVME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𝟐</m:t>
                                    </m:r>
                                  </m:sub>
                                </m:sSub>
                                <m:sSup>
                                  <m:sSupPr>
                                    <m:ctrlPr>
                                      <a:rPr lang="tr-TR" sz="1400" b="1" i="1" smtClean="0">
                                        <a:latin typeface="Cambria Math" panose="02040503050406030204" pitchFamily="18" charset="0"/>
                                      </a:rPr>
                                    </m:ctrlPr>
                                  </m:sSupPr>
                                  <m:e>
                                    <m:r>
                                      <a:rPr lang="tr-TR" sz="1400" b="1" i="1" smtClean="0">
                                        <a:latin typeface="Cambria Math" panose="02040503050406030204" pitchFamily="18" charset="0"/>
                                      </a:rPr>
                                      <m:t>𝒕</m:t>
                                    </m:r>
                                  </m:e>
                                  <m:sup>
                                    <m:r>
                                      <a:rPr lang="tr-TR" sz="1400" b="1" i="1" smtClean="0">
                                        <a:latin typeface="Cambria Math" panose="02040503050406030204" pitchFamily="18" charset="0"/>
                                      </a:rPr>
                                      <m:t>𝟐</m:t>
                                    </m:r>
                                  </m:sup>
                                </m:sSup>
                                <m:r>
                                  <a:rPr lang="tr-TR" sz="1400" b="1" i="1" smtClean="0">
                                    <a:latin typeface="Cambria Math" panose="02040503050406030204" pitchFamily="18" charset="0"/>
                                  </a:rPr>
                                  <m:t>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extLst>
                      <a:ext uri="{0D108BD9-81ED-4DB2-BD59-A6C34878D82A}">
                        <a16:rowId xmlns="" xmlns:a16="http://schemas.microsoft.com/office/drawing/2014/main" val="10000"/>
                      </a:ext>
                    </a:extLst>
                  </a:tr>
                  <a:tr h="379786">
                    <a:tc>
                      <a:txBody>
                        <a:bodyPr/>
                        <a:lstStyle/>
                        <a:p>
                          <a:pPr marL="0" algn="ctr" defTabSz="914400" rtl="0" eaLnBrk="1" latinLnBrk="0" hangingPunct="1"/>
                          <a:r>
                            <a:rPr lang="tr-TR" sz="1400" b="1" kern="1200" dirty="0" smtClean="0">
                              <a:solidFill>
                                <a:schemeClr val="lt1"/>
                              </a:solidFill>
                              <a:latin typeface="+mn-lt"/>
                              <a:ea typeface="+mn-ea"/>
                              <a:cs typeface="+mn-cs"/>
                            </a:rPr>
                            <a:t>N</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val="10001"/>
                      </a:ext>
                    </a:extLst>
                  </a:tr>
                  <a:tr h="664626">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0</m:t>
                                        </m:r>
                                      </m:sub>
                                    </m:sSub>
                                  </m:num>
                                  <m:den>
                                    <m:d>
                                      <m:dPr>
                                        <m:ctrlPr>
                                          <a:rPr lang="tr-TR" sz="1400" i="1" smtClean="0">
                                            <a:latin typeface="Cambria Math" panose="02040503050406030204" pitchFamily="18" charset="0"/>
                                          </a:rPr>
                                        </m:ctrlPr>
                                      </m:dPr>
                                      <m:e>
                                        <m:r>
                                          <a:rPr lang="tr-TR" sz="1400" b="0" i="1" smtClean="0">
                                            <a:latin typeface="Cambria Math" panose="02040503050406030204" pitchFamily="18" charset="0"/>
                                          </a:rPr>
                                          <m:t>1+</m:t>
                                        </m:r>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e>
                                    </m:d>
                                  </m:den>
                                </m:f>
                              </m:oMath>
                            </m:oMathPara>
                          </a14:m>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p>
                          <a:pPr algn="ctr"/>
                          <a:endParaRPr lang="tr-TR" sz="1400" dirty="0"/>
                        </a:p>
                      </a:txBody>
                      <a:tcPr/>
                    </a:tc>
                    <a:extLst>
                      <a:ext uri="{0D108BD9-81ED-4DB2-BD59-A6C34878D82A}">
                        <a16:rowId xmlns="" xmlns:a16="http://schemas.microsoft.com/office/drawing/2014/main" val="10002"/>
                      </a:ext>
                    </a:extLst>
                  </a:tr>
                  <a:tr h="664626">
                    <a:tc>
                      <a:txBody>
                        <a:bodyPr/>
                        <a:lstStyle/>
                        <a:p>
                          <a:pPr algn="ctr"/>
                          <a:r>
                            <a:rPr lang="tr-TR" sz="1400" dirty="0" smtClean="0"/>
                            <a:t>1</a:t>
                          </a:r>
                          <a:endParaRPr lang="tr-TR" sz="1400" dirty="0"/>
                        </a:p>
                      </a:txBody>
                      <a:tcPr/>
                    </a:tc>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1</m:t>
                                        </m:r>
                                      </m:sub>
                                    </m:sSub>
                                  </m:num>
                                  <m:den>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den>
                                </m:f>
                              </m:oMath>
                            </m:oMathPara>
                          </a14:m>
                          <a:endParaRPr lang="tr-T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p>
                          <a:pPr algn="ctr"/>
                          <a:endParaRPr lang="tr-TR" sz="1400" dirty="0"/>
                        </a:p>
                      </a:txBody>
                      <a:tcPr/>
                    </a:tc>
                    <a:extLst>
                      <a:ext uri="{0D108BD9-81ED-4DB2-BD59-A6C34878D82A}">
                        <a16:rowId xmlns="" xmlns:a16="http://schemas.microsoft.com/office/drawing/2014/main" val="10003"/>
                      </a:ext>
                    </a:extLst>
                  </a:tr>
                  <a:tr h="631197">
                    <a:tc>
                      <a:txBody>
                        <a:bodyPr/>
                        <a:lstStyle/>
                        <a:p>
                          <a:pPr algn="ctr"/>
                          <a:r>
                            <a:rPr lang="tr-TR" sz="1400" dirty="0" smtClean="0"/>
                            <a:t>2</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2</m:t>
                                        </m:r>
                                      </m:sub>
                                    </m:sSub>
                                  </m:num>
                                  <m:den>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den>
                                </m:f>
                              </m:oMath>
                            </m:oMathPara>
                          </a14:m>
                          <a:endParaRPr lang="tr-TR" sz="1400" dirty="0"/>
                        </a:p>
                      </a:txBody>
                      <a:tcPr/>
                    </a:tc>
                    <a:extLst>
                      <a:ext uri="{0D108BD9-81ED-4DB2-BD59-A6C34878D82A}">
                        <a16:rowId xmlns="" xmlns:a16="http://schemas.microsoft.com/office/drawing/2014/main" val="10004"/>
                      </a:ext>
                    </a:extLst>
                  </a:tr>
                  <a:tr h="549463">
                    <a:tc>
                      <a:txBody>
                        <a:bodyPr/>
                        <a:lstStyle/>
                        <a:p>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r>
                                  <a:rPr lang="tr-TR" sz="1400" b="0" i="1" smtClean="0">
                                    <a:latin typeface="Cambria Math" panose="02040503050406030204" pitchFamily="18" charset="0"/>
                                    <a:ea typeface="Cambria Math" panose="02040503050406030204" pitchFamily="18" charset="0"/>
                                  </a:rPr>
                                  <m:t>3</m:t>
                                </m:r>
                              </m:oMath>
                            </m:oMathPara>
                          </a14:m>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extLst>
                      <a:ext uri="{0D108BD9-81ED-4DB2-BD59-A6C34878D82A}">
                        <a16:rowId xmlns="" xmlns:a16="http://schemas.microsoft.com/office/drawing/2014/main" val="10005"/>
                      </a:ext>
                    </a:extLst>
                  </a:tr>
                </a:tbl>
              </a:graphicData>
            </a:graphic>
          </p:graphicFrame>
        </mc:Choice>
        <mc:Fallback xmlns="">
          <p:graphicFrame>
            <p:nvGraphicFramePr>
              <p:cNvPr id="3" name="Tablo 2"/>
              <p:cNvGraphicFramePr>
                <a:graphicFrameLocks noGrp="1"/>
              </p:cNvGraphicFramePr>
              <p:nvPr>
                <p:extLst>
                  <p:ext uri="{D42A27DB-BD31-4B8C-83A1-F6EECF244321}">
                    <p14:modId xmlns:p14="http://schemas.microsoft.com/office/powerpoint/2010/main" val="3075198254"/>
                  </p:ext>
                </p:extLst>
              </p:nvPr>
            </p:nvGraphicFramePr>
            <p:xfrm>
              <a:off x="5313116" y="1159417"/>
              <a:ext cx="4841631" cy="4117476"/>
            </p:xfrm>
            <a:graphic>
              <a:graphicData uri="http://schemas.openxmlformats.org/drawingml/2006/table">
                <a:tbl>
                  <a:tblPr firstRow="1" bandRow="1">
                    <a:tableStyleId>{5C22544A-7EE6-4342-B048-85BDC9FD1C3A}</a:tableStyleId>
                  </a:tblPr>
                  <a:tblGrid>
                    <a:gridCol w="569604">
                      <a:extLst>
                        <a:ext uri="{9D8B030D-6E8A-4147-A177-3AD203B41FA5}">
                          <a16:colId xmlns="" xmlns:a16="http://schemas.microsoft.com/office/drawing/2014/main" xmlns:a14="http://schemas.microsoft.com/office/drawing/2010/main" val="20000"/>
                        </a:ext>
                      </a:extLst>
                    </a:gridCol>
                    <a:gridCol w="1424009">
                      <a:extLst>
                        <a:ext uri="{9D8B030D-6E8A-4147-A177-3AD203B41FA5}">
                          <a16:colId xmlns="" xmlns:a16="http://schemas.microsoft.com/office/drawing/2014/main" xmlns:a14="http://schemas.microsoft.com/office/drawing/2010/main" val="20004"/>
                        </a:ext>
                      </a:extLst>
                    </a:gridCol>
                    <a:gridCol w="1424009">
                      <a:extLst>
                        <a:ext uri="{9D8B030D-6E8A-4147-A177-3AD203B41FA5}">
                          <a16:colId xmlns="" xmlns:a16="http://schemas.microsoft.com/office/drawing/2014/main" xmlns:a14="http://schemas.microsoft.com/office/drawing/2010/main" val="20005"/>
                        </a:ext>
                      </a:extLst>
                    </a:gridCol>
                    <a:gridCol w="1424009">
                      <a:extLst>
                        <a:ext uri="{9D8B030D-6E8A-4147-A177-3AD203B41FA5}">
                          <a16:colId xmlns="" xmlns:a16="http://schemas.microsoft.com/office/drawing/2014/main" xmlns:a14="http://schemas.microsoft.com/office/drawing/2010/main" val="20006"/>
                        </a:ext>
                      </a:extLst>
                    </a:gridCol>
                  </a:tblGrid>
                  <a:tr h="1227778">
                    <a:tc>
                      <a:txBody>
                        <a:bodyPr/>
                        <a:lstStyle/>
                        <a:p>
                          <a:endParaRPr lang="tr-TR" sz="1400" dirty="0"/>
                        </a:p>
                      </a:txBody>
                      <a:tcPr/>
                    </a:tc>
                    <a:tc>
                      <a:txBody>
                        <a:bodyPr/>
                        <a:lstStyle/>
                        <a:p>
                          <a:endParaRPr lang="tr-TR"/>
                        </a:p>
                      </a:txBody>
                      <a:tcPr anchor="b">
                        <a:blipFill rotWithShape="0">
                          <a:blip r:embed="rId3"/>
                          <a:stretch>
                            <a:fillRect l="-40773" t="-495" r="-202575" b="-235644"/>
                          </a:stretch>
                        </a:blipFill>
                      </a:tcPr>
                    </a:tc>
                    <a:tc>
                      <a:txBody>
                        <a:bodyPr/>
                        <a:lstStyle/>
                        <a:p>
                          <a:endParaRPr lang="tr-TR"/>
                        </a:p>
                      </a:txBody>
                      <a:tcPr anchor="b">
                        <a:blipFill rotWithShape="0">
                          <a:blip r:embed="rId3"/>
                          <a:stretch>
                            <a:fillRect l="-140171" t="-495" r="-101709" b="-235644"/>
                          </a:stretch>
                        </a:blipFill>
                      </a:tcPr>
                    </a:tc>
                    <a:tc>
                      <a:txBody>
                        <a:bodyPr/>
                        <a:lstStyle/>
                        <a:p>
                          <a:endParaRPr lang="tr-TR"/>
                        </a:p>
                      </a:txBody>
                      <a:tcPr anchor="b">
                        <a:blipFill rotWithShape="0">
                          <a:blip r:embed="rId3"/>
                          <a:stretch>
                            <a:fillRect l="-240171" t="-495" r="-1709" b="-235644"/>
                          </a:stretch>
                        </a:blipFill>
                      </a:tcPr>
                    </a:tc>
                    <a:extLst>
                      <a:ext uri="{0D108BD9-81ED-4DB2-BD59-A6C34878D82A}">
                        <a16:rowId xmlns="" xmlns:a16="http://schemas.microsoft.com/office/drawing/2014/main" xmlns:a14="http://schemas.microsoft.com/office/drawing/2010/main" val="10000"/>
                      </a:ext>
                    </a:extLst>
                  </a:tr>
                  <a:tr h="379786">
                    <a:tc>
                      <a:txBody>
                        <a:bodyPr/>
                        <a:lstStyle/>
                        <a:p>
                          <a:pPr marL="0" algn="ctr" defTabSz="914400" rtl="0" eaLnBrk="1" latinLnBrk="0" hangingPunct="1"/>
                          <a:r>
                            <a:rPr lang="tr-TR" sz="1400" b="1" kern="1200" dirty="0" smtClean="0">
                              <a:solidFill>
                                <a:schemeClr val="lt1"/>
                              </a:solidFill>
                              <a:latin typeface="+mn-lt"/>
                              <a:ea typeface="+mn-ea"/>
                              <a:cs typeface="+mn-cs"/>
                            </a:rPr>
                            <a:t>N</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xmlns:a14="http://schemas.microsoft.com/office/drawing/2010/main" val="10001"/>
                      </a:ext>
                    </a:extLst>
                  </a:tr>
                  <a:tr h="664626">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40773" t="-243119" r="-202575" b="-279817"/>
                          </a:stretch>
                        </a:blipFill>
                      </a:tcPr>
                    </a:tc>
                    <a:tc>
                      <a:txBody>
                        <a:bodyPr/>
                        <a:lstStyle/>
                        <a:p>
                          <a:endParaRPr lang="tr-TR"/>
                        </a:p>
                      </a:txBody>
                      <a:tcPr>
                        <a:blipFill rotWithShape="0">
                          <a:blip r:embed="rId3"/>
                          <a:stretch>
                            <a:fillRect l="-140171" t="-243119" r="-101709" b="-279817"/>
                          </a:stretch>
                        </a:blipFill>
                      </a:tcPr>
                    </a:tc>
                    <a:tc>
                      <a:txBody>
                        <a:bodyPr/>
                        <a:lstStyle/>
                        <a:p>
                          <a:endParaRPr lang="tr-TR"/>
                        </a:p>
                      </a:txBody>
                      <a:tcPr>
                        <a:blipFill rotWithShape="0">
                          <a:blip r:embed="rId3"/>
                          <a:stretch>
                            <a:fillRect l="-240171" t="-243119" r="-1709" b="-279817"/>
                          </a:stretch>
                        </a:blipFill>
                      </a:tcPr>
                    </a:tc>
                    <a:extLst>
                      <a:ext uri="{0D108BD9-81ED-4DB2-BD59-A6C34878D82A}">
                        <a16:rowId xmlns="" xmlns:a16="http://schemas.microsoft.com/office/drawing/2014/main" xmlns:a14="http://schemas.microsoft.com/office/drawing/2010/main" val="10002"/>
                      </a:ext>
                    </a:extLst>
                  </a:tr>
                  <a:tr h="664626">
                    <a:tc>
                      <a:txBody>
                        <a:bodyPr/>
                        <a:lstStyle/>
                        <a:p>
                          <a:pPr algn="ctr"/>
                          <a:r>
                            <a:rPr lang="tr-TR" sz="1400" dirty="0" smtClean="0"/>
                            <a:t>1</a:t>
                          </a:r>
                          <a:endParaRPr lang="tr-TR" sz="1400" dirty="0"/>
                        </a:p>
                      </a:txBody>
                      <a:tcPr/>
                    </a:tc>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140171" t="-343119" r="-101709" b="-179817"/>
                          </a:stretch>
                        </a:blipFill>
                      </a:tcPr>
                    </a:tc>
                    <a:tc>
                      <a:txBody>
                        <a:bodyPr/>
                        <a:lstStyle/>
                        <a:p>
                          <a:endParaRPr lang="tr-TR"/>
                        </a:p>
                      </a:txBody>
                      <a:tcPr>
                        <a:blipFill rotWithShape="0">
                          <a:blip r:embed="rId3"/>
                          <a:stretch>
                            <a:fillRect l="-240171" t="-343119" r="-1709" b="-179817"/>
                          </a:stretch>
                        </a:blipFill>
                      </a:tcPr>
                    </a:tc>
                    <a:extLst>
                      <a:ext uri="{0D108BD9-81ED-4DB2-BD59-A6C34878D82A}">
                        <a16:rowId xmlns="" xmlns:a16="http://schemas.microsoft.com/office/drawing/2014/main" xmlns:a14="http://schemas.microsoft.com/office/drawing/2010/main" val="10003"/>
                      </a:ext>
                    </a:extLst>
                  </a:tr>
                  <a:tr h="631197">
                    <a:tc>
                      <a:txBody>
                        <a:bodyPr/>
                        <a:lstStyle/>
                        <a:p>
                          <a:pPr algn="ctr"/>
                          <a:r>
                            <a:rPr lang="tr-TR" sz="1400" dirty="0" smtClean="0"/>
                            <a:t>2</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240171" t="-464423" r="-1709" b="-88462"/>
                          </a:stretch>
                        </a:blipFill>
                      </a:tcPr>
                    </a:tc>
                    <a:extLst>
                      <a:ext uri="{0D108BD9-81ED-4DB2-BD59-A6C34878D82A}">
                        <a16:rowId xmlns="" xmlns:a16="http://schemas.microsoft.com/office/drawing/2014/main" xmlns:a14="http://schemas.microsoft.com/office/drawing/2010/main" val="10004"/>
                      </a:ext>
                    </a:extLst>
                  </a:tr>
                  <a:tr h="549463">
                    <a:tc>
                      <a:txBody>
                        <a:bodyPr/>
                        <a:lstStyle/>
                        <a:p>
                          <a:endParaRPr lang="tr-TR"/>
                        </a:p>
                      </a:txBody>
                      <a:tcPr>
                        <a:blipFill rotWithShape="0">
                          <a:blip r:embed="rId3"/>
                          <a:stretch>
                            <a:fillRect l="-1064" t="-652222" r="-750000" b="-2222"/>
                          </a:stretch>
                        </a:blipFill>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extLst>
                      <a:ext uri="{0D108BD9-81ED-4DB2-BD59-A6C34878D82A}">
                        <a16:rowId xmlns="" xmlns:a16="http://schemas.microsoft.com/office/drawing/2014/main" xmlns:a14="http://schemas.microsoft.com/office/drawing/2010/main" val="10005"/>
                      </a:ext>
                    </a:extLst>
                  </a:tr>
                </a:tbl>
              </a:graphicData>
            </a:graphic>
          </p:graphicFrame>
        </mc:Fallback>
      </mc:AlternateContent>
    </p:spTree>
    <p:extLst>
      <p:ext uri="{BB962C8B-B14F-4D97-AF65-F5344CB8AC3E}">
        <p14:creationId xmlns:p14="http://schemas.microsoft.com/office/powerpoint/2010/main" val="1837204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 27"/>
          <p:cNvGrpSpPr/>
          <p:nvPr/>
        </p:nvGrpSpPr>
        <p:grpSpPr>
          <a:xfrm>
            <a:off x="1404225" y="538482"/>
            <a:ext cx="5663216" cy="1506291"/>
            <a:chOff x="2105265" y="2133602"/>
            <a:chExt cx="5663216" cy="1506291"/>
          </a:xfrm>
        </p:grpSpPr>
        <p:grpSp>
          <p:nvGrpSpPr>
            <p:cNvPr id="4" name="Grup 3"/>
            <p:cNvGrpSpPr/>
            <p:nvPr/>
          </p:nvGrpSpPr>
          <p:grpSpPr>
            <a:xfrm>
              <a:off x="2105265" y="2133602"/>
              <a:ext cx="5663216" cy="1506291"/>
              <a:chOff x="3150894" y="2641600"/>
              <a:chExt cx="5505426" cy="1567072"/>
            </a:xfrm>
          </p:grpSpPr>
          <mc:AlternateContent xmlns:mc="http://schemas.openxmlformats.org/markup-compatibility/2006" xmlns:a14="http://schemas.microsoft.com/office/drawing/2010/main">
            <mc:Choice Requires="a14">
              <p:sp>
                <p:nvSpPr>
                  <p:cNvPr id="5" name="Oval 4"/>
                  <p:cNvSpPr/>
                  <p:nvPr/>
                </p:nvSpPr>
                <p:spPr>
                  <a:xfrm>
                    <a:off x="3967065" y="2887309"/>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sz="1100" b="0" i="1" smtClean="0">
                              <a:solidFill>
                                <a:schemeClr val="tx1"/>
                              </a:solidFill>
                              <a:latin typeface="Cambria Math" panose="02040503050406030204" pitchFamily="18" charset="0"/>
                            </a:rPr>
                            <m:t>  </m:t>
                          </m:r>
                          <m:nary>
                            <m:naryPr>
                              <m:chr m:val="∑"/>
                              <m:subHide m:val="on"/>
                              <m:supHide m:val="on"/>
                              <m:ctrlPr>
                                <a:rPr lang="tr-TR" sz="1100" i="1" smtClean="0">
                                  <a:solidFill>
                                    <a:schemeClr val="tx1"/>
                                  </a:solidFill>
                                  <a:latin typeface="Cambria Math" panose="02040503050406030204" pitchFamily="18" charset="0"/>
                                </a:rPr>
                              </m:ctrlPr>
                            </m:naryPr>
                            <m:sub/>
                            <m:sup/>
                            <m:e>
                              <m:r>
                                <a:rPr lang="tr-TR" sz="1100" b="0" i="1" smtClean="0">
                                  <a:solidFill>
                                    <a:schemeClr val="tx1"/>
                                  </a:solidFill>
                                  <a:latin typeface="Cambria Math" panose="02040503050406030204" pitchFamily="18" charset="0"/>
                                </a:rPr>
                                <m:t> </m:t>
                              </m:r>
                            </m:e>
                          </m:nary>
                        </m:oMath>
                      </m:oMathPara>
                    </a14:m>
                    <a:endParaRPr lang="tr-TR" sz="1100" dirty="0"/>
                  </a:p>
                </p:txBody>
              </p:sp>
            </mc:Choice>
            <mc:Fallback xmlns="">
              <p:sp>
                <p:nvSpPr>
                  <p:cNvPr id="5" name="Oval 4"/>
                  <p:cNvSpPr>
                    <a:spLocks noRot="1" noChangeAspect="1" noMove="1" noResize="1" noEditPoints="1" noAdjustHandles="1" noChangeArrowheads="1" noChangeShapeType="1" noTextEdit="1"/>
                  </p:cNvSpPr>
                  <p:nvPr/>
                </p:nvSpPr>
                <p:spPr>
                  <a:xfrm>
                    <a:off x="3967065" y="2887309"/>
                    <a:ext cx="360000" cy="360000"/>
                  </a:xfrm>
                  <a:prstGeom prst="ellipse">
                    <a:avLst/>
                  </a:prstGeom>
                  <a:blipFill rotWithShape="0">
                    <a:blip r:embed="rId2"/>
                    <a:stretch>
                      <a:fillRect l="-115625" t="-176667" r="-81250" b="-238333"/>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6162040" y="2641600"/>
                    <a:ext cx="1412240" cy="894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i="1">
                                  <a:solidFill>
                                    <a:schemeClr val="tx1"/>
                                  </a:solidFill>
                                  <a:latin typeface="Cambria Math" panose="02040503050406030204" pitchFamily="18" charset="0"/>
                                </a:rPr>
                                <m:t>𝑠</m:t>
                              </m:r>
                              <m:r>
                                <a:rPr lang="tr-TR" i="1">
                                  <a:solidFill>
                                    <a:schemeClr val="tx1"/>
                                  </a:solidFill>
                                  <a:latin typeface="Cambria Math" panose="02040503050406030204" pitchFamily="18" charset="0"/>
                                </a:rPr>
                                <m:t>+1</m:t>
                              </m:r>
                            </m:den>
                          </m:f>
                        </m:oMath>
                      </m:oMathPara>
                    </a14:m>
                    <a:endParaRPr lang="tr-TR"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6162040" y="2641600"/>
                    <a:ext cx="1412240" cy="894080"/>
                  </a:xfrm>
                  <a:prstGeom prst="rect">
                    <a:avLst/>
                  </a:prstGeom>
                  <a:blipFill rotWithShape="0">
                    <a:blip r:embed="rId4"/>
                    <a:stretch>
                      <a:fillRect/>
                    </a:stretch>
                  </a:blipFill>
                  <a:ln>
                    <a:solidFill>
                      <a:schemeClr val="tx1"/>
                    </a:solidFill>
                  </a:ln>
                </p:spPr>
                <p:txBody>
                  <a:bodyPr/>
                  <a:lstStyle/>
                  <a:p>
                    <a:r>
                      <a:rPr lang="tr-TR">
                        <a:noFill/>
                      </a:rPr>
                      <a:t> </a:t>
                    </a:r>
                  </a:p>
                </p:txBody>
              </p:sp>
            </mc:Fallback>
          </mc:AlternateContent>
          <p:cxnSp>
            <p:nvCxnSpPr>
              <p:cNvPr id="9" name="Düz Ok Bağlayıcısı 8"/>
              <p:cNvCxnSpPr/>
              <p:nvPr/>
            </p:nvCxnSpPr>
            <p:spPr>
              <a:xfrm>
                <a:off x="5017942" y="3088640"/>
                <a:ext cx="5496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Düz Ok Bağlayıcısı 10"/>
              <p:cNvCxnSpPr>
                <a:stCxn id="7" idx="3"/>
              </p:cNvCxnSpPr>
              <p:nvPr/>
            </p:nvCxnSpPr>
            <p:spPr>
              <a:xfrm>
                <a:off x="7574280" y="3088640"/>
                <a:ext cx="1082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Dirsek Bağlayıcısı 11"/>
              <p:cNvCxnSpPr/>
              <p:nvPr/>
            </p:nvCxnSpPr>
            <p:spPr>
              <a:xfrm rot="10800000" flipV="1">
                <a:off x="5979106" y="3099320"/>
                <a:ext cx="2064816" cy="1109352"/>
              </a:xfrm>
              <a:prstGeom prst="bentConnector3">
                <a:avLst>
                  <a:gd name="adj1" fmla="val -156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Dirsek Bağlayıcısı 12"/>
              <p:cNvCxnSpPr/>
              <p:nvPr/>
            </p:nvCxnSpPr>
            <p:spPr>
              <a:xfrm rot="10800000">
                <a:off x="4147065" y="3245815"/>
                <a:ext cx="1832040" cy="96285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4" name="Düz Bağlayıcı 13"/>
              <p:cNvCxnSpPr>
                <a:stCxn id="5" idx="2"/>
              </p:cNvCxnSpPr>
              <p:nvPr/>
            </p:nvCxnSpPr>
            <p:spPr>
              <a:xfrm flipH="1">
                <a:off x="3398104" y="3067310"/>
                <a:ext cx="568960" cy="0"/>
              </a:xfrm>
              <a:prstGeom prst="line">
                <a:avLst/>
              </a:prstGeom>
              <a:ln>
                <a:headEnd type="triangle"/>
              </a:ln>
            </p:spPr>
            <p:style>
              <a:lnRef idx="3">
                <a:schemeClr val="dk1"/>
              </a:lnRef>
              <a:fillRef idx="0">
                <a:schemeClr val="dk1"/>
              </a:fillRef>
              <a:effectRef idx="2">
                <a:schemeClr val="dk1"/>
              </a:effectRef>
              <a:fontRef idx="minor">
                <a:schemeClr val="tx1"/>
              </a:fontRef>
            </p:style>
          </p:cxnSp>
          <p:sp>
            <p:nvSpPr>
              <p:cNvPr id="15" name="Metin kutusu 14"/>
              <p:cNvSpPr txBox="1"/>
              <p:nvPr/>
            </p:nvSpPr>
            <p:spPr>
              <a:xfrm>
                <a:off x="3150894" y="2742212"/>
                <a:ext cx="547600" cy="369332"/>
              </a:xfrm>
              <a:prstGeom prst="rect">
                <a:avLst/>
              </a:prstGeom>
              <a:noFill/>
            </p:spPr>
            <p:txBody>
              <a:bodyPr wrap="square" rtlCol="0">
                <a:spAutoFit/>
              </a:bodyPr>
              <a:lstStyle/>
              <a:p>
                <a:r>
                  <a:rPr lang="tr-TR" i="1" dirty="0" smtClean="0"/>
                  <a:t>R(s)</a:t>
                </a:r>
                <a:endParaRPr lang="tr-TR" i="1" dirty="0"/>
              </a:p>
            </p:txBody>
          </p:sp>
          <p:sp>
            <p:nvSpPr>
              <p:cNvPr id="16" name="Metin kutusu 15"/>
              <p:cNvSpPr txBox="1"/>
              <p:nvPr/>
            </p:nvSpPr>
            <p:spPr>
              <a:xfrm>
                <a:off x="8076320" y="2729987"/>
                <a:ext cx="547600" cy="369332"/>
              </a:xfrm>
              <a:prstGeom prst="rect">
                <a:avLst/>
              </a:prstGeom>
              <a:noFill/>
            </p:spPr>
            <p:txBody>
              <a:bodyPr wrap="square" rtlCol="0">
                <a:spAutoFit/>
              </a:bodyPr>
              <a:lstStyle/>
              <a:p>
                <a:r>
                  <a:rPr lang="tr-TR" i="1" dirty="0" smtClean="0"/>
                  <a:t>C(s)</a:t>
                </a:r>
                <a:endParaRPr lang="tr-TR" i="1" dirty="0"/>
              </a:p>
            </p:txBody>
          </p:sp>
          <p:sp>
            <p:nvSpPr>
              <p:cNvPr id="17" name="Metin kutusu 16"/>
              <p:cNvSpPr txBox="1"/>
              <p:nvPr/>
            </p:nvSpPr>
            <p:spPr>
              <a:xfrm>
                <a:off x="3656012" y="2742212"/>
                <a:ext cx="300082" cy="369332"/>
              </a:xfrm>
              <a:prstGeom prst="rect">
                <a:avLst/>
              </a:prstGeom>
              <a:noFill/>
            </p:spPr>
            <p:txBody>
              <a:bodyPr wrap="none" rtlCol="0">
                <a:spAutoFit/>
              </a:bodyPr>
              <a:lstStyle/>
              <a:p>
                <a:r>
                  <a:rPr lang="tr-TR" dirty="0" smtClean="0"/>
                  <a:t>+</a:t>
                </a:r>
                <a:endParaRPr lang="tr-TR" dirty="0"/>
              </a:p>
            </p:txBody>
          </p:sp>
          <p:sp>
            <p:nvSpPr>
              <p:cNvPr id="18" name="Metin kutusu 17"/>
              <p:cNvSpPr txBox="1"/>
              <p:nvPr/>
            </p:nvSpPr>
            <p:spPr>
              <a:xfrm>
                <a:off x="3907026" y="3155778"/>
                <a:ext cx="255198" cy="369332"/>
              </a:xfrm>
              <a:prstGeom prst="rect">
                <a:avLst/>
              </a:prstGeom>
              <a:noFill/>
            </p:spPr>
            <p:txBody>
              <a:bodyPr wrap="none" rtlCol="0">
                <a:spAutoFit/>
              </a:bodyPr>
              <a:lstStyle/>
              <a:p>
                <a:r>
                  <a:rPr lang="tr-TR" dirty="0" smtClean="0"/>
                  <a:t>-</a:t>
                </a:r>
                <a:endParaRPr lang="tr-TR" dirty="0"/>
              </a:p>
            </p:txBody>
          </p:sp>
        </p:grpSp>
        <mc:AlternateContent xmlns:mc="http://schemas.openxmlformats.org/markup-compatibility/2006" xmlns:a14="http://schemas.microsoft.com/office/drawing/2010/main">
          <mc:Choice Requires="a14">
            <p:sp>
              <p:nvSpPr>
                <p:cNvPr id="21" name="Dikdörtgen 20"/>
                <p:cNvSpPr/>
                <p:nvPr/>
              </p:nvSpPr>
              <p:spPr>
                <a:xfrm>
                  <a:off x="3633833" y="2352612"/>
                  <a:ext cx="406457" cy="3693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𝐾</m:t>
                        </m:r>
                      </m:oMath>
                    </m:oMathPara>
                  </a14:m>
                  <a:endParaRPr lang="tr-TR" dirty="0"/>
                </a:p>
              </p:txBody>
            </p:sp>
          </mc:Choice>
          <mc:Fallback xmlns="">
            <p:sp>
              <p:nvSpPr>
                <p:cNvPr id="21" name="Dikdörtgen 20"/>
                <p:cNvSpPr>
                  <a:spLocks noRot="1" noChangeAspect="1" noMove="1" noResize="1" noEditPoints="1" noAdjustHandles="1" noChangeArrowheads="1" noChangeShapeType="1" noTextEdit="1"/>
                </p:cNvSpPr>
                <p:nvPr/>
              </p:nvSpPr>
              <p:spPr>
                <a:xfrm>
                  <a:off x="3633833" y="2352612"/>
                  <a:ext cx="406457" cy="369332"/>
                </a:xfrm>
                <a:prstGeom prst="rect">
                  <a:avLst/>
                </a:prstGeom>
                <a:blipFill rotWithShape="0">
                  <a:blip r:embed="rId5"/>
                  <a:stretch>
                    <a:fillRect/>
                  </a:stretch>
                </a:blipFill>
                <a:ln w="28575">
                  <a:solidFill>
                    <a:schemeClr val="tx1"/>
                  </a:solidFill>
                </a:ln>
              </p:spPr>
              <p:txBody>
                <a:bodyPr/>
                <a:lstStyle/>
                <a:p>
                  <a:r>
                    <a:rPr lang="tr-TR">
                      <a:noFill/>
                    </a:rPr>
                    <a:t> </a:t>
                  </a:r>
                </a:p>
              </p:txBody>
            </p:sp>
          </mc:Fallback>
        </mc:AlternateContent>
        <p:cxnSp>
          <p:nvCxnSpPr>
            <p:cNvPr id="25" name="Düz Ok Bağlayıcısı 24"/>
            <p:cNvCxnSpPr/>
            <p:nvPr/>
          </p:nvCxnSpPr>
          <p:spPr>
            <a:xfrm>
              <a:off x="3322312" y="2528753"/>
              <a:ext cx="290591" cy="1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Metin kutusu 25"/>
            <p:cNvSpPr txBox="1"/>
            <p:nvPr/>
          </p:nvSpPr>
          <p:spPr>
            <a:xfrm>
              <a:off x="3227501" y="2136777"/>
              <a:ext cx="563295" cy="369332"/>
            </a:xfrm>
            <a:prstGeom prst="rect">
              <a:avLst/>
            </a:prstGeom>
            <a:noFill/>
          </p:spPr>
          <p:txBody>
            <a:bodyPr wrap="square" rtlCol="0">
              <a:spAutoFit/>
            </a:bodyPr>
            <a:lstStyle/>
            <a:p>
              <a:r>
                <a:rPr lang="tr-TR" i="1" dirty="0" smtClean="0"/>
                <a:t>E(s)</a:t>
              </a:r>
              <a:endParaRPr lang="tr-TR" i="1" dirty="0"/>
            </a:p>
          </p:txBody>
        </p:sp>
      </p:grpSp>
      <p:sp>
        <p:nvSpPr>
          <p:cNvPr id="29" name="Dikdörtgen 28"/>
          <p:cNvSpPr/>
          <p:nvPr/>
        </p:nvSpPr>
        <p:spPr>
          <a:xfrm>
            <a:off x="138290" y="88037"/>
            <a:ext cx="8294510" cy="369332"/>
          </a:xfrm>
          <a:prstGeom prst="rect">
            <a:avLst/>
          </a:prstGeom>
        </p:spPr>
        <p:txBody>
          <a:bodyPr wrap="square">
            <a:spAutoFit/>
          </a:bodyPr>
          <a:lstStyle/>
          <a:p>
            <a:r>
              <a:rPr lang="tr-TR" dirty="0" smtClean="0"/>
              <a:t>R(s)’in ileri beslenmesi</a:t>
            </a:r>
            <a:endParaRPr lang="tr-TR" dirty="0"/>
          </a:p>
        </p:txBody>
      </p:sp>
      <mc:AlternateContent xmlns:mc="http://schemas.openxmlformats.org/markup-compatibility/2006" xmlns:a14="http://schemas.microsoft.com/office/drawing/2010/main">
        <mc:Choice Requires="a14">
          <p:sp>
            <p:nvSpPr>
              <p:cNvPr id="22" name="Dikdörtgen 21"/>
              <p:cNvSpPr/>
              <p:nvPr/>
            </p:nvSpPr>
            <p:spPr>
              <a:xfrm>
                <a:off x="2729822" y="203643"/>
                <a:ext cx="376257" cy="3693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𝐿</m:t>
                      </m:r>
                    </m:oMath>
                  </m:oMathPara>
                </a14:m>
                <a:endParaRPr lang="tr-TR" dirty="0">
                  <a:latin typeface="Symbol" panose="05050102010706020507" pitchFamily="18" charset="2"/>
                </a:endParaRPr>
              </a:p>
            </p:txBody>
          </p:sp>
        </mc:Choice>
        <mc:Fallback xmlns="">
          <p:sp>
            <p:nvSpPr>
              <p:cNvPr id="22" name="Dikdörtgen 21"/>
              <p:cNvSpPr>
                <a:spLocks noRot="1" noChangeAspect="1" noMove="1" noResize="1" noEditPoints="1" noAdjustHandles="1" noChangeArrowheads="1" noChangeShapeType="1" noTextEdit="1"/>
              </p:cNvSpPr>
              <p:nvPr/>
            </p:nvSpPr>
            <p:spPr>
              <a:xfrm>
                <a:off x="2729822" y="203643"/>
                <a:ext cx="376257" cy="369332"/>
              </a:xfrm>
              <a:prstGeom prst="rect">
                <a:avLst/>
              </a:prstGeom>
              <a:blipFill rotWithShape="0">
                <a:blip r:embed="rId6"/>
                <a:stretch>
                  <a:fillRect/>
                </a:stretch>
              </a:blipFill>
              <a:ln w="28575">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3890218" y="777160"/>
                <a:ext cx="370318" cy="3460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sz="1100" b="0" i="1" smtClean="0">
                          <a:solidFill>
                            <a:schemeClr val="tx1"/>
                          </a:solidFill>
                          <a:latin typeface="Cambria Math" panose="02040503050406030204" pitchFamily="18" charset="0"/>
                        </a:rPr>
                        <m:t>  </m:t>
                      </m:r>
                      <m:nary>
                        <m:naryPr>
                          <m:chr m:val="∑"/>
                          <m:subHide m:val="on"/>
                          <m:supHide m:val="on"/>
                          <m:ctrlPr>
                            <a:rPr lang="tr-TR" sz="1100" i="1" smtClean="0">
                              <a:solidFill>
                                <a:schemeClr val="tx1"/>
                              </a:solidFill>
                              <a:latin typeface="Cambria Math" panose="02040503050406030204" pitchFamily="18" charset="0"/>
                            </a:rPr>
                          </m:ctrlPr>
                        </m:naryPr>
                        <m:sub/>
                        <m:sup/>
                        <m:e>
                          <m:r>
                            <a:rPr lang="tr-TR" sz="1100" b="0" i="1" smtClean="0">
                              <a:solidFill>
                                <a:schemeClr val="tx1"/>
                              </a:solidFill>
                              <a:latin typeface="Cambria Math" panose="02040503050406030204" pitchFamily="18" charset="0"/>
                            </a:rPr>
                            <m:t> </m:t>
                          </m:r>
                        </m:e>
                      </m:nary>
                    </m:oMath>
                  </m:oMathPara>
                </a14:m>
                <a:endParaRPr lang="tr-TR" sz="1100" dirty="0"/>
              </a:p>
            </p:txBody>
          </p:sp>
        </mc:Choice>
        <mc:Fallback xmlns="">
          <p:sp>
            <p:nvSpPr>
              <p:cNvPr id="24" name="Oval 23"/>
              <p:cNvSpPr>
                <a:spLocks noRot="1" noChangeAspect="1" noMove="1" noResize="1" noEditPoints="1" noAdjustHandles="1" noChangeArrowheads="1" noChangeShapeType="1" noTextEdit="1"/>
              </p:cNvSpPr>
              <p:nvPr/>
            </p:nvSpPr>
            <p:spPr>
              <a:xfrm>
                <a:off x="3890218" y="777160"/>
                <a:ext cx="370318" cy="346037"/>
              </a:xfrm>
              <a:prstGeom prst="ellipse">
                <a:avLst/>
              </a:prstGeom>
              <a:blipFill rotWithShape="0">
                <a:blip r:embed="rId7"/>
                <a:stretch>
                  <a:fillRect l="-115625" t="-176667" r="-81250" b="-238333"/>
                </a:stretch>
              </a:blipFill>
              <a:ln>
                <a:solidFill>
                  <a:schemeClr val="tx1"/>
                </a:solidFill>
              </a:ln>
            </p:spPr>
            <p:txBody>
              <a:bodyPr/>
              <a:lstStyle/>
              <a:p>
                <a:r>
                  <a:rPr lang="tr-TR">
                    <a:noFill/>
                  </a:rPr>
                  <a:t> </a:t>
                </a:r>
              </a:p>
            </p:txBody>
          </p:sp>
        </mc:Fallback>
      </mc:AlternateContent>
      <p:cxnSp>
        <p:nvCxnSpPr>
          <p:cNvPr id="27" name="Düz Ok Bağlayıcısı 26"/>
          <p:cNvCxnSpPr>
            <a:stCxn id="24" idx="6"/>
          </p:cNvCxnSpPr>
          <p:nvPr/>
        </p:nvCxnSpPr>
        <p:spPr>
          <a:xfrm flipV="1">
            <a:off x="4260536" y="950178"/>
            <a:ext cx="24152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Dirsek Bağlayıcısı 5"/>
          <p:cNvCxnSpPr>
            <a:endCxn id="22" idx="1"/>
          </p:cNvCxnSpPr>
          <p:nvPr/>
        </p:nvCxnSpPr>
        <p:spPr>
          <a:xfrm flipV="1">
            <a:off x="1997413" y="388309"/>
            <a:ext cx="732409" cy="559349"/>
          </a:xfrm>
          <a:prstGeom prst="bentConnector3">
            <a:avLst>
              <a:gd name="adj1" fmla="val 6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Dirsek Bağlayıcısı 29"/>
          <p:cNvCxnSpPr>
            <a:stCxn id="22" idx="3"/>
            <a:endCxn id="24" idx="0"/>
          </p:cNvCxnSpPr>
          <p:nvPr/>
        </p:nvCxnSpPr>
        <p:spPr>
          <a:xfrm>
            <a:off x="3106079" y="388309"/>
            <a:ext cx="969298" cy="38885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Metin kutusu 31"/>
          <p:cNvSpPr txBox="1"/>
          <p:nvPr/>
        </p:nvSpPr>
        <p:spPr>
          <a:xfrm>
            <a:off x="3775295" y="548642"/>
            <a:ext cx="300082" cy="369332"/>
          </a:xfrm>
          <a:prstGeom prst="rect">
            <a:avLst/>
          </a:prstGeom>
          <a:noFill/>
        </p:spPr>
        <p:txBody>
          <a:bodyPr wrap="none" rtlCol="0">
            <a:spAutoFit/>
          </a:bodyPr>
          <a:lstStyle/>
          <a:p>
            <a:r>
              <a:rPr lang="tr-TR" dirty="0" smtClean="0"/>
              <a:t>+</a:t>
            </a:r>
            <a:endParaRPr lang="tr-TR" dirty="0"/>
          </a:p>
        </p:txBody>
      </p:sp>
      <mc:AlternateContent xmlns:mc="http://schemas.openxmlformats.org/markup-compatibility/2006" xmlns:a14="http://schemas.microsoft.com/office/drawing/2010/main">
        <mc:Choice Requires="a14">
          <p:sp>
            <p:nvSpPr>
              <p:cNvPr id="8" name="Metin kutusu 7"/>
              <p:cNvSpPr txBox="1"/>
              <p:nvPr/>
            </p:nvSpPr>
            <p:spPr>
              <a:xfrm>
                <a:off x="770541" y="2268040"/>
                <a:ext cx="8096768" cy="4847866"/>
              </a:xfrm>
              <a:prstGeom prst="rect">
                <a:avLst/>
              </a:prstGeom>
              <a:noFill/>
            </p:spPr>
            <p:txBody>
              <a:bodyPr wrap="none" lIns="0" tIns="0" rIns="0" bIns="0" rtlCol="0">
                <a:spAutoFit/>
              </a:bodyPr>
              <a:lstStyle/>
              <a:p>
                <a14:m>
                  <m:oMath xmlns:m="http://schemas.openxmlformats.org/officeDocument/2006/math">
                    <m:r>
                      <a:rPr lang="tr-TR" b="0" i="1" smtClean="0">
                        <a:latin typeface="Cambria Math" panose="02040503050406030204" pitchFamily="18" charset="0"/>
                      </a:rPr>
                      <m:t>𝐿</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𝑁</m:t>
                    </m:r>
                    <m:r>
                      <a:rPr lang="tr-TR" b="0" i="1" smtClean="0">
                        <a:latin typeface="Cambria Math" panose="02040503050406030204" pitchFamily="18" charset="0"/>
                        <a:ea typeface="Cambria Math" panose="02040503050406030204" pitchFamily="18" charset="0"/>
                      </a:rPr>
                      <m:t>′</m:t>
                    </m:r>
                  </m:oMath>
                </a14:m>
                <a:r>
                  <a:rPr lang="tr-TR" dirty="0" err="1" smtClean="0"/>
                  <a:t>yi</a:t>
                </a:r>
                <a:r>
                  <a:rPr lang="tr-TR" dirty="0" smtClean="0"/>
                  <a:t> (tip numarasını) mümkün olan en büyük değere ulaştırmak üzere seçilecektir.</a:t>
                </a:r>
              </a:p>
              <a:p>
                <a:r>
                  <a:rPr lang="tr-TR" dirty="0" smtClean="0"/>
                  <a:t>Blok diyagramdan;</a:t>
                </a:r>
              </a:p>
              <a:p>
                <a:pPr/>
                <a14:m>
                  <m:oMathPara xmlns:m="http://schemas.openxmlformats.org/officeDocument/2006/math">
                    <m:oMathParaPr>
                      <m:jc m:val="centerGroup"/>
                    </m:oMathParaPr>
                    <m:oMath xmlns:m="http://schemas.openxmlformats.org/officeDocument/2006/math">
                      <m:d>
                        <m:dPr>
                          <m:begChr m:val="["/>
                          <m:endChr m:val="]"/>
                          <m:ctrlPr>
                            <a:rPr lang="tr-TR" b="0" i="1" smtClean="0">
                              <a:latin typeface="Cambria Math" panose="02040503050406030204" pitchFamily="18" charset="0"/>
                            </a:rPr>
                          </m:ctrlPr>
                        </m:dPr>
                        <m:e>
                          <m:d>
                            <m:dPr>
                              <m:begChr m:val="{"/>
                              <m:endChr m:val="}"/>
                              <m:ctrlPr>
                                <a:rPr lang="tr-TR" b="0" i="1" smtClean="0">
                                  <a:latin typeface="Cambria Math" panose="02040503050406030204" pitchFamily="18" charset="0"/>
                                </a:rPr>
                              </m:ctrlPr>
                            </m:dPr>
                            <m:e>
                              <m:r>
                                <a:rPr lang="tr-TR" b="0" i="1" smtClean="0">
                                  <a:latin typeface="Cambria Math" panose="02040503050406030204" pitchFamily="18" charset="0"/>
                                </a:rPr>
                                <m:t>𝑅</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𝐶</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e>
                          </m:d>
                          <m:r>
                            <a:rPr lang="tr-TR" b="0" i="1" smtClean="0">
                              <a:latin typeface="Cambria Math" panose="02040503050406030204" pitchFamily="18" charset="0"/>
                            </a:rPr>
                            <m:t>𝐾</m:t>
                          </m:r>
                          <m:r>
                            <a:rPr lang="tr-TR" b="0" i="1" smtClean="0">
                              <a:latin typeface="Cambria Math" panose="02040503050406030204" pitchFamily="18" charset="0"/>
                            </a:rPr>
                            <m:t>+</m:t>
                          </m:r>
                          <m:r>
                            <a:rPr lang="tr-TR" b="0" i="1" smtClean="0">
                              <a:latin typeface="Cambria Math" panose="02040503050406030204" pitchFamily="18" charset="0"/>
                            </a:rPr>
                            <m:t>𝐿𝑅</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e>
                      </m:d>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𝑠</m:t>
                          </m:r>
                          <m:r>
                            <a:rPr lang="tr-TR" b="0" i="1" smtClean="0">
                              <a:latin typeface="Cambria Math" panose="02040503050406030204" pitchFamily="18" charset="0"/>
                            </a:rPr>
                            <m:t>+1</m:t>
                          </m:r>
                        </m:den>
                      </m:f>
                      <m:r>
                        <a:rPr lang="tr-TR" b="0" i="1" smtClean="0">
                          <a:latin typeface="Cambria Math" panose="02040503050406030204" pitchFamily="18" charset="0"/>
                        </a:rPr>
                        <m:t>=</m:t>
                      </m:r>
                      <m:r>
                        <a:rPr lang="tr-TR" b="0" i="1" smtClean="0">
                          <a:latin typeface="Cambria Math" panose="02040503050406030204" pitchFamily="18" charset="0"/>
                        </a:rPr>
                        <m:t>𝐶</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oMath>
                  </m:oMathPara>
                </a14:m>
                <a:endParaRPr lang="tr-TR" b="0" dirty="0" smtClean="0"/>
              </a:p>
              <a:p>
                <a:pPr/>
                <a14:m>
                  <m:oMathPara xmlns:m="http://schemas.openxmlformats.org/officeDocument/2006/math">
                    <m:oMathParaPr>
                      <m:jc m:val="centerGroup"/>
                    </m:oMathParaPr>
                    <m:oMath xmlns:m="http://schemas.openxmlformats.org/officeDocument/2006/math">
                      <m:f>
                        <m:fPr>
                          <m:ctrlPr>
                            <a:rPr lang="tr-TR" b="0" i="1" smtClean="0">
                              <a:latin typeface="Cambria Math" panose="02040503050406030204" pitchFamily="18" charset="0"/>
                            </a:rPr>
                          </m:ctrlPr>
                        </m:fPr>
                        <m:num>
                          <m:d>
                            <m:dPr>
                              <m:ctrlPr>
                                <a:rPr lang="tr-TR" b="0" i="1" smtClean="0">
                                  <a:latin typeface="Cambria Math" panose="02040503050406030204" pitchFamily="18" charset="0"/>
                                </a:rPr>
                              </m:ctrlPr>
                            </m:dPr>
                            <m:e>
                              <m:r>
                                <a:rPr lang="tr-TR" i="1">
                                  <a:latin typeface="Cambria Math" panose="02040503050406030204" pitchFamily="18" charset="0"/>
                                </a:rPr>
                                <m:t>𝐾</m:t>
                              </m:r>
                              <m:r>
                                <a:rPr lang="tr-TR" i="1">
                                  <a:latin typeface="Cambria Math" panose="02040503050406030204" pitchFamily="18" charset="0"/>
                                </a:rPr>
                                <m:t>+</m:t>
                              </m:r>
                              <m:r>
                                <a:rPr lang="tr-TR" i="1">
                                  <a:latin typeface="Cambria Math" panose="02040503050406030204" pitchFamily="18" charset="0"/>
                                </a:rPr>
                                <m:t>𝐿</m:t>
                              </m:r>
                            </m:e>
                          </m:d>
                        </m:num>
                        <m:den>
                          <m:r>
                            <a:rPr lang="tr-TR" i="1">
                              <a:latin typeface="Cambria Math" panose="02040503050406030204" pitchFamily="18" charset="0"/>
                            </a:rPr>
                            <m:t>𝐾</m:t>
                          </m:r>
                          <m:r>
                            <a:rPr lang="tr-TR" i="1">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+1</m:t>
                              </m:r>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𝐶</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oMath>
                  </m:oMathPara>
                </a14:m>
                <a:endParaRPr lang="tr-TR" b="0" dirty="0" smtClean="0"/>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𝐸</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=1−</m:t>
                      </m:r>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m:rPr>
                              <m:sty m:val="p"/>
                            </m:rPr>
                            <a:rPr lang="tr-TR">
                              <a:latin typeface="Cambria Math" panose="02040503050406030204" pitchFamily="18" charset="0"/>
                            </a:rPr>
                            <m:t>R</m:t>
                          </m:r>
                          <m:d>
                            <m:dPr>
                              <m:ctrlPr>
                                <a:rPr lang="tr-TR" i="1">
                                  <a:latin typeface="Cambria Math" panose="02040503050406030204" pitchFamily="18" charset="0"/>
                                </a:rPr>
                              </m:ctrlPr>
                            </m:dPr>
                            <m:e>
                              <m:r>
                                <m:rPr>
                                  <m:sty m:val="p"/>
                                </m:rPr>
                                <a:rPr lang="tr-TR">
                                  <a:latin typeface="Cambria Math" panose="02040503050406030204" pitchFamily="18" charset="0"/>
                                </a:rPr>
                                <m:t>s</m:t>
                              </m:r>
                            </m:e>
                          </m:d>
                        </m:den>
                      </m:f>
                      <m:r>
                        <a:rPr lang="tr-TR">
                          <a:latin typeface="Cambria Math" panose="02040503050406030204" pitchFamily="18" charset="0"/>
                        </a:rPr>
                        <m:t>=1−</m:t>
                      </m:r>
                      <m:f>
                        <m:fPr>
                          <m:ctrlPr>
                            <a:rPr lang="tr-TR" i="1">
                              <a:latin typeface="Cambria Math" panose="02040503050406030204" pitchFamily="18" charset="0"/>
                            </a:rPr>
                          </m:ctrlPr>
                        </m:fPr>
                        <m:num>
                          <m:d>
                            <m:dPr>
                              <m:ctrlPr>
                                <a:rPr lang="tr-TR" i="1">
                                  <a:latin typeface="Cambria Math" panose="02040503050406030204" pitchFamily="18" charset="0"/>
                                </a:rPr>
                              </m:ctrlPr>
                            </m:dPr>
                            <m:e>
                              <m:r>
                                <a:rPr lang="tr-TR" i="1">
                                  <a:latin typeface="Cambria Math" panose="02040503050406030204" pitchFamily="18" charset="0"/>
                                </a:rPr>
                                <m:t>𝐾</m:t>
                              </m:r>
                              <m:r>
                                <a:rPr lang="tr-TR" i="1">
                                  <a:latin typeface="Cambria Math" panose="02040503050406030204" pitchFamily="18" charset="0"/>
                                </a:rPr>
                                <m:t>+</m:t>
                              </m:r>
                              <m:r>
                                <a:rPr lang="tr-TR" i="1">
                                  <a:latin typeface="Cambria Math" panose="02040503050406030204" pitchFamily="18" charset="0"/>
                                </a:rPr>
                                <m:t>𝐿</m:t>
                              </m:r>
                            </m:e>
                          </m:d>
                        </m:num>
                        <m:den>
                          <m:r>
                            <a:rPr lang="tr-TR" i="1">
                              <a:latin typeface="Cambria Math" panose="02040503050406030204" pitchFamily="18" charset="0"/>
                            </a:rPr>
                            <m:t>𝐾</m:t>
                          </m:r>
                          <m:r>
                            <a:rPr lang="tr-TR" i="1">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+1</m:t>
                              </m:r>
                            </m:e>
                          </m:d>
                        </m:den>
                      </m:f>
                    </m:oMath>
                  </m:oMathPara>
                </a14:m>
                <a:endParaRPr lang="tr-TR" dirty="0"/>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𝐸</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rPr>
                            <m:t>+1−</m:t>
                          </m:r>
                          <m:d>
                            <m:dPr>
                              <m:ctrlPr>
                                <a:rPr lang="tr-TR" i="1">
                                  <a:latin typeface="Cambria Math" panose="02040503050406030204" pitchFamily="18" charset="0"/>
                                </a:rPr>
                              </m:ctrlPr>
                            </m:dPr>
                            <m:e>
                              <m:r>
                                <a:rPr lang="tr-TR" i="1">
                                  <a:latin typeface="Cambria Math" panose="02040503050406030204" pitchFamily="18" charset="0"/>
                                </a:rPr>
                                <m:t>𝐾</m:t>
                              </m:r>
                              <m:r>
                                <a:rPr lang="tr-TR" i="1">
                                  <a:latin typeface="Cambria Math" panose="02040503050406030204" pitchFamily="18" charset="0"/>
                                </a:rPr>
                                <m:t>+</m:t>
                              </m:r>
                              <m:r>
                                <a:rPr lang="tr-TR" i="1">
                                  <a:latin typeface="Cambria Math" panose="02040503050406030204" pitchFamily="18" charset="0"/>
                                </a:rPr>
                                <m:t>𝐿</m:t>
                              </m:r>
                            </m:e>
                          </m:d>
                        </m:num>
                        <m:den>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rPr>
                            <m:t>+1</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m:t>
                          </m:r>
                          <m:r>
                            <a:rPr lang="tr-TR" b="0" i="1" smtClean="0">
                              <a:latin typeface="Cambria Math" panose="02040503050406030204" pitchFamily="18" charset="0"/>
                            </a:rPr>
                            <m:t>𝐿</m:t>
                          </m:r>
                        </m:num>
                        <m:den>
                          <m:r>
                            <a:rPr lang="tr-TR" i="1">
                              <a:latin typeface="Cambria Math" panose="02040503050406030204" pitchFamily="18" charset="0"/>
                            </a:rPr>
                            <m:t>𝑠</m:t>
                          </m:r>
                          <m:r>
                            <a:rPr lang="tr-TR" i="1">
                              <a:latin typeface="Cambria Math" panose="02040503050406030204" pitchFamily="18" charset="0"/>
                            </a:rPr>
                            <m:t>+1+</m:t>
                          </m:r>
                          <m:r>
                            <a:rPr lang="tr-TR" i="1">
                              <a:latin typeface="Cambria Math" panose="02040503050406030204" pitchFamily="18" charset="0"/>
                            </a:rPr>
                            <m:t>𝐾</m:t>
                          </m:r>
                        </m:den>
                      </m:f>
                      <m:r>
                        <a:rPr lang="tr-TR" b="0" i="1" smtClean="0">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1+</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0</m:t>
                              </m:r>
                            </m:sub>
                          </m:sSub>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den>
                      </m:f>
                    </m:oMath>
                  </m:oMathPara>
                </a14:m>
                <a:endParaRPr lang="tr-TR" dirty="0"/>
              </a:p>
              <a:p>
                <a:endParaRPr lang="tr-TR" dirty="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0</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𝐾</m:t>
                          </m:r>
                          <m:r>
                            <a:rPr lang="tr-TR" b="0" i="1" smtClean="0">
                              <a:latin typeface="Cambria Math" panose="02040503050406030204" pitchFamily="18" charset="0"/>
                            </a:rPr>
                            <m:t>+</m:t>
                          </m:r>
                          <m:r>
                            <a:rPr lang="tr-TR" b="0" i="1" smtClean="0">
                              <a:latin typeface="Cambria Math" panose="02040503050406030204" pitchFamily="18" charset="0"/>
                            </a:rPr>
                            <m:t>𝐿</m:t>
                          </m:r>
                        </m:num>
                        <m:den>
                          <m:r>
                            <a:rPr lang="tr-TR" i="1">
                              <a:latin typeface="Cambria Math" panose="02040503050406030204" pitchFamily="18" charset="0"/>
                            </a:rPr>
                            <m:t>𝑠</m:t>
                          </m:r>
                          <m:r>
                            <a:rPr lang="tr-TR" i="1">
                              <a:latin typeface="Cambria Math" panose="02040503050406030204" pitchFamily="18" charset="0"/>
                            </a:rPr>
                            <m:t>+1−</m:t>
                          </m:r>
                          <m:r>
                            <a:rPr lang="tr-TR" b="0" i="1" smtClean="0">
                              <a:latin typeface="Cambria Math" panose="02040503050406030204" pitchFamily="18" charset="0"/>
                            </a:rPr>
                            <m:t>𝐿</m:t>
                          </m:r>
                        </m:den>
                      </m:f>
                    </m:oMath>
                  </m:oMathPara>
                </a14:m>
                <a:endParaRPr lang="tr-TR" b="0" dirty="0" smtClean="0"/>
              </a:p>
              <a:p>
                <a:r>
                  <a:rPr lang="tr-TR" dirty="0"/>
                  <a:t>N=1 olması için </a:t>
                </a:r>
                <a14:m>
                  <m:oMath xmlns:m="http://schemas.openxmlformats.org/officeDocument/2006/math">
                    <m:r>
                      <a:rPr lang="tr-TR" i="1">
                        <a:latin typeface="Cambria Math" panose="02040503050406030204" pitchFamily="18" charset="0"/>
                      </a:rPr>
                      <m:t>(1−</m:t>
                    </m:r>
                    <m:r>
                      <a:rPr lang="tr-TR" b="0" i="1" smtClean="0">
                        <a:latin typeface="Cambria Math" panose="02040503050406030204" pitchFamily="18" charset="0"/>
                      </a:rPr>
                      <m:t>𝐿</m:t>
                    </m:r>
                    <m:r>
                      <a:rPr lang="tr-TR" i="1">
                        <a:latin typeface="Cambria Math" panose="02040503050406030204" pitchFamily="18" charset="0"/>
                      </a:rPr>
                      <m:t>)</m:t>
                    </m:r>
                  </m:oMath>
                </a14:m>
                <a:r>
                  <a:rPr lang="tr-TR" dirty="0"/>
                  <a:t> teriminin 0 </a:t>
                </a:r>
                <a:r>
                  <a:rPr lang="tr-TR" dirty="0" smtClean="0"/>
                  <a:t>sıfır olması </a:t>
                </a:r>
                <a:r>
                  <a:rPr lang="tr-TR" dirty="0"/>
                  <a:t>gerekmektedir. </a:t>
                </a:r>
                <a14:m>
                  <m:oMath xmlns:m="http://schemas.openxmlformats.org/officeDocument/2006/math">
                    <m:r>
                      <a:rPr lang="tr-TR" b="0" i="1" smtClean="0">
                        <a:latin typeface="Cambria Math" panose="02040503050406030204" pitchFamily="18" charset="0"/>
                      </a:rPr>
                      <m:t>𝐿</m:t>
                    </m:r>
                    <m:r>
                      <a:rPr lang="tr-TR">
                        <a:latin typeface="Cambria Math" panose="02040503050406030204" pitchFamily="18" charset="0"/>
                      </a:rPr>
                      <m:t>=</m:t>
                    </m:r>
                    <m:r>
                      <a:rPr lang="tr-TR" b="0" i="1" smtClean="0">
                        <a:latin typeface="Cambria Math" panose="02040503050406030204" pitchFamily="18" charset="0"/>
                      </a:rPr>
                      <m:t>1</m:t>
                    </m:r>
                    <m:r>
                      <a:rPr lang="tr-TR">
                        <a:latin typeface="Cambria Math" panose="02040503050406030204" pitchFamily="18" charset="0"/>
                      </a:rPr>
                      <m:t>;</m:t>
                    </m:r>
                  </m:oMath>
                </a14:m>
                <a:r>
                  <a:rPr lang="tr-TR" dirty="0"/>
                  <a:t> </a:t>
                </a:r>
              </a:p>
              <a:p>
                <a:endParaRPr lang="tr-TR" b="0" dirty="0" smtClean="0"/>
              </a:p>
              <a:p>
                <a:endParaRPr lang="tr-TR" b="0" dirty="0" smtClean="0"/>
              </a:p>
              <a:p>
                <a:endParaRPr lang="tr-TR"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770541" y="2268040"/>
                <a:ext cx="8096768" cy="4847866"/>
              </a:xfrm>
              <a:prstGeom prst="rect">
                <a:avLst/>
              </a:prstGeom>
              <a:blipFill rotWithShape="0">
                <a:blip r:embed="rId8"/>
                <a:stretch>
                  <a:fillRect l="-1731" t="-1635" r="-978"/>
                </a:stretch>
              </a:blipFill>
            </p:spPr>
            <p:txBody>
              <a:bodyPr/>
              <a:lstStyle/>
              <a:p>
                <a:r>
                  <a:rPr lang="tr-TR">
                    <a:noFill/>
                  </a:rPr>
                  <a:t> </a:t>
                </a:r>
              </a:p>
            </p:txBody>
          </p:sp>
        </mc:Fallback>
      </mc:AlternateContent>
    </p:spTree>
    <p:extLst>
      <p:ext uri="{BB962C8B-B14F-4D97-AF65-F5344CB8AC3E}">
        <p14:creationId xmlns:p14="http://schemas.microsoft.com/office/powerpoint/2010/main" val="4065764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p:cNvSpPr/>
              <p:nvPr/>
            </p:nvSpPr>
            <p:spPr>
              <a:xfrm>
                <a:off x="1779067" y="582350"/>
                <a:ext cx="4799840" cy="2147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𝐿</m:t>
                      </m:r>
                      <m:r>
                        <a:rPr lang="tr-TR">
                          <a:latin typeface="Cambria Math" panose="02040503050406030204" pitchFamily="18" charset="0"/>
                        </a:rPr>
                        <m:t>=</m:t>
                      </m:r>
                      <m:r>
                        <a:rPr lang="tr-TR" b="0" i="1" smtClean="0">
                          <a:latin typeface="Cambria Math" panose="02040503050406030204" pitchFamily="18" charset="0"/>
                        </a:rPr>
                        <m:t>1</m:t>
                      </m:r>
                      <m:r>
                        <a:rPr lang="tr-TR"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𝐺</m:t>
                          </m:r>
                        </m:e>
                        <m:sub>
                          <m:r>
                            <a:rPr lang="tr-TR" b="0" i="1" smtClean="0">
                              <a:latin typeface="Cambria Math" panose="02040503050406030204" pitchFamily="18" charset="0"/>
                              <a:ea typeface="Cambria Math" panose="02040503050406030204" pitchFamily="18" charset="0"/>
                            </a:rPr>
                            <m:t>0</m:t>
                          </m:r>
                        </m:sub>
                      </m:sSub>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𝐾</m:t>
                          </m:r>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ea typeface="Cambria Math" panose="02040503050406030204" pitchFamily="18" charset="0"/>
                            </a:rPr>
                            <m:t>𝑠</m:t>
                          </m:r>
                        </m:den>
                      </m:f>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𝑁</m:t>
                      </m:r>
                      <m:r>
                        <a:rPr lang="tr-TR" b="0" i="1" smtClean="0">
                          <a:latin typeface="Cambria Math" panose="02040503050406030204" pitchFamily="18" charset="0"/>
                          <a:ea typeface="Cambria Math" panose="02040503050406030204" pitchFamily="18" charset="0"/>
                        </a:rPr>
                        <m:t>=1;</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𝐾</m:t>
                          </m:r>
                        </m:e>
                        <m:sub>
                          <m:r>
                            <a:rPr lang="tr-TR" b="0" i="1" smtClean="0">
                              <a:latin typeface="Cambria Math" panose="02040503050406030204" pitchFamily="18" charset="0"/>
                              <a:ea typeface="Cambria Math" panose="02040503050406030204" pitchFamily="18" charset="0"/>
                            </a:rPr>
                            <m:t>𝑂𝐿</m:t>
                          </m:r>
                        </m:sub>
                      </m:sSub>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𝐾</m:t>
                      </m:r>
                      <m:r>
                        <a:rPr lang="tr-TR" b="0" i="1" smtClean="0">
                          <a:latin typeface="Cambria Math" panose="02040503050406030204" pitchFamily="18" charset="0"/>
                          <a:ea typeface="Cambria Math" panose="02040503050406030204" pitchFamily="18" charset="0"/>
                        </a:rPr>
                        <m:t>+1</m:t>
                      </m:r>
                    </m:oMath>
                  </m:oMathPara>
                </a14:m>
                <a:endParaRPr lang="tr-TR" b="0" dirty="0" smtClean="0">
                  <a:ea typeface="Cambria Math" panose="02040503050406030204" pitchFamily="18" charset="0"/>
                </a:endParaRPr>
              </a:p>
              <a:p>
                <a:r>
                  <a:rPr lang="tr-TR" dirty="0"/>
                  <a:t>Tabloya göre;</a:t>
                </a:r>
              </a:p>
              <a:p>
                <a:r>
                  <a:rPr lang="tr-TR" dirty="0"/>
                  <a:t>Adım girişte ,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i="1">
                        <a:latin typeface="Cambria Math" panose="02040503050406030204" pitchFamily="18" charset="0"/>
                      </a:rPr>
                      <m:t>0</m:t>
                    </m:r>
                  </m:oMath>
                </a14:m>
                <a:endParaRPr lang="tr-TR" dirty="0"/>
              </a:p>
              <a:p>
                <a:r>
                  <a:rPr lang="tr-TR" dirty="0"/>
                  <a:t>Rampa 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1</m:t>
                            </m:r>
                          </m:sub>
                        </m:sSub>
                      </m:num>
                      <m:den>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𝑂𝐿</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1</m:t>
                        </m:r>
                      </m:num>
                      <m:den>
                        <m:r>
                          <a:rPr lang="tr-TR" i="1">
                            <a:latin typeface="Cambria Math" panose="02040503050406030204" pitchFamily="18" charset="0"/>
                          </a:rPr>
                          <m:t>𝐾</m:t>
                        </m:r>
                        <m:r>
                          <a:rPr lang="tr-TR" b="0" i="1" smtClean="0">
                            <a:latin typeface="Cambria Math" panose="02040503050406030204" pitchFamily="18" charset="0"/>
                          </a:rPr>
                          <m:t>+1</m:t>
                        </m:r>
                      </m:den>
                    </m:f>
                  </m:oMath>
                </a14:m>
                <a:endParaRPr lang="tr-TR" dirty="0"/>
              </a:p>
              <a:p>
                <a:r>
                  <a:rPr lang="tr-TR" dirty="0"/>
                  <a:t>İvme girişte, </a:t>
                </a:r>
                <a14:m>
                  <m:oMath xmlns:m="http://schemas.openxmlformats.org/officeDocument/2006/math">
                    <m:sSub>
                      <m:sSubPr>
                        <m:ctrlPr>
                          <a:rPr lang="tr-TR" i="1">
                            <a:latin typeface="Cambria Math" panose="02040503050406030204" pitchFamily="18" charset="0"/>
                          </a:rPr>
                        </m:ctrlPr>
                      </m:sSubPr>
                      <m:e>
                        <m:r>
                          <m:rPr>
                            <m:sty m:val="p"/>
                          </m:rPr>
                          <a:rPr lang="tr-TR">
                            <a:latin typeface="Cambria Math" panose="02040503050406030204" pitchFamily="18" charset="0"/>
                          </a:rPr>
                          <m:t>e</m:t>
                        </m:r>
                      </m:e>
                      <m:sub>
                        <m:r>
                          <m:rPr>
                            <m:sty m:val="p"/>
                          </m:rPr>
                          <a:rPr lang="tr-TR">
                            <a:latin typeface="Cambria Math" panose="02040503050406030204" pitchFamily="18" charset="0"/>
                          </a:rPr>
                          <m:t>ss</m:t>
                        </m:r>
                      </m:sub>
                    </m:sSub>
                    <m:r>
                      <a:rPr lang="tr-TR">
                        <a:latin typeface="Cambria Math" panose="02040503050406030204" pitchFamily="18" charset="0"/>
                      </a:rPr>
                      <m:t>=</m:t>
                    </m:r>
                    <m:r>
                      <a:rPr lang="tr-TR" i="1">
                        <a:latin typeface="Cambria Math" panose="02040503050406030204" pitchFamily="18" charset="0"/>
                      </a:rPr>
                      <m:t>∞</m:t>
                    </m:r>
                  </m:oMath>
                </a14:m>
                <a:endParaRPr lang="tr-TR" dirty="0"/>
              </a:p>
              <a:p>
                <a:endParaRPr lang="tr-TR" dirty="0"/>
              </a:p>
            </p:txBody>
          </p:sp>
        </mc:Choice>
        <mc:Fallback xmlns="">
          <p:sp>
            <p:nvSpPr>
              <p:cNvPr id="2" name="Dikdörtgen 1"/>
              <p:cNvSpPr>
                <a:spLocks noRot="1" noChangeAspect="1" noMove="1" noResize="1" noEditPoints="1" noAdjustHandles="1" noChangeArrowheads="1" noChangeShapeType="1" noTextEdit="1"/>
              </p:cNvSpPr>
              <p:nvPr/>
            </p:nvSpPr>
            <p:spPr>
              <a:xfrm>
                <a:off x="1779067" y="582350"/>
                <a:ext cx="4799840" cy="2147960"/>
              </a:xfrm>
              <a:prstGeom prst="rect">
                <a:avLst/>
              </a:prstGeom>
              <a:blipFill rotWithShape="0">
                <a:blip r:embed="rId2"/>
                <a:stretch>
                  <a:fillRect l="-114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3" name="Tablo 2"/>
              <p:cNvGraphicFramePr>
                <a:graphicFrameLocks noGrp="1"/>
              </p:cNvGraphicFramePr>
              <p:nvPr>
                <p:extLst/>
              </p:nvPr>
            </p:nvGraphicFramePr>
            <p:xfrm>
              <a:off x="5313116" y="1159417"/>
              <a:ext cx="4841631" cy="4117476"/>
            </p:xfrm>
            <a:graphic>
              <a:graphicData uri="http://schemas.openxmlformats.org/drawingml/2006/table">
                <a:tbl>
                  <a:tblPr firstRow="1" bandRow="1">
                    <a:tableStyleId>{5C22544A-7EE6-4342-B048-85BDC9FD1C3A}</a:tableStyleId>
                  </a:tblPr>
                  <a:tblGrid>
                    <a:gridCol w="569604">
                      <a:extLst>
                        <a:ext uri="{9D8B030D-6E8A-4147-A177-3AD203B41FA5}">
                          <a16:colId xmlns="" xmlns:a16="http://schemas.microsoft.com/office/drawing/2014/main" val="20000"/>
                        </a:ext>
                      </a:extLst>
                    </a:gridCol>
                    <a:gridCol w="1424009">
                      <a:extLst>
                        <a:ext uri="{9D8B030D-6E8A-4147-A177-3AD203B41FA5}">
                          <a16:colId xmlns="" xmlns:a16="http://schemas.microsoft.com/office/drawing/2014/main" val="20004"/>
                        </a:ext>
                      </a:extLst>
                    </a:gridCol>
                    <a:gridCol w="1424009">
                      <a:extLst>
                        <a:ext uri="{9D8B030D-6E8A-4147-A177-3AD203B41FA5}">
                          <a16:colId xmlns="" xmlns:a16="http://schemas.microsoft.com/office/drawing/2014/main" val="20005"/>
                        </a:ext>
                      </a:extLst>
                    </a:gridCol>
                    <a:gridCol w="1424009">
                      <a:extLst>
                        <a:ext uri="{9D8B030D-6E8A-4147-A177-3AD203B41FA5}">
                          <a16:colId xmlns="" xmlns:a16="http://schemas.microsoft.com/office/drawing/2014/main" val="20006"/>
                        </a:ext>
                      </a:extLst>
                    </a:gridCol>
                  </a:tblGrid>
                  <a:tr h="1227778">
                    <a:tc>
                      <a:txBody>
                        <a:bodyPr/>
                        <a:lstStyle/>
                        <a:p>
                          <a:endParaRPr lang="tr-TR" sz="1400" dirty="0"/>
                        </a:p>
                      </a:txBody>
                      <a:tcPr/>
                    </a:tc>
                    <a:tc>
                      <a:txBody>
                        <a:bodyPr/>
                        <a:lstStyle/>
                        <a:p>
                          <a:pPr algn="ctr"/>
                          <a:r>
                            <a:rPr lang="tr-TR" sz="1400" dirty="0" smtClean="0"/>
                            <a:t>ADIM (Basamak)</a:t>
                          </a:r>
                        </a:p>
                        <a:p>
                          <a:pPr algn="ct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𝟎</m:t>
                                    </m:r>
                                  </m:sub>
                                </m:sSub>
                                <m:r>
                                  <a:rPr lang="tr-TR" sz="1400" b="1" i="1" smtClean="0">
                                    <a:latin typeface="Cambria Math" panose="02040503050406030204" pitchFamily="18" charset="0"/>
                                  </a:rPr>
                                  <m:t>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tc>
                      <a:txBody>
                        <a:bodyPr/>
                        <a:lstStyle/>
                        <a:p>
                          <a:pPr algn="ctr"/>
                          <a:r>
                            <a:rPr lang="tr-TR" sz="1400" dirty="0" smtClean="0"/>
                            <a:t>RAMPA</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𝟏</m:t>
                                    </m:r>
                                  </m:sub>
                                </m:sSub>
                                <m:r>
                                  <a:rPr lang="tr-TR" sz="1400" b="1" i="1" smtClean="0">
                                    <a:latin typeface="Cambria Math" panose="02040503050406030204" pitchFamily="18" charset="0"/>
                                  </a:rPr>
                                  <m:t>𝒕𝒉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tc>
                      <a:txBody>
                        <a:bodyPr/>
                        <a:lstStyle/>
                        <a:p>
                          <a:pPr algn="ctr"/>
                          <a:r>
                            <a:rPr lang="tr-TR" sz="1400" dirty="0" smtClean="0"/>
                            <a:t>İVME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b="1" i="1" smtClean="0">
                                    <a:latin typeface="Cambria Math" panose="02040503050406030204" pitchFamily="18" charset="0"/>
                                  </a:rPr>
                                  <m:t>𝒓</m:t>
                                </m:r>
                                <m:d>
                                  <m:dPr>
                                    <m:ctrlPr>
                                      <a:rPr lang="tr-TR" sz="1400" b="1" i="1" smtClean="0">
                                        <a:latin typeface="Cambria Math" panose="02040503050406030204" pitchFamily="18" charset="0"/>
                                      </a:rPr>
                                    </m:ctrlPr>
                                  </m:dPr>
                                  <m:e>
                                    <m:r>
                                      <a:rPr lang="tr-TR" sz="1400" b="1" i="1" smtClean="0">
                                        <a:latin typeface="Cambria Math" panose="02040503050406030204" pitchFamily="18" charset="0"/>
                                      </a:rPr>
                                      <m:t>𝒕</m:t>
                                    </m:r>
                                  </m:e>
                                </m:d>
                                <m:r>
                                  <a:rPr lang="tr-TR" sz="1400" b="1" i="1" smtClean="0">
                                    <a:latin typeface="Cambria Math" panose="02040503050406030204" pitchFamily="18" charset="0"/>
                                  </a:rPr>
                                  <m:t>=</m:t>
                                </m:r>
                                <m:sSub>
                                  <m:sSubPr>
                                    <m:ctrlPr>
                                      <a:rPr lang="tr-TR" sz="1400" b="1" i="1" smtClean="0">
                                        <a:latin typeface="Cambria Math" panose="02040503050406030204" pitchFamily="18" charset="0"/>
                                      </a:rPr>
                                    </m:ctrlPr>
                                  </m:sSubPr>
                                  <m:e>
                                    <m:r>
                                      <a:rPr lang="tr-TR" sz="1400" b="1" i="1" smtClean="0">
                                        <a:latin typeface="Cambria Math" panose="02040503050406030204" pitchFamily="18" charset="0"/>
                                      </a:rPr>
                                      <m:t>𝒓</m:t>
                                    </m:r>
                                  </m:e>
                                  <m:sub>
                                    <m:r>
                                      <a:rPr lang="tr-TR" sz="1400" b="1" i="1" smtClean="0">
                                        <a:latin typeface="Cambria Math" panose="02040503050406030204" pitchFamily="18" charset="0"/>
                                      </a:rPr>
                                      <m:t>𝟐</m:t>
                                    </m:r>
                                  </m:sub>
                                </m:sSub>
                                <m:sSup>
                                  <m:sSupPr>
                                    <m:ctrlPr>
                                      <a:rPr lang="tr-TR" sz="1400" b="1" i="1" smtClean="0">
                                        <a:latin typeface="Cambria Math" panose="02040503050406030204" pitchFamily="18" charset="0"/>
                                      </a:rPr>
                                    </m:ctrlPr>
                                  </m:sSupPr>
                                  <m:e>
                                    <m:r>
                                      <a:rPr lang="tr-TR" sz="1400" b="1" i="1" smtClean="0">
                                        <a:latin typeface="Cambria Math" panose="02040503050406030204" pitchFamily="18" charset="0"/>
                                      </a:rPr>
                                      <m:t>𝒕</m:t>
                                    </m:r>
                                  </m:e>
                                  <m:sup>
                                    <m:r>
                                      <a:rPr lang="tr-TR" sz="1400" b="1" i="1" smtClean="0">
                                        <a:latin typeface="Cambria Math" panose="02040503050406030204" pitchFamily="18" charset="0"/>
                                      </a:rPr>
                                      <m:t>𝟐</m:t>
                                    </m:r>
                                  </m:sup>
                                </m:sSup>
                                <m:r>
                                  <a:rPr lang="tr-TR" sz="1400" b="1" i="1" smtClean="0">
                                    <a:latin typeface="Cambria Math" panose="02040503050406030204" pitchFamily="18" charset="0"/>
                                  </a:rPr>
                                  <m:t>𝒉</m:t>
                                </m:r>
                                <m:r>
                                  <a:rPr lang="tr-TR" sz="1400" b="1" i="1" smtClean="0">
                                    <a:latin typeface="Cambria Math" panose="02040503050406030204" pitchFamily="18" charset="0"/>
                                  </a:rPr>
                                  <m:t>(</m:t>
                                </m:r>
                                <m:r>
                                  <a:rPr lang="tr-TR" sz="1400" b="1" i="1" smtClean="0">
                                    <a:latin typeface="Cambria Math" panose="02040503050406030204" pitchFamily="18" charset="0"/>
                                  </a:rPr>
                                  <m:t>𝒕</m:t>
                                </m:r>
                                <m:r>
                                  <a:rPr lang="tr-TR" sz="1400" b="1" i="1" smtClean="0">
                                    <a:latin typeface="Cambria Math" panose="02040503050406030204" pitchFamily="18" charset="0"/>
                                  </a:rPr>
                                  <m:t>)</m:t>
                                </m:r>
                              </m:oMath>
                            </m:oMathPara>
                          </a14:m>
                          <a:endParaRPr lang="tr-TR" sz="1400" dirty="0"/>
                        </a:p>
                      </a:txBody>
                      <a:tcPr anchor="b"/>
                    </a:tc>
                    <a:extLst>
                      <a:ext uri="{0D108BD9-81ED-4DB2-BD59-A6C34878D82A}">
                        <a16:rowId xmlns="" xmlns:a16="http://schemas.microsoft.com/office/drawing/2014/main" val="10000"/>
                      </a:ext>
                    </a:extLst>
                  </a:tr>
                  <a:tr h="379786">
                    <a:tc>
                      <a:txBody>
                        <a:bodyPr/>
                        <a:lstStyle/>
                        <a:p>
                          <a:pPr marL="0" algn="ctr" defTabSz="914400" rtl="0" eaLnBrk="1" latinLnBrk="0" hangingPunct="1"/>
                          <a:r>
                            <a:rPr lang="tr-TR" sz="1400" b="1" kern="1200" dirty="0" smtClean="0">
                              <a:solidFill>
                                <a:schemeClr val="lt1"/>
                              </a:solidFill>
                              <a:latin typeface="+mn-lt"/>
                              <a:ea typeface="+mn-ea"/>
                              <a:cs typeface="+mn-cs"/>
                            </a:rPr>
                            <a:t>N</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val="10001"/>
                      </a:ext>
                    </a:extLst>
                  </a:tr>
                  <a:tr h="664626">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0</m:t>
                                        </m:r>
                                      </m:sub>
                                    </m:sSub>
                                  </m:num>
                                  <m:den>
                                    <m:d>
                                      <m:dPr>
                                        <m:ctrlPr>
                                          <a:rPr lang="tr-TR" sz="1400" i="1" smtClean="0">
                                            <a:latin typeface="Cambria Math" panose="02040503050406030204" pitchFamily="18" charset="0"/>
                                          </a:rPr>
                                        </m:ctrlPr>
                                      </m:dPr>
                                      <m:e>
                                        <m:r>
                                          <a:rPr lang="tr-TR" sz="1400" b="0" i="1" smtClean="0">
                                            <a:latin typeface="Cambria Math" panose="02040503050406030204" pitchFamily="18" charset="0"/>
                                          </a:rPr>
                                          <m:t>1+</m:t>
                                        </m:r>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e>
                                    </m:d>
                                  </m:den>
                                </m:f>
                              </m:oMath>
                            </m:oMathPara>
                          </a14:m>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p>
                          <a:pPr algn="ctr"/>
                          <a:endParaRPr lang="tr-TR" sz="1400" dirty="0"/>
                        </a:p>
                      </a:txBody>
                      <a:tcPr/>
                    </a:tc>
                    <a:extLst>
                      <a:ext uri="{0D108BD9-81ED-4DB2-BD59-A6C34878D82A}">
                        <a16:rowId xmlns="" xmlns:a16="http://schemas.microsoft.com/office/drawing/2014/main" val="10002"/>
                      </a:ext>
                    </a:extLst>
                  </a:tr>
                  <a:tr h="664626">
                    <a:tc>
                      <a:txBody>
                        <a:bodyPr/>
                        <a:lstStyle/>
                        <a:p>
                          <a:pPr algn="ctr"/>
                          <a:r>
                            <a:rPr lang="tr-TR" sz="1400" dirty="0" smtClean="0"/>
                            <a:t>1</a:t>
                          </a:r>
                          <a:endParaRPr lang="tr-TR" sz="1400" dirty="0"/>
                        </a:p>
                      </a:txBody>
                      <a:tcPr/>
                    </a:tc>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1</m:t>
                                        </m:r>
                                      </m:sub>
                                    </m:sSub>
                                  </m:num>
                                  <m:den>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den>
                                </m:f>
                              </m:oMath>
                            </m:oMathPara>
                          </a14:m>
                          <a:endParaRPr lang="tr-T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oMath>
                            </m:oMathPara>
                          </a14:m>
                          <a:endParaRPr lang="tr-TR" sz="1400" dirty="0"/>
                        </a:p>
                        <a:p>
                          <a:pPr algn="ctr"/>
                          <a:endParaRPr lang="tr-TR" sz="1400" dirty="0"/>
                        </a:p>
                      </a:txBody>
                      <a:tcPr/>
                    </a:tc>
                    <a:extLst>
                      <a:ext uri="{0D108BD9-81ED-4DB2-BD59-A6C34878D82A}">
                        <a16:rowId xmlns="" xmlns:a16="http://schemas.microsoft.com/office/drawing/2014/main" val="10003"/>
                      </a:ext>
                    </a:extLst>
                  </a:tr>
                  <a:tr h="631197">
                    <a:tc>
                      <a:txBody>
                        <a:bodyPr/>
                        <a:lstStyle/>
                        <a:p>
                          <a:pPr algn="ctr"/>
                          <a:r>
                            <a:rPr lang="tr-TR" sz="1400" dirty="0" smtClean="0"/>
                            <a:t>2</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sSub>
                                      <m:sSubPr>
                                        <m:ctrlPr>
                                          <a:rPr lang="tr-TR" sz="1400" i="1" smtClean="0">
                                            <a:latin typeface="Cambria Math" panose="02040503050406030204" pitchFamily="18" charset="0"/>
                                          </a:rPr>
                                        </m:ctrlPr>
                                      </m:sSubPr>
                                      <m:e>
                                        <m:r>
                                          <a:rPr lang="tr-TR" sz="1400" b="0" i="1" smtClean="0">
                                            <a:latin typeface="Cambria Math" panose="02040503050406030204" pitchFamily="18" charset="0"/>
                                          </a:rPr>
                                          <m:t>𝑟</m:t>
                                        </m:r>
                                      </m:e>
                                      <m:sub>
                                        <m:r>
                                          <a:rPr lang="tr-TR" sz="1400" b="0" i="1" smtClean="0">
                                            <a:latin typeface="Cambria Math" panose="02040503050406030204" pitchFamily="18" charset="0"/>
                                          </a:rPr>
                                          <m:t>2</m:t>
                                        </m:r>
                                      </m:sub>
                                    </m:sSub>
                                  </m:num>
                                  <m:den>
                                    <m:sSub>
                                      <m:sSubPr>
                                        <m:ctrlPr>
                                          <a:rPr lang="tr-TR" sz="1400" b="0" i="1" smtClean="0">
                                            <a:latin typeface="Cambria Math" panose="02040503050406030204" pitchFamily="18" charset="0"/>
                                          </a:rPr>
                                        </m:ctrlPr>
                                      </m:sSubPr>
                                      <m:e>
                                        <m:r>
                                          <a:rPr lang="tr-TR" sz="1400" b="0" i="1" smtClean="0">
                                            <a:latin typeface="Cambria Math" panose="02040503050406030204" pitchFamily="18" charset="0"/>
                                          </a:rPr>
                                          <m:t>𝐾</m:t>
                                        </m:r>
                                      </m:e>
                                      <m:sub>
                                        <m:r>
                                          <a:rPr lang="tr-TR" sz="1400" b="0" i="1" smtClean="0">
                                            <a:latin typeface="Cambria Math" panose="02040503050406030204" pitchFamily="18" charset="0"/>
                                          </a:rPr>
                                          <m:t>𝑂𝐿</m:t>
                                        </m:r>
                                      </m:sub>
                                    </m:sSub>
                                  </m:den>
                                </m:f>
                              </m:oMath>
                            </m:oMathPara>
                          </a14:m>
                          <a:endParaRPr lang="tr-TR" sz="1400" dirty="0"/>
                        </a:p>
                      </a:txBody>
                      <a:tcPr/>
                    </a:tc>
                    <a:extLst>
                      <a:ext uri="{0D108BD9-81ED-4DB2-BD59-A6C34878D82A}">
                        <a16:rowId xmlns="" xmlns:a16="http://schemas.microsoft.com/office/drawing/2014/main" val="10004"/>
                      </a:ext>
                    </a:extLst>
                  </a:tr>
                  <a:tr h="549463">
                    <a:tc>
                      <a:txBody>
                        <a:bodyPr/>
                        <a:lstStyle/>
                        <a:p>
                          <a:pPr/>
                          <a14:m>
                            <m:oMathPara xmlns:m="http://schemas.openxmlformats.org/officeDocument/2006/math">
                              <m:oMathParaPr>
                                <m:jc m:val="centerGroup"/>
                              </m:oMathParaPr>
                              <m:oMath xmlns:m="http://schemas.openxmlformats.org/officeDocument/2006/math">
                                <m:r>
                                  <a:rPr lang="tr-TR" sz="1400" i="1" smtClean="0">
                                    <a:latin typeface="Cambria Math" panose="02040503050406030204" pitchFamily="18" charset="0"/>
                                    <a:ea typeface="Cambria Math" panose="02040503050406030204" pitchFamily="18" charset="0"/>
                                  </a:rPr>
                                  <m:t>≥</m:t>
                                </m:r>
                                <m:r>
                                  <a:rPr lang="tr-TR" sz="1400" b="0" i="1" smtClean="0">
                                    <a:latin typeface="Cambria Math" panose="02040503050406030204" pitchFamily="18" charset="0"/>
                                    <a:ea typeface="Cambria Math" panose="02040503050406030204" pitchFamily="18" charset="0"/>
                                  </a:rPr>
                                  <m:t>3</m:t>
                                </m:r>
                              </m:oMath>
                            </m:oMathPara>
                          </a14:m>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extLst>
                      <a:ext uri="{0D108BD9-81ED-4DB2-BD59-A6C34878D82A}">
                        <a16:rowId xmlns="" xmlns:a16="http://schemas.microsoft.com/office/drawing/2014/main" val="10005"/>
                      </a:ext>
                    </a:extLst>
                  </a:tr>
                </a:tbl>
              </a:graphicData>
            </a:graphic>
          </p:graphicFrame>
        </mc:Choice>
        <mc:Fallback xmlns="">
          <p:graphicFrame>
            <p:nvGraphicFramePr>
              <p:cNvPr id="3" name="Tablo 2"/>
              <p:cNvGraphicFramePr>
                <a:graphicFrameLocks noGrp="1"/>
              </p:cNvGraphicFramePr>
              <p:nvPr>
                <p:extLst/>
              </p:nvPr>
            </p:nvGraphicFramePr>
            <p:xfrm>
              <a:off x="5313116" y="1159417"/>
              <a:ext cx="4841631" cy="4117476"/>
            </p:xfrm>
            <a:graphic>
              <a:graphicData uri="http://schemas.openxmlformats.org/drawingml/2006/table">
                <a:tbl>
                  <a:tblPr firstRow="1" bandRow="1">
                    <a:tableStyleId>{5C22544A-7EE6-4342-B048-85BDC9FD1C3A}</a:tableStyleId>
                  </a:tblPr>
                  <a:tblGrid>
                    <a:gridCol w="569604">
                      <a:extLst>
                        <a:ext uri="{9D8B030D-6E8A-4147-A177-3AD203B41FA5}">
                          <a16:colId xmlns="" xmlns:a16="http://schemas.microsoft.com/office/drawing/2014/main" xmlns:a14="http://schemas.microsoft.com/office/drawing/2010/main" val="20000"/>
                        </a:ext>
                      </a:extLst>
                    </a:gridCol>
                    <a:gridCol w="1424009">
                      <a:extLst>
                        <a:ext uri="{9D8B030D-6E8A-4147-A177-3AD203B41FA5}">
                          <a16:colId xmlns="" xmlns:a16="http://schemas.microsoft.com/office/drawing/2014/main" xmlns:a14="http://schemas.microsoft.com/office/drawing/2010/main" val="20004"/>
                        </a:ext>
                      </a:extLst>
                    </a:gridCol>
                    <a:gridCol w="1424009">
                      <a:extLst>
                        <a:ext uri="{9D8B030D-6E8A-4147-A177-3AD203B41FA5}">
                          <a16:colId xmlns="" xmlns:a16="http://schemas.microsoft.com/office/drawing/2014/main" xmlns:a14="http://schemas.microsoft.com/office/drawing/2010/main" val="20005"/>
                        </a:ext>
                      </a:extLst>
                    </a:gridCol>
                    <a:gridCol w="1424009">
                      <a:extLst>
                        <a:ext uri="{9D8B030D-6E8A-4147-A177-3AD203B41FA5}">
                          <a16:colId xmlns="" xmlns:a16="http://schemas.microsoft.com/office/drawing/2014/main" xmlns:a14="http://schemas.microsoft.com/office/drawing/2010/main" val="20006"/>
                        </a:ext>
                      </a:extLst>
                    </a:gridCol>
                  </a:tblGrid>
                  <a:tr h="1227778">
                    <a:tc>
                      <a:txBody>
                        <a:bodyPr/>
                        <a:lstStyle/>
                        <a:p>
                          <a:endParaRPr lang="tr-TR" sz="1400" dirty="0"/>
                        </a:p>
                      </a:txBody>
                      <a:tcPr/>
                    </a:tc>
                    <a:tc>
                      <a:txBody>
                        <a:bodyPr/>
                        <a:lstStyle/>
                        <a:p>
                          <a:endParaRPr lang="tr-TR"/>
                        </a:p>
                      </a:txBody>
                      <a:tcPr anchor="b">
                        <a:blipFill rotWithShape="0">
                          <a:blip r:embed="rId3"/>
                          <a:stretch>
                            <a:fillRect l="-40773" t="-495" r="-202575" b="-235644"/>
                          </a:stretch>
                        </a:blipFill>
                      </a:tcPr>
                    </a:tc>
                    <a:tc>
                      <a:txBody>
                        <a:bodyPr/>
                        <a:lstStyle/>
                        <a:p>
                          <a:endParaRPr lang="tr-TR"/>
                        </a:p>
                      </a:txBody>
                      <a:tcPr anchor="b">
                        <a:blipFill rotWithShape="0">
                          <a:blip r:embed="rId3"/>
                          <a:stretch>
                            <a:fillRect l="-140171" t="-495" r="-101709" b="-235644"/>
                          </a:stretch>
                        </a:blipFill>
                      </a:tcPr>
                    </a:tc>
                    <a:tc>
                      <a:txBody>
                        <a:bodyPr/>
                        <a:lstStyle/>
                        <a:p>
                          <a:endParaRPr lang="tr-TR"/>
                        </a:p>
                      </a:txBody>
                      <a:tcPr anchor="b">
                        <a:blipFill rotWithShape="0">
                          <a:blip r:embed="rId3"/>
                          <a:stretch>
                            <a:fillRect l="-240171" t="-495" r="-1709" b="-235644"/>
                          </a:stretch>
                        </a:blipFill>
                      </a:tcPr>
                    </a:tc>
                    <a:extLst>
                      <a:ext uri="{0D108BD9-81ED-4DB2-BD59-A6C34878D82A}">
                        <a16:rowId xmlns="" xmlns:a16="http://schemas.microsoft.com/office/drawing/2014/main" xmlns:a14="http://schemas.microsoft.com/office/drawing/2010/main" val="10000"/>
                      </a:ext>
                    </a:extLst>
                  </a:tr>
                  <a:tr h="379786">
                    <a:tc>
                      <a:txBody>
                        <a:bodyPr/>
                        <a:lstStyle/>
                        <a:p>
                          <a:pPr marL="0" algn="ctr" defTabSz="914400" rtl="0" eaLnBrk="1" latinLnBrk="0" hangingPunct="1"/>
                          <a:r>
                            <a:rPr lang="tr-TR" sz="1400" b="1" kern="1200" dirty="0" smtClean="0">
                              <a:solidFill>
                                <a:schemeClr val="lt1"/>
                              </a:solidFill>
                              <a:latin typeface="+mn-lt"/>
                              <a:ea typeface="+mn-ea"/>
                              <a:cs typeface="+mn-cs"/>
                            </a:rPr>
                            <a:t>N</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tr-TR" sz="1400" b="1" kern="1200" dirty="0" err="1" smtClean="0">
                              <a:solidFill>
                                <a:schemeClr val="lt1"/>
                              </a:solidFill>
                              <a:latin typeface="+mn-lt"/>
                              <a:ea typeface="+mn-ea"/>
                              <a:cs typeface="+mn-cs"/>
                            </a:rPr>
                            <a:t>ess</a:t>
                          </a:r>
                          <a:endParaRPr lang="tr-TR" sz="1400" b="1" kern="120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xmlns:a14="http://schemas.microsoft.com/office/drawing/2010/main" val="10001"/>
                      </a:ext>
                    </a:extLst>
                  </a:tr>
                  <a:tr h="664626">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40773" t="-243119" r="-202575" b="-279817"/>
                          </a:stretch>
                        </a:blipFill>
                      </a:tcPr>
                    </a:tc>
                    <a:tc>
                      <a:txBody>
                        <a:bodyPr/>
                        <a:lstStyle/>
                        <a:p>
                          <a:endParaRPr lang="tr-TR"/>
                        </a:p>
                      </a:txBody>
                      <a:tcPr>
                        <a:blipFill rotWithShape="0">
                          <a:blip r:embed="rId3"/>
                          <a:stretch>
                            <a:fillRect l="-140171" t="-243119" r="-101709" b="-279817"/>
                          </a:stretch>
                        </a:blipFill>
                      </a:tcPr>
                    </a:tc>
                    <a:tc>
                      <a:txBody>
                        <a:bodyPr/>
                        <a:lstStyle/>
                        <a:p>
                          <a:endParaRPr lang="tr-TR"/>
                        </a:p>
                      </a:txBody>
                      <a:tcPr>
                        <a:blipFill rotWithShape="0">
                          <a:blip r:embed="rId3"/>
                          <a:stretch>
                            <a:fillRect l="-240171" t="-243119" r="-1709" b="-279817"/>
                          </a:stretch>
                        </a:blipFill>
                      </a:tcPr>
                    </a:tc>
                    <a:extLst>
                      <a:ext uri="{0D108BD9-81ED-4DB2-BD59-A6C34878D82A}">
                        <a16:rowId xmlns="" xmlns:a16="http://schemas.microsoft.com/office/drawing/2014/main" xmlns:a14="http://schemas.microsoft.com/office/drawing/2010/main" val="10002"/>
                      </a:ext>
                    </a:extLst>
                  </a:tr>
                  <a:tr h="664626">
                    <a:tc>
                      <a:txBody>
                        <a:bodyPr/>
                        <a:lstStyle/>
                        <a:p>
                          <a:pPr algn="ctr"/>
                          <a:r>
                            <a:rPr lang="tr-TR" sz="1400" dirty="0" smtClean="0"/>
                            <a:t>1</a:t>
                          </a:r>
                          <a:endParaRPr lang="tr-TR" sz="1400" dirty="0"/>
                        </a:p>
                      </a:txBody>
                      <a:tcPr/>
                    </a:tc>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140171" t="-343119" r="-101709" b="-179817"/>
                          </a:stretch>
                        </a:blipFill>
                      </a:tcPr>
                    </a:tc>
                    <a:tc>
                      <a:txBody>
                        <a:bodyPr/>
                        <a:lstStyle/>
                        <a:p>
                          <a:endParaRPr lang="tr-TR"/>
                        </a:p>
                      </a:txBody>
                      <a:tcPr>
                        <a:blipFill rotWithShape="0">
                          <a:blip r:embed="rId3"/>
                          <a:stretch>
                            <a:fillRect l="-240171" t="-343119" r="-1709" b="-179817"/>
                          </a:stretch>
                        </a:blipFill>
                      </a:tcPr>
                    </a:tc>
                    <a:extLst>
                      <a:ext uri="{0D108BD9-81ED-4DB2-BD59-A6C34878D82A}">
                        <a16:rowId xmlns="" xmlns:a16="http://schemas.microsoft.com/office/drawing/2014/main" xmlns:a14="http://schemas.microsoft.com/office/drawing/2010/main" val="10003"/>
                      </a:ext>
                    </a:extLst>
                  </a:tr>
                  <a:tr h="631197">
                    <a:tc>
                      <a:txBody>
                        <a:bodyPr/>
                        <a:lstStyle/>
                        <a:p>
                          <a:pPr algn="ctr"/>
                          <a:r>
                            <a:rPr lang="tr-TR" sz="1400" dirty="0" smtClean="0"/>
                            <a:t>2</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endParaRPr lang="tr-TR"/>
                        </a:p>
                      </a:txBody>
                      <a:tcPr>
                        <a:blipFill rotWithShape="0">
                          <a:blip r:embed="rId3"/>
                          <a:stretch>
                            <a:fillRect l="-240171" t="-464423" r="-1709" b="-88462"/>
                          </a:stretch>
                        </a:blipFill>
                      </a:tcPr>
                    </a:tc>
                    <a:extLst>
                      <a:ext uri="{0D108BD9-81ED-4DB2-BD59-A6C34878D82A}">
                        <a16:rowId xmlns="" xmlns:a16="http://schemas.microsoft.com/office/drawing/2014/main" xmlns:a14="http://schemas.microsoft.com/office/drawing/2010/main" val="10004"/>
                      </a:ext>
                    </a:extLst>
                  </a:tr>
                  <a:tr h="549463">
                    <a:tc>
                      <a:txBody>
                        <a:bodyPr/>
                        <a:lstStyle/>
                        <a:p>
                          <a:endParaRPr lang="tr-TR"/>
                        </a:p>
                      </a:txBody>
                      <a:tcPr>
                        <a:blipFill rotWithShape="0">
                          <a:blip r:embed="rId3"/>
                          <a:stretch>
                            <a:fillRect l="-1064" t="-652222" r="-750000" b="-2222"/>
                          </a:stretch>
                        </a:blipFill>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tc>
                      <a:txBody>
                        <a:bodyPr/>
                        <a:lstStyle/>
                        <a:p>
                          <a:pPr algn="ctr"/>
                          <a:r>
                            <a:rPr lang="tr-TR" sz="1400" dirty="0" smtClean="0"/>
                            <a:t>0</a:t>
                          </a:r>
                          <a:endParaRPr lang="tr-TR" sz="1400" dirty="0"/>
                        </a:p>
                      </a:txBody>
                      <a:tcPr/>
                    </a:tc>
                    <a:extLst>
                      <a:ext uri="{0D108BD9-81ED-4DB2-BD59-A6C34878D82A}">
                        <a16:rowId xmlns="" xmlns:a16="http://schemas.microsoft.com/office/drawing/2014/main" xmlns:a14="http://schemas.microsoft.com/office/drawing/2010/main" val="10005"/>
                      </a:ext>
                    </a:extLst>
                  </a:tr>
                </a:tbl>
              </a:graphicData>
            </a:graphic>
          </p:graphicFrame>
        </mc:Fallback>
      </mc:AlternateContent>
    </p:spTree>
    <p:extLst>
      <p:ext uri="{BB962C8B-B14F-4D97-AF65-F5344CB8AC3E}">
        <p14:creationId xmlns:p14="http://schemas.microsoft.com/office/powerpoint/2010/main" val="1641653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Özet</a:t>
            </a:r>
            <a:endParaRPr lang="tr-TR" dirty="0"/>
          </a:p>
        </p:txBody>
      </p:sp>
      <mc:AlternateContent xmlns:mc="http://schemas.openxmlformats.org/markup-compatibility/2006" xmlns:a14="http://schemas.microsoft.com/office/drawing/2010/main">
        <mc:Choice Requires="a14">
          <p:sp>
            <p:nvSpPr>
              <p:cNvPr id="6" name="İçerik Yer Tutucusu 5"/>
              <p:cNvSpPr>
                <a:spLocks noGrp="1"/>
              </p:cNvSpPr>
              <p:nvPr>
                <p:ph idx="1"/>
              </p:nvPr>
            </p:nvSpPr>
            <p:spPr/>
            <p:txBody>
              <a:bodyPr/>
              <a:lstStyle/>
              <a:p>
                <a:r>
                  <a:rPr lang="tr-TR" dirty="0" smtClean="0"/>
                  <a:t>Son iki </a:t>
                </a:r>
                <a:r>
                  <a:rPr lang="tr-TR" dirty="0" err="1" smtClean="0"/>
                  <a:t>metod</a:t>
                </a:r>
                <a:r>
                  <a:rPr lang="tr-TR" dirty="0" smtClean="0"/>
                  <a:t> oransal-integral kontrolcü kullanmakla karşılaştırıldıklarında çok daha uygundur. </a:t>
                </a:r>
              </a:p>
              <a:p>
                <a:r>
                  <a:rPr lang="tr-TR" dirty="0" smtClean="0"/>
                  <a:t>Çünkü sistemin derecesini artırmazlar, PI kontrol sistemin derecesini 1’den 2’ye artırır. Diğer taraftan son iki </a:t>
                </a:r>
                <a:r>
                  <a:rPr lang="tr-TR" dirty="0" err="1" smtClean="0"/>
                  <a:t>metotda</a:t>
                </a:r>
                <a:r>
                  <a:rPr lang="tr-TR" dirty="0" smtClean="0"/>
                  <a:t> da </a:t>
                </a:r>
                <a14:m>
                  <m:oMath xmlns:m="http://schemas.openxmlformats.org/officeDocument/2006/math">
                    <m:r>
                      <a:rPr lang="tr-TR" b="0" i="1" smtClean="0">
                        <a:latin typeface="Cambria Math" panose="02040503050406030204" pitchFamily="18" charset="0"/>
                      </a:rPr>
                      <m:t>𝛼</m:t>
                    </m:r>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r>
                      <a:rPr lang="tr-TR" b="0" i="1" smtClean="0">
                        <a:latin typeface="Cambria Math" panose="02040503050406030204" pitchFamily="18" charset="0"/>
                      </a:rPr>
                      <m:t>𝐿</m:t>
                    </m:r>
                  </m:oMath>
                </a14:m>
                <a:r>
                  <a:rPr lang="tr-TR" dirty="0" smtClean="0"/>
                  <a:t> değerlerinin tam olarak </a:t>
                </a:r>
                <a:r>
                  <a:rPr lang="tr-TR" smtClean="0"/>
                  <a:t>belirlenmesi gerekmektedir.</a:t>
                </a:r>
                <a:endParaRPr lang="tr-TR" dirty="0"/>
              </a:p>
            </p:txBody>
          </p:sp>
        </mc:Choice>
        <mc:Fallback xmlns="">
          <p:sp>
            <p:nvSpPr>
              <p:cNvPr id="6" name="İçerik Yer Tutucusu 5"/>
              <p:cNvSpPr>
                <a:spLocks noGrp="1" noRot="1" noChangeAspect="1" noMove="1" noResize="1" noEditPoints="1" noAdjustHandles="1" noChangeArrowheads="1" noChangeShapeType="1" noTextEdit="1"/>
              </p:cNvSpPr>
              <p:nvPr>
                <p:ph idx="1"/>
              </p:nvPr>
            </p:nvSpPr>
            <p:spPr>
              <a:blipFill rotWithShape="0">
                <a:blip r:embed="rId2"/>
                <a:stretch>
                  <a:fillRect l="-606" t="-1358"/>
                </a:stretch>
              </a:blipFill>
            </p:spPr>
            <p:txBody>
              <a:bodyPr/>
              <a:lstStyle/>
              <a:p>
                <a:r>
                  <a:rPr lang="tr-TR">
                    <a:noFill/>
                  </a:rPr>
                  <a:t> </a:t>
                </a:r>
              </a:p>
            </p:txBody>
          </p:sp>
        </mc:Fallback>
      </mc:AlternateContent>
    </p:spTree>
    <p:extLst>
      <p:ext uri="{BB962C8B-B14F-4D97-AF65-F5344CB8AC3E}">
        <p14:creationId xmlns:p14="http://schemas.microsoft.com/office/powerpoint/2010/main" val="4065876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 14"/>
          <p:cNvGrpSpPr/>
          <p:nvPr/>
        </p:nvGrpSpPr>
        <p:grpSpPr>
          <a:xfrm>
            <a:off x="223520" y="198120"/>
            <a:ext cx="4649152" cy="1828800"/>
            <a:chOff x="223520" y="198120"/>
            <a:chExt cx="4649152" cy="1828800"/>
          </a:xfrm>
        </p:grpSpPr>
        <p:pic>
          <p:nvPicPr>
            <p:cNvPr id="3" name="Resim 2"/>
            <p:cNvPicPr>
              <a:picLocks noChangeAspect="1"/>
            </p:cNvPicPr>
            <p:nvPr/>
          </p:nvPicPr>
          <p:blipFill>
            <a:blip r:embed="rId2"/>
            <a:stretch>
              <a:fillRect/>
            </a:stretch>
          </p:blipFill>
          <p:spPr>
            <a:xfrm>
              <a:off x="938847" y="198120"/>
              <a:ext cx="3933825" cy="1828800"/>
            </a:xfrm>
            <a:prstGeom prst="rect">
              <a:avLst/>
            </a:prstGeom>
          </p:spPr>
        </p:pic>
        <p:cxnSp>
          <p:nvCxnSpPr>
            <p:cNvPr id="5" name="Düz Bağlayıcı 4"/>
            <p:cNvCxnSpPr/>
            <p:nvPr/>
          </p:nvCxnSpPr>
          <p:spPr>
            <a:xfrm flipH="1">
              <a:off x="670560" y="741680"/>
              <a:ext cx="640080"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680720" y="1188720"/>
              <a:ext cx="640080"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877887" y="1183640"/>
              <a:ext cx="0" cy="279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745807" y="146304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769887" y="1513840"/>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802640" y="1564640"/>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833120" y="1615440"/>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Metin kutusu 13"/>
                <p:cNvSpPr txBox="1"/>
                <p:nvPr/>
              </p:nvSpPr>
              <p:spPr>
                <a:xfrm>
                  <a:off x="223520" y="1473199"/>
                  <a:ext cx="6502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𝑎</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tr-TR" dirty="0"/>
                </a:p>
              </p:txBody>
            </p:sp>
          </mc:Choice>
          <mc:Fallback xmlns="">
            <p:sp>
              <p:nvSpPr>
                <p:cNvPr id="14" name="Metin kutusu 13"/>
                <p:cNvSpPr txBox="1">
                  <a:spLocks noRot="1" noChangeAspect="1" noMove="1" noResize="1" noEditPoints="1" noAdjustHandles="1" noChangeArrowheads="1" noChangeShapeType="1" noTextEdit="1"/>
                </p:cNvSpPr>
                <p:nvPr/>
              </p:nvSpPr>
              <p:spPr>
                <a:xfrm>
                  <a:off x="223520" y="1473199"/>
                  <a:ext cx="650240" cy="369332"/>
                </a:xfrm>
                <a:prstGeom prst="rect">
                  <a:avLst/>
                </a:prstGeom>
                <a:blipFill rotWithShape="0">
                  <a:blip r:embed="rId3"/>
                  <a:stretch>
                    <a:fillRect r="-10377" b="-13333"/>
                  </a:stretch>
                </a:blipFill>
              </p:spPr>
              <p:txBody>
                <a:bodyPr/>
                <a:lstStyle/>
                <a:p>
                  <a:r>
                    <a:rPr lang="tr-TR">
                      <a:noFill/>
                    </a:rPr>
                    <a:t> </a:t>
                  </a:r>
                </a:p>
              </p:txBody>
            </p:sp>
          </mc:Fallback>
        </mc:AlternateContent>
      </p:grpSp>
      <p:grpSp>
        <p:nvGrpSpPr>
          <p:cNvPr id="90" name="Grup 89"/>
          <p:cNvGrpSpPr/>
          <p:nvPr/>
        </p:nvGrpSpPr>
        <p:grpSpPr>
          <a:xfrm>
            <a:off x="4906399" y="161632"/>
            <a:ext cx="6711942" cy="2044015"/>
            <a:chOff x="2155028" y="2779772"/>
            <a:chExt cx="6711942" cy="2044015"/>
          </a:xfrm>
        </p:grpSpPr>
        <p:grpSp>
          <p:nvGrpSpPr>
            <p:cNvPr id="16" name="Grup 15"/>
            <p:cNvGrpSpPr/>
            <p:nvPr/>
          </p:nvGrpSpPr>
          <p:grpSpPr>
            <a:xfrm>
              <a:off x="2155028" y="2795206"/>
              <a:ext cx="5992952" cy="1696477"/>
              <a:chOff x="2083908" y="2114486"/>
              <a:chExt cx="5992952" cy="1696477"/>
            </a:xfrm>
          </p:grpSpPr>
          <p:grpSp>
            <p:nvGrpSpPr>
              <p:cNvPr id="17" name="Grup 16"/>
              <p:cNvGrpSpPr/>
              <p:nvPr/>
            </p:nvGrpSpPr>
            <p:grpSpPr>
              <a:xfrm>
                <a:off x="2083908" y="2114486"/>
                <a:ext cx="5992952" cy="1696477"/>
                <a:chOff x="3130132" y="2621711"/>
                <a:chExt cx="5825974" cy="1764932"/>
              </a:xfrm>
            </p:grpSpPr>
            <mc:AlternateContent xmlns:mc="http://schemas.openxmlformats.org/markup-compatibility/2006" xmlns:a14="http://schemas.microsoft.com/office/drawing/2010/main">
              <mc:Choice Requires="a14">
                <p:sp>
                  <p:nvSpPr>
                    <p:cNvPr id="21" name="Oval 20"/>
                    <p:cNvSpPr/>
                    <p:nvPr/>
                  </p:nvSpPr>
                  <p:spPr>
                    <a:xfrm>
                      <a:off x="3967065" y="2887309"/>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sz="1100" b="0" i="1" smtClean="0">
                                <a:solidFill>
                                  <a:schemeClr val="tx1"/>
                                </a:solidFill>
                                <a:latin typeface="Cambria Math" panose="02040503050406030204" pitchFamily="18" charset="0"/>
                              </a:rPr>
                              <m:t>  </m:t>
                            </m:r>
                            <m:nary>
                              <m:naryPr>
                                <m:chr m:val="∑"/>
                                <m:subHide m:val="on"/>
                                <m:supHide m:val="on"/>
                                <m:ctrlPr>
                                  <a:rPr lang="tr-TR" sz="1100" i="1" smtClean="0">
                                    <a:solidFill>
                                      <a:schemeClr val="tx1"/>
                                    </a:solidFill>
                                    <a:latin typeface="Cambria Math" panose="02040503050406030204" pitchFamily="18" charset="0"/>
                                  </a:rPr>
                                </m:ctrlPr>
                              </m:naryPr>
                              <m:sub/>
                              <m:sup/>
                              <m:e>
                                <m:r>
                                  <a:rPr lang="tr-TR" sz="1100" b="0" i="1" smtClean="0">
                                    <a:solidFill>
                                      <a:schemeClr val="tx1"/>
                                    </a:solidFill>
                                    <a:latin typeface="Cambria Math" panose="02040503050406030204" pitchFamily="18" charset="0"/>
                                  </a:rPr>
                                  <m:t> </m:t>
                                </m:r>
                              </m:e>
                            </m:nary>
                          </m:oMath>
                        </m:oMathPara>
                      </a14:m>
                      <a:endParaRPr lang="tr-TR" sz="1100" dirty="0"/>
                    </a:p>
                  </p:txBody>
                </p:sp>
              </mc:Choice>
              <mc:Fallback xmlns="">
                <p:sp>
                  <p:nvSpPr>
                    <p:cNvPr id="5" name="Oval 4"/>
                    <p:cNvSpPr>
                      <a:spLocks noRot="1" noChangeAspect="1" noMove="1" noResize="1" noEditPoints="1" noAdjustHandles="1" noChangeArrowheads="1" noChangeShapeType="1" noTextEdit="1"/>
                    </p:cNvSpPr>
                    <p:nvPr/>
                  </p:nvSpPr>
                  <p:spPr>
                    <a:xfrm>
                      <a:off x="3967065" y="2887309"/>
                      <a:ext cx="360000" cy="360000"/>
                    </a:xfrm>
                    <a:prstGeom prst="ellipse">
                      <a:avLst/>
                    </a:prstGeom>
                    <a:blipFill rotWithShape="0">
                      <a:blip r:embed="rId4"/>
                      <a:stretch>
                        <a:fillRect l="-115625" t="-176667" r="-81250" b="-238333"/>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Dikdörtgen 21"/>
                    <p:cNvSpPr/>
                    <p:nvPr/>
                  </p:nvSpPr>
                  <p:spPr>
                    <a:xfrm>
                      <a:off x="7482269" y="2621711"/>
                      <a:ext cx="312298" cy="894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smtClean="0">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b="0" i="1" smtClean="0">
                                    <a:solidFill>
                                      <a:schemeClr val="tx1"/>
                                    </a:solidFill>
                                    <a:latin typeface="Cambria Math" panose="02040503050406030204" pitchFamily="18" charset="0"/>
                                  </a:rPr>
                                  <m:t>𝐽</m:t>
                                </m:r>
                                <m:r>
                                  <a:rPr lang="tr-TR" i="1">
                                    <a:solidFill>
                                      <a:schemeClr val="tx1"/>
                                    </a:solidFill>
                                    <a:latin typeface="Cambria Math" panose="02040503050406030204" pitchFamily="18" charset="0"/>
                                  </a:rPr>
                                  <m:t>𝑠</m:t>
                                </m:r>
                              </m:den>
                            </m:f>
                          </m:oMath>
                        </m:oMathPara>
                      </a14:m>
                      <a:endParaRPr lang="tr-TR" dirty="0">
                        <a:solidFill>
                          <a:schemeClr val="tx1"/>
                        </a:solidFill>
                      </a:endParaRPr>
                    </a:p>
                  </p:txBody>
                </p:sp>
              </mc:Choice>
              <mc:Fallback xmlns="">
                <p:sp>
                  <p:nvSpPr>
                    <p:cNvPr id="22" name="Dikdörtgen 21"/>
                    <p:cNvSpPr>
                      <a:spLocks noRot="1" noChangeAspect="1" noMove="1" noResize="1" noEditPoints="1" noAdjustHandles="1" noChangeArrowheads="1" noChangeShapeType="1" noTextEdit="1"/>
                    </p:cNvSpPr>
                    <p:nvPr/>
                  </p:nvSpPr>
                  <p:spPr>
                    <a:xfrm>
                      <a:off x="7482269" y="2621711"/>
                      <a:ext cx="312298" cy="894081"/>
                    </a:xfrm>
                    <a:prstGeom prst="rect">
                      <a:avLst/>
                    </a:prstGeom>
                    <a:blipFill rotWithShape="0">
                      <a:blip r:embed="rId5"/>
                      <a:stretch>
                        <a:fillRect/>
                      </a:stretch>
                    </a:blipFill>
                    <a:ln>
                      <a:solidFill>
                        <a:schemeClr val="tx1"/>
                      </a:solidFill>
                    </a:ln>
                  </p:spPr>
                  <p:txBody>
                    <a:bodyPr/>
                    <a:lstStyle/>
                    <a:p>
                      <a:r>
                        <a:rPr lang="tr-TR">
                          <a:noFill/>
                        </a:rPr>
                        <a:t> </a:t>
                      </a:r>
                    </a:p>
                  </p:txBody>
                </p:sp>
              </mc:Fallback>
            </mc:AlternateContent>
            <p:cxnSp>
              <p:nvCxnSpPr>
                <p:cNvPr id="23" name="Düz Ok Bağlayıcısı 22"/>
                <p:cNvCxnSpPr>
                  <a:endCxn id="33" idx="2"/>
                </p:cNvCxnSpPr>
                <p:nvPr/>
              </p:nvCxnSpPr>
              <p:spPr>
                <a:xfrm flipV="1">
                  <a:off x="5756997" y="3069911"/>
                  <a:ext cx="274840" cy="132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Dirsek Bağlayıcısı 24"/>
                <p:cNvCxnSpPr/>
                <p:nvPr/>
              </p:nvCxnSpPr>
              <p:spPr>
                <a:xfrm rot="5400000">
                  <a:off x="5917665" y="1348201"/>
                  <a:ext cx="1275098" cy="480178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7" name="Düz Bağlayıcı 26"/>
                <p:cNvCxnSpPr>
                  <a:stCxn id="21" idx="2"/>
                </p:cNvCxnSpPr>
                <p:nvPr/>
              </p:nvCxnSpPr>
              <p:spPr>
                <a:xfrm flipH="1">
                  <a:off x="3398104" y="3067310"/>
                  <a:ext cx="568960" cy="0"/>
                </a:xfrm>
                <a:prstGeom prst="line">
                  <a:avLst/>
                </a:prstGeom>
                <a:ln>
                  <a:head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8" name="Metin kutusu 27"/>
                    <p:cNvSpPr txBox="1"/>
                    <p:nvPr/>
                  </p:nvSpPr>
                  <p:spPr>
                    <a:xfrm>
                      <a:off x="3130132" y="2709998"/>
                      <a:ext cx="708949" cy="384235"/>
                    </a:xfrm>
                    <a:prstGeom prst="rect">
                      <a:avLst/>
                    </a:prstGeom>
                    <a:noFill/>
                  </p:spPr>
                  <p:txBody>
                    <a:bodyPr wrap="square" rtlCol="0">
                      <a:spAutoFit/>
                    </a:bodyPr>
                    <a:lstStyle/>
                    <a:p>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𝜃</m:t>
                              </m:r>
                            </m:e>
                            <m:sub>
                              <m:r>
                                <a:rPr lang="tr-TR" b="0" i="1" dirty="0" smtClean="0">
                                  <a:latin typeface="Cambria Math" panose="02040503050406030204" pitchFamily="18" charset="0"/>
                                </a:rPr>
                                <m:t>𝑟</m:t>
                              </m:r>
                            </m:sub>
                          </m:sSub>
                        </m:oMath>
                      </a14:m>
                      <a:r>
                        <a:rPr lang="tr-TR" i="1" dirty="0" smtClean="0"/>
                        <a:t>(s)</a:t>
                      </a:r>
                      <a:endParaRPr lang="tr-TR" i="1" dirty="0"/>
                    </a:p>
                  </p:txBody>
                </p:sp>
              </mc:Choice>
              <mc:Fallback xmlns="">
                <p:sp>
                  <p:nvSpPr>
                    <p:cNvPr id="28" name="Metin kutusu 27"/>
                    <p:cNvSpPr txBox="1">
                      <a:spLocks noRot="1" noChangeAspect="1" noMove="1" noResize="1" noEditPoints="1" noAdjustHandles="1" noChangeArrowheads="1" noChangeShapeType="1" noTextEdit="1"/>
                    </p:cNvSpPr>
                    <p:nvPr/>
                  </p:nvSpPr>
                  <p:spPr>
                    <a:xfrm>
                      <a:off x="3130132" y="2709998"/>
                      <a:ext cx="708949" cy="384235"/>
                    </a:xfrm>
                    <a:prstGeom prst="rect">
                      <a:avLst/>
                    </a:prstGeom>
                    <a:blipFill rotWithShape="0">
                      <a:blip r:embed="rId6"/>
                      <a:stretch>
                        <a:fillRect t="-9836" b="-24590"/>
                      </a:stretch>
                    </a:blipFill>
                  </p:spPr>
                  <p:txBody>
                    <a:bodyPr/>
                    <a:lstStyle/>
                    <a:p>
                      <a:r>
                        <a:rPr lang="tr-TR">
                          <a:noFill/>
                        </a:rPr>
                        <a:t> </a:t>
                      </a:r>
                    </a:p>
                  </p:txBody>
                </p:sp>
              </mc:Fallback>
            </mc:AlternateContent>
            <p:sp>
              <p:nvSpPr>
                <p:cNvPr id="30" name="Metin kutusu 29"/>
                <p:cNvSpPr txBox="1"/>
                <p:nvPr/>
              </p:nvSpPr>
              <p:spPr>
                <a:xfrm>
                  <a:off x="3656012" y="2742212"/>
                  <a:ext cx="300082" cy="369332"/>
                </a:xfrm>
                <a:prstGeom prst="rect">
                  <a:avLst/>
                </a:prstGeom>
                <a:noFill/>
              </p:spPr>
              <p:txBody>
                <a:bodyPr wrap="none" rtlCol="0">
                  <a:spAutoFit/>
                </a:bodyPr>
                <a:lstStyle/>
                <a:p>
                  <a:r>
                    <a:rPr lang="tr-TR" dirty="0" smtClean="0"/>
                    <a:t>+</a:t>
                  </a:r>
                  <a:endParaRPr lang="tr-TR" dirty="0"/>
                </a:p>
              </p:txBody>
            </p:sp>
            <p:sp>
              <p:nvSpPr>
                <p:cNvPr id="31" name="Metin kutusu 30"/>
                <p:cNvSpPr txBox="1"/>
                <p:nvPr/>
              </p:nvSpPr>
              <p:spPr>
                <a:xfrm>
                  <a:off x="3866385" y="3146841"/>
                  <a:ext cx="255198" cy="369332"/>
                </a:xfrm>
                <a:prstGeom prst="rect">
                  <a:avLst/>
                </a:prstGeom>
                <a:noFill/>
              </p:spPr>
              <p:txBody>
                <a:bodyPr wrap="none" rtlCol="0">
                  <a:spAutoFit/>
                </a:bodyPr>
                <a:lstStyle/>
                <a:p>
                  <a:r>
                    <a:rPr lang="tr-TR" dirty="0" smtClean="0"/>
                    <a:t>-</a:t>
                  </a:r>
                  <a:endParaRPr lang="tr-TR" dirty="0"/>
                </a:p>
              </p:txBody>
            </p:sp>
          </p:grpSp>
          <mc:AlternateContent xmlns:mc="http://schemas.openxmlformats.org/markup-compatibility/2006" xmlns:a14="http://schemas.microsoft.com/office/drawing/2010/main">
            <mc:Choice Requires="a14">
              <p:sp>
                <p:nvSpPr>
                  <p:cNvPr id="18" name="Dikdörtgen 17"/>
                  <p:cNvSpPr/>
                  <p:nvPr/>
                </p:nvSpPr>
                <p:spPr>
                  <a:xfrm>
                    <a:off x="6098853" y="3075642"/>
                    <a:ext cx="442749" cy="362984"/>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𝑇</m:t>
                          </m:r>
                          <m:r>
                            <a:rPr lang="tr-TR" b="0" i="1" baseline="-25000" smtClean="0">
                              <a:latin typeface="Cambria Math" panose="02040503050406030204" pitchFamily="18" charset="0"/>
                            </a:rPr>
                            <m:t>2</m:t>
                          </m:r>
                        </m:oMath>
                      </m:oMathPara>
                    </a14:m>
                    <a:endParaRPr lang="tr-TR" baseline="-25000" dirty="0"/>
                  </a:p>
                </p:txBody>
              </p:sp>
            </mc:Choice>
            <mc:Fallback xmlns="">
              <p:sp>
                <p:nvSpPr>
                  <p:cNvPr id="18" name="Dikdörtgen 17"/>
                  <p:cNvSpPr>
                    <a:spLocks noRot="1" noChangeAspect="1" noMove="1" noResize="1" noEditPoints="1" noAdjustHandles="1" noChangeArrowheads="1" noChangeShapeType="1" noTextEdit="1"/>
                  </p:cNvSpPr>
                  <p:nvPr/>
                </p:nvSpPr>
                <p:spPr>
                  <a:xfrm>
                    <a:off x="6098853" y="3075642"/>
                    <a:ext cx="442749" cy="362984"/>
                  </a:xfrm>
                  <a:prstGeom prst="rect">
                    <a:avLst/>
                  </a:prstGeom>
                  <a:blipFill rotWithShape="0">
                    <a:blip r:embed="rId7"/>
                    <a:stretch>
                      <a:fillRect/>
                    </a:stretch>
                  </a:blipFill>
                  <a:ln w="28575">
                    <a:solidFill>
                      <a:schemeClr val="tx1"/>
                    </a:solidFill>
                  </a:ln>
                </p:spPr>
                <p:txBody>
                  <a:bodyPr/>
                  <a:lstStyle/>
                  <a:p>
                    <a:r>
                      <a:rPr lang="tr-TR">
                        <a:noFill/>
                      </a:rPr>
                      <a:t> </a:t>
                    </a:r>
                  </a:p>
                </p:txBody>
              </p:sp>
            </mc:Fallback>
          </mc:AlternateContent>
          <p:cxnSp>
            <p:nvCxnSpPr>
              <p:cNvPr id="19" name="Düz Ok Bağlayıcısı 18"/>
              <p:cNvCxnSpPr/>
              <p:nvPr/>
            </p:nvCxnSpPr>
            <p:spPr>
              <a:xfrm>
                <a:off x="3322312" y="2528753"/>
                <a:ext cx="290591" cy="1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Metin kutusu 19"/>
              <p:cNvSpPr txBox="1"/>
              <p:nvPr/>
            </p:nvSpPr>
            <p:spPr>
              <a:xfrm>
                <a:off x="3154259" y="2131790"/>
                <a:ext cx="563295" cy="369332"/>
              </a:xfrm>
              <a:prstGeom prst="rect">
                <a:avLst/>
              </a:prstGeom>
              <a:noFill/>
            </p:spPr>
            <p:txBody>
              <a:bodyPr wrap="square" rtlCol="0">
                <a:spAutoFit/>
              </a:bodyPr>
              <a:lstStyle/>
              <a:p>
                <a:r>
                  <a:rPr lang="tr-TR" i="1" dirty="0" smtClean="0"/>
                  <a:t>E(s)</a:t>
                </a:r>
                <a:endParaRPr lang="tr-TR" i="1" dirty="0"/>
              </a:p>
            </p:txBody>
          </p:sp>
        </p:grpSp>
        <mc:AlternateContent xmlns:mc="http://schemas.openxmlformats.org/markup-compatibility/2006" xmlns:a14="http://schemas.microsoft.com/office/drawing/2010/main">
          <mc:Choice Requires="a14">
            <p:sp>
              <p:nvSpPr>
                <p:cNvPr id="32" name="Dikdörtgen 31"/>
                <p:cNvSpPr/>
                <p:nvPr/>
              </p:nvSpPr>
              <p:spPr>
                <a:xfrm>
                  <a:off x="5752837" y="3038852"/>
                  <a:ext cx="411266" cy="369332"/>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𝐾</m:t>
                        </m:r>
                      </m:oMath>
                    </m:oMathPara>
                  </a14:m>
                  <a:endParaRPr lang="tr-TR" dirty="0">
                    <a:latin typeface="Symbol" panose="05050102010706020507" pitchFamily="18" charset="2"/>
                  </a:endParaRPr>
                </a:p>
              </p:txBody>
            </p:sp>
          </mc:Choice>
          <mc:Fallback xmlns="">
            <p:sp>
              <p:nvSpPr>
                <p:cNvPr id="32" name="Dikdörtgen 31"/>
                <p:cNvSpPr>
                  <a:spLocks noRot="1" noChangeAspect="1" noMove="1" noResize="1" noEditPoints="1" noAdjustHandles="1" noChangeArrowheads="1" noChangeShapeType="1" noTextEdit="1"/>
                </p:cNvSpPr>
                <p:nvPr/>
              </p:nvSpPr>
              <p:spPr>
                <a:xfrm>
                  <a:off x="5752837" y="3038852"/>
                  <a:ext cx="411266" cy="369332"/>
                </a:xfrm>
                <a:prstGeom prst="rect">
                  <a:avLst/>
                </a:prstGeom>
                <a:blipFill rotWithShape="0">
                  <a:blip r:embed="rId8"/>
                  <a:stretch>
                    <a:fillRect/>
                  </a:stretch>
                </a:blipFill>
                <a:ln w="28575">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3" name="Oval 32"/>
                <p:cNvSpPr/>
                <p:nvPr/>
              </p:nvSpPr>
              <p:spPr>
                <a:xfrm>
                  <a:off x="5139898" y="3053000"/>
                  <a:ext cx="370318" cy="3460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sz="1100" b="0" i="1" smtClean="0">
                            <a:solidFill>
                              <a:schemeClr val="tx1"/>
                            </a:solidFill>
                            <a:latin typeface="Cambria Math" panose="02040503050406030204" pitchFamily="18" charset="0"/>
                          </a:rPr>
                          <m:t>  </m:t>
                        </m:r>
                        <m:nary>
                          <m:naryPr>
                            <m:chr m:val="∑"/>
                            <m:subHide m:val="on"/>
                            <m:supHide m:val="on"/>
                            <m:ctrlPr>
                              <a:rPr lang="tr-TR" sz="1100" i="1" smtClean="0">
                                <a:solidFill>
                                  <a:schemeClr val="tx1"/>
                                </a:solidFill>
                                <a:latin typeface="Cambria Math" panose="02040503050406030204" pitchFamily="18" charset="0"/>
                              </a:rPr>
                            </m:ctrlPr>
                          </m:naryPr>
                          <m:sub/>
                          <m:sup/>
                          <m:e>
                            <m:r>
                              <a:rPr lang="tr-TR" sz="1100" b="0" i="1" smtClean="0">
                                <a:solidFill>
                                  <a:schemeClr val="tx1"/>
                                </a:solidFill>
                                <a:latin typeface="Cambria Math" panose="02040503050406030204" pitchFamily="18" charset="0"/>
                              </a:rPr>
                              <m:t> </m:t>
                            </m:r>
                          </m:e>
                        </m:nary>
                      </m:oMath>
                    </m:oMathPara>
                  </a14:m>
                  <a:endParaRPr lang="tr-TR" sz="1100" dirty="0"/>
                </a:p>
              </p:txBody>
            </p:sp>
          </mc:Choice>
          <mc:Fallback xmlns="">
            <p:sp>
              <p:nvSpPr>
                <p:cNvPr id="33" name="Oval 32"/>
                <p:cNvSpPr>
                  <a:spLocks noRot="1" noChangeAspect="1" noMove="1" noResize="1" noEditPoints="1" noAdjustHandles="1" noChangeArrowheads="1" noChangeShapeType="1" noTextEdit="1"/>
                </p:cNvSpPr>
                <p:nvPr/>
              </p:nvSpPr>
              <p:spPr>
                <a:xfrm>
                  <a:off x="5139898" y="3053000"/>
                  <a:ext cx="370318" cy="346037"/>
                </a:xfrm>
                <a:prstGeom prst="ellipse">
                  <a:avLst/>
                </a:prstGeom>
                <a:blipFill rotWithShape="0">
                  <a:blip r:embed="rId9"/>
                  <a:stretch>
                    <a:fillRect l="-115625" t="-176667" r="-81250" b="-238333"/>
                  </a:stretch>
                </a:blipFill>
                <a:ln>
                  <a:solidFill>
                    <a:schemeClr val="tx1"/>
                  </a:solidFill>
                </a:ln>
              </p:spPr>
              <p:txBody>
                <a:bodyPr/>
                <a:lstStyle/>
                <a:p>
                  <a:r>
                    <a:rPr lang="tr-TR">
                      <a:noFill/>
                    </a:rPr>
                    <a:t> </a:t>
                  </a:r>
                </a:p>
              </p:txBody>
            </p:sp>
          </mc:Fallback>
        </mc:AlternateContent>
        <p:cxnSp>
          <p:nvCxnSpPr>
            <p:cNvPr id="34" name="Düz Ok Bağlayıcısı 33"/>
            <p:cNvCxnSpPr>
              <a:stCxn id="33" idx="6"/>
            </p:cNvCxnSpPr>
            <p:nvPr/>
          </p:nvCxnSpPr>
          <p:spPr>
            <a:xfrm flipV="1">
              <a:off x="5510216" y="3226018"/>
              <a:ext cx="24152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Metin kutusu 36"/>
            <p:cNvSpPr txBox="1"/>
            <p:nvPr/>
          </p:nvSpPr>
          <p:spPr>
            <a:xfrm>
              <a:off x="4873144" y="2924762"/>
              <a:ext cx="300082" cy="369332"/>
            </a:xfrm>
            <a:prstGeom prst="rect">
              <a:avLst/>
            </a:prstGeom>
            <a:noFill/>
          </p:spPr>
          <p:txBody>
            <a:bodyPr wrap="none" rtlCol="0">
              <a:spAutoFit/>
            </a:bodyPr>
            <a:lstStyle/>
            <a:p>
              <a:r>
                <a:rPr lang="tr-TR" dirty="0" smtClean="0"/>
                <a:t>+</a:t>
              </a:r>
              <a:endParaRPr lang="tr-TR" dirty="0"/>
            </a:p>
          </p:txBody>
        </p:sp>
        <p:cxnSp>
          <p:nvCxnSpPr>
            <p:cNvPr id="41" name="Düz Ok Bağlayıcısı 40"/>
            <p:cNvCxnSpPr>
              <a:endCxn id="21" idx="4"/>
            </p:cNvCxnSpPr>
            <p:nvPr/>
          </p:nvCxnSpPr>
          <p:spPr>
            <a:xfrm flipH="1" flipV="1">
              <a:off x="3201107" y="3396537"/>
              <a:ext cx="7463" cy="1095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Dikdörtgen 64"/>
                <p:cNvSpPr/>
                <p:nvPr/>
              </p:nvSpPr>
              <p:spPr>
                <a:xfrm>
                  <a:off x="3703111" y="2779772"/>
                  <a:ext cx="1169561" cy="8594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tr-TR" b="0" i="1" smtClean="0">
                                <a:solidFill>
                                  <a:schemeClr val="tx1"/>
                                </a:solidFill>
                                <a:latin typeface="Cambria Math" panose="02040503050406030204" pitchFamily="18" charset="0"/>
                              </a:rPr>
                            </m:ctrlPr>
                          </m:dPr>
                          <m:e>
                            <m:r>
                              <a:rPr lang="tr-TR" b="0" i="1" smtClean="0">
                                <a:solidFill>
                                  <a:schemeClr val="tx1"/>
                                </a:solidFill>
                                <a:latin typeface="Cambria Math" panose="02040503050406030204" pitchFamily="18" charset="0"/>
                              </a:rPr>
                              <m:t>1+</m:t>
                            </m:r>
                            <m:f>
                              <m:fPr>
                                <m:ctrlPr>
                                  <a:rPr lang="tr-TR" b="0" i="1" smtClean="0">
                                    <a:solidFill>
                                      <a:schemeClr val="tx1"/>
                                    </a:solidFill>
                                    <a:latin typeface="Cambria Math" panose="02040503050406030204" pitchFamily="18" charset="0"/>
                                  </a:rPr>
                                </m:ctrlPr>
                              </m:fPr>
                              <m:num>
                                <m:r>
                                  <a:rPr lang="tr-TR" b="0" i="1" smtClean="0">
                                    <a:solidFill>
                                      <a:schemeClr val="tx1"/>
                                    </a:solidFill>
                                    <a:latin typeface="Cambria Math" panose="02040503050406030204" pitchFamily="18" charset="0"/>
                                  </a:rPr>
                                  <m:t>1</m:t>
                                </m:r>
                              </m:num>
                              <m:den>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𝑇</m:t>
                                    </m:r>
                                  </m:e>
                                  <m:sub>
                                    <m:r>
                                      <a:rPr lang="tr-TR" b="0" i="1" smtClean="0">
                                        <a:solidFill>
                                          <a:schemeClr val="tx1"/>
                                        </a:solidFill>
                                        <a:latin typeface="Cambria Math" panose="02040503050406030204" pitchFamily="18" charset="0"/>
                                      </a:rPr>
                                      <m:t>𝑖</m:t>
                                    </m:r>
                                  </m:sub>
                                </m:sSub>
                                <m:r>
                                  <a:rPr lang="tr-TR" b="0" i="1" smtClean="0">
                                    <a:solidFill>
                                      <a:schemeClr val="tx1"/>
                                    </a:solidFill>
                                    <a:latin typeface="Cambria Math" panose="02040503050406030204" pitchFamily="18" charset="0"/>
                                  </a:rPr>
                                  <m:t>𝑠</m:t>
                                </m:r>
                              </m:den>
                            </m:f>
                          </m:e>
                        </m:d>
                      </m:oMath>
                    </m:oMathPara>
                  </a14:m>
                  <a:endParaRPr lang="tr-TR" dirty="0">
                    <a:solidFill>
                      <a:schemeClr val="tx1"/>
                    </a:solidFill>
                  </a:endParaRPr>
                </a:p>
              </p:txBody>
            </p:sp>
          </mc:Choice>
          <mc:Fallback xmlns="">
            <p:sp>
              <p:nvSpPr>
                <p:cNvPr id="65" name="Dikdörtgen 64"/>
                <p:cNvSpPr>
                  <a:spLocks noRot="1" noChangeAspect="1" noMove="1" noResize="1" noEditPoints="1" noAdjustHandles="1" noChangeArrowheads="1" noChangeShapeType="1" noTextEdit="1"/>
                </p:cNvSpPr>
                <p:nvPr/>
              </p:nvSpPr>
              <p:spPr>
                <a:xfrm>
                  <a:off x="3703111" y="2779772"/>
                  <a:ext cx="1169561" cy="859402"/>
                </a:xfrm>
                <a:prstGeom prst="rect">
                  <a:avLst/>
                </a:prstGeom>
                <a:blipFill rotWithShape="0">
                  <a:blip r:embed="rId10"/>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1" name="Dikdörtgen 70"/>
                <p:cNvSpPr/>
                <p:nvPr/>
              </p:nvSpPr>
              <p:spPr>
                <a:xfrm>
                  <a:off x="7319860" y="2801373"/>
                  <a:ext cx="321249" cy="8594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smtClean="0">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1</m:t>
                            </m:r>
                          </m:num>
                          <m:den>
                            <m:r>
                              <a:rPr lang="tr-TR" b="0" i="1" smtClean="0">
                                <a:solidFill>
                                  <a:schemeClr val="tx1"/>
                                </a:solidFill>
                                <a:latin typeface="Cambria Math" panose="02040503050406030204" pitchFamily="18" charset="0"/>
                              </a:rPr>
                              <m:t>𝑠</m:t>
                            </m:r>
                          </m:den>
                        </m:f>
                      </m:oMath>
                    </m:oMathPara>
                  </a14:m>
                  <a:endParaRPr lang="tr-TR" dirty="0">
                    <a:solidFill>
                      <a:schemeClr val="tx1"/>
                    </a:solidFill>
                  </a:endParaRPr>
                </a:p>
              </p:txBody>
            </p:sp>
          </mc:Choice>
          <mc:Fallback xmlns="">
            <p:sp>
              <p:nvSpPr>
                <p:cNvPr id="71" name="Dikdörtgen 70"/>
                <p:cNvSpPr>
                  <a:spLocks noRot="1" noChangeAspect="1" noMove="1" noResize="1" noEditPoints="1" noAdjustHandles="1" noChangeArrowheads="1" noChangeShapeType="1" noTextEdit="1"/>
                </p:cNvSpPr>
                <p:nvPr/>
              </p:nvSpPr>
              <p:spPr>
                <a:xfrm>
                  <a:off x="7319860" y="2801373"/>
                  <a:ext cx="321249" cy="859403"/>
                </a:xfrm>
                <a:prstGeom prst="rect">
                  <a:avLst/>
                </a:prstGeom>
                <a:blipFill rotWithShape="0">
                  <a:blip r:embed="rId11"/>
                  <a:stretch>
                    <a:fillRect/>
                  </a:stretch>
                </a:blipFill>
                <a:ln>
                  <a:solidFill>
                    <a:schemeClr val="tx1"/>
                  </a:solidFill>
                </a:ln>
              </p:spPr>
              <p:txBody>
                <a:bodyPr/>
                <a:lstStyle/>
                <a:p>
                  <a:r>
                    <a:rPr lang="tr-TR">
                      <a:noFill/>
                    </a:rPr>
                    <a:t> </a:t>
                  </a:r>
                </a:p>
              </p:txBody>
            </p:sp>
          </mc:Fallback>
        </mc:AlternateContent>
        <p:cxnSp>
          <p:nvCxnSpPr>
            <p:cNvPr id="73" name="Düz Ok Bağlayıcısı 72"/>
            <p:cNvCxnSpPr>
              <a:stCxn id="32" idx="3"/>
              <a:endCxn id="22" idx="1"/>
            </p:cNvCxnSpPr>
            <p:nvPr/>
          </p:nvCxnSpPr>
          <p:spPr>
            <a:xfrm>
              <a:off x="6164103" y="3223518"/>
              <a:ext cx="467798" cy="13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Düz Ok Bağlayıcısı 74"/>
            <p:cNvCxnSpPr>
              <a:stCxn id="22" idx="3"/>
              <a:endCxn id="71" idx="1"/>
            </p:cNvCxnSpPr>
            <p:nvPr/>
          </p:nvCxnSpPr>
          <p:spPr>
            <a:xfrm>
              <a:off x="6953150" y="3224908"/>
              <a:ext cx="366710" cy="6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Düz Ok Bağlayıcısı 76"/>
            <p:cNvCxnSpPr>
              <a:stCxn id="71" idx="3"/>
            </p:cNvCxnSpPr>
            <p:nvPr/>
          </p:nvCxnSpPr>
          <p:spPr>
            <a:xfrm flipV="1">
              <a:off x="7641109" y="3209473"/>
              <a:ext cx="1225861" cy="216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Dirsek Bağlayıcısı 81"/>
            <p:cNvCxnSpPr>
              <a:endCxn id="18" idx="3"/>
            </p:cNvCxnSpPr>
            <p:nvPr/>
          </p:nvCxnSpPr>
          <p:spPr>
            <a:xfrm rot="5400000">
              <a:off x="6519683" y="3321031"/>
              <a:ext cx="709863" cy="523783"/>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Dirsek Bağlayıcısı 83"/>
            <p:cNvCxnSpPr>
              <a:stCxn id="18" idx="1"/>
              <a:endCxn id="33" idx="4"/>
            </p:cNvCxnSpPr>
            <p:nvPr/>
          </p:nvCxnSpPr>
          <p:spPr>
            <a:xfrm rot="10800000">
              <a:off x="5325057" y="3399038"/>
              <a:ext cx="844916" cy="538817"/>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Metin kutusu 84"/>
            <p:cNvSpPr txBox="1"/>
            <p:nvPr/>
          </p:nvSpPr>
          <p:spPr>
            <a:xfrm>
              <a:off x="5077755" y="3320943"/>
              <a:ext cx="262512" cy="355007"/>
            </a:xfrm>
            <a:prstGeom prst="rect">
              <a:avLst/>
            </a:prstGeom>
            <a:noFill/>
          </p:spPr>
          <p:txBody>
            <a:bodyPr wrap="none" rtlCol="0">
              <a:spAutoFit/>
            </a:bodyPr>
            <a:lstStyle/>
            <a:p>
              <a:r>
                <a:rPr lang="tr-TR" dirty="0" smtClean="0"/>
                <a:t>-</a:t>
              </a:r>
              <a:endParaRPr lang="tr-TR" dirty="0"/>
            </a:p>
          </p:txBody>
        </p:sp>
        <mc:AlternateContent xmlns:mc="http://schemas.openxmlformats.org/markup-compatibility/2006" xmlns:a14="http://schemas.microsoft.com/office/drawing/2010/main">
          <mc:Choice Requires="a14">
            <p:sp>
              <p:nvSpPr>
                <p:cNvPr id="86" name="Metin kutusu 85"/>
                <p:cNvSpPr txBox="1"/>
                <p:nvPr/>
              </p:nvSpPr>
              <p:spPr>
                <a:xfrm>
                  <a:off x="6875878" y="2895018"/>
                  <a:ext cx="713562" cy="369332"/>
                </a:xfrm>
                <a:prstGeom prst="rect">
                  <a:avLst/>
                </a:prstGeom>
                <a:noFill/>
              </p:spPr>
              <p:txBody>
                <a:bodyPr wrap="square" rtlCol="0">
                  <a:spAutoFit/>
                </a:bodyPr>
                <a:lstStyle/>
                <a:p>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Ω</m:t>
                      </m:r>
                    </m:oMath>
                  </a14:m>
                  <a:r>
                    <a:rPr lang="tr-TR" i="1" dirty="0" smtClean="0"/>
                    <a:t>(s)</a:t>
                  </a:r>
                  <a:endParaRPr lang="tr-TR" i="1" dirty="0"/>
                </a:p>
              </p:txBody>
            </p:sp>
          </mc:Choice>
          <mc:Fallback xmlns="">
            <p:sp>
              <p:nvSpPr>
                <p:cNvPr id="86" name="Metin kutusu 85"/>
                <p:cNvSpPr txBox="1">
                  <a:spLocks noRot="1" noChangeAspect="1" noMove="1" noResize="1" noEditPoints="1" noAdjustHandles="1" noChangeArrowheads="1" noChangeShapeType="1" noTextEdit="1"/>
                </p:cNvSpPr>
                <p:nvPr/>
              </p:nvSpPr>
              <p:spPr>
                <a:xfrm>
                  <a:off x="6875878" y="2895018"/>
                  <a:ext cx="713562" cy="369332"/>
                </a:xfrm>
                <a:prstGeom prst="rect">
                  <a:avLst/>
                </a:prstGeom>
                <a:blipFill rotWithShape="0">
                  <a:blip r:embed="rId12"/>
                  <a:stretch>
                    <a:fillRect t="-8197" b="-24590"/>
                  </a:stretch>
                </a:blipFill>
              </p:spPr>
              <p:txBody>
                <a:bodyPr/>
                <a:lstStyle/>
                <a:p>
                  <a:r>
                    <a:rPr lang="tr-TR">
                      <a:noFill/>
                    </a:rPr>
                    <a:t> </a:t>
                  </a:r>
                </a:p>
              </p:txBody>
            </p:sp>
          </mc:Fallback>
        </mc:AlternateContent>
        <p:sp>
          <p:nvSpPr>
            <p:cNvPr id="87" name="Metin kutusu 86"/>
            <p:cNvSpPr txBox="1"/>
            <p:nvPr/>
          </p:nvSpPr>
          <p:spPr>
            <a:xfrm>
              <a:off x="5292134" y="4034647"/>
              <a:ext cx="2686133" cy="369332"/>
            </a:xfrm>
            <a:prstGeom prst="rect">
              <a:avLst/>
            </a:prstGeom>
            <a:noFill/>
          </p:spPr>
          <p:txBody>
            <a:bodyPr wrap="square" rtlCol="0">
              <a:spAutoFit/>
            </a:bodyPr>
            <a:lstStyle/>
            <a:p>
              <a:r>
                <a:rPr lang="tr-TR" dirty="0" smtClean="0"/>
                <a:t>Takometre Geribildirimi</a:t>
              </a:r>
              <a:endParaRPr lang="tr-TR" dirty="0"/>
            </a:p>
          </p:txBody>
        </p:sp>
        <p:sp>
          <p:nvSpPr>
            <p:cNvPr id="88" name="Metin kutusu 87"/>
            <p:cNvSpPr txBox="1"/>
            <p:nvPr/>
          </p:nvSpPr>
          <p:spPr>
            <a:xfrm>
              <a:off x="4803335" y="4454455"/>
              <a:ext cx="3344645" cy="369332"/>
            </a:xfrm>
            <a:prstGeom prst="rect">
              <a:avLst/>
            </a:prstGeom>
            <a:noFill/>
          </p:spPr>
          <p:txBody>
            <a:bodyPr wrap="square" rtlCol="0">
              <a:spAutoFit/>
            </a:bodyPr>
            <a:lstStyle/>
            <a:p>
              <a:r>
                <a:rPr lang="tr-TR" dirty="0" err="1" smtClean="0"/>
                <a:t>Potansiyometre</a:t>
              </a:r>
              <a:r>
                <a:rPr lang="tr-TR" dirty="0" smtClean="0"/>
                <a:t> Geribildirimi</a:t>
              </a:r>
              <a:endParaRPr lang="tr-TR" dirty="0"/>
            </a:p>
          </p:txBody>
        </p:sp>
        <mc:AlternateContent xmlns:mc="http://schemas.openxmlformats.org/markup-compatibility/2006" xmlns:a14="http://schemas.microsoft.com/office/drawing/2010/main">
          <mc:Choice Requires="a14">
            <p:sp>
              <p:nvSpPr>
                <p:cNvPr id="89" name="Metin kutusu 88"/>
                <p:cNvSpPr txBox="1"/>
                <p:nvPr/>
              </p:nvSpPr>
              <p:spPr>
                <a:xfrm>
                  <a:off x="8060319" y="2918843"/>
                  <a:ext cx="729268" cy="369332"/>
                </a:xfrm>
                <a:prstGeom prst="rect">
                  <a:avLst/>
                </a:prstGeom>
                <a:noFill/>
              </p:spPr>
              <p:txBody>
                <a:bodyPr wrap="square" rtlCol="0">
                  <a:spAutoFit/>
                </a:bodyPr>
                <a:lstStyle/>
                <a:p>
                  <a14:m>
                    <m:oMath xmlns:m="http://schemas.openxmlformats.org/officeDocument/2006/math">
                      <m:r>
                        <a:rPr lang="tr-TR" i="1" dirty="0">
                          <a:latin typeface="Cambria Math" panose="02040503050406030204" pitchFamily="18" charset="0"/>
                          <a:ea typeface="Cambria Math" panose="02040503050406030204" pitchFamily="18" charset="0"/>
                        </a:rPr>
                        <m:t>𝜃</m:t>
                      </m:r>
                    </m:oMath>
                  </a14:m>
                  <a:r>
                    <a:rPr lang="tr-TR" i="1" dirty="0" smtClean="0"/>
                    <a:t>(s)</a:t>
                  </a:r>
                  <a:endParaRPr lang="tr-TR" i="1" dirty="0"/>
                </a:p>
              </p:txBody>
            </p:sp>
          </mc:Choice>
          <mc:Fallback xmlns="">
            <p:sp>
              <p:nvSpPr>
                <p:cNvPr id="89" name="Metin kutusu 88"/>
                <p:cNvSpPr txBox="1">
                  <a:spLocks noRot="1" noChangeAspect="1" noMove="1" noResize="1" noEditPoints="1" noAdjustHandles="1" noChangeArrowheads="1" noChangeShapeType="1" noTextEdit="1"/>
                </p:cNvSpPr>
                <p:nvPr/>
              </p:nvSpPr>
              <p:spPr>
                <a:xfrm>
                  <a:off x="8060319" y="2918843"/>
                  <a:ext cx="729268" cy="369332"/>
                </a:xfrm>
                <a:prstGeom prst="rect">
                  <a:avLst/>
                </a:prstGeom>
                <a:blipFill rotWithShape="0">
                  <a:blip r:embed="rId13"/>
                  <a:stretch>
                    <a:fillRect t="-8197" b="-24590"/>
                  </a:stretch>
                </a:blipFill>
              </p:spPr>
              <p:txBody>
                <a:bodyPr/>
                <a:lstStyle/>
                <a:p>
                  <a:r>
                    <a:rPr lang="tr-TR">
                      <a:noFill/>
                    </a:rPr>
                    <a:t> </a:t>
                  </a:r>
                </a:p>
              </p:txBody>
            </p:sp>
          </mc:Fallback>
        </mc:AlternateContent>
      </p:grpSp>
    </p:spTree>
    <p:extLst>
      <p:ext uri="{BB962C8B-B14F-4D97-AF65-F5344CB8AC3E}">
        <p14:creationId xmlns:p14="http://schemas.microsoft.com/office/powerpoint/2010/main" val="397626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89"/>
          <p:cNvSpPr>
            <a:spLocks noGrp="1"/>
          </p:cNvSpPr>
          <p:nvPr>
            <p:ph type="title"/>
          </p:nvPr>
        </p:nvSpPr>
        <p:spPr>
          <a:xfrm>
            <a:off x="1097280" y="286603"/>
            <a:ext cx="10058400" cy="860459"/>
          </a:xfrm>
        </p:spPr>
        <p:txBody>
          <a:bodyPr>
            <a:normAutofit/>
          </a:bodyPr>
          <a:lstStyle/>
          <a:p>
            <a:r>
              <a:rPr lang="tr-TR" sz="2800" b="1" dirty="0">
                <a:solidFill>
                  <a:schemeClr val="accent1"/>
                </a:solidFill>
              </a:rPr>
              <a:t>Kapalı Çevrim Kontrol</a:t>
            </a:r>
            <a:r>
              <a:rPr lang="tr-TR" sz="8800" b="1" dirty="0">
                <a:solidFill>
                  <a:schemeClr val="accent1"/>
                </a:solidFill>
              </a:rPr>
              <a:t/>
            </a:r>
            <a:br>
              <a:rPr lang="tr-TR" sz="8800" b="1" dirty="0">
                <a:solidFill>
                  <a:schemeClr val="accent1"/>
                </a:solidFill>
              </a:rPr>
            </a:br>
            <a:r>
              <a:rPr lang="tr-TR" sz="2200" b="1" dirty="0" smtClean="0">
                <a:solidFill>
                  <a:schemeClr val="accent1"/>
                </a:solidFill>
              </a:rPr>
              <a:t>Durgun Durum Hatası</a:t>
            </a:r>
            <a:endParaRPr lang="tr-TR" sz="2200" dirty="0"/>
          </a:p>
        </p:txBody>
      </p:sp>
      <p:sp>
        <p:nvSpPr>
          <p:cNvPr id="91" name="Content Placeholder 90"/>
          <p:cNvSpPr>
            <a:spLocks noGrp="1"/>
          </p:cNvSpPr>
          <p:nvPr>
            <p:ph sz="half" idx="1"/>
          </p:nvPr>
        </p:nvSpPr>
        <p:spPr>
          <a:xfrm>
            <a:off x="1161448" y="1246200"/>
            <a:ext cx="10789921" cy="694895"/>
          </a:xfrm>
        </p:spPr>
        <p:txBody>
          <a:bodyPr>
            <a:noAutofit/>
          </a:bodyPr>
          <a:lstStyle/>
          <a:p>
            <a:pPr marL="0" indent="0" algn="just">
              <a:buNone/>
            </a:pPr>
            <a:r>
              <a:rPr lang="tr-TR" sz="2400" dirty="0" smtClean="0"/>
              <a:t>1G1Ç’lı temel biçimi (</a:t>
            </a:r>
            <a:r>
              <a:rPr lang="tr-TR" sz="2400" dirty="0" err="1" smtClean="0"/>
              <a:t>canonical</a:t>
            </a:r>
            <a:r>
              <a:rPr lang="tr-TR" sz="2400" dirty="0" smtClean="0"/>
              <a:t> form) </a:t>
            </a:r>
            <a:r>
              <a:rPr lang="tr-TR" sz="2400" dirty="0"/>
              <a:t>aşağıdaki gibi olan bir </a:t>
            </a:r>
            <a:r>
              <a:rPr lang="tr-TR" sz="2400" dirty="0" smtClean="0"/>
              <a:t>sistem düşünelim.</a:t>
            </a:r>
            <a:endParaRPr lang="tr-TR" sz="2400" dirty="0"/>
          </a:p>
        </p:txBody>
      </p:sp>
      <p:sp>
        <p:nvSpPr>
          <p:cNvPr id="41" name="TextBox 40"/>
          <p:cNvSpPr txBox="1"/>
          <p:nvPr/>
        </p:nvSpPr>
        <p:spPr>
          <a:xfrm>
            <a:off x="3067082" y="3596520"/>
            <a:ext cx="65" cy="276999"/>
          </a:xfrm>
          <a:prstGeom prst="rect">
            <a:avLst/>
          </a:prstGeom>
          <a:noFill/>
        </p:spPr>
        <p:txBody>
          <a:bodyPr wrap="none" lIns="0" tIns="0" rIns="0" bIns="0" rtlCol="0">
            <a:spAutoFit/>
          </a:bodyPr>
          <a:lstStyle/>
          <a:p>
            <a:endParaRPr lang="tr-TR" dirty="0">
              <a:solidFill>
                <a:srgbClr val="000000"/>
              </a:solidFill>
            </a:endParaRPr>
          </a:p>
        </p:txBody>
      </p:sp>
      <p:sp>
        <p:nvSpPr>
          <p:cNvPr id="36" name="TextBox 35"/>
          <p:cNvSpPr txBox="1"/>
          <p:nvPr/>
        </p:nvSpPr>
        <p:spPr>
          <a:xfrm>
            <a:off x="3664469" y="3610692"/>
            <a:ext cx="65" cy="276999"/>
          </a:xfrm>
          <a:prstGeom prst="rect">
            <a:avLst/>
          </a:prstGeom>
          <a:noFill/>
        </p:spPr>
        <p:txBody>
          <a:bodyPr wrap="none" lIns="0" tIns="0" rIns="0" bIns="0" rtlCol="0">
            <a:spAutoFit/>
          </a:bodyPr>
          <a:lstStyle/>
          <a:p>
            <a:endParaRPr lang="tr-TR" dirty="0">
              <a:solidFill>
                <a:srgbClr val="000000"/>
              </a:solidFill>
            </a:endParaRPr>
          </a:p>
        </p:txBody>
      </p:sp>
      <p:grpSp>
        <p:nvGrpSpPr>
          <p:cNvPr id="96" name="Group 95"/>
          <p:cNvGrpSpPr>
            <a:grpSpLocks noChangeAspect="1"/>
          </p:cNvGrpSpPr>
          <p:nvPr/>
        </p:nvGrpSpPr>
        <p:grpSpPr>
          <a:xfrm>
            <a:off x="1052937" y="2175700"/>
            <a:ext cx="5053692" cy="2520000"/>
            <a:chOff x="1822957" y="5119522"/>
            <a:chExt cx="3486402" cy="1738478"/>
          </a:xfrm>
        </p:grpSpPr>
        <mc:AlternateContent xmlns:mc="http://schemas.openxmlformats.org/markup-compatibility/2006" xmlns:a14="http://schemas.microsoft.com/office/drawing/2010/main">
          <mc:Choice Requires="a14">
            <p:sp>
              <p:nvSpPr>
                <p:cNvPr id="39" name="Rectangle 38"/>
                <p:cNvSpPr/>
                <p:nvPr/>
              </p:nvSpPr>
              <p:spPr>
                <a:xfrm>
                  <a:off x="3664469" y="5244928"/>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rPr>
                          <m:t>𝐺</m:t>
                        </m:r>
                        <m:r>
                          <a:rPr lang="tr-TR" i="1" smtClean="0">
                            <a:solidFill>
                              <a:srgbClr val="000000"/>
                            </a:solidFill>
                            <a:latin typeface="Cambria Math" panose="02040503050406030204" pitchFamily="18" charset="0"/>
                          </a:rPr>
                          <m:t>(</m:t>
                        </m:r>
                        <m:r>
                          <a:rPr lang="tr-TR" i="1" smtClean="0">
                            <a:solidFill>
                              <a:srgbClr val="000000"/>
                            </a:solidFill>
                            <a:latin typeface="Cambria Math" panose="02040503050406030204" pitchFamily="18" charset="0"/>
                          </a:rPr>
                          <m:t>𝑠</m:t>
                        </m:r>
                        <m:r>
                          <a:rPr lang="tr-TR" i="1" smtClean="0">
                            <a:solidFill>
                              <a:srgbClr val="000000"/>
                            </a:solidFill>
                            <a:latin typeface="Cambria Math" panose="02040503050406030204" pitchFamily="18" charset="0"/>
                          </a:rPr>
                          <m:t>)</m:t>
                        </m:r>
                      </m:oMath>
                    </m:oMathPara>
                  </a14:m>
                  <a:endParaRPr lang="tr-TR" dirty="0">
                    <a:solidFill>
                      <a:srgbClr val="000000"/>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3664469" y="5244928"/>
                  <a:ext cx="685800" cy="457200"/>
                </a:xfrm>
                <a:prstGeom prst="rect">
                  <a:avLst/>
                </a:prstGeom>
                <a:blipFill rotWithShape="0">
                  <a:blip r:embed="rId4"/>
                  <a:stretch>
                    <a:fillRect/>
                  </a:stretch>
                </a:blipFill>
              </p:spPr>
              <p:txBody>
                <a:bodyPr/>
                <a:lstStyle/>
                <a:p>
                  <a:r>
                    <a:rPr lang="tr-TR">
                      <a:noFill/>
                    </a:rPr>
                    <a:t> </a:t>
                  </a:r>
                </a:p>
              </p:txBody>
            </p:sp>
          </mc:Fallback>
        </mc:AlternateContent>
        <p:grpSp>
          <p:nvGrpSpPr>
            <p:cNvPr id="95" name="Group 94"/>
            <p:cNvGrpSpPr/>
            <p:nvPr/>
          </p:nvGrpSpPr>
          <p:grpSpPr>
            <a:xfrm>
              <a:off x="1822957" y="5119522"/>
              <a:ext cx="3486402" cy="1738478"/>
              <a:chOff x="1822957" y="5119522"/>
              <a:chExt cx="3486402" cy="1738478"/>
            </a:xfrm>
          </p:grpSpPr>
          <p:cxnSp>
            <p:nvCxnSpPr>
              <p:cNvPr id="49" name="Straight Arrow Connector 48"/>
              <p:cNvCxnSpPr/>
              <p:nvPr/>
            </p:nvCxnSpPr>
            <p:spPr>
              <a:xfrm>
                <a:off x="4346764" y="5459356"/>
                <a:ext cx="6854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4803964" y="5182357"/>
                    <a:ext cx="5053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rPr>
                            <m:t>𝐶</m:t>
                          </m:r>
                          <m:r>
                            <a:rPr lang="tr-TR" i="1" smtClean="0">
                              <a:solidFill>
                                <a:srgbClr val="000000"/>
                              </a:solidFill>
                              <a:latin typeface="Cambria Math" panose="02040503050406030204" pitchFamily="18" charset="0"/>
                            </a:rPr>
                            <m:t>(</m:t>
                          </m:r>
                          <m:r>
                            <a:rPr lang="tr-TR" i="1" smtClean="0">
                              <a:solidFill>
                                <a:srgbClr val="000000"/>
                              </a:solidFill>
                              <a:latin typeface="Cambria Math" panose="02040503050406030204" pitchFamily="18" charset="0"/>
                            </a:rPr>
                            <m:t>𝑠</m:t>
                          </m:r>
                          <m:r>
                            <a:rPr lang="tr-TR" i="1" smtClean="0">
                              <a:solidFill>
                                <a:srgbClr val="000000"/>
                              </a:solidFill>
                              <a:latin typeface="Cambria Math" panose="02040503050406030204" pitchFamily="18" charset="0"/>
                            </a:rPr>
                            <m:t>)</m:t>
                          </m:r>
                        </m:oMath>
                      </m:oMathPara>
                    </a14:m>
                    <a:endParaRPr lang="tr-TR" dirty="0">
                      <a:solidFill>
                        <a:srgbClr val="00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803964" y="5182357"/>
                    <a:ext cx="505395" cy="276999"/>
                  </a:xfrm>
                  <a:prstGeom prst="rect">
                    <a:avLst/>
                  </a:prstGeom>
                  <a:blipFill rotWithShape="0">
                    <a:blip r:embed="rId5"/>
                    <a:stretch>
                      <a:fillRect l="-10843" t="-2174" r="-16867" b="-32609"/>
                    </a:stretch>
                  </a:blipFill>
                </p:spPr>
                <p:txBody>
                  <a:bodyPr/>
                  <a:lstStyle/>
                  <a:p>
                    <a:r>
                      <a:rPr lang="tr-TR">
                        <a:noFill/>
                      </a:rPr>
                      <a:t> </a:t>
                    </a:r>
                  </a:p>
                </p:txBody>
              </p:sp>
            </mc:Fallback>
          </mc:AlternateContent>
          <p:grpSp>
            <p:nvGrpSpPr>
              <p:cNvPr id="11" name="Group 10"/>
              <p:cNvGrpSpPr/>
              <p:nvPr/>
            </p:nvGrpSpPr>
            <p:grpSpPr>
              <a:xfrm>
                <a:off x="1822957" y="5119522"/>
                <a:ext cx="1841202" cy="800346"/>
                <a:chOff x="3354638" y="3464645"/>
                <a:chExt cx="1841202" cy="800346"/>
              </a:xfrm>
            </p:grpSpPr>
            <p:grpSp>
              <p:nvGrpSpPr>
                <p:cNvPr id="27" name="Group 26"/>
                <p:cNvGrpSpPr/>
                <p:nvPr/>
              </p:nvGrpSpPr>
              <p:grpSpPr>
                <a:xfrm>
                  <a:off x="3354638" y="3478818"/>
                  <a:ext cx="1032509" cy="554261"/>
                  <a:chOff x="2622432" y="3495278"/>
                  <a:chExt cx="1032509" cy="554261"/>
                </a:xfrm>
              </p:grpSpPr>
              <mc:AlternateContent xmlns:mc="http://schemas.openxmlformats.org/markup-compatibility/2006" xmlns:a14="http://schemas.microsoft.com/office/drawing/2010/main">
                <mc:Choice Requires="a14">
                  <p:sp>
                    <p:nvSpPr>
                      <p:cNvPr id="33" name="Oval 32"/>
                      <p:cNvSpPr/>
                      <p:nvPr/>
                    </p:nvSpPr>
                    <p:spPr>
                      <a:xfrm>
                        <a:off x="3194979" y="3592339"/>
                        <a:ext cx="45996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tr-TR" sz="1200" i="1" smtClean="0">
                                      <a:solidFill>
                                        <a:prstClr val="white"/>
                                      </a:solidFill>
                                      <a:latin typeface="Cambria Math" panose="02040503050406030204" pitchFamily="18" charset="0"/>
                                    </a:rPr>
                                  </m:ctrlPr>
                                </m:naryPr>
                                <m:sub/>
                                <m:sup/>
                                <m:e>
                                  <m:r>
                                    <a:rPr lang="tr-TR" sz="1200" i="1" smtClean="0">
                                      <a:solidFill>
                                        <a:prstClr val="white"/>
                                      </a:solidFill>
                                      <a:latin typeface="Cambria Math" panose="02040503050406030204" pitchFamily="18" charset="0"/>
                                    </a:rPr>
                                    <m:t> </m:t>
                                  </m:r>
                                </m:e>
                              </m:nary>
                            </m:oMath>
                          </m:oMathPara>
                        </a14:m>
                        <a:endParaRPr lang="tr-TR" sz="1200" dirty="0">
                          <a:solidFill>
                            <a:prstClr val="white"/>
                          </a:solidFill>
                        </a:endParaRPr>
                      </a:p>
                    </p:txBody>
                  </p:sp>
                </mc:Choice>
                <mc:Fallback xmlns="">
                  <p:sp>
                    <p:nvSpPr>
                      <p:cNvPr id="43" name="Oval 42"/>
                      <p:cNvSpPr>
                        <a:spLocks noRot="1" noChangeAspect="1" noMove="1" noResize="1" noEditPoints="1" noAdjustHandles="1" noChangeArrowheads="1" noChangeShapeType="1" noTextEdit="1"/>
                      </p:cNvSpPr>
                      <p:nvPr/>
                    </p:nvSpPr>
                    <p:spPr>
                      <a:xfrm>
                        <a:off x="3194979" y="3592339"/>
                        <a:ext cx="459962" cy="457200"/>
                      </a:xfrm>
                      <a:prstGeom prst="ellipse">
                        <a:avLst/>
                      </a:prstGeom>
                      <a:blipFill rotWithShape="0">
                        <a:blip r:embed="rId13"/>
                        <a:stretch>
                          <a:fillRect l="-105128" t="-138462" r="-71795" b="-193590"/>
                        </a:stretch>
                      </a:blipFill>
                    </p:spPr>
                    <p:txBody>
                      <a:bodyPr/>
                      <a:lstStyle/>
                      <a:p>
                        <a:r>
                          <a:rPr lang="tr-TR">
                            <a:noFill/>
                          </a:rPr>
                          <a:t> </a:t>
                        </a:r>
                      </a:p>
                    </p:txBody>
                  </p:sp>
                </mc:Fallback>
              </mc:AlternateContent>
              <p:cxnSp>
                <p:nvCxnSpPr>
                  <p:cNvPr id="34" name="Straight Connector 33"/>
                  <p:cNvCxnSpPr>
                    <a:endCxn id="33" idx="2"/>
                  </p:cNvCxnSpPr>
                  <p:nvPr/>
                </p:nvCxnSpPr>
                <p:spPr>
                  <a:xfrm>
                    <a:off x="2759782" y="3820939"/>
                    <a:ext cx="435198" cy="0"/>
                  </a:xfrm>
                  <a:prstGeom prst="line">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622432" y="3495278"/>
                        <a:ext cx="5276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rPr>
                                <m:t>𝑅</m:t>
                              </m:r>
                              <m:r>
                                <a:rPr lang="tr-TR" i="1" smtClean="0">
                                  <a:solidFill>
                                    <a:srgbClr val="000000"/>
                                  </a:solidFill>
                                  <a:latin typeface="Cambria Math" panose="02040503050406030204" pitchFamily="18" charset="0"/>
                                </a:rPr>
                                <m:t>(</m:t>
                              </m:r>
                              <m:r>
                                <a:rPr lang="tr-TR" i="1" smtClean="0">
                                  <a:solidFill>
                                    <a:srgbClr val="000000"/>
                                  </a:solidFill>
                                  <a:latin typeface="Cambria Math" panose="02040503050406030204" pitchFamily="18" charset="0"/>
                                </a:rPr>
                                <m:t>𝑠</m:t>
                              </m:r>
                              <m:r>
                                <a:rPr lang="tr-TR" i="1" smtClean="0">
                                  <a:solidFill>
                                    <a:srgbClr val="000000"/>
                                  </a:solidFill>
                                  <a:latin typeface="Cambria Math" panose="02040503050406030204" pitchFamily="18" charset="0"/>
                                </a:rPr>
                                <m:t>)</m:t>
                              </m:r>
                            </m:oMath>
                          </m:oMathPara>
                        </a14:m>
                        <a:endParaRPr lang="tr-TR" dirty="0">
                          <a:solidFill>
                            <a:srgbClr val="00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622432" y="3495278"/>
                        <a:ext cx="527608" cy="276999"/>
                      </a:xfrm>
                      <a:prstGeom prst="rect">
                        <a:avLst/>
                      </a:prstGeom>
                      <a:blipFill rotWithShape="0">
                        <a:blip r:embed="rId14"/>
                        <a:stretch>
                          <a:fillRect l="-9302" t="-2222" r="-15116" b="-35556"/>
                        </a:stretch>
                      </a:blipFill>
                    </p:spPr>
                    <p:txBody>
                      <a:bodyPr/>
                      <a:lstStyle/>
                      <a:p>
                        <a:r>
                          <a:rPr lang="tr-TR">
                            <a:noFill/>
                          </a:rPr>
                          <a:t> </a:t>
                        </a:r>
                      </a:p>
                    </p:txBody>
                  </p:sp>
                </mc:Fallback>
              </mc:AlternateContent>
            </p:grpSp>
            <p:cxnSp>
              <p:nvCxnSpPr>
                <p:cNvPr id="28" name="Straight Connector 27"/>
                <p:cNvCxnSpPr/>
                <p:nvPr/>
              </p:nvCxnSpPr>
              <p:spPr>
                <a:xfrm flipH="1">
                  <a:off x="4399094" y="3837563"/>
                  <a:ext cx="796746" cy="3744"/>
                </a:xfrm>
                <a:prstGeom prst="line">
                  <a:avLst/>
                </a:prstGeom>
                <a:ln>
                  <a:head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426930" y="3503587"/>
                      <a:ext cx="5244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rPr>
                              <m:t>𝐸</m:t>
                            </m:r>
                            <m:r>
                              <a:rPr lang="tr-TR" i="1" smtClean="0">
                                <a:solidFill>
                                  <a:srgbClr val="000000"/>
                                </a:solidFill>
                                <a:latin typeface="Cambria Math" panose="02040503050406030204" pitchFamily="18" charset="0"/>
                              </a:rPr>
                              <m:t>(</m:t>
                            </m:r>
                            <m:r>
                              <a:rPr lang="tr-TR" i="1" smtClean="0">
                                <a:solidFill>
                                  <a:srgbClr val="000000"/>
                                </a:solidFill>
                                <a:latin typeface="Cambria Math" panose="02040503050406030204" pitchFamily="18" charset="0"/>
                              </a:rPr>
                              <m:t>𝑠</m:t>
                            </m:r>
                            <m:r>
                              <a:rPr lang="tr-TR" i="1" smtClean="0">
                                <a:solidFill>
                                  <a:srgbClr val="000000"/>
                                </a:solidFill>
                                <a:latin typeface="Cambria Math" panose="02040503050406030204" pitchFamily="18" charset="0"/>
                              </a:rPr>
                              <m:t>)</m:t>
                            </m:r>
                          </m:oMath>
                        </m:oMathPara>
                      </a14:m>
                      <a:endParaRPr lang="tr-TR" dirty="0">
                        <a:solidFill>
                          <a:srgbClr val="00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426930" y="3503587"/>
                      <a:ext cx="524439" cy="276999"/>
                    </a:xfrm>
                    <a:prstGeom prst="rect">
                      <a:avLst/>
                    </a:prstGeom>
                    <a:blipFill rotWithShape="0">
                      <a:blip r:embed="rId15"/>
                      <a:stretch>
                        <a:fillRect l="-9302" t="-2174" r="-15116" b="-3260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807021" y="3464645"/>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rPr>
                              <m:t>+</m:t>
                            </m:r>
                          </m:oMath>
                        </m:oMathPara>
                      </a14:m>
                      <a:endParaRPr lang="tr-TR" dirty="0">
                        <a:solidFill>
                          <a:srgbClr val="00000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807021" y="3464645"/>
                      <a:ext cx="226023" cy="276999"/>
                    </a:xfrm>
                    <a:prstGeom prst="rect">
                      <a:avLst/>
                    </a:prstGeom>
                    <a:blipFill rotWithShape="0">
                      <a:blip r:embed="rId16"/>
                      <a:stretch>
                        <a:fillRect l="-21622" r="-21622" b="-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319008" y="3987992"/>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rPr>
                              <m:t>−</m:t>
                            </m:r>
                          </m:oMath>
                        </m:oMathPara>
                      </a14:m>
                      <a:endParaRPr lang="tr-TR" dirty="0">
                        <a:solidFill>
                          <a:srgbClr val="00000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319008" y="3987992"/>
                      <a:ext cx="226023" cy="276999"/>
                    </a:xfrm>
                    <a:prstGeom prst="rect">
                      <a:avLst/>
                    </a:prstGeom>
                    <a:blipFill rotWithShape="0">
                      <a:blip r:embed="rId17"/>
                      <a:stretch>
                        <a:fillRect l="-5405" r="-5405"/>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3353359" y="6400800"/>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rPr>
                            <m:t>𝐻</m:t>
                          </m:r>
                          <m:r>
                            <a:rPr lang="tr-TR" i="1" smtClean="0">
                              <a:solidFill>
                                <a:srgbClr val="000000"/>
                              </a:solidFill>
                              <a:latin typeface="Cambria Math" panose="02040503050406030204" pitchFamily="18" charset="0"/>
                            </a:rPr>
                            <m:t>(</m:t>
                          </m:r>
                          <m:r>
                            <a:rPr lang="tr-TR" i="1" smtClean="0">
                              <a:solidFill>
                                <a:srgbClr val="000000"/>
                              </a:solidFill>
                              <a:latin typeface="Cambria Math" panose="02040503050406030204" pitchFamily="18" charset="0"/>
                            </a:rPr>
                            <m:t>𝑠</m:t>
                          </m:r>
                          <m:r>
                            <a:rPr lang="tr-TR" i="1" smtClean="0">
                              <a:solidFill>
                                <a:srgbClr val="000000"/>
                              </a:solidFill>
                              <a:latin typeface="Cambria Math" panose="02040503050406030204" pitchFamily="18" charset="0"/>
                            </a:rPr>
                            <m:t>)</m:t>
                          </m:r>
                        </m:oMath>
                      </m:oMathPara>
                    </a14:m>
                    <a:endParaRPr lang="tr-TR" dirty="0">
                      <a:solidFill>
                        <a:srgbClr val="00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353359" y="6400800"/>
                    <a:ext cx="685800" cy="457200"/>
                  </a:xfrm>
                  <a:prstGeom prst="rect">
                    <a:avLst/>
                  </a:prstGeom>
                  <a:blipFill rotWithShape="0">
                    <a:blip r:embed="rId18"/>
                    <a:stretch>
                      <a:fillRect/>
                    </a:stretch>
                  </a:blipFill>
                </p:spPr>
                <p:txBody>
                  <a:bodyPr/>
                  <a:lstStyle/>
                  <a:p>
                    <a:r>
                      <a:rPr lang="tr-TR">
                        <a:noFill/>
                      </a:rPr>
                      <a:t> </a:t>
                    </a:r>
                  </a:p>
                </p:txBody>
              </p:sp>
            </mc:Fallback>
          </mc:AlternateContent>
          <p:cxnSp>
            <p:nvCxnSpPr>
              <p:cNvPr id="16" name="Straight Arrow Connector 15"/>
              <p:cNvCxnSpPr/>
              <p:nvPr/>
            </p:nvCxnSpPr>
            <p:spPr>
              <a:xfrm>
                <a:off x="4803964" y="5459356"/>
                <a:ext cx="0" cy="1170044"/>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4018876" y="6629400"/>
                <a:ext cx="785088" cy="0"/>
              </a:xfrm>
              <a:prstGeom prst="line">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Connector 21"/>
              <p:cNvCxnSpPr>
                <a:stCxn id="33" idx="4"/>
              </p:cNvCxnSpPr>
              <p:nvPr/>
            </p:nvCxnSpPr>
            <p:spPr>
              <a:xfrm>
                <a:off x="2625485" y="5687956"/>
                <a:ext cx="0" cy="941444"/>
              </a:xfrm>
              <a:prstGeom prst="line">
                <a:avLst/>
              </a:prstGeom>
              <a:ln>
                <a:head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101046" y="6006656"/>
                    <a:ext cx="5244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solidFill>
                                <a:srgbClr val="000000"/>
                              </a:solidFill>
                              <a:latin typeface="Cambria Math" panose="02040503050406030204" pitchFamily="18" charset="0"/>
                            </a:rPr>
                            <m:t>𝐵</m:t>
                          </m:r>
                          <m:r>
                            <a:rPr lang="tr-TR" i="1" smtClean="0">
                              <a:solidFill>
                                <a:srgbClr val="000000"/>
                              </a:solidFill>
                              <a:latin typeface="Cambria Math" panose="02040503050406030204" pitchFamily="18" charset="0"/>
                            </a:rPr>
                            <m:t>(</m:t>
                          </m:r>
                          <m:r>
                            <a:rPr lang="tr-TR" i="1" smtClean="0">
                              <a:solidFill>
                                <a:srgbClr val="000000"/>
                              </a:solidFill>
                              <a:latin typeface="Cambria Math" panose="02040503050406030204" pitchFamily="18" charset="0"/>
                            </a:rPr>
                            <m:t>𝑠</m:t>
                          </m:r>
                          <m:r>
                            <a:rPr lang="tr-TR" i="1" smtClean="0">
                              <a:solidFill>
                                <a:srgbClr val="000000"/>
                              </a:solidFill>
                              <a:latin typeface="Cambria Math" panose="02040503050406030204" pitchFamily="18" charset="0"/>
                            </a:rPr>
                            <m:t>)</m:t>
                          </m:r>
                        </m:oMath>
                      </m:oMathPara>
                    </a14:m>
                    <a:endParaRPr lang="tr-TR" dirty="0">
                      <a:solidFill>
                        <a:srgbClr val="0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101046" y="6006656"/>
                    <a:ext cx="524439" cy="276999"/>
                  </a:xfrm>
                  <a:prstGeom prst="rect">
                    <a:avLst/>
                  </a:prstGeom>
                  <a:blipFill rotWithShape="0">
                    <a:blip r:embed="rId19"/>
                    <a:stretch>
                      <a:fillRect l="-9302" t="-2174" r="-15116" b="-32609"/>
                    </a:stretch>
                  </a:blipFill>
                </p:spPr>
                <p:txBody>
                  <a:bodyPr/>
                  <a:lstStyle/>
                  <a:p>
                    <a:r>
                      <a:rPr lang="tr-TR">
                        <a:noFill/>
                      </a:rPr>
                      <a:t> </a:t>
                    </a:r>
                  </a:p>
                </p:txBody>
              </p:sp>
            </mc:Fallback>
          </mc:AlternateContent>
          <p:cxnSp>
            <p:nvCxnSpPr>
              <p:cNvPr id="54" name="Straight Connector 53"/>
              <p:cNvCxnSpPr>
                <a:endCxn id="14" idx="1"/>
              </p:cNvCxnSpPr>
              <p:nvPr/>
            </p:nvCxnSpPr>
            <p:spPr>
              <a:xfrm>
                <a:off x="2625485" y="6629400"/>
                <a:ext cx="727874" cy="0"/>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98" name="TextBox 97"/>
              <p:cNvSpPr txBox="1"/>
              <p:nvPr/>
            </p:nvSpPr>
            <p:spPr>
              <a:xfrm>
                <a:off x="6235429" y="1730381"/>
                <a:ext cx="4945920" cy="3876639"/>
              </a:xfrm>
              <a:prstGeom prst="rect">
                <a:avLst/>
              </a:prstGeom>
              <a:effectLst>
                <a:outerShdw blurRad="50800" dist="50800" dir="5400000" algn="ctr" rotWithShape="0">
                  <a:schemeClr val="accent4"/>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srgbClr val="000000"/>
                    </a:solidFill>
                  </a:rPr>
                  <a:t>Açık Çevrim TF	</a:t>
                </a:r>
              </a:p>
              <a:p>
                <a:pPr/>
                <a14:m>
                  <m:oMathPara xmlns:m="http://schemas.openxmlformats.org/officeDocument/2006/math">
                    <m:oMathParaPr>
                      <m:jc m:val="centerGroup"/>
                    </m:oMathParaPr>
                    <m:oMath xmlns:m="http://schemas.openxmlformats.org/officeDocument/2006/math">
                      <m:sSub>
                        <m:sSubPr>
                          <m:ctrlPr>
                            <a:rPr lang="tr-TR" sz="2400" i="1">
                              <a:solidFill>
                                <a:srgbClr val="000000"/>
                              </a:solidFill>
                              <a:latin typeface="Cambria Math" panose="02040503050406030204" pitchFamily="18" charset="0"/>
                            </a:rPr>
                          </m:ctrlPr>
                        </m:sSubPr>
                        <m:e>
                          <m:r>
                            <a:rPr lang="tr-TR" sz="2400" i="1">
                              <a:solidFill>
                                <a:srgbClr val="000000"/>
                              </a:solidFill>
                              <a:latin typeface="Cambria Math" panose="02040503050406030204" pitchFamily="18" charset="0"/>
                            </a:rPr>
                            <m:t>𝐺</m:t>
                          </m:r>
                        </m:e>
                        <m:sub>
                          <m:r>
                            <a:rPr lang="tr-TR" sz="2400" i="1">
                              <a:solidFill>
                                <a:srgbClr val="000000"/>
                              </a:solidFill>
                              <a:latin typeface="Cambria Math" panose="02040503050406030204" pitchFamily="18" charset="0"/>
                            </a:rPr>
                            <m:t>𝑜</m:t>
                          </m:r>
                        </m:sub>
                      </m:sSub>
                      <m:d>
                        <m:dPr>
                          <m:ctrlPr>
                            <a:rPr lang="tr-TR" sz="2400" i="1">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𝑠</m:t>
                          </m:r>
                        </m:e>
                      </m:d>
                      <m:r>
                        <a:rPr lang="tr-TR" sz="2400" i="1" smtClean="0">
                          <a:solidFill>
                            <a:srgbClr val="000000"/>
                          </a:solidFill>
                          <a:latin typeface="Cambria Math" panose="02040503050406030204" pitchFamily="18" charset="0"/>
                          <a:ea typeface="Cambria Math" panose="02040503050406030204" pitchFamily="18" charset="0"/>
                        </a:rPr>
                        <m:t>≡</m:t>
                      </m:r>
                      <m:f>
                        <m:fPr>
                          <m:ctrlPr>
                            <a:rPr lang="tr-TR" sz="2400" i="1">
                              <a:solidFill>
                                <a:srgbClr val="000000"/>
                              </a:solidFill>
                              <a:latin typeface="Cambria Math" panose="02040503050406030204" pitchFamily="18" charset="0"/>
                            </a:rPr>
                          </m:ctrlPr>
                        </m:fPr>
                        <m:num>
                          <m:r>
                            <a:rPr lang="tr-TR" sz="2400" i="1">
                              <a:solidFill>
                                <a:srgbClr val="000000"/>
                              </a:solidFill>
                              <a:latin typeface="Cambria Math" panose="02040503050406030204" pitchFamily="18" charset="0"/>
                            </a:rPr>
                            <m:t>𝐵</m:t>
                          </m:r>
                          <m:d>
                            <m:dPr>
                              <m:ctrlPr>
                                <a:rPr lang="tr-TR" sz="2400" i="1">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𝑠</m:t>
                              </m:r>
                            </m:e>
                          </m:d>
                        </m:num>
                        <m:den>
                          <m:r>
                            <a:rPr lang="tr-TR" sz="2400" b="0" i="1" smtClean="0">
                              <a:solidFill>
                                <a:srgbClr val="000000"/>
                              </a:solidFill>
                              <a:latin typeface="Cambria Math" panose="02040503050406030204" pitchFamily="18" charset="0"/>
                            </a:rPr>
                            <m:t>𝐸</m:t>
                          </m:r>
                          <m:d>
                            <m:dPr>
                              <m:ctrlPr>
                                <a:rPr lang="tr-TR" sz="2400" i="1">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𝑠</m:t>
                              </m:r>
                            </m:e>
                          </m:d>
                        </m:den>
                      </m:f>
                      <m:r>
                        <a:rPr lang="tr-TR" sz="2400" smtClean="0">
                          <a:solidFill>
                            <a:srgbClr val="000000"/>
                          </a:solidFill>
                          <a:latin typeface="Cambria Math" panose="02040503050406030204" pitchFamily="18" charset="0"/>
                        </a:rPr>
                        <m:t>=</m:t>
                      </m:r>
                      <m:r>
                        <a:rPr lang="tr-TR" sz="2400" i="1" smtClean="0">
                          <a:solidFill>
                            <a:srgbClr val="000000"/>
                          </a:solidFill>
                          <a:latin typeface="Cambria Math" panose="02040503050406030204" pitchFamily="18" charset="0"/>
                        </a:rPr>
                        <m:t>𝐺</m:t>
                      </m:r>
                      <m:d>
                        <m:dPr>
                          <m:ctrlPr>
                            <a:rPr lang="tr-TR" sz="2400" i="1" smtClean="0">
                              <a:solidFill>
                                <a:srgbClr val="000000"/>
                              </a:solidFill>
                              <a:latin typeface="Cambria Math" panose="02040503050406030204" pitchFamily="18" charset="0"/>
                            </a:rPr>
                          </m:ctrlPr>
                        </m:dPr>
                        <m:e>
                          <m:r>
                            <a:rPr lang="tr-TR" sz="2400" i="1" smtClean="0">
                              <a:solidFill>
                                <a:srgbClr val="000000"/>
                              </a:solidFill>
                              <a:latin typeface="Cambria Math" panose="02040503050406030204" pitchFamily="18" charset="0"/>
                            </a:rPr>
                            <m:t>𝑠</m:t>
                          </m:r>
                        </m:e>
                      </m:d>
                      <m:r>
                        <a:rPr lang="tr-TR" sz="2400" i="1" smtClean="0">
                          <a:solidFill>
                            <a:srgbClr val="000000"/>
                          </a:solidFill>
                          <a:latin typeface="Cambria Math" panose="02040503050406030204" pitchFamily="18" charset="0"/>
                        </a:rPr>
                        <m:t>𝐻</m:t>
                      </m:r>
                      <m:r>
                        <a:rPr lang="tr-TR" sz="2400" i="1" smtClean="0">
                          <a:solidFill>
                            <a:srgbClr val="000000"/>
                          </a:solidFill>
                          <a:latin typeface="Cambria Math" panose="02040503050406030204" pitchFamily="18" charset="0"/>
                        </a:rPr>
                        <m:t>(</m:t>
                      </m:r>
                      <m:r>
                        <a:rPr lang="tr-TR" sz="2400" i="1" smtClean="0">
                          <a:solidFill>
                            <a:srgbClr val="000000"/>
                          </a:solidFill>
                          <a:latin typeface="Cambria Math" panose="02040503050406030204" pitchFamily="18" charset="0"/>
                        </a:rPr>
                        <m:t>𝑠</m:t>
                      </m:r>
                      <m:r>
                        <a:rPr lang="tr-TR" sz="2400" i="1" smtClean="0">
                          <a:solidFill>
                            <a:srgbClr val="000000"/>
                          </a:solidFill>
                          <a:latin typeface="Cambria Math" panose="02040503050406030204" pitchFamily="18" charset="0"/>
                        </a:rPr>
                        <m:t>)</m:t>
                      </m:r>
                    </m:oMath>
                  </m:oMathPara>
                </a14:m>
                <a:endParaRPr lang="tr-TR" sz="2400" dirty="0" smtClean="0">
                  <a:solidFill>
                    <a:srgbClr val="000000"/>
                  </a:solidFill>
                </a:endParaRPr>
              </a:p>
              <a:p>
                <a:r>
                  <a:rPr lang="tr-TR" sz="2400" dirty="0" smtClean="0">
                    <a:solidFill>
                      <a:srgbClr val="000000"/>
                    </a:solidFill>
                  </a:rPr>
                  <a:t>Kapalı Çevrim TF	</a:t>
                </a:r>
              </a:p>
              <a:p>
                <a:pPr/>
                <a14:m>
                  <m:oMathPara xmlns:m="http://schemas.openxmlformats.org/officeDocument/2006/math">
                    <m:oMathParaPr>
                      <m:jc m:val="centerGroup"/>
                    </m:oMathParaPr>
                    <m:oMath xmlns:m="http://schemas.openxmlformats.org/officeDocument/2006/math">
                      <m:r>
                        <m:rPr>
                          <m:sty m:val="p"/>
                        </m:rPr>
                        <a:rPr lang="tr-TR" sz="2400" smtClean="0">
                          <a:solidFill>
                            <a:srgbClr val="000000"/>
                          </a:solidFill>
                          <a:latin typeface="Cambria Math" panose="02040503050406030204" pitchFamily="18" charset="0"/>
                          <a:ea typeface="Cambria Math" panose="02040503050406030204" pitchFamily="18" charset="0"/>
                        </a:rPr>
                        <m:t>M</m:t>
                      </m:r>
                      <m:r>
                        <a:rPr lang="tr-TR" sz="2400" smtClean="0">
                          <a:solidFill>
                            <a:srgbClr val="000000"/>
                          </a:solidFill>
                          <a:latin typeface="Cambria Math" panose="02040503050406030204" pitchFamily="18" charset="0"/>
                          <a:ea typeface="Cambria Math" panose="02040503050406030204" pitchFamily="18" charset="0"/>
                        </a:rPr>
                        <m:t>(</m:t>
                      </m:r>
                      <m:r>
                        <m:rPr>
                          <m:sty m:val="p"/>
                        </m:rPr>
                        <a:rPr lang="tr-TR" sz="2400" smtClean="0">
                          <a:solidFill>
                            <a:srgbClr val="000000"/>
                          </a:solidFill>
                          <a:latin typeface="Cambria Math" panose="02040503050406030204" pitchFamily="18" charset="0"/>
                          <a:ea typeface="Cambria Math" panose="02040503050406030204" pitchFamily="18" charset="0"/>
                        </a:rPr>
                        <m:t>s</m:t>
                      </m:r>
                      <m:r>
                        <a:rPr lang="tr-TR" sz="2400" smtClean="0">
                          <a:solidFill>
                            <a:srgbClr val="000000"/>
                          </a:solidFill>
                          <a:latin typeface="Cambria Math" panose="02040503050406030204" pitchFamily="18" charset="0"/>
                          <a:ea typeface="Cambria Math" panose="02040503050406030204" pitchFamily="18" charset="0"/>
                        </a:rPr>
                        <m:t>)</m:t>
                      </m:r>
                      <m:r>
                        <a:rPr lang="tr-TR" sz="2400" i="1" smtClean="0">
                          <a:solidFill>
                            <a:srgbClr val="000000"/>
                          </a:solidFill>
                          <a:latin typeface="Cambria Math" panose="02040503050406030204" pitchFamily="18" charset="0"/>
                          <a:ea typeface="Cambria Math" panose="02040503050406030204" pitchFamily="18" charset="0"/>
                        </a:rPr>
                        <m:t>≡</m:t>
                      </m:r>
                      <m:f>
                        <m:fPr>
                          <m:ctrlPr>
                            <a:rPr lang="tr-TR" sz="2400" i="1">
                              <a:solidFill>
                                <a:srgbClr val="000000"/>
                              </a:solidFill>
                              <a:latin typeface="Cambria Math" panose="02040503050406030204" pitchFamily="18" charset="0"/>
                            </a:rPr>
                          </m:ctrlPr>
                        </m:fPr>
                        <m:num>
                          <m:r>
                            <a:rPr lang="tr-TR" sz="2400" i="1">
                              <a:solidFill>
                                <a:srgbClr val="000000"/>
                              </a:solidFill>
                              <a:latin typeface="Cambria Math" panose="02040503050406030204" pitchFamily="18" charset="0"/>
                            </a:rPr>
                            <m:t>𝐶</m:t>
                          </m:r>
                          <m:r>
                            <a:rPr lang="tr-TR" sz="2400" i="1">
                              <a:solidFill>
                                <a:srgbClr val="000000"/>
                              </a:solidFill>
                              <a:latin typeface="Cambria Math" panose="02040503050406030204" pitchFamily="18" charset="0"/>
                            </a:rPr>
                            <m:t>(</m:t>
                          </m:r>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num>
                        <m:den>
                          <m:r>
                            <a:rPr lang="tr-TR" sz="2400" i="1" smtClean="0">
                              <a:solidFill>
                                <a:srgbClr val="000000"/>
                              </a:solidFill>
                              <a:latin typeface="Cambria Math" panose="02040503050406030204" pitchFamily="18" charset="0"/>
                            </a:rPr>
                            <m:t>𝑅</m:t>
                          </m:r>
                          <m:r>
                            <a:rPr lang="tr-TR" sz="2400" i="1">
                              <a:solidFill>
                                <a:srgbClr val="000000"/>
                              </a:solidFill>
                              <a:latin typeface="Cambria Math" panose="02040503050406030204" pitchFamily="18" charset="0"/>
                            </a:rPr>
                            <m:t>(</m:t>
                          </m:r>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den>
                      </m:f>
                      <m:r>
                        <a:rPr lang="tr-TR" sz="2400" i="1">
                          <a:solidFill>
                            <a:srgbClr val="000000"/>
                          </a:solidFill>
                          <a:latin typeface="Cambria Math" panose="02040503050406030204" pitchFamily="18" charset="0"/>
                        </a:rPr>
                        <m:t>=</m:t>
                      </m:r>
                      <m:f>
                        <m:fPr>
                          <m:ctrlPr>
                            <a:rPr lang="tr-TR" sz="2400" i="1" smtClean="0">
                              <a:solidFill>
                                <a:srgbClr val="000000"/>
                              </a:solidFill>
                              <a:latin typeface="Cambria Math" panose="02040503050406030204" pitchFamily="18" charset="0"/>
                            </a:rPr>
                          </m:ctrlPr>
                        </m:fPr>
                        <m:num>
                          <m:r>
                            <a:rPr lang="tr-TR" sz="2400" i="1">
                              <a:solidFill>
                                <a:srgbClr val="000000"/>
                              </a:solidFill>
                              <a:latin typeface="Cambria Math" panose="02040503050406030204" pitchFamily="18" charset="0"/>
                            </a:rPr>
                            <m:t>𝐺</m:t>
                          </m:r>
                          <m:r>
                            <a:rPr lang="tr-TR" sz="2400" i="1">
                              <a:solidFill>
                                <a:srgbClr val="000000"/>
                              </a:solidFill>
                              <a:latin typeface="Cambria Math" panose="02040503050406030204" pitchFamily="18" charset="0"/>
                            </a:rPr>
                            <m:t>(</m:t>
                          </m:r>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r>
                            <m:rPr>
                              <m:nor/>
                            </m:rPr>
                            <a:rPr lang="tr-TR" sz="2400" dirty="0">
                              <a:solidFill>
                                <a:srgbClr val="000000"/>
                              </a:solidFill>
                            </a:rPr>
                            <m:t> </m:t>
                          </m:r>
                        </m:num>
                        <m:den>
                          <m:r>
                            <a:rPr lang="tr-TR" sz="2400" i="1" smtClean="0">
                              <a:solidFill>
                                <a:srgbClr val="000000"/>
                              </a:solidFill>
                              <a:latin typeface="Cambria Math" panose="02040503050406030204" pitchFamily="18" charset="0"/>
                            </a:rPr>
                            <m:t>1+</m:t>
                          </m:r>
                          <m:r>
                            <a:rPr lang="tr-TR" sz="2400" i="1">
                              <a:solidFill>
                                <a:srgbClr val="000000"/>
                              </a:solidFill>
                              <a:latin typeface="Cambria Math" panose="02040503050406030204" pitchFamily="18" charset="0"/>
                            </a:rPr>
                            <m:t>𝐺</m:t>
                          </m:r>
                          <m:d>
                            <m:dPr>
                              <m:ctrlPr>
                                <a:rPr lang="tr-TR" sz="2400" i="1">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𝑠</m:t>
                              </m:r>
                            </m:e>
                          </m:d>
                          <m:r>
                            <a:rPr lang="tr-TR" sz="2400" i="1">
                              <a:solidFill>
                                <a:srgbClr val="000000"/>
                              </a:solidFill>
                              <a:latin typeface="Cambria Math" panose="02040503050406030204" pitchFamily="18" charset="0"/>
                            </a:rPr>
                            <m:t>𝐻</m:t>
                          </m:r>
                          <m:r>
                            <a:rPr lang="tr-TR" sz="2400" i="1">
                              <a:solidFill>
                                <a:srgbClr val="000000"/>
                              </a:solidFill>
                              <a:latin typeface="Cambria Math" panose="02040503050406030204" pitchFamily="18" charset="0"/>
                            </a:rPr>
                            <m:t>(</m:t>
                          </m:r>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r>
                            <m:rPr>
                              <m:nor/>
                            </m:rPr>
                            <a:rPr lang="tr-TR" sz="2400" dirty="0">
                              <a:solidFill>
                                <a:srgbClr val="000000"/>
                              </a:solidFill>
                            </a:rPr>
                            <m:t> </m:t>
                          </m:r>
                        </m:den>
                      </m:f>
                    </m:oMath>
                  </m:oMathPara>
                </a14:m>
                <a:endParaRPr lang="tr-TR" sz="2400" dirty="0">
                  <a:solidFill>
                    <a:srgbClr val="000000"/>
                  </a:solidFill>
                </a:endParaRPr>
              </a:p>
              <a:p>
                <a:r>
                  <a:rPr lang="tr-TR" sz="2400" dirty="0" smtClean="0">
                    <a:solidFill>
                      <a:srgbClr val="000000"/>
                    </a:solidFill>
                  </a:rPr>
                  <a:t>Hata </a:t>
                </a:r>
                <a:r>
                  <a:rPr lang="tr-TR" sz="2400" dirty="0">
                    <a:solidFill>
                      <a:srgbClr val="000000"/>
                    </a:solidFill>
                  </a:rPr>
                  <a:t>TF	</a:t>
                </a:r>
              </a:p>
              <a:p>
                <a:pPr/>
                <a14:m>
                  <m:oMathPara xmlns:m="http://schemas.openxmlformats.org/officeDocument/2006/math">
                    <m:oMathParaPr>
                      <m:jc m:val="centerGroup"/>
                    </m:oMathParaPr>
                    <m:oMath xmlns:m="http://schemas.openxmlformats.org/officeDocument/2006/math">
                      <m:sSub>
                        <m:sSubPr>
                          <m:ctrlPr>
                            <a:rPr lang="tr-TR" sz="2400" i="1">
                              <a:solidFill>
                                <a:srgbClr val="000000"/>
                              </a:solidFill>
                              <a:latin typeface="Cambria Math" panose="02040503050406030204" pitchFamily="18" charset="0"/>
                            </a:rPr>
                          </m:ctrlPr>
                        </m:sSubPr>
                        <m:e>
                          <m:r>
                            <a:rPr lang="tr-TR" sz="2400" i="1">
                              <a:solidFill>
                                <a:srgbClr val="000000"/>
                              </a:solidFill>
                              <a:latin typeface="Cambria Math" panose="02040503050406030204" pitchFamily="18" charset="0"/>
                            </a:rPr>
                            <m:t>𝐺</m:t>
                          </m:r>
                        </m:e>
                        <m:sub>
                          <m:r>
                            <a:rPr lang="tr-TR" sz="2400" i="1">
                              <a:solidFill>
                                <a:srgbClr val="000000"/>
                              </a:solidFill>
                              <a:latin typeface="Cambria Math" panose="02040503050406030204" pitchFamily="18" charset="0"/>
                            </a:rPr>
                            <m:t>𝐸𝑅</m:t>
                          </m:r>
                        </m:sub>
                      </m:sSub>
                      <m:r>
                        <a:rPr lang="tr-TR" sz="2400" i="1">
                          <a:solidFill>
                            <a:srgbClr val="000000"/>
                          </a:solidFill>
                          <a:latin typeface="Cambria Math" panose="02040503050406030204" pitchFamily="18" charset="0"/>
                        </a:rPr>
                        <m:t>(</m:t>
                      </m:r>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f>
                        <m:fPr>
                          <m:ctrlPr>
                            <a:rPr lang="tr-TR" sz="2400" i="1">
                              <a:solidFill>
                                <a:srgbClr val="000000"/>
                              </a:solidFill>
                              <a:latin typeface="Cambria Math" panose="02040503050406030204" pitchFamily="18" charset="0"/>
                            </a:rPr>
                          </m:ctrlPr>
                        </m:fPr>
                        <m:num>
                          <m:r>
                            <a:rPr lang="tr-TR" sz="2400" i="1" smtClean="0">
                              <a:solidFill>
                                <a:srgbClr val="000000"/>
                              </a:solidFill>
                              <a:latin typeface="Cambria Math" panose="02040503050406030204" pitchFamily="18" charset="0"/>
                            </a:rPr>
                            <m:t>𝐸</m:t>
                          </m:r>
                          <m:r>
                            <a:rPr lang="tr-TR" sz="2400" i="1">
                              <a:solidFill>
                                <a:srgbClr val="000000"/>
                              </a:solidFill>
                              <a:latin typeface="Cambria Math" panose="02040503050406030204" pitchFamily="18" charset="0"/>
                            </a:rPr>
                            <m:t>(</m:t>
                          </m:r>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num>
                        <m:den>
                          <m:r>
                            <a:rPr lang="tr-TR" sz="2400" i="1">
                              <a:solidFill>
                                <a:srgbClr val="000000"/>
                              </a:solidFill>
                              <a:latin typeface="Cambria Math" panose="02040503050406030204" pitchFamily="18" charset="0"/>
                            </a:rPr>
                            <m:t>𝑅</m:t>
                          </m:r>
                          <m:r>
                            <a:rPr lang="tr-TR" sz="2400" i="1">
                              <a:solidFill>
                                <a:srgbClr val="000000"/>
                              </a:solidFill>
                              <a:latin typeface="Cambria Math" panose="02040503050406030204" pitchFamily="18" charset="0"/>
                            </a:rPr>
                            <m:t>(</m:t>
                          </m:r>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den>
                      </m:f>
                      <m:r>
                        <a:rPr lang="tr-TR" sz="2400" i="1">
                          <a:solidFill>
                            <a:srgbClr val="000000"/>
                          </a:solidFill>
                          <a:latin typeface="Cambria Math" panose="02040503050406030204" pitchFamily="18" charset="0"/>
                        </a:rPr>
                        <m:t>=</m:t>
                      </m:r>
                      <m:f>
                        <m:fPr>
                          <m:ctrlPr>
                            <a:rPr lang="tr-TR" sz="2400" i="1">
                              <a:solidFill>
                                <a:srgbClr val="000000"/>
                              </a:solidFill>
                              <a:latin typeface="Cambria Math" panose="02040503050406030204" pitchFamily="18" charset="0"/>
                            </a:rPr>
                          </m:ctrlPr>
                        </m:fPr>
                        <m:num>
                          <m:r>
                            <a:rPr lang="tr-TR" sz="2400" i="1" smtClean="0">
                              <a:solidFill>
                                <a:srgbClr val="000000"/>
                              </a:solidFill>
                              <a:latin typeface="Cambria Math" panose="02040503050406030204" pitchFamily="18" charset="0"/>
                            </a:rPr>
                            <m:t>1</m:t>
                          </m:r>
                        </m:num>
                        <m:den>
                          <m:r>
                            <a:rPr lang="tr-TR" sz="2400" i="1">
                              <a:solidFill>
                                <a:srgbClr val="000000"/>
                              </a:solidFill>
                              <a:latin typeface="Cambria Math" panose="02040503050406030204" pitchFamily="18" charset="0"/>
                            </a:rPr>
                            <m:t>1+</m:t>
                          </m:r>
                          <m:r>
                            <a:rPr lang="tr-TR" sz="2400" i="1">
                              <a:solidFill>
                                <a:srgbClr val="000000"/>
                              </a:solidFill>
                              <a:latin typeface="Cambria Math" panose="02040503050406030204" pitchFamily="18" charset="0"/>
                            </a:rPr>
                            <m:t>𝐺</m:t>
                          </m:r>
                          <m:d>
                            <m:dPr>
                              <m:ctrlPr>
                                <a:rPr lang="tr-TR" sz="2400" i="1">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𝑠</m:t>
                              </m:r>
                            </m:e>
                          </m:d>
                          <m:r>
                            <a:rPr lang="tr-TR" sz="2400" i="1">
                              <a:solidFill>
                                <a:srgbClr val="000000"/>
                              </a:solidFill>
                              <a:latin typeface="Cambria Math" panose="02040503050406030204" pitchFamily="18" charset="0"/>
                            </a:rPr>
                            <m:t>𝐻</m:t>
                          </m:r>
                          <m:r>
                            <a:rPr lang="tr-TR" sz="2400" i="1">
                              <a:solidFill>
                                <a:srgbClr val="000000"/>
                              </a:solidFill>
                              <a:latin typeface="Cambria Math" panose="02040503050406030204" pitchFamily="18" charset="0"/>
                            </a:rPr>
                            <m:t>(</m:t>
                          </m:r>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r>
                            <m:rPr>
                              <m:nor/>
                            </m:rPr>
                            <a:rPr lang="tr-TR" sz="2400" dirty="0">
                              <a:solidFill>
                                <a:srgbClr val="000000"/>
                              </a:solidFill>
                            </a:rPr>
                            <m:t> </m:t>
                          </m:r>
                        </m:den>
                      </m:f>
                    </m:oMath>
                  </m:oMathPara>
                </a14:m>
                <a:endParaRPr lang="tr-TR" sz="2400" dirty="0">
                  <a:solidFill>
                    <a:srgbClr val="000000"/>
                  </a:solidFill>
                </a:endParaRPr>
              </a:p>
              <a:p>
                <a:endParaRPr lang="tr-TR" sz="2400" dirty="0">
                  <a:solidFill>
                    <a:srgbClr val="000000"/>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6235429" y="1730381"/>
                <a:ext cx="4945920" cy="3876639"/>
              </a:xfrm>
              <a:prstGeom prst="rect">
                <a:avLst/>
              </a:prstGeom>
              <a:blipFill rotWithShape="0">
                <a:blip r:embed="rId20"/>
                <a:stretch>
                  <a:fillRect/>
                </a:stretch>
              </a:blipFill>
              <a:effectLst>
                <a:outerShdw blurRad="50800" dist="50800" dir="5400000" algn="ctr" rotWithShape="0">
                  <a:schemeClr val="accent4"/>
                </a:outerShdw>
              </a:effectLst>
            </p:spPr>
            <p:txBody>
              <a:bodyPr/>
              <a:lstStyle/>
              <a:p>
                <a:r>
                  <a:rPr lang="tr-TR">
                    <a:noFill/>
                  </a:rPr>
                  <a:t> </a:t>
                </a:r>
              </a:p>
            </p:txBody>
          </p:sp>
        </mc:Fallback>
      </mc:AlternateContent>
      <p:sp>
        <p:nvSpPr>
          <p:cNvPr id="3" name="Rectangle 2"/>
          <p:cNvSpPr/>
          <p:nvPr/>
        </p:nvSpPr>
        <p:spPr>
          <a:xfrm>
            <a:off x="1032595" y="5442103"/>
            <a:ext cx="5442516" cy="369332"/>
          </a:xfrm>
          <a:prstGeom prst="rect">
            <a:avLst/>
          </a:prstGeom>
        </p:spPr>
        <p:txBody>
          <a:bodyPr wrap="none">
            <a:spAutoFit/>
          </a:bodyPr>
          <a:lstStyle/>
          <a:p>
            <a:r>
              <a:rPr lang="en-US" dirty="0">
                <a:latin typeface="Arial" panose="020B0604020202020204" pitchFamily="34" charset="0"/>
              </a:rPr>
              <a:t>AÇTF </a:t>
            </a:r>
            <a:r>
              <a:rPr lang="en-US" dirty="0" err="1">
                <a:latin typeface="Arial" panose="020B0604020202020204" pitchFamily="34" charset="0"/>
              </a:rPr>
              <a:t>aşağıdaki</a:t>
            </a:r>
            <a:r>
              <a:rPr lang="en-US" dirty="0">
                <a:latin typeface="Arial" panose="020B0604020202020204" pitchFamily="34" charset="0"/>
              </a:rPr>
              <a:t> </a:t>
            </a:r>
            <a:r>
              <a:rPr lang="en-US" dirty="0" err="1">
                <a:latin typeface="Arial" panose="020B0604020202020204" pitchFamily="34" charset="0"/>
              </a:rPr>
              <a:t>normalleştirilmiş</a:t>
            </a:r>
            <a:r>
              <a:rPr lang="en-US" dirty="0">
                <a:latin typeface="Arial" panose="020B0604020202020204" pitchFamily="34" charset="0"/>
              </a:rPr>
              <a:t> </a:t>
            </a:r>
            <a:r>
              <a:rPr lang="en-US" dirty="0" err="1">
                <a:latin typeface="Arial" panose="020B0604020202020204" pitchFamily="34" charset="0"/>
              </a:rPr>
              <a:t>biçimde</a:t>
            </a:r>
            <a:r>
              <a:rPr lang="en-US" dirty="0">
                <a:latin typeface="Arial" panose="020B0604020202020204" pitchFamily="34" charset="0"/>
              </a:rPr>
              <a:t> </a:t>
            </a:r>
            <a:r>
              <a:rPr lang="en-US" dirty="0" err="1">
                <a:latin typeface="Arial" panose="020B0604020202020204" pitchFamily="34" charset="0"/>
              </a:rPr>
              <a:t>yazılabilir</a:t>
            </a:r>
            <a:endParaRPr lang="en-US" dirty="0"/>
          </a:p>
        </p:txBody>
      </p:sp>
    </p:spTree>
    <p:extLst>
      <p:ext uri="{BB962C8B-B14F-4D97-AF65-F5344CB8AC3E}">
        <p14:creationId xmlns:p14="http://schemas.microsoft.com/office/powerpoint/2010/main" val="239771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89"/>
          <p:cNvSpPr>
            <a:spLocks noGrp="1"/>
          </p:cNvSpPr>
          <p:nvPr>
            <p:ph type="title"/>
          </p:nvPr>
        </p:nvSpPr>
        <p:spPr>
          <a:xfrm>
            <a:off x="1097280" y="286603"/>
            <a:ext cx="10058400" cy="860459"/>
          </a:xfrm>
        </p:spPr>
        <p:txBody>
          <a:bodyPr>
            <a:normAutofit/>
          </a:bodyPr>
          <a:lstStyle/>
          <a:p>
            <a:r>
              <a:rPr lang="tr-TR" sz="2800" b="1" dirty="0">
                <a:solidFill>
                  <a:schemeClr val="accent1"/>
                </a:solidFill>
              </a:rPr>
              <a:t>Kapalı Çevrim Kontrol</a:t>
            </a:r>
            <a:r>
              <a:rPr lang="tr-TR" sz="8800" b="1" dirty="0">
                <a:solidFill>
                  <a:schemeClr val="accent1"/>
                </a:solidFill>
              </a:rPr>
              <a:t/>
            </a:r>
            <a:br>
              <a:rPr lang="tr-TR" sz="8800" b="1" dirty="0">
                <a:solidFill>
                  <a:schemeClr val="accent1"/>
                </a:solidFill>
              </a:rPr>
            </a:br>
            <a:r>
              <a:rPr lang="tr-TR" sz="2200" b="1" dirty="0">
                <a:solidFill>
                  <a:schemeClr val="accent1"/>
                </a:solidFill>
              </a:rPr>
              <a:t>Durgun Durum Hatası</a:t>
            </a:r>
            <a:endParaRPr lang="tr-TR" sz="2200" dirty="0"/>
          </a:p>
        </p:txBody>
      </p:sp>
      <p:sp>
        <p:nvSpPr>
          <p:cNvPr id="91" name="Content Placeholder 90"/>
          <p:cNvSpPr>
            <a:spLocks noGrp="1"/>
          </p:cNvSpPr>
          <p:nvPr>
            <p:ph sz="half" idx="1"/>
          </p:nvPr>
        </p:nvSpPr>
        <p:spPr>
          <a:xfrm>
            <a:off x="1161448" y="1246200"/>
            <a:ext cx="10789921" cy="694895"/>
          </a:xfrm>
        </p:spPr>
        <p:txBody>
          <a:bodyPr>
            <a:noAutofit/>
          </a:bodyPr>
          <a:lstStyle/>
          <a:p>
            <a:pPr marL="0" indent="0" algn="just">
              <a:buNone/>
            </a:pPr>
            <a:r>
              <a:rPr lang="en-US" sz="2400" dirty="0" smtClean="0"/>
              <a:t>A</a:t>
            </a:r>
            <a:r>
              <a:rPr lang="tr-TR" sz="2400" dirty="0" smtClean="0"/>
              <a:t>çık </a:t>
            </a:r>
            <a:r>
              <a:rPr lang="en-US" sz="2400" dirty="0" smtClean="0"/>
              <a:t>Ç</a:t>
            </a:r>
            <a:r>
              <a:rPr lang="tr-TR" sz="2400" dirty="0" smtClean="0"/>
              <a:t>evrim </a:t>
            </a:r>
            <a:r>
              <a:rPr lang="en-US" sz="2400" dirty="0" smtClean="0"/>
              <a:t>TF </a:t>
            </a:r>
            <a:r>
              <a:rPr lang="en-US" sz="2400" dirty="0" err="1"/>
              <a:t>aşağıdaki</a:t>
            </a:r>
            <a:r>
              <a:rPr lang="en-US" sz="2400" dirty="0"/>
              <a:t> </a:t>
            </a:r>
            <a:r>
              <a:rPr lang="en-US" sz="2400" dirty="0" err="1"/>
              <a:t>normalleştirilmiş</a:t>
            </a:r>
            <a:r>
              <a:rPr lang="en-US" sz="2400" dirty="0"/>
              <a:t> </a:t>
            </a:r>
            <a:r>
              <a:rPr lang="en-US" sz="2400" dirty="0" err="1"/>
              <a:t>biçimde</a:t>
            </a:r>
            <a:r>
              <a:rPr lang="en-US" sz="2400" dirty="0"/>
              <a:t> </a:t>
            </a:r>
            <a:r>
              <a:rPr lang="en-US" sz="2400" dirty="0" err="1" smtClean="0"/>
              <a:t>yazılabilir</a:t>
            </a:r>
            <a:r>
              <a:rPr lang="tr-TR" sz="2400" dirty="0" smtClean="0"/>
              <a:t>.</a:t>
            </a:r>
            <a:endParaRPr lang="tr-TR" sz="2400" dirty="0"/>
          </a:p>
        </p:txBody>
      </p:sp>
      <p:sp>
        <p:nvSpPr>
          <p:cNvPr id="41" name="TextBox 40"/>
          <p:cNvSpPr txBox="1"/>
          <p:nvPr/>
        </p:nvSpPr>
        <p:spPr>
          <a:xfrm>
            <a:off x="3067082" y="3596520"/>
            <a:ext cx="65" cy="276999"/>
          </a:xfrm>
          <a:prstGeom prst="rect">
            <a:avLst/>
          </a:prstGeom>
          <a:noFill/>
        </p:spPr>
        <p:txBody>
          <a:bodyPr wrap="none" lIns="0" tIns="0" rIns="0" bIns="0" rtlCol="0">
            <a:spAutoFit/>
          </a:bodyPr>
          <a:lstStyle/>
          <a:p>
            <a:endParaRPr lang="tr-TR" dirty="0">
              <a:solidFill>
                <a:srgbClr val="000000"/>
              </a:solidFill>
            </a:endParaRPr>
          </a:p>
        </p:txBody>
      </p:sp>
      <p:sp>
        <p:nvSpPr>
          <p:cNvPr id="36" name="TextBox 35"/>
          <p:cNvSpPr txBox="1"/>
          <p:nvPr/>
        </p:nvSpPr>
        <p:spPr>
          <a:xfrm>
            <a:off x="3664469" y="3610692"/>
            <a:ext cx="65" cy="276999"/>
          </a:xfrm>
          <a:prstGeom prst="rect">
            <a:avLst/>
          </a:prstGeom>
          <a:noFill/>
        </p:spPr>
        <p:txBody>
          <a:bodyPr wrap="none" lIns="0" tIns="0" rIns="0" bIns="0" rtlCol="0">
            <a:spAutoFit/>
          </a:bodyPr>
          <a:lstStyle/>
          <a:p>
            <a:endParaRPr lang="tr-TR" dirty="0">
              <a:solidFill>
                <a:srgbClr val="000000"/>
              </a:solidFill>
            </a:endParaRPr>
          </a:p>
        </p:txBody>
      </p:sp>
      <mc:AlternateContent xmlns:mc="http://schemas.openxmlformats.org/markup-compatibility/2006" xmlns:a14="http://schemas.microsoft.com/office/drawing/2010/main">
        <mc:Choice Requires="a14">
          <p:sp>
            <p:nvSpPr>
              <p:cNvPr id="98" name="TextBox 97"/>
              <p:cNvSpPr txBox="1"/>
              <p:nvPr/>
            </p:nvSpPr>
            <p:spPr>
              <a:xfrm>
                <a:off x="1310502" y="1714339"/>
                <a:ext cx="9951055" cy="3209918"/>
              </a:xfrm>
              <a:prstGeom prst="rect">
                <a:avLst/>
              </a:prstGeom>
              <a:effectLst>
                <a:outerShdw blurRad="50800" dist="50800" dir="5400000" algn="ctr" rotWithShape="0">
                  <a:schemeClr val="accent4"/>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srgbClr val="000000"/>
                    </a:solidFill>
                  </a:rPr>
                  <a:t>Açık Çevrim TF	</a:t>
                </a:r>
              </a:p>
              <a:p>
                <a:pPr/>
                <a14:m>
                  <m:oMathPara xmlns:m="http://schemas.openxmlformats.org/officeDocument/2006/math">
                    <m:oMathParaPr>
                      <m:jc m:val="centerGroup"/>
                    </m:oMathParaPr>
                    <m:oMath xmlns:m="http://schemas.openxmlformats.org/officeDocument/2006/math">
                      <m:sSub>
                        <m:sSubPr>
                          <m:ctrlPr>
                            <a:rPr lang="tr-TR" sz="2400" i="1">
                              <a:solidFill>
                                <a:srgbClr val="000000"/>
                              </a:solidFill>
                              <a:latin typeface="Cambria Math" panose="02040503050406030204" pitchFamily="18" charset="0"/>
                            </a:rPr>
                          </m:ctrlPr>
                        </m:sSubPr>
                        <m:e>
                          <m:r>
                            <a:rPr lang="tr-TR" sz="2400" i="1">
                              <a:solidFill>
                                <a:srgbClr val="000000"/>
                              </a:solidFill>
                              <a:latin typeface="Cambria Math" panose="02040503050406030204" pitchFamily="18" charset="0"/>
                            </a:rPr>
                            <m:t>𝐺</m:t>
                          </m:r>
                        </m:e>
                        <m:sub>
                          <m:r>
                            <a:rPr lang="tr-TR" sz="2400" i="1">
                              <a:solidFill>
                                <a:srgbClr val="000000"/>
                              </a:solidFill>
                              <a:latin typeface="Cambria Math" panose="02040503050406030204" pitchFamily="18" charset="0"/>
                            </a:rPr>
                            <m:t>𝑜</m:t>
                          </m:r>
                        </m:sub>
                      </m:sSub>
                      <m:d>
                        <m:dPr>
                          <m:ctrlPr>
                            <a:rPr lang="tr-TR" sz="2400" i="1">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𝑠</m:t>
                          </m:r>
                        </m:e>
                      </m:d>
                      <m:r>
                        <a:rPr lang="tr-TR" sz="2400" i="1" smtClean="0">
                          <a:solidFill>
                            <a:srgbClr val="000000"/>
                          </a:solidFill>
                          <a:latin typeface="Cambria Math" panose="02040503050406030204" pitchFamily="18" charset="0"/>
                          <a:ea typeface="Cambria Math" panose="02040503050406030204" pitchFamily="18" charset="0"/>
                        </a:rPr>
                        <m:t>≡</m:t>
                      </m:r>
                      <m:f>
                        <m:fPr>
                          <m:ctrlPr>
                            <a:rPr lang="tr-TR" sz="2400" i="1">
                              <a:solidFill>
                                <a:srgbClr val="000000"/>
                              </a:solidFill>
                              <a:latin typeface="Cambria Math" panose="02040503050406030204" pitchFamily="18" charset="0"/>
                            </a:rPr>
                          </m:ctrlPr>
                        </m:fPr>
                        <m:num>
                          <m:r>
                            <a:rPr lang="tr-TR" sz="2400" i="1">
                              <a:solidFill>
                                <a:srgbClr val="000000"/>
                              </a:solidFill>
                              <a:latin typeface="Cambria Math" panose="02040503050406030204" pitchFamily="18" charset="0"/>
                            </a:rPr>
                            <m:t>𝐵</m:t>
                          </m:r>
                          <m:d>
                            <m:dPr>
                              <m:ctrlPr>
                                <a:rPr lang="tr-TR" sz="2400" i="1">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𝑠</m:t>
                              </m:r>
                            </m:e>
                          </m:d>
                        </m:num>
                        <m:den>
                          <m:r>
                            <a:rPr lang="tr-TR" sz="2400" b="0" i="1" smtClean="0">
                              <a:solidFill>
                                <a:srgbClr val="000000"/>
                              </a:solidFill>
                              <a:latin typeface="Cambria Math" panose="02040503050406030204" pitchFamily="18" charset="0"/>
                            </a:rPr>
                            <m:t>𝐸</m:t>
                          </m:r>
                          <m:d>
                            <m:dPr>
                              <m:ctrlPr>
                                <a:rPr lang="tr-TR" sz="2400" i="1">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𝑠</m:t>
                              </m:r>
                            </m:e>
                          </m:d>
                        </m:den>
                      </m:f>
                      <m:r>
                        <a:rPr lang="tr-TR" sz="2400" smtClean="0">
                          <a:solidFill>
                            <a:srgbClr val="000000"/>
                          </a:solidFill>
                          <a:latin typeface="Cambria Math" panose="02040503050406030204" pitchFamily="18" charset="0"/>
                        </a:rPr>
                        <m:t>=</m:t>
                      </m:r>
                      <m:r>
                        <a:rPr lang="tr-TR" sz="2400" i="1" smtClean="0">
                          <a:solidFill>
                            <a:srgbClr val="000000"/>
                          </a:solidFill>
                          <a:latin typeface="Cambria Math" panose="02040503050406030204" pitchFamily="18" charset="0"/>
                        </a:rPr>
                        <m:t>𝐺</m:t>
                      </m:r>
                      <m:d>
                        <m:dPr>
                          <m:ctrlPr>
                            <a:rPr lang="tr-TR" sz="2400" i="1" smtClean="0">
                              <a:solidFill>
                                <a:srgbClr val="000000"/>
                              </a:solidFill>
                              <a:latin typeface="Cambria Math" panose="02040503050406030204" pitchFamily="18" charset="0"/>
                            </a:rPr>
                          </m:ctrlPr>
                        </m:dPr>
                        <m:e>
                          <m:r>
                            <a:rPr lang="tr-TR" sz="2400" i="1" smtClean="0">
                              <a:solidFill>
                                <a:srgbClr val="000000"/>
                              </a:solidFill>
                              <a:latin typeface="Cambria Math" panose="02040503050406030204" pitchFamily="18" charset="0"/>
                            </a:rPr>
                            <m:t>𝑠</m:t>
                          </m:r>
                        </m:e>
                      </m:d>
                      <m:r>
                        <a:rPr lang="tr-TR" sz="2400" i="1" smtClean="0">
                          <a:solidFill>
                            <a:srgbClr val="000000"/>
                          </a:solidFill>
                          <a:latin typeface="Cambria Math" panose="02040503050406030204" pitchFamily="18" charset="0"/>
                        </a:rPr>
                        <m:t>𝐻</m:t>
                      </m:r>
                      <m:d>
                        <m:dPr>
                          <m:ctrlPr>
                            <a:rPr lang="tr-TR" sz="2400" i="1" smtClean="0">
                              <a:solidFill>
                                <a:srgbClr val="000000"/>
                              </a:solidFill>
                              <a:latin typeface="Cambria Math" panose="02040503050406030204" pitchFamily="18" charset="0"/>
                            </a:rPr>
                          </m:ctrlPr>
                        </m:dPr>
                        <m:e>
                          <m:r>
                            <a:rPr lang="tr-TR" sz="2400" i="1" smtClean="0">
                              <a:solidFill>
                                <a:srgbClr val="000000"/>
                              </a:solidFill>
                              <a:latin typeface="Cambria Math" panose="02040503050406030204" pitchFamily="18" charset="0"/>
                            </a:rPr>
                            <m:t>𝑠</m:t>
                          </m:r>
                        </m:e>
                      </m:d>
                      <m:r>
                        <a:rPr lang="tr-TR" sz="2400" b="0" i="0" smtClean="0">
                          <a:solidFill>
                            <a:srgbClr val="000000"/>
                          </a:solidFill>
                          <a:latin typeface="Cambria Math" panose="02040503050406030204" pitchFamily="18" charset="0"/>
                        </a:rPr>
                        <m:t>=</m:t>
                      </m:r>
                      <m:f>
                        <m:fPr>
                          <m:ctrlPr>
                            <a:rPr lang="tr-TR" sz="2400" b="0" i="1" smtClean="0">
                              <a:solidFill>
                                <a:srgbClr val="000000"/>
                              </a:solidFill>
                              <a:latin typeface="Cambria Math" panose="02040503050406030204" pitchFamily="18" charset="0"/>
                            </a:rPr>
                          </m:ctrlPr>
                        </m:fPr>
                        <m:num>
                          <m:sSub>
                            <m:sSubPr>
                              <m:ctrlPr>
                                <a:rPr lang="tr-TR" sz="2400" b="0" i="1" smtClean="0">
                                  <a:solidFill>
                                    <a:srgbClr val="000000"/>
                                  </a:solidFill>
                                  <a:latin typeface="Cambria Math" panose="02040503050406030204" pitchFamily="18" charset="0"/>
                                </a:rPr>
                              </m:ctrlPr>
                            </m:sSubPr>
                            <m:e>
                              <m:r>
                                <a:rPr lang="tr-TR" sz="2400" b="0" i="1" smtClean="0">
                                  <a:solidFill>
                                    <a:srgbClr val="000000"/>
                                  </a:solidFill>
                                  <a:latin typeface="Cambria Math" panose="02040503050406030204" pitchFamily="18" charset="0"/>
                                </a:rPr>
                                <m:t>𝐾</m:t>
                              </m:r>
                            </m:e>
                            <m:sub>
                              <m:r>
                                <a:rPr lang="tr-TR" sz="2400" b="0" i="1" smtClean="0">
                                  <a:solidFill>
                                    <a:srgbClr val="000000"/>
                                  </a:solidFill>
                                  <a:latin typeface="Cambria Math" panose="02040503050406030204" pitchFamily="18" charset="0"/>
                                </a:rPr>
                                <m:t>𝑂𝐿</m:t>
                              </m:r>
                            </m:sub>
                          </m:sSub>
                          <m:d>
                            <m:dPr>
                              <m:ctrlPr>
                                <a:rPr lang="tr-TR" sz="2400" b="0" i="1" smtClean="0">
                                  <a:solidFill>
                                    <a:srgbClr val="000000"/>
                                  </a:solidFill>
                                  <a:latin typeface="Cambria Math" panose="02040503050406030204" pitchFamily="18" charset="0"/>
                                </a:rPr>
                              </m:ctrlPr>
                            </m:dPr>
                            <m:e>
                              <m:r>
                                <a:rPr lang="tr-TR" sz="2400" b="0" i="1" smtClean="0">
                                  <a:solidFill>
                                    <a:srgbClr val="000000"/>
                                  </a:solidFill>
                                  <a:latin typeface="Cambria Math" panose="02040503050406030204" pitchFamily="18" charset="0"/>
                                </a:rPr>
                                <m:t>1+</m:t>
                              </m:r>
                              <m:sSub>
                                <m:sSubPr>
                                  <m:ctrlPr>
                                    <a:rPr lang="tr-TR" sz="2400" b="0" i="1" smtClean="0">
                                      <a:solidFill>
                                        <a:srgbClr val="000000"/>
                                      </a:solidFill>
                                      <a:latin typeface="Cambria Math" panose="02040503050406030204" pitchFamily="18" charset="0"/>
                                    </a:rPr>
                                  </m:ctrlPr>
                                </m:sSubPr>
                                <m:e>
                                  <m:r>
                                    <a:rPr lang="tr-TR" sz="2400" b="0" i="1" smtClean="0">
                                      <a:solidFill>
                                        <a:srgbClr val="000000"/>
                                      </a:solidFill>
                                      <a:latin typeface="Cambria Math" panose="02040503050406030204" pitchFamily="18" charset="0"/>
                                    </a:rPr>
                                    <m:t>𝑐</m:t>
                                  </m:r>
                                </m:e>
                                <m:sub>
                                  <m:r>
                                    <a:rPr lang="tr-TR" sz="2400" b="0" i="1" smtClean="0">
                                      <a:solidFill>
                                        <a:srgbClr val="000000"/>
                                      </a:solidFill>
                                      <a:latin typeface="Cambria Math" panose="02040503050406030204" pitchFamily="18" charset="0"/>
                                    </a:rPr>
                                    <m:t>1</m:t>
                                  </m:r>
                                </m:sub>
                              </m:sSub>
                              <m:r>
                                <a:rPr lang="tr-TR" sz="2400" b="0" i="1" smtClean="0">
                                  <a:solidFill>
                                    <a:srgbClr val="000000"/>
                                  </a:solidFill>
                                  <a:latin typeface="Cambria Math" panose="02040503050406030204" pitchFamily="18" charset="0"/>
                                </a:rPr>
                                <m:t>𝑠</m:t>
                              </m:r>
                              <m:r>
                                <a:rPr lang="tr-TR" sz="2400" b="0" i="1" smtClean="0">
                                  <a:solidFill>
                                    <a:srgbClr val="000000"/>
                                  </a:solidFill>
                                  <a:latin typeface="Cambria Math" panose="02040503050406030204" pitchFamily="18" charset="0"/>
                                </a:rPr>
                                <m:t>+⋯+</m:t>
                              </m:r>
                              <m:sSub>
                                <m:sSubPr>
                                  <m:ctrlPr>
                                    <a:rPr lang="tr-TR" sz="2400" i="1">
                                      <a:solidFill>
                                        <a:srgbClr val="000000"/>
                                      </a:solidFill>
                                      <a:latin typeface="Cambria Math" panose="02040503050406030204" pitchFamily="18" charset="0"/>
                                    </a:rPr>
                                  </m:ctrlPr>
                                </m:sSubPr>
                                <m:e>
                                  <m:r>
                                    <a:rPr lang="tr-TR" sz="2400" i="1">
                                      <a:solidFill>
                                        <a:srgbClr val="000000"/>
                                      </a:solidFill>
                                      <a:latin typeface="Cambria Math" panose="02040503050406030204" pitchFamily="18" charset="0"/>
                                    </a:rPr>
                                    <m:t>𝑐</m:t>
                                  </m:r>
                                </m:e>
                                <m:sub>
                                  <m:r>
                                    <a:rPr lang="tr-TR" sz="2400" b="0" i="1" smtClean="0">
                                      <a:solidFill>
                                        <a:srgbClr val="000000"/>
                                      </a:solidFill>
                                      <a:latin typeface="Cambria Math" panose="02040503050406030204" pitchFamily="18" charset="0"/>
                                    </a:rPr>
                                    <m:t>𝑝</m:t>
                                  </m:r>
                                </m:sub>
                              </m:sSub>
                              <m:sSup>
                                <m:sSupPr>
                                  <m:ctrlPr>
                                    <a:rPr lang="tr-TR" sz="2400" i="1" smtClean="0">
                                      <a:solidFill>
                                        <a:srgbClr val="000000"/>
                                      </a:solidFill>
                                      <a:latin typeface="Cambria Math" panose="02040503050406030204" pitchFamily="18" charset="0"/>
                                    </a:rPr>
                                  </m:ctrlPr>
                                </m:sSupPr>
                                <m:e>
                                  <m:r>
                                    <a:rPr lang="tr-TR" sz="2400" i="1">
                                      <a:solidFill>
                                        <a:srgbClr val="000000"/>
                                      </a:solidFill>
                                      <a:latin typeface="Cambria Math" panose="02040503050406030204" pitchFamily="18" charset="0"/>
                                    </a:rPr>
                                    <m:t>𝑠</m:t>
                                  </m:r>
                                </m:e>
                                <m:sup>
                                  <m:r>
                                    <a:rPr lang="tr-TR" sz="2400" b="0" i="1" smtClean="0">
                                      <a:solidFill>
                                        <a:srgbClr val="000000"/>
                                      </a:solidFill>
                                      <a:latin typeface="Cambria Math" panose="02040503050406030204" pitchFamily="18" charset="0"/>
                                    </a:rPr>
                                    <m:t>𝑝</m:t>
                                  </m:r>
                                </m:sup>
                              </m:sSup>
                            </m:e>
                          </m:d>
                        </m:num>
                        <m:den>
                          <m:sSup>
                            <m:sSupPr>
                              <m:ctrlPr>
                                <a:rPr lang="tr-TR" sz="2400" b="0" i="1" smtClean="0">
                                  <a:solidFill>
                                    <a:srgbClr val="000000"/>
                                  </a:solidFill>
                                  <a:latin typeface="Cambria Math" panose="02040503050406030204" pitchFamily="18" charset="0"/>
                                </a:rPr>
                              </m:ctrlPr>
                            </m:sSupPr>
                            <m:e>
                              <m:r>
                                <a:rPr lang="tr-TR" sz="2400" b="0" i="1" smtClean="0">
                                  <a:solidFill>
                                    <a:srgbClr val="000000"/>
                                  </a:solidFill>
                                  <a:latin typeface="Cambria Math" panose="02040503050406030204" pitchFamily="18" charset="0"/>
                                </a:rPr>
                                <m:t>𝑠</m:t>
                              </m:r>
                            </m:e>
                            <m:sup>
                              <m:r>
                                <a:rPr lang="tr-TR" sz="2400" b="0" i="1" smtClean="0">
                                  <a:solidFill>
                                    <a:srgbClr val="000000"/>
                                  </a:solidFill>
                                  <a:latin typeface="Cambria Math" panose="02040503050406030204" pitchFamily="18" charset="0"/>
                                </a:rPr>
                                <m:t>𝑁</m:t>
                              </m:r>
                            </m:sup>
                          </m:sSup>
                          <m:r>
                            <a:rPr lang="tr-TR" sz="2400" i="1" smtClean="0">
                              <a:solidFill>
                                <a:srgbClr val="000000"/>
                              </a:solidFill>
                              <a:latin typeface="Cambria Math" panose="02040503050406030204" pitchFamily="18" charset="0"/>
                            </a:rPr>
                            <m:t> </m:t>
                          </m:r>
                          <m:d>
                            <m:dPr>
                              <m:ctrlPr>
                                <a:rPr lang="tr-TR" sz="2400" b="0" i="1" smtClean="0">
                                  <a:solidFill>
                                    <a:srgbClr val="000000"/>
                                  </a:solidFill>
                                  <a:latin typeface="Cambria Math" panose="02040503050406030204" pitchFamily="18" charset="0"/>
                                </a:rPr>
                              </m:ctrlPr>
                            </m:dPr>
                            <m:e>
                              <m:r>
                                <a:rPr lang="tr-TR" sz="2400" i="1">
                                  <a:solidFill>
                                    <a:srgbClr val="000000"/>
                                  </a:solidFill>
                                  <a:latin typeface="Cambria Math" panose="02040503050406030204" pitchFamily="18" charset="0"/>
                                </a:rPr>
                                <m:t>1+</m:t>
                              </m:r>
                              <m:sSub>
                                <m:sSubPr>
                                  <m:ctrlPr>
                                    <a:rPr lang="tr-TR" sz="2400" i="1">
                                      <a:solidFill>
                                        <a:srgbClr val="000000"/>
                                      </a:solidFill>
                                      <a:latin typeface="Cambria Math" panose="02040503050406030204" pitchFamily="18" charset="0"/>
                                    </a:rPr>
                                  </m:ctrlPr>
                                </m:sSubPr>
                                <m:e>
                                  <m:r>
                                    <a:rPr lang="tr-TR" sz="2400" b="0" i="1" smtClean="0">
                                      <a:solidFill>
                                        <a:srgbClr val="000000"/>
                                      </a:solidFill>
                                      <a:latin typeface="Cambria Math" panose="02040503050406030204" pitchFamily="18" charset="0"/>
                                    </a:rPr>
                                    <m:t>𝑑</m:t>
                                  </m:r>
                                </m:e>
                                <m:sub>
                                  <m:r>
                                    <a:rPr lang="tr-TR" sz="2400" i="1">
                                      <a:solidFill>
                                        <a:srgbClr val="000000"/>
                                      </a:solidFill>
                                      <a:latin typeface="Cambria Math" panose="02040503050406030204" pitchFamily="18" charset="0"/>
                                    </a:rPr>
                                    <m:t>1</m:t>
                                  </m:r>
                                </m:sub>
                              </m:sSub>
                              <m:r>
                                <a:rPr lang="tr-TR" sz="2400" i="1">
                                  <a:solidFill>
                                    <a:srgbClr val="000000"/>
                                  </a:solidFill>
                                  <a:latin typeface="Cambria Math" panose="02040503050406030204" pitchFamily="18" charset="0"/>
                                </a:rPr>
                                <m:t>𝑠</m:t>
                              </m:r>
                              <m:r>
                                <a:rPr lang="tr-TR" sz="2400" i="1">
                                  <a:solidFill>
                                    <a:srgbClr val="000000"/>
                                  </a:solidFill>
                                  <a:latin typeface="Cambria Math" panose="02040503050406030204" pitchFamily="18" charset="0"/>
                                </a:rPr>
                                <m:t>+⋯+</m:t>
                              </m:r>
                              <m:sSub>
                                <m:sSubPr>
                                  <m:ctrlPr>
                                    <a:rPr lang="tr-TR" sz="2400" i="1">
                                      <a:solidFill>
                                        <a:srgbClr val="000000"/>
                                      </a:solidFill>
                                      <a:latin typeface="Cambria Math" panose="02040503050406030204" pitchFamily="18" charset="0"/>
                                    </a:rPr>
                                  </m:ctrlPr>
                                </m:sSubPr>
                                <m:e>
                                  <m:r>
                                    <a:rPr lang="tr-TR" sz="2400" b="0" i="1" smtClean="0">
                                      <a:solidFill>
                                        <a:srgbClr val="000000"/>
                                      </a:solidFill>
                                      <a:latin typeface="Cambria Math" panose="02040503050406030204" pitchFamily="18" charset="0"/>
                                    </a:rPr>
                                    <m:t>𝑑</m:t>
                                  </m:r>
                                </m:e>
                                <m:sub>
                                  <m:r>
                                    <a:rPr lang="tr-TR" sz="2400" b="0" i="1" smtClean="0">
                                      <a:solidFill>
                                        <a:srgbClr val="000000"/>
                                      </a:solidFill>
                                      <a:latin typeface="Cambria Math" panose="02040503050406030204" pitchFamily="18" charset="0"/>
                                    </a:rPr>
                                    <m:t>𝑞</m:t>
                                  </m:r>
                                </m:sub>
                              </m:sSub>
                              <m:sSup>
                                <m:sSupPr>
                                  <m:ctrlPr>
                                    <a:rPr lang="tr-TR" sz="2400" i="1">
                                      <a:solidFill>
                                        <a:srgbClr val="000000"/>
                                      </a:solidFill>
                                      <a:latin typeface="Cambria Math" panose="02040503050406030204" pitchFamily="18" charset="0"/>
                                    </a:rPr>
                                  </m:ctrlPr>
                                </m:sSupPr>
                                <m:e>
                                  <m:r>
                                    <a:rPr lang="tr-TR" sz="2400" i="1">
                                      <a:solidFill>
                                        <a:srgbClr val="000000"/>
                                      </a:solidFill>
                                      <a:latin typeface="Cambria Math" panose="02040503050406030204" pitchFamily="18" charset="0"/>
                                    </a:rPr>
                                    <m:t>𝑠</m:t>
                                  </m:r>
                                </m:e>
                                <m:sup>
                                  <m:r>
                                    <a:rPr lang="tr-TR" sz="2400" b="0" i="1" smtClean="0">
                                      <a:solidFill>
                                        <a:srgbClr val="000000"/>
                                      </a:solidFill>
                                      <a:latin typeface="Cambria Math" panose="02040503050406030204" pitchFamily="18" charset="0"/>
                                    </a:rPr>
                                    <m:t>𝑞</m:t>
                                  </m:r>
                                </m:sup>
                              </m:sSup>
                            </m:e>
                          </m:d>
                        </m:den>
                      </m:f>
                    </m:oMath>
                  </m:oMathPara>
                </a14:m>
                <a:endParaRPr lang="tr-TR" sz="2400" b="0" dirty="0" smtClean="0">
                  <a:solidFill>
                    <a:srgbClr val="000000"/>
                  </a:solidFill>
                </a:endParaRPr>
              </a:p>
              <a:p>
                <a14:m>
                  <m:oMath xmlns:m="http://schemas.openxmlformats.org/officeDocument/2006/math">
                    <m:sSub>
                      <m:sSubPr>
                        <m:ctrlPr>
                          <a:rPr lang="tr-TR" sz="2400" i="1">
                            <a:solidFill>
                              <a:srgbClr val="000000"/>
                            </a:solidFill>
                            <a:latin typeface="Cambria Math" panose="02040503050406030204" pitchFamily="18" charset="0"/>
                          </a:rPr>
                        </m:ctrlPr>
                      </m:sSubPr>
                      <m:e>
                        <m:r>
                          <a:rPr lang="tr-TR" sz="2400" i="1">
                            <a:solidFill>
                              <a:srgbClr val="000000"/>
                            </a:solidFill>
                            <a:latin typeface="Cambria Math" panose="02040503050406030204" pitchFamily="18" charset="0"/>
                          </a:rPr>
                          <m:t>𝐾</m:t>
                        </m:r>
                      </m:e>
                      <m:sub>
                        <m:r>
                          <a:rPr lang="tr-TR" sz="2400" i="1">
                            <a:solidFill>
                              <a:srgbClr val="000000"/>
                            </a:solidFill>
                            <a:latin typeface="Cambria Math" panose="02040503050406030204" pitchFamily="18" charset="0"/>
                          </a:rPr>
                          <m:t>𝑂𝐿</m:t>
                        </m:r>
                      </m:sub>
                    </m:sSub>
                  </m:oMath>
                </a14:m>
                <a:r>
                  <a:rPr lang="tr-TR" sz="2400" dirty="0" smtClean="0">
                    <a:solidFill>
                      <a:srgbClr val="000000"/>
                    </a:solidFill>
                  </a:rPr>
                  <a:t>: Açık çevrim kazancı (Kalıcı Durum  Kazancı, yada DC kazanç)</a:t>
                </a:r>
              </a:p>
              <a:p>
                <a14:m>
                  <m:oMath xmlns:m="http://schemas.openxmlformats.org/officeDocument/2006/math">
                    <m:r>
                      <a:rPr lang="tr-TR" sz="2400" i="1" dirty="0" smtClean="0">
                        <a:solidFill>
                          <a:srgbClr val="000000"/>
                        </a:solidFill>
                        <a:latin typeface="Cambria Math" panose="02040503050406030204" pitchFamily="18" charset="0"/>
                      </a:rPr>
                      <m:t>𝑁</m:t>
                    </m:r>
                  </m:oMath>
                </a14:m>
                <a:r>
                  <a:rPr lang="tr-TR" sz="2400" dirty="0" smtClean="0">
                    <a:solidFill>
                      <a:srgbClr val="000000"/>
                    </a:solidFill>
                  </a:rPr>
                  <a:t>: Sistemin tip numarası (Açık çevrim </a:t>
                </a:r>
                <a:r>
                  <a:rPr lang="tr-TR" sz="2400" dirty="0" err="1" smtClean="0">
                    <a:solidFill>
                      <a:srgbClr val="000000"/>
                    </a:solidFill>
                  </a:rPr>
                  <a:t>TF’nda</a:t>
                </a:r>
                <a:r>
                  <a:rPr lang="tr-TR" sz="2400" dirty="0" smtClean="0">
                    <a:solidFill>
                      <a:srgbClr val="000000"/>
                    </a:solidFill>
                  </a:rPr>
                  <a:t> serbest  </a:t>
                </a:r>
                <a:r>
                  <a:rPr lang="tr-TR" sz="2400" dirty="0" err="1" smtClean="0">
                    <a:solidFill>
                      <a:srgbClr val="000000"/>
                    </a:solidFill>
                  </a:rPr>
                  <a:t>s’in</a:t>
                </a:r>
                <a:r>
                  <a:rPr lang="tr-TR" sz="2400" dirty="0" smtClean="0">
                    <a:solidFill>
                      <a:srgbClr val="000000"/>
                    </a:solidFill>
                  </a:rPr>
                  <a:t> </a:t>
                </a:r>
                <a:r>
                  <a:rPr lang="tr-TR" sz="2400" dirty="0" err="1" smtClean="0">
                    <a:solidFill>
                      <a:srgbClr val="000000"/>
                    </a:solidFill>
                  </a:rPr>
                  <a:t>üssel</a:t>
                </a:r>
                <a:r>
                  <a:rPr lang="tr-TR" sz="2400" dirty="0" smtClean="0">
                    <a:solidFill>
                      <a:srgbClr val="000000"/>
                    </a:solidFill>
                  </a:rPr>
                  <a:t> kuvveti)</a:t>
                </a:r>
              </a:p>
              <a:p>
                <a14:m>
                  <m:oMath xmlns:m="http://schemas.openxmlformats.org/officeDocument/2006/math">
                    <m:r>
                      <a:rPr lang="tr-TR" sz="2400" i="1" dirty="0">
                        <a:solidFill>
                          <a:srgbClr val="000000"/>
                        </a:solidFill>
                        <a:latin typeface="Cambria Math" panose="02040503050406030204" pitchFamily="18" charset="0"/>
                      </a:rPr>
                      <m:t>𝑁</m:t>
                    </m:r>
                  </m:oMath>
                </a14:m>
                <a:r>
                  <a:rPr lang="tr-TR" sz="2400" dirty="0" smtClean="0">
                    <a:solidFill>
                      <a:srgbClr val="000000"/>
                    </a:solidFill>
                  </a:rPr>
                  <a:t> tamsayıdır ve </a:t>
                </a:r>
                <a14:m>
                  <m:oMath xmlns:m="http://schemas.openxmlformats.org/officeDocument/2006/math">
                    <m:r>
                      <a:rPr lang="tr-TR" sz="2400" i="1" dirty="0">
                        <a:solidFill>
                          <a:srgbClr val="000000"/>
                        </a:solidFill>
                        <a:latin typeface="Cambria Math" panose="02040503050406030204" pitchFamily="18" charset="0"/>
                      </a:rPr>
                      <m:t>𝑁</m:t>
                    </m:r>
                    <m:r>
                      <a:rPr lang="tr-TR" sz="2400" i="1" dirty="0" smtClean="0">
                        <a:solidFill>
                          <a:srgbClr val="000000"/>
                        </a:solidFill>
                        <a:latin typeface="Cambria Math" panose="02040503050406030204" pitchFamily="18" charset="0"/>
                        <a:ea typeface="Cambria Math" panose="02040503050406030204" pitchFamily="18" charset="0"/>
                      </a:rPr>
                      <m:t>≥</m:t>
                    </m:r>
                    <m:r>
                      <a:rPr lang="tr-TR" sz="2400" b="0" i="1" dirty="0" smtClean="0">
                        <a:solidFill>
                          <a:srgbClr val="000000"/>
                        </a:solidFill>
                        <a:latin typeface="Cambria Math" panose="02040503050406030204" pitchFamily="18" charset="0"/>
                        <a:ea typeface="Cambria Math" panose="02040503050406030204" pitchFamily="18" charset="0"/>
                      </a:rPr>
                      <m:t>0</m:t>
                    </m:r>
                  </m:oMath>
                </a14:m>
                <a:endParaRPr lang="tr-TR" sz="2400" dirty="0" smtClean="0">
                  <a:solidFill>
                    <a:srgbClr val="000000"/>
                  </a:solidFill>
                </a:endParaRPr>
              </a:p>
              <a:p>
                <a:endParaRPr lang="tr-TR" sz="2400" dirty="0">
                  <a:solidFill>
                    <a:srgbClr val="000000"/>
                  </a:solidFill>
                </a:endParaRPr>
              </a:p>
              <a:p>
                <a:endParaRPr lang="tr-TR" sz="2400" dirty="0">
                  <a:solidFill>
                    <a:srgbClr val="000000"/>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1310502" y="1714339"/>
                <a:ext cx="9951055" cy="3209918"/>
              </a:xfrm>
              <a:prstGeom prst="rect">
                <a:avLst/>
              </a:prstGeom>
              <a:blipFill rotWithShape="0">
                <a:blip r:embed="rId3"/>
                <a:stretch>
                  <a:fillRect/>
                </a:stretch>
              </a:blipFill>
              <a:effectLst>
                <a:outerShdw blurRad="50800" dist="50800" dir="5400000" algn="ctr" rotWithShape="0">
                  <a:schemeClr val="accent4"/>
                </a:outerShdw>
              </a:effectLst>
            </p:spPr>
            <p:txBody>
              <a:bodyPr/>
              <a:lstStyle/>
              <a:p>
                <a:r>
                  <a:rPr lang="tr-TR">
                    <a:noFill/>
                  </a:rPr>
                  <a:t> </a:t>
                </a:r>
              </a:p>
            </p:txBody>
          </p:sp>
        </mc:Fallback>
      </mc:AlternateContent>
    </p:spTree>
    <p:extLst>
      <p:ext uri="{BB962C8B-B14F-4D97-AF65-F5344CB8AC3E}">
        <p14:creationId xmlns:p14="http://schemas.microsoft.com/office/powerpoint/2010/main" val="275796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4726171" y="286730"/>
                <a:ext cx="2939903" cy="481094"/>
              </a:xfrm>
              <a:prstGeom prst="rect">
                <a:avLst/>
              </a:prstGeom>
              <a:solidFill>
                <a:schemeClr val="accent6">
                  <a:lumMod val="60000"/>
                  <a:lumOff val="40000"/>
                </a:schemeClr>
              </a:solidFill>
              <a:ln>
                <a:solidFill>
                  <a:schemeClr val="accent6">
                    <a:lumMod val="50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400" i="1" smtClean="0">
                              <a:latin typeface="Cambria Math" panose="02040503050406030204" pitchFamily="18" charset="0"/>
                            </a:rPr>
                          </m:ctrlPr>
                        </m:funcPr>
                        <m:fName>
                          <m:limLow>
                            <m:limLowPr>
                              <m:ctrlPr>
                                <a:rPr lang="tr-TR" sz="2400" i="1" smtClean="0">
                                  <a:latin typeface="Cambria Math" panose="02040503050406030204" pitchFamily="18" charset="0"/>
                                </a:rPr>
                              </m:ctrlPr>
                            </m:limLowPr>
                            <m:e>
                              <m:r>
                                <m:rPr>
                                  <m:sty m:val="p"/>
                                </m:rPr>
                                <a:rPr lang="tr-TR" sz="2400" i="0" smtClean="0">
                                  <a:latin typeface="Cambria Math" panose="02040503050406030204" pitchFamily="18" charset="0"/>
                                </a:rPr>
                                <m:t>lim</m:t>
                              </m:r>
                            </m:e>
                            <m:lim>
                              <m:r>
                                <a:rPr lang="tr-TR" sz="2400" b="0" i="1" smtClean="0">
                                  <a:latin typeface="Cambria Math" panose="02040503050406030204" pitchFamily="18" charset="0"/>
                                </a:rPr>
                                <m:t>𝑡</m:t>
                              </m:r>
                              <m:r>
                                <a:rPr lang="tr-TR" sz="2400" i="1" smtClean="0">
                                  <a:latin typeface="Cambria Math" panose="02040503050406030204" pitchFamily="18" charset="0"/>
                                </a:rPr>
                                <m:t>→∞</m:t>
                              </m:r>
                            </m:lim>
                          </m:limLow>
                        </m:fName>
                        <m:e>
                          <m:r>
                            <a:rPr lang="tr-TR" sz="2400" b="0" i="1" smtClean="0">
                              <a:latin typeface="Cambria Math" panose="02040503050406030204" pitchFamily="18" charset="0"/>
                            </a:rPr>
                            <m:t>𝑓</m:t>
                          </m:r>
                          <m:r>
                            <a:rPr lang="tr-TR" sz="2400" b="0" i="1" smtClean="0">
                              <a:latin typeface="Cambria Math" panose="02040503050406030204" pitchFamily="18" charset="0"/>
                            </a:rPr>
                            <m:t>(</m:t>
                          </m:r>
                          <m:r>
                            <a:rPr lang="tr-TR" sz="2400" b="0" i="1" smtClean="0">
                              <a:latin typeface="Cambria Math" panose="02040503050406030204" pitchFamily="18" charset="0"/>
                            </a:rPr>
                            <m:t>𝑡</m:t>
                          </m:r>
                          <m:r>
                            <a:rPr lang="tr-TR" sz="2400" b="0" i="1" smtClean="0">
                              <a:latin typeface="Cambria Math" panose="02040503050406030204" pitchFamily="18" charset="0"/>
                            </a:rPr>
                            <m:t>)</m:t>
                          </m:r>
                        </m:e>
                      </m:func>
                      <m:r>
                        <a:rPr lang="tr-TR" sz="2400" b="0" i="1" smtClean="0">
                          <a:latin typeface="Cambria Math" panose="02040503050406030204" pitchFamily="18" charset="0"/>
                        </a:rPr>
                        <m:t>=</m:t>
                      </m:r>
                      <m:func>
                        <m:funcPr>
                          <m:ctrlPr>
                            <a:rPr lang="tr-TR" sz="2400" b="0" i="1" smtClean="0">
                              <a:latin typeface="Cambria Math" panose="02040503050406030204" pitchFamily="18" charset="0"/>
                            </a:rPr>
                          </m:ctrlPr>
                        </m:funcPr>
                        <m:fName>
                          <m:limLow>
                            <m:limLowPr>
                              <m:ctrlPr>
                                <a:rPr lang="tr-TR" sz="2400" b="0" i="1" smtClean="0">
                                  <a:latin typeface="Cambria Math" panose="02040503050406030204" pitchFamily="18" charset="0"/>
                                </a:rPr>
                              </m:ctrlPr>
                            </m:limLowPr>
                            <m:e>
                              <m:r>
                                <m:rPr>
                                  <m:sty m:val="p"/>
                                </m:rPr>
                                <a:rPr lang="tr-TR" sz="2400" b="0" i="0" smtClean="0">
                                  <a:latin typeface="Cambria Math" panose="02040503050406030204" pitchFamily="18" charset="0"/>
                                </a:rPr>
                                <m:t>lim</m:t>
                              </m:r>
                            </m:e>
                            <m:lim>
                              <m:r>
                                <a:rPr lang="tr-TR" sz="2400" b="0" i="1" smtClean="0">
                                  <a:latin typeface="Cambria Math" panose="02040503050406030204" pitchFamily="18" charset="0"/>
                                </a:rPr>
                                <m:t>𝑠</m:t>
                              </m:r>
                              <m:r>
                                <a:rPr lang="tr-TR" sz="2400" b="0" i="1" smtClean="0">
                                  <a:latin typeface="Cambria Math" panose="02040503050406030204" pitchFamily="18" charset="0"/>
                                </a:rPr>
                                <m:t>→0</m:t>
                              </m:r>
                            </m:lim>
                          </m:limLow>
                        </m:fName>
                        <m:e>
                          <m:r>
                            <a:rPr lang="tr-TR" sz="2400" b="0" i="1" smtClean="0">
                              <a:latin typeface="Cambria Math" panose="02040503050406030204" pitchFamily="18" charset="0"/>
                            </a:rPr>
                            <m:t>[</m:t>
                          </m:r>
                          <m:r>
                            <a:rPr lang="tr-TR" sz="2400" b="0" i="1" smtClean="0">
                              <a:latin typeface="Cambria Math" panose="02040503050406030204" pitchFamily="18" charset="0"/>
                            </a:rPr>
                            <m:t>𝑠𝐹</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𝑠</m:t>
                              </m:r>
                            </m:e>
                          </m:d>
                          <m:r>
                            <a:rPr lang="tr-TR" sz="2400" b="0" i="1" smtClean="0">
                              <a:latin typeface="Cambria Math" panose="02040503050406030204" pitchFamily="18" charset="0"/>
                            </a:rPr>
                            <m:t>]</m:t>
                          </m:r>
                        </m:e>
                      </m:func>
                    </m:oMath>
                  </m:oMathPara>
                </a14:m>
                <a:endParaRPr lang="tr-TR"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726171" y="286730"/>
                <a:ext cx="2939903" cy="481094"/>
              </a:xfrm>
              <a:prstGeom prst="rect">
                <a:avLst/>
              </a:prstGeom>
              <a:blipFill>
                <a:blip r:embed="rId2"/>
                <a:stretch>
                  <a:fillRect l="-1237" r="-3711" b="-12346"/>
                </a:stretch>
              </a:blipFill>
              <a:ln>
                <a:solidFill>
                  <a:schemeClr val="accent6">
                    <a:lumMod val="50000"/>
                  </a:schemeClr>
                </a:solidFill>
              </a:ln>
            </p:spPr>
            <p:txBody>
              <a:bodyPr/>
              <a:lstStyle/>
              <a:p>
                <a:r>
                  <a:rPr lang="tr-TR">
                    <a:noFill/>
                  </a:rPr>
                  <a:t> </a:t>
                </a:r>
              </a:p>
            </p:txBody>
          </p:sp>
        </mc:Fallback>
      </mc:AlternateContent>
      <p:sp>
        <p:nvSpPr>
          <p:cNvPr id="9" name="Title 4"/>
          <p:cNvSpPr txBox="1">
            <a:spLocks/>
          </p:cNvSpPr>
          <p:nvPr/>
        </p:nvSpPr>
        <p:spPr>
          <a:xfrm>
            <a:off x="980322" y="286731"/>
            <a:ext cx="10058400" cy="542609"/>
          </a:xfrm>
          <a:prstGeom prst="rect">
            <a:avLst/>
          </a:prstGeom>
        </p:spPr>
        <p:txBody>
          <a:bodyPr/>
          <a:lst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a:lstStyle>
          <a:p>
            <a:r>
              <a:rPr lang="tr-TR" b="1" dirty="0" smtClean="0">
                <a:solidFill>
                  <a:schemeClr val="accent2"/>
                </a:solidFill>
              </a:rPr>
              <a:t>Son Değer Teoremi</a:t>
            </a:r>
            <a:endParaRPr lang="tr-TR" b="1" dirty="0">
              <a:solidFill>
                <a:schemeClr val="accent2"/>
              </a:solidFill>
            </a:endParaRPr>
          </a:p>
        </p:txBody>
      </p:sp>
      <mc:AlternateContent xmlns:mc="http://schemas.openxmlformats.org/markup-compatibility/2006" xmlns:a14="http://schemas.microsoft.com/office/drawing/2010/main">
        <mc:Choice Requires="a14">
          <p:sp>
            <p:nvSpPr>
              <p:cNvPr id="11" name="TextBox 10"/>
              <p:cNvSpPr txBox="1"/>
              <p:nvPr/>
            </p:nvSpPr>
            <p:spPr>
              <a:xfrm>
                <a:off x="783885" y="1581148"/>
                <a:ext cx="11217615" cy="4501938"/>
              </a:xfrm>
              <a:prstGeom prst="rect">
                <a:avLst/>
              </a:prstGeom>
              <a:noFill/>
            </p:spPr>
            <p:txBody>
              <a:bodyPr wrap="square" rtlCol="0">
                <a:spAutoFit/>
              </a:bodyPr>
              <a:lstStyle/>
              <a:p>
                <a14:m>
                  <m:oMath xmlns:m="http://schemas.openxmlformats.org/officeDocument/2006/math">
                    <m:r>
                      <a:rPr lang="tr-TR" sz="2400" b="0" i="1" smtClean="0">
                        <a:latin typeface="Cambria Math" panose="02040503050406030204" pitchFamily="18" charset="0"/>
                      </a:rPr>
                      <m:t>𝑠𝐹</m:t>
                    </m:r>
                    <m:r>
                      <a:rPr lang="tr-TR" sz="2400" b="0" i="1" smtClean="0">
                        <a:latin typeface="Cambria Math" panose="02040503050406030204" pitchFamily="18" charset="0"/>
                      </a:rPr>
                      <m:t>(</m:t>
                    </m:r>
                    <m:r>
                      <a:rPr lang="tr-TR" sz="2400" b="0" i="1" smtClean="0">
                        <a:latin typeface="Cambria Math" panose="02040503050406030204" pitchFamily="18" charset="0"/>
                      </a:rPr>
                      <m:t>𝑠</m:t>
                    </m:r>
                    <m:r>
                      <a:rPr lang="tr-TR" sz="2400" b="0" i="1" smtClean="0">
                        <a:latin typeface="Cambria Math" panose="02040503050406030204" pitchFamily="18" charset="0"/>
                      </a:rPr>
                      <m:t>)</m:t>
                    </m:r>
                  </m:oMath>
                </a14:m>
                <a:r>
                  <a:rPr lang="tr-TR" sz="2400" dirty="0" smtClean="0"/>
                  <a:t>’in kutuplarının tümünün gerçek kısımları negatif ise geçerlidir. Dolayısıyla, sadece kararlı sistemlere uygulanabilir.</a:t>
                </a:r>
              </a:p>
              <a:p>
                <a:r>
                  <a:rPr lang="tr-TR" sz="3200" dirty="0" smtClean="0">
                    <a:solidFill>
                      <a:schemeClr val="accent2"/>
                    </a:solidFill>
                  </a:rPr>
                  <a:t>Hatanın kalıcı rejimdeki değeri</a:t>
                </a:r>
              </a:p>
              <a:p>
                <a:pPr/>
                <a14:m>
                  <m:oMathPara xmlns:m="http://schemas.openxmlformats.org/officeDocument/2006/math">
                    <m:oMathParaPr>
                      <m:jc m:val="centerGroup"/>
                    </m:oMathParaPr>
                    <m:oMath xmlns:m="http://schemas.openxmlformats.org/officeDocument/2006/math">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𝑒</m:t>
                          </m:r>
                        </m:e>
                        <m:sub>
                          <m:r>
                            <a:rPr lang="tr-TR" sz="2000" b="0" i="1" smtClean="0">
                              <a:latin typeface="Cambria Math" panose="02040503050406030204" pitchFamily="18" charset="0"/>
                            </a:rPr>
                            <m:t>𝑠𝑠</m:t>
                          </m:r>
                        </m:sub>
                      </m:sSub>
                      <m:r>
                        <a:rPr lang="tr-TR" sz="2000" b="0" i="1" smtClean="0">
                          <a:latin typeface="Cambria Math" panose="02040503050406030204" pitchFamily="18" charset="0"/>
                        </a:rPr>
                        <m:t>=</m:t>
                      </m:r>
                      <m:limLow>
                        <m:limLowPr>
                          <m:ctrlPr>
                            <a:rPr lang="tr-TR" sz="2000" b="0" i="1" smtClean="0">
                              <a:latin typeface="Cambria Math" panose="02040503050406030204" pitchFamily="18" charset="0"/>
                            </a:rPr>
                          </m:ctrlPr>
                        </m:limLowPr>
                        <m:e>
                          <m:r>
                            <m:rPr>
                              <m:sty m:val="p"/>
                            </m:rPr>
                            <a:rPr lang="tr-TR" sz="2000" b="0" i="0" smtClean="0">
                              <a:latin typeface="Cambria Math" panose="02040503050406030204" pitchFamily="18" charset="0"/>
                            </a:rPr>
                            <m:t>lim</m:t>
                          </m:r>
                        </m:e>
                        <m:lim>
                          <m:r>
                            <a:rPr lang="tr-TR" sz="2000" b="0" i="1" smtClean="0">
                              <a:latin typeface="Cambria Math" panose="02040503050406030204" pitchFamily="18" charset="0"/>
                            </a:rPr>
                            <m:t>𝑡</m:t>
                          </m:r>
                          <m:r>
                            <a:rPr lang="tr-TR" sz="2000" b="0" i="1" smtClean="0">
                              <a:latin typeface="Cambria Math" panose="02040503050406030204" pitchFamily="18" charset="0"/>
                            </a:rPr>
                            <m:t>→∞</m:t>
                          </m:r>
                        </m:lim>
                      </m:limLow>
                      <m:r>
                        <a:rPr lang="tr-TR" sz="2000" b="0" i="1" smtClean="0">
                          <a:latin typeface="Cambria Math" panose="02040503050406030204" pitchFamily="18" charset="0"/>
                        </a:rPr>
                        <m:t>𝑒</m:t>
                      </m:r>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𝑡</m:t>
                          </m:r>
                        </m:e>
                      </m:d>
                      <m:r>
                        <a:rPr lang="tr-TR" sz="2000" b="0" i="1" smtClean="0">
                          <a:latin typeface="Cambria Math" panose="02040503050406030204" pitchFamily="18" charset="0"/>
                        </a:rPr>
                        <m:t>=</m:t>
                      </m:r>
                      <m:func>
                        <m:funcPr>
                          <m:ctrlPr>
                            <a:rPr lang="tr-TR" sz="2000" b="0" i="1" smtClean="0">
                              <a:latin typeface="Cambria Math" panose="02040503050406030204" pitchFamily="18" charset="0"/>
                            </a:rPr>
                          </m:ctrlPr>
                        </m:funcPr>
                        <m:fName>
                          <m:limLow>
                            <m:limLowPr>
                              <m:ctrlPr>
                                <a:rPr lang="tr-TR" sz="2000" b="0" i="1" smtClean="0">
                                  <a:latin typeface="Cambria Math" panose="02040503050406030204" pitchFamily="18" charset="0"/>
                                </a:rPr>
                              </m:ctrlPr>
                            </m:limLowPr>
                            <m:e>
                              <m:r>
                                <m:rPr>
                                  <m:sty m:val="p"/>
                                </m:rPr>
                                <a:rPr lang="tr-TR" sz="2000" b="0" i="0" smtClean="0">
                                  <a:latin typeface="Cambria Math" panose="02040503050406030204" pitchFamily="18" charset="0"/>
                                </a:rPr>
                                <m:t>lim</m:t>
                              </m:r>
                            </m:e>
                            <m:lim>
                              <m:r>
                                <a:rPr lang="tr-TR" sz="2000" b="0" i="1" smtClean="0">
                                  <a:latin typeface="Cambria Math" panose="02040503050406030204" pitchFamily="18" charset="0"/>
                                </a:rPr>
                                <m:t>𝑠</m:t>
                              </m:r>
                              <m:r>
                                <a:rPr lang="tr-TR" sz="2000" b="0" i="1" smtClean="0">
                                  <a:latin typeface="Cambria Math" panose="02040503050406030204" pitchFamily="18" charset="0"/>
                                </a:rPr>
                                <m:t>→0</m:t>
                              </m:r>
                            </m:lim>
                          </m:limLow>
                        </m:fName>
                        <m:e>
                          <m:r>
                            <a:rPr lang="tr-TR" sz="2000" b="0" i="1" smtClean="0">
                              <a:latin typeface="Cambria Math" panose="02040503050406030204" pitchFamily="18" charset="0"/>
                            </a:rPr>
                            <m:t>[</m:t>
                          </m:r>
                          <m:r>
                            <a:rPr lang="tr-TR" sz="2000" b="0" i="1" smtClean="0">
                              <a:latin typeface="Cambria Math" panose="02040503050406030204" pitchFamily="18" charset="0"/>
                            </a:rPr>
                            <m:t>𝑠𝐸</m:t>
                          </m:r>
                          <m:r>
                            <a:rPr lang="tr-TR" sz="2000" b="0" i="1" smtClean="0">
                              <a:latin typeface="Cambria Math" panose="02040503050406030204" pitchFamily="18" charset="0"/>
                            </a:rPr>
                            <m:t>(</m:t>
                          </m:r>
                          <m:r>
                            <a:rPr lang="tr-TR" sz="2000" b="0" i="1" smtClean="0">
                              <a:latin typeface="Cambria Math" panose="02040503050406030204" pitchFamily="18" charset="0"/>
                            </a:rPr>
                            <m:t>𝑠</m:t>
                          </m:r>
                          <m:r>
                            <a:rPr lang="tr-TR" sz="2000" b="0" i="1" smtClean="0">
                              <a:latin typeface="Cambria Math" panose="02040503050406030204" pitchFamily="18" charset="0"/>
                            </a:rPr>
                            <m:t>)]</m:t>
                          </m:r>
                        </m:e>
                      </m:func>
                      <m:r>
                        <a:rPr lang="tr-TR" sz="2000" b="0" i="1" smtClean="0">
                          <a:latin typeface="Cambria Math" panose="02040503050406030204" pitchFamily="18" charset="0"/>
                        </a:rPr>
                        <m:t>=</m:t>
                      </m:r>
                      <m:func>
                        <m:funcPr>
                          <m:ctrlPr>
                            <a:rPr lang="tr-TR" sz="2000" i="1">
                              <a:latin typeface="Cambria Math" panose="02040503050406030204" pitchFamily="18" charset="0"/>
                            </a:rPr>
                          </m:ctrlPr>
                        </m:funcPr>
                        <m:fName>
                          <m:limLow>
                            <m:limLowPr>
                              <m:ctrlPr>
                                <a:rPr lang="tr-TR" sz="2000" i="1">
                                  <a:latin typeface="Cambria Math" panose="02040503050406030204" pitchFamily="18" charset="0"/>
                                </a:rPr>
                              </m:ctrlPr>
                            </m:limLowPr>
                            <m:e>
                              <m:r>
                                <m:rPr>
                                  <m:sty m:val="p"/>
                                </m:rPr>
                                <a:rPr lang="tr-TR" sz="2000">
                                  <a:latin typeface="Cambria Math" panose="02040503050406030204" pitchFamily="18" charset="0"/>
                                </a:rPr>
                                <m:t>lim</m:t>
                              </m:r>
                            </m:e>
                            <m:lim>
                              <m:r>
                                <a:rPr lang="tr-TR" sz="2000" i="1">
                                  <a:latin typeface="Cambria Math" panose="02040503050406030204" pitchFamily="18" charset="0"/>
                                </a:rPr>
                                <m:t>𝑠</m:t>
                              </m:r>
                              <m:r>
                                <a:rPr lang="tr-TR" sz="2000" i="1">
                                  <a:latin typeface="Cambria Math" panose="02040503050406030204" pitchFamily="18" charset="0"/>
                                </a:rPr>
                                <m:t>→0</m:t>
                              </m:r>
                            </m:lim>
                          </m:limLow>
                        </m:fName>
                        <m:e>
                          <m:d>
                            <m:dPr>
                              <m:begChr m:val="["/>
                              <m:endChr m:val="]"/>
                              <m:ctrlPr>
                                <a:rPr lang="tr-TR" sz="2000" i="1">
                                  <a:latin typeface="Cambria Math" panose="02040503050406030204" pitchFamily="18" charset="0"/>
                                </a:rPr>
                              </m:ctrlPr>
                            </m:dPr>
                            <m:e>
                              <m:r>
                                <a:rPr lang="tr-TR" sz="2000" i="1">
                                  <a:latin typeface="Cambria Math" panose="02040503050406030204" pitchFamily="18" charset="0"/>
                                </a:rPr>
                                <m:t>𝑠</m:t>
                              </m:r>
                              <m:d>
                                <m:dPr>
                                  <m:ctrlPr>
                                    <a:rPr lang="tr-TR" sz="2000" i="1">
                                      <a:latin typeface="Cambria Math" panose="02040503050406030204" pitchFamily="18" charset="0"/>
                                    </a:rPr>
                                  </m:ctrlPr>
                                </m:dPr>
                                <m:e>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1</m:t>
                                      </m:r>
                                    </m:num>
                                    <m:den>
                                      <m:r>
                                        <a:rPr lang="tr-TR" sz="2000" b="0" i="1" smtClean="0">
                                          <a:latin typeface="Cambria Math" panose="02040503050406030204" pitchFamily="18" charset="0"/>
                                        </a:rPr>
                                        <m:t>1+</m:t>
                                      </m:r>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𝐺</m:t>
                                          </m:r>
                                        </m:e>
                                        <m:sub>
                                          <m:r>
                                            <a:rPr lang="tr-TR" sz="2000" b="0" i="1" smtClean="0">
                                              <a:latin typeface="Cambria Math" panose="02040503050406030204" pitchFamily="18" charset="0"/>
                                            </a:rPr>
                                            <m:t>0</m:t>
                                          </m:r>
                                        </m:sub>
                                      </m:sSub>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𝑠</m:t>
                                          </m:r>
                                        </m:e>
                                      </m:d>
                                    </m:den>
                                  </m:f>
                                </m:e>
                              </m:d>
                              <m:r>
                                <a:rPr lang="tr-TR" sz="2000" b="0" i="1" smtClean="0">
                                  <a:latin typeface="Cambria Math" panose="02040503050406030204" pitchFamily="18" charset="0"/>
                                </a:rPr>
                                <m:t>𝑅</m:t>
                              </m:r>
                              <m:d>
                                <m:dPr>
                                  <m:ctrlPr>
                                    <a:rPr lang="tr-TR" sz="2000" b="0" i="1" smtClean="0">
                                      <a:latin typeface="Cambria Math" panose="02040503050406030204" pitchFamily="18" charset="0"/>
                                    </a:rPr>
                                  </m:ctrlPr>
                                </m:dPr>
                                <m:e>
                                  <m:r>
                                    <a:rPr lang="tr-TR" sz="2000" b="0" i="1" smtClean="0">
                                      <a:latin typeface="Cambria Math" panose="02040503050406030204" pitchFamily="18" charset="0"/>
                                    </a:rPr>
                                    <m:t>𝑠</m:t>
                                  </m:r>
                                </m:e>
                              </m:d>
                            </m:e>
                          </m:d>
                        </m:e>
                      </m:func>
                    </m:oMath>
                  </m:oMathPara>
                </a14:m>
                <a:endParaRPr lang="tr-TR" sz="2000" dirty="0" smtClean="0"/>
              </a:p>
              <a:p>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𝑒</m:t>
                          </m:r>
                        </m:e>
                        <m:sub>
                          <m:r>
                            <a:rPr lang="tr-TR" sz="2000" i="1">
                              <a:latin typeface="Cambria Math" panose="02040503050406030204" pitchFamily="18" charset="0"/>
                            </a:rPr>
                            <m:t>𝑠𝑠</m:t>
                          </m:r>
                        </m:sub>
                      </m:sSub>
                      <m:r>
                        <a:rPr lang="tr-TR" sz="2000" i="1">
                          <a:latin typeface="Cambria Math" panose="02040503050406030204" pitchFamily="18" charset="0"/>
                        </a:rPr>
                        <m:t>=</m:t>
                      </m:r>
                      <m:func>
                        <m:funcPr>
                          <m:ctrlPr>
                            <a:rPr lang="tr-TR" sz="2000" i="1">
                              <a:latin typeface="Cambria Math" panose="02040503050406030204" pitchFamily="18" charset="0"/>
                            </a:rPr>
                          </m:ctrlPr>
                        </m:funcPr>
                        <m:fName>
                          <m:limLow>
                            <m:limLowPr>
                              <m:ctrlPr>
                                <a:rPr lang="tr-TR" sz="2000" i="1">
                                  <a:latin typeface="Cambria Math" panose="02040503050406030204" pitchFamily="18" charset="0"/>
                                </a:rPr>
                              </m:ctrlPr>
                            </m:limLowPr>
                            <m:e>
                              <m:r>
                                <m:rPr>
                                  <m:sty m:val="p"/>
                                </m:rPr>
                                <a:rPr lang="tr-TR" sz="2000">
                                  <a:latin typeface="Cambria Math" panose="02040503050406030204" pitchFamily="18" charset="0"/>
                                </a:rPr>
                                <m:t>lim</m:t>
                              </m:r>
                            </m:e>
                            <m:lim>
                              <m:r>
                                <a:rPr lang="tr-TR" sz="2000" i="1">
                                  <a:latin typeface="Cambria Math" panose="02040503050406030204" pitchFamily="18" charset="0"/>
                                </a:rPr>
                                <m:t>𝑠</m:t>
                              </m:r>
                              <m:r>
                                <a:rPr lang="tr-TR" sz="2000" i="1">
                                  <a:latin typeface="Cambria Math" panose="02040503050406030204" pitchFamily="18" charset="0"/>
                                </a:rPr>
                                <m:t>→0</m:t>
                              </m:r>
                            </m:lim>
                          </m:limLow>
                        </m:fName>
                        <m:e>
                          <m:d>
                            <m:dPr>
                              <m:begChr m:val="["/>
                              <m:endChr m:val="]"/>
                              <m:ctrlPr>
                                <a:rPr lang="tr-TR" sz="2000" i="1">
                                  <a:latin typeface="Cambria Math" panose="02040503050406030204" pitchFamily="18" charset="0"/>
                                </a:rPr>
                              </m:ctrlPr>
                            </m:dPr>
                            <m:e>
                              <m:d>
                                <m:dPr>
                                  <m:ctrlPr>
                                    <a:rPr lang="tr-TR" sz="2000" i="1">
                                      <a:latin typeface="Cambria Math" panose="02040503050406030204" pitchFamily="18" charset="0"/>
                                    </a:rPr>
                                  </m:ctrlPr>
                                </m:dPr>
                                <m:e>
                                  <m:f>
                                    <m:fPr>
                                      <m:ctrlPr>
                                        <a:rPr lang="tr-TR" sz="2000" i="1">
                                          <a:latin typeface="Cambria Math" panose="02040503050406030204" pitchFamily="18" charset="0"/>
                                        </a:rPr>
                                      </m:ctrlPr>
                                    </m:fPr>
                                    <m:num>
                                      <m:r>
                                        <a:rPr lang="tr-TR" sz="2000" b="0" i="1" smtClean="0">
                                          <a:latin typeface="Cambria Math" panose="02040503050406030204" pitchFamily="18" charset="0"/>
                                        </a:rPr>
                                        <m:t>𝑠</m:t>
                                      </m:r>
                                    </m:num>
                                    <m:den>
                                      <m:r>
                                        <a:rPr lang="tr-TR" sz="2000" i="1">
                                          <a:latin typeface="Cambria Math" panose="02040503050406030204" pitchFamily="18" charset="0"/>
                                        </a:rPr>
                                        <m:t>1+</m:t>
                                      </m:r>
                                      <m:f>
                                        <m:fPr>
                                          <m:ctrlPr>
                                            <a:rPr lang="tr-TR" sz="2000" b="0" i="1" smtClean="0">
                                              <a:latin typeface="Cambria Math" panose="02040503050406030204" pitchFamily="18" charset="0"/>
                                            </a:rPr>
                                          </m:ctrlPr>
                                        </m:fPr>
                                        <m:num>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𝐾</m:t>
                                              </m:r>
                                            </m:e>
                                            <m:sub>
                                              <m:r>
                                                <a:rPr lang="tr-TR" sz="2000" b="0" i="1" smtClean="0">
                                                  <a:latin typeface="Cambria Math" panose="02040503050406030204" pitchFamily="18" charset="0"/>
                                                </a:rPr>
                                                <m:t>𝑂𝐿</m:t>
                                              </m:r>
                                            </m:sub>
                                          </m:sSub>
                                          <m:r>
                                            <a:rPr lang="tr-TR" sz="2000" b="0" i="1" smtClean="0">
                                              <a:latin typeface="Cambria Math" panose="02040503050406030204" pitchFamily="18" charset="0"/>
                                            </a:rPr>
                                            <m:t>(1+</m:t>
                                          </m:r>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𝑐</m:t>
                                              </m:r>
                                            </m:e>
                                            <m:sub>
                                              <m:r>
                                                <a:rPr lang="tr-TR" sz="2000" b="0" i="1" smtClean="0">
                                                  <a:latin typeface="Cambria Math" panose="02040503050406030204" pitchFamily="18" charset="0"/>
                                                </a:rPr>
                                                <m:t>1</m:t>
                                              </m:r>
                                            </m:sub>
                                          </m:sSub>
                                          <m:r>
                                            <a:rPr lang="tr-TR" sz="2000" b="0" i="1" smtClean="0">
                                              <a:latin typeface="Cambria Math" panose="02040503050406030204" pitchFamily="18" charset="0"/>
                                            </a:rPr>
                                            <m:t>𝑠</m:t>
                                          </m:r>
                                          <m:r>
                                            <a:rPr lang="tr-TR" sz="2000" b="0" i="1" smtClean="0">
                                              <a:latin typeface="Cambria Math" panose="02040503050406030204" pitchFamily="18" charset="0"/>
                                            </a:rPr>
                                            <m:t>+…+</m:t>
                                          </m:r>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𝑐</m:t>
                                              </m:r>
                                            </m:e>
                                            <m:sub>
                                              <m:r>
                                                <a:rPr lang="tr-TR" sz="2000" b="0" i="1" smtClean="0">
                                                  <a:latin typeface="Cambria Math" panose="02040503050406030204" pitchFamily="18" charset="0"/>
                                                </a:rPr>
                                                <m:t>𝑝</m:t>
                                              </m:r>
                                            </m:sub>
                                          </m:sSub>
                                          <m:sSup>
                                            <m:sSupPr>
                                              <m:ctrlPr>
                                                <a:rPr lang="tr-TR" sz="2000" b="0" i="1" smtClean="0">
                                                  <a:latin typeface="Cambria Math" panose="02040503050406030204" pitchFamily="18" charset="0"/>
                                                </a:rPr>
                                              </m:ctrlPr>
                                            </m:sSupPr>
                                            <m:e>
                                              <m:r>
                                                <a:rPr lang="tr-TR" sz="2000" b="0" i="1" smtClean="0">
                                                  <a:latin typeface="Cambria Math" panose="02040503050406030204" pitchFamily="18" charset="0"/>
                                                </a:rPr>
                                                <m:t>𝑠</m:t>
                                              </m:r>
                                            </m:e>
                                            <m:sup>
                                              <m:r>
                                                <a:rPr lang="tr-TR" sz="2000" b="0" i="1" smtClean="0">
                                                  <a:latin typeface="Cambria Math" panose="02040503050406030204" pitchFamily="18" charset="0"/>
                                                </a:rPr>
                                                <m:t>𝑝</m:t>
                                              </m:r>
                                            </m:sup>
                                          </m:sSup>
                                          <m:r>
                                            <a:rPr lang="tr-TR" sz="2000" b="0" i="1" smtClean="0">
                                              <a:latin typeface="Cambria Math" panose="02040503050406030204" pitchFamily="18" charset="0"/>
                                            </a:rPr>
                                            <m:t>)</m:t>
                                          </m:r>
                                        </m:num>
                                        <m:den>
                                          <m:sSup>
                                            <m:sSupPr>
                                              <m:ctrlPr>
                                                <a:rPr lang="tr-TR" sz="2000" b="0" i="1" smtClean="0">
                                                  <a:latin typeface="Cambria Math" panose="02040503050406030204" pitchFamily="18" charset="0"/>
                                                </a:rPr>
                                              </m:ctrlPr>
                                            </m:sSupPr>
                                            <m:e>
                                              <m:r>
                                                <a:rPr lang="tr-TR" sz="2000" b="0" i="1" smtClean="0">
                                                  <a:latin typeface="Cambria Math" panose="02040503050406030204" pitchFamily="18" charset="0"/>
                                                </a:rPr>
                                                <m:t>𝑠</m:t>
                                              </m:r>
                                            </m:e>
                                            <m:sup>
                                              <m:r>
                                                <a:rPr lang="tr-TR" sz="2000" b="0" i="1" smtClean="0">
                                                  <a:latin typeface="Cambria Math" panose="02040503050406030204" pitchFamily="18" charset="0"/>
                                                </a:rPr>
                                                <m:t>𝑁</m:t>
                                              </m:r>
                                            </m:sup>
                                          </m:sSup>
                                          <m:r>
                                            <a:rPr lang="tr-TR" sz="2000" b="0" i="1" smtClean="0">
                                              <a:latin typeface="Cambria Math" panose="02040503050406030204" pitchFamily="18" charset="0"/>
                                            </a:rPr>
                                            <m:t>(1+</m:t>
                                          </m:r>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𝑑</m:t>
                                              </m:r>
                                            </m:e>
                                            <m:sub>
                                              <m:r>
                                                <a:rPr lang="tr-TR" sz="2000" b="0" i="1" smtClean="0">
                                                  <a:latin typeface="Cambria Math" panose="02040503050406030204" pitchFamily="18" charset="0"/>
                                                </a:rPr>
                                                <m:t>1</m:t>
                                              </m:r>
                                            </m:sub>
                                          </m:sSub>
                                          <m:r>
                                            <a:rPr lang="tr-TR" sz="2000" b="0" i="1" smtClean="0">
                                              <a:latin typeface="Cambria Math" panose="02040503050406030204" pitchFamily="18" charset="0"/>
                                            </a:rPr>
                                            <m:t>𝑠</m:t>
                                          </m:r>
                                          <m:r>
                                            <a:rPr lang="tr-TR" sz="2000" b="0" i="1" smtClean="0">
                                              <a:latin typeface="Cambria Math" panose="02040503050406030204" pitchFamily="18" charset="0"/>
                                            </a:rPr>
                                            <m:t>+…+</m:t>
                                          </m:r>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𝑑</m:t>
                                              </m:r>
                                            </m:e>
                                            <m:sub>
                                              <m:r>
                                                <a:rPr lang="tr-TR" sz="2000" b="0" i="1" smtClean="0">
                                                  <a:latin typeface="Cambria Math" panose="02040503050406030204" pitchFamily="18" charset="0"/>
                                                </a:rPr>
                                                <m:t>𝑞</m:t>
                                              </m:r>
                                            </m:sub>
                                          </m:sSub>
                                          <m:sSup>
                                            <m:sSupPr>
                                              <m:ctrlPr>
                                                <a:rPr lang="tr-TR" sz="2000" b="0" i="1" smtClean="0">
                                                  <a:latin typeface="Cambria Math" panose="02040503050406030204" pitchFamily="18" charset="0"/>
                                                </a:rPr>
                                              </m:ctrlPr>
                                            </m:sSupPr>
                                            <m:e>
                                              <m:r>
                                                <a:rPr lang="tr-TR" sz="2000" b="0" i="1" smtClean="0">
                                                  <a:latin typeface="Cambria Math" panose="02040503050406030204" pitchFamily="18" charset="0"/>
                                                </a:rPr>
                                                <m:t>𝑠</m:t>
                                              </m:r>
                                            </m:e>
                                            <m:sup>
                                              <m:r>
                                                <a:rPr lang="tr-TR" sz="2000" b="0" i="1" smtClean="0">
                                                  <a:latin typeface="Cambria Math" panose="02040503050406030204" pitchFamily="18" charset="0"/>
                                                </a:rPr>
                                                <m:t>𝑞</m:t>
                                              </m:r>
                                            </m:sup>
                                          </m:sSup>
                                          <m:r>
                                            <a:rPr lang="tr-TR" sz="2000" b="0" i="1" smtClean="0">
                                              <a:latin typeface="Cambria Math" panose="02040503050406030204" pitchFamily="18" charset="0"/>
                                            </a:rPr>
                                            <m:t>)</m:t>
                                          </m:r>
                                        </m:den>
                                      </m:f>
                                    </m:den>
                                  </m:f>
                                </m:e>
                              </m:d>
                              <m:r>
                                <a:rPr lang="tr-TR" sz="2000" i="1">
                                  <a:latin typeface="Cambria Math" panose="02040503050406030204" pitchFamily="18" charset="0"/>
                                </a:rPr>
                                <m:t>𝑅</m:t>
                              </m:r>
                              <m:d>
                                <m:dPr>
                                  <m:ctrlPr>
                                    <a:rPr lang="tr-TR" sz="2000" i="1">
                                      <a:latin typeface="Cambria Math" panose="02040503050406030204" pitchFamily="18" charset="0"/>
                                    </a:rPr>
                                  </m:ctrlPr>
                                </m:dPr>
                                <m:e>
                                  <m:r>
                                    <a:rPr lang="tr-TR" sz="2000" i="1">
                                      <a:latin typeface="Cambria Math" panose="02040503050406030204" pitchFamily="18" charset="0"/>
                                    </a:rPr>
                                    <m:t>𝑠</m:t>
                                  </m:r>
                                </m:e>
                              </m:d>
                            </m:e>
                          </m:d>
                        </m:e>
                      </m:func>
                      <m:r>
                        <a:rPr lang="tr-TR" sz="2000" b="0" i="1" smtClean="0">
                          <a:latin typeface="Cambria Math" panose="02040503050406030204" pitchFamily="18" charset="0"/>
                        </a:rPr>
                        <m:t>=</m:t>
                      </m:r>
                      <m:func>
                        <m:funcPr>
                          <m:ctrlPr>
                            <a:rPr lang="tr-TR" sz="2000" i="1">
                              <a:latin typeface="Cambria Math" panose="02040503050406030204" pitchFamily="18" charset="0"/>
                            </a:rPr>
                          </m:ctrlPr>
                        </m:funcPr>
                        <m:fName>
                          <m:limLow>
                            <m:limLowPr>
                              <m:ctrlPr>
                                <a:rPr lang="tr-TR" sz="2000" i="1">
                                  <a:latin typeface="Cambria Math" panose="02040503050406030204" pitchFamily="18" charset="0"/>
                                </a:rPr>
                              </m:ctrlPr>
                            </m:limLowPr>
                            <m:e>
                              <m:r>
                                <m:rPr>
                                  <m:sty m:val="p"/>
                                </m:rPr>
                                <a:rPr lang="tr-TR" sz="2000">
                                  <a:latin typeface="Cambria Math" panose="02040503050406030204" pitchFamily="18" charset="0"/>
                                </a:rPr>
                                <m:t>lim</m:t>
                              </m:r>
                            </m:e>
                            <m:lim>
                              <m:r>
                                <a:rPr lang="tr-TR" sz="2000" i="1">
                                  <a:latin typeface="Cambria Math" panose="02040503050406030204" pitchFamily="18" charset="0"/>
                                </a:rPr>
                                <m:t>𝑠</m:t>
                              </m:r>
                              <m:r>
                                <a:rPr lang="tr-TR" sz="2000" i="1">
                                  <a:latin typeface="Cambria Math" panose="02040503050406030204" pitchFamily="18" charset="0"/>
                                </a:rPr>
                                <m:t>→0</m:t>
                              </m:r>
                            </m:lim>
                          </m:limLow>
                        </m:fName>
                        <m:e>
                          <m:d>
                            <m:dPr>
                              <m:begChr m:val="["/>
                              <m:endChr m:val="]"/>
                              <m:ctrlPr>
                                <a:rPr lang="tr-TR" sz="2000" i="1">
                                  <a:latin typeface="Cambria Math" panose="02040503050406030204" pitchFamily="18" charset="0"/>
                                </a:rPr>
                              </m:ctrlPr>
                            </m:dPr>
                            <m:e>
                              <m:d>
                                <m:dPr>
                                  <m:ctrlPr>
                                    <a:rPr lang="tr-TR" sz="2000" i="1">
                                      <a:latin typeface="Cambria Math" panose="02040503050406030204" pitchFamily="18" charset="0"/>
                                    </a:rPr>
                                  </m:ctrlPr>
                                </m:dPr>
                                <m:e>
                                  <m:f>
                                    <m:fPr>
                                      <m:ctrlPr>
                                        <a:rPr lang="tr-TR" sz="2000" i="1">
                                          <a:latin typeface="Cambria Math" panose="02040503050406030204" pitchFamily="18" charset="0"/>
                                        </a:rPr>
                                      </m:ctrlPr>
                                    </m:fPr>
                                    <m:num>
                                      <m:r>
                                        <a:rPr lang="tr-TR" sz="2000" i="1">
                                          <a:latin typeface="Cambria Math" panose="02040503050406030204" pitchFamily="18" charset="0"/>
                                        </a:rPr>
                                        <m:t>𝑠</m:t>
                                      </m:r>
                                    </m:num>
                                    <m:den>
                                      <m:r>
                                        <a:rPr lang="tr-TR" sz="2000" i="1">
                                          <a:latin typeface="Cambria Math" panose="02040503050406030204" pitchFamily="18" charset="0"/>
                                        </a:rPr>
                                        <m:t>1+</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tr-TR" sz="2000" i="1">
                                                  <a:latin typeface="Cambria Math" panose="02040503050406030204" pitchFamily="18" charset="0"/>
                                                </a:rPr>
                                                <m:t>𝐾</m:t>
                                              </m:r>
                                            </m:e>
                                            <m:sub>
                                              <m:r>
                                                <a:rPr lang="tr-TR" sz="2000" i="1">
                                                  <a:latin typeface="Cambria Math" panose="02040503050406030204" pitchFamily="18" charset="0"/>
                                                </a:rPr>
                                                <m:t>𝑂𝐿</m:t>
                                              </m:r>
                                            </m:sub>
                                          </m:sSub>
                                        </m:num>
                                        <m:den>
                                          <m:sSup>
                                            <m:sSupPr>
                                              <m:ctrlPr>
                                                <a:rPr lang="tr-TR" sz="2000" i="1">
                                                  <a:latin typeface="Cambria Math" panose="02040503050406030204" pitchFamily="18" charset="0"/>
                                                </a:rPr>
                                              </m:ctrlPr>
                                            </m:sSupPr>
                                            <m:e>
                                              <m:r>
                                                <a:rPr lang="tr-TR" sz="2000" i="1">
                                                  <a:latin typeface="Cambria Math" panose="02040503050406030204" pitchFamily="18" charset="0"/>
                                                </a:rPr>
                                                <m:t>𝑠</m:t>
                                              </m:r>
                                            </m:e>
                                            <m:sup>
                                              <m:r>
                                                <a:rPr lang="tr-TR" sz="2000" i="1">
                                                  <a:latin typeface="Cambria Math" panose="02040503050406030204" pitchFamily="18" charset="0"/>
                                                </a:rPr>
                                                <m:t>𝑁</m:t>
                                              </m:r>
                                            </m:sup>
                                          </m:sSup>
                                        </m:den>
                                      </m:f>
                                    </m:den>
                                  </m:f>
                                </m:e>
                              </m:d>
                              <m:r>
                                <a:rPr lang="tr-TR" sz="2000" i="1">
                                  <a:latin typeface="Cambria Math" panose="02040503050406030204" pitchFamily="18" charset="0"/>
                                </a:rPr>
                                <m:t>𝑅</m:t>
                              </m:r>
                              <m:d>
                                <m:dPr>
                                  <m:ctrlPr>
                                    <a:rPr lang="tr-TR" sz="2000" i="1">
                                      <a:latin typeface="Cambria Math" panose="02040503050406030204" pitchFamily="18" charset="0"/>
                                    </a:rPr>
                                  </m:ctrlPr>
                                </m:dPr>
                                <m:e>
                                  <m:r>
                                    <a:rPr lang="tr-TR" sz="2000" i="1">
                                      <a:latin typeface="Cambria Math" panose="02040503050406030204" pitchFamily="18" charset="0"/>
                                    </a:rPr>
                                    <m:t>𝑠</m:t>
                                  </m:r>
                                </m:e>
                              </m:d>
                            </m:e>
                          </m:d>
                        </m:e>
                      </m:func>
                      <m:r>
                        <a:rPr lang="tr-TR" sz="2000" b="0" i="1" smtClean="0">
                          <a:latin typeface="Cambria Math" panose="02040503050406030204" pitchFamily="18" charset="0"/>
                        </a:rPr>
                        <m:t>=</m:t>
                      </m:r>
                      <m:func>
                        <m:funcPr>
                          <m:ctrlPr>
                            <a:rPr lang="tr-TR" sz="2000" i="1">
                              <a:latin typeface="Cambria Math" panose="02040503050406030204" pitchFamily="18" charset="0"/>
                            </a:rPr>
                          </m:ctrlPr>
                        </m:funcPr>
                        <m:fName>
                          <m:limLow>
                            <m:limLowPr>
                              <m:ctrlPr>
                                <a:rPr lang="tr-TR" sz="2000" i="1">
                                  <a:latin typeface="Cambria Math" panose="02040503050406030204" pitchFamily="18" charset="0"/>
                                </a:rPr>
                              </m:ctrlPr>
                            </m:limLowPr>
                            <m:e>
                              <m:r>
                                <m:rPr>
                                  <m:sty m:val="p"/>
                                </m:rPr>
                                <a:rPr lang="tr-TR" sz="2000">
                                  <a:latin typeface="Cambria Math" panose="02040503050406030204" pitchFamily="18" charset="0"/>
                                </a:rPr>
                                <m:t>lim</m:t>
                              </m:r>
                            </m:e>
                            <m:lim>
                              <m:r>
                                <a:rPr lang="tr-TR" sz="2000" i="1">
                                  <a:latin typeface="Cambria Math" panose="02040503050406030204" pitchFamily="18" charset="0"/>
                                </a:rPr>
                                <m:t>𝑠</m:t>
                              </m:r>
                              <m:r>
                                <a:rPr lang="tr-TR" sz="2000" i="1">
                                  <a:latin typeface="Cambria Math" panose="02040503050406030204" pitchFamily="18" charset="0"/>
                                </a:rPr>
                                <m:t>→0</m:t>
                              </m:r>
                            </m:lim>
                          </m:limLow>
                        </m:fName>
                        <m:e>
                          <m:d>
                            <m:dPr>
                              <m:begChr m:val="["/>
                              <m:endChr m:val="]"/>
                              <m:ctrlPr>
                                <a:rPr lang="tr-TR" sz="2000" i="1">
                                  <a:latin typeface="Cambria Math" panose="02040503050406030204" pitchFamily="18" charset="0"/>
                                </a:rPr>
                              </m:ctrlPr>
                            </m:dPr>
                            <m:e>
                              <m:d>
                                <m:dPr>
                                  <m:ctrlPr>
                                    <a:rPr lang="tr-TR" sz="2000" i="1">
                                      <a:latin typeface="Cambria Math" panose="02040503050406030204" pitchFamily="18" charset="0"/>
                                    </a:rPr>
                                  </m:ctrlPr>
                                </m:dPr>
                                <m:e>
                                  <m:f>
                                    <m:fPr>
                                      <m:ctrlPr>
                                        <a:rPr lang="tr-TR" sz="2000" i="1">
                                          <a:latin typeface="Cambria Math" panose="02040503050406030204" pitchFamily="18" charset="0"/>
                                        </a:rPr>
                                      </m:ctrlPr>
                                    </m:fPr>
                                    <m:num>
                                      <m:r>
                                        <a:rPr lang="tr-TR" sz="2000" i="1">
                                          <a:latin typeface="Cambria Math" panose="02040503050406030204" pitchFamily="18" charset="0"/>
                                        </a:rPr>
                                        <m:t>𝑠</m:t>
                                      </m:r>
                                    </m:num>
                                    <m:den>
                                      <m:r>
                                        <a:rPr lang="tr-TR" sz="2000" i="1">
                                          <a:latin typeface="Cambria Math" panose="02040503050406030204" pitchFamily="18" charset="0"/>
                                        </a:rPr>
                                        <m:t>1+</m:t>
                                      </m:r>
                                      <m:sSub>
                                        <m:sSubPr>
                                          <m:ctrlPr>
                                            <a:rPr lang="tr-TR" sz="2000" i="1">
                                              <a:latin typeface="Cambria Math" panose="02040503050406030204" pitchFamily="18" charset="0"/>
                                            </a:rPr>
                                          </m:ctrlPr>
                                        </m:sSubPr>
                                        <m:e>
                                          <m:r>
                                            <a:rPr lang="tr-TR" sz="2000" i="1">
                                              <a:latin typeface="Cambria Math" panose="02040503050406030204" pitchFamily="18" charset="0"/>
                                            </a:rPr>
                                            <m:t>𝐾</m:t>
                                          </m:r>
                                        </m:e>
                                        <m:sub>
                                          <m:r>
                                            <a:rPr lang="tr-TR" sz="2000" i="1">
                                              <a:latin typeface="Cambria Math" panose="02040503050406030204" pitchFamily="18" charset="0"/>
                                            </a:rPr>
                                            <m:t>𝑂𝐿</m:t>
                                          </m:r>
                                        </m:sub>
                                      </m:sSub>
                                      <m:sSup>
                                        <m:sSupPr>
                                          <m:ctrlPr>
                                            <a:rPr lang="tr-TR" sz="2000" i="1">
                                              <a:latin typeface="Cambria Math" panose="02040503050406030204" pitchFamily="18" charset="0"/>
                                            </a:rPr>
                                          </m:ctrlPr>
                                        </m:sSupPr>
                                        <m:e>
                                          <m:r>
                                            <a:rPr lang="tr-TR" sz="2000" i="1">
                                              <a:latin typeface="Cambria Math" panose="02040503050406030204" pitchFamily="18" charset="0"/>
                                            </a:rPr>
                                            <m:t>𝑠</m:t>
                                          </m:r>
                                        </m:e>
                                        <m:sup>
                                          <m:r>
                                            <a:rPr lang="tr-TR" sz="2000" i="1">
                                              <a:latin typeface="Cambria Math" panose="02040503050406030204" pitchFamily="18" charset="0"/>
                                            </a:rPr>
                                            <m:t>−</m:t>
                                          </m:r>
                                          <m:r>
                                            <a:rPr lang="tr-TR" sz="2000" i="1">
                                              <a:latin typeface="Cambria Math" panose="02040503050406030204" pitchFamily="18" charset="0"/>
                                            </a:rPr>
                                            <m:t>𝑁</m:t>
                                          </m:r>
                                        </m:sup>
                                      </m:sSup>
                                    </m:den>
                                  </m:f>
                                </m:e>
                              </m:d>
                              <m:r>
                                <a:rPr lang="tr-TR" sz="2000" i="1">
                                  <a:latin typeface="Cambria Math" panose="02040503050406030204" pitchFamily="18" charset="0"/>
                                </a:rPr>
                                <m:t>𝑅</m:t>
                              </m:r>
                              <m:d>
                                <m:dPr>
                                  <m:ctrlPr>
                                    <a:rPr lang="tr-TR" sz="2000" i="1">
                                      <a:latin typeface="Cambria Math" panose="02040503050406030204" pitchFamily="18" charset="0"/>
                                    </a:rPr>
                                  </m:ctrlPr>
                                </m:dPr>
                                <m:e>
                                  <m:r>
                                    <a:rPr lang="tr-TR" sz="2000" i="1">
                                      <a:latin typeface="Cambria Math" panose="02040503050406030204" pitchFamily="18" charset="0"/>
                                    </a:rPr>
                                    <m:t>𝑠</m:t>
                                  </m:r>
                                </m:e>
                              </m:d>
                            </m:e>
                          </m:d>
                        </m:e>
                      </m:func>
                    </m:oMath>
                  </m:oMathPara>
                </a14:m>
                <a:endParaRPr lang="tr-TR" sz="2000" dirty="0" smtClean="0"/>
              </a:p>
              <a:p>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𝑒</m:t>
                          </m:r>
                        </m:e>
                        <m:sub>
                          <m:r>
                            <a:rPr lang="tr-TR" sz="2000" i="1">
                              <a:latin typeface="Cambria Math" panose="02040503050406030204" pitchFamily="18" charset="0"/>
                            </a:rPr>
                            <m:t>𝑠𝑠</m:t>
                          </m:r>
                        </m:sub>
                      </m:sSub>
                      <m:r>
                        <a:rPr lang="tr-TR" sz="2000" i="1">
                          <a:latin typeface="Cambria Math" panose="02040503050406030204" pitchFamily="18" charset="0"/>
                        </a:rPr>
                        <m:t>=</m:t>
                      </m:r>
                      <m:func>
                        <m:funcPr>
                          <m:ctrlPr>
                            <a:rPr lang="tr-TR" sz="2000" i="1">
                              <a:latin typeface="Cambria Math" panose="02040503050406030204" pitchFamily="18" charset="0"/>
                            </a:rPr>
                          </m:ctrlPr>
                        </m:funcPr>
                        <m:fName>
                          <m:limLow>
                            <m:limLowPr>
                              <m:ctrlPr>
                                <a:rPr lang="tr-TR" sz="2000" i="1">
                                  <a:latin typeface="Cambria Math" panose="02040503050406030204" pitchFamily="18" charset="0"/>
                                </a:rPr>
                              </m:ctrlPr>
                            </m:limLowPr>
                            <m:e>
                              <m:r>
                                <m:rPr>
                                  <m:sty m:val="p"/>
                                </m:rPr>
                                <a:rPr lang="tr-TR" sz="2000">
                                  <a:latin typeface="Cambria Math" panose="02040503050406030204" pitchFamily="18" charset="0"/>
                                </a:rPr>
                                <m:t>lim</m:t>
                              </m:r>
                            </m:e>
                            <m:lim>
                              <m:r>
                                <a:rPr lang="tr-TR" sz="2000" i="1">
                                  <a:latin typeface="Cambria Math" panose="02040503050406030204" pitchFamily="18" charset="0"/>
                                </a:rPr>
                                <m:t>𝑠</m:t>
                              </m:r>
                              <m:r>
                                <a:rPr lang="tr-TR" sz="2000" i="1">
                                  <a:latin typeface="Cambria Math" panose="02040503050406030204" pitchFamily="18" charset="0"/>
                                </a:rPr>
                                <m:t>→0</m:t>
                              </m:r>
                            </m:lim>
                          </m:limLow>
                        </m:fName>
                        <m:e>
                          <m:d>
                            <m:dPr>
                              <m:begChr m:val="["/>
                              <m:endChr m:val="]"/>
                              <m:ctrlPr>
                                <a:rPr lang="tr-TR" sz="2000" i="1">
                                  <a:latin typeface="Cambria Math" panose="02040503050406030204" pitchFamily="18" charset="0"/>
                                </a:rPr>
                              </m:ctrlPr>
                            </m:dPr>
                            <m:e>
                              <m:d>
                                <m:dPr>
                                  <m:ctrlPr>
                                    <a:rPr lang="tr-TR" sz="2000" i="1">
                                      <a:latin typeface="Cambria Math" panose="02040503050406030204" pitchFamily="18" charset="0"/>
                                    </a:rPr>
                                  </m:ctrlPr>
                                </m:dPr>
                                <m:e>
                                  <m:f>
                                    <m:fPr>
                                      <m:ctrlPr>
                                        <a:rPr lang="tr-TR" sz="2000" i="1">
                                          <a:latin typeface="Cambria Math" panose="02040503050406030204" pitchFamily="18" charset="0"/>
                                        </a:rPr>
                                      </m:ctrlPr>
                                    </m:fPr>
                                    <m:num>
                                      <m:r>
                                        <a:rPr lang="tr-TR" sz="2000" i="1">
                                          <a:latin typeface="Cambria Math" panose="02040503050406030204" pitchFamily="18" charset="0"/>
                                        </a:rPr>
                                        <m:t>𝑠</m:t>
                                      </m:r>
                                    </m:num>
                                    <m:den>
                                      <m:r>
                                        <a:rPr lang="tr-TR" sz="2000" i="1">
                                          <a:latin typeface="Cambria Math" panose="02040503050406030204" pitchFamily="18" charset="0"/>
                                        </a:rPr>
                                        <m:t>1+</m:t>
                                      </m:r>
                                      <m:sSub>
                                        <m:sSubPr>
                                          <m:ctrlPr>
                                            <a:rPr lang="tr-TR" sz="2000" i="1">
                                              <a:latin typeface="Cambria Math" panose="02040503050406030204" pitchFamily="18" charset="0"/>
                                            </a:rPr>
                                          </m:ctrlPr>
                                        </m:sSubPr>
                                        <m:e>
                                          <m:r>
                                            <a:rPr lang="tr-TR" sz="2000" i="1">
                                              <a:latin typeface="Cambria Math" panose="02040503050406030204" pitchFamily="18" charset="0"/>
                                            </a:rPr>
                                            <m:t>𝐾</m:t>
                                          </m:r>
                                        </m:e>
                                        <m:sub>
                                          <m:r>
                                            <a:rPr lang="tr-TR" sz="2000" i="1">
                                              <a:latin typeface="Cambria Math" panose="02040503050406030204" pitchFamily="18" charset="0"/>
                                            </a:rPr>
                                            <m:t>𝑂𝐿</m:t>
                                          </m:r>
                                        </m:sub>
                                      </m:sSub>
                                      <m:sSup>
                                        <m:sSupPr>
                                          <m:ctrlPr>
                                            <a:rPr lang="tr-TR" sz="2000" i="1">
                                              <a:latin typeface="Cambria Math" panose="02040503050406030204" pitchFamily="18" charset="0"/>
                                            </a:rPr>
                                          </m:ctrlPr>
                                        </m:sSupPr>
                                        <m:e>
                                          <m:r>
                                            <a:rPr lang="tr-TR" sz="2000" i="1">
                                              <a:latin typeface="Cambria Math" panose="02040503050406030204" pitchFamily="18" charset="0"/>
                                            </a:rPr>
                                            <m:t>𝑠</m:t>
                                          </m:r>
                                        </m:e>
                                        <m:sup>
                                          <m:r>
                                            <a:rPr lang="tr-TR" sz="2000" i="1">
                                              <a:latin typeface="Cambria Math" panose="02040503050406030204" pitchFamily="18" charset="0"/>
                                            </a:rPr>
                                            <m:t>−</m:t>
                                          </m:r>
                                          <m:r>
                                            <a:rPr lang="tr-TR" sz="2000" i="1">
                                              <a:latin typeface="Cambria Math" panose="02040503050406030204" pitchFamily="18" charset="0"/>
                                            </a:rPr>
                                            <m:t>𝑁</m:t>
                                          </m:r>
                                        </m:sup>
                                      </m:sSup>
                                    </m:den>
                                  </m:f>
                                </m:e>
                              </m:d>
                              <m:r>
                                <a:rPr lang="tr-TR" sz="2000" i="1">
                                  <a:latin typeface="Cambria Math" panose="02040503050406030204" pitchFamily="18" charset="0"/>
                                </a:rPr>
                                <m:t>𝑅</m:t>
                              </m:r>
                              <m:d>
                                <m:dPr>
                                  <m:ctrlPr>
                                    <a:rPr lang="tr-TR" sz="2000" i="1">
                                      <a:latin typeface="Cambria Math" panose="02040503050406030204" pitchFamily="18" charset="0"/>
                                    </a:rPr>
                                  </m:ctrlPr>
                                </m:dPr>
                                <m:e>
                                  <m:r>
                                    <a:rPr lang="tr-TR" sz="2000" i="1">
                                      <a:latin typeface="Cambria Math" panose="02040503050406030204" pitchFamily="18" charset="0"/>
                                    </a:rPr>
                                    <m:t>𝑠</m:t>
                                  </m:r>
                                </m:e>
                              </m:d>
                            </m:e>
                          </m:d>
                        </m:e>
                      </m:func>
                    </m:oMath>
                  </m:oMathPara>
                </a14:m>
                <a:endParaRPr lang="tr-TR" sz="2000" dirty="0" smtClean="0"/>
              </a:p>
              <a:p>
                <a:r>
                  <a:rPr lang="tr-TR" sz="2400" dirty="0" smtClean="0"/>
                  <a:t>Kalıcı durum hatası, Tip numarasına (</a:t>
                </a:r>
                <a14:m>
                  <m:oMath xmlns:m="http://schemas.openxmlformats.org/officeDocument/2006/math">
                    <m:r>
                      <a:rPr lang="tr-TR" sz="2400" i="1" dirty="0" smtClean="0">
                        <a:latin typeface="Cambria Math" panose="02040503050406030204" pitchFamily="18" charset="0"/>
                      </a:rPr>
                      <m:t>𝑁</m:t>
                    </m:r>
                  </m:oMath>
                </a14:m>
                <a:r>
                  <a:rPr lang="tr-TR" sz="2400" dirty="0" smtClean="0"/>
                  <a:t>), Açık çevrimin kazancına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oMath>
                </a14:m>
                <a:r>
                  <a:rPr lang="tr-TR" sz="2400" dirty="0" smtClean="0"/>
                  <a:t>) ve sistemin girişine bağlıdır.</a:t>
                </a:r>
                <a:endParaRPr lang="tr-TR"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83885" y="1581148"/>
                <a:ext cx="11217615" cy="4501938"/>
              </a:xfrm>
              <a:prstGeom prst="rect">
                <a:avLst/>
              </a:prstGeom>
              <a:blipFill>
                <a:blip r:embed="rId3"/>
                <a:stretch>
                  <a:fillRect l="-1413" t="-1083" b="-2030"/>
                </a:stretch>
              </a:blipFill>
            </p:spPr>
            <p:txBody>
              <a:bodyPr/>
              <a:lstStyle/>
              <a:p>
                <a:r>
                  <a:rPr lang="tr-TR">
                    <a:noFill/>
                  </a:rPr>
                  <a:t> </a:t>
                </a:r>
              </a:p>
            </p:txBody>
          </p:sp>
        </mc:Fallback>
      </mc:AlternateContent>
    </p:spTree>
    <p:extLst>
      <p:ext uri="{BB962C8B-B14F-4D97-AF65-F5344CB8AC3E}">
        <p14:creationId xmlns:p14="http://schemas.microsoft.com/office/powerpoint/2010/main" val="395442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808074"/>
            <a:ext cx="10058400" cy="450821"/>
          </a:xfrm>
        </p:spPr>
        <p:txBody>
          <a:bodyPr>
            <a:normAutofit fontScale="90000"/>
          </a:bodyPr>
          <a:lstStyle/>
          <a:p>
            <a:r>
              <a:rPr lang="tr-TR" b="1" dirty="0" smtClean="0">
                <a:solidFill>
                  <a:schemeClr val="accent2">
                    <a:lumMod val="50000"/>
                  </a:schemeClr>
                </a:solidFill>
              </a:rPr>
              <a:t>Birim Adım Giriş</a:t>
            </a:r>
            <a:endParaRPr lang="tr-TR" b="1"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1265274" y="1956391"/>
                <a:ext cx="5975498" cy="3110882"/>
              </a:xfrm>
            </p:spPr>
            <p:txBody>
              <a:bodyPr>
                <a:noAutofit/>
              </a:bodyPr>
              <a:lstStyle/>
              <a:p>
                <a14:m>
                  <m:oMath xmlns:m="http://schemas.openxmlformats.org/officeDocument/2006/math">
                    <m:r>
                      <a:rPr lang="tr-TR" sz="2400" b="0" i="1" smtClean="0">
                        <a:latin typeface="Cambria Math" panose="02040503050406030204" pitchFamily="18" charset="0"/>
                      </a:rPr>
                      <m:t>𝑟</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𝑡</m:t>
                        </m:r>
                      </m:e>
                    </m:d>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𝑟</m:t>
                        </m:r>
                      </m:e>
                      <m:sub>
                        <m:r>
                          <a:rPr lang="tr-TR" sz="2400" b="0" i="1" smtClean="0">
                            <a:latin typeface="Cambria Math" panose="02040503050406030204" pitchFamily="18" charset="0"/>
                          </a:rPr>
                          <m:t>0</m:t>
                        </m:r>
                      </m:sub>
                    </m:sSub>
                    <m:r>
                      <a:rPr lang="tr-TR" sz="2400" b="0" i="1" smtClean="0">
                        <a:latin typeface="Cambria Math" panose="02040503050406030204" pitchFamily="18" charset="0"/>
                      </a:rPr>
                      <m:t>h</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𝑡</m:t>
                        </m:r>
                      </m:e>
                    </m:d>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𝑅</m:t>
                    </m:r>
                    <m:d>
                      <m:dPr>
                        <m:ctrlPr>
                          <a:rPr lang="tr-TR" sz="2400" b="0" i="1" smtClean="0">
                            <a:latin typeface="Cambria Math" panose="02040503050406030204" pitchFamily="18" charset="0"/>
                            <a:ea typeface="Cambria Math" panose="02040503050406030204" pitchFamily="18" charset="0"/>
                          </a:rPr>
                        </m:ctrlPr>
                      </m:dPr>
                      <m:e>
                        <m:r>
                          <a:rPr lang="tr-TR" sz="2400" b="0" i="1" smtClean="0">
                            <a:latin typeface="Cambria Math" panose="02040503050406030204" pitchFamily="18" charset="0"/>
                            <a:ea typeface="Cambria Math" panose="02040503050406030204" pitchFamily="18" charset="0"/>
                          </a:rPr>
                          <m:t>𝑠</m:t>
                        </m:r>
                      </m:e>
                    </m:d>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𝑟</m:t>
                            </m:r>
                          </m:e>
                          <m:sub>
                            <m:r>
                              <a:rPr lang="tr-TR" sz="2400" b="0" i="1" smtClean="0">
                                <a:latin typeface="Cambria Math" panose="02040503050406030204" pitchFamily="18" charset="0"/>
                                <a:ea typeface="Cambria Math" panose="02040503050406030204" pitchFamily="18" charset="0"/>
                              </a:rPr>
                              <m:t>0</m:t>
                            </m:r>
                          </m:sub>
                        </m:sSub>
                      </m:num>
                      <m:den>
                        <m:r>
                          <a:rPr lang="tr-TR" sz="2400" b="0" i="1" smtClean="0">
                            <a:latin typeface="Cambria Math" panose="02040503050406030204" pitchFamily="18" charset="0"/>
                            <a:ea typeface="Cambria Math" panose="02040503050406030204" pitchFamily="18" charset="0"/>
                          </a:rPr>
                          <m:t>𝑠</m:t>
                        </m:r>
                      </m:den>
                    </m:f>
                  </m:oMath>
                </a14:m>
                <a:endParaRPr lang="tr-TR" sz="2400" b="0" dirty="0" smtClean="0">
                  <a:ea typeface="Cambria Math" panose="02040503050406030204" pitchFamily="18" charset="0"/>
                </a:endParaRPr>
              </a:p>
              <a:p>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𝑒</m:t>
                        </m:r>
                      </m:e>
                      <m:sub>
                        <m:r>
                          <a:rPr lang="tr-TR" sz="2400" i="1">
                            <a:latin typeface="Cambria Math" panose="02040503050406030204" pitchFamily="18" charset="0"/>
                          </a:rPr>
                          <m:t>𝑠𝑠</m:t>
                        </m:r>
                      </m:sub>
                    </m:sSub>
                    <m:r>
                      <a:rPr lang="tr-TR" sz="2400" i="1">
                        <a:latin typeface="Cambria Math" panose="02040503050406030204" pitchFamily="18" charset="0"/>
                      </a:rPr>
                      <m:t>=</m:t>
                    </m:r>
                    <m:func>
                      <m:funcPr>
                        <m:ctrlPr>
                          <a:rPr lang="tr-TR" sz="2400" i="1">
                            <a:latin typeface="Cambria Math" panose="02040503050406030204" pitchFamily="18" charset="0"/>
                          </a:rPr>
                        </m:ctrlPr>
                      </m:funcPr>
                      <m:fName>
                        <m:limLow>
                          <m:limLowPr>
                            <m:ctrlPr>
                              <a:rPr lang="tr-TR" sz="2400" i="1">
                                <a:latin typeface="Cambria Math" panose="02040503050406030204" pitchFamily="18" charset="0"/>
                              </a:rPr>
                            </m:ctrlPr>
                          </m:limLowPr>
                          <m:e>
                            <m:r>
                              <m:rPr>
                                <m:sty m:val="p"/>
                              </m:rPr>
                              <a:rPr lang="tr-TR" sz="2400">
                                <a:latin typeface="Cambria Math" panose="02040503050406030204" pitchFamily="18" charset="0"/>
                              </a:rPr>
                              <m:t>lim</m:t>
                            </m:r>
                          </m:e>
                          <m:lim>
                            <m:r>
                              <a:rPr lang="tr-TR" sz="2400" i="1">
                                <a:latin typeface="Cambria Math" panose="02040503050406030204" pitchFamily="18" charset="0"/>
                              </a:rPr>
                              <m:t>𝑠</m:t>
                            </m:r>
                            <m:r>
                              <a:rPr lang="tr-TR" sz="2400" i="1">
                                <a:latin typeface="Cambria Math" panose="02040503050406030204" pitchFamily="18" charset="0"/>
                              </a:rPr>
                              <m:t>→0</m:t>
                            </m:r>
                          </m:lim>
                        </m:limLow>
                      </m:fName>
                      <m:e>
                        <m:d>
                          <m:dPr>
                            <m:begChr m:val="["/>
                            <m:endChr m:val="]"/>
                            <m:ctrlPr>
                              <a:rPr lang="tr-TR" sz="2400" i="1">
                                <a:latin typeface="Cambria Math" panose="02040503050406030204" pitchFamily="18" charset="0"/>
                              </a:rPr>
                            </m:ctrlPr>
                          </m:dPr>
                          <m:e>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i="1">
                                        <a:latin typeface="Cambria Math" panose="02040503050406030204" pitchFamily="18" charset="0"/>
                                      </a:rPr>
                                      <m:t>𝑠</m:t>
                                    </m:r>
                                  </m:num>
                                  <m:den>
                                    <m:r>
                                      <a:rPr lang="tr-TR" sz="2400" i="1">
                                        <a:latin typeface="Cambria Math" panose="02040503050406030204" pitchFamily="18" charset="0"/>
                                      </a:rPr>
                                      <m:t>1+</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m:t>
                                        </m:r>
                                        <m:r>
                                          <a:rPr lang="tr-TR" sz="2400" i="1">
                                            <a:latin typeface="Cambria Math" panose="02040503050406030204" pitchFamily="18" charset="0"/>
                                          </a:rPr>
                                          <m:t>𝑁</m:t>
                                        </m:r>
                                      </m:sup>
                                    </m:sSup>
                                  </m:den>
                                </m:f>
                              </m:e>
                            </m:d>
                            <m:r>
                              <a:rPr lang="tr-TR" sz="2400" i="1">
                                <a:latin typeface="Cambria Math" panose="02040503050406030204" pitchFamily="18" charset="0"/>
                              </a:rPr>
                              <m:t>𝑅</m:t>
                            </m:r>
                            <m:d>
                              <m:dPr>
                                <m:ctrlPr>
                                  <a:rPr lang="tr-TR" sz="2400" i="1">
                                    <a:latin typeface="Cambria Math" panose="02040503050406030204" pitchFamily="18" charset="0"/>
                                  </a:rPr>
                                </m:ctrlPr>
                              </m:dPr>
                              <m:e>
                                <m:r>
                                  <a:rPr lang="tr-TR" sz="2400" i="1">
                                    <a:latin typeface="Cambria Math" panose="02040503050406030204" pitchFamily="18" charset="0"/>
                                  </a:rPr>
                                  <m:t>𝑠</m:t>
                                </m:r>
                              </m:e>
                            </m:d>
                          </m:e>
                        </m:d>
                      </m:e>
                    </m:func>
                    <m:r>
                      <a:rPr lang="tr-TR" sz="2400" i="1" smtClean="0">
                        <a:latin typeface="Cambria Math" panose="02040503050406030204" pitchFamily="18" charset="0"/>
                        <a:ea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𝑒</m:t>
                        </m:r>
                      </m:e>
                      <m:sub>
                        <m:r>
                          <a:rPr lang="tr-TR" sz="2400" i="1">
                            <a:latin typeface="Cambria Math" panose="02040503050406030204" pitchFamily="18" charset="0"/>
                          </a:rPr>
                          <m:t>𝑠𝑠</m:t>
                        </m:r>
                      </m:sub>
                    </m:sSub>
                    <m:r>
                      <a:rPr lang="tr-TR" sz="2400" i="1">
                        <a:latin typeface="Cambria Math" panose="02040503050406030204" pitchFamily="18" charset="0"/>
                      </a:rPr>
                      <m:t>=</m:t>
                    </m:r>
                    <m:f>
                      <m:fPr>
                        <m:ctrlPr>
                          <a:rPr lang="tr-TR" sz="2400" b="0" i="1" smtClean="0">
                            <a:latin typeface="Cambria Math" panose="02040503050406030204" pitchFamily="18" charset="0"/>
                          </a:rPr>
                        </m:ctrlPr>
                      </m:fPr>
                      <m:num>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𝑟</m:t>
                            </m:r>
                          </m:e>
                          <m:sub>
                            <m:r>
                              <a:rPr lang="tr-TR" sz="2400" b="0" i="1" smtClean="0">
                                <a:latin typeface="Cambria Math" panose="02040503050406030204" pitchFamily="18" charset="0"/>
                              </a:rPr>
                              <m:t>0</m:t>
                            </m:r>
                          </m:sub>
                        </m:sSub>
                      </m:num>
                      <m:den>
                        <m:r>
                          <a:rPr lang="tr-TR" sz="2400" b="0" i="1" smtClean="0">
                            <a:latin typeface="Cambria Math" panose="02040503050406030204" pitchFamily="18" charset="0"/>
                          </a:rPr>
                          <m:t>1+</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𝐾</m:t>
                            </m:r>
                          </m:e>
                          <m:sub>
                            <m:r>
                              <a:rPr lang="tr-TR" sz="2400" b="0" i="1" smtClean="0">
                                <a:latin typeface="Cambria Math" panose="02040503050406030204" pitchFamily="18" charset="0"/>
                              </a:rPr>
                              <m:t>𝑝</m:t>
                            </m:r>
                          </m:sub>
                        </m:sSub>
                      </m:den>
                    </m:f>
                  </m:oMath>
                </a14:m>
                <a:endParaRPr lang="tr-TR" sz="2400" b="0" dirty="0" smtClean="0"/>
              </a:p>
              <a:p>
                <a:r>
                  <a:rPr lang="tr-TR" sz="2400" b="0" dirty="0" smtClean="0"/>
                  <a:t>Burada </a:t>
                </a:r>
                <a14:m>
                  <m:oMath xmlns:m="http://schemas.openxmlformats.org/officeDocument/2006/math">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𝐾</m:t>
                        </m:r>
                      </m:e>
                      <m:sub>
                        <m:r>
                          <a:rPr lang="tr-TR" sz="2400" b="0" i="1" dirty="0" smtClean="0">
                            <a:latin typeface="Cambria Math" panose="02040503050406030204" pitchFamily="18" charset="0"/>
                          </a:rPr>
                          <m:t>𝑝</m:t>
                        </m:r>
                      </m:sub>
                    </m:sSub>
                  </m:oMath>
                </a14:m>
                <a:r>
                  <a:rPr lang="tr-TR" sz="2400" dirty="0"/>
                  <a:t> </a:t>
                </a:r>
                <a:r>
                  <a:rPr lang="tr-TR" sz="2400" dirty="0" smtClean="0"/>
                  <a:t>konum hata katsayısı ve</a:t>
                </a:r>
              </a:p>
              <a:p>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𝐾</m:t>
                        </m:r>
                      </m:e>
                      <m:sub>
                        <m:r>
                          <a:rPr lang="tr-TR" sz="2400" i="1" dirty="0">
                            <a:latin typeface="Cambria Math" panose="02040503050406030204" pitchFamily="18" charset="0"/>
                          </a:rPr>
                          <m:t>𝑝</m:t>
                        </m:r>
                      </m:sub>
                    </m:sSub>
                    <m:r>
                      <a:rPr lang="tr-TR" sz="2400" b="0" i="1" dirty="0"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limLow>
                      <m:limLowPr>
                        <m:ctrlPr>
                          <a:rPr lang="tr-TR" sz="2400" i="1">
                            <a:latin typeface="Cambria Math" panose="02040503050406030204" pitchFamily="18" charset="0"/>
                          </a:rPr>
                        </m:ctrlPr>
                      </m:limLowPr>
                      <m:e>
                        <m:r>
                          <m:rPr>
                            <m:sty m:val="p"/>
                          </m:rPr>
                          <a:rPr lang="tr-TR" sz="2400">
                            <a:latin typeface="Cambria Math" panose="02040503050406030204" pitchFamily="18" charset="0"/>
                          </a:rPr>
                          <m:t>lim</m:t>
                        </m:r>
                      </m:e>
                      <m:lim>
                        <m:r>
                          <a:rPr lang="tr-TR" sz="2400" i="1">
                            <a:latin typeface="Cambria Math" panose="02040503050406030204" pitchFamily="18" charset="0"/>
                          </a:rPr>
                          <m:t>𝑠</m:t>
                        </m:r>
                        <m:r>
                          <a:rPr lang="tr-TR" sz="2400" i="1">
                            <a:latin typeface="Cambria Math" panose="02040503050406030204" pitchFamily="18" charset="0"/>
                          </a:rPr>
                          <m:t>→0</m:t>
                        </m:r>
                      </m:lim>
                    </m:limLow>
                    <m:d>
                      <m:dPr>
                        <m:ctrlPr>
                          <a:rPr lang="tr-TR" sz="2400" b="0" i="1" smtClean="0">
                            <a:latin typeface="Cambria Math" panose="02040503050406030204" pitchFamily="18" charset="0"/>
                          </a:rPr>
                        </m:ctrlPr>
                      </m:dPr>
                      <m:e>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m:t>
                            </m:r>
                            <m:r>
                              <a:rPr lang="tr-TR" sz="2400" i="1">
                                <a:latin typeface="Cambria Math" panose="02040503050406030204" pitchFamily="18" charset="0"/>
                              </a:rPr>
                              <m:t>𝑁</m:t>
                            </m:r>
                          </m:sup>
                        </m:sSup>
                      </m:e>
                    </m:d>
                  </m:oMath>
                </a14:m>
                <a:endParaRPr lang="tr-TR" sz="2400" b="0" dirty="0" smtClean="0"/>
              </a:p>
              <a:p>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1265274" y="1956391"/>
                <a:ext cx="5975498" cy="3110882"/>
              </a:xfrm>
              <a:blipFill rotWithShape="0">
                <a:blip r:embed="rId2"/>
                <a:stretch>
                  <a:fillRect l="-16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5" name="İçerik Yer Tutucusu 4"/>
              <p:cNvGraphicFramePr>
                <a:graphicFrameLocks noGrp="1"/>
              </p:cNvGraphicFramePr>
              <p:nvPr>
                <p:ph sz="half" idx="2"/>
                <p:extLst>
                  <p:ext uri="{D42A27DB-BD31-4B8C-83A1-F6EECF244321}">
                    <p14:modId xmlns:p14="http://schemas.microsoft.com/office/powerpoint/2010/main" val="2145800930"/>
                  </p:ext>
                </p:extLst>
              </p:nvPr>
            </p:nvGraphicFramePr>
            <p:xfrm>
              <a:off x="7540610" y="2561968"/>
              <a:ext cx="3615069" cy="1395540"/>
            </p:xfrm>
            <a:graphic>
              <a:graphicData uri="http://schemas.openxmlformats.org/drawingml/2006/table">
                <a:tbl>
                  <a:tblPr firstRow="1" bandRow="1">
                    <a:tableStyleId>{5C22544A-7EE6-4342-B048-85BDC9FD1C3A}</a:tableStyleId>
                  </a:tblPr>
                  <a:tblGrid>
                    <a:gridCol w="1205023">
                      <a:extLst>
                        <a:ext uri="{9D8B030D-6E8A-4147-A177-3AD203B41FA5}">
                          <a16:colId xmlns="" xmlns:a16="http://schemas.microsoft.com/office/drawing/2014/main" val="20000"/>
                        </a:ext>
                      </a:extLst>
                    </a:gridCol>
                    <a:gridCol w="1205023">
                      <a:extLst>
                        <a:ext uri="{9D8B030D-6E8A-4147-A177-3AD203B41FA5}">
                          <a16:colId xmlns="" xmlns:a16="http://schemas.microsoft.com/office/drawing/2014/main" val="20001"/>
                        </a:ext>
                      </a:extLst>
                    </a:gridCol>
                    <a:gridCol w="1205023">
                      <a:extLst>
                        <a:ext uri="{9D8B030D-6E8A-4147-A177-3AD203B41FA5}">
                          <a16:colId xmlns="" xmlns:a16="http://schemas.microsoft.com/office/drawing/2014/main" val="20002"/>
                        </a:ext>
                      </a:extLst>
                    </a:gridCol>
                  </a:tblGrid>
                  <a:tr h="370840">
                    <a:tc>
                      <a:txBody>
                        <a:bodyPr/>
                        <a:lstStyle/>
                        <a:p>
                          <a:pPr algn="ctr"/>
                          <a:r>
                            <a:rPr lang="tr-TR" dirty="0" smtClean="0"/>
                            <a:t>N</a:t>
                          </a:r>
                          <a:endParaRPr lang="tr-T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𝑝</m:t>
                                    </m:r>
                                  </m:sub>
                                </m:sSub>
                                <m:r>
                                  <a:rPr lang="tr-TR" i="1" baseline="0" dirty="0" smtClean="0">
                                    <a:latin typeface="Cambria Math" panose="02040503050406030204" pitchFamily="18" charset="0"/>
                                  </a:rPr>
                                  <m:t> </m:t>
                                </m:r>
                              </m:oMath>
                            </m:oMathPara>
                          </a14:m>
                          <a:endParaRPr lang="tr-T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tr-TR" b="1" i="1" smtClean="0">
                                        <a:latin typeface="Cambria Math" panose="02040503050406030204" pitchFamily="18" charset="0"/>
                                      </a:rPr>
                                    </m:ctrlPr>
                                  </m:sSubPr>
                                  <m:e>
                                    <m:r>
                                      <a:rPr lang="tr-TR" b="1" i="1" smtClean="0">
                                        <a:latin typeface="Cambria Math" panose="02040503050406030204" pitchFamily="18" charset="0"/>
                                      </a:rPr>
                                      <m:t>𝒆</m:t>
                                    </m:r>
                                  </m:e>
                                  <m:sub>
                                    <m:r>
                                      <a:rPr lang="tr-TR" b="1" i="1" smtClean="0">
                                        <a:latin typeface="Cambria Math" panose="02040503050406030204" pitchFamily="18" charset="0"/>
                                      </a:rPr>
                                      <m:t>𝒔𝒔</m:t>
                                    </m:r>
                                  </m:sub>
                                </m:sSub>
                              </m:oMath>
                            </m:oMathPara>
                          </a14:m>
                          <a:endParaRPr lang="tr-TR" dirty="0"/>
                        </a:p>
                      </a:txBody>
                      <a:tcPr/>
                    </a:tc>
                    <a:extLst>
                      <a:ext uri="{0D108BD9-81ED-4DB2-BD59-A6C34878D82A}">
                        <a16:rowId xmlns="" xmlns:a16="http://schemas.microsoft.com/office/drawing/2014/main" val="10000"/>
                      </a:ext>
                    </a:extLst>
                  </a:tr>
                  <a:tr h="370840">
                    <a:tc>
                      <a:txBody>
                        <a:bodyPr/>
                        <a:lstStyle/>
                        <a:p>
                          <a:pPr algn="ctr"/>
                          <a:r>
                            <a:rPr lang="tr-TR" dirty="0" smtClean="0"/>
                            <a:t>0</a:t>
                          </a:r>
                          <a:endParaRPr lang="tr-T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b="0" i="1" dirty="0" smtClean="0">
                                        <a:latin typeface="Cambria Math" panose="02040503050406030204" pitchFamily="18" charset="0"/>
                                      </a:rPr>
                                      <m:t>𝑂𝐿</m:t>
                                    </m:r>
                                  </m:sub>
                                </m:sSub>
                                <m:r>
                                  <a:rPr lang="tr-TR" i="1" baseline="0" dirty="0" smtClean="0">
                                    <a:latin typeface="Cambria Math" panose="02040503050406030204" pitchFamily="18" charset="0"/>
                                  </a:rPr>
                                  <m:t> </m:t>
                                </m:r>
                              </m:oMath>
                            </m:oMathPara>
                          </a14:m>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0</m:t>
                                        </m:r>
                                      </m:sub>
                                    </m:sSub>
                                  </m:num>
                                  <m:den>
                                    <m:r>
                                      <a:rPr lang="tr-TR" b="0" i="1" smtClean="0">
                                        <a:latin typeface="Cambria Math" panose="02040503050406030204" pitchFamily="18" charset="0"/>
                                      </a:rPr>
                                      <m:t>1+</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𝑝</m:t>
                                        </m:r>
                                      </m:sub>
                                    </m:sSub>
                                  </m:den>
                                </m:f>
                              </m:oMath>
                            </m:oMathPara>
                          </a14:m>
                          <a:endParaRPr lang="tr-TR" dirty="0"/>
                        </a:p>
                      </a:txBody>
                      <a:tcPr anchor="ct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≥1</m:t>
                                </m:r>
                              </m:oMath>
                            </m:oMathPara>
                          </a14:m>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a:txBody>
                      <a:tcPr anchor="ctr"/>
                    </a:tc>
                    <a:tc>
                      <a:txBody>
                        <a:bodyPr/>
                        <a:lstStyle/>
                        <a:p>
                          <a:pPr algn="ctr"/>
                          <a:r>
                            <a:rPr lang="tr-TR" dirty="0" smtClean="0"/>
                            <a:t>0</a:t>
                          </a:r>
                          <a:endParaRPr lang="tr-TR" dirty="0"/>
                        </a:p>
                      </a:txBody>
                      <a:tcPr anchor="ctr"/>
                    </a:tc>
                    <a:extLst>
                      <a:ext uri="{0D108BD9-81ED-4DB2-BD59-A6C34878D82A}">
                        <a16:rowId xmlns="" xmlns:a16="http://schemas.microsoft.com/office/drawing/2014/main" val="10002"/>
                      </a:ext>
                    </a:extLst>
                  </a:tr>
                </a:tbl>
              </a:graphicData>
            </a:graphic>
          </p:graphicFrame>
        </mc:Choice>
        <mc:Fallback xmlns="">
          <p:graphicFrame>
            <p:nvGraphicFramePr>
              <p:cNvPr id="5" name="İçerik Yer Tutucusu 4"/>
              <p:cNvGraphicFramePr>
                <a:graphicFrameLocks noGrp="1"/>
              </p:cNvGraphicFramePr>
              <p:nvPr>
                <p:ph sz="half" idx="2"/>
                <p:extLst>
                  <p:ext uri="{D42A27DB-BD31-4B8C-83A1-F6EECF244321}">
                    <p14:modId xmlns:p14="http://schemas.microsoft.com/office/powerpoint/2010/main" val="2145800930"/>
                  </p:ext>
                </p:extLst>
              </p:nvPr>
            </p:nvGraphicFramePr>
            <p:xfrm>
              <a:off x="7540610" y="2561968"/>
              <a:ext cx="3615069" cy="1395540"/>
            </p:xfrm>
            <a:graphic>
              <a:graphicData uri="http://schemas.openxmlformats.org/drawingml/2006/table">
                <a:tbl>
                  <a:tblPr firstRow="1" bandRow="1">
                    <a:tableStyleId>{5C22544A-7EE6-4342-B048-85BDC9FD1C3A}</a:tableStyleId>
                  </a:tblPr>
                  <a:tblGrid>
                    <a:gridCol w="1205023"/>
                    <a:gridCol w="1205023"/>
                    <a:gridCol w="1205023"/>
                  </a:tblGrid>
                  <a:tr h="386969">
                    <a:tc>
                      <a:txBody>
                        <a:bodyPr/>
                        <a:lstStyle/>
                        <a:p>
                          <a:pPr algn="ctr"/>
                          <a:r>
                            <a:rPr lang="tr-TR" dirty="0" smtClean="0"/>
                            <a:t>N</a:t>
                          </a:r>
                          <a:endParaRPr lang="tr-TR" dirty="0"/>
                        </a:p>
                      </a:txBody>
                      <a:tcPr/>
                    </a:tc>
                    <a:tc>
                      <a:txBody>
                        <a:bodyPr/>
                        <a:lstStyle/>
                        <a:p>
                          <a:endParaRPr lang="tr-TR"/>
                        </a:p>
                      </a:txBody>
                      <a:tcPr>
                        <a:blipFill rotWithShape="0">
                          <a:blip r:embed="rId3"/>
                          <a:stretch>
                            <a:fillRect l="-100505" t="-7813" r="-102525" b="-282813"/>
                          </a:stretch>
                        </a:blipFill>
                      </a:tcPr>
                    </a:tc>
                    <a:tc>
                      <a:txBody>
                        <a:bodyPr/>
                        <a:lstStyle/>
                        <a:p>
                          <a:endParaRPr lang="tr-TR"/>
                        </a:p>
                      </a:txBody>
                      <a:tcPr>
                        <a:blipFill rotWithShape="0">
                          <a:blip r:embed="rId3"/>
                          <a:stretch>
                            <a:fillRect l="-200505" t="-7813" r="-2525" b="-282813"/>
                          </a:stretch>
                        </a:blipFill>
                      </a:tcPr>
                    </a:tc>
                  </a:tr>
                  <a:tr h="637731">
                    <a:tc>
                      <a:txBody>
                        <a:bodyPr/>
                        <a:lstStyle/>
                        <a:p>
                          <a:pPr algn="ctr"/>
                          <a:r>
                            <a:rPr lang="tr-TR" dirty="0" smtClean="0"/>
                            <a:t>0</a:t>
                          </a:r>
                          <a:endParaRPr lang="tr-TR" dirty="0"/>
                        </a:p>
                      </a:txBody>
                      <a:tcPr anchor="ctr"/>
                    </a:tc>
                    <a:tc>
                      <a:txBody>
                        <a:bodyPr/>
                        <a:lstStyle/>
                        <a:p>
                          <a:endParaRPr lang="tr-TR"/>
                        </a:p>
                      </a:txBody>
                      <a:tcPr anchor="ctr">
                        <a:blipFill rotWithShape="0">
                          <a:blip r:embed="rId3"/>
                          <a:stretch>
                            <a:fillRect l="-100505" t="-65714" r="-102525" b="-72381"/>
                          </a:stretch>
                        </a:blipFill>
                      </a:tcPr>
                    </a:tc>
                    <a:tc>
                      <a:txBody>
                        <a:bodyPr/>
                        <a:lstStyle/>
                        <a:p>
                          <a:endParaRPr lang="tr-TR"/>
                        </a:p>
                      </a:txBody>
                      <a:tcPr anchor="ctr">
                        <a:blipFill rotWithShape="0">
                          <a:blip r:embed="rId3"/>
                          <a:stretch>
                            <a:fillRect l="-200505" t="-65714" r="-2525" b="-72381"/>
                          </a:stretch>
                        </a:blipFill>
                      </a:tcPr>
                    </a:tc>
                  </a:tr>
                  <a:tr h="370840">
                    <a:tc>
                      <a:txBody>
                        <a:bodyPr/>
                        <a:lstStyle/>
                        <a:p>
                          <a:endParaRPr lang="tr-TR"/>
                        </a:p>
                      </a:txBody>
                      <a:tcPr anchor="ctr">
                        <a:blipFill rotWithShape="0">
                          <a:blip r:embed="rId3"/>
                          <a:stretch>
                            <a:fillRect l="-505" t="-285246" r="-202525" b="-24590"/>
                          </a:stretch>
                        </a:blipFill>
                      </a:tcPr>
                    </a:tc>
                    <a:tc>
                      <a:txBody>
                        <a:bodyPr/>
                        <a:lstStyle/>
                        <a:p>
                          <a:endParaRPr lang="tr-TR"/>
                        </a:p>
                      </a:txBody>
                      <a:tcPr anchor="ctr">
                        <a:blipFill rotWithShape="0">
                          <a:blip r:embed="rId3"/>
                          <a:stretch>
                            <a:fillRect l="-100505" t="-285246" r="-102525" b="-24590"/>
                          </a:stretch>
                        </a:blipFill>
                      </a:tcPr>
                    </a:tc>
                    <a:tc>
                      <a:txBody>
                        <a:bodyPr/>
                        <a:lstStyle/>
                        <a:p>
                          <a:pPr algn="ctr"/>
                          <a:r>
                            <a:rPr lang="tr-TR" dirty="0" smtClean="0"/>
                            <a:t>0</a:t>
                          </a:r>
                          <a:endParaRPr lang="tr-TR" dirty="0"/>
                        </a:p>
                      </a:txBody>
                      <a:tcPr anchor="ctr"/>
                    </a:tc>
                  </a:tr>
                </a:tbl>
              </a:graphicData>
            </a:graphic>
          </p:graphicFrame>
        </mc:Fallback>
      </mc:AlternateContent>
    </p:spTree>
    <p:extLst>
      <p:ext uri="{BB962C8B-B14F-4D97-AF65-F5344CB8AC3E}">
        <p14:creationId xmlns:p14="http://schemas.microsoft.com/office/powerpoint/2010/main" val="337969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808074"/>
            <a:ext cx="10058400" cy="450821"/>
          </a:xfrm>
        </p:spPr>
        <p:txBody>
          <a:bodyPr>
            <a:normAutofit fontScale="90000"/>
          </a:bodyPr>
          <a:lstStyle/>
          <a:p>
            <a:r>
              <a:rPr lang="tr-TR" b="1" dirty="0" smtClean="0">
                <a:solidFill>
                  <a:schemeClr val="accent2">
                    <a:lumMod val="50000"/>
                  </a:schemeClr>
                </a:solidFill>
              </a:rPr>
              <a:t>Birim Adım Giriş</a:t>
            </a:r>
            <a:endParaRPr lang="tr-TR" b="1"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1212110" y="3320452"/>
                <a:ext cx="6453963" cy="3110882"/>
              </a:xfrm>
            </p:spPr>
            <p:txBody>
              <a:bodyPr>
                <a:noAutofit/>
              </a:bodyPr>
              <a:lstStyle/>
              <a:p>
                <a14:m>
                  <m:oMath xmlns:m="http://schemas.openxmlformats.org/officeDocument/2006/math">
                    <m:r>
                      <a:rPr lang="tr-TR" sz="2400" b="0" i="1" smtClean="0">
                        <a:latin typeface="Cambria Math" panose="02040503050406030204" pitchFamily="18" charset="0"/>
                      </a:rPr>
                      <m:t>𝐴</m:t>
                    </m:r>
                    <m:r>
                      <a:rPr lang="tr-TR" sz="2400" b="0" i="1" smtClean="0">
                        <a:latin typeface="Cambria Math" panose="02040503050406030204" pitchFamily="18" charset="0"/>
                      </a:rPr>
                      <m:t>Ç</m:t>
                    </m:r>
                    <m:r>
                      <a:rPr lang="tr-TR" sz="2400" b="0" i="1" smtClean="0">
                        <a:latin typeface="Cambria Math" panose="02040503050406030204" pitchFamily="18" charset="0"/>
                      </a:rPr>
                      <m:t>𝑇𝐹</m:t>
                    </m:r>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𝐺</m:t>
                        </m:r>
                      </m:e>
                      <m:sub>
                        <m:r>
                          <a:rPr lang="tr-TR" sz="2400" b="0" i="1" smtClean="0">
                            <a:latin typeface="Cambria Math" panose="02040503050406030204" pitchFamily="18" charset="0"/>
                          </a:rPr>
                          <m:t>0</m:t>
                        </m:r>
                      </m:sub>
                    </m:sSub>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𝑠</m:t>
                        </m:r>
                      </m:e>
                    </m:d>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𝐾</m:t>
                            </m:r>
                          </m:e>
                          <m:sub>
                            <m:r>
                              <a:rPr lang="tr-TR" sz="2400" b="0" i="1" smtClean="0">
                                <a:latin typeface="Cambria Math" panose="02040503050406030204" pitchFamily="18" charset="0"/>
                              </a:rPr>
                              <m:t>𝑝</m:t>
                            </m:r>
                          </m:sub>
                        </m:sSub>
                      </m:num>
                      <m:den>
                        <m:r>
                          <a:rPr lang="tr-TR" sz="2400" b="0" i="1" smtClean="0">
                            <a:latin typeface="Cambria Math" panose="02040503050406030204" pitchFamily="18" charset="0"/>
                          </a:rPr>
                          <m:t>20</m:t>
                        </m:r>
                        <m:r>
                          <a:rPr lang="tr-TR" sz="2400" b="0" i="1" smtClean="0">
                            <a:latin typeface="Cambria Math" panose="02040503050406030204" pitchFamily="18" charset="0"/>
                          </a:rPr>
                          <m:t>𝑠</m:t>
                        </m:r>
                        <m:r>
                          <a:rPr lang="tr-TR" sz="2400" b="0" i="1" smtClean="0">
                            <a:latin typeface="Cambria Math" panose="02040503050406030204" pitchFamily="18" charset="0"/>
                          </a:rPr>
                          <m:t>+1</m:t>
                        </m:r>
                      </m:den>
                    </m:f>
                    <m:r>
                      <a:rPr lang="tr-TR" sz="2400" b="0" i="1" smtClean="0">
                        <a:latin typeface="Cambria Math" panose="02040503050406030204" pitchFamily="18" charset="0"/>
                      </a:rPr>
                      <m:t>=</m:t>
                    </m:r>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𝑝</m:t>
                            </m:r>
                          </m:sub>
                        </m:sSub>
                      </m:num>
                      <m:den>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𝑠</m:t>
                            </m:r>
                          </m:e>
                          <m:sup>
                            <m:r>
                              <a:rPr lang="tr-TR" sz="2400" b="0" i="1" smtClean="0">
                                <a:latin typeface="Cambria Math" panose="02040503050406030204" pitchFamily="18" charset="0"/>
                              </a:rPr>
                              <m:t>0</m:t>
                            </m:r>
                          </m:sup>
                        </m:sSup>
                        <m:r>
                          <a:rPr lang="tr-TR" sz="2400" b="0" i="1" smtClean="0">
                            <a:latin typeface="Cambria Math" panose="02040503050406030204" pitchFamily="18" charset="0"/>
                          </a:rPr>
                          <m:t>(</m:t>
                        </m:r>
                        <m:r>
                          <a:rPr lang="tr-TR" sz="2400" i="1">
                            <a:latin typeface="Cambria Math" panose="02040503050406030204" pitchFamily="18" charset="0"/>
                          </a:rPr>
                          <m:t>20</m:t>
                        </m:r>
                        <m:r>
                          <a:rPr lang="tr-TR" sz="2400" i="1">
                            <a:latin typeface="Cambria Math" panose="02040503050406030204" pitchFamily="18" charset="0"/>
                          </a:rPr>
                          <m:t>𝑠</m:t>
                        </m:r>
                        <m:r>
                          <a:rPr lang="tr-TR" sz="2400" i="1">
                            <a:latin typeface="Cambria Math" panose="02040503050406030204" pitchFamily="18" charset="0"/>
                          </a:rPr>
                          <m:t>+1)</m:t>
                        </m:r>
                      </m:den>
                    </m:f>
                  </m:oMath>
                </a14:m>
                <a:endParaRPr lang="tr-TR" sz="2400" b="0" dirty="0" smtClean="0">
                  <a:ea typeface="Cambria Math" panose="02040503050406030204" pitchFamily="18" charset="0"/>
                </a:endParaRPr>
              </a:p>
              <a:p>
                <a14:m>
                  <m:oMath xmlns:m="http://schemas.openxmlformats.org/officeDocument/2006/math">
                    <m:r>
                      <a:rPr lang="tr-TR" sz="2400" i="1" smtClean="0">
                        <a:latin typeface="Cambria Math" panose="02040503050406030204" pitchFamily="18" charset="0"/>
                        <a:ea typeface="Cambria Math" panose="02040503050406030204" pitchFamily="18" charset="0"/>
                      </a:rPr>
                      <m:t>⟹</m:t>
                    </m:r>
                    <m:r>
                      <m:rPr>
                        <m:sty m:val="p"/>
                      </m:rPr>
                      <a:rPr lang="tr-TR" sz="2400" b="0" i="0" smtClean="0">
                        <a:latin typeface="Cambria Math" panose="02040503050406030204" pitchFamily="18" charset="0"/>
                        <a:ea typeface="Cambria Math" panose="02040503050406030204" pitchFamily="18" charset="0"/>
                      </a:rPr>
                      <m:t>N</m:t>
                    </m:r>
                  </m:oMath>
                </a14:m>
                <a:r>
                  <a:rPr lang="tr-TR" sz="2400" b="0" dirty="0" smtClean="0"/>
                  <a:t> tip numarası 0 (sıfır),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𝐾</m:t>
                        </m:r>
                      </m:e>
                      <m:sub>
                        <m:r>
                          <a:rPr lang="tr-TR" sz="2400" b="0" i="1" smtClean="0">
                            <a:latin typeface="Cambria Math" panose="02040503050406030204" pitchFamily="18" charset="0"/>
                          </a:rPr>
                          <m:t>𝑝</m:t>
                        </m:r>
                      </m:sub>
                    </m:sSub>
                  </m:oMath>
                </a14:m>
                <a:endParaRPr lang="tr-TR" sz="2400" b="0" dirty="0" smtClean="0"/>
              </a:p>
              <a:p>
                <a:r>
                  <a:rPr lang="tr-TR" sz="2400" b="0" dirty="0" smtClean="0"/>
                  <a:t>Burada Karakteristik Denklem</a:t>
                </a:r>
              </a:p>
              <a:p>
                <a14:m>
                  <m:oMath xmlns:m="http://schemas.openxmlformats.org/officeDocument/2006/math">
                    <m:r>
                      <a:rPr lang="tr-TR" sz="2400" i="1" dirty="0" smtClean="0">
                        <a:latin typeface="Cambria Math" panose="02040503050406030204" pitchFamily="18" charset="0"/>
                      </a:rPr>
                      <m:t>𝐷</m:t>
                    </m:r>
                    <m:d>
                      <m:dPr>
                        <m:ctrlPr>
                          <a:rPr lang="tr-TR" sz="2400" i="1" dirty="0" smtClean="0">
                            <a:latin typeface="Cambria Math" panose="02040503050406030204" pitchFamily="18" charset="0"/>
                          </a:rPr>
                        </m:ctrlPr>
                      </m:dPr>
                      <m:e>
                        <m:r>
                          <a:rPr lang="tr-TR" sz="2400" i="1" dirty="0" smtClean="0">
                            <a:latin typeface="Cambria Math" panose="02040503050406030204" pitchFamily="18" charset="0"/>
                          </a:rPr>
                          <m:t>𝑠</m:t>
                        </m:r>
                      </m:e>
                    </m:d>
                    <m:r>
                      <a:rPr lang="tr-TR" sz="2400" b="0" i="1" dirty="0" smtClean="0">
                        <a:latin typeface="Cambria Math" panose="02040503050406030204" pitchFamily="18" charset="0"/>
                      </a:rPr>
                      <m:t>=</m:t>
                    </m:r>
                    <m:r>
                      <a:rPr lang="tr-TR" sz="2400" i="1">
                        <a:latin typeface="Cambria Math" panose="02040503050406030204" pitchFamily="18" charset="0"/>
                      </a:rPr>
                      <m:t>20</m:t>
                    </m:r>
                    <m:r>
                      <a:rPr lang="tr-TR" sz="2400" i="1">
                        <a:latin typeface="Cambria Math" panose="02040503050406030204" pitchFamily="18" charset="0"/>
                      </a:rPr>
                      <m:t>𝑠</m:t>
                    </m:r>
                    <m:r>
                      <a:rPr lang="tr-TR" sz="2400" i="1">
                        <a:latin typeface="Cambria Math" panose="02040503050406030204" pitchFamily="18" charset="0"/>
                      </a:rPr>
                      <m:t>+</m:t>
                    </m:r>
                    <m:d>
                      <m:dPr>
                        <m:ctrlPr>
                          <a:rPr lang="tr-TR" sz="2400" b="0" i="1" smtClean="0">
                            <a:latin typeface="Cambria Math" panose="02040503050406030204" pitchFamily="18" charset="0"/>
                          </a:rPr>
                        </m:ctrlPr>
                      </m:dPr>
                      <m:e>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𝐾</m:t>
                            </m:r>
                          </m:e>
                          <m:sub>
                            <m:r>
                              <a:rPr lang="tr-TR" sz="2400" b="0" i="1" smtClean="0">
                                <a:latin typeface="Cambria Math" panose="02040503050406030204" pitchFamily="18" charset="0"/>
                              </a:rPr>
                              <m:t>𝑝</m:t>
                            </m:r>
                          </m:sub>
                        </m:sSub>
                        <m:r>
                          <a:rPr lang="tr-TR" sz="2400" b="0" i="1" smtClean="0">
                            <a:latin typeface="Cambria Math" panose="02040503050406030204" pitchFamily="18" charset="0"/>
                          </a:rPr>
                          <m:t>+</m:t>
                        </m:r>
                        <m:r>
                          <a:rPr lang="tr-TR" sz="2400" i="1">
                            <a:latin typeface="Cambria Math" panose="02040503050406030204" pitchFamily="18" charset="0"/>
                          </a:rPr>
                          <m:t>1</m:t>
                        </m:r>
                      </m:e>
                    </m:d>
                  </m:oMath>
                </a14:m>
                <a:endParaRPr lang="tr-TR" sz="2400" b="0" i="1" dirty="0" smtClean="0">
                  <a:latin typeface="Cambria Math" panose="02040503050406030204" pitchFamily="18" charset="0"/>
                </a:endParaRPr>
              </a:p>
              <a:p>
                <a14:m>
                  <m:oMath xmlns:m="http://schemas.openxmlformats.org/officeDocument/2006/math">
                    <m:r>
                      <a:rPr lang="tr-TR" sz="2400" i="1">
                        <a:latin typeface="Cambria Math" panose="02040503050406030204" pitchFamily="18" charset="0"/>
                        <a:ea typeface="Cambria Math" panose="02040503050406030204" pitchFamily="18" charset="0"/>
                      </a:rPr>
                      <m:t>⟹</m:t>
                    </m:r>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𝐾</m:t>
                        </m:r>
                      </m:e>
                      <m:sub>
                        <m:r>
                          <a:rPr lang="tr-TR" sz="2400" b="0" i="1" smtClean="0">
                            <a:latin typeface="Cambria Math" panose="02040503050406030204" pitchFamily="18" charset="0"/>
                            <a:ea typeface="Cambria Math" panose="02040503050406030204" pitchFamily="18" charset="0"/>
                          </a:rPr>
                          <m:t>𝑝</m:t>
                        </m:r>
                      </m:sub>
                    </m:sSub>
                    <m:r>
                      <a:rPr lang="tr-TR" sz="2400" b="0" i="1" smtClean="0">
                        <a:latin typeface="Cambria Math" panose="02040503050406030204" pitchFamily="18" charset="0"/>
                        <a:ea typeface="Cambria Math" panose="02040503050406030204" pitchFamily="18" charset="0"/>
                      </a:rPr>
                      <m:t>&gt;−1</m:t>
                    </m:r>
                  </m:oMath>
                </a14:m>
                <a:r>
                  <a:rPr lang="tr-TR" sz="2400" b="0" dirty="0" smtClean="0"/>
                  <a:t> için kararlı;  Varsayalım </a:t>
                </a:r>
                <a14:m>
                  <m:oMath xmlns:m="http://schemas.openxmlformats.org/officeDocument/2006/math">
                    <m:sSub>
                      <m:sSubPr>
                        <m:ctrlPr>
                          <a:rPr lang="tr-TR" sz="2400" i="1">
                            <a:latin typeface="Cambria Math" panose="02040503050406030204" pitchFamily="18" charset="0"/>
                            <a:ea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𝐾</m:t>
                        </m:r>
                      </m:e>
                      <m:sub>
                        <m:r>
                          <a:rPr lang="tr-TR" sz="2400" i="1">
                            <a:latin typeface="Cambria Math" panose="02040503050406030204" pitchFamily="18" charset="0"/>
                            <a:ea typeface="Cambria Math" panose="02040503050406030204" pitchFamily="18" charset="0"/>
                          </a:rPr>
                          <m:t>𝑝</m:t>
                        </m:r>
                      </m:sub>
                    </m:sSub>
                    <m:r>
                      <a:rPr lang="tr-TR" sz="2400" b="0" i="1" smtClean="0">
                        <a:latin typeface="Cambria Math" panose="02040503050406030204" pitchFamily="18" charset="0"/>
                        <a:ea typeface="Cambria Math" panose="02040503050406030204" pitchFamily="18" charset="0"/>
                      </a:rPr>
                      <m:t>=1</m:t>
                    </m:r>
                  </m:oMath>
                </a14:m>
                <a:r>
                  <a:rPr lang="tr-TR" sz="2400" b="0" dirty="0" smtClean="0"/>
                  <a:t>olsun</a:t>
                </a:r>
              </a:p>
              <a:p>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1212110" y="3320452"/>
                <a:ext cx="6453963" cy="3110882"/>
              </a:xfrm>
              <a:blipFill rotWithShape="0">
                <a:blip r:embed="rId3"/>
                <a:stretch>
                  <a:fillRect l="-2927"/>
                </a:stretch>
              </a:blipFill>
            </p:spPr>
            <p:txBody>
              <a:bodyPr/>
              <a:lstStyle/>
              <a:p>
                <a:r>
                  <a:rPr lang="tr-TR">
                    <a:noFill/>
                  </a:rPr>
                  <a:t> </a:t>
                </a:r>
              </a:p>
            </p:txBody>
          </p:sp>
        </mc:Fallback>
      </mc:AlternateContent>
      <p:pic>
        <p:nvPicPr>
          <p:cNvPr id="6" name="Resim 5"/>
          <p:cNvPicPr>
            <a:picLocks noChangeAspect="1"/>
          </p:cNvPicPr>
          <p:nvPr/>
        </p:nvPicPr>
        <p:blipFill rotWithShape="1">
          <a:blip r:embed="rId4" cstate="screen">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a:xfrm>
            <a:off x="1041725" y="1552349"/>
            <a:ext cx="5474225" cy="1800000"/>
          </a:xfrm>
          <a:prstGeom prst="rect">
            <a:avLst/>
          </a:prstGeom>
        </p:spPr>
      </p:pic>
      <p:pic>
        <p:nvPicPr>
          <p:cNvPr id="11" name="İçerik Yer Tutucusu 10"/>
          <p:cNvPicPr>
            <a:picLocks noGrp="1" noChangeAspect="1"/>
          </p:cNvPicPr>
          <p:nvPr>
            <p:ph sz="half" idx="2"/>
          </p:nvPr>
        </p:nvPicPr>
        <p:blipFill>
          <a:blip r:embed="rId5">
            <a:clrChange>
              <a:clrFrom>
                <a:srgbClr val="FBFBFB"/>
              </a:clrFrom>
              <a:clrTo>
                <a:srgbClr val="FBFBFB">
                  <a:alpha val="0"/>
                </a:srgbClr>
              </a:clrTo>
            </a:clrChange>
          </a:blip>
          <a:stretch>
            <a:fillRect/>
          </a:stretch>
        </p:blipFill>
        <p:spPr>
          <a:xfrm>
            <a:off x="6313931" y="1342186"/>
            <a:ext cx="5786669" cy="4020326"/>
          </a:xfrm>
          <a:prstGeom prst="rect">
            <a:avLst/>
          </a:prstGeom>
        </p:spPr>
      </p:pic>
      <p:cxnSp>
        <p:nvCxnSpPr>
          <p:cNvPr id="13" name="Düz Bağlayıcı 12"/>
          <p:cNvCxnSpPr/>
          <p:nvPr/>
        </p:nvCxnSpPr>
        <p:spPr>
          <a:xfrm flipH="1" flipV="1">
            <a:off x="6687879" y="5050465"/>
            <a:ext cx="5199321" cy="106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Dikdörtgen Belirtme Çizgisi 13"/>
              <p:cNvSpPr/>
              <p:nvPr/>
            </p:nvSpPr>
            <p:spPr>
              <a:xfrm>
                <a:off x="9404497" y="3856153"/>
                <a:ext cx="1600201" cy="903768"/>
              </a:xfrm>
              <a:prstGeom prst="wedgeRectCallout">
                <a:avLst>
                  <a:gd name="adj1" fmla="val -23491"/>
                  <a:gd name="adj2" fmla="val 82500"/>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𝑒</m:t>
                          </m:r>
                        </m:e>
                        <m:sub>
                          <m:r>
                            <a:rPr lang="tr-TR" b="0" i="1" smtClean="0">
                              <a:solidFill>
                                <a:schemeClr val="tx1"/>
                              </a:solidFill>
                              <a:latin typeface="Cambria Math" panose="02040503050406030204" pitchFamily="18" charset="0"/>
                            </a:rPr>
                            <m:t>𝑠𝑠</m:t>
                          </m:r>
                        </m:sub>
                      </m:sSub>
                      <m:r>
                        <a:rPr lang="tr-TR" b="0" i="1" smtClean="0">
                          <a:solidFill>
                            <a:schemeClr val="tx1"/>
                          </a:solidFill>
                          <a:latin typeface="Cambria Math" panose="02040503050406030204" pitchFamily="18" charset="0"/>
                        </a:rPr>
                        <m:t>=</m:t>
                      </m:r>
                      <m:f>
                        <m:fPr>
                          <m:ctrlPr>
                            <a:rPr lang="tr-TR" b="0" i="1" smtClean="0">
                              <a:solidFill>
                                <a:schemeClr val="tx1"/>
                              </a:solidFill>
                              <a:latin typeface="Cambria Math" panose="02040503050406030204" pitchFamily="18" charset="0"/>
                            </a:rPr>
                          </m:ctrlPr>
                        </m:fPr>
                        <m:num>
                          <m:r>
                            <a:rPr lang="tr-TR" b="0" i="1" smtClean="0">
                              <a:solidFill>
                                <a:schemeClr val="tx1"/>
                              </a:solidFill>
                              <a:latin typeface="Cambria Math" panose="02040503050406030204" pitchFamily="18" charset="0"/>
                            </a:rPr>
                            <m:t>1</m:t>
                          </m:r>
                        </m:num>
                        <m:den>
                          <m:r>
                            <a:rPr lang="tr-TR" b="0" i="1" smtClean="0">
                              <a:solidFill>
                                <a:schemeClr val="tx1"/>
                              </a:solidFill>
                              <a:latin typeface="Cambria Math" panose="02040503050406030204" pitchFamily="18" charset="0"/>
                            </a:rPr>
                            <m:t>𝐾</m:t>
                          </m:r>
                          <m:r>
                            <a:rPr lang="tr-TR" b="0" i="1" smtClean="0">
                              <a:solidFill>
                                <a:schemeClr val="tx1"/>
                              </a:solidFill>
                              <a:latin typeface="Cambria Math" panose="02040503050406030204" pitchFamily="18" charset="0"/>
                            </a:rPr>
                            <m:t>+1</m:t>
                          </m:r>
                        </m:den>
                      </m:f>
                    </m:oMath>
                  </m:oMathPara>
                </a14:m>
                <a:endParaRPr lang="tr-TR" dirty="0"/>
              </a:p>
            </p:txBody>
          </p:sp>
        </mc:Choice>
        <mc:Fallback xmlns="">
          <p:sp>
            <p:nvSpPr>
              <p:cNvPr id="14" name="Dikdörtgen Belirtme Çizgisi 13"/>
              <p:cNvSpPr>
                <a:spLocks noRot="1" noChangeAspect="1" noMove="1" noResize="1" noEditPoints="1" noAdjustHandles="1" noChangeArrowheads="1" noChangeShapeType="1" noTextEdit="1"/>
              </p:cNvSpPr>
              <p:nvPr/>
            </p:nvSpPr>
            <p:spPr>
              <a:xfrm>
                <a:off x="9404497" y="3856153"/>
                <a:ext cx="1600201" cy="903768"/>
              </a:xfrm>
              <a:prstGeom prst="wedgeRectCallout">
                <a:avLst>
                  <a:gd name="adj1" fmla="val -23491"/>
                  <a:gd name="adj2" fmla="val 82500"/>
                </a:avLst>
              </a:prstGeom>
              <a:blipFill rotWithShape="0">
                <a:blip r:embed="rId6"/>
                <a:stretch>
                  <a:fillRect/>
                </a:stretch>
              </a:blipFill>
              <a:ln>
                <a:solidFill>
                  <a:srgbClr val="FF0000"/>
                </a:solidFill>
                <a:prstDash val="dash"/>
              </a:ln>
            </p:spPr>
            <p:txBody>
              <a:bodyPr/>
              <a:lstStyle/>
              <a:p>
                <a:r>
                  <a:rPr lang="tr-TR">
                    <a:noFill/>
                  </a:rPr>
                  <a:t> </a:t>
                </a:r>
              </a:p>
            </p:txBody>
          </p:sp>
        </mc:Fallback>
      </mc:AlternateContent>
      <p:cxnSp>
        <p:nvCxnSpPr>
          <p:cNvPr id="17" name="Düz Bağlayıcı 16"/>
          <p:cNvCxnSpPr/>
          <p:nvPr/>
        </p:nvCxnSpPr>
        <p:spPr>
          <a:xfrm flipH="1">
            <a:off x="6686335" y="1701209"/>
            <a:ext cx="5126437" cy="106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Dikdörtgen Belirtme Çizgisi 17"/>
              <p:cNvSpPr/>
              <p:nvPr/>
            </p:nvSpPr>
            <p:spPr>
              <a:xfrm>
                <a:off x="9025269" y="506897"/>
                <a:ext cx="1600201" cy="903768"/>
              </a:xfrm>
              <a:prstGeom prst="wedgeRectCallout">
                <a:avLst>
                  <a:gd name="adj1" fmla="val -23491"/>
                  <a:gd name="adj2" fmla="val 82500"/>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𝑐</m:t>
                          </m:r>
                        </m:e>
                        <m:sub>
                          <m:r>
                            <a:rPr lang="tr-TR" b="0" i="1" smtClean="0">
                              <a:solidFill>
                                <a:schemeClr val="tx1"/>
                              </a:solidFill>
                              <a:latin typeface="Cambria Math" panose="02040503050406030204" pitchFamily="18" charset="0"/>
                            </a:rPr>
                            <m:t>𝑠𝑠</m:t>
                          </m:r>
                        </m:sub>
                      </m:sSub>
                      <m:r>
                        <a:rPr lang="tr-TR" b="0" i="1" smtClean="0">
                          <a:solidFill>
                            <a:schemeClr val="tx1"/>
                          </a:solidFill>
                          <a:latin typeface="Cambria Math" panose="02040503050406030204" pitchFamily="18" charset="0"/>
                        </a:rPr>
                        <m:t>=</m:t>
                      </m:r>
                      <m:f>
                        <m:fPr>
                          <m:ctrlPr>
                            <a:rPr lang="tr-TR" b="0" i="1" smtClean="0">
                              <a:solidFill>
                                <a:schemeClr val="tx1"/>
                              </a:solidFill>
                              <a:latin typeface="Cambria Math" panose="02040503050406030204" pitchFamily="18" charset="0"/>
                            </a:rPr>
                          </m:ctrlPr>
                        </m:fPr>
                        <m:num>
                          <m:r>
                            <a:rPr lang="tr-TR" b="0" i="1" smtClean="0">
                              <a:solidFill>
                                <a:schemeClr val="tx1"/>
                              </a:solidFill>
                              <a:latin typeface="Cambria Math" panose="02040503050406030204" pitchFamily="18" charset="0"/>
                            </a:rPr>
                            <m:t>𝐾</m:t>
                          </m:r>
                        </m:num>
                        <m:den>
                          <m:r>
                            <a:rPr lang="tr-TR" b="0" i="1" smtClean="0">
                              <a:solidFill>
                                <a:schemeClr val="tx1"/>
                              </a:solidFill>
                              <a:latin typeface="Cambria Math" panose="02040503050406030204" pitchFamily="18" charset="0"/>
                            </a:rPr>
                            <m:t>𝐾</m:t>
                          </m:r>
                          <m:r>
                            <a:rPr lang="tr-TR" b="0" i="1" smtClean="0">
                              <a:solidFill>
                                <a:schemeClr val="tx1"/>
                              </a:solidFill>
                              <a:latin typeface="Cambria Math" panose="02040503050406030204" pitchFamily="18" charset="0"/>
                            </a:rPr>
                            <m:t>+1</m:t>
                          </m:r>
                        </m:den>
                      </m:f>
                    </m:oMath>
                  </m:oMathPara>
                </a14:m>
                <a:endParaRPr lang="tr-TR" dirty="0"/>
              </a:p>
            </p:txBody>
          </p:sp>
        </mc:Choice>
        <mc:Fallback xmlns="">
          <p:sp>
            <p:nvSpPr>
              <p:cNvPr id="18" name="Dikdörtgen Belirtme Çizgisi 17"/>
              <p:cNvSpPr>
                <a:spLocks noRot="1" noChangeAspect="1" noMove="1" noResize="1" noEditPoints="1" noAdjustHandles="1" noChangeArrowheads="1" noChangeShapeType="1" noTextEdit="1"/>
              </p:cNvSpPr>
              <p:nvPr/>
            </p:nvSpPr>
            <p:spPr>
              <a:xfrm>
                <a:off x="9025269" y="506897"/>
                <a:ext cx="1600201" cy="903768"/>
              </a:xfrm>
              <a:prstGeom prst="wedgeRectCallout">
                <a:avLst>
                  <a:gd name="adj1" fmla="val -23491"/>
                  <a:gd name="adj2" fmla="val 82500"/>
                </a:avLst>
              </a:prstGeom>
              <a:blipFill rotWithShape="0">
                <a:blip r:embed="rId7"/>
                <a:stretch>
                  <a:fillRect/>
                </a:stretch>
              </a:blipFill>
              <a:ln>
                <a:solidFill>
                  <a:srgbClr val="FF0000"/>
                </a:solidFill>
                <a:prstDash val="dash"/>
              </a:ln>
            </p:spPr>
            <p:txBody>
              <a:bodyPr/>
              <a:lstStyle/>
              <a:p>
                <a:r>
                  <a:rPr lang="tr-TR">
                    <a:noFill/>
                  </a:rPr>
                  <a:t> </a:t>
                </a:r>
              </a:p>
            </p:txBody>
          </p:sp>
        </mc:Fallback>
      </mc:AlternateContent>
    </p:spTree>
    <p:extLst>
      <p:ext uri="{BB962C8B-B14F-4D97-AF65-F5344CB8AC3E}">
        <p14:creationId xmlns:p14="http://schemas.microsoft.com/office/powerpoint/2010/main" val="11391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808074"/>
            <a:ext cx="10058400" cy="450821"/>
          </a:xfrm>
        </p:spPr>
        <p:txBody>
          <a:bodyPr>
            <a:normAutofit fontScale="90000"/>
          </a:bodyPr>
          <a:lstStyle/>
          <a:p>
            <a:r>
              <a:rPr lang="tr-TR" b="1" dirty="0" smtClean="0">
                <a:solidFill>
                  <a:schemeClr val="accent2">
                    <a:lumMod val="50000"/>
                  </a:schemeClr>
                </a:solidFill>
              </a:rPr>
              <a:t>Rampa Giriş</a:t>
            </a:r>
            <a:endParaRPr lang="tr-TR" b="1"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1265274" y="1956391"/>
                <a:ext cx="5975498" cy="3110882"/>
              </a:xfrm>
            </p:spPr>
            <p:txBody>
              <a:bodyPr>
                <a:noAutofit/>
              </a:bodyPr>
              <a:lstStyle/>
              <a:p>
                <a14:m>
                  <m:oMath xmlns:m="http://schemas.openxmlformats.org/officeDocument/2006/math">
                    <m:r>
                      <a:rPr lang="tr-TR" sz="2400" b="0" i="1" smtClean="0">
                        <a:latin typeface="Cambria Math" panose="02040503050406030204" pitchFamily="18" charset="0"/>
                      </a:rPr>
                      <m:t>𝑟</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𝑡</m:t>
                        </m:r>
                      </m:e>
                    </m:d>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𝑟</m:t>
                        </m:r>
                      </m:e>
                      <m:sub>
                        <m:r>
                          <a:rPr lang="tr-TR" sz="2400" b="0" i="1" smtClean="0">
                            <a:latin typeface="Cambria Math" panose="02040503050406030204" pitchFamily="18" charset="0"/>
                          </a:rPr>
                          <m:t>1</m:t>
                        </m:r>
                      </m:sub>
                    </m:sSub>
                    <m:r>
                      <a:rPr lang="tr-TR" sz="2400" b="0" i="1" smtClean="0">
                        <a:solidFill>
                          <a:srgbClr val="FF0000"/>
                        </a:solidFill>
                        <a:latin typeface="Cambria Math" panose="02040503050406030204" pitchFamily="18" charset="0"/>
                      </a:rPr>
                      <m:t>𝑡</m:t>
                    </m:r>
                    <m:r>
                      <a:rPr lang="tr-TR" sz="2400" b="0" i="1" smtClean="0">
                        <a:latin typeface="Cambria Math" panose="02040503050406030204" pitchFamily="18" charset="0"/>
                      </a:rPr>
                      <m:t>h</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𝑡</m:t>
                        </m:r>
                      </m:e>
                    </m:d>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𝑅</m:t>
                    </m:r>
                    <m:d>
                      <m:dPr>
                        <m:ctrlPr>
                          <a:rPr lang="tr-TR" sz="2400" b="0" i="1" smtClean="0">
                            <a:latin typeface="Cambria Math" panose="02040503050406030204" pitchFamily="18" charset="0"/>
                            <a:ea typeface="Cambria Math" panose="02040503050406030204" pitchFamily="18" charset="0"/>
                          </a:rPr>
                        </m:ctrlPr>
                      </m:dPr>
                      <m:e>
                        <m:r>
                          <a:rPr lang="tr-TR" sz="2400" b="0" i="1" smtClean="0">
                            <a:latin typeface="Cambria Math" panose="02040503050406030204" pitchFamily="18" charset="0"/>
                            <a:ea typeface="Cambria Math" panose="02040503050406030204" pitchFamily="18" charset="0"/>
                          </a:rPr>
                          <m:t>𝑠</m:t>
                        </m:r>
                      </m:e>
                    </m:d>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𝑟</m:t>
                            </m:r>
                          </m:e>
                          <m:sub>
                            <m:r>
                              <a:rPr lang="tr-TR" sz="2400" b="0" i="1" smtClean="0">
                                <a:latin typeface="Cambria Math" panose="02040503050406030204" pitchFamily="18" charset="0"/>
                                <a:ea typeface="Cambria Math" panose="02040503050406030204" pitchFamily="18" charset="0"/>
                              </a:rPr>
                              <m:t>1</m:t>
                            </m:r>
                          </m:sub>
                        </m:sSub>
                      </m:num>
                      <m:den>
                        <m:sSup>
                          <m:sSupPr>
                            <m:ctrlPr>
                              <a:rPr lang="tr-TR" sz="2400" b="0" i="1" smtClean="0">
                                <a:latin typeface="Cambria Math" panose="02040503050406030204" pitchFamily="18" charset="0"/>
                                <a:ea typeface="Cambria Math" panose="02040503050406030204" pitchFamily="18" charset="0"/>
                              </a:rPr>
                            </m:ctrlPr>
                          </m:sSupPr>
                          <m:e>
                            <m:r>
                              <a:rPr lang="tr-TR" sz="2400" b="0" i="1" smtClean="0">
                                <a:latin typeface="Cambria Math" panose="02040503050406030204" pitchFamily="18" charset="0"/>
                                <a:ea typeface="Cambria Math" panose="02040503050406030204" pitchFamily="18" charset="0"/>
                              </a:rPr>
                              <m:t>𝑠</m:t>
                            </m:r>
                          </m:e>
                          <m:sup>
                            <m:r>
                              <a:rPr lang="tr-TR" sz="2400" b="0" i="1" smtClean="0">
                                <a:latin typeface="Cambria Math" panose="02040503050406030204" pitchFamily="18" charset="0"/>
                                <a:ea typeface="Cambria Math" panose="02040503050406030204" pitchFamily="18" charset="0"/>
                              </a:rPr>
                              <m:t>2</m:t>
                            </m:r>
                          </m:sup>
                        </m:sSup>
                      </m:den>
                    </m:f>
                  </m:oMath>
                </a14:m>
                <a:endParaRPr lang="tr-TR" sz="2400" b="0" dirty="0" smtClean="0">
                  <a:ea typeface="Cambria Math" panose="02040503050406030204" pitchFamily="18" charset="0"/>
                </a:endParaRPr>
              </a:p>
              <a:p>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𝑒</m:t>
                        </m:r>
                      </m:e>
                      <m:sub>
                        <m:r>
                          <a:rPr lang="tr-TR" sz="2400" i="1">
                            <a:latin typeface="Cambria Math" panose="02040503050406030204" pitchFamily="18" charset="0"/>
                          </a:rPr>
                          <m:t>𝑠𝑠</m:t>
                        </m:r>
                      </m:sub>
                    </m:sSub>
                    <m:r>
                      <a:rPr lang="tr-TR" sz="2400" i="1">
                        <a:latin typeface="Cambria Math" panose="02040503050406030204" pitchFamily="18" charset="0"/>
                      </a:rPr>
                      <m:t>=</m:t>
                    </m:r>
                    <m:func>
                      <m:funcPr>
                        <m:ctrlPr>
                          <a:rPr lang="tr-TR" sz="2400" i="1">
                            <a:latin typeface="Cambria Math" panose="02040503050406030204" pitchFamily="18" charset="0"/>
                          </a:rPr>
                        </m:ctrlPr>
                      </m:funcPr>
                      <m:fName>
                        <m:limLow>
                          <m:limLowPr>
                            <m:ctrlPr>
                              <a:rPr lang="tr-TR" sz="2400" i="1">
                                <a:latin typeface="Cambria Math" panose="02040503050406030204" pitchFamily="18" charset="0"/>
                              </a:rPr>
                            </m:ctrlPr>
                          </m:limLowPr>
                          <m:e>
                            <m:r>
                              <m:rPr>
                                <m:sty m:val="p"/>
                              </m:rPr>
                              <a:rPr lang="tr-TR" sz="2400">
                                <a:latin typeface="Cambria Math" panose="02040503050406030204" pitchFamily="18" charset="0"/>
                              </a:rPr>
                              <m:t>lim</m:t>
                            </m:r>
                          </m:e>
                          <m:lim>
                            <m:r>
                              <a:rPr lang="tr-TR" sz="2400" i="1">
                                <a:latin typeface="Cambria Math" panose="02040503050406030204" pitchFamily="18" charset="0"/>
                              </a:rPr>
                              <m:t>𝑠</m:t>
                            </m:r>
                            <m:r>
                              <a:rPr lang="tr-TR" sz="2400" i="1">
                                <a:latin typeface="Cambria Math" panose="02040503050406030204" pitchFamily="18" charset="0"/>
                              </a:rPr>
                              <m:t>→0</m:t>
                            </m:r>
                          </m:lim>
                        </m:limLow>
                      </m:fName>
                      <m:e>
                        <m:d>
                          <m:dPr>
                            <m:begChr m:val="["/>
                            <m:endChr m:val="]"/>
                            <m:ctrlPr>
                              <a:rPr lang="tr-TR" sz="2400" i="1">
                                <a:latin typeface="Cambria Math" panose="02040503050406030204" pitchFamily="18" charset="0"/>
                              </a:rPr>
                            </m:ctrlPr>
                          </m:dPr>
                          <m:e>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i="1">
                                        <a:latin typeface="Cambria Math" panose="02040503050406030204" pitchFamily="18" charset="0"/>
                                      </a:rPr>
                                      <m:t>𝑠</m:t>
                                    </m:r>
                                  </m:num>
                                  <m:den>
                                    <m:r>
                                      <a:rPr lang="tr-TR" sz="2400" i="1">
                                        <a:latin typeface="Cambria Math" panose="02040503050406030204" pitchFamily="18" charset="0"/>
                                      </a:rPr>
                                      <m:t>1+</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m:t>
                                        </m:r>
                                        <m:r>
                                          <a:rPr lang="tr-TR" sz="2400" i="1">
                                            <a:latin typeface="Cambria Math" panose="02040503050406030204" pitchFamily="18" charset="0"/>
                                          </a:rPr>
                                          <m:t>𝑁</m:t>
                                        </m:r>
                                      </m:sup>
                                    </m:sSup>
                                  </m:den>
                                </m:f>
                              </m:e>
                            </m:d>
                            <m:r>
                              <a:rPr lang="tr-TR" sz="2400" i="1">
                                <a:latin typeface="Cambria Math" panose="02040503050406030204" pitchFamily="18" charset="0"/>
                              </a:rPr>
                              <m:t>𝑅</m:t>
                            </m:r>
                            <m:d>
                              <m:dPr>
                                <m:ctrlPr>
                                  <a:rPr lang="tr-TR" sz="2400" i="1">
                                    <a:latin typeface="Cambria Math" panose="02040503050406030204" pitchFamily="18" charset="0"/>
                                  </a:rPr>
                                </m:ctrlPr>
                              </m:dPr>
                              <m:e>
                                <m:r>
                                  <a:rPr lang="tr-TR" sz="2400" i="1">
                                    <a:latin typeface="Cambria Math" panose="02040503050406030204" pitchFamily="18" charset="0"/>
                                  </a:rPr>
                                  <m:t>𝑠</m:t>
                                </m:r>
                              </m:e>
                            </m:d>
                          </m:e>
                        </m:d>
                      </m:e>
                    </m:func>
                  </m:oMath>
                </a14:m>
                <a:endParaRPr lang="tr-TR" sz="2400" b="0" dirty="0" smtClean="0"/>
              </a:p>
              <a:p>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𝑒</m:t>
                        </m:r>
                      </m:e>
                      <m:sub>
                        <m:r>
                          <a:rPr lang="tr-TR" sz="2400" i="1">
                            <a:latin typeface="Cambria Math" panose="02040503050406030204" pitchFamily="18" charset="0"/>
                          </a:rPr>
                          <m:t>𝑠𝑠</m:t>
                        </m:r>
                      </m:sub>
                    </m:sSub>
                    <m:r>
                      <a:rPr lang="tr-TR" sz="2400" i="1">
                        <a:latin typeface="Cambria Math" panose="02040503050406030204" pitchFamily="18" charset="0"/>
                      </a:rPr>
                      <m:t>=</m:t>
                    </m:r>
                    <m:func>
                      <m:funcPr>
                        <m:ctrlPr>
                          <a:rPr lang="tr-TR" sz="2400" i="1">
                            <a:latin typeface="Cambria Math" panose="02040503050406030204" pitchFamily="18" charset="0"/>
                          </a:rPr>
                        </m:ctrlPr>
                      </m:funcPr>
                      <m:fName>
                        <m:limLow>
                          <m:limLowPr>
                            <m:ctrlPr>
                              <a:rPr lang="tr-TR" sz="2400" i="1">
                                <a:latin typeface="Cambria Math" panose="02040503050406030204" pitchFamily="18" charset="0"/>
                              </a:rPr>
                            </m:ctrlPr>
                          </m:limLowPr>
                          <m:e>
                            <m:r>
                              <m:rPr>
                                <m:sty m:val="p"/>
                              </m:rPr>
                              <a:rPr lang="tr-TR" sz="2400">
                                <a:latin typeface="Cambria Math" panose="02040503050406030204" pitchFamily="18" charset="0"/>
                              </a:rPr>
                              <m:t>lim</m:t>
                            </m:r>
                          </m:e>
                          <m:lim>
                            <m:r>
                              <a:rPr lang="tr-TR" sz="2400" i="1">
                                <a:latin typeface="Cambria Math" panose="02040503050406030204" pitchFamily="18" charset="0"/>
                              </a:rPr>
                              <m:t>𝑠</m:t>
                            </m:r>
                            <m:r>
                              <a:rPr lang="tr-TR" sz="2400" i="1">
                                <a:latin typeface="Cambria Math" panose="02040503050406030204" pitchFamily="18" charset="0"/>
                              </a:rPr>
                              <m:t>→0</m:t>
                            </m:r>
                          </m:lim>
                        </m:limLow>
                      </m:fName>
                      <m:e>
                        <m:d>
                          <m:dPr>
                            <m:begChr m:val="["/>
                            <m:endChr m:val="]"/>
                            <m:ctrlPr>
                              <a:rPr lang="tr-TR" sz="2400" i="1">
                                <a:latin typeface="Cambria Math" panose="02040503050406030204" pitchFamily="18" charset="0"/>
                              </a:rPr>
                            </m:ctrlPr>
                          </m:dPr>
                          <m:e>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i="1">
                                        <a:latin typeface="Cambria Math" panose="02040503050406030204" pitchFamily="18" charset="0"/>
                                      </a:rPr>
                                      <m:t>𝑠</m:t>
                                    </m:r>
                                  </m:num>
                                  <m:den>
                                    <m:r>
                                      <a:rPr lang="tr-TR" sz="2400" i="1">
                                        <a:latin typeface="Cambria Math" panose="02040503050406030204" pitchFamily="18" charset="0"/>
                                      </a:rPr>
                                      <m:t>1+</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m:t>
                                        </m:r>
                                        <m:r>
                                          <a:rPr lang="tr-TR" sz="2400" i="1">
                                            <a:latin typeface="Cambria Math" panose="02040503050406030204" pitchFamily="18" charset="0"/>
                                          </a:rPr>
                                          <m:t>𝑁</m:t>
                                        </m:r>
                                      </m:sup>
                                    </m:sSup>
                                  </m:den>
                                </m:f>
                              </m:e>
                            </m:d>
                            <m:f>
                              <m:fPr>
                                <m:ctrlPr>
                                  <a:rPr lang="tr-TR" sz="2400" i="1">
                                    <a:latin typeface="Cambria Math" panose="02040503050406030204" pitchFamily="18" charset="0"/>
                                    <a:ea typeface="Cambria Math" panose="02040503050406030204" pitchFamily="18" charset="0"/>
                                  </a:rPr>
                                </m:ctrlPr>
                              </m:fPr>
                              <m:num>
                                <m:sSub>
                                  <m:sSubPr>
                                    <m:ctrlPr>
                                      <a:rPr lang="tr-TR" sz="2400" i="1">
                                        <a:latin typeface="Cambria Math" panose="02040503050406030204" pitchFamily="18" charset="0"/>
                                        <a:ea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𝑟</m:t>
                                    </m:r>
                                  </m:e>
                                  <m:sub>
                                    <m:r>
                                      <a:rPr lang="tr-TR" sz="2400" b="0" i="1" smtClean="0">
                                        <a:latin typeface="Cambria Math" panose="02040503050406030204" pitchFamily="18" charset="0"/>
                                        <a:ea typeface="Cambria Math" panose="02040503050406030204" pitchFamily="18" charset="0"/>
                                      </a:rPr>
                                      <m:t>1</m:t>
                                    </m:r>
                                  </m:sub>
                                </m:sSub>
                              </m:num>
                              <m:den>
                                <m:sSup>
                                  <m:sSupPr>
                                    <m:ctrlPr>
                                      <a:rPr lang="tr-TR" sz="2400" i="1">
                                        <a:latin typeface="Cambria Math" panose="02040503050406030204" pitchFamily="18" charset="0"/>
                                        <a:ea typeface="Cambria Math" panose="02040503050406030204" pitchFamily="18" charset="0"/>
                                      </a:rPr>
                                    </m:ctrlPr>
                                  </m:sSupPr>
                                  <m:e>
                                    <m:r>
                                      <a:rPr lang="tr-TR" sz="2400" i="1">
                                        <a:latin typeface="Cambria Math" panose="02040503050406030204" pitchFamily="18" charset="0"/>
                                        <a:ea typeface="Cambria Math" panose="02040503050406030204" pitchFamily="18" charset="0"/>
                                      </a:rPr>
                                      <m:t>𝑠</m:t>
                                    </m:r>
                                  </m:e>
                                  <m:sup>
                                    <m:r>
                                      <a:rPr lang="tr-TR" sz="2400" i="1">
                                        <a:latin typeface="Cambria Math" panose="02040503050406030204" pitchFamily="18" charset="0"/>
                                        <a:ea typeface="Cambria Math" panose="02040503050406030204" pitchFamily="18" charset="0"/>
                                      </a:rPr>
                                      <m:t>2</m:t>
                                    </m:r>
                                  </m:sup>
                                </m:sSup>
                              </m:den>
                            </m:f>
                          </m:e>
                        </m:d>
                      </m:e>
                    </m:func>
                    <m:r>
                      <a:rPr lang="tr-TR" sz="2400" i="1">
                        <a:latin typeface="Cambria Math" panose="02040503050406030204" pitchFamily="18" charset="0"/>
                        <a:ea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𝑒</m:t>
                        </m:r>
                      </m:e>
                      <m:sub>
                        <m:r>
                          <a:rPr lang="tr-TR" sz="2400" i="1">
                            <a:latin typeface="Cambria Math" panose="02040503050406030204" pitchFamily="18" charset="0"/>
                          </a:rPr>
                          <m:t>𝑠𝑠</m:t>
                        </m:r>
                      </m:sub>
                    </m:sSub>
                    <m:r>
                      <a:rPr lang="tr-TR" sz="2400" i="1">
                        <a:latin typeface="Cambria Math" panose="02040503050406030204" pitchFamily="18" charset="0"/>
                      </a:rPr>
                      <m:t>=</m:t>
                    </m:r>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𝑟</m:t>
                            </m:r>
                          </m:e>
                          <m:sub>
                            <m:r>
                              <a:rPr lang="tr-TR" sz="2400" b="0" i="1" smtClean="0">
                                <a:latin typeface="Cambria Math" panose="02040503050406030204" pitchFamily="18" charset="0"/>
                              </a:rPr>
                              <m:t>1</m:t>
                            </m:r>
                          </m:sub>
                        </m:sSub>
                      </m:num>
                      <m:den>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b="0" i="1" smtClean="0">
                                <a:latin typeface="Cambria Math" panose="02040503050406030204" pitchFamily="18" charset="0"/>
                              </a:rPr>
                              <m:t>𝑣</m:t>
                            </m:r>
                          </m:sub>
                        </m:sSub>
                      </m:den>
                    </m:f>
                  </m:oMath>
                </a14:m>
                <a:endParaRPr lang="tr-TR" sz="2400" b="0" dirty="0" smtClean="0"/>
              </a:p>
              <a:p>
                <a:r>
                  <a:rPr lang="tr-TR" sz="2400" b="0" dirty="0" smtClean="0"/>
                  <a:t>Burada </a:t>
                </a:r>
                <a14:m>
                  <m:oMath xmlns:m="http://schemas.openxmlformats.org/officeDocument/2006/math">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𝐾</m:t>
                        </m:r>
                      </m:e>
                      <m:sub>
                        <m:r>
                          <a:rPr lang="tr-TR" sz="2400" b="0" i="1" dirty="0" smtClean="0">
                            <a:latin typeface="Cambria Math" panose="02040503050406030204" pitchFamily="18" charset="0"/>
                          </a:rPr>
                          <m:t>𝑣</m:t>
                        </m:r>
                      </m:sub>
                    </m:sSub>
                  </m:oMath>
                </a14:m>
                <a:r>
                  <a:rPr lang="tr-TR" sz="2400" dirty="0"/>
                  <a:t> </a:t>
                </a:r>
                <a:r>
                  <a:rPr lang="tr-TR" sz="2400" dirty="0" smtClean="0"/>
                  <a:t>hız hatası katsayısı ve</a:t>
                </a:r>
              </a:p>
              <a:p>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𝐾</m:t>
                        </m:r>
                      </m:e>
                      <m:sub>
                        <m:r>
                          <a:rPr lang="tr-TR" sz="2400" b="0" i="1" dirty="0" smtClean="0">
                            <a:latin typeface="Cambria Math" panose="02040503050406030204" pitchFamily="18" charset="0"/>
                          </a:rPr>
                          <m:t>𝑣</m:t>
                        </m:r>
                      </m:sub>
                    </m:sSub>
                    <m:r>
                      <a:rPr lang="tr-TR" sz="2400" b="0" i="1" dirty="0"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limLow>
                      <m:limLowPr>
                        <m:ctrlPr>
                          <a:rPr lang="tr-TR" sz="2400" i="1">
                            <a:latin typeface="Cambria Math" panose="02040503050406030204" pitchFamily="18" charset="0"/>
                          </a:rPr>
                        </m:ctrlPr>
                      </m:limLowPr>
                      <m:e>
                        <m:r>
                          <m:rPr>
                            <m:sty m:val="p"/>
                          </m:rPr>
                          <a:rPr lang="tr-TR" sz="2400">
                            <a:latin typeface="Cambria Math" panose="02040503050406030204" pitchFamily="18" charset="0"/>
                          </a:rPr>
                          <m:t>lim</m:t>
                        </m:r>
                      </m:e>
                      <m:lim>
                        <m:r>
                          <a:rPr lang="tr-TR" sz="2400" i="1">
                            <a:latin typeface="Cambria Math" panose="02040503050406030204" pitchFamily="18" charset="0"/>
                          </a:rPr>
                          <m:t>𝑠</m:t>
                        </m:r>
                        <m:r>
                          <a:rPr lang="tr-TR" sz="2400" i="1">
                            <a:latin typeface="Cambria Math" panose="02040503050406030204" pitchFamily="18" charset="0"/>
                          </a:rPr>
                          <m:t>→0</m:t>
                        </m:r>
                      </m:lim>
                    </m:limLow>
                    <m:d>
                      <m:dPr>
                        <m:ctrlPr>
                          <a:rPr lang="tr-TR" sz="2400" b="0" i="1" smtClean="0">
                            <a:latin typeface="Cambria Math" panose="02040503050406030204" pitchFamily="18" charset="0"/>
                          </a:rPr>
                        </m:ctrlPr>
                      </m:dPr>
                      <m:e>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b="0" i="1" smtClean="0">
                                <a:latin typeface="Cambria Math" panose="02040503050406030204" pitchFamily="18" charset="0"/>
                              </a:rPr>
                              <m:t>1</m:t>
                            </m:r>
                            <m:r>
                              <a:rPr lang="tr-TR" sz="2400" i="1">
                                <a:latin typeface="Cambria Math" panose="02040503050406030204" pitchFamily="18" charset="0"/>
                              </a:rPr>
                              <m:t>−</m:t>
                            </m:r>
                            <m:r>
                              <a:rPr lang="tr-TR" sz="2400" i="1">
                                <a:latin typeface="Cambria Math" panose="02040503050406030204" pitchFamily="18" charset="0"/>
                              </a:rPr>
                              <m:t>𝑁</m:t>
                            </m:r>
                          </m:sup>
                        </m:sSup>
                      </m:e>
                    </m:d>
                  </m:oMath>
                </a14:m>
                <a:endParaRPr lang="tr-TR" sz="2400" b="0" dirty="0" smtClean="0"/>
              </a:p>
              <a:p>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1265274" y="1956391"/>
                <a:ext cx="5975498" cy="3110882"/>
              </a:xfrm>
              <a:blipFill>
                <a:blip r:embed="rId2"/>
                <a:stretch>
                  <a:fillRect l="-16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5" name="İçerik Yer Tutucusu 4"/>
              <p:cNvGraphicFramePr>
                <a:graphicFrameLocks noGrp="1"/>
              </p:cNvGraphicFramePr>
              <p:nvPr>
                <p:ph sz="half" idx="2"/>
                <p:extLst>
                  <p:ext uri="{D42A27DB-BD31-4B8C-83A1-F6EECF244321}">
                    <p14:modId xmlns:p14="http://schemas.microsoft.com/office/powerpoint/2010/main" val="994049983"/>
                  </p:ext>
                </p:extLst>
              </p:nvPr>
            </p:nvGraphicFramePr>
            <p:xfrm>
              <a:off x="7540610" y="2561968"/>
              <a:ext cx="3615069" cy="1499489"/>
            </p:xfrm>
            <a:graphic>
              <a:graphicData uri="http://schemas.openxmlformats.org/drawingml/2006/table">
                <a:tbl>
                  <a:tblPr firstRow="1" bandRow="1">
                    <a:tableStyleId>{5C22544A-7EE6-4342-B048-85BDC9FD1C3A}</a:tableStyleId>
                  </a:tblPr>
                  <a:tblGrid>
                    <a:gridCol w="1205023">
                      <a:extLst>
                        <a:ext uri="{9D8B030D-6E8A-4147-A177-3AD203B41FA5}">
                          <a16:colId xmlns="" xmlns:a16="http://schemas.microsoft.com/office/drawing/2014/main" val="20000"/>
                        </a:ext>
                      </a:extLst>
                    </a:gridCol>
                    <a:gridCol w="1205023">
                      <a:extLst>
                        <a:ext uri="{9D8B030D-6E8A-4147-A177-3AD203B41FA5}">
                          <a16:colId xmlns="" xmlns:a16="http://schemas.microsoft.com/office/drawing/2014/main" val="20001"/>
                        </a:ext>
                      </a:extLst>
                    </a:gridCol>
                    <a:gridCol w="1205023">
                      <a:extLst>
                        <a:ext uri="{9D8B030D-6E8A-4147-A177-3AD203B41FA5}">
                          <a16:colId xmlns="" xmlns:a16="http://schemas.microsoft.com/office/drawing/2014/main" val="20002"/>
                        </a:ext>
                      </a:extLst>
                    </a:gridCol>
                  </a:tblGrid>
                  <a:tr h="370840">
                    <a:tc>
                      <a:txBody>
                        <a:bodyPr/>
                        <a:lstStyle/>
                        <a:p>
                          <a:pPr algn="ctr"/>
                          <a:r>
                            <a:rPr lang="tr-TR" dirty="0" smtClean="0"/>
                            <a:t>N</a:t>
                          </a:r>
                          <a:endParaRPr lang="tr-T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𝑝</m:t>
                                    </m:r>
                                  </m:sub>
                                </m:sSub>
                                <m:r>
                                  <a:rPr lang="tr-TR" i="1" baseline="0" dirty="0" smtClean="0">
                                    <a:latin typeface="Cambria Math" panose="02040503050406030204" pitchFamily="18" charset="0"/>
                                  </a:rPr>
                                  <m:t> </m:t>
                                </m:r>
                              </m:oMath>
                            </m:oMathPara>
                          </a14:m>
                          <a:endParaRPr lang="tr-T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tr-TR" b="1" i="1" smtClean="0">
                                        <a:latin typeface="Cambria Math" panose="02040503050406030204" pitchFamily="18" charset="0"/>
                                      </a:rPr>
                                    </m:ctrlPr>
                                  </m:sSubPr>
                                  <m:e>
                                    <m:r>
                                      <a:rPr lang="tr-TR" b="1" i="1" smtClean="0">
                                        <a:latin typeface="Cambria Math" panose="02040503050406030204" pitchFamily="18" charset="0"/>
                                      </a:rPr>
                                      <m:t>𝒆</m:t>
                                    </m:r>
                                  </m:e>
                                  <m:sub>
                                    <m:r>
                                      <a:rPr lang="tr-TR" b="1" i="1" smtClean="0">
                                        <a:latin typeface="Cambria Math" panose="02040503050406030204" pitchFamily="18" charset="0"/>
                                      </a:rPr>
                                      <m:t>𝒔𝒔</m:t>
                                    </m:r>
                                  </m:sub>
                                </m:sSub>
                              </m:oMath>
                            </m:oMathPara>
                          </a14:m>
                          <a:endParaRPr lang="tr-TR" dirty="0"/>
                        </a:p>
                      </a:txBody>
                      <a:tcPr/>
                    </a:tc>
                    <a:extLst>
                      <a:ext uri="{0D108BD9-81ED-4DB2-BD59-A6C34878D82A}">
                        <a16:rowId xmlns="" xmlns:a16="http://schemas.microsoft.com/office/drawing/2014/main" val="10000"/>
                      </a:ext>
                    </a:extLst>
                  </a:tr>
                  <a:tr h="370840">
                    <a:tc>
                      <a:txBody>
                        <a:bodyPr/>
                        <a:lstStyle/>
                        <a:p>
                          <a:pPr algn="ctr"/>
                          <a:r>
                            <a:rPr lang="tr-TR" dirty="0" smtClean="0"/>
                            <a:t>0</a:t>
                          </a:r>
                          <a:endParaRPr lang="tr-T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0</m:t>
                                </m:r>
                                <m:r>
                                  <a:rPr lang="tr-TR" i="1" baseline="0" dirty="0" smtClean="0">
                                    <a:latin typeface="Cambria Math" panose="02040503050406030204" pitchFamily="18" charset="0"/>
                                  </a:rPr>
                                  <m:t> </m:t>
                                </m:r>
                              </m:oMath>
                            </m:oMathPara>
                          </a14:m>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a:txBody>
                      <a:tcPr anchor="ctr"/>
                    </a:tc>
                    <a:extLst>
                      <a:ext uri="{0D108BD9-81ED-4DB2-BD59-A6C34878D82A}">
                        <a16:rowId xmlns="" xmlns:a16="http://schemas.microsoft.com/office/drawing/2014/main" val="10001"/>
                      </a:ext>
                    </a:extLst>
                  </a:tr>
                  <a:tr h="370840">
                    <a:tc>
                      <a:txBody>
                        <a:bodyPr/>
                        <a:lstStyle/>
                        <a:p>
                          <a:pPr algn="ctr"/>
                          <a:r>
                            <a:rPr lang="tr-TR" dirty="0" smtClean="0"/>
                            <a:t>1</a:t>
                          </a:r>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i="1">
                                        <a:latin typeface="Cambria Math" panose="02040503050406030204" pitchFamily="18" charset="0"/>
                                      </a:rPr>
                                      <m:t>𝐾</m:t>
                                    </m:r>
                                  </m:e>
                                  <m:sub>
                                    <m:r>
                                      <a:rPr lang="tr-TR" sz="1800" i="1">
                                        <a:latin typeface="Cambria Math" panose="02040503050406030204" pitchFamily="18" charset="0"/>
                                      </a:rPr>
                                      <m:t>𝑂𝐿</m:t>
                                    </m:r>
                                  </m:sub>
                                </m:sSub>
                              </m:oMath>
                            </m:oMathPara>
                          </a14:m>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1</m:t>
                                    </m:r>
                                  </m:sub>
                                </m:sSub>
                                <m:r>
                                  <a:rPr lang="tr-TR" sz="1800" b="0" i="1" smtClean="0">
                                    <a:latin typeface="Cambria Math" panose="02040503050406030204" pitchFamily="18" charset="0"/>
                                  </a:rPr>
                                  <m:t>/</m:t>
                                </m:r>
                                <m:sSub>
                                  <m:sSubPr>
                                    <m:ctrlPr>
                                      <a:rPr lang="tr-TR" sz="1800" i="1" smtClean="0">
                                        <a:latin typeface="Cambria Math" panose="02040503050406030204" pitchFamily="18" charset="0"/>
                                      </a:rPr>
                                    </m:ctrlPr>
                                  </m:sSubPr>
                                  <m:e>
                                    <m:r>
                                      <a:rPr lang="tr-TR" sz="1800" i="1">
                                        <a:latin typeface="Cambria Math" panose="02040503050406030204" pitchFamily="18" charset="0"/>
                                      </a:rPr>
                                      <m:t>𝐾</m:t>
                                    </m:r>
                                  </m:e>
                                  <m:sub>
                                    <m:r>
                                      <a:rPr lang="tr-TR" sz="1800" i="1">
                                        <a:latin typeface="Cambria Math" panose="02040503050406030204" pitchFamily="18" charset="0"/>
                                      </a:rPr>
                                      <m:t>𝑂𝐿</m:t>
                                    </m:r>
                                  </m:sub>
                                </m:sSub>
                              </m:oMath>
                            </m:oMathPara>
                          </a14:m>
                          <a:endParaRPr lang="tr-TR" dirty="0"/>
                        </a:p>
                      </a:txBody>
                      <a:tcPr anchor="ct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≥2</m:t>
                                </m:r>
                              </m:oMath>
                            </m:oMathPara>
                          </a14:m>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a:txBody>
                      <a:tcPr anchor="ctr"/>
                    </a:tc>
                    <a:tc>
                      <a:txBody>
                        <a:bodyPr/>
                        <a:lstStyle/>
                        <a:p>
                          <a:pPr algn="ctr"/>
                          <a:r>
                            <a:rPr lang="tr-TR" dirty="0" smtClean="0"/>
                            <a:t>0</a:t>
                          </a:r>
                          <a:endParaRPr lang="tr-TR" dirty="0"/>
                        </a:p>
                      </a:txBody>
                      <a:tcPr anchor="ctr"/>
                    </a:tc>
                    <a:extLst>
                      <a:ext uri="{0D108BD9-81ED-4DB2-BD59-A6C34878D82A}">
                        <a16:rowId xmlns="" xmlns:a16="http://schemas.microsoft.com/office/drawing/2014/main" val="10003"/>
                      </a:ext>
                    </a:extLst>
                  </a:tr>
                </a:tbl>
              </a:graphicData>
            </a:graphic>
          </p:graphicFrame>
        </mc:Choice>
        <mc:Fallback xmlns="">
          <p:graphicFrame>
            <p:nvGraphicFramePr>
              <p:cNvPr id="5" name="İçerik Yer Tutucusu 4"/>
              <p:cNvGraphicFramePr>
                <a:graphicFrameLocks noGrp="1"/>
              </p:cNvGraphicFramePr>
              <p:nvPr>
                <p:ph sz="half" idx="2"/>
                <p:extLst>
                  <p:ext uri="{D42A27DB-BD31-4B8C-83A1-F6EECF244321}">
                    <p14:modId xmlns:p14="http://schemas.microsoft.com/office/powerpoint/2010/main" val="994049983"/>
                  </p:ext>
                </p:extLst>
              </p:nvPr>
            </p:nvGraphicFramePr>
            <p:xfrm>
              <a:off x="7540610" y="2561968"/>
              <a:ext cx="3615069" cy="1499489"/>
            </p:xfrm>
            <a:graphic>
              <a:graphicData uri="http://schemas.openxmlformats.org/drawingml/2006/table">
                <a:tbl>
                  <a:tblPr firstRow="1" bandRow="1">
                    <a:tableStyleId>{5C22544A-7EE6-4342-B048-85BDC9FD1C3A}</a:tableStyleId>
                  </a:tblPr>
                  <a:tblGrid>
                    <a:gridCol w="1205023"/>
                    <a:gridCol w="1205023"/>
                    <a:gridCol w="1205023"/>
                  </a:tblGrid>
                  <a:tr h="386969">
                    <a:tc>
                      <a:txBody>
                        <a:bodyPr/>
                        <a:lstStyle/>
                        <a:p>
                          <a:pPr algn="ctr"/>
                          <a:r>
                            <a:rPr lang="tr-TR" dirty="0" smtClean="0"/>
                            <a:t>N</a:t>
                          </a:r>
                          <a:endParaRPr lang="tr-TR" dirty="0"/>
                        </a:p>
                      </a:txBody>
                      <a:tcPr/>
                    </a:tc>
                    <a:tc>
                      <a:txBody>
                        <a:bodyPr/>
                        <a:lstStyle/>
                        <a:p>
                          <a:endParaRPr lang="tr-TR"/>
                        </a:p>
                      </a:txBody>
                      <a:tcPr>
                        <a:blipFill rotWithShape="0">
                          <a:blip r:embed="rId3"/>
                          <a:stretch>
                            <a:fillRect l="-100505" t="-7813" r="-102525" b="-309375"/>
                          </a:stretch>
                        </a:blipFill>
                      </a:tcPr>
                    </a:tc>
                    <a:tc>
                      <a:txBody>
                        <a:bodyPr/>
                        <a:lstStyle/>
                        <a:p>
                          <a:endParaRPr lang="tr-TR"/>
                        </a:p>
                      </a:txBody>
                      <a:tcPr>
                        <a:blipFill rotWithShape="0">
                          <a:blip r:embed="rId3"/>
                          <a:stretch>
                            <a:fillRect l="-200505" t="-7813" r="-2525" b="-309375"/>
                          </a:stretch>
                        </a:blipFill>
                      </a:tcPr>
                    </a:tc>
                  </a:tr>
                  <a:tr h="370840">
                    <a:tc>
                      <a:txBody>
                        <a:bodyPr/>
                        <a:lstStyle/>
                        <a:p>
                          <a:pPr algn="ctr"/>
                          <a:r>
                            <a:rPr lang="tr-TR" dirty="0" smtClean="0"/>
                            <a:t>0</a:t>
                          </a:r>
                          <a:endParaRPr lang="tr-TR" dirty="0"/>
                        </a:p>
                      </a:txBody>
                      <a:tcPr anchor="ctr"/>
                    </a:tc>
                    <a:tc>
                      <a:txBody>
                        <a:bodyPr/>
                        <a:lstStyle/>
                        <a:p>
                          <a:endParaRPr lang="tr-TR"/>
                        </a:p>
                      </a:txBody>
                      <a:tcPr anchor="ctr">
                        <a:blipFill rotWithShape="0">
                          <a:blip r:embed="rId3"/>
                          <a:stretch>
                            <a:fillRect l="-100505" t="-113115" r="-102525" b="-224590"/>
                          </a:stretch>
                        </a:blipFill>
                      </a:tcPr>
                    </a:tc>
                    <a:tc>
                      <a:txBody>
                        <a:bodyPr/>
                        <a:lstStyle/>
                        <a:p>
                          <a:endParaRPr lang="tr-TR"/>
                        </a:p>
                      </a:txBody>
                      <a:tcPr anchor="ctr">
                        <a:blipFill rotWithShape="0">
                          <a:blip r:embed="rId3"/>
                          <a:stretch>
                            <a:fillRect l="-200505" t="-113115" r="-2525" b="-224590"/>
                          </a:stretch>
                        </a:blipFill>
                      </a:tcPr>
                    </a:tc>
                  </a:tr>
                  <a:tr h="370840">
                    <a:tc>
                      <a:txBody>
                        <a:bodyPr/>
                        <a:lstStyle/>
                        <a:p>
                          <a:pPr algn="ctr"/>
                          <a:r>
                            <a:rPr lang="tr-TR" dirty="0" smtClean="0"/>
                            <a:t>1</a:t>
                          </a:r>
                          <a:endParaRPr lang="tr-TR" dirty="0"/>
                        </a:p>
                      </a:txBody>
                      <a:tcPr anchor="ctr"/>
                    </a:tc>
                    <a:tc>
                      <a:txBody>
                        <a:bodyPr/>
                        <a:lstStyle/>
                        <a:p>
                          <a:endParaRPr lang="tr-TR"/>
                        </a:p>
                      </a:txBody>
                      <a:tcPr anchor="ctr">
                        <a:blipFill rotWithShape="0">
                          <a:blip r:embed="rId3"/>
                          <a:stretch>
                            <a:fillRect l="-100505" t="-213115" r="-102525" b="-124590"/>
                          </a:stretch>
                        </a:blipFill>
                      </a:tcPr>
                    </a:tc>
                    <a:tc>
                      <a:txBody>
                        <a:bodyPr/>
                        <a:lstStyle/>
                        <a:p>
                          <a:endParaRPr lang="tr-TR"/>
                        </a:p>
                      </a:txBody>
                      <a:tcPr anchor="ctr">
                        <a:blipFill rotWithShape="0">
                          <a:blip r:embed="rId3"/>
                          <a:stretch>
                            <a:fillRect l="-200505" t="-213115" r="-2525" b="-124590"/>
                          </a:stretch>
                        </a:blipFill>
                      </a:tcPr>
                    </a:tc>
                  </a:tr>
                  <a:tr h="370840">
                    <a:tc>
                      <a:txBody>
                        <a:bodyPr/>
                        <a:lstStyle/>
                        <a:p>
                          <a:endParaRPr lang="tr-TR"/>
                        </a:p>
                      </a:txBody>
                      <a:tcPr anchor="ctr">
                        <a:blipFill rotWithShape="0">
                          <a:blip r:embed="rId3"/>
                          <a:stretch>
                            <a:fillRect l="-505" t="-313115" r="-202525" b="-24590"/>
                          </a:stretch>
                        </a:blipFill>
                      </a:tcPr>
                    </a:tc>
                    <a:tc>
                      <a:txBody>
                        <a:bodyPr/>
                        <a:lstStyle/>
                        <a:p>
                          <a:endParaRPr lang="tr-TR"/>
                        </a:p>
                      </a:txBody>
                      <a:tcPr anchor="ctr">
                        <a:blipFill rotWithShape="0">
                          <a:blip r:embed="rId3"/>
                          <a:stretch>
                            <a:fillRect l="-100505" t="-313115" r="-102525" b="-24590"/>
                          </a:stretch>
                        </a:blipFill>
                      </a:tcPr>
                    </a:tc>
                    <a:tc>
                      <a:txBody>
                        <a:bodyPr/>
                        <a:lstStyle/>
                        <a:p>
                          <a:pPr algn="ctr"/>
                          <a:r>
                            <a:rPr lang="tr-TR" dirty="0" smtClean="0"/>
                            <a:t>0</a:t>
                          </a:r>
                          <a:endParaRPr lang="tr-TR" dirty="0"/>
                        </a:p>
                      </a:txBody>
                      <a:tcPr anchor="ctr"/>
                    </a:tc>
                  </a:tr>
                </a:tbl>
              </a:graphicData>
            </a:graphic>
          </p:graphicFrame>
        </mc:Fallback>
      </mc:AlternateContent>
    </p:spTree>
    <p:extLst>
      <p:ext uri="{BB962C8B-B14F-4D97-AF65-F5344CB8AC3E}">
        <p14:creationId xmlns:p14="http://schemas.microsoft.com/office/powerpoint/2010/main" val="261227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808074"/>
            <a:ext cx="10058400" cy="450821"/>
          </a:xfrm>
        </p:spPr>
        <p:txBody>
          <a:bodyPr>
            <a:normAutofit fontScale="90000"/>
          </a:bodyPr>
          <a:lstStyle/>
          <a:p>
            <a:r>
              <a:rPr lang="tr-TR" b="1" dirty="0" smtClean="0">
                <a:solidFill>
                  <a:schemeClr val="accent2">
                    <a:lumMod val="50000"/>
                  </a:schemeClr>
                </a:solidFill>
              </a:rPr>
              <a:t>İvme Giriş</a:t>
            </a:r>
            <a:endParaRPr lang="tr-TR" b="1"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1265274" y="1956391"/>
                <a:ext cx="5975498" cy="3110882"/>
              </a:xfrm>
            </p:spPr>
            <p:txBody>
              <a:bodyPr>
                <a:noAutofit/>
              </a:bodyPr>
              <a:lstStyle/>
              <a:p>
                <a14:m>
                  <m:oMath xmlns:m="http://schemas.openxmlformats.org/officeDocument/2006/math">
                    <m:r>
                      <a:rPr lang="tr-TR" sz="2400" b="0" i="1" smtClean="0">
                        <a:latin typeface="Cambria Math" panose="02040503050406030204" pitchFamily="18" charset="0"/>
                      </a:rPr>
                      <m:t>𝑟</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𝑡</m:t>
                        </m:r>
                      </m:e>
                    </m:d>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𝑟</m:t>
                        </m:r>
                      </m:e>
                      <m:sub>
                        <m:r>
                          <a:rPr lang="tr-TR" sz="2400" b="0" i="1" smtClean="0">
                            <a:latin typeface="Cambria Math" panose="02040503050406030204" pitchFamily="18" charset="0"/>
                          </a:rPr>
                          <m:t>1</m:t>
                        </m:r>
                      </m:sub>
                    </m:sSub>
                    <m:sSup>
                      <m:sSupPr>
                        <m:ctrlPr>
                          <a:rPr lang="tr-TR" sz="2400" b="0" i="1" smtClean="0">
                            <a:solidFill>
                              <a:srgbClr val="FF0000"/>
                            </a:solidFill>
                            <a:latin typeface="Cambria Math" panose="02040503050406030204" pitchFamily="18" charset="0"/>
                          </a:rPr>
                        </m:ctrlPr>
                      </m:sSupPr>
                      <m:e>
                        <m:r>
                          <a:rPr lang="tr-TR" sz="2400" b="0" i="1" smtClean="0">
                            <a:solidFill>
                              <a:srgbClr val="FF0000"/>
                            </a:solidFill>
                            <a:latin typeface="Cambria Math" panose="02040503050406030204" pitchFamily="18" charset="0"/>
                          </a:rPr>
                          <m:t>𝑡</m:t>
                        </m:r>
                      </m:e>
                      <m:sup>
                        <m:r>
                          <a:rPr lang="tr-TR" sz="2400" b="0" i="1" smtClean="0">
                            <a:solidFill>
                              <a:srgbClr val="FF0000"/>
                            </a:solidFill>
                            <a:latin typeface="Cambria Math" panose="02040503050406030204" pitchFamily="18" charset="0"/>
                          </a:rPr>
                          <m:t>2</m:t>
                        </m:r>
                      </m:sup>
                    </m:sSup>
                    <m:r>
                      <a:rPr lang="tr-TR" sz="2400" b="0" i="1" smtClean="0">
                        <a:latin typeface="Cambria Math" panose="02040503050406030204" pitchFamily="18" charset="0"/>
                      </a:rPr>
                      <m:t>h</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𝑡</m:t>
                        </m:r>
                      </m:e>
                    </m:d>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𝑅</m:t>
                    </m:r>
                    <m:d>
                      <m:dPr>
                        <m:ctrlPr>
                          <a:rPr lang="tr-TR" sz="2400" b="0" i="1" smtClean="0">
                            <a:latin typeface="Cambria Math" panose="02040503050406030204" pitchFamily="18" charset="0"/>
                            <a:ea typeface="Cambria Math" panose="02040503050406030204" pitchFamily="18" charset="0"/>
                          </a:rPr>
                        </m:ctrlPr>
                      </m:dPr>
                      <m:e>
                        <m:r>
                          <a:rPr lang="tr-TR" sz="2400" b="0" i="1" smtClean="0">
                            <a:latin typeface="Cambria Math" panose="02040503050406030204" pitchFamily="18" charset="0"/>
                            <a:ea typeface="Cambria Math" panose="02040503050406030204" pitchFamily="18" charset="0"/>
                          </a:rPr>
                          <m:t>𝑠</m:t>
                        </m:r>
                      </m:e>
                    </m:d>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𝑟</m:t>
                            </m:r>
                          </m:e>
                          <m:sub>
                            <m:r>
                              <a:rPr lang="tr-TR" sz="2400" b="0" i="1" smtClean="0">
                                <a:latin typeface="Cambria Math" panose="02040503050406030204" pitchFamily="18" charset="0"/>
                                <a:ea typeface="Cambria Math" panose="02040503050406030204" pitchFamily="18" charset="0"/>
                              </a:rPr>
                              <m:t>2</m:t>
                            </m:r>
                          </m:sub>
                        </m:sSub>
                      </m:num>
                      <m:den>
                        <m:sSup>
                          <m:sSupPr>
                            <m:ctrlPr>
                              <a:rPr lang="tr-TR" sz="2400" b="0" i="1" smtClean="0">
                                <a:latin typeface="Cambria Math" panose="02040503050406030204" pitchFamily="18" charset="0"/>
                                <a:ea typeface="Cambria Math" panose="02040503050406030204" pitchFamily="18" charset="0"/>
                              </a:rPr>
                            </m:ctrlPr>
                          </m:sSupPr>
                          <m:e>
                            <m:r>
                              <a:rPr lang="tr-TR" sz="2400" b="0" i="1" smtClean="0">
                                <a:latin typeface="Cambria Math" panose="02040503050406030204" pitchFamily="18" charset="0"/>
                                <a:ea typeface="Cambria Math" panose="02040503050406030204" pitchFamily="18" charset="0"/>
                              </a:rPr>
                              <m:t>𝑠</m:t>
                            </m:r>
                          </m:e>
                          <m:sup>
                            <m:r>
                              <a:rPr lang="tr-TR" sz="2400" b="0" i="1" smtClean="0">
                                <a:latin typeface="Cambria Math" panose="02040503050406030204" pitchFamily="18" charset="0"/>
                                <a:ea typeface="Cambria Math" panose="02040503050406030204" pitchFamily="18" charset="0"/>
                              </a:rPr>
                              <m:t>3</m:t>
                            </m:r>
                          </m:sup>
                        </m:sSup>
                      </m:den>
                    </m:f>
                  </m:oMath>
                </a14:m>
                <a:endParaRPr lang="tr-TR" sz="2400" b="0" dirty="0" smtClean="0">
                  <a:ea typeface="Cambria Math" panose="02040503050406030204" pitchFamily="18" charset="0"/>
                </a:endParaRPr>
              </a:p>
              <a:p>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𝑒</m:t>
                        </m:r>
                      </m:e>
                      <m:sub>
                        <m:r>
                          <a:rPr lang="tr-TR" sz="2400" i="1">
                            <a:latin typeface="Cambria Math" panose="02040503050406030204" pitchFamily="18" charset="0"/>
                          </a:rPr>
                          <m:t>𝑠𝑠</m:t>
                        </m:r>
                      </m:sub>
                    </m:sSub>
                    <m:r>
                      <a:rPr lang="tr-TR" sz="2400" i="1">
                        <a:latin typeface="Cambria Math" panose="02040503050406030204" pitchFamily="18" charset="0"/>
                      </a:rPr>
                      <m:t>=</m:t>
                    </m:r>
                    <m:func>
                      <m:funcPr>
                        <m:ctrlPr>
                          <a:rPr lang="tr-TR" sz="2400" i="1">
                            <a:latin typeface="Cambria Math" panose="02040503050406030204" pitchFamily="18" charset="0"/>
                          </a:rPr>
                        </m:ctrlPr>
                      </m:funcPr>
                      <m:fName>
                        <m:limLow>
                          <m:limLowPr>
                            <m:ctrlPr>
                              <a:rPr lang="tr-TR" sz="2400" i="1">
                                <a:latin typeface="Cambria Math" panose="02040503050406030204" pitchFamily="18" charset="0"/>
                              </a:rPr>
                            </m:ctrlPr>
                          </m:limLowPr>
                          <m:e>
                            <m:r>
                              <m:rPr>
                                <m:sty m:val="p"/>
                              </m:rPr>
                              <a:rPr lang="tr-TR" sz="2400">
                                <a:latin typeface="Cambria Math" panose="02040503050406030204" pitchFamily="18" charset="0"/>
                              </a:rPr>
                              <m:t>lim</m:t>
                            </m:r>
                          </m:e>
                          <m:lim>
                            <m:r>
                              <a:rPr lang="tr-TR" sz="2400" i="1">
                                <a:latin typeface="Cambria Math" panose="02040503050406030204" pitchFamily="18" charset="0"/>
                              </a:rPr>
                              <m:t>𝑠</m:t>
                            </m:r>
                            <m:r>
                              <a:rPr lang="tr-TR" sz="2400" i="1">
                                <a:latin typeface="Cambria Math" panose="02040503050406030204" pitchFamily="18" charset="0"/>
                              </a:rPr>
                              <m:t>→0</m:t>
                            </m:r>
                          </m:lim>
                        </m:limLow>
                      </m:fName>
                      <m:e>
                        <m:d>
                          <m:dPr>
                            <m:begChr m:val="["/>
                            <m:endChr m:val="]"/>
                            <m:ctrlPr>
                              <a:rPr lang="tr-TR" sz="2400" i="1">
                                <a:latin typeface="Cambria Math" panose="02040503050406030204" pitchFamily="18" charset="0"/>
                              </a:rPr>
                            </m:ctrlPr>
                          </m:dPr>
                          <m:e>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i="1">
                                        <a:latin typeface="Cambria Math" panose="02040503050406030204" pitchFamily="18" charset="0"/>
                                      </a:rPr>
                                      <m:t>𝑠</m:t>
                                    </m:r>
                                  </m:num>
                                  <m:den>
                                    <m:r>
                                      <a:rPr lang="tr-TR" sz="2400" i="1">
                                        <a:latin typeface="Cambria Math" panose="02040503050406030204" pitchFamily="18" charset="0"/>
                                      </a:rPr>
                                      <m:t>1+</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m:t>
                                        </m:r>
                                        <m:r>
                                          <a:rPr lang="tr-TR" sz="2400" i="1">
                                            <a:latin typeface="Cambria Math" panose="02040503050406030204" pitchFamily="18" charset="0"/>
                                          </a:rPr>
                                          <m:t>𝑁</m:t>
                                        </m:r>
                                      </m:sup>
                                    </m:sSup>
                                  </m:den>
                                </m:f>
                              </m:e>
                            </m:d>
                            <m:r>
                              <a:rPr lang="tr-TR" sz="2400" i="1">
                                <a:latin typeface="Cambria Math" panose="02040503050406030204" pitchFamily="18" charset="0"/>
                              </a:rPr>
                              <m:t>𝑅</m:t>
                            </m:r>
                            <m:d>
                              <m:dPr>
                                <m:ctrlPr>
                                  <a:rPr lang="tr-TR" sz="2400" i="1">
                                    <a:latin typeface="Cambria Math" panose="02040503050406030204" pitchFamily="18" charset="0"/>
                                  </a:rPr>
                                </m:ctrlPr>
                              </m:dPr>
                              <m:e>
                                <m:r>
                                  <a:rPr lang="tr-TR" sz="2400" i="1">
                                    <a:latin typeface="Cambria Math" panose="02040503050406030204" pitchFamily="18" charset="0"/>
                                  </a:rPr>
                                  <m:t>𝑠</m:t>
                                </m:r>
                              </m:e>
                            </m:d>
                          </m:e>
                        </m:d>
                      </m:e>
                    </m:func>
                  </m:oMath>
                </a14:m>
                <a:endParaRPr lang="tr-TR" sz="2400" b="0" dirty="0" smtClean="0"/>
              </a:p>
              <a:p>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𝑒</m:t>
                        </m:r>
                      </m:e>
                      <m:sub>
                        <m:r>
                          <a:rPr lang="tr-TR" sz="2400" i="1">
                            <a:latin typeface="Cambria Math" panose="02040503050406030204" pitchFamily="18" charset="0"/>
                          </a:rPr>
                          <m:t>𝑠𝑠</m:t>
                        </m:r>
                      </m:sub>
                    </m:sSub>
                    <m:r>
                      <a:rPr lang="tr-TR" sz="2400" i="1">
                        <a:latin typeface="Cambria Math" panose="02040503050406030204" pitchFamily="18" charset="0"/>
                      </a:rPr>
                      <m:t>=</m:t>
                    </m:r>
                    <m:func>
                      <m:funcPr>
                        <m:ctrlPr>
                          <a:rPr lang="tr-TR" sz="2400" i="1">
                            <a:latin typeface="Cambria Math" panose="02040503050406030204" pitchFamily="18" charset="0"/>
                          </a:rPr>
                        </m:ctrlPr>
                      </m:funcPr>
                      <m:fName>
                        <m:limLow>
                          <m:limLowPr>
                            <m:ctrlPr>
                              <a:rPr lang="tr-TR" sz="2400" i="1">
                                <a:latin typeface="Cambria Math" panose="02040503050406030204" pitchFamily="18" charset="0"/>
                              </a:rPr>
                            </m:ctrlPr>
                          </m:limLowPr>
                          <m:e>
                            <m:r>
                              <m:rPr>
                                <m:sty m:val="p"/>
                              </m:rPr>
                              <a:rPr lang="tr-TR" sz="2400">
                                <a:latin typeface="Cambria Math" panose="02040503050406030204" pitchFamily="18" charset="0"/>
                              </a:rPr>
                              <m:t>lim</m:t>
                            </m:r>
                          </m:e>
                          <m:lim>
                            <m:r>
                              <a:rPr lang="tr-TR" sz="2400" i="1">
                                <a:latin typeface="Cambria Math" panose="02040503050406030204" pitchFamily="18" charset="0"/>
                              </a:rPr>
                              <m:t>𝑠</m:t>
                            </m:r>
                            <m:r>
                              <a:rPr lang="tr-TR" sz="2400" i="1">
                                <a:latin typeface="Cambria Math" panose="02040503050406030204" pitchFamily="18" charset="0"/>
                              </a:rPr>
                              <m:t>→0</m:t>
                            </m:r>
                          </m:lim>
                        </m:limLow>
                      </m:fName>
                      <m:e>
                        <m:d>
                          <m:dPr>
                            <m:begChr m:val="["/>
                            <m:endChr m:val="]"/>
                            <m:ctrlPr>
                              <a:rPr lang="tr-TR" sz="2400" i="1">
                                <a:latin typeface="Cambria Math" panose="02040503050406030204" pitchFamily="18" charset="0"/>
                              </a:rPr>
                            </m:ctrlPr>
                          </m:dPr>
                          <m:e>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i="1">
                                        <a:latin typeface="Cambria Math" panose="02040503050406030204" pitchFamily="18" charset="0"/>
                                      </a:rPr>
                                      <m:t>𝑠</m:t>
                                    </m:r>
                                  </m:num>
                                  <m:den>
                                    <m:r>
                                      <a:rPr lang="tr-TR" sz="2400" i="1">
                                        <a:latin typeface="Cambria Math" panose="02040503050406030204" pitchFamily="18" charset="0"/>
                                      </a:rPr>
                                      <m:t>1+</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m:t>
                                        </m:r>
                                        <m:r>
                                          <a:rPr lang="tr-TR" sz="2400" i="1">
                                            <a:latin typeface="Cambria Math" panose="02040503050406030204" pitchFamily="18" charset="0"/>
                                          </a:rPr>
                                          <m:t>𝑁</m:t>
                                        </m:r>
                                      </m:sup>
                                    </m:sSup>
                                  </m:den>
                                </m:f>
                              </m:e>
                            </m:d>
                            <m:f>
                              <m:fPr>
                                <m:ctrlPr>
                                  <a:rPr lang="tr-TR" sz="2400" i="1">
                                    <a:latin typeface="Cambria Math" panose="02040503050406030204" pitchFamily="18" charset="0"/>
                                    <a:ea typeface="Cambria Math" panose="02040503050406030204" pitchFamily="18" charset="0"/>
                                  </a:rPr>
                                </m:ctrlPr>
                              </m:fPr>
                              <m:num>
                                <m:sSub>
                                  <m:sSubPr>
                                    <m:ctrlPr>
                                      <a:rPr lang="tr-TR" sz="2400" i="1">
                                        <a:latin typeface="Cambria Math" panose="02040503050406030204" pitchFamily="18" charset="0"/>
                                        <a:ea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𝑟</m:t>
                                    </m:r>
                                  </m:e>
                                  <m:sub>
                                    <m:r>
                                      <a:rPr lang="tr-TR" sz="2400" b="0" i="1" smtClean="0">
                                        <a:latin typeface="Cambria Math" panose="02040503050406030204" pitchFamily="18" charset="0"/>
                                        <a:ea typeface="Cambria Math" panose="02040503050406030204" pitchFamily="18" charset="0"/>
                                      </a:rPr>
                                      <m:t>2</m:t>
                                    </m:r>
                                  </m:sub>
                                </m:sSub>
                              </m:num>
                              <m:den>
                                <m:sSup>
                                  <m:sSupPr>
                                    <m:ctrlPr>
                                      <a:rPr lang="tr-TR" sz="2400" i="1">
                                        <a:latin typeface="Cambria Math" panose="02040503050406030204" pitchFamily="18" charset="0"/>
                                        <a:ea typeface="Cambria Math" panose="02040503050406030204" pitchFamily="18" charset="0"/>
                                      </a:rPr>
                                    </m:ctrlPr>
                                  </m:sSupPr>
                                  <m:e>
                                    <m:r>
                                      <a:rPr lang="tr-TR" sz="2400" i="1">
                                        <a:latin typeface="Cambria Math" panose="02040503050406030204" pitchFamily="18" charset="0"/>
                                        <a:ea typeface="Cambria Math" panose="02040503050406030204" pitchFamily="18" charset="0"/>
                                      </a:rPr>
                                      <m:t>𝑠</m:t>
                                    </m:r>
                                  </m:e>
                                  <m:sup>
                                    <m:r>
                                      <a:rPr lang="tr-TR" sz="2400" b="0" i="1" smtClean="0">
                                        <a:latin typeface="Cambria Math" panose="02040503050406030204" pitchFamily="18" charset="0"/>
                                        <a:ea typeface="Cambria Math" panose="02040503050406030204" pitchFamily="18" charset="0"/>
                                      </a:rPr>
                                      <m:t>3</m:t>
                                    </m:r>
                                  </m:sup>
                                </m:sSup>
                              </m:den>
                            </m:f>
                          </m:e>
                        </m:d>
                      </m:e>
                    </m:func>
                    <m:r>
                      <a:rPr lang="tr-TR" sz="2400" i="1">
                        <a:latin typeface="Cambria Math" panose="02040503050406030204" pitchFamily="18" charset="0"/>
                        <a:ea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𝑒</m:t>
                        </m:r>
                      </m:e>
                      <m:sub>
                        <m:r>
                          <a:rPr lang="tr-TR" sz="2400" i="1">
                            <a:latin typeface="Cambria Math" panose="02040503050406030204" pitchFamily="18" charset="0"/>
                          </a:rPr>
                          <m:t>𝑠𝑠</m:t>
                        </m:r>
                      </m:sub>
                    </m:sSub>
                    <m:r>
                      <a:rPr lang="tr-TR" sz="2400" i="1">
                        <a:latin typeface="Cambria Math" panose="02040503050406030204" pitchFamily="18" charset="0"/>
                      </a:rPr>
                      <m:t>=</m:t>
                    </m:r>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𝑟</m:t>
                            </m:r>
                          </m:e>
                          <m:sub>
                            <m:r>
                              <a:rPr lang="tr-TR" sz="2400" b="0" i="1" smtClean="0">
                                <a:latin typeface="Cambria Math" panose="02040503050406030204" pitchFamily="18" charset="0"/>
                              </a:rPr>
                              <m:t>2</m:t>
                            </m:r>
                          </m:sub>
                        </m:sSub>
                      </m:num>
                      <m:den>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b="0" i="1" smtClean="0">
                                <a:latin typeface="Cambria Math" panose="02040503050406030204" pitchFamily="18" charset="0"/>
                              </a:rPr>
                              <m:t>𝑎</m:t>
                            </m:r>
                          </m:sub>
                        </m:sSub>
                      </m:den>
                    </m:f>
                  </m:oMath>
                </a14:m>
                <a:endParaRPr lang="tr-TR" sz="2400" b="0" dirty="0" smtClean="0"/>
              </a:p>
              <a:p>
                <a:r>
                  <a:rPr lang="tr-TR" sz="2400" b="0" dirty="0" smtClean="0"/>
                  <a:t>Burada </a:t>
                </a:r>
                <a14:m>
                  <m:oMath xmlns:m="http://schemas.openxmlformats.org/officeDocument/2006/math">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𝐾</m:t>
                        </m:r>
                      </m:e>
                      <m:sub>
                        <m:r>
                          <a:rPr lang="tr-TR" sz="2400" b="0" i="1" dirty="0" smtClean="0">
                            <a:latin typeface="Cambria Math" panose="02040503050406030204" pitchFamily="18" charset="0"/>
                          </a:rPr>
                          <m:t>𝑎</m:t>
                        </m:r>
                      </m:sub>
                    </m:sSub>
                  </m:oMath>
                </a14:m>
                <a:r>
                  <a:rPr lang="tr-TR" sz="2400" dirty="0"/>
                  <a:t> </a:t>
                </a:r>
                <a:r>
                  <a:rPr lang="tr-TR" sz="2400" dirty="0" smtClean="0"/>
                  <a:t>ivme hatası katsayısı ve</a:t>
                </a:r>
              </a:p>
              <a:p>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𝐾</m:t>
                        </m:r>
                      </m:e>
                      <m:sub>
                        <m:r>
                          <a:rPr lang="tr-TR" sz="2400" b="0" i="1" dirty="0" smtClean="0">
                            <a:latin typeface="Cambria Math" panose="02040503050406030204" pitchFamily="18" charset="0"/>
                          </a:rPr>
                          <m:t>𝑎</m:t>
                        </m:r>
                      </m:sub>
                    </m:sSub>
                    <m:r>
                      <a:rPr lang="tr-TR" sz="2400" b="0" i="1" dirty="0"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𝑂𝐿</m:t>
                        </m:r>
                      </m:sub>
                    </m:sSub>
                    <m:limLow>
                      <m:limLowPr>
                        <m:ctrlPr>
                          <a:rPr lang="tr-TR" sz="2400" i="1">
                            <a:latin typeface="Cambria Math" panose="02040503050406030204" pitchFamily="18" charset="0"/>
                          </a:rPr>
                        </m:ctrlPr>
                      </m:limLowPr>
                      <m:e>
                        <m:r>
                          <m:rPr>
                            <m:sty m:val="p"/>
                          </m:rPr>
                          <a:rPr lang="tr-TR" sz="2400">
                            <a:latin typeface="Cambria Math" panose="02040503050406030204" pitchFamily="18" charset="0"/>
                          </a:rPr>
                          <m:t>lim</m:t>
                        </m:r>
                      </m:e>
                      <m:lim>
                        <m:r>
                          <a:rPr lang="tr-TR" sz="2400" i="1">
                            <a:latin typeface="Cambria Math" panose="02040503050406030204" pitchFamily="18" charset="0"/>
                          </a:rPr>
                          <m:t>𝑠</m:t>
                        </m:r>
                        <m:r>
                          <a:rPr lang="tr-TR" sz="2400" i="1">
                            <a:latin typeface="Cambria Math" panose="02040503050406030204" pitchFamily="18" charset="0"/>
                          </a:rPr>
                          <m:t>→0</m:t>
                        </m:r>
                      </m:lim>
                    </m:limLow>
                    <m:d>
                      <m:dPr>
                        <m:ctrlPr>
                          <a:rPr lang="tr-TR" sz="2400" b="0" i="1" smtClean="0">
                            <a:latin typeface="Cambria Math" panose="02040503050406030204" pitchFamily="18" charset="0"/>
                          </a:rPr>
                        </m:ctrlPr>
                      </m:dPr>
                      <m:e>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b="0" i="1" smtClean="0">
                                <a:latin typeface="Cambria Math" panose="02040503050406030204" pitchFamily="18" charset="0"/>
                              </a:rPr>
                              <m:t>2</m:t>
                            </m:r>
                            <m:r>
                              <a:rPr lang="tr-TR" sz="2400" i="1">
                                <a:latin typeface="Cambria Math" panose="02040503050406030204" pitchFamily="18" charset="0"/>
                              </a:rPr>
                              <m:t>−</m:t>
                            </m:r>
                            <m:r>
                              <a:rPr lang="tr-TR" sz="2400" i="1">
                                <a:latin typeface="Cambria Math" panose="02040503050406030204" pitchFamily="18" charset="0"/>
                              </a:rPr>
                              <m:t>𝑁</m:t>
                            </m:r>
                          </m:sup>
                        </m:sSup>
                      </m:e>
                    </m:d>
                  </m:oMath>
                </a14:m>
                <a:endParaRPr lang="tr-TR" sz="2400" b="0" dirty="0" smtClean="0"/>
              </a:p>
              <a:p>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1265274" y="1956391"/>
                <a:ext cx="5975498" cy="3110882"/>
              </a:xfrm>
              <a:blipFill>
                <a:blip r:embed="rId2"/>
                <a:stretch>
                  <a:fillRect l="-16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5" name="İçerik Yer Tutucusu 4"/>
              <p:cNvGraphicFramePr>
                <a:graphicFrameLocks noGrp="1"/>
              </p:cNvGraphicFramePr>
              <p:nvPr>
                <p:ph sz="half" idx="2"/>
                <p:extLst>
                  <p:ext uri="{D42A27DB-BD31-4B8C-83A1-F6EECF244321}">
                    <p14:modId xmlns:p14="http://schemas.microsoft.com/office/powerpoint/2010/main" val="2274447823"/>
                  </p:ext>
                </p:extLst>
              </p:nvPr>
            </p:nvGraphicFramePr>
            <p:xfrm>
              <a:off x="7540610" y="2561968"/>
              <a:ext cx="3615069" cy="1870329"/>
            </p:xfrm>
            <a:graphic>
              <a:graphicData uri="http://schemas.openxmlformats.org/drawingml/2006/table">
                <a:tbl>
                  <a:tblPr firstRow="1" bandRow="1">
                    <a:tableStyleId>{5C22544A-7EE6-4342-B048-85BDC9FD1C3A}</a:tableStyleId>
                  </a:tblPr>
                  <a:tblGrid>
                    <a:gridCol w="1205023">
                      <a:extLst>
                        <a:ext uri="{9D8B030D-6E8A-4147-A177-3AD203B41FA5}">
                          <a16:colId xmlns="" xmlns:a16="http://schemas.microsoft.com/office/drawing/2014/main" val="20000"/>
                        </a:ext>
                      </a:extLst>
                    </a:gridCol>
                    <a:gridCol w="1205023">
                      <a:extLst>
                        <a:ext uri="{9D8B030D-6E8A-4147-A177-3AD203B41FA5}">
                          <a16:colId xmlns="" xmlns:a16="http://schemas.microsoft.com/office/drawing/2014/main" val="20001"/>
                        </a:ext>
                      </a:extLst>
                    </a:gridCol>
                    <a:gridCol w="1205023">
                      <a:extLst>
                        <a:ext uri="{9D8B030D-6E8A-4147-A177-3AD203B41FA5}">
                          <a16:colId xmlns="" xmlns:a16="http://schemas.microsoft.com/office/drawing/2014/main" val="20002"/>
                        </a:ext>
                      </a:extLst>
                    </a:gridCol>
                  </a:tblGrid>
                  <a:tr h="370840">
                    <a:tc>
                      <a:txBody>
                        <a:bodyPr/>
                        <a:lstStyle/>
                        <a:p>
                          <a:pPr algn="ctr"/>
                          <a:r>
                            <a:rPr lang="tr-TR" dirty="0" smtClean="0"/>
                            <a:t>N</a:t>
                          </a:r>
                          <a:endParaRPr lang="tr-T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𝑝</m:t>
                                    </m:r>
                                  </m:sub>
                                </m:sSub>
                                <m:r>
                                  <a:rPr lang="tr-TR" i="1" baseline="0" dirty="0" smtClean="0">
                                    <a:latin typeface="Cambria Math" panose="02040503050406030204" pitchFamily="18" charset="0"/>
                                  </a:rPr>
                                  <m:t> </m:t>
                                </m:r>
                              </m:oMath>
                            </m:oMathPara>
                          </a14:m>
                          <a:endParaRPr lang="tr-T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tr-TR" b="1" i="1" smtClean="0">
                                        <a:latin typeface="Cambria Math" panose="02040503050406030204" pitchFamily="18" charset="0"/>
                                      </a:rPr>
                                    </m:ctrlPr>
                                  </m:sSubPr>
                                  <m:e>
                                    <m:r>
                                      <a:rPr lang="tr-TR" b="1" i="1" smtClean="0">
                                        <a:latin typeface="Cambria Math" panose="02040503050406030204" pitchFamily="18" charset="0"/>
                                      </a:rPr>
                                      <m:t>𝒆</m:t>
                                    </m:r>
                                  </m:e>
                                  <m:sub>
                                    <m:r>
                                      <a:rPr lang="tr-TR" b="1" i="1" smtClean="0">
                                        <a:latin typeface="Cambria Math" panose="02040503050406030204" pitchFamily="18" charset="0"/>
                                      </a:rPr>
                                      <m:t>𝒔𝒔</m:t>
                                    </m:r>
                                  </m:sub>
                                </m:sSub>
                              </m:oMath>
                            </m:oMathPara>
                          </a14:m>
                          <a:endParaRPr lang="tr-TR" dirty="0"/>
                        </a:p>
                      </a:txBody>
                      <a:tcPr/>
                    </a:tc>
                    <a:extLst>
                      <a:ext uri="{0D108BD9-81ED-4DB2-BD59-A6C34878D82A}">
                        <a16:rowId xmlns="" xmlns:a16="http://schemas.microsoft.com/office/drawing/2014/main" val="10000"/>
                      </a:ext>
                    </a:extLst>
                  </a:tr>
                  <a:tr h="370840">
                    <a:tc>
                      <a:txBody>
                        <a:bodyPr/>
                        <a:lstStyle/>
                        <a:p>
                          <a:pPr algn="ctr"/>
                          <a:r>
                            <a:rPr lang="tr-TR" dirty="0" smtClean="0"/>
                            <a:t>0</a:t>
                          </a:r>
                          <a:endParaRPr lang="tr-T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0</m:t>
                                </m:r>
                                <m:r>
                                  <a:rPr lang="tr-TR" i="1" baseline="0" dirty="0" smtClean="0">
                                    <a:latin typeface="Cambria Math" panose="02040503050406030204" pitchFamily="18" charset="0"/>
                                  </a:rPr>
                                  <m:t> </m:t>
                                </m:r>
                              </m:oMath>
                            </m:oMathPara>
                          </a14:m>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a:txBody>
                      <a:tcPr anchor="ctr"/>
                    </a:tc>
                    <a:extLst>
                      <a:ext uri="{0D108BD9-81ED-4DB2-BD59-A6C34878D82A}">
                        <a16:rowId xmlns="" xmlns:a16="http://schemas.microsoft.com/office/drawing/2014/main" val="10001"/>
                      </a:ext>
                    </a:extLst>
                  </a:tr>
                  <a:tr h="370840">
                    <a:tc>
                      <a:txBody>
                        <a:bodyPr/>
                        <a:lstStyle/>
                        <a:p>
                          <a:pPr algn="ctr"/>
                          <a:r>
                            <a:rPr lang="tr-TR" dirty="0" smtClean="0"/>
                            <a:t>1</a:t>
                          </a:r>
                          <a:endParaRPr lang="tr-TR" dirty="0"/>
                        </a:p>
                      </a:txBody>
                      <a:tcPr anchor="ctr"/>
                    </a:tc>
                    <a:tc>
                      <a:txBody>
                        <a:bodyPr/>
                        <a:lstStyle/>
                        <a:p>
                          <a:pPr algn="ctr"/>
                          <a:r>
                            <a:rPr lang="tr-TR" dirty="0" smtClean="0"/>
                            <a:t>0</a:t>
                          </a:r>
                          <a:endParaRPr lang="tr-T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a:txBody>
                      <a:tcPr anchor="ctr"/>
                    </a:tc>
                    <a:extLst>
                      <a:ext uri="{0D108BD9-81ED-4DB2-BD59-A6C34878D82A}">
                        <a16:rowId xmlns="" xmlns:a16="http://schemas.microsoft.com/office/drawing/2014/main" val="10002"/>
                      </a:ext>
                    </a:extLst>
                  </a:tr>
                  <a:tr h="370840">
                    <a:tc>
                      <a:txBody>
                        <a:bodyPr/>
                        <a:lstStyle/>
                        <a:p>
                          <a:pPr algn="ctr"/>
                          <a:r>
                            <a:rPr lang="tr-TR" dirty="0" smtClean="0"/>
                            <a:t>1</a:t>
                          </a:r>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i="1">
                                        <a:latin typeface="Cambria Math" panose="02040503050406030204" pitchFamily="18" charset="0"/>
                                      </a:rPr>
                                      <m:t>𝐾</m:t>
                                    </m:r>
                                  </m:e>
                                  <m:sub>
                                    <m:r>
                                      <a:rPr lang="tr-TR" sz="1800" i="1">
                                        <a:latin typeface="Cambria Math" panose="02040503050406030204" pitchFamily="18" charset="0"/>
                                      </a:rPr>
                                      <m:t>𝑂𝐿</m:t>
                                    </m:r>
                                  </m:sub>
                                </m:sSub>
                              </m:oMath>
                            </m:oMathPara>
                          </a14:m>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𝑟</m:t>
                                    </m:r>
                                  </m:e>
                                  <m:sub>
                                    <m:r>
                                      <a:rPr lang="tr-TR" sz="1800" b="0" i="1" smtClean="0">
                                        <a:latin typeface="Cambria Math" panose="02040503050406030204" pitchFamily="18" charset="0"/>
                                      </a:rPr>
                                      <m:t>2</m:t>
                                    </m:r>
                                  </m:sub>
                                </m:sSub>
                                <m:r>
                                  <a:rPr lang="tr-TR" sz="1800" b="0" i="1" smtClean="0">
                                    <a:latin typeface="Cambria Math" panose="02040503050406030204" pitchFamily="18" charset="0"/>
                                  </a:rPr>
                                  <m:t>/</m:t>
                                </m:r>
                                <m:sSub>
                                  <m:sSubPr>
                                    <m:ctrlPr>
                                      <a:rPr lang="tr-TR" sz="1800" i="1" smtClean="0">
                                        <a:latin typeface="Cambria Math" panose="02040503050406030204" pitchFamily="18" charset="0"/>
                                      </a:rPr>
                                    </m:ctrlPr>
                                  </m:sSubPr>
                                  <m:e>
                                    <m:r>
                                      <a:rPr lang="tr-TR" sz="1800" i="1">
                                        <a:latin typeface="Cambria Math" panose="02040503050406030204" pitchFamily="18" charset="0"/>
                                      </a:rPr>
                                      <m:t>𝐾</m:t>
                                    </m:r>
                                  </m:e>
                                  <m:sub>
                                    <m:r>
                                      <a:rPr lang="tr-TR" sz="1800" i="1">
                                        <a:latin typeface="Cambria Math" panose="02040503050406030204" pitchFamily="18" charset="0"/>
                                      </a:rPr>
                                      <m:t>𝑂𝐿</m:t>
                                    </m:r>
                                  </m:sub>
                                </m:sSub>
                              </m:oMath>
                            </m:oMathPara>
                          </a14:m>
                          <a:endParaRPr lang="tr-TR" dirty="0"/>
                        </a:p>
                      </a:txBody>
                      <a:tcPr anchor="ct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≥3</m:t>
                                </m:r>
                              </m:oMath>
                            </m:oMathPara>
                          </a14:m>
                          <a:endParaRPr lang="tr-TR"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a:txBody>
                      <a:tcPr anchor="ctr"/>
                    </a:tc>
                    <a:tc>
                      <a:txBody>
                        <a:bodyPr/>
                        <a:lstStyle/>
                        <a:p>
                          <a:pPr algn="ctr"/>
                          <a:r>
                            <a:rPr lang="tr-TR" dirty="0" smtClean="0"/>
                            <a:t>0</a:t>
                          </a:r>
                          <a:endParaRPr lang="tr-TR" dirty="0"/>
                        </a:p>
                      </a:txBody>
                      <a:tcPr anchor="ctr"/>
                    </a:tc>
                    <a:extLst>
                      <a:ext uri="{0D108BD9-81ED-4DB2-BD59-A6C34878D82A}">
                        <a16:rowId xmlns="" xmlns:a16="http://schemas.microsoft.com/office/drawing/2014/main" val="10004"/>
                      </a:ext>
                    </a:extLst>
                  </a:tr>
                </a:tbl>
              </a:graphicData>
            </a:graphic>
          </p:graphicFrame>
        </mc:Choice>
        <mc:Fallback xmlns="">
          <p:graphicFrame>
            <p:nvGraphicFramePr>
              <p:cNvPr id="5" name="İçerik Yer Tutucusu 4"/>
              <p:cNvGraphicFramePr>
                <a:graphicFrameLocks noGrp="1"/>
              </p:cNvGraphicFramePr>
              <p:nvPr>
                <p:ph sz="half" idx="2"/>
                <p:extLst>
                  <p:ext uri="{D42A27DB-BD31-4B8C-83A1-F6EECF244321}">
                    <p14:modId xmlns:p14="http://schemas.microsoft.com/office/powerpoint/2010/main" val="2274447823"/>
                  </p:ext>
                </p:extLst>
              </p:nvPr>
            </p:nvGraphicFramePr>
            <p:xfrm>
              <a:off x="7540610" y="2561968"/>
              <a:ext cx="3615069" cy="1870329"/>
            </p:xfrm>
            <a:graphic>
              <a:graphicData uri="http://schemas.openxmlformats.org/drawingml/2006/table">
                <a:tbl>
                  <a:tblPr firstRow="1" bandRow="1">
                    <a:tableStyleId>{5C22544A-7EE6-4342-B048-85BDC9FD1C3A}</a:tableStyleId>
                  </a:tblPr>
                  <a:tblGrid>
                    <a:gridCol w="1205023"/>
                    <a:gridCol w="1205023"/>
                    <a:gridCol w="1205023"/>
                  </a:tblGrid>
                  <a:tr h="386969">
                    <a:tc>
                      <a:txBody>
                        <a:bodyPr/>
                        <a:lstStyle/>
                        <a:p>
                          <a:pPr algn="ctr"/>
                          <a:r>
                            <a:rPr lang="tr-TR" dirty="0" smtClean="0"/>
                            <a:t>N</a:t>
                          </a:r>
                          <a:endParaRPr lang="tr-TR" dirty="0"/>
                        </a:p>
                      </a:txBody>
                      <a:tcPr/>
                    </a:tc>
                    <a:tc>
                      <a:txBody>
                        <a:bodyPr/>
                        <a:lstStyle/>
                        <a:p>
                          <a:endParaRPr lang="tr-TR"/>
                        </a:p>
                      </a:txBody>
                      <a:tcPr>
                        <a:blipFill rotWithShape="0">
                          <a:blip r:embed="rId3"/>
                          <a:stretch>
                            <a:fillRect l="-100505" t="-7813" r="-102525" b="-404688"/>
                          </a:stretch>
                        </a:blipFill>
                      </a:tcPr>
                    </a:tc>
                    <a:tc>
                      <a:txBody>
                        <a:bodyPr/>
                        <a:lstStyle/>
                        <a:p>
                          <a:endParaRPr lang="tr-TR"/>
                        </a:p>
                      </a:txBody>
                      <a:tcPr>
                        <a:blipFill rotWithShape="0">
                          <a:blip r:embed="rId3"/>
                          <a:stretch>
                            <a:fillRect l="-200505" t="-7813" r="-2525" b="-404688"/>
                          </a:stretch>
                        </a:blipFill>
                      </a:tcPr>
                    </a:tc>
                  </a:tr>
                  <a:tr h="370840">
                    <a:tc>
                      <a:txBody>
                        <a:bodyPr/>
                        <a:lstStyle/>
                        <a:p>
                          <a:pPr algn="ctr"/>
                          <a:r>
                            <a:rPr lang="tr-TR" dirty="0" smtClean="0"/>
                            <a:t>0</a:t>
                          </a:r>
                          <a:endParaRPr lang="tr-TR" dirty="0"/>
                        </a:p>
                      </a:txBody>
                      <a:tcPr anchor="ctr"/>
                    </a:tc>
                    <a:tc>
                      <a:txBody>
                        <a:bodyPr/>
                        <a:lstStyle/>
                        <a:p>
                          <a:endParaRPr lang="tr-TR"/>
                        </a:p>
                      </a:txBody>
                      <a:tcPr anchor="ctr">
                        <a:blipFill rotWithShape="0">
                          <a:blip r:embed="rId3"/>
                          <a:stretch>
                            <a:fillRect l="-100505" t="-113115" r="-102525" b="-324590"/>
                          </a:stretch>
                        </a:blipFill>
                      </a:tcPr>
                    </a:tc>
                    <a:tc>
                      <a:txBody>
                        <a:bodyPr/>
                        <a:lstStyle/>
                        <a:p>
                          <a:endParaRPr lang="tr-TR"/>
                        </a:p>
                      </a:txBody>
                      <a:tcPr anchor="ctr">
                        <a:blipFill rotWithShape="0">
                          <a:blip r:embed="rId3"/>
                          <a:stretch>
                            <a:fillRect l="-200505" t="-113115" r="-2525" b="-324590"/>
                          </a:stretch>
                        </a:blipFill>
                      </a:tcPr>
                    </a:tc>
                  </a:tr>
                  <a:tr h="370840">
                    <a:tc>
                      <a:txBody>
                        <a:bodyPr/>
                        <a:lstStyle/>
                        <a:p>
                          <a:pPr algn="ctr"/>
                          <a:r>
                            <a:rPr lang="tr-TR" dirty="0" smtClean="0"/>
                            <a:t>1</a:t>
                          </a:r>
                          <a:endParaRPr lang="tr-TR" dirty="0"/>
                        </a:p>
                      </a:txBody>
                      <a:tcPr anchor="ctr"/>
                    </a:tc>
                    <a:tc>
                      <a:txBody>
                        <a:bodyPr/>
                        <a:lstStyle/>
                        <a:p>
                          <a:pPr algn="ctr"/>
                          <a:r>
                            <a:rPr lang="tr-TR" dirty="0" smtClean="0"/>
                            <a:t>0</a:t>
                          </a:r>
                          <a:endParaRPr lang="tr-TR" dirty="0"/>
                        </a:p>
                      </a:txBody>
                      <a:tcPr anchor="ctr"/>
                    </a:tc>
                    <a:tc>
                      <a:txBody>
                        <a:bodyPr/>
                        <a:lstStyle/>
                        <a:p>
                          <a:endParaRPr lang="tr-TR"/>
                        </a:p>
                      </a:txBody>
                      <a:tcPr anchor="ctr">
                        <a:blipFill rotWithShape="0">
                          <a:blip r:embed="rId3"/>
                          <a:stretch>
                            <a:fillRect l="-200505" t="-213115" r="-2525" b="-224590"/>
                          </a:stretch>
                        </a:blipFill>
                      </a:tcPr>
                    </a:tc>
                  </a:tr>
                  <a:tr h="370840">
                    <a:tc>
                      <a:txBody>
                        <a:bodyPr/>
                        <a:lstStyle/>
                        <a:p>
                          <a:pPr algn="ctr"/>
                          <a:r>
                            <a:rPr lang="tr-TR" dirty="0" smtClean="0"/>
                            <a:t>1</a:t>
                          </a:r>
                          <a:endParaRPr lang="tr-TR" dirty="0"/>
                        </a:p>
                      </a:txBody>
                      <a:tcPr anchor="ctr"/>
                    </a:tc>
                    <a:tc>
                      <a:txBody>
                        <a:bodyPr/>
                        <a:lstStyle/>
                        <a:p>
                          <a:endParaRPr lang="tr-TR"/>
                        </a:p>
                      </a:txBody>
                      <a:tcPr anchor="ctr">
                        <a:blipFill rotWithShape="0">
                          <a:blip r:embed="rId3"/>
                          <a:stretch>
                            <a:fillRect l="-100505" t="-313115" r="-102525" b="-124590"/>
                          </a:stretch>
                        </a:blipFill>
                      </a:tcPr>
                    </a:tc>
                    <a:tc>
                      <a:txBody>
                        <a:bodyPr/>
                        <a:lstStyle/>
                        <a:p>
                          <a:endParaRPr lang="tr-TR"/>
                        </a:p>
                      </a:txBody>
                      <a:tcPr anchor="ctr">
                        <a:blipFill rotWithShape="0">
                          <a:blip r:embed="rId3"/>
                          <a:stretch>
                            <a:fillRect l="-200505" t="-313115" r="-2525" b="-124590"/>
                          </a:stretch>
                        </a:blipFill>
                      </a:tcPr>
                    </a:tc>
                  </a:tr>
                  <a:tr h="370840">
                    <a:tc>
                      <a:txBody>
                        <a:bodyPr/>
                        <a:lstStyle/>
                        <a:p>
                          <a:endParaRPr lang="tr-TR"/>
                        </a:p>
                      </a:txBody>
                      <a:tcPr anchor="ctr">
                        <a:blipFill rotWithShape="0">
                          <a:blip r:embed="rId3"/>
                          <a:stretch>
                            <a:fillRect l="-505" t="-413115" r="-202525" b="-24590"/>
                          </a:stretch>
                        </a:blipFill>
                      </a:tcPr>
                    </a:tc>
                    <a:tc>
                      <a:txBody>
                        <a:bodyPr/>
                        <a:lstStyle/>
                        <a:p>
                          <a:endParaRPr lang="tr-TR"/>
                        </a:p>
                      </a:txBody>
                      <a:tcPr anchor="ctr">
                        <a:blipFill rotWithShape="0">
                          <a:blip r:embed="rId3"/>
                          <a:stretch>
                            <a:fillRect l="-100505" t="-413115" r="-102525" b="-24590"/>
                          </a:stretch>
                        </a:blipFill>
                      </a:tcPr>
                    </a:tc>
                    <a:tc>
                      <a:txBody>
                        <a:bodyPr/>
                        <a:lstStyle/>
                        <a:p>
                          <a:pPr algn="ctr"/>
                          <a:r>
                            <a:rPr lang="tr-TR" dirty="0" smtClean="0"/>
                            <a:t>0</a:t>
                          </a:r>
                          <a:endParaRPr lang="tr-TR" dirty="0"/>
                        </a:p>
                      </a:txBody>
                      <a:tcPr anchor="ctr"/>
                    </a:tc>
                  </a:tr>
                </a:tbl>
              </a:graphicData>
            </a:graphic>
          </p:graphicFrame>
        </mc:Fallback>
      </mc:AlternateContent>
    </p:spTree>
    <p:extLst>
      <p:ext uri="{BB962C8B-B14F-4D97-AF65-F5344CB8AC3E}">
        <p14:creationId xmlns:p14="http://schemas.microsoft.com/office/powerpoint/2010/main" val="298241224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7485</TotalTime>
  <Words>840</Words>
  <Application>Microsoft Office PowerPoint</Application>
  <PresentationFormat>Geniş ekran</PresentationFormat>
  <Paragraphs>484</Paragraphs>
  <Slides>28</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Arial</vt:lpstr>
      <vt:lpstr>Calibri</vt:lpstr>
      <vt:lpstr>Calibri Light</vt:lpstr>
      <vt:lpstr>Cambria Math</vt:lpstr>
      <vt:lpstr>Symbol</vt:lpstr>
      <vt:lpstr>Wingdings</vt:lpstr>
      <vt:lpstr>Retrospect</vt:lpstr>
      <vt:lpstr>Otomatik Kontrol</vt:lpstr>
      <vt:lpstr>Kapalı Çevrim Kontrol Kapalı Çevrim Kontrol Sistemin Genel Gereklilikleri </vt:lpstr>
      <vt:lpstr>Kapalı Çevrim Kontrol Durgun Durum Hatası</vt:lpstr>
      <vt:lpstr>Kapalı Çevrim Kontrol Durgun Durum Hatası</vt:lpstr>
      <vt:lpstr>PowerPoint Sunusu</vt:lpstr>
      <vt:lpstr>Birim Adım Giriş</vt:lpstr>
      <vt:lpstr>Birim Adım Giriş</vt:lpstr>
      <vt:lpstr>Rampa Giriş</vt:lpstr>
      <vt:lpstr>İvme Giriş</vt:lpstr>
      <vt:lpstr>PowerPoint Sunusu</vt:lpstr>
      <vt:lpstr>Örnekler</vt:lpstr>
      <vt:lpstr>Örnekler</vt:lpstr>
      <vt:lpstr>Örnekler</vt:lpstr>
      <vt:lpstr>Örnekler</vt:lpstr>
      <vt:lpstr>Örnekler</vt:lpstr>
      <vt:lpstr>Örnekler</vt:lpstr>
      <vt:lpstr>Örnekler</vt:lpstr>
      <vt:lpstr>Örnekler</vt:lpstr>
      <vt:lpstr>Örnekler</vt:lpstr>
      <vt:lpstr>Durgun Durum Hatasını Azaltma Yöntemleri</vt:lpstr>
      <vt:lpstr>PowerPoint Sunusu</vt:lpstr>
      <vt:lpstr>PowerPoint Sunusu</vt:lpstr>
      <vt:lpstr>PowerPoint Sunusu</vt:lpstr>
      <vt:lpstr>PowerPoint Sunusu</vt:lpstr>
      <vt:lpstr>PowerPoint Sunusu</vt:lpstr>
      <vt:lpstr>PowerPoint Sunusu</vt:lpstr>
      <vt:lpstr>Özet</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Otomatik Kontrol</dc:title>
  <dc:creator>Nurdan Bilgin</dc:creator>
  <cp:lastModifiedBy>Nurdan Bilgin</cp:lastModifiedBy>
  <cp:revision>581</cp:revision>
  <cp:lastPrinted>2017-11-27T11:44:45Z</cp:lastPrinted>
  <dcterms:created xsi:type="dcterms:W3CDTF">2017-04-18T08:36:43Z</dcterms:created>
  <dcterms:modified xsi:type="dcterms:W3CDTF">2018-12-12T12:53:15Z</dcterms:modified>
</cp:coreProperties>
</file>