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74" r:id="rId3"/>
    <p:sldId id="287" r:id="rId4"/>
    <p:sldId id="277" r:id="rId5"/>
    <p:sldId id="275" r:id="rId6"/>
    <p:sldId id="276" r:id="rId7"/>
    <p:sldId id="288" r:id="rId8"/>
    <p:sldId id="278" r:id="rId9"/>
    <p:sldId id="279" r:id="rId10"/>
    <p:sldId id="280" r:id="rId11"/>
    <p:sldId id="281" r:id="rId12"/>
    <p:sldId id="289" r:id="rId13"/>
    <p:sldId id="282" r:id="rId14"/>
    <p:sldId id="283" r:id="rId15"/>
    <p:sldId id="290" r:id="rId16"/>
    <p:sldId id="285" r:id="rId17"/>
    <p:sldId id="293" r:id="rId18"/>
    <p:sldId id="291" r:id="rId19"/>
    <p:sldId id="295" r:id="rId20"/>
    <p:sldId id="296" r:id="rId21"/>
    <p:sldId id="292" r:id="rId22"/>
    <p:sldId id="297" r:id="rId23"/>
    <p:sldId id="298" r:id="rId24"/>
    <p:sldId id="286" r:id="rId25"/>
    <p:sldId id="301" r:id="rId26"/>
    <p:sldId id="302" r:id="rId27"/>
    <p:sldId id="303" r:id="rId28"/>
    <p:sldId id="304" r:id="rId29"/>
    <p:sldId id="305" r:id="rId30"/>
    <p:sldId id="313" r:id="rId31"/>
    <p:sldId id="314" r:id="rId32"/>
    <p:sldId id="306" r:id="rId33"/>
    <p:sldId id="307" r:id="rId34"/>
    <p:sldId id="308" r:id="rId35"/>
    <p:sldId id="309" r:id="rId36"/>
    <p:sldId id="310" r:id="rId37"/>
    <p:sldId id="311" r:id="rId38"/>
    <p:sldId id="31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790" autoAdjust="0"/>
  </p:normalViewPr>
  <p:slideViewPr>
    <p:cSldViewPr snapToGrid="0">
      <p:cViewPr varScale="1">
        <p:scale>
          <a:sx n="90" d="100"/>
          <a:sy n="90" d="100"/>
        </p:scale>
        <p:origin x="13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0A35-B5B8-406B-AC3F-8F21430FE931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93731-BEC5-4498-8DD1-646EE4741A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82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3981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442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414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0428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8893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853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843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0190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0440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14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940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34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8047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7442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371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9693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761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63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5971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2516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008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1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6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6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4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8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6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5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3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98C053-3C53-4596-BDBF-EAF2CAE8EA5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8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1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95563"/>
            <a:ext cx="10058400" cy="4937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98C053-3C53-4596-BDBF-EAF2CAE8EA5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28767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3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19.png"/><Relationship Id="rId3" Type="http://schemas.openxmlformats.org/officeDocument/2006/relationships/image" Target="../media/image38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15" Type="http://schemas.openxmlformats.org/officeDocument/2006/relationships/image" Target="../media/image70.png"/><Relationship Id="rId19" Type="http://schemas.openxmlformats.org/officeDocument/2006/relationships/image" Target="../media/image20.png"/><Relationship Id="rId4" Type="http://schemas.openxmlformats.org/officeDocument/2006/relationships/image" Target="../media/image170.png"/><Relationship Id="rId1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19.png"/><Relationship Id="rId3" Type="http://schemas.openxmlformats.org/officeDocument/2006/relationships/image" Target="../media/image39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15" Type="http://schemas.openxmlformats.org/officeDocument/2006/relationships/image" Target="../media/image70.png"/><Relationship Id="rId19" Type="http://schemas.openxmlformats.org/officeDocument/2006/relationships/image" Target="../media/image20.png"/><Relationship Id="rId4" Type="http://schemas.openxmlformats.org/officeDocument/2006/relationships/image" Target="../media/image170.png"/><Relationship Id="rId1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19.png"/><Relationship Id="rId3" Type="http://schemas.openxmlformats.org/officeDocument/2006/relationships/image" Target="../media/image40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15" Type="http://schemas.openxmlformats.org/officeDocument/2006/relationships/image" Target="../media/image70.png"/><Relationship Id="rId19" Type="http://schemas.openxmlformats.org/officeDocument/2006/relationships/image" Target="../media/image20.png"/><Relationship Id="rId4" Type="http://schemas.openxmlformats.org/officeDocument/2006/relationships/image" Target="../media/image170.png"/><Relationship Id="rId1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0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.png"/><Relationship Id="rId7" Type="http://schemas.openxmlformats.org/officeDocument/2006/relationships/image" Target="../media/image4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3.png"/><Relationship Id="rId21" Type="http://schemas.openxmlformats.org/officeDocument/2006/relationships/image" Target="../media/image76.png"/><Relationship Id="rId7" Type="http://schemas.openxmlformats.org/officeDocument/2006/relationships/image" Target="../media/image7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66.png"/><Relationship Id="rId5" Type="http://schemas.openxmlformats.org/officeDocument/2006/relationships/image" Target="../media/image5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4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13.png"/><Relationship Id="rId3" Type="http://schemas.openxmlformats.org/officeDocument/2006/relationships/image" Target="../media/image10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15" Type="http://schemas.openxmlformats.org/officeDocument/2006/relationships/image" Target="../media/image70.png"/><Relationship Id="rId19" Type="http://schemas.openxmlformats.org/officeDocument/2006/relationships/image" Target="../media/image14.png"/><Relationship Id="rId4" Type="http://schemas.openxmlformats.org/officeDocument/2006/relationships/image" Target="../media/image11.png"/><Relationship Id="rId1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13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15" Type="http://schemas.openxmlformats.org/officeDocument/2006/relationships/image" Target="../media/image70.png"/><Relationship Id="rId19" Type="http://schemas.openxmlformats.org/officeDocument/2006/relationships/image" Target="../media/image14.png"/><Relationship Id="rId4" Type="http://schemas.openxmlformats.org/officeDocument/2006/relationships/image" Target="../media/image11.png"/><Relationship Id="rId1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19.png"/><Relationship Id="rId3" Type="http://schemas.openxmlformats.org/officeDocument/2006/relationships/image" Target="../media/image17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15" Type="http://schemas.openxmlformats.org/officeDocument/2006/relationships/image" Target="../media/image70.png"/><Relationship Id="rId19" Type="http://schemas.openxmlformats.org/officeDocument/2006/relationships/image" Target="../media/image20.png"/><Relationship Id="rId4" Type="http://schemas.openxmlformats.org/officeDocument/2006/relationships/image" Target="../media/image170.png"/><Relationship Id="rId14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Otomatik K</a:t>
            </a:r>
            <a:r>
              <a:rPr lang="tr-TR" dirty="0" smtClean="0"/>
              <a:t>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tr-TR" b="1" cap="none" dirty="0" smtClean="0">
                <a:solidFill>
                  <a:schemeClr val="accent1"/>
                </a:solidFill>
              </a:rPr>
              <a:t>Kapalı Çevrim Kontrol Sistemin İşlevsel Kalitesi</a:t>
            </a:r>
            <a:endParaRPr lang="en-US" b="1" cap="none" dirty="0" smtClean="0">
              <a:solidFill>
                <a:schemeClr val="accent2"/>
              </a:solidFill>
            </a:endParaRPr>
          </a:p>
          <a:p>
            <a:pPr algn="r">
              <a:lnSpc>
                <a:spcPct val="70000"/>
              </a:lnSpc>
            </a:pPr>
            <a:r>
              <a:rPr lang="tr-TR" cap="none" dirty="0" smtClean="0">
                <a:latin typeface="+mn-lt"/>
              </a:rPr>
              <a:t>Hazırlayan</a:t>
            </a:r>
            <a:r>
              <a:rPr lang="tr-TR" cap="none" dirty="0">
                <a:latin typeface="+mn-lt"/>
              </a:rPr>
              <a:t>: Dr. Nurdan Bilgin</a:t>
            </a:r>
            <a:endParaRPr lang="en-US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0459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tr-TR" sz="2400" b="1" dirty="0" smtClean="0">
                <a:solidFill>
                  <a:schemeClr val="accent1"/>
                </a:solidFill>
              </a:rPr>
              <a:t>Regülatör Karakteristiği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90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505451" y="1475912"/>
                <a:ext cx="5772150" cy="404858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tr-TR" sz="2400" dirty="0" smtClean="0"/>
                  <a:t>Regülatör karakteristiği </a:t>
                </a:r>
                <a:endParaRPr lang="tr-TR" sz="2400" i="1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𝐸𝐷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 algn="just">
                  <a:buNone/>
                </a:pPr>
                <a:r>
                  <a:rPr lang="tr-TR" sz="2400" dirty="0"/>
                  <a:t>o</a:t>
                </a:r>
                <a:r>
                  <a:rPr lang="tr-TR" sz="2400" dirty="0" smtClean="0"/>
                  <a:t>lması için.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1+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)→∞</m:t>
                    </m:r>
                  </m:oMath>
                </a14:m>
                <a:r>
                  <a:rPr lang="tr-TR" sz="2400" dirty="0" smtClean="0"/>
                  <a:t>. </a:t>
                </a:r>
              </a:p>
              <a:p>
                <a:pPr marL="0" indent="0" algn="just">
                  <a:buNone/>
                </a:pPr>
                <a:r>
                  <a:rPr lang="tr-TR" sz="2400" dirty="0" smtClean="0"/>
                  <a:t>Hatırlayalım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/>
                  <a:t>. </a:t>
                </a:r>
              </a:p>
              <a:p>
                <a:pPr marL="0" indent="0" algn="just">
                  <a:buNone/>
                </a:pPr>
                <a:r>
                  <a:rPr lang="tr-TR" sz="2400" dirty="0" smtClean="0"/>
                  <a:t>Dolayısıyla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tr-TR" sz="2400" dirty="0" smtClean="0"/>
                  <a:t>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tr-TR" sz="2400" dirty="0"/>
              </a:p>
              <a:p>
                <a:pPr marL="0" indent="0" algn="just">
                  <a:buNone/>
                </a:pPr>
                <a:endParaRPr lang="tr-TR" sz="2400" dirty="0" smtClean="0"/>
              </a:p>
              <a:p>
                <a:pPr marL="0" indent="0" algn="just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91" name="Content Placeholder 9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505451" y="1475912"/>
                <a:ext cx="5772150" cy="4048588"/>
              </a:xfrm>
              <a:blipFill rotWithShape="0">
                <a:blip r:embed="rId3"/>
                <a:stretch>
                  <a:fillRect l="-3168" t="-21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067082" y="35965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sp>
        <p:nvSpPr>
          <p:cNvPr id="36" name="TextBox 35"/>
          <p:cNvSpPr txBox="1"/>
          <p:nvPr/>
        </p:nvSpPr>
        <p:spPr>
          <a:xfrm>
            <a:off x="3664469" y="361069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74" y="1396516"/>
            <a:ext cx="4257574" cy="31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40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0459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>
                <a:solidFill>
                  <a:schemeClr val="accent1"/>
                </a:solidFill>
              </a:rPr>
              <a:t>dayanıklılık</a:t>
            </a:r>
            <a:endParaRPr lang="tr-TR" sz="2400" dirty="0">
              <a:solidFill>
                <a:schemeClr val="accent1"/>
              </a:solidFill>
            </a:endParaRPr>
          </a:p>
        </p:txBody>
      </p:sp>
      <p:sp>
        <p:nvSpPr>
          <p:cNvPr id="91" name="Content Placeholder 90"/>
          <p:cNvSpPr>
            <a:spLocks noGrp="1"/>
          </p:cNvSpPr>
          <p:nvPr>
            <p:ph sz="half" idx="1"/>
          </p:nvPr>
        </p:nvSpPr>
        <p:spPr>
          <a:xfrm>
            <a:off x="1097281" y="1475912"/>
            <a:ext cx="10180320" cy="4940930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dirty="0" smtClean="0"/>
              <a:t>Herhangi bir kontrol sisteminin elemanlarının (</a:t>
            </a:r>
            <a:r>
              <a:rPr lang="tr-TR" sz="2400" dirty="0" err="1" smtClean="0"/>
              <a:t>sistem,kontrolcü</a:t>
            </a:r>
            <a:r>
              <a:rPr lang="tr-TR" sz="2400" dirty="0" smtClean="0"/>
              <a:t>, </a:t>
            </a:r>
            <a:r>
              <a:rPr lang="tr-TR" sz="2400" dirty="0" err="1" smtClean="0"/>
              <a:t>eyletici</a:t>
            </a:r>
            <a:r>
              <a:rPr lang="tr-TR" sz="2400" dirty="0" smtClean="0"/>
              <a:t> ve algılayıcı vs. gibi) parametreleri tam olarak bilinemez, çünkü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 Zamana ve kullanıma bağlı yıpranmalar kaçınılmazdır.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tr-TR" sz="2400" dirty="0"/>
              <a:t> </a:t>
            </a:r>
            <a:r>
              <a:rPr lang="tr-TR" sz="2400" dirty="0" smtClean="0"/>
              <a:t>En başta üretimlerinde ve modellenmelerinde hatalar barındırıyor olabilirler.</a:t>
            </a:r>
          </a:p>
          <a:p>
            <a:pPr marL="0" indent="0" algn="just">
              <a:buNone/>
            </a:pPr>
            <a:r>
              <a:rPr lang="tr-TR" sz="2400" dirty="0" smtClean="0"/>
              <a:t>Bu nedenlerle kontrol sistemleri böylesi parametrelerin değişim ve belirsizliklerine karşı mümkün olduğunca iyi duyarsız hale getirilmelidir.</a:t>
            </a:r>
            <a:endParaRPr lang="tr-TR" sz="1800" dirty="0"/>
          </a:p>
        </p:txBody>
      </p:sp>
      <p:sp>
        <p:nvSpPr>
          <p:cNvPr id="41" name="TextBox 40"/>
          <p:cNvSpPr txBox="1"/>
          <p:nvPr/>
        </p:nvSpPr>
        <p:spPr>
          <a:xfrm>
            <a:off x="3067082" y="35965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sp>
        <p:nvSpPr>
          <p:cNvPr id="36" name="TextBox 35"/>
          <p:cNvSpPr txBox="1"/>
          <p:nvPr/>
        </p:nvSpPr>
        <p:spPr>
          <a:xfrm>
            <a:off x="3664469" y="361069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77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0459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>
                <a:solidFill>
                  <a:schemeClr val="accent1"/>
                </a:solidFill>
              </a:rPr>
              <a:t>dayanıklılık</a:t>
            </a:r>
            <a:endParaRPr lang="tr-TR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90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81" y="1475912"/>
                <a:ext cx="10180320" cy="4940930"/>
              </a:xfrm>
              <a:noFill/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/>
                  <a:t> yani a, b parametrelerine bağlı bir x niceliği ele alındığında</a:t>
                </a:r>
              </a:p>
              <a:p>
                <a:pPr marL="0" indent="0" algn="just">
                  <a:buNone/>
                </a:pPr>
                <a:r>
                  <a:rPr lang="tr-TR" sz="2400" dirty="0" smtClean="0"/>
                  <a:t>Değişimler veya belirsizlikler, küçük varyasyonları ifade eden </a:t>
                </a:r>
                <a14:m>
                  <m:oMath xmlns:m="http://schemas.openxmlformats.org/officeDocument/2006/math">
                    <m:r>
                      <a:rPr lang="tr-T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tr-TR" sz="2400" dirty="0" smtClean="0"/>
                  <a:t> gibi gösterilir.</a:t>
                </a:r>
              </a:p>
              <a:p>
                <a:pPr marL="0" indent="0" algn="just">
                  <a:buNone/>
                </a:pPr>
                <a:r>
                  <a:rPr lang="tr-TR" sz="2400" dirty="0" smtClean="0"/>
                  <a:t>Bu durumda değişimler </a:t>
                </a:r>
                <a:r>
                  <a:rPr lang="tr-TR" sz="2400" dirty="0"/>
                  <a:t>veya </a:t>
                </a:r>
                <a:r>
                  <a:rPr lang="tr-TR" sz="2400" dirty="0" smtClean="0"/>
                  <a:t>belirsizliklerin yüzdesi ise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:pPr marL="0" indent="0" algn="just">
                  <a:buNone/>
                </a:pPr>
                <a:r>
                  <a:rPr lang="tr-TR" sz="2400" dirty="0" smtClean="0"/>
                  <a:t> olur. Küçük varyasyonlar düşünüldüğünde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(1)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 algn="just">
                  <a:buNone/>
                </a:pPr>
                <a:r>
                  <a:rPr lang="tr-TR" sz="2400" dirty="0" smtClean="0"/>
                  <a:t>Olur.</a:t>
                </a:r>
              </a:p>
              <a:p>
                <a:pPr marL="0" indent="0" algn="just">
                  <a:buNone/>
                </a:pPr>
                <a:endParaRPr lang="tr-TR" sz="1800" dirty="0"/>
              </a:p>
            </p:txBody>
          </p:sp>
        </mc:Choice>
        <mc:Fallback xmlns="">
          <p:sp>
            <p:nvSpPr>
              <p:cNvPr id="91" name="Content Placeholder 9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81" y="1475912"/>
                <a:ext cx="10180320" cy="4940930"/>
              </a:xfrm>
              <a:blipFill rotWithShape="0">
                <a:blip r:embed="rId3"/>
                <a:stretch>
                  <a:fillRect l="-1796" t="-1726" r="-179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067082" y="35965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sp>
        <p:nvSpPr>
          <p:cNvPr id="36" name="TextBox 35"/>
          <p:cNvSpPr txBox="1"/>
          <p:nvPr/>
        </p:nvSpPr>
        <p:spPr>
          <a:xfrm>
            <a:off x="3664469" y="361069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0064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0459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>
                <a:solidFill>
                  <a:schemeClr val="accent1"/>
                </a:solidFill>
              </a:rPr>
              <a:t>dayanıklılık</a:t>
            </a:r>
            <a:endParaRPr lang="tr-TR" sz="2400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67082" y="35965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sp>
        <p:nvSpPr>
          <p:cNvPr id="36" name="TextBox 35"/>
          <p:cNvSpPr txBox="1"/>
          <p:nvPr/>
        </p:nvSpPr>
        <p:spPr>
          <a:xfrm>
            <a:off x="3664469" y="361069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47472" y="1443267"/>
                <a:ext cx="4544129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(1)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472" y="1443267"/>
                <a:ext cx="4544129" cy="7946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5008145" y="2233733"/>
            <a:ext cx="320841" cy="424243"/>
          </a:xfrm>
          <a:prstGeom prst="downArrow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04297" y="2622355"/>
                <a:ext cx="4646528" cy="11946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sSubSup>
                            <m:sSubSup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lim>
                      </m:limLow>
                      <m:f>
                        <m:f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sSubSup>
                            <m:sSubSup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lim>
                      </m:limLow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297" y="2622355"/>
                <a:ext cx="4646528" cy="11946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/>
          <p:cNvSpPr/>
          <p:nvPr/>
        </p:nvSpPr>
        <p:spPr>
          <a:xfrm>
            <a:off x="5016169" y="3703801"/>
            <a:ext cx="320841" cy="424243"/>
          </a:xfrm>
          <a:prstGeom prst="downArrow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528050" y="4058937"/>
                <a:ext cx="4711033" cy="794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f>
                        <m:f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050" y="4058937"/>
                <a:ext cx="4711033" cy="7945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76400" y="4800600"/>
                <a:ext cx="96092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>
                    <a:ea typeface="Cambria Math" panose="02040503050406030204" pitchFamily="18" charset="0"/>
                  </a:rPr>
                  <a:t>Burada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tr-T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sz="2400" dirty="0" smtClean="0"/>
                  <a:t> </a:t>
                </a:r>
                <a:r>
                  <a:rPr lang="tr-TR" sz="2400" dirty="0" err="1" smtClean="0"/>
                  <a:t>x’in</a:t>
                </a:r>
                <a:r>
                  <a:rPr lang="tr-TR" sz="2400" dirty="0" smtClean="0"/>
                  <a:t> a’ya bağlı hassasiyeti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sz="2400" dirty="0" err="1"/>
                  <a:t>x’in</a:t>
                </a:r>
                <a:r>
                  <a:rPr lang="tr-TR" sz="2400" dirty="0"/>
                  <a:t> </a:t>
                </a:r>
                <a:r>
                  <a:rPr lang="tr-TR" sz="2400" dirty="0" smtClean="0"/>
                  <a:t>b’ye </a:t>
                </a:r>
                <a:r>
                  <a:rPr lang="tr-TR" sz="2400" dirty="0"/>
                  <a:t>bağlı </a:t>
                </a:r>
                <a:r>
                  <a:rPr lang="tr-TR" sz="2400" dirty="0" smtClean="0"/>
                  <a:t>hassasiyeti denilmektedir.</a:t>
                </a:r>
                <a:endParaRPr lang="tr-T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800600"/>
                <a:ext cx="9609221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952" t="-4082" b="-107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6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0459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>
                <a:solidFill>
                  <a:schemeClr val="accent1"/>
                </a:solidFill>
              </a:rPr>
              <a:t>dayanıklılık</a:t>
            </a:r>
            <a:endParaRPr lang="tr-TR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7280" y="1315453"/>
                <a:ext cx="9609221" cy="3094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u="sng" dirty="0" smtClean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Hassasiyetin Kullanışlı Özellikleri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tr-TR" sz="2400" dirty="0" smtClean="0">
                    <a:ea typeface="Cambria Math" panose="02040503050406030204" pitchFamily="18" charset="0"/>
                  </a:rPr>
                  <a:t>Eğer y=y(x) ve x=x(</a:t>
                </a:r>
                <a:r>
                  <a:rPr lang="tr-TR" sz="2400" dirty="0" err="1" smtClean="0">
                    <a:ea typeface="Cambria Math" panose="02040503050406030204" pitchFamily="18" charset="0"/>
                  </a:rPr>
                  <a:t>a,b</a:t>
                </a:r>
                <a:r>
                  <a:rPr lang="tr-TR" sz="2400" dirty="0" smtClean="0">
                    <a:ea typeface="Cambria Math" panose="02040503050406030204" pitchFamily="18" charset="0"/>
                  </a:rPr>
                  <a:t>), o zaman </a:t>
                </a:r>
              </a:p>
              <a:p>
                <a:endParaRPr lang="tr-TR" sz="2400" dirty="0" smtClean="0">
                  <a:ea typeface="Cambria Math" panose="02040503050406030204" pitchFamily="18" charset="0"/>
                </a:endParaRPr>
              </a:p>
              <a:p>
                <a:r>
                  <a:rPr lang="tr-TR" sz="24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Sup>
                      <m:sSubSup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tr-TR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tr-TR" sz="2400" dirty="0" smtClean="0">
                    <a:ea typeface="Cambria Math" panose="02040503050406030204" pitchFamily="18" charset="0"/>
                  </a:rPr>
                  <a:t>Eğer x=x(</a:t>
                </a:r>
                <a:r>
                  <a:rPr lang="tr-TR" sz="2400" dirty="0" err="1" smtClean="0">
                    <a:ea typeface="Cambria Math" panose="02040503050406030204" pitchFamily="18" charset="0"/>
                  </a:rPr>
                  <a:t>a,b</a:t>
                </a:r>
                <a:r>
                  <a:rPr lang="tr-TR" sz="2400" dirty="0" smtClean="0">
                    <a:ea typeface="Cambria Math" panose="02040503050406030204" pitchFamily="18" charset="0"/>
                  </a:rPr>
                  <a:t>), a=a(d) ve b=b(d) ise bu durumda</a:t>
                </a:r>
              </a:p>
              <a:p>
                <a:endParaRPr lang="tr-TR" sz="2400" dirty="0" smtClean="0">
                  <a:ea typeface="Cambria Math" panose="02040503050406030204" pitchFamily="18" charset="0"/>
                </a:endParaRPr>
              </a:p>
              <a:p>
                <a:r>
                  <a:rPr lang="tr-TR" sz="2400" dirty="0">
                    <a:ea typeface="Cambria Math" panose="02040503050406030204" pitchFamily="18" charset="0"/>
                  </a:rPr>
                  <a:t>	</a:t>
                </a:r>
                <a:r>
                  <a:rPr lang="tr-TR" sz="24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sSubSup>
                      <m:sSubSup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tr-T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sSubSup>
                      <m:sSubSup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315453"/>
                <a:ext cx="9609221" cy="3094373"/>
              </a:xfrm>
              <a:prstGeom prst="rect">
                <a:avLst/>
              </a:prstGeom>
              <a:blipFill rotWithShape="0">
                <a:blip r:embed="rId3"/>
                <a:stretch>
                  <a:fillRect l="-1015" t="-15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51687" y="4924208"/>
                <a:ext cx="4711033" cy="794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f>
                        <m:f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687" y="4924208"/>
                <a:ext cx="4711033" cy="7945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404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0459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>
                <a:solidFill>
                  <a:schemeClr val="accent1"/>
                </a:solidFill>
              </a:rPr>
              <a:t>dayanıklılık</a:t>
            </a:r>
            <a:endParaRPr lang="tr-TR" sz="24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2126" y="2516604"/>
            <a:ext cx="282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a’daki yüzde değişim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83505" y="2391826"/>
                <a:ext cx="1569148" cy="794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505" y="2391826"/>
                <a:ext cx="1569148" cy="7945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564106" y="3322717"/>
            <a:ext cx="2798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b’deki yüzde değişim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375485" y="3197939"/>
                <a:ext cx="1557734" cy="7944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485" y="3197939"/>
                <a:ext cx="1557734" cy="7944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5943600" y="2343150"/>
            <a:ext cx="457200" cy="2266949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36547" y="3052367"/>
                <a:ext cx="46172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olarak tanımlansın. </a:t>
                </a:r>
              </a:p>
              <a:p>
                <a:r>
                  <a:rPr lang="tr-TR" sz="2400" dirty="0" smtClean="0"/>
                  <a:t>Bu durumda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tr-TR" sz="2400" dirty="0" smtClean="0"/>
                  <a:t>’in en kötü durumu </a:t>
                </a:r>
                <a:endParaRPr lang="tr-TR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547" y="3052367"/>
                <a:ext cx="4617253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979" t="-5882" r="-528" b="-1617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572128" y="4057643"/>
            <a:ext cx="2809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x’deki</a:t>
            </a:r>
            <a:r>
              <a:rPr lang="tr-TR" sz="2400" dirty="0" smtClean="0"/>
              <a:t> yüzde değişim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383507" y="3932865"/>
                <a:ext cx="1555490" cy="794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507" y="3932865"/>
                <a:ext cx="1555490" cy="7945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964312" y="5186058"/>
                <a:ext cx="4531988" cy="461665"/>
              </a:xfrm>
              <a:prstGeom prst="rect">
                <a:avLst/>
              </a:prstGeom>
              <a:solidFill>
                <a:schemeClr val="accent5"/>
              </a:solidFill>
              <a:ln w="25400"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312" y="5186058"/>
                <a:ext cx="4531988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5190"/>
                </a:stretch>
              </a:blipFill>
              <a:ln w="2540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362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 smtClean="0">
                <a:solidFill>
                  <a:schemeClr val="accent1"/>
                </a:solidFill>
              </a:rPr>
              <a:t>dayanıklılık</a:t>
            </a:r>
            <a:r>
              <a:rPr lang="tr-TR" sz="2400" b="1" dirty="0" smtClean="0">
                <a:solidFill>
                  <a:schemeClr val="accent1"/>
                </a:solidFill>
              </a:rPr>
              <a:t> için Örnekler</a:t>
            </a:r>
            <a:endParaRPr lang="tr-TR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b="1" spc="-50" dirty="0" smtClean="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rPr>
                  <a:t>Örnek 1:</a:t>
                </a:r>
                <a14:m>
                  <m:oMath xmlns:m="http://schemas.openxmlformats.org/officeDocument/2006/math">
                    <m:r>
                      <a:rPr lang="tr-TR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tr-TR" sz="2400" dirty="0"/>
                  <a:t>   (1) olarak veriliyor.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=1±0.01</m:t>
                    </m:r>
                  </m:oMath>
                </a14:m>
                <a:r>
                  <a:rPr lang="tr-TR" sz="2400" dirty="0"/>
                  <a:t> ve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=1±0.005</m:t>
                    </m:r>
                  </m:oMath>
                </a14:m>
                <a:r>
                  <a:rPr lang="tr-TR" sz="2400" dirty="0"/>
                  <a:t> olmak üzere </a:t>
                </a:r>
                <a:r>
                  <a:rPr lang="tr-TR" sz="2400" dirty="0" err="1"/>
                  <a:t>x’in</a:t>
                </a:r>
                <a:r>
                  <a:rPr lang="tr-TR" sz="2400" dirty="0"/>
                  <a:t> nominal </a:t>
                </a:r>
                <a:r>
                  <a:rPr lang="tr-TR" sz="2400" dirty="0" smtClean="0"/>
                  <a:t>değerini </a:t>
                </a:r>
                <a:r>
                  <a:rPr lang="tr-TR" sz="2400" dirty="0"/>
                  <a:t>ve belirsizliğini bulunuz</a:t>
                </a:r>
                <a:r>
                  <a:rPr lang="tr-TR" sz="2400" dirty="0" smtClean="0"/>
                  <a:t>.</a:t>
                </a:r>
              </a:p>
              <a:p>
                <a:r>
                  <a:rPr lang="tr-TR" sz="2400" b="1" dirty="0"/>
                  <a:t>Çözüm: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  (2)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𝑛𝑜𝑚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sz="2400" dirty="0"/>
                  <a:t>, b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𝑛𝑜𝑚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tr-TR" sz="2400" dirty="0"/>
                  <a:t> (1)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→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∗1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+6∗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𝑛𝑜𝑚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𝑛𝑜𝑚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0.005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=0.005</m:t>
                    </m:r>
                  </m:oMath>
                </a14:m>
                <a:endParaRPr lang="en-US" sz="2400" dirty="0"/>
              </a:p>
              <a:p>
                <a:endParaRPr lang="tr-TR" dirty="0" smtClean="0"/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09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357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 smtClean="0">
                <a:solidFill>
                  <a:schemeClr val="accent1"/>
                </a:solidFill>
              </a:rPr>
              <a:t>dayanıklılık</a:t>
            </a:r>
            <a:r>
              <a:rPr lang="tr-TR" sz="2400" b="1" dirty="0" smtClean="0">
                <a:solidFill>
                  <a:schemeClr val="accent1"/>
                </a:solidFill>
              </a:rPr>
              <a:t> için Örnekler</a:t>
            </a:r>
            <a:endParaRPr lang="tr-TR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Çözüm Devam: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  (2)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−18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=−1.8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0.8∗0.01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−1.8∗0.005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=0.017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𝑛𝑜𝑚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𝑛𝑜𝑚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=0.017∗10=0.17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=10±0.17</m:t>
                    </m:r>
                  </m:oMath>
                </a14:m>
                <a:endParaRPr lang="en-US" sz="2400" dirty="0"/>
              </a:p>
              <a:p>
                <a:endParaRPr lang="tr-TR" dirty="0" smtClean="0"/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818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572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 smtClean="0">
                <a:solidFill>
                  <a:schemeClr val="accent1"/>
                </a:solidFill>
              </a:rPr>
              <a:t>dayanıklılık</a:t>
            </a:r>
            <a:r>
              <a:rPr lang="tr-TR" sz="2400" b="1" dirty="0" smtClean="0">
                <a:solidFill>
                  <a:schemeClr val="accent1"/>
                </a:solidFill>
              </a:rPr>
              <a:t> için Örnekler</a:t>
            </a:r>
            <a:endParaRPr lang="tr-TR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b="1" spc="-50" dirty="0" smtClean="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rPr>
                  <a:t>Örnek 2:</a:t>
                </a:r>
                <a:r>
                  <a:rPr lang="tr-TR" sz="2400" spc="-50" dirty="0" smtClean="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tr-TR" sz="2400" spc="-50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Aşağıdaki temel biçim gösteriminde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 spc="-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tr-TR" sz="2400" i="1" spc="-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tr-TR" sz="2400" i="1" spc="-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m:rPr>
                            <m:nor/>
                          </m:rPr>
                          <a:rPr lang="tr-TR" sz="2400" spc="-5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tr-TR" sz="2400" b="0" i="1" spc="-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𝐺</m:t>
                        </m:r>
                      </m:den>
                    </m:f>
                  </m:oMath>
                </a14:m>
                <a:r>
                  <a:rPr lang="tr-TR" sz="2400" spc="-50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 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 spc="-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 spc="-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tr-TR" sz="2400" b="0" i="1" spc="-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m:rPr>
                            <m:nor/>
                          </m:rPr>
                          <a:rPr lang="tr-TR" sz="2400" spc="-5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tr-TR" sz="2400" b="0" i="1" spc="-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den>
                    </m:f>
                  </m:oMath>
                </a14:m>
                <a:r>
                  <a:rPr lang="tr-TR" sz="2400" spc="-50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cinsinden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 spc="-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 spc="-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tr-TR" sz="2400" b="0" i="1" spc="-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m:rPr>
                            <m:nor/>
                          </m:rPr>
                          <a:rPr lang="tr-TR" sz="2400" spc="-5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tr-TR" sz="2400" b="0" i="1" spc="-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tr-TR" sz="2400" spc="-50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’i bulunuz.</a:t>
                </a: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2119963" y="2010807"/>
            <a:ext cx="3486402" cy="1738478"/>
            <a:chOff x="1822957" y="5119522"/>
            <a:chExt cx="3486402" cy="1738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1"/>
            <p:cNvGrpSpPr/>
            <p:nvPr/>
          </p:nvGrpSpPr>
          <p:grpSpPr>
            <a:xfrm>
              <a:off x="1822957" y="5119522"/>
              <a:ext cx="3486402" cy="1738478"/>
              <a:chOff x="1822957" y="5119522"/>
              <a:chExt cx="3486402" cy="1738478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4346764" y="5459356"/>
                <a:ext cx="6854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9639" t="-2174" r="-16867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5" name="Group 24"/>
              <p:cNvGrpSpPr/>
              <p:nvPr/>
            </p:nvGrpSpPr>
            <p:grpSpPr>
              <a:xfrm>
                <a:off x="1822957" y="5119522"/>
                <a:ext cx="1841202" cy="800346"/>
                <a:chOff x="3354638" y="3464645"/>
                <a:chExt cx="1841202" cy="800346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3354638" y="3478818"/>
                  <a:ext cx="1032509" cy="554261"/>
                  <a:chOff x="2622432" y="3495278"/>
                  <a:chExt cx="1032509" cy="55426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Oval 36"/>
                      <p:cNvSpPr/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tr-T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tr-TR" sz="1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oMath>
                          </m:oMathPara>
                        </a14:m>
                        <a:endParaRPr lang="tr-TR" sz="1200" dirty="0"/>
                      </a:p>
                    </p:txBody>
                  </p:sp>
                </mc:Choice>
                <mc:Fallback xmlns="">
                  <p:sp>
                    <p:nvSpPr>
                      <p:cNvPr id="43" name="Oval 4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  <a:blipFill rotWithShape="0">
                        <a:blip r:embed="rId13"/>
                        <a:stretch>
                          <a:fillRect l="-105128" t="-138462" r="-71795" b="-193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8" name="Straight Connector 37"/>
                  <p:cNvCxnSpPr>
                    <a:endCxn id="37" idx="2"/>
                  </p:cNvCxnSpPr>
                  <p:nvPr/>
                </p:nvCxnSpPr>
                <p:spPr>
                  <a:xfrm>
                    <a:off x="2759782" y="3820939"/>
                    <a:ext cx="435198" cy="0"/>
                  </a:xfrm>
                  <a:prstGeom prst="line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tr-TR" dirty="0"/>
                      </a:p>
                    </p:txBody>
                  </p:sp>
                </mc:Choice>
                <mc:Fallback xmlns="">
                  <p:sp>
                    <p:nvSpPr>
                      <p:cNvPr id="50" name="TextBox 4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blipFill rotWithShape="0">
                        <a:blip r:embed="rId14"/>
                        <a:stretch>
                          <a:fillRect l="-9302" t="-2222" r="-15116" b="-3555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4399094" y="3837563"/>
                  <a:ext cx="796746" cy="3744"/>
                </a:xfrm>
                <a:prstGeom prst="line">
                  <a:avLst/>
                </a:prstGeom>
                <a:ln>
                  <a:head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4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 l="-9302" t="-2174" r="-15116" b="-326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5" name="TextBox 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 l="-21622" r="-21622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17"/>
                      <a:stretch>
                        <a:fillRect l="-5405" r="-54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/>
              <p:cNvCxnSpPr/>
              <p:nvPr/>
            </p:nvCxnSpPr>
            <p:spPr>
              <a:xfrm>
                <a:off x="4803964" y="5459356"/>
                <a:ext cx="0" cy="1170044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4018876" y="6629400"/>
                <a:ext cx="78508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37" idx="4"/>
              </p:cNvCxnSpPr>
              <p:nvPr/>
            </p:nvCxnSpPr>
            <p:spPr>
              <a:xfrm>
                <a:off x="2625485" y="5687956"/>
                <a:ext cx="0" cy="941444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l="-10465" t="-4444" r="-15116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/>
              <p:cNvCxnSpPr>
                <a:endCxn id="26" idx="1"/>
              </p:cNvCxnSpPr>
              <p:nvPr/>
            </p:nvCxnSpPr>
            <p:spPr>
              <a:xfrm>
                <a:off x="2625485" y="6629400"/>
                <a:ext cx="72787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17533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 smtClean="0">
                <a:solidFill>
                  <a:schemeClr val="accent1"/>
                </a:solidFill>
              </a:rPr>
              <a:t>dayanıklılık</a:t>
            </a:r>
            <a:r>
              <a:rPr lang="tr-TR" sz="2400" b="1" dirty="0" smtClean="0">
                <a:solidFill>
                  <a:schemeClr val="accent1"/>
                </a:solidFill>
              </a:rPr>
              <a:t> için Örnekler</a:t>
            </a:r>
            <a:endParaRPr lang="tr-TR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95563"/>
                <a:ext cx="7513320" cy="4937760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spc="-50" dirty="0" smtClean="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rPr>
                  <a:t>Örnek 2’nin Çözümü: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</a:rPr>
                      <m:t>M</m:t>
                    </m:r>
                    <m:r>
                      <a:rPr lang="tr-TR" sz="24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tr-TR" sz="2400" i="1"/>
                          <m:t> 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tr-TR" sz="2400" i="1"/>
                          <m:t> </m:t>
                        </m:r>
                      </m:den>
                    </m:f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tr-TR" sz="2400" dirty="0"/>
                  <a:t>Burada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sz="2400" i="1"/>
                              <m:t> 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sz="2400" i="1"/>
                              <m:t> </m:t>
                            </m:r>
                          </m:den>
                        </m:f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1∗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tr-TR" sz="2400" i="1"/>
                              <m:t> 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tr-TR" sz="2400" i="1"/>
                          <m:t> 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tr-TR" sz="2400" i="1"/>
                          <m:t> </m:t>
                        </m:r>
                      </m:den>
                    </m:f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sz="2400" i="1"/>
                              <m:t> 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sz="2400" i="1"/>
                              <m:t> </m:t>
                            </m:r>
                          </m:den>
                        </m:f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tr-TR" sz="2400" i="1"/>
                              <m:t> 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tr-TR" sz="2400" i="1"/>
                          <m:t>  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tr-TR" sz="2400" i="1"/>
                          <m:t> 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𝑀𝐻</m:t>
                    </m:r>
                  </m:oMath>
                </a14:m>
                <a:endParaRPr lang="en-US" sz="2400" dirty="0"/>
              </a:p>
              <a:p>
                <a:endParaRPr lang="tr-TR" sz="2400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95563"/>
                <a:ext cx="7513320" cy="4937760"/>
              </a:xfrm>
              <a:blipFill rotWithShape="0">
                <a:blip r:embed="rId3"/>
                <a:stretch>
                  <a:fillRect l="-1217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7372350" y="1553606"/>
            <a:ext cx="4501465" cy="2637393"/>
            <a:chOff x="1822957" y="5119522"/>
            <a:chExt cx="3486402" cy="1738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1"/>
            <p:cNvGrpSpPr/>
            <p:nvPr/>
          </p:nvGrpSpPr>
          <p:grpSpPr>
            <a:xfrm>
              <a:off x="1822957" y="5119522"/>
              <a:ext cx="3486402" cy="1738478"/>
              <a:chOff x="1822957" y="5119522"/>
              <a:chExt cx="3486402" cy="1738478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4346764" y="5459356"/>
                <a:ext cx="6854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9639" t="-2174" r="-16867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5" name="Group 24"/>
              <p:cNvGrpSpPr/>
              <p:nvPr/>
            </p:nvGrpSpPr>
            <p:grpSpPr>
              <a:xfrm>
                <a:off x="1822957" y="5119522"/>
                <a:ext cx="1841202" cy="800346"/>
                <a:chOff x="3354638" y="3464645"/>
                <a:chExt cx="1841202" cy="800346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3354638" y="3478818"/>
                  <a:ext cx="1032509" cy="554261"/>
                  <a:chOff x="2622432" y="3495278"/>
                  <a:chExt cx="1032509" cy="55426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Oval 36"/>
                      <p:cNvSpPr/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tr-T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tr-TR" sz="1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oMath>
                          </m:oMathPara>
                        </a14:m>
                        <a:endParaRPr lang="tr-TR" sz="1200" dirty="0"/>
                      </a:p>
                    </p:txBody>
                  </p:sp>
                </mc:Choice>
                <mc:Fallback xmlns="">
                  <p:sp>
                    <p:nvSpPr>
                      <p:cNvPr id="43" name="Oval 4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  <a:blipFill rotWithShape="0">
                        <a:blip r:embed="rId13"/>
                        <a:stretch>
                          <a:fillRect l="-105128" t="-138462" r="-71795" b="-193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8" name="Straight Connector 37"/>
                  <p:cNvCxnSpPr>
                    <a:endCxn id="37" idx="2"/>
                  </p:cNvCxnSpPr>
                  <p:nvPr/>
                </p:nvCxnSpPr>
                <p:spPr>
                  <a:xfrm>
                    <a:off x="2759782" y="3820939"/>
                    <a:ext cx="435198" cy="0"/>
                  </a:xfrm>
                  <a:prstGeom prst="line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tr-TR" dirty="0"/>
                      </a:p>
                    </p:txBody>
                  </p:sp>
                </mc:Choice>
                <mc:Fallback xmlns="">
                  <p:sp>
                    <p:nvSpPr>
                      <p:cNvPr id="50" name="TextBox 4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blipFill rotWithShape="0">
                        <a:blip r:embed="rId14"/>
                        <a:stretch>
                          <a:fillRect l="-9302" t="-2222" r="-15116" b="-3555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4399094" y="3837563"/>
                  <a:ext cx="796746" cy="3744"/>
                </a:xfrm>
                <a:prstGeom prst="line">
                  <a:avLst/>
                </a:prstGeom>
                <a:ln>
                  <a:head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4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 l="-9302" t="-2174" r="-15116" b="-326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5" name="TextBox 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 l="-21622" r="-21622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17"/>
                      <a:stretch>
                        <a:fillRect l="-5405" r="-54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/>
              <p:cNvCxnSpPr/>
              <p:nvPr/>
            </p:nvCxnSpPr>
            <p:spPr>
              <a:xfrm>
                <a:off x="4803964" y="5459356"/>
                <a:ext cx="0" cy="1170044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4018876" y="6629400"/>
                <a:ext cx="78508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37" idx="4"/>
              </p:cNvCxnSpPr>
              <p:nvPr/>
            </p:nvCxnSpPr>
            <p:spPr>
              <a:xfrm>
                <a:off x="2625485" y="5687956"/>
                <a:ext cx="0" cy="941444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l="-10465" t="-4444" r="-15116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/>
              <p:cNvCxnSpPr>
                <a:endCxn id="26" idx="1"/>
              </p:cNvCxnSpPr>
              <p:nvPr/>
            </p:nvCxnSpPr>
            <p:spPr>
              <a:xfrm>
                <a:off x="2625485" y="6629400"/>
                <a:ext cx="72787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7445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4400" b="1" dirty="0" smtClean="0">
                <a:solidFill>
                  <a:schemeClr val="accent1"/>
                </a:solidFill>
              </a:rPr>
              <a:t/>
            </a:r>
            <a:br>
              <a:rPr lang="tr-TR" sz="4400" b="1" dirty="0" smtClean="0">
                <a:solidFill>
                  <a:schemeClr val="accent1"/>
                </a:solidFill>
              </a:rPr>
            </a:br>
            <a:r>
              <a:rPr lang="tr-TR" sz="2400" b="1" dirty="0" smtClean="0">
                <a:solidFill>
                  <a:schemeClr val="accent1"/>
                </a:solidFill>
              </a:rPr>
              <a:t>Kapalı Çevrim Kontrol Sistemin İşlevsel Kalitesi</a:t>
            </a:r>
            <a:endParaRPr lang="tr-T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/>
              <a:t>Kapalı Çevrim Kontrol Sistemin İşlevsel </a:t>
            </a:r>
            <a:r>
              <a:rPr lang="tr-TR" sz="2400" dirty="0" smtClean="0"/>
              <a:t>Kalitesi aşağıdaki kriterlerle ölçülür.</a:t>
            </a:r>
            <a:endParaRPr lang="tr-TR" sz="2400" dirty="0"/>
          </a:p>
          <a:p>
            <a:pPr marL="342900" indent="-342900">
              <a:buFont typeface="+mj-lt"/>
              <a:buAutoNum type="arabicPeriod"/>
            </a:pPr>
            <a:r>
              <a:rPr lang="tr-TR" sz="2400" dirty="0"/>
              <a:t>Referans girişi mümkün olduğunca yakın izleme yetkinliği </a:t>
            </a:r>
            <a:r>
              <a:rPr lang="tr-TR" sz="2400" b="1" dirty="0"/>
              <a:t>[</a:t>
            </a:r>
            <a:r>
              <a:rPr lang="tr-TR" sz="2400" b="1" dirty="0" err="1"/>
              <a:t>Servo</a:t>
            </a:r>
            <a:r>
              <a:rPr lang="tr-TR" sz="2400" b="1" dirty="0"/>
              <a:t> Karakteristiği]</a:t>
            </a:r>
            <a:r>
              <a:rPr lang="tr-TR" sz="2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400" dirty="0" smtClean="0"/>
              <a:t>Bozucu giriş D(s)’in sisteme etkisinin bastırılmasında gösterilen yetkinlik. Yani sistemin çıkışı bozucu girişten mümkün olduğunca az etkilenecek. </a:t>
            </a:r>
            <a:r>
              <a:rPr lang="tr-TR" sz="2400" b="1" dirty="0" smtClean="0"/>
              <a:t>[Regülatör Karakteristiği]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400" dirty="0" smtClean="0"/>
              <a:t>Kontrolcü, </a:t>
            </a:r>
            <a:r>
              <a:rPr lang="tr-TR" sz="2400" dirty="0" err="1" smtClean="0"/>
              <a:t>eyletici</a:t>
            </a:r>
            <a:r>
              <a:rPr lang="tr-TR" sz="2400" dirty="0" smtClean="0"/>
              <a:t>, sistem ve algılayıcı dinamiklerindeki parametre değişimlerinden ve belirsizliklerden sistem çıkışının en az etkilenmesini sağlamada yeterlilik. </a:t>
            </a:r>
            <a:r>
              <a:rPr lang="tr-TR" sz="2400" b="1" dirty="0" smtClean="0"/>
              <a:t>[</a:t>
            </a:r>
            <a:r>
              <a:rPr lang="en-US" sz="2400" b="1" dirty="0" err="1" smtClean="0"/>
              <a:t>Sistem</a:t>
            </a:r>
            <a:r>
              <a:rPr lang="en-US" sz="2400" b="1" dirty="0" smtClean="0"/>
              <a:t> </a:t>
            </a:r>
            <a:r>
              <a:rPr lang="en-US" sz="2400" b="1" dirty="0" err="1"/>
              <a:t>belirsizliklerine</a:t>
            </a:r>
            <a:r>
              <a:rPr lang="en-US" sz="2400" b="1" dirty="0"/>
              <a:t> </a:t>
            </a:r>
            <a:r>
              <a:rPr lang="tr-TR" sz="2400" b="1" dirty="0" smtClean="0"/>
              <a:t>karşı </a:t>
            </a:r>
            <a:r>
              <a:rPr lang="en-US" sz="2400" b="1" dirty="0" err="1" smtClean="0"/>
              <a:t>dayanıklılık</a:t>
            </a:r>
            <a:r>
              <a:rPr lang="tr-TR" sz="2400" b="1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16226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 smtClean="0">
                <a:solidFill>
                  <a:schemeClr val="accent1"/>
                </a:solidFill>
              </a:rPr>
              <a:t>dayanıklılık</a:t>
            </a:r>
            <a:r>
              <a:rPr lang="tr-TR" sz="2400" b="1" dirty="0" smtClean="0">
                <a:solidFill>
                  <a:schemeClr val="accent1"/>
                </a:solidFill>
              </a:rPr>
              <a:t> için Örnekler</a:t>
            </a:r>
            <a:endParaRPr lang="tr-TR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b="1" spc="-50" dirty="0" smtClean="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rPr>
                  <a:t>Örnek 2’nin Çözümü:</a:t>
                </a:r>
              </a:p>
              <a:p>
                <a:r>
                  <a:rPr lang="tr-TR" sz="2400" dirty="0" smtClean="0"/>
                  <a:t>Dikkat</a:t>
                </a:r>
                <a:r>
                  <a:rPr lang="tr-TR" sz="2400" dirty="0"/>
                  <a:t>:</a:t>
                </a:r>
                <a:endParaRPr lang="en-US" sz="2400" dirty="0"/>
              </a:p>
              <a:p>
                <a:pPr lvl="0"/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𝐺𝐻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</m:sSubSup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pPr lvl="0"/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𝐺𝐻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</m:sSubSup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𝐺𝐻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sz="2400" i="1"/>
                              <m:t>  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sz="2400" i="1"/>
                              <m:t> </m:t>
                            </m:r>
                          </m:den>
                        </m:f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𝐺𝐻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)(−1)</m:t>
                            </m:r>
                            <m:r>
                              <m:rPr>
                                <m:nor/>
                              </m:rPr>
                              <a:rPr lang="tr-TR" sz="2400" i="1"/>
                              <m:t>  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tr-TR" sz="2400" i="1"/>
                              <m:t> </m:t>
                            </m:r>
                          </m:den>
                        </m:f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400" dirty="0"/>
              </a:p>
              <a:p>
                <a:r>
                  <a:rPr lang="tr-TR" sz="2400" dirty="0"/>
                  <a:t>Çevrim kazancı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𝐺𝐻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/>
                  <a:t>arttığında</a:t>
                </a:r>
                <a:r>
                  <a:rPr lang="tr-TR" sz="2400" dirty="0" smtClean="0"/>
                  <a:t>,</a:t>
                </a:r>
              </a:p>
              <a:p>
                <a:r>
                  <a:rPr lang="tr-TR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sz="2400" dirty="0"/>
                  <a:t> düşer fakat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</m:oMath>
                </a14:m>
                <a:r>
                  <a:rPr lang="tr-TR" sz="2400" dirty="0"/>
                  <a:t> artar.</a:t>
                </a:r>
                <a:endParaRPr lang="en-US" sz="2400" dirty="0"/>
              </a:p>
              <a:p>
                <a:endParaRPr lang="tr-TR" sz="2400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09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7353300" y="3886200"/>
            <a:ext cx="4838700" cy="2339585"/>
            <a:chOff x="1822957" y="5119522"/>
            <a:chExt cx="3486402" cy="1738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1"/>
            <p:cNvGrpSpPr/>
            <p:nvPr/>
          </p:nvGrpSpPr>
          <p:grpSpPr>
            <a:xfrm>
              <a:off x="1822957" y="5119522"/>
              <a:ext cx="3486402" cy="1738478"/>
              <a:chOff x="1822957" y="5119522"/>
              <a:chExt cx="3486402" cy="1738478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4346764" y="5459356"/>
                <a:ext cx="6854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9639" t="-2174" r="-16867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5" name="Group 24"/>
              <p:cNvGrpSpPr/>
              <p:nvPr/>
            </p:nvGrpSpPr>
            <p:grpSpPr>
              <a:xfrm>
                <a:off x="1822957" y="5119522"/>
                <a:ext cx="1841202" cy="800346"/>
                <a:chOff x="3354638" y="3464645"/>
                <a:chExt cx="1841202" cy="800346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3354638" y="3478818"/>
                  <a:ext cx="1032509" cy="554261"/>
                  <a:chOff x="2622432" y="3495278"/>
                  <a:chExt cx="1032509" cy="55426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Oval 36"/>
                      <p:cNvSpPr/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tr-T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tr-TR" sz="1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oMath>
                          </m:oMathPara>
                        </a14:m>
                        <a:endParaRPr lang="tr-TR" sz="1200" dirty="0"/>
                      </a:p>
                    </p:txBody>
                  </p:sp>
                </mc:Choice>
                <mc:Fallback xmlns="">
                  <p:sp>
                    <p:nvSpPr>
                      <p:cNvPr id="43" name="Oval 4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  <a:blipFill rotWithShape="0">
                        <a:blip r:embed="rId13"/>
                        <a:stretch>
                          <a:fillRect l="-105128" t="-138462" r="-71795" b="-193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8" name="Straight Connector 37"/>
                  <p:cNvCxnSpPr>
                    <a:endCxn id="37" idx="2"/>
                  </p:cNvCxnSpPr>
                  <p:nvPr/>
                </p:nvCxnSpPr>
                <p:spPr>
                  <a:xfrm>
                    <a:off x="2759782" y="3820939"/>
                    <a:ext cx="435198" cy="0"/>
                  </a:xfrm>
                  <a:prstGeom prst="line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tr-TR" dirty="0"/>
                      </a:p>
                    </p:txBody>
                  </p:sp>
                </mc:Choice>
                <mc:Fallback xmlns="">
                  <p:sp>
                    <p:nvSpPr>
                      <p:cNvPr id="50" name="TextBox 4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blipFill rotWithShape="0">
                        <a:blip r:embed="rId14"/>
                        <a:stretch>
                          <a:fillRect l="-9302" t="-2222" r="-15116" b="-3555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4399094" y="3837563"/>
                  <a:ext cx="796746" cy="3744"/>
                </a:xfrm>
                <a:prstGeom prst="line">
                  <a:avLst/>
                </a:prstGeom>
                <a:ln>
                  <a:head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4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 l="-9302" t="-2174" r="-15116" b="-326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5" name="TextBox 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 l="-21622" r="-21622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17"/>
                      <a:stretch>
                        <a:fillRect l="-5405" r="-54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/>
              <p:cNvCxnSpPr/>
              <p:nvPr/>
            </p:nvCxnSpPr>
            <p:spPr>
              <a:xfrm>
                <a:off x="4803964" y="5459356"/>
                <a:ext cx="0" cy="1170044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4018876" y="6629400"/>
                <a:ext cx="78508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37" idx="4"/>
              </p:cNvCxnSpPr>
              <p:nvPr/>
            </p:nvCxnSpPr>
            <p:spPr>
              <a:xfrm>
                <a:off x="2625485" y="5687956"/>
                <a:ext cx="0" cy="941444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l="-10465" t="-4444" r="-15116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/>
              <p:cNvCxnSpPr>
                <a:endCxn id="26" idx="1"/>
              </p:cNvCxnSpPr>
              <p:nvPr/>
            </p:nvCxnSpPr>
            <p:spPr>
              <a:xfrm>
                <a:off x="2625485" y="6629400"/>
                <a:ext cx="72787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41265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 smtClean="0">
                <a:solidFill>
                  <a:schemeClr val="accent1"/>
                </a:solidFill>
              </a:rPr>
              <a:t>dayanıklılık</a:t>
            </a:r>
            <a:r>
              <a:rPr lang="tr-TR" sz="2400" b="1" dirty="0" smtClean="0">
                <a:solidFill>
                  <a:schemeClr val="accent1"/>
                </a:solidFill>
              </a:rPr>
              <a:t> için Örnekler</a:t>
            </a:r>
            <a:endParaRPr lang="tr-TR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b="1" spc="-50" dirty="0" smtClean="0">
                    <a:solidFill>
                      <a:schemeClr val="accent1"/>
                    </a:solidFill>
                  </a:rPr>
                  <a:t>Örnek 3:</a:t>
                </a:r>
                <a:r>
                  <a:rPr lang="tr-TR" sz="2400" spc="-5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tr-TR" sz="2400" spc="-50" dirty="0" smtClean="0">
                    <a:solidFill>
                      <a:schemeClr val="tx1"/>
                    </a:solidFill>
                  </a:rPr>
                  <a:t>Bir önceki örnekte </a:t>
                </a:r>
                <a14:m>
                  <m:oMath xmlns:m="http://schemas.openxmlformats.org/officeDocument/2006/math">
                    <m:r>
                      <a:rPr lang="tr-TR" sz="2400" i="1" spc="-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sz="2400" i="1" spc="-5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 spc="-5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 spc="-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 spc="-5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pc="-5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tr-TR" sz="2400" b="0" i="1" spc="-5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tr-TR" sz="2400" b="0" i="1" spc="-5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b="0" i="1" spc="-5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b="0" i="1" spc="-5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b="0" i="1" spc="-5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den>
                    </m:f>
                  </m:oMath>
                </a14:m>
                <a:r>
                  <a:rPr lang="tr-TR" sz="2400" spc="-50" dirty="0" smtClean="0">
                    <a:solidFill>
                      <a:schemeClr val="tx1"/>
                    </a:solidFill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400" b="0" i="1" spc="-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tr-TR" sz="2400" i="1" spc="-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 spc="-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 spc="-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 spc="-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pc="-5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b="0" i="1" spc="-5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𝑇𝑠</m:t>
                        </m:r>
                        <m:r>
                          <a:rPr lang="tr-TR" sz="2400" b="0" i="1" spc="-5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tr-TR" sz="2400" spc="-50" dirty="0" smtClean="0">
                    <a:solidFill>
                      <a:schemeClr val="tx1"/>
                    </a:solidFill>
                  </a:rPr>
                  <a:t> olması durumunda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bSup>
                  </m:oMath>
                </a14:m>
                <a:r>
                  <a:rPr lang="tr-TR" sz="2400" spc="-50" dirty="0" smtClean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bSup>
                  </m:oMath>
                </a14:m>
                <a:r>
                  <a:rPr lang="tr-TR" sz="2400" spc="-50" dirty="0" smtClean="0">
                    <a:solidFill>
                      <a:schemeClr val="tx1"/>
                    </a:solidFill>
                  </a:rPr>
                  <a:t> 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bSup>
                  </m:oMath>
                </a14:m>
                <a:r>
                  <a:rPr lang="tr-TR" sz="2400" spc="-50" dirty="0" smtClean="0">
                    <a:solidFill>
                      <a:schemeClr val="tx1"/>
                    </a:solidFill>
                  </a:rPr>
                  <a:t>’i bulunuz.</a:t>
                </a:r>
              </a:p>
              <a:p>
                <a:r>
                  <a:rPr lang="en-US" sz="2400" b="1" dirty="0" err="1"/>
                  <a:t>Çözüm</a:t>
                </a:r>
                <a:r>
                  <a:rPr lang="en-US" sz="2400" b="1" dirty="0"/>
                  <a:t>:</a:t>
                </a:r>
                <a:endParaRPr lang="en-US" sz="2400" dirty="0"/>
              </a:p>
              <a:p>
                <a:r>
                  <a:rPr lang="tr-TR" sz="2400" b="1" u="sng" dirty="0"/>
                  <a:t>Hassasiyetin Kullanışlı Özellikleri </a:t>
                </a:r>
                <a:endParaRPr lang="en-US" sz="2400" dirty="0"/>
              </a:p>
              <a:p>
                <a:pPr lvl="0"/>
                <a:r>
                  <a:rPr lang="tr-TR" sz="2400" dirty="0"/>
                  <a:t>Eğer y=y(x) ve x=x(</a:t>
                </a:r>
                <a:r>
                  <a:rPr lang="tr-TR" sz="2400" dirty="0" err="1"/>
                  <a:t>a,b</a:t>
                </a:r>
                <a:r>
                  <a:rPr lang="tr-TR" sz="2400" dirty="0"/>
                  <a:t>), o zaman </a:t>
                </a:r>
                <a:endParaRPr lang="en-US" sz="2400" dirty="0"/>
              </a:p>
              <a:p>
                <a:r>
                  <a:rPr lang="tr-TR" sz="24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lvl="0"/>
                <a:r>
                  <a:rPr lang="tr-TR" sz="2400" dirty="0"/>
                  <a:t>Eğer x=x(</a:t>
                </a:r>
                <a:r>
                  <a:rPr lang="tr-TR" sz="2400" dirty="0" err="1"/>
                  <a:t>a,b</a:t>
                </a:r>
                <a:r>
                  <a:rPr lang="tr-TR" sz="2400" dirty="0"/>
                  <a:t>), a=a(d) ve b=b(d) ise bu durumda</a:t>
                </a:r>
                <a:endParaRPr lang="en-US" sz="2400" dirty="0"/>
              </a:p>
              <a:p>
                <a:r>
                  <a:rPr lang="tr-TR" sz="2400" dirty="0"/>
                  <a:t>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tr-TR" sz="240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endParaRPr lang="tr-TR" sz="2400" spc="-50" dirty="0">
                  <a:solidFill>
                    <a:schemeClr val="tx1"/>
                  </a:solidFill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09" t="-247" r="-6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238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 smtClean="0">
                <a:solidFill>
                  <a:schemeClr val="accent1"/>
                </a:solidFill>
              </a:rPr>
              <a:t>dayanıklılık</a:t>
            </a:r>
            <a:r>
              <a:rPr lang="tr-TR" sz="2400" b="1" dirty="0" smtClean="0">
                <a:solidFill>
                  <a:schemeClr val="accent1"/>
                </a:solidFill>
              </a:rPr>
              <a:t> için Örnekler</a:t>
            </a:r>
            <a:endParaRPr lang="tr-TR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b="1" spc="-50" dirty="0" smtClean="0">
                    <a:solidFill>
                      <a:schemeClr val="accent1"/>
                    </a:solidFill>
                  </a:rPr>
                  <a:t>Örnek 3’ün Devamı:</a:t>
                </a:r>
              </a:p>
              <a:p>
                <a:pPr lvl="0"/>
                <a:r>
                  <a:rPr lang="en-US" sz="2400" dirty="0" err="1"/>
                  <a:t>Özelliğe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göre</a:t>
                </a:r>
                <a:r>
                  <a:rPr lang="en-US" sz="2400" dirty="0"/>
                  <a:t>,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tr-TR" sz="240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b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p>
                            </m:sSubSup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den>
                        </m:f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tr-TR" sz="2400" i="1"/>
                          <m:t> 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tr-TR" sz="2400" i="1"/>
                          <m:t> 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tr-TR" sz="2400" i="1"/>
                          <m:t> 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den>
                        </m:f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𝑇𝑠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tr-TR" sz="2400" i="1"/>
                          <m:t> 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       [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ü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ü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𝑙𝑎𝑟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ç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≅0]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tr-TR" sz="2400" spc="-50" dirty="0">
                  <a:solidFill>
                    <a:schemeClr val="tx1"/>
                  </a:solidFill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09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088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 smtClean="0">
                <a:solidFill>
                  <a:schemeClr val="accent1"/>
                </a:solidFill>
              </a:rPr>
              <a:t>dayanıklılık</a:t>
            </a:r>
            <a:r>
              <a:rPr lang="tr-TR" sz="2400" b="1" dirty="0" smtClean="0">
                <a:solidFill>
                  <a:schemeClr val="accent1"/>
                </a:solidFill>
              </a:rPr>
              <a:t> için Örnekler</a:t>
            </a:r>
            <a:endParaRPr lang="tr-TR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sz="2400" b="1" spc="-50" dirty="0" smtClean="0">
                    <a:solidFill>
                      <a:schemeClr val="accent1"/>
                    </a:solidFill>
                  </a:rPr>
                  <a:t>Örnek 3’ün Devamı:</a:t>
                </a:r>
              </a:p>
              <a:p>
                <a:r>
                  <a:rPr lang="en-US" sz="2400" dirty="0" err="1"/>
                  <a:t>Egzersiz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olarak</a:t>
                </a:r>
                <a:r>
                  <a:rPr lang="en-US" sz="2400" dirty="0"/>
                  <a:t>;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𝑝𝑠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       [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ü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ü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𝑙𝑎𝑟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ç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≅0]  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𝐾𝑇𝑠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𝑇𝑠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   [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ü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ü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𝑙𝑎𝑟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ç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≅−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𝑇𝑠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endParaRPr lang="en-US" sz="2400" dirty="0"/>
              </a:p>
              <a:p>
                <a:r>
                  <a:rPr lang="tr-TR" sz="2400" dirty="0"/>
                  <a:t> </a:t>
                </a:r>
                <a:r>
                  <a:rPr lang="tr-TR" sz="2400" dirty="0" smtClean="0"/>
                  <a:t>Olduğunu </a:t>
                </a:r>
                <a:r>
                  <a:rPr lang="tr-TR" sz="2400" dirty="0"/>
                  <a:t>gösteriniz.</a:t>
                </a:r>
                <a:endParaRPr lang="en-US" sz="2400" dirty="0"/>
              </a:p>
              <a:p>
                <a:r>
                  <a:rPr lang="tr-TR" sz="2400" dirty="0"/>
                  <a:t>Sonuç:</a:t>
                </a:r>
                <a:endParaRPr lang="en-US" sz="2400" dirty="0"/>
              </a:p>
              <a:p>
                <a:pPr lvl="0"/>
                <a:r>
                  <a:rPr lang="tr-TR" sz="2400" dirty="0"/>
                  <a:t>Büyük K seçimi ile ileri bildirim elemanlarındaki (sistem, kontrolcü ve </a:t>
                </a:r>
                <a:r>
                  <a:rPr lang="tr-TR" sz="2400" dirty="0" err="1"/>
                  <a:t>eyletici</a:t>
                </a:r>
                <a:r>
                  <a:rPr lang="tr-TR" sz="2400" dirty="0"/>
                  <a:t>) belirsizlikler baskılanabilmektedir.</a:t>
                </a:r>
                <a:endParaRPr lang="en-US" sz="2400" dirty="0"/>
              </a:p>
              <a:p>
                <a:pPr lvl="0"/>
                <a:r>
                  <a:rPr lang="tr-TR" sz="2400" dirty="0"/>
                  <a:t>Tersine büyük K geri bildirim elemanlarının etkisini daha baskın hale getirmektedir.</a:t>
                </a:r>
                <a:endParaRPr lang="en-US" sz="2400" dirty="0"/>
              </a:p>
              <a:p>
                <a:endParaRPr lang="en-US" sz="2400" dirty="0"/>
              </a:p>
              <a:p>
                <a:endParaRPr lang="tr-TR" sz="2400" spc="-50" dirty="0">
                  <a:solidFill>
                    <a:schemeClr val="tx1"/>
                  </a:solidFill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09" t="-23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166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b="1" dirty="0">
                <a:solidFill>
                  <a:schemeClr val="accent1"/>
                </a:solidFill>
              </a:rPr>
              <a:t>Kapalı Çevrim Kontrol</a:t>
            </a:r>
            <a:r>
              <a:rPr lang="tr-TR" sz="9600" b="1" dirty="0">
                <a:solidFill>
                  <a:schemeClr val="accent1"/>
                </a:solidFill>
              </a:rPr>
              <a:t/>
            </a:r>
            <a:br>
              <a:rPr lang="tr-TR" sz="96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>
                <a:solidFill>
                  <a:schemeClr val="accent1"/>
                </a:solidFill>
              </a:rPr>
              <a:t>dayanıklılık</a:t>
            </a:r>
            <a:r>
              <a:rPr lang="tr-TR" sz="2400" b="1" dirty="0">
                <a:solidFill>
                  <a:schemeClr val="accent1"/>
                </a:solidFill>
              </a:rPr>
              <a:t> için Örnekler</a:t>
            </a:r>
            <a:endParaRPr lang="tr-TR" sz="24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827" y="232820"/>
            <a:ext cx="4779678" cy="1560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268730" y="1809276"/>
                <a:ext cx="9361170" cy="4542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22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Örnek 4:</a:t>
                </a:r>
                <a:r>
                  <a:rPr lang="tr-TR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Doğru akım motoru kullanılarak sürülen bir rotorun hız kontrolünü yapmak istediğimizi düşünelim. Diskin atalet momenti </a:t>
                </a:r>
                <a14:m>
                  <m:oMath xmlns:m="http://schemas.openxmlformats.org/officeDocument/2006/math"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tr-TR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Motor tarafından uygulanan voltaj </a:t>
                </a:r>
                <a14:m>
                  <m:oMath xmlns:m="http://schemas.openxmlformats.org/officeDocument/2006/math"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olsun. Sistemin </a:t>
                </a:r>
                <a:r>
                  <a:rPr lang="tr-TR" sz="2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tork</a:t>
                </a:r>
                <a:r>
                  <a:rPr lang="tr-TR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çıkışı </a:t>
                </a:r>
                <a14:m>
                  <m:oMath xmlns:m="http://schemas.openxmlformats.org/officeDocument/2006/math"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sub>
                    </m:sSub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(1)</m:t>
                    </m:r>
                  </m:oMath>
                </a14:m>
                <a:r>
                  <a:rPr lang="tr-TR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olarak verilsin. Burada </a:t>
                </a:r>
                <a14:m>
                  <m:oMath xmlns:m="http://schemas.openxmlformats.org/officeDocument/2006/math"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motorun açısal hızıdır. Varsayalım ki motora uygulanan voltaj </a:t>
                </a:r>
                <a14:m>
                  <m:oMath xmlns:m="http://schemas.openxmlformats.org/officeDocument/2006/math"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)−</m:t>
                        </m:r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şeklinde değişmektedir. 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diskin arzulanan hızını göstermektedir. Aynı zamanda (2) denklemindeki K ifadesinin oransal kontrol (P-</a:t>
                </a:r>
                <a:r>
                  <a:rPr lang="tr-TR" sz="22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control</a:t>
                </a:r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kazancını ifade ettiğine dikkat edin], 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tr-TR" sz="2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ve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2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potansiyometre</a:t>
                </a:r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 takometreden  gelen büyüklüklerdir. Bu büyüklükler ölçüm sırasında voltaja dönüştürülmektedir.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Problemimiz, yukarıda tanıtılan sistem için,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tr-TR" sz="22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daki</a:t>
                </a:r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belirsizlik </a:t>
                </a:r>
                <a14:m>
                  <m:oMath xmlns:m="http://schemas.openxmlformats.org/officeDocument/2006/math"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±%10</m:t>
                    </m:r>
                  </m:oMath>
                </a14:m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’deki belirsizlik </a:t>
                </a:r>
                <a14:m>
                  <m:oMath xmlns:m="http://schemas.openxmlformats.org/officeDocument/2006/math"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±%5</m:t>
                    </m:r>
                  </m:oMath>
                </a14:m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olduğu halde </a:t>
                </a:r>
                <a14:m>
                  <m:oMath xmlns:m="http://schemas.openxmlformats.org/officeDocument/2006/math"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tr-TR" sz="22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nın</a:t>
                </a:r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belirsizlik değerini </a:t>
                </a:r>
                <a14:m>
                  <m:oMath xmlns:m="http://schemas.openxmlformats.org/officeDocument/2006/math"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±%1</m:t>
                    </m:r>
                  </m:oMath>
                </a14:m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’in üzerine çıkarmayacak K değerleri aralığını bulmaktır.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730" y="1809276"/>
                <a:ext cx="9361170" cy="4542269"/>
              </a:xfrm>
              <a:prstGeom prst="rect">
                <a:avLst/>
              </a:prstGeom>
              <a:blipFill rotWithShape="0">
                <a:blip r:embed="rId3"/>
                <a:stretch>
                  <a:fillRect l="-846" t="-805" r="-781" b="-13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135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b="1" dirty="0">
                <a:solidFill>
                  <a:schemeClr val="accent1"/>
                </a:solidFill>
              </a:rPr>
              <a:t>Örnek 4’ün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b="1" dirty="0"/>
                  <a:t>Soruda verilen denklemler: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                      (1)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                (2)</m:t>
                    </m:r>
                  </m:oMath>
                </a14:m>
                <a:endParaRPr lang="en-US" sz="2400" dirty="0"/>
              </a:p>
              <a:p>
                <a:r>
                  <a:rPr lang="en-US" sz="2400" dirty="0" err="1"/>
                  <a:t>Sistemin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Matematiksel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Modeli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𝐽</m:t>
                    </m:r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                                              (3)</m:t>
                    </m:r>
                  </m:oMath>
                </a14:m>
                <a:endParaRPr lang="en-US" sz="2400" dirty="0"/>
              </a:p>
              <a:p>
                <a:r>
                  <a:rPr lang="tr-TR" sz="2400" dirty="0"/>
                  <a:t>Önce, (2)’</a:t>
                </a:r>
                <a:r>
                  <a:rPr lang="tr-TR" sz="2400" dirty="0" err="1"/>
                  <a:t>yi</a:t>
                </a:r>
                <a:r>
                  <a:rPr lang="tr-TR" sz="2400" dirty="0"/>
                  <a:t> (1)’de yerine koyalım,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       (1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tr-TR" sz="2400" dirty="0"/>
                  <a:t>ardından (1a) ve (3)’ün sağ taraflarını birbirine eşitleyelim.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𝐽</m:t>
                    </m:r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(4)</m:t>
                    </m:r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737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b="1" dirty="0">
                <a:solidFill>
                  <a:schemeClr val="accent1"/>
                </a:solidFill>
              </a:rPr>
              <a:t>Örnek 4’ün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𝐽</m:t>
                    </m:r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(4)</m:t>
                    </m:r>
                  </m:oMath>
                </a14:m>
                <a:endParaRPr lang="en-US" sz="2400" dirty="0"/>
              </a:p>
              <a:p>
                <a:r>
                  <a:rPr lang="tr-TR" sz="2400" dirty="0"/>
                  <a:t>(4)’ü düzenleyelim.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𝐽</m:t>
                    </m:r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   (4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   </m:t>
                    </m:r>
                  </m:oMath>
                </a14:m>
                <a:endParaRPr lang="en-US" sz="2400" dirty="0"/>
              </a:p>
              <a:p>
                <a:r>
                  <a:rPr lang="tr-TR" sz="2400" dirty="0"/>
                  <a:t>Kalıcı durumda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           (5)</m:t>
                    </m:r>
                  </m:oMath>
                </a14:m>
                <a:endParaRPr lang="en-US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911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b="1" dirty="0">
                <a:solidFill>
                  <a:schemeClr val="accent1"/>
                </a:solidFill>
              </a:rPr>
              <a:t>Örnek 4’ün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           (5)</m:t>
                    </m:r>
                  </m:oMath>
                </a14:m>
                <a:endParaRPr lang="en-US" sz="2400" dirty="0"/>
              </a:p>
              <a:p>
                <a:r>
                  <a:rPr lang="tr-TR" sz="2400" dirty="0"/>
                  <a:t>Görüldüğü gibi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400" dirty="0"/>
                  <a:t> şeklindedir.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2400" dirty="0"/>
              </a:p>
              <a:p>
                <a:r>
                  <a:rPr lang="en-US" sz="2400" dirty="0" err="1"/>
                  <a:t>Denklemini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hatırlayalım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kendi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problemimize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uyarlayalım</a:t>
                </a:r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</m:sub>
                            </m:sSub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</m:sub>
                            </m:sSub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</m:sub>
                            </m:sSub>
                          </m:sup>
                        </m:sSubSup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groupChr>
                          </m:e>
                          <m:li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</m:sub>
                            </m:sSub>
                          </m:sup>
                        </m:sSubSup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groupChr>
                          </m:e>
                          <m:li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sz="2400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sz="2400" dirty="0"/>
                  <a:t> ‘de belirsizlik olduğuna ilişkin herhangi bir bilgi olmadığı için, belirsizlik olmadığına karar verdik, onları sıfır olarak aldık.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</m:sub>
                            </m:sSub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</m:sub>
                            </m:sSub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tr-TR" sz="2400" dirty="0"/>
                  <a:t>         (6)</a:t>
                </a:r>
                <a:endParaRPr lang="en-US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1769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b="1" dirty="0">
                <a:solidFill>
                  <a:schemeClr val="accent1"/>
                </a:solidFill>
              </a:rPr>
              <a:t>Örnek 4’ün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           (5)</m:t>
                    </m:r>
                  </m:oMath>
                </a14:m>
                <a:endParaRPr lang="en-US" sz="2400" dirty="0"/>
              </a:p>
              <a:p>
                <a:r>
                  <a:rPr lang="tr-TR" sz="2400" dirty="0"/>
                  <a:t>Görüldüğü gibi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400" dirty="0"/>
                  <a:t> şeklindedir.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2400" dirty="0"/>
              </a:p>
              <a:p>
                <a:r>
                  <a:rPr lang="en-US" sz="2400" dirty="0" err="1"/>
                  <a:t>Denklemini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hatırlayalım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kendi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problemimize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uyarlayalım</a:t>
                </a:r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</m:sub>
                            </m:sSub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</m:sub>
                            </m:sSub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</m:sub>
                            </m:sSub>
                          </m:sup>
                        </m:sSubSup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groupChr>
                          </m:e>
                          <m:li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</m:sub>
                            </m:sSub>
                          </m:sup>
                        </m:sSubSup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groupChr>
                          </m:e>
                          <m:li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sz="2400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sz="2400" dirty="0"/>
                  <a:t> ‘de belirsizlik olduğuna ilişkin herhangi bir bilgi olmadığı için, belirsizlik olmadığına karar verdik, onları sıfır olarak aldık.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</m:sub>
                            </m:sSub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</m:sub>
                            </m:sSub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tr-TR" sz="2400" dirty="0"/>
                  <a:t>         (6)</a:t>
                </a:r>
                <a:endParaRPr lang="en-US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865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100" b="1" dirty="0">
                <a:solidFill>
                  <a:srgbClr val="E48312"/>
                </a:solidFill>
              </a:rPr>
              <a:t>Örnek 4’ün 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</m:den>
                        </m:f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</m:den>
                        </m:f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tr-TR" sz="2400" dirty="0" smtClean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lang="en-US" sz="2400" dirty="0"/>
              </a:p>
              <a:p>
                <a:r>
                  <a:rPr lang="tr-TR" sz="2400" dirty="0"/>
                  <a:t>Böylece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0.15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≤0.01→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0.15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≤0.01→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0.14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r>
                  <a:rPr lang="tr-TR" sz="2400" dirty="0"/>
                  <a:t>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sz="2400" dirty="0"/>
                  <a:t>’dan bağımsız.</a:t>
                </a:r>
                <a:endParaRPr lang="en-US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89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4400" b="1" dirty="0" smtClean="0">
                <a:solidFill>
                  <a:schemeClr val="accent1"/>
                </a:solidFill>
              </a:rPr>
              <a:t/>
            </a:r>
            <a:br>
              <a:rPr lang="tr-TR" sz="4400" b="1" dirty="0" smtClean="0">
                <a:solidFill>
                  <a:schemeClr val="accent1"/>
                </a:solidFill>
              </a:rPr>
            </a:br>
            <a:r>
              <a:rPr lang="tr-TR" sz="2400" b="1" dirty="0" smtClean="0">
                <a:solidFill>
                  <a:schemeClr val="accent1"/>
                </a:solidFill>
              </a:rPr>
              <a:t>Kapalı Çevrim Kontrol Sistemin İşlevsel Kalitesi</a:t>
            </a:r>
            <a:endParaRPr lang="tr-T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 smtClean="0"/>
              <a:t>Literatürde</a:t>
            </a:r>
            <a:r>
              <a:rPr lang="en-US" sz="2400" dirty="0" smtClean="0"/>
              <a:t>, </a:t>
            </a:r>
            <a:r>
              <a:rPr lang="en-US" sz="2400" dirty="0" err="1" smtClean="0"/>
              <a:t>tasarımlarının</a:t>
            </a:r>
            <a:r>
              <a:rPr lang="en-US" sz="2400" dirty="0" smtClean="0"/>
              <a:t> </a:t>
            </a:r>
            <a:r>
              <a:rPr lang="en-US" sz="2400" dirty="0" err="1" smtClean="0"/>
              <a:t>dayandığı</a:t>
            </a:r>
            <a:r>
              <a:rPr lang="en-US" sz="2400" dirty="0" smtClean="0"/>
              <a:t> </a:t>
            </a:r>
            <a:r>
              <a:rPr lang="en-US" sz="2400" dirty="0" err="1" smtClean="0"/>
              <a:t>kriterlere</a:t>
            </a:r>
            <a:r>
              <a:rPr lang="en-US" sz="2400" dirty="0" smtClean="0"/>
              <a:t> </a:t>
            </a:r>
            <a:r>
              <a:rPr lang="en-US" sz="2400" dirty="0" err="1" smtClean="0"/>
              <a:t>bağlı</a:t>
            </a:r>
            <a:r>
              <a:rPr lang="en-US" sz="2400" dirty="0" smtClean="0"/>
              <a:t> </a:t>
            </a:r>
            <a:r>
              <a:rPr lang="en-US" sz="2400" dirty="0" err="1" smtClean="0"/>
              <a:t>olarak</a:t>
            </a:r>
            <a:r>
              <a:rPr lang="en-US" sz="2400" dirty="0" smtClean="0"/>
              <a:t> </a:t>
            </a:r>
            <a:r>
              <a:rPr lang="en-US" sz="2400" dirty="0" err="1" smtClean="0"/>
              <a:t>sıkça</a:t>
            </a:r>
            <a:r>
              <a:rPr lang="en-US" sz="2400" dirty="0" smtClean="0"/>
              <a:t> </a:t>
            </a:r>
            <a:r>
              <a:rPr lang="en-US" sz="2400" dirty="0" err="1" smtClean="0"/>
              <a:t>rastlanan</a:t>
            </a:r>
            <a:r>
              <a:rPr lang="en-US" sz="2400" dirty="0" smtClean="0"/>
              <a:t> </a:t>
            </a:r>
            <a:r>
              <a:rPr lang="en-US" sz="2400" dirty="0" err="1" smtClean="0"/>
              <a:t>iki</a:t>
            </a:r>
            <a:r>
              <a:rPr lang="en-US" sz="2400" dirty="0" smtClean="0"/>
              <a:t> </a:t>
            </a:r>
            <a:r>
              <a:rPr lang="en-US" sz="2400" dirty="0" err="1" smtClean="0"/>
              <a:t>temel</a:t>
            </a:r>
            <a:r>
              <a:rPr lang="en-US" sz="2400" dirty="0" smtClean="0"/>
              <a:t> </a:t>
            </a:r>
            <a:r>
              <a:rPr lang="en-US" sz="2400" dirty="0" err="1" smtClean="0"/>
              <a:t>kontrol</a:t>
            </a:r>
            <a:r>
              <a:rPr lang="en-US" sz="2400" dirty="0" smtClean="0"/>
              <a:t> </a:t>
            </a:r>
            <a:r>
              <a:rPr lang="en-US" sz="2400" dirty="0" err="1" smtClean="0"/>
              <a:t>sistemi</a:t>
            </a:r>
            <a:r>
              <a:rPr lang="en-US" sz="2400" dirty="0" smtClean="0"/>
              <a:t> </a:t>
            </a:r>
            <a:r>
              <a:rPr lang="en-US" sz="2400" dirty="0" err="1" smtClean="0"/>
              <a:t>vardır</a:t>
            </a:r>
            <a:r>
              <a:rPr lang="en-US" sz="2400" dirty="0" smtClean="0"/>
              <a:t>:</a:t>
            </a:r>
            <a:endParaRPr lang="tr-TR" sz="2400" dirty="0" smtClean="0"/>
          </a:p>
          <a:p>
            <a:pPr marL="457200" indent="-457200">
              <a:buFont typeface="+mj-lt"/>
              <a:buAutoNum type="alphaLcParenR"/>
            </a:pPr>
            <a:r>
              <a:rPr lang="tr-TR" sz="2400" dirty="0" err="1" smtClean="0"/>
              <a:t>Servomekanizmalar</a:t>
            </a:r>
            <a:r>
              <a:rPr lang="tr-TR" sz="2400" dirty="0" smtClean="0"/>
              <a:t> (</a:t>
            </a:r>
            <a:r>
              <a:rPr lang="tr-TR" sz="2400" dirty="0" err="1" smtClean="0"/>
              <a:t>Servo</a:t>
            </a:r>
            <a:r>
              <a:rPr lang="tr-TR" sz="2400" dirty="0" smtClean="0"/>
              <a:t>)</a:t>
            </a:r>
          </a:p>
          <a:p>
            <a:pPr marL="457200" indent="-457200">
              <a:buFont typeface="+mj-lt"/>
              <a:buAutoNum type="alphaLcParenR"/>
            </a:pPr>
            <a:r>
              <a:rPr lang="tr-TR" sz="2400" dirty="0" smtClean="0"/>
              <a:t>Regülatörler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31860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4400" b="1" dirty="0" smtClean="0">
                <a:solidFill>
                  <a:schemeClr val="accent1"/>
                </a:solidFill>
              </a:rPr>
              <a:t/>
            </a:r>
            <a:br>
              <a:rPr lang="tr-TR" sz="4400" b="1" dirty="0" smtClean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</a:t>
            </a:r>
            <a:r>
              <a:rPr lang="tr-TR" sz="2000" b="1" dirty="0">
                <a:solidFill>
                  <a:schemeClr val="accent1"/>
                </a:solidFill>
              </a:rPr>
              <a:t>Sistemin G</a:t>
            </a:r>
            <a:r>
              <a:rPr lang="tr-TR" sz="2000" b="1" dirty="0" smtClean="0">
                <a:solidFill>
                  <a:schemeClr val="accent1"/>
                </a:solidFill>
              </a:rPr>
              <a:t>enel Gereklilikleri 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Bir önceki derslerimizde Kapalı </a:t>
            </a:r>
            <a:r>
              <a:rPr lang="tr-TR" dirty="0"/>
              <a:t>Çevrim Kontrol Sistemin İşlevsel </a:t>
            </a:r>
            <a:r>
              <a:rPr lang="tr-TR" dirty="0" smtClean="0"/>
              <a:t>Kalitesini üç </a:t>
            </a:r>
            <a:r>
              <a:rPr lang="tr-TR" dirty="0"/>
              <a:t>temel özellik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dirty="0" smtClean="0"/>
              <a:t>Regülatör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dirty="0" err="1" smtClean="0"/>
              <a:t>Servo</a:t>
            </a:r>
            <a:endParaRPr lang="tr-TR" sz="2000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dirty="0" smtClean="0"/>
              <a:t>Parametre hassasiyeti</a:t>
            </a:r>
          </a:p>
          <a:p>
            <a:r>
              <a:rPr lang="tr-TR" dirty="0"/>
              <a:t>ü</a:t>
            </a:r>
            <a:r>
              <a:rPr lang="tr-TR" dirty="0" smtClean="0"/>
              <a:t>zerinden tartışmıştık. Sonuç olarak, büyük </a:t>
            </a:r>
            <a:r>
              <a:rPr lang="tr-TR" dirty="0"/>
              <a:t>K seçimi ile ileri bildirim elemanlarındaki (sistem, kontrolcü ve </a:t>
            </a:r>
            <a:r>
              <a:rPr lang="tr-TR" dirty="0" err="1"/>
              <a:t>eyletici</a:t>
            </a:r>
            <a:r>
              <a:rPr lang="tr-TR" dirty="0"/>
              <a:t>) </a:t>
            </a:r>
            <a:r>
              <a:rPr lang="tr-TR" dirty="0" smtClean="0"/>
              <a:t>belirsizliklerin baskılanabildiğini, tersine </a:t>
            </a:r>
            <a:r>
              <a:rPr lang="tr-TR" dirty="0"/>
              <a:t>büyük </a:t>
            </a:r>
            <a:r>
              <a:rPr lang="tr-TR" dirty="0" smtClean="0"/>
              <a:t>K seçiminin, </a:t>
            </a:r>
            <a:r>
              <a:rPr lang="tr-TR" dirty="0"/>
              <a:t>geri bildirim elemanlarının etkisini daha baskın hale </a:t>
            </a:r>
            <a:r>
              <a:rPr lang="tr-TR" dirty="0" smtClean="0"/>
              <a:t>getirdiğini görmüştük. Son olarak, </a:t>
            </a:r>
            <a:r>
              <a:rPr lang="tr-TR" dirty="0"/>
              <a:t>kontrol </a:t>
            </a:r>
            <a:r>
              <a:rPr lang="tr-TR" dirty="0" smtClean="0"/>
              <a:t>sistemlerinin parametre </a:t>
            </a:r>
            <a:r>
              <a:rPr lang="tr-TR" dirty="0"/>
              <a:t>değişim ve belirsizliklerine karşı mümkün olduğunca </a:t>
            </a:r>
            <a:r>
              <a:rPr lang="tr-TR" dirty="0" smtClean="0"/>
              <a:t>sağlam tasarlanması gerektiğini tartışmıştık.</a:t>
            </a:r>
          </a:p>
          <a:p>
            <a:pPr marL="0" indent="0">
              <a:buNone/>
            </a:pPr>
            <a:r>
              <a:rPr lang="tr-TR" dirty="0" smtClean="0"/>
              <a:t>Bu </a:t>
            </a:r>
            <a:r>
              <a:rPr lang="tr-TR" dirty="0"/>
              <a:t>genel iyileştirmelere rağmen</a:t>
            </a:r>
            <a:r>
              <a:rPr lang="tr-TR" dirty="0" smtClean="0"/>
              <a:t>, tüm uygulamalar için </a:t>
            </a:r>
            <a:r>
              <a:rPr lang="tr-TR" dirty="0"/>
              <a:t>aşağıdaki genel </a:t>
            </a:r>
            <a:r>
              <a:rPr lang="tr-TR" dirty="0" smtClean="0"/>
              <a:t>gereklilikler karşılanmaksızın bir </a:t>
            </a:r>
            <a:r>
              <a:rPr lang="tr-TR" dirty="0"/>
              <a:t>kontrol sisteminin genel performansı tatmin edici </a:t>
            </a:r>
            <a:r>
              <a:rPr lang="tr-TR" dirty="0" smtClean="0"/>
              <a:t>olmaz: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b="1" dirty="0"/>
              <a:t> </a:t>
            </a:r>
            <a:r>
              <a:rPr lang="en-US" sz="2000" b="1" dirty="0" err="1" smtClean="0"/>
              <a:t>Kararlılık</a:t>
            </a:r>
            <a:endParaRPr lang="tr-TR" sz="2000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b="1" dirty="0" smtClean="0"/>
              <a:t> Sistemlerin </a:t>
            </a:r>
            <a:r>
              <a:rPr lang="en-US" sz="2000" b="1" dirty="0" err="1" smtClean="0"/>
              <a:t>Kalıcı</a:t>
            </a:r>
            <a:r>
              <a:rPr lang="en-US" sz="2000" b="1" dirty="0" smtClean="0"/>
              <a:t> </a:t>
            </a:r>
            <a:r>
              <a:rPr lang="tr-TR" sz="2000" b="1" dirty="0" smtClean="0"/>
              <a:t>Durum Davranışı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b="1" dirty="0" smtClean="0"/>
              <a:t> </a:t>
            </a:r>
            <a:r>
              <a:rPr lang="tr-TR" sz="2000" b="1" dirty="0"/>
              <a:t>Sistemlerin </a:t>
            </a:r>
            <a:r>
              <a:rPr lang="tr-TR" sz="2000" b="1" dirty="0" smtClean="0"/>
              <a:t>Geçici</a:t>
            </a:r>
            <a:r>
              <a:rPr lang="en-US" sz="2000" b="1" dirty="0" smtClean="0"/>
              <a:t> </a:t>
            </a:r>
            <a:r>
              <a:rPr lang="tr-TR" sz="2000" b="1" dirty="0"/>
              <a:t>Durum Davranışı</a:t>
            </a:r>
          </a:p>
        </p:txBody>
      </p:sp>
    </p:spTree>
    <p:extLst>
      <p:ext uri="{BB962C8B-B14F-4D97-AF65-F5344CB8AC3E}">
        <p14:creationId xmlns:p14="http://schemas.microsoft.com/office/powerpoint/2010/main" val="23613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4400" b="1" dirty="0" smtClean="0">
                <a:solidFill>
                  <a:schemeClr val="accent1"/>
                </a:solidFill>
              </a:rPr>
              <a:t/>
            </a:r>
            <a:br>
              <a:rPr lang="tr-TR" sz="4400" b="1" dirty="0" smtClean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</a:t>
            </a:r>
            <a:r>
              <a:rPr lang="tr-TR" sz="2000" b="1" dirty="0">
                <a:solidFill>
                  <a:schemeClr val="accent1"/>
                </a:solidFill>
              </a:rPr>
              <a:t>Sistemin G</a:t>
            </a:r>
            <a:r>
              <a:rPr lang="tr-TR" sz="2000" b="1" dirty="0" smtClean="0">
                <a:solidFill>
                  <a:schemeClr val="accent1"/>
                </a:solidFill>
              </a:rPr>
              <a:t>enel Gereklilikleri 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 dirty="0" smtClean="0"/>
                  <a:t>Referans Giriş değiştiğinde veya bozucu giriş değiştiğinde</a:t>
                </a:r>
              </a:p>
              <a:p>
                <a:pPr marL="514350" indent="-51435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romanUcPeriod"/>
                </a:pPr>
                <a:r>
                  <a:rPr lang="tr-TR" dirty="0"/>
                  <a:t>Kontrollü çıkış </a:t>
                </a:r>
                <a:r>
                  <a:rPr lang="tr-TR" dirty="0" smtClean="0"/>
                  <a:t>geçiş cevabı sönümlenmeli </a:t>
                </a:r>
                <a:r>
                  <a:rPr lang="tr-TR" dirty="0"/>
                  <a:t>ve sürekli bir duruma ulaşılmalıdır</a:t>
                </a:r>
                <a:r>
                  <a:rPr lang="tr-TR" dirty="0" smtClean="0"/>
                  <a:t>.</a:t>
                </a:r>
              </a:p>
              <a:p>
                <a:pPr marL="514350" indent="-51435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romanUcPeriod"/>
                </a:pPr>
                <a:r>
                  <a:rPr lang="tr-TR" dirty="0" smtClean="0"/>
                  <a:t>Bu, kontrollü çıkışın yeni durgun durum değeri yine istenilen referans değere mümkün olan en yakın değerde olmalıdır.</a:t>
                </a:r>
              </a:p>
              <a:p>
                <a:pPr marL="514350" indent="-51435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romanUcPeriod"/>
                </a:pPr>
                <a:r>
                  <a:rPr lang="tr-TR" dirty="0" smtClean="0"/>
                  <a:t>Geçişler, çok fazla dalgalanma yapmadan  mümkün olduğunca çabuk sönümlenmelidir.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 dirty="0" smtClean="0"/>
                  <a:t>Bu koşulların başarılması için kontrol parametrelerinin ayarlanması gerekir. Bu parametreler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 dirty="0" smtClean="0"/>
                  <a:t> Kapalı Çevrim Kontrolde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𝐾𝑜𝑛𝑡𝑟𝑜𝑙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𝐾𝑎𝑧𝑎𝑛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𝑙𝑎𝑟𝚤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𝐾𝑜𝑛𝑡𝑟𝑜𝑙𝑐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ü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𝑡𝑟𝑎𝑛𝑠𝑓𝑒𝑟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𝑓𝑜𝑛𝑘𝑠𝑖𝑦𝑜𝑛𝑢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tr-TR" sz="2400" dirty="0"/>
                  <a:t> </a:t>
                </a:r>
                <a:r>
                  <a:rPr lang="tr-TR" sz="2400" dirty="0" smtClean="0"/>
                  <a:t>Açık Çevrim Kontrolde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Hatırlatma: Açık çevrim kontrolde referans girişin sisteme nasıl dahil edileceğini gösteren transfer fonksiyonu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ve Tahmin edilen bozucu girişin sisteme ne şekilde ekleneceğini gösteren transfer fonksiyonu da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dir.</a:t>
                </a:r>
                <a:endParaRPr lang="tr-TR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 t="-988" b="-271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7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Test Girişlerinin Tanıtılması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25615" y="1451992"/>
                <a:ext cx="10292616" cy="4772345"/>
              </a:xfrm>
            </p:spPr>
            <p:txBody>
              <a:bodyPr>
                <a:noAutofit/>
              </a:bodyPr>
              <a:lstStyle/>
              <a:p>
                <a:r>
                  <a:rPr lang="tr-TR" sz="2400" dirty="0" smtClean="0"/>
                  <a:t>                                                     gibi doğrusal zamanla değişen bir sistemi ele alalım.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/>
              </a:p>
              <a:p>
                <a:r>
                  <a:rPr lang="tr-TR" sz="2400" dirty="0" smtClean="0"/>
                  <a:t>Kontrol sistemlerinde sistemlerin çıkışını test etmek üzere kullanılan test girişleri vardır. Bunlar sırasıyla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tr-TR" sz="2400" dirty="0" err="1" smtClean="0"/>
                  <a:t>İmpuls</a:t>
                </a:r>
                <a:r>
                  <a:rPr lang="tr-TR" sz="2400" dirty="0" smtClean="0"/>
                  <a:t>,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tr-TR" sz="2400" dirty="0"/>
                  <a:t>A</a:t>
                </a:r>
                <a:r>
                  <a:rPr lang="tr-TR" sz="2400" dirty="0" smtClean="0"/>
                  <a:t>dım,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tr-TR" sz="2400" dirty="0" smtClean="0"/>
                  <a:t>Rampa ve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tr-TR" sz="2400" dirty="0" smtClean="0"/>
                  <a:t>Parabol (İvme) girişi </a:t>
                </a:r>
              </a:p>
              <a:p>
                <a:pPr marL="0" indent="0">
                  <a:buNone/>
                </a:pPr>
                <a:r>
                  <a:rPr lang="tr-TR" sz="2400" dirty="0" smtClean="0"/>
                  <a:t>olarak adlandırılırlar. </a:t>
                </a:r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5615" y="1451992"/>
                <a:ext cx="10292616" cy="4772345"/>
              </a:xfrm>
              <a:blipFill rotWithShape="0">
                <a:blip r:embed="rId2"/>
                <a:stretch>
                  <a:fillRect l="-1777" t="-17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374232" y="1371418"/>
            <a:ext cx="1748588" cy="617803"/>
            <a:chOff x="3625516" y="1243081"/>
            <a:chExt cx="1748588" cy="617803"/>
          </a:xfrm>
        </p:grpSpPr>
        <p:sp>
          <p:nvSpPr>
            <p:cNvPr id="4" name="Rectangle 3"/>
            <p:cNvSpPr/>
            <p:nvPr/>
          </p:nvSpPr>
          <p:spPr>
            <a:xfrm>
              <a:off x="4170947" y="1427747"/>
              <a:ext cx="625642" cy="4331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G(s)</a:t>
              </a:r>
              <a:endParaRPr lang="tr-TR" dirty="0"/>
            </a:p>
          </p:txBody>
        </p:sp>
        <p:cxnSp>
          <p:nvCxnSpPr>
            <p:cNvPr id="6" name="Straight Connector 5"/>
            <p:cNvCxnSpPr>
              <a:stCxn id="4" idx="1"/>
            </p:cNvCxnSpPr>
            <p:nvPr/>
          </p:nvCxnSpPr>
          <p:spPr>
            <a:xfrm flipH="1" flipV="1">
              <a:off x="3641558" y="1636295"/>
              <a:ext cx="529389" cy="8021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4" idx="3"/>
            </p:cNvCxnSpPr>
            <p:nvPr/>
          </p:nvCxnSpPr>
          <p:spPr>
            <a:xfrm>
              <a:off x="4796589" y="1644316"/>
              <a:ext cx="433137" cy="80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625516" y="1243081"/>
              <a:ext cx="545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X(s)</a:t>
              </a:r>
              <a:endParaRPr lang="tr-TR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8673" y="1266963"/>
              <a:ext cx="545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Y(s)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10945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7" y="302749"/>
            <a:ext cx="10058400" cy="9144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>
                <a:solidFill>
                  <a:schemeClr val="accent1"/>
                </a:solidFill>
              </a:rPr>
              <a:t>Test Girişlerinin </a:t>
            </a:r>
            <a:r>
              <a:rPr lang="tr-TR" sz="2200" b="1" dirty="0" smtClean="0">
                <a:solidFill>
                  <a:schemeClr val="accent1"/>
                </a:solidFill>
              </a:rPr>
              <a:t>Tanıtılması : </a:t>
            </a:r>
            <a:r>
              <a:rPr lang="tr-TR" sz="2200" b="1" dirty="0" err="1" smtClean="0">
                <a:solidFill>
                  <a:schemeClr val="accent1"/>
                </a:solidFill>
              </a:rPr>
              <a:t>Impuls</a:t>
            </a:r>
            <a:endParaRPr lang="tr-TR" sz="22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802105" y="2902558"/>
            <a:ext cx="32084" cy="27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34189" y="5637734"/>
            <a:ext cx="2229853" cy="8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50230" y="4723334"/>
            <a:ext cx="914400" cy="9144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72716" y="5637734"/>
            <a:ext cx="577516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34189" y="4723334"/>
            <a:ext cx="0" cy="9224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50230" y="4723334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764630" y="4723334"/>
            <a:ext cx="0" cy="9224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764630" y="5641746"/>
            <a:ext cx="541419" cy="4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745834" y="2902558"/>
            <a:ext cx="32084" cy="27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777918" y="5645758"/>
            <a:ext cx="1644317" cy="8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793959" y="3824979"/>
            <a:ext cx="457200" cy="18288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240509" y="5637734"/>
            <a:ext cx="553452" cy="802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777918" y="3824978"/>
            <a:ext cx="8022" cy="18207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745834" y="3824978"/>
            <a:ext cx="50532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251159" y="3824978"/>
            <a:ext cx="0" cy="18207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283243" y="5645758"/>
            <a:ext cx="433135" cy="80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6256428" y="2910573"/>
            <a:ext cx="32084" cy="27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751103" y="5645749"/>
            <a:ext cx="553452" cy="802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6256427" y="2028253"/>
            <a:ext cx="32085" cy="36255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356695" y="5653773"/>
            <a:ext cx="433135" cy="80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81789" y="5645758"/>
            <a:ext cx="24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684423" y="5637733"/>
                <a:ext cx="240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423" y="5637733"/>
                <a:ext cx="240631" cy="369332"/>
              </a:xfrm>
              <a:prstGeom prst="rect">
                <a:avLst/>
              </a:prstGeom>
              <a:blipFill rotWithShape="0">
                <a:blip r:embed="rId2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25378" y="4354002"/>
                <a:ext cx="240631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78" y="4354002"/>
                <a:ext cx="240631" cy="6347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3609475" y="5629714"/>
            <a:ext cx="24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195011" y="5573565"/>
                <a:ext cx="240631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011" y="5573565"/>
                <a:ext cx="240631" cy="564898"/>
              </a:xfrm>
              <a:prstGeom prst="rect">
                <a:avLst/>
              </a:prstGeom>
              <a:blipFill rotWithShape="0">
                <a:blip r:embed="rId4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453065" y="3531643"/>
                <a:ext cx="240631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065" y="3531643"/>
                <a:ext cx="240631" cy="6347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6027835" y="5612139"/>
            <a:ext cx="24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240384" y="5633016"/>
                <a:ext cx="240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84" y="5633016"/>
                <a:ext cx="240631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6410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999753" y="1742936"/>
                <a:ext cx="240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53" y="1742936"/>
                <a:ext cx="240631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425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042737" y="1734921"/>
                <a:ext cx="3941544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b="1" dirty="0" smtClean="0"/>
                  <a:t>birim darbe </a:t>
                </a:r>
                <a:r>
                  <a:rPr lang="tr-TR" dirty="0" smtClean="0"/>
                  <a:t>fonksiyon olarak adlandırılır, çünkü taralı alan birdir.</a:t>
                </a:r>
                <a:endParaRPr lang="tr-TR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37" y="1734921"/>
                <a:ext cx="3941544" cy="667747"/>
              </a:xfrm>
              <a:prstGeom prst="rect">
                <a:avLst/>
              </a:prstGeom>
              <a:blipFill rotWithShape="0">
                <a:blip r:embed="rId8"/>
                <a:stretch>
                  <a:fillRect l="-1236" t="-4587" b="-146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046735" y="2426562"/>
                <a:ext cx="3535840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type m:val="skw"/>
                                <m:ctrlP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den>
                            </m:f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                0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𝑑𝑖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𝑒𝑟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ü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𝑒𝑟𝑙𝑒𝑟</m:t>
                            </m:r>
                          </m:e>
                        </m:eqArr>
                      </m:e>
                    </m:d>
                  </m:oMath>
                </a14:m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35" y="2426562"/>
                <a:ext cx="3535840" cy="71019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014425" y="1987243"/>
                <a:ext cx="39415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b="1" dirty="0" smtClean="0"/>
                  <a:t>birim ani darbe </a:t>
                </a:r>
                <a:r>
                  <a:rPr lang="tr-TR" dirty="0" smtClean="0"/>
                  <a:t>fonksiyon olarak adlandırılır, çünkü taralı alan yine birdir ancak.</a:t>
                </a:r>
                <a:endParaRPr lang="tr-TR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425" y="1987243"/>
                <a:ext cx="3941544" cy="923330"/>
              </a:xfrm>
              <a:prstGeom prst="rect">
                <a:avLst/>
              </a:prstGeom>
              <a:blipFill rotWithShape="0">
                <a:blip r:embed="rId10"/>
                <a:stretch>
                  <a:fillRect l="-1393" t="-3974" r="-929" b="-99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966299" y="3527498"/>
                <a:ext cx="3493072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                 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𝑑𝑖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𝑒𝑟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ü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𝑒𝑟𝑙𝑒𝑟</m:t>
                            </m:r>
                          </m:e>
                        </m:eqArr>
                      </m:e>
                    </m:d>
                  </m:oMath>
                </a14:m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299" y="3527498"/>
                <a:ext cx="3493072" cy="71019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7014425" y="3136881"/>
                <a:ext cx="2573782" cy="460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tr-TR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425" y="3136881"/>
                <a:ext cx="2573782" cy="460575"/>
              </a:xfrm>
              <a:prstGeom prst="rect">
                <a:avLst/>
              </a:prstGeom>
              <a:blipFill rotWithShape="0">
                <a:blip r:embed="rId1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/>
          <p:cNvCxnSpPr/>
          <p:nvPr/>
        </p:nvCxnSpPr>
        <p:spPr>
          <a:xfrm>
            <a:off x="5623744" y="5653773"/>
            <a:ext cx="1644317" cy="8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224981" y="5388899"/>
            <a:ext cx="24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</a:t>
            </a:r>
            <a:endParaRPr lang="tr-TR" dirty="0"/>
          </a:p>
        </p:txBody>
      </p:sp>
      <p:sp>
        <p:nvSpPr>
          <p:cNvPr id="83" name="Rectangle 82"/>
          <p:cNvSpPr/>
          <p:nvPr/>
        </p:nvSpPr>
        <p:spPr>
          <a:xfrm>
            <a:off x="6357684" y="1286816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A</a:t>
            </a:r>
            <a:r>
              <a:rPr lang="en-US" b="1" dirty="0" err="1" smtClean="0"/>
              <a:t>ni</a:t>
            </a:r>
            <a:r>
              <a:rPr lang="tr-TR" b="1" dirty="0"/>
              <a:t> D</a:t>
            </a:r>
            <a:r>
              <a:rPr lang="en-US" b="1" dirty="0" err="1" smtClean="0"/>
              <a:t>arbe</a:t>
            </a:r>
            <a:r>
              <a:rPr lang="tr-TR" b="1" dirty="0" smtClean="0"/>
              <a:t> (</a:t>
            </a:r>
            <a:r>
              <a:rPr lang="tr-TR" b="1" dirty="0" err="1" smtClean="0"/>
              <a:t>Unit</a:t>
            </a:r>
            <a:r>
              <a:rPr lang="tr-TR" b="1" dirty="0" smtClean="0"/>
              <a:t> </a:t>
            </a:r>
            <a:r>
              <a:rPr lang="tr-TR" b="1" dirty="0" err="1" smtClean="0"/>
              <a:t>Impulse</a:t>
            </a:r>
            <a:r>
              <a:rPr lang="tr-TR" b="1" dirty="0" smtClean="0"/>
              <a:t>)</a:t>
            </a:r>
            <a:r>
              <a:rPr lang="en-US" b="1" dirty="0" smtClean="0"/>
              <a:t> 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7138168" y="4206667"/>
                <a:ext cx="39415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/>
                  <a:t>birim ani darbe </a:t>
                </a:r>
                <a:r>
                  <a:rPr lang="tr-TR" dirty="0"/>
                  <a:t>fonksiyon</a:t>
                </a:r>
                <a:r>
                  <a:rPr lang="tr-TR" dirty="0" smtClean="0"/>
                  <a:t>un laplace dönüşümü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begChr m:val="["/>
                        <m:endChr m:val="]"/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168" y="4206667"/>
                <a:ext cx="3941544" cy="646331"/>
              </a:xfrm>
              <a:prstGeom prst="rect">
                <a:avLst/>
              </a:prstGeom>
              <a:blipFill rotWithShape="0">
                <a:blip r:embed="rId13"/>
                <a:stretch>
                  <a:fillRect l="-139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99955" y="5283642"/>
                <a:ext cx="37146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955" y="5283642"/>
                <a:ext cx="3714607" cy="461665"/>
              </a:xfrm>
              <a:prstGeom prst="rect">
                <a:avLst/>
              </a:prstGeom>
              <a:blipFill rotWithShape="0">
                <a:blip r:embed="rId1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753726" y="4920539"/>
                <a:ext cx="54382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Sistem cevabı,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begChr m:val="["/>
                        <m:endChr m:val="]"/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 smtClean="0"/>
                  <a:t> olduğuna göre</a:t>
                </a:r>
                <a:endParaRPr lang="tr-TR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726" y="4920539"/>
                <a:ext cx="5438274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100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3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7" y="302749"/>
            <a:ext cx="10058400" cy="9144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>
                <a:solidFill>
                  <a:schemeClr val="accent1"/>
                </a:solidFill>
              </a:rPr>
              <a:t>Test Girişlerinin </a:t>
            </a:r>
            <a:r>
              <a:rPr lang="tr-TR" sz="2200" b="1" dirty="0" smtClean="0">
                <a:solidFill>
                  <a:schemeClr val="accent1"/>
                </a:solidFill>
              </a:rPr>
              <a:t>Tanıtılması: Adım(Step)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042737" y="1734921"/>
                <a:ext cx="3941544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b="1" dirty="0" smtClean="0"/>
                  <a:t>birim adım </a:t>
                </a:r>
                <a:r>
                  <a:rPr lang="tr-TR" dirty="0" smtClean="0"/>
                  <a:t>fonksiyon olarak adlandırılır, çünkü</a:t>
                </a:r>
                <a:endParaRPr lang="tr-TR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37" y="1734921"/>
                <a:ext cx="3941544" cy="667747"/>
              </a:xfrm>
              <a:prstGeom prst="rect">
                <a:avLst/>
              </a:prstGeom>
              <a:blipFill rotWithShape="0">
                <a:blip r:embed="rId3"/>
                <a:stretch>
                  <a:fillRect l="-1236" t="-5505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046735" y="2426562"/>
                <a:ext cx="3206391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1                 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𝐸𝑔𝑒𝑟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0                 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𝐸𝑔𝑒𝑟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35" y="2426562"/>
                <a:ext cx="3206391" cy="7101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597331" y="1874948"/>
                <a:ext cx="3941544" cy="711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331" y="1874948"/>
                <a:ext cx="3941544" cy="7117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673516" y="2843089"/>
                <a:ext cx="4807249" cy="889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birim adım </a:t>
                </a:r>
                <a:r>
                  <a:rPr lang="tr-TR" dirty="0" smtClean="0"/>
                  <a:t>fonksiyonunun laplace dönüşümü </a:t>
                </a:r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516" y="2843089"/>
                <a:ext cx="4807249" cy="889795"/>
              </a:xfrm>
              <a:prstGeom prst="rect">
                <a:avLst/>
              </a:prstGeom>
              <a:blipFill rotWithShape="0">
                <a:blip r:embed="rId6"/>
                <a:stretch>
                  <a:fillRect l="-1142" t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http://lpsa.swarthmore.edu/Transient/TransInputs/TransStep/img1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96" y="3368842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665765" y="5075095"/>
                <a:ext cx="5005922" cy="947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32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sz="32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765" y="5075095"/>
                <a:ext cx="5005922" cy="9476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53726" y="3861760"/>
                <a:ext cx="5438274" cy="1166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Sistem cevabı,</a:t>
                </a:r>
                <a:r>
                  <a:rPr lang="tr-TR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olduğuna göre</a:t>
                </a:r>
                <a:endParaRPr lang="tr-TR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726" y="3861760"/>
                <a:ext cx="5438274" cy="1166794"/>
              </a:xfrm>
              <a:prstGeom prst="rect">
                <a:avLst/>
              </a:prstGeom>
              <a:blipFill rotWithShape="0">
                <a:blip r:embed="rId9"/>
                <a:stretch>
                  <a:fillRect l="-1009" t="-2604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0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Örnekler: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95563"/>
                <a:ext cx="10058400" cy="850332"/>
              </a:xfrm>
            </p:spPr>
            <p:txBody>
              <a:bodyPr>
                <a:normAutofit/>
              </a:bodyPr>
              <a:lstStyle/>
              <a:p>
                <a:r>
                  <a:rPr lang="tr-TR" sz="2400" dirty="0" smtClean="0">
                    <a:solidFill>
                      <a:schemeClr val="accent2"/>
                    </a:solidFill>
                  </a:rPr>
                  <a:t>Örnek 1:</a:t>
                </a:r>
                <a:r>
                  <a:rPr lang="tr-TR" sz="2400" dirty="0" smtClean="0"/>
                  <a:t> Eğer sistemin, birim adım cevabı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 </m:t>
                    </m:r>
                  </m:oMath>
                </a14:m>
                <a:r>
                  <a:rPr lang="tr-TR" sz="2400" dirty="0" smtClean="0"/>
                  <a:t>zaman aralığı için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𝑢𝑠</m:t>
                        </m:r>
                      </m:sub>
                    </m:sSub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=1+</m:t>
                    </m:r>
                    <m:sSup>
                      <m:sSup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tr-TR" sz="2400" dirty="0" smtClean="0"/>
                  <a:t> çıkışı olarak elde edilmiş ise, aynı sistemin birim </a:t>
                </a:r>
                <a:r>
                  <a:rPr lang="tr-TR" sz="2400" dirty="0" err="1" smtClean="0"/>
                  <a:t>impuls</a:t>
                </a:r>
                <a:r>
                  <a:rPr lang="tr-TR" sz="2400" dirty="0" smtClean="0"/>
                  <a:t> çıkışı ne olur.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95563"/>
                <a:ext cx="10058400" cy="850332"/>
              </a:xfrm>
              <a:blipFill rotWithShape="0">
                <a:blip r:embed="rId2"/>
                <a:stretch>
                  <a:fillRect l="-909" t="-10072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105302" y="2157558"/>
                <a:ext cx="10058400" cy="3569473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tr-TR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acc>
                    <m:d>
                      <m:dPr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𝑢𝑠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𝑢𝑠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/>
                  <a:t>  bütün zamanları kaplamak üzere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𝑢𝑠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acc>
                      <m:accPr>
                        <m:chr m:val="̇"/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acc>
                    <m:d>
                      <m:dPr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tr-TR" sz="2400" dirty="0" smtClean="0"/>
              </a:p>
              <a:p>
                <a:r>
                  <a:rPr lang="tr-TR" sz="2400" dirty="0" smtClean="0"/>
                  <a:t>Not: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tr-T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(0)</m:t>
                    </m:r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tr-TR" sz="2400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tr-TR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tr-TR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tr-T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302" y="2157558"/>
                <a:ext cx="10058400" cy="3569473"/>
              </a:xfrm>
              <a:prstGeom prst="rect">
                <a:avLst/>
              </a:prstGeom>
              <a:blipFill rotWithShape="0">
                <a:blip r:embed="rId3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43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7" y="302749"/>
            <a:ext cx="10058400" cy="9144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>
                <a:solidFill>
                  <a:schemeClr val="accent1"/>
                </a:solidFill>
              </a:rPr>
              <a:t>Test Girişlerinin </a:t>
            </a:r>
            <a:r>
              <a:rPr lang="tr-TR" sz="2200" b="1" dirty="0" smtClean="0">
                <a:solidFill>
                  <a:schemeClr val="accent1"/>
                </a:solidFill>
              </a:rPr>
              <a:t>Tanıtılması: Rampa (</a:t>
            </a:r>
            <a:r>
              <a:rPr lang="tr-TR" sz="2200" b="1" dirty="0" err="1" smtClean="0">
                <a:solidFill>
                  <a:schemeClr val="accent1"/>
                </a:solidFill>
              </a:rPr>
              <a:t>Ramp</a:t>
            </a:r>
            <a:r>
              <a:rPr lang="tr-TR" sz="2200" b="1" dirty="0" smtClean="0">
                <a:solidFill>
                  <a:schemeClr val="accent1"/>
                </a:solidFill>
              </a:rPr>
              <a:t>)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042737" y="1734922"/>
                <a:ext cx="51334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b="1" dirty="0" smtClean="0"/>
                  <a:t>birim rampa </a:t>
                </a:r>
                <a:r>
                  <a:rPr lang="tr-TR" dirty="0" smtClean="0"/>
                  <a:t>fonksiyon olarak adlandırılır, çünkü</a:t>
                </a:r>
                <a:endParaRPr lang="tr-TR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37" y="1734922"/>
                <a:ext cx="513347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046735" y="2426562"/>
                <a:ext cx="3206391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𝐸𝑔𝑒𝑟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0                 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𝐸𝑔𝑒𝑟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35" y="2426562"/>
                <a:ext cx="3206391" cy="7101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597331" y="1874948"/>
                <a:ext cx="3941544" cy="711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331" y="1874948"/>
                <a:ext cx="3941544" cy="7117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673516" y="2843089"/>
                <a:ext cx="4807249" cy="90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birim rampa </a:t>
                </a:r>
                <a:r>
                  <a:rPr lang="tr-TR" dirty="0" smtClean="0"/>
                  <a:t>fonksiyonunun laplace dönüşümü </a:t>
                </a:r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516" y="2843089"/>
                <a:ext cx="4807249" cy="906658"/>
              </a:xfrm>
              <a:prstGeom prst="rect">
                <a:avLst/>
              </a:prstGeom>
              <a:blipFill rotWithShape="0">
                <a:blip r:embed="rId6"/>
                <a:stretch>
                  <a:fillRect l="-1142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510733" y="5107180"/>
                <a:ext cx="6247159" cy="11090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40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4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40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4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40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sz="4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4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40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40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4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733" y="5107180"/>
                <a:ext cx="6247159" cy="11090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53726" y="3861760"/>
                <a:ext cx="5438274" cy="1166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Sistem cevabı,</a:t>
                </a:r>
                <a:r>
                  <a:rPr lang="tr-TR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olduğuna göre</a:t>
                </a:r>
                <a:endParaRPr lang="tr-TR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726" y="3861760"/>
                <a:ext cx="5438274" cy="1166794"/>
              </a:xfrm>
              <a:prstGeom prst="rect">
                <a:avLst/>
              </a:prstGeom>
              <a:blipFill rotWithShape="0">
                <a:blip r:embed="rId8"/>
                <a:stretch>
                  <a:fillRect l="-1009" t="-2604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unit ramp ile ilgili görsel sonuc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4" y="3205708"/>
            <a:ext cx="4175794" cy="3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3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7" y="302749"/>
            <a:ext cx="10058400" cy="9144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>
                <a:solidFill>
                  <a:schemeClr val="accent1"/>
                </a:solidFill>
              </a:rPr>
              <a:t>Test Girişlerinin </a:t>
            </a:r>
            <a:r>
              <a:rPr lang="tr-TR" sz="2200" b="1" dirty="0" smtClean="0">
                <a:solidFill>
                  <a:schemeClr val="accent1"/>
                </a:solidFill>
              </a:rPr>
              <a:t>Tanıtılması: İvme (Acceleration)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042737" y="1734922"/>
                <a:ext cx="51334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b="1" dirty="0" smtClean="0"/>
                  <a:t>birim ivme </a:t>
                </a:r>
                <a:r>
                  <a:rPr lang="tr-TR" dirty="0" smtClean="0"/>
                  <a:t>fonksiyon olarak adlandırılır, çünkü</a:t>
                </a:r>
                <a:endParaRPr lang="tr-TR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37" y="1734922"/>
                <a:ext cx="513347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046735" y="2426562"/>
                <a:ext cx="3381375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𝐸𝑔𝑒𝑟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0                 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𝐸𝑔𝑒𝑟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35" y="2426562"/>
                <a:ext cx="3381375" cy="7101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597331" y="1874948"/>
                <a:ext cx="3941544" cy="711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331" y="1874948"/>
                <a:ext cx="3941544" cy="7117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673516" y="2843089"/>
                <a:ext cx="4807249" cy="90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birim ivme </a:t>
                </a:r>
                <a:r>
                  <a:rPr lang="tr-TR" dirty="0" smtClean="0"/>
                  <a:t>fonksiyonunun laplace dönüşümü </a:t>
                </a:r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516" y="2843089"/>
                <a:ext cx="4807249" cy="906658"/>
              </a:xfrm>
              <a:prstGeom prst="rect">
                <a:avLst/>
              </a:prstGeom>
              <a:blipFill rotWithShape="0">
                <a:blip r:embed="rId6"/>
                <a:stretch>
                  <a:fillRect l="-1142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510733" y="5107180"/>
                <a:ext cx="6247159" cy="11090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400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4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40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4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40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sz="4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4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40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tr-TR" sz="40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4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733" y="5107180"/>
                <a:ext cx="6247159" cy="11090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53726" y="3861760"/>
                <a:ext cx="5438274" cy="118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Sistem cevabı,</a:t>
                </a:r>
                <a:r>
                  <a:rPr lang="tr-TR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olduğuna göre</a:t>
                </a:r>
                <a:endParaRPr lang="tr-TR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726" y="3861760"/>
                <a:ext cx="5438274" cy="1183657"/>
              </a:xfrm>
              <a:prstGeom prst="rect">
                <a:avLst/>
              </a:prstGeom>
              <a:blipFill rotWithShape="0">
                <a:blip r:embed="rId8"/>
                <a:stretch>
                  <a:fillRect l="-1009" t="-2564" b="-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507574" y="3998314"/>
            <a:ext cx="2219039" cy="1744760"/>
            <a:chOff x="1395280" y="4062482"/>
            <a:chExt cx="2219039" cy="1744760"/>
          </a:xfrm>
        </p:grpSpPr>
        <p:pic>
          <p:nvPicPr>
            <p:cNvPr id="11266" name="Picture 2" descr="parabolic input ile ilgili görsel sonucu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395662" y="4363452"/>
              <a:ext cx="2218657" cy="1443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395280" y="4062482"/>
                  <a:ext cx="7902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5280" y="4062482"/>
                  <a:ext cx="790216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772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Örnek: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)⟹⟹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𝑢𝑠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r>
                  <a:rPr lang="tr-TR" dirty="0" smtClean="0">
                    <a:ea typeface="Cambria Math" panose="02040503050406030204" pitchFamily="18" charset="0"/>
                  </a:rPr>
                  <a:t> 		              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⟹⟹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𝑢𝑠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nary>
                      <m:nary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𝑢𝑠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nary>
                  </m:oMath>
                </a14:m>
                <a:endParaRPr lang="tr-TR" dirty="0" smtClean="0"/>
              </a:p>
              <a:p>
                <a:r>
                  <a:rPr lang="tr-TR" dirty="0" err="1" smtClean="0"/>
                  <a:t>Süperpozisyon</a:t>
                </a:r>
                <a:r>
                  <a:rPr lang="tr-TR" dirty="0" smtClean="0"/>
                  <a:t>  ilkesi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1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33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/>
                </a:solidFill>
              </a:rPr>
              <a:t>Kapalı Çevrim Kontrol</a:t>
            </a:r>
            <a:endParaRPr lang="tr-TR" dirty="0"/>
          </a:p>
        </p:txBody>
      </p:sp>
      <p:grpSp>
        <p:nvGrpSpPr>
          <p:cNvPr id="4" name="Group 3"/>
          <p:cNvGrpSpPr/>
          <p:nvPr/>
        </p:nvGrpSpPr>
        <p:grpSpPr>
          <a:xfrm>
            <a:off x="2060172" y="1646878"/>
            <a:ext cx="7545048" cy="4022437"/>
            <a:chOff x="4009288" y="1638858"/>
            <a:chExt cx="7545048" cy="4022437"/>
          </a:xfrm>
        </p:grpSpPr>
        <p:grpSp>
          <p:nvGrpSpPr>
            <p:cNvPr id="5" name="Group 4"/>
            <p:cNvGrpSpPr/>
            <p:nvPr/>
          </p:nvGrpSpPr>
          <p:grpSpPr>
            <a:xfrm>
              <a:off x="7796083" y="1638858"/>
              <a:ext cx="3758253" cy="2679032"/>
              <a:chOff x="2791326" y="1684421"/>
              <a:chExt cx="3758253" cy="2679032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424990" y="2023364"/>
                <a:ext cx="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tr-TR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791326" y="2023364"/>
                <a:ext cx="3144253" cy="234008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prstDash val="lgDash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tr-TR" dirty="0" smtClean="0"/>
              </a:p>
              <a:p>
                <a:r>
                  <a:rPr lang="tr-TR" dirty="0" smtClean="0"/>
                  <a:t>Kontrol Edilecek</a:t>
                </a:r>
              </a:p>
              <a:p>
                <a:r>
                  <a:rPr lang="tr-TR" dirty="0" smtClean="0"/>
                  <a:t> </a:t>
                </a:r>
                <a:r>
                  <a:rPr lang="tr-TR" dirty="0"/>
                  <a:t>Sistem</a:t>
                </a:r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5006405" y="2300363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6405" y="2300363"/>
                    <a:ext cx="685800" cy="45720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6087" r="-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5172" r="-86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Oval 43"/>
                  <p:cNvSpPr/>
                  <p:nvPr/>
                </p:nvSpPr>
                <p:spPr>
                  <a:xfrm>
                    <a:off x="5129784" y="36576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sz="1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tr-TR" sz="1200" dirty="0"/>
                  </a:p>
                </p:txBody>
              </p:sp>
            </mc:Choice>
            <mc:Fallback xmlns="">
              <p:sp>
                <p:nvSpPr>
                  <p:cNvPr id="12" name="Oval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9784" y="3657600"/>
                    <a:ext cx="457200" cy="457200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 l="-105128" t="-138462" r="-71795" b="-19359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Straight Connector 44"/>
              <p:cNvCxnSpPr>
                <a:stCxn id="42" idx="0"/>
              </p:cNvCxnSpPr>
              <p:nvPr/>
            </p:nvCxnSpPr>
            <p:spPr>
              <a:xfrm flipV="1">
                <a:off x="5349305" y="1684421"/>
                <a:ext cx="0" cy="615942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endCxn id="44" idx="0"/>
              </p:cNvCxnSpPr>
              <p:nvPr/>
            </p:nvCxnSpPr>
            <p:spPr>
              <a:xfrm>
                <a:off x="5358384" y="2757563"/>
                <a:ext cx="0" cy="9000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3" idx="3"/>
                <a:endCxn id="44" idx="2"/>
              </p:cNvCxnSpPr>
              <p:nvPr/>
            </p:nvCxnSpPr>
            <p:spPr>
              <a:xfrm>
                <a:off x="4110790" y="3886200"/>
                <a:ext cx="1018994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4" idx="6"/>
              </p:cNvCxnSpPr>
              <p:nvPr/>
            </p:nvCxnSpPr>
            <p:spPr>
              <a:xfrm>
                <a:off x="5586984" y="3886200"/>
                <a:ext cx="6854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6044184" y="3609201"/>
                    <a:ext cx="5053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4184" y="3609201"/>
                    <a:ext cx="505395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0843" t="-2174" r="-16867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5334286" y="1740436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4286" y="1740436"/>
                    <a:ext cx="524439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9302" t="-2222" r="-16279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2791946" y="3567023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1946" y="3567023"/>
                    <a:ext cx="524439" cy="27699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9302" t="-2174" r="-15116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/>
            <p:cNvGrpSpPr/>
            <p:nvPr/>
          </p:nvGrpSpPr>
          <p:grpSpPr>
            <a:xfrm>
              <a:off x="5569903" y="1991973"/>
              <a:ext cx="2158511" cy="2340089"/>
              <a:chOff x="3144093" y="2023364"/>
              <a:chExt cx="2158511" cy="2340089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3424990" y="2023364"/>
                <a:ext cx="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tr-TR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144093" y="2023364"/>
                <a:ext cx="2158511" cy="234008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prstDash val="lgDash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tr-TR" dirty="0" smtClean="0"/>
              </a:p>
              <a:p>
                <a:r>
                  <a:rPr lang="tr-TR" dirty="0" smtClean="0"/>
                  <a:t>Kontrolcü &amp;</a:t>
                </a:r>
              </a:p>
              <a:p>
                <a:r>
                  <a:rPr lang="tr-TR" dirty="0" err="1" smtClean="0"/>
                  <a:t>Eyletici</a:t>
                </a:r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/>
                  <p:cNvSpPr/>
                  <p:nvPr/>
                </p:nvSpPr>
                <p:spPr>
                  <a:xfrm>
                    <a:off x="4531186" y="36576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angle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31186" y="36576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34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9" name="Straight Connector 38"/>
              <p:cNvCxnSpPr>
                <a:stCxn id="38" idx="3"/>
              </p:cNvCxnSpPr>
              <p:nvPr/>
            </p:nvCxnSpPr>
            <p:spPr>
              <a:xfrm>
                <a:off x="4110790" y="3886200"/>
                <a:ext cx="429574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 flipH="1">
              <a:off x="7640440" y="3840637"/>
              <a:ext cx="810127" cy="0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128039" y="3286639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8039" y="3286639"/>
                  <a:ext cx="226023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4324" r="-18919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920326" y="3792419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0326" y="3792419"/>
                  <a:ext cx="226023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4324" r="-18919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/>
            <p:cNvGrpSpPr/>
            <p:nvPr/>
          </p:nvGrpSpPr>
          <p:grpSpPr>
            <a:xfrm>
              <a:off x="4009288" y="1991973"/>
              <a:ext cx="1841202" cy="2340089"/>
              <a:chOff x="3354638" y="1955815"/>
              <a:chExt cx="1841202" cy="2340089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354638" y="1955815"/>
                <a:ext cx="1504628" cy="2340089"/>
                <a:chOff x="2622432" y="1972275"/>
                <a:chExt cx="1504628" cy="2340089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2622432" y="1972275"/>
                  <a:ext cx="1504628" cy="2340089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prstDash val="lgDash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r-TR" dirty="0" smtClean="0"/>
                    <a:t>Hata </a:t>
                  </a:r>
                </a:p>
                <a:p>
                  <a:pPr algn="ctr"/>
                  <a:r>
                    <a:rPr lang="tr-TR" dirty="0" smtClean="0"/>
                    <a:t>Bulucu</a:t>
                  </a:r>
                </a:p>
                <a:p>
                  <a:pPr algn="ctr"/>
                  <a:endParaRPr lang="tr-TR" dirty="0" smtClean="0"/>
                </a:p>
                <a:p>
                  <a:pPr algn="ctr"/>
                  <a:endParaRPr lang="tr-TR" dirty="0"/>
                </a:p>
                <a:p>
                  <a:pPr algn="ctr"/>
                  <a:endParaRPr lang="tr-TR" dirty="0" smtClean="0"/>
                </a:p>
                <a:p>
                  <a:pPr algn="ctr"/>
                  <a:endParaRPr lang="tr-TR" dirty="0"/>
                </a:p>
                <a:p>
                  <a:pPr algn="ctr"/>
                  <a:endParaRPr lang="tr-TR" dirty="0"/>
                </a:p>
                <a:p>
                  <a:pPr algn="ctr"/>
                  <a:endParaRPr lang="tr-TR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Oval 31"/>
                    <p:cNvSpPr/>
                    <p:nvPr/>
                  </p:nvSpPr>
                  <p:spPr>
                    <a:xfrm>
                      <a:off x="3194979" y="3592339"/>
                      <a:ext cx="459962" cy="457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tr-T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tr-TR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</m:oMath>
                        </m:oMathPara>
                      </a14:m>
                      <a:endParaRPr lang="tr-TR" sz="1200" dirty="0"/>
                    </a:p>
                  </p:txBody>
                </p:sp>
              </mc:Choice>
              <mc:Fallback xmlns="">
                <p:sp>
                  <p:nvSpPr>
                    <p:cNvPr id="43" name="Oval 4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94979" y="3592339"/>
                      <a:ext cx="459962" cy="457200"/>
                    </a:xfrm>
                    <a:prstGeom prst="ellipse">
                      <a:avLst/>
                    </a:prstGeom>
                    <a:blipFill rotWithShape="0">
                      <a:blip r:embed="rId13"/>
                      <a:stretch>
                        <a:fillRect l="-105128" t="-138462" r="-71795" b="-193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3" name="Straight Connector 32"/>
                <p:cNvCxnSpPr>
                  <a:endCxn id="32" idx="2"/>
                </p:cNvCxnSpPr>
                <p:nvPr/>
              </p:nvCxnSpPr>
              <p:spPr>
                <a:xfrm>
                  <a:off x="2759782" y="3820939"/>
                  <a:ext cx="435198" cy="0"/>
                </a:xfrm>
                <a:prstGeom prst="line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2622432" y="3495278"/>
                      <a:ext cx="52760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0" name="TextBox 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2432" y="3495278"/>
                      <a:ext cx="527608" cy="276999"/>
                    </a:xfrm>
                    <a:prstGeom prst="rect">
                      <a:avLst/>
                    </a:prstGeom>
                    <a:blipFill rotWithShape="0">
                      <a:blip r:embed="rId14"/>
                      <a:stretch>
                        <a:fillRect l="-9302" t="-2222" r="-15116" b="-3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7" name="Straight Connector 26"/>
              <p:cNvCxnSpPr/>
              <p:nvPr/>
            </p:nvCxnSpPr>
            <p:spPr>
              <a:xfrm flipH="1">
                <a:off x="4399094" y="3837563"/>
                <a:ext cx="796746" cy="3744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4426930" y="3503587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6930" y="3503587"/>
                    <a:ext cx="524439" cy="276999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9302" t="-2174" r="-15116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807021" y="3464645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7021" y="3464645"/>
                    <a:ext cx="226023" cy="27699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21622" r="-21622" b="-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4319008" y="3987992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008" y="3987992"/>
                    <a:ext cx="226023" cy="276999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l="-5405" r="-540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TextBox 10"/>
            <p:cNvSpPr txBox="1"/>
            <p:nvPr/>
          </p:nvSpPr>
          <p:spPr>
            <a:xfrm>
              <a:off x="6762550" y="3147845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59578" y="4464441"/>
              <a:ext cx="2551583" cy="102349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8716024" y="4782081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6024" y="4782081"/>
                  <a:ext cx="685800" cy="45720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>
                <a:xfrm>
                  <a:off x="7674055" y="4782081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200" dirty="0"/>
                </a:p>
              </p:txBody>
            </p:sp>
          </mc:Choice>
          <mc:Fallback xmlns="">
            <p:sp>
              <p:nvSpPr>
                <p:cNvPr id="67" name="Oval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055" y="4782081"/>
                  <a:ext cx="457200" cy="457200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 l="-105128" t="-138462" r="-71795" b="-19359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11048941" y="3840637"/>
              <a:ext cx="0" cy="1170044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9381540" y="5010681"/>
              <a:ext cx="1667401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368190" y="5384296"/>
                  <a:ext cx="5860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8190" y="5384296"/>
                  <a:ext cx="586058" cy="27699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9375" t="-4444" r="-14583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>
            <a:xfrm>
              <a:off x="7968534" y="5239281"/>
              <a:ext cx="0" cy="42201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3" idx="1"/>
              <a:endCxn id="14" idx="6"/>
            </p:cNvCxnSpPr>
            <p:nvPr/>
          </p:nvCxnSpPr>
          <p:spPr>
            <a:xfrm flipH="1">
              <a:off x="8131255" y="5010681"/>
              <a:ext cx="5847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4" idx="2"/>
            </p:cNvCxnSpPr>
            <p:nvPr/>
          </p:nvCxnSpPr>
          <p:spPr>
            <a:xfrm flipH="1">
              <a:off x="4811816" y="5010681"/>
              <a:ext cx="286223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2" idx="4"/>
            </p:cNvCxnSpPr>
            <p:nvPr/>
          </p:nvCxnSpPr>
          <p:spPr>
            <a:xfrm>
              <a:off x="4811816" y="4069237"/>
              <a:ext cx="0" cy="94144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187252" y="4705155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252" y="4705155"/>
                  <a:ext cx="226023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1622" r="-21622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979539" y="5210935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9539" y="5210935"/>
                  <a:ext cx="226023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1622" r="-21622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287377" y="4387937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7377" y="4387937"/>
                  <a:ext cx="524439" cy="27699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9302" t="-2174" r="-15116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/>
            <p:cNvSpPr txBox="1"/>
            <p:nvPr/>
          </p:nvSpPr>
          <p:spPr>
            <a:xfrm>
              <a:off x="8865021" y="4398576"/>
              <a:ext cx="1463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Algılayıcı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423741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84471"/>
          </a:xfrm>
        </p:spPr>
        <p:txBody>
          <a:bodyPr>
            <a:normAutofit/>
          </a:bodyPr>
          <a:lstStyle/>
          <a:p>
            <a:r>
              <a:rPr lang="tr-TR" sz="3100" b="1" dirty="0">
                <a:solidFill>
                  <a:schemeClr val="accent1"/>
                </a:solidFill>
              </a:rPr>
              <a:t>Kapalı Çevrim Kontrol</a:t>
            </a:r>
            <a:r>
              <a:rPr lang="tr-TR" sz="6600" b="1" dirty="0">
                <a:solidFill>
                  <a:schemeClr val="accent1"/>
                </a:solidFill>
              </a:rPr>
              <a:t/>
            </a:r>
            <a:br>
              <a:rPr lang="tr-TR" sz="6600" b="1" dirty="0">
                <a:solidFill>
                  <a:schemeClr val="accent1"/>
                </a:solidFill>
              </a:rPr>
            </a:br>
            <a:r>
              <a:rPr lang="tr-TR" sz="2200" b="1" dirty="0">
                <a:solidFill>
                  <a:schemeClr val="accent1"/>
                </a:solidFill>
              </a:rPr>
              <a:t>Kapalı Çevrim Kontrol Sistemin İşlevsel Kalitesi</a:t>
            </a:r>
            <a:endParaRPr lang="tr-TR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0758" y="1371695"/>
            <a:ext cx="4572000" cy="457200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 err="1" smtClean="0"/>
              <a:t>Servo</a:t>
            </a:r>
            <a:r>
              <a:rPr lang="tr-TR" sz="2400" dirty="0" smtClean="0"/>
              <a:t> Karakteristiği</a:t>
            </a:r>
            <a:endParaRPr lang="tr-TR" sz="2400" dirty="0"/>
          </a:p>
          <a:p>
            <a:endParaRPr lang="tr-TR" sz="2400" dirty="0"/>
          </a:p>
        </p:txBody>
      </p:sp>
      <p:sp>
        <p:nvSpPr>
          <p:cNvPr id="52" name="Content Placeholder 51"/>
          <p:cNvSpPr>
            <a:spLocks noGrp="1"/>
          </p:cNvSpPr>
          <p:nvPr>
            <p:ph sz="half" idx="2"/>
          </p:nvPr>
        </p:nvSpPr>
        <p:spPr>
          <a:xfrm>
            <a:off x="6211395" y="1343574"/>
            <a:ext cx="4572000" cy="457200"/>
          </a:xfrm>
        </p:spPr>
        <p:txBody>
          <a:bodyPr/>
          <a:lstStyle/>
          <a:p>
            <a:r>
              <a:rPr lang="tr-TR" sz="2400" dirty="0" smtClean="0"/>
              <a:t>Regülatör Karakteristiği</a:t>
            </a:r>
            <a:endParaRPr lang="tr-TR" sz="2400" dirty="0"/>
          </a:p>
          <a:p>
            <a:endParaRPr lang="tr-TR" sz="24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58" y="1774972"/>
            <a:ext cx="4487045" cy="365182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395" y="1774973"/>
            <a:ext cx="4944285" cy="3651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350758" y="5500569"/>
                <a:ext cx="1024128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)=0 </m:t>
                    </m:r>
                  </m:oMath>
                </a14:m>
                <a:r>
                  <a:rPr lang="tr-TR" sz="2400" dirty="0" smtClean="0"/>
                  <a:t>kabul edilmiştir ve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758" y="5500569"/>
                <a:ext cx="10241282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79" t="-10526" b="-289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32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0459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tr-TR" sz="2200" b="1" dirty="0" err="1" smtClean="0">
                <a:solidFill>
                  <a:schemeClr val="accent1"/>
                </a:solidFill>
              </a:rPr>
              <a:t>Servo</a:t>
            </a:r>
            <a:r>
              <a:rPr lang="tr-TR" sz="2200" b="1" dirty="0" smtClean="0">
                <a:solidFill>
                  <a:schemeClr val="accent1"/>
                </a:solidFill>
              </a:rPr>
              <a:t> Karakteristiği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90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326410"/>
                <a:ext cx="5929163" cy="289850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tr-TR" sz="2400" dirty="0" smtClean="0"/>
                  <a:t>Bozucu girdinin olmaması durumunda, kapalı çevrim kontrol sisteminin </a:t>
                </a:r>
                <a:r>
                  <a:rPr lang="tr-TR" sz="2400" dirty="0" err="1" smtClean="0"/>
                  <a:t>refarans</a:t>
                </a:r>
                <a:r>
                  <a:rPr lang="tr-TR" sz="2400" dirty="0" smtClean="0"/>
                  <a:t> girişi izleme yeteneğine </a:t>
                </a:r>
                <a:r>
                  <a:rPr lang="tr-TR" sz="2400" dirty="0" err="1" smtClean="0"/>
                  <a:t>servo</a:t>
                </a:r>
                <a:r>
                  <a:rPr lang="tr-TR" sz="2400" dirty="0" smtClean="0"/>
                  <a:t> karakteristiği denir. Başka bir deyişle </a:t>
                </a:r>
                <a:r>
                  <a:rPr lang="tr-TR" sz="2400" dirty="0" err="1" smtClean="0"/>
                  <a:t>servo</a:t>
                </a:r>
                <a:r>
                  <a:rPr lang="tr-TR" sz="2400" dirty="0" smtClean="0"/>
                  <a:t> karakteristiği </a:t>
                </a:r>
                <a:endParaRPr lang="tr-TR" sz="2400" i="1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𝐸𝑅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 algn="just">
                  <a:buNone/>
                </a:pPr>
                <a:r>
                  <a:rPr lang="tr-TR" sz="2400" dirty="0" smtClean="0"/>
                  <a:t>Transfer fonksiyonuna sahip olma durumu olarak da açıklanır.</a:t>
                </a:r>
                <a:endParaRPr lang="tr-TR" sz="2400" dirty="0"/>
              </a:p>
            </p:txBody>
          </p:sp>
        </mc:Choice>
        <mc:Fallback xmlns="">
          <p:sp>
            <p:nvSpPr>
              <p:cNvPr id="91" name="Content Placeholder 9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326410"/>
                <a:ext cx="5929163" cy="2898504"/>
              </a:xfrm>
              <a:blipFill rotWithShape="0">
                <a:blip r:embed="rId3"/>
                <a:stretch>
                  <a:fillRect l="-3083" t="-2947" r="-2980" b="-65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067082" y="35965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sp>
        <p:nvSpPr>
          <p:cNvPr id="36" name="TextBox 35"/>
          <p:cNvSpPr txBox="1"/>
          <p:nvPr/>
        </p:nvSpPr>
        <p:spPr>
          <a:xfrm>
            <a:off x="3664469" y="361069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grpSp>
        <p:nvGrpSpPr>
          <p:cNvPr id="96" name="Group 95"/>
          <p:cNvGrpSpPr/>
          <p:nvPr/>
        </p:nvGrpSpPr>
        <p:grpSpPr>
          <a:xfrm>
            <a:off x="1486073" y="4357426"/>
            <a:ext cx="3486402" cy="1738478"/>
            <a:chOff x="1822957" y="5119522"/>
            <a:chExt cx="3486402" cy="1738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5" name="Group 94"/>
            <p:cNvGrpSpPr/>
            <p:nvPr/>
          </p:nvGrpSpPr>
          <p:grpSpPr>
            <a:xfrm>
              <a:off x="1822957" y="5119522"/>
              <a:ext cx="3486402" cy="1738478"/>
              <a:chOff x="1822957" y="5119522"/>
              <a:chExt cx="3486402" cy="1738478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4346764" y="5459356"/>
                <a:ext cx="6854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0843" t="-2174" r="-16867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Group 10"/>
              <p:cNvGrpSpPr/>
              <p:nvPr/>
            </p:nvGrpSpPr>
            <p:grpSpPr>
              <a:xfrm>
                <a:off x="1822957" y="5119522"/>
                <a:ext cx="1841202" cy="800346"/>
                <a:chOff x="3354638" y="3464645"/>
                <a:chExt cx="1841202" cy="80034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3354638" y="3478818"/>
                  <a:ext cx="1032509" cy="554261"/>
                  <a:chOff x="2622432" y="3495278"/>
                  <a:chExt cx="1032509" cy="55426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Oval 32"/>
                      <p:cNvSpPr/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tr-T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tr-TR" sz="1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oMath>
                          </m:oMathPara>
                        </a14:m>
                        <a:endParaRPr lang="tr-TR" sz="1200" dirty="0"/>
                      </a:p>
                    </p:txBody>
                  </p:sp>
                </mc:Choice>
                <mc:Fallback xmlns="">
                  <p:sp>
                    <p:nvSpPr>
                      <p:cNvPr id="43" name="Oval 4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  <a:blipFill rotWithShape="0">
                        <a:blip r:embed="rId13"/>
                        <a:stretch>
                          <a:fillRect l="-105128" t="-138462" r="-71795" b="-193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4" name="Straight Connector 33"/>
                  <p:cNvCxnSpPr>
                    <a:endCxn id="33" idx="2"/>
                  </p:cNvCxnSpPr>
                  <p:nvPr/>
                </p:nvCxnSpPr>
                <p:spPr>
                  <a:xfrm>
                    <a:off x="2759782" y="3820939"/>
                    <a:ext cx="435198" cy="0"/>
                  </a:xfrm>
                  <a:prstGeom prst="line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/>
                      <p:cNvSpPr txBox="1"/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tr-TR" dirty="0"/>
                      </a:p>
                    </p:txBody>
                  </p:sp>
                </mc:Choice>
                <mc:Fallback xmlns="">
                  <p:sp>
                    <p:nvSpPr>
                      <p:cNvPr id="50" name="TextBox 4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blipFill rotWithShape="0">
                        <a:blip r:embed="rId14"/>
                        <a:stretch>
                          <a:fillRect l="-9302" t="-2222" r="-15116" b="-3555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4399094" y="3837563"/>
                  <a:ext cx="796746" cy="3744"/>
                </a:xfrm>
                <a:prstGeom prst="line">
                  <a:avLst/>
                </a:prstGeom>
                <a:ln>
                  <a:head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4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 l="-9302" t="-2174" r="-15116" b="-326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5" name="TextBox 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 l="-21622" r="-21622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17"/>
                      <a:stretch>
                        <a:fillRect l="-5405" r="-54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/>
                  <p:cNvSpPr/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/>
              <p:cNvCxnSpPr/>
              <p:nvPr/>
            </p:nvCxnSpPr>
            <p:spPr>
              <a:xfrm>
                <a:off x="4803964" y="5459356"/>
                <a:ext cx="0" cy="1170044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4018876" y="6629400"/>
                <a:ext cx="78508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33" idx="4"/>
              </p:cNvCxnSpPr>
              <p:nvPr/>
            </p:nvCxnSpPr>
            <p:spPr>
              <a:xfrm>
                <a:off x="2625485" y="5687956"/>
                <a:ext cx="0" cy="941444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l="-9302" t="-2174" r="-15116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4" name="Straight Connector 53"/>
              <p:cNvCxnSpPr>
                <a:endCxn id="14" idx="1"/>
              </p:cNvCxnSpPr>
              <p:nvPr/>
            </p:nvCxnSpPr>
            <p:spPr>
              <a:xfrm>
                <a:off x="2625485" y="6629400"/>
                <a:ext cx="72787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7379431" y="699676"/>
                <a:ext cx="4374420" cy="5422703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4"/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İleri Bildirim TF</a:t>
                </a:r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Geri Bildirim TF</a:t>
                </a:r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Birim Geri Bildirim:	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Açık Çevrim TF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Kapalı Çevrim TF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tr-TR" sz="2400" dirty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Hata </a:t>
                </a:r>
                <a:r>
                  <a:rPr lang="tr-TR" sz="2400" dirty="0">
                    <a:solidFill>
                      <a:schemeClr val="tx1"/>
                    </a:solidFill>
                  </a:rPr>
                  <a:t>TF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𝐸𝑅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)≡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tr-TR" sz="2400" dirty="0">
                  <a:solidFill>
                    <a:schemeClr val="tx1"/>
                  </a:solidFill>
                </a:endParaRP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431" y="699676"/>
                <a:ext cx="4374420" cy="5422703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accent4"/>
                </a:outerShdw>
              </a:effec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00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0459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tr-TR" sz="2200" b="1" dirty="0" err="1" smtClean="0">
                <a:solidFill>
                  <a:schemeClr val="accent1"/>
                </a:solidFill>
              </a:rPr>
              <a:t>Servo</a:t>
            </a:r>
            <a:r>
              <a:rPr lang="tr-TR" sz="2200" b="1" dirty="0" smtClean="0">
                <a:solidFill>
                  <a:schemeClr val="accent1"/>
                </a:solidFill>
              </a:rPr>
              <a:t> Karakteristiği</a:t>
            </a:r>
            <a:endParaRPr lang="tr-TR" sz="2200" dirty="0"/>
          </a:p>
        </p:txBody>
      </p:sp>
      <p:sp>
        <p:nvSpPr>
          <p:cNvPr id="91" name="Content Placeholder 90"/>
          <p:cNvSpPr>
            <a:spLocks noGrp="1"/>
          </p:cNvSpPr>
          <p:nvPr>
            <p:ph sz="half" idx="1"/>
          </p:nvPr>
        </p:nvSpPr>
        <p:spPr>
          <a:xfrm>
            <a:off x="1097279" y="1326410"/>
            <a:ext cx="5929163" cy="2898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dirty="0" err="1" smtClean="0"/>
              <a:t>Servo</a:t>
            </a:r>
            <a:r>
              <a:rPr lang="tr-TR" sz="2400" dirty="0" smtClean="0"/>
              <a:t> karakteristiğini çalışmak için R(s) dışındaki tüm girişleri sıfır kabul ediyoruz. Böylelikle blok diyagramı aşağıdaki forma dönüşür. Bu forma 1G1Ç’lı sistemin temel biçimi (</a:t>
            </a:r>
            <a:r>
              <a:rPr lang="tr-TR" sz="2400" dirty="0" err="1" smtClean="0"/>
              <a:t>canonical</a:t>
            </a:r>
            <a:r>
              <a:rPr lang="tr-TR" sz="2400" dirty="0" smtClean="0"/>
              <a:t> form) denir.</a:t>
            </a:r>
            <a:endParaRPr lang="tr-TR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067082" y="35965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sp>
        <p:nvSpPr>
          <p:cNvPr id="36" name="TextBox 35"/>
          <p:cNvSpPr txBox="1"/>
          <p:nvPr/>
        </p:nvSpPr>
        <p:spPr>
          <a:xfrm>
            <a:off x="3664469" y="361069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grpSp>
        <p:nvGrpSpPr>
          <p:cNvPr id="96" name="Group 95"/>
          <p:cNvGrpSpPr/>
          <p:nvPr/>
        </p:nvGrpSpPr>
        <p:grpSpPr>
          <a:xfrm>
            <a:off x="1486073" y="4357426"/>
            <a:ext cx="3486402" cy="1738478"/>
            <a:chOff x="1822957" y="5119522"/>
            <a:chExt cx="3486402" cy="1738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5" name="Group 94"/>
            <p:cNvGrpSpPr/>
            <p:nvPr/>
          </p:nvGrpSpPr>
          <p:grpSpPr>
            <a:xfrm>
              <a:off x="1822957" y="5119522"/>
              <a:ext cx="3486402" cy="1738478"/>
              <a:chOff x="1822957" y="5119522"/>
              <a:chExt cx="3486402" cy="1738478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4346764" y="5459356"/>
                <a:ext cx="6854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0843" t="-2174" r="-16867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Group 10"/>
              <p:cNvGrpSpPr/>
              <p:nvPr/>
            </p:nvGrpSpPr>
            <p:grpSpPr>
              <a:xfrm>
                <a:off x="1822957" y="5119522"/>
                <a:ext cx="1841202" cy="800346"/>
                <a:chOff x="3354638" y="3464645"/>
                <a:chExt cx="1841202" cy="80034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3354638" y="3478818"/>
                  <a:ext cx="1032509" cy="554261"/>
                  <a:chOff x="2622432" y="3495278"/>
                  <a:chExt cx="1032509" cy="55426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Oval 32"/>
                      <p:cNvSpPr/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tr-T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tr-TR" sz="1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oMath>
                          </m:oMathPara>
                        </a14:m>
                        <a:endParaRPr lang="tr-TR" sz="1200" dirty="0"/>
                      </a:p>
                    </p:txBody>
                  </p:sp>
                </mc:Choice>
                <mc:Fallback xmlns="">
                  <p:sp>
                    <p:nvSpPr>
                      <p:cNvPr id="43" name="Oval 4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  <a:blipFill rotWithShape="0">
                        <a:blip r:embed="rId13"/>
                        <a:stretch>
                          <a:fillRect l="-105128" t="-138462" r="-71795" b="-193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4" name="Straight Connector 33"/>
                  <p:cNvCxnSpPr>
                    <a:endCxn id="33" idx="2"/>
                  </p:cNvCxnSpPr>
                  <p:nvPr/>
                </p:nvCxnSpPr>
                <p:spPr>
                  <a:xfrm>
                    <a:off x="2759782" y="3820939"/>
                    <a:ext cx="435198" cy="0"/>
                  </a:xfrm>
                  <a:prstGeom prst="line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/>
                      <p:cNvSpPr txBox="1"/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tr-TR" dirty="0"/>
                      </a:p>
                    </p:txBody>
                  </p:sp>
                </mc:Choice>
                <mc:Fallback xmlns="">
                  <p:sp>
                    <p:nvSpPr>
                      <p:cNvPr id="50" name="TextBox 4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blipFill rotWithShape="0">
                        <a:blip r:embed="rId14"/>
                        <a:stretch>
                          <a:fillRect l="-9302" t="-2222" r="-15116" b="-3555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4399094" y="3837563"/>
                  <a:ext cx="796746" cy="3744"/>
                </a:xfrm>
                <a:prstGeom prst="line">
                  <a:avLst/>
                </a:prstGeom>
                <a:ln>
                  <a:head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4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 l="-9302" t="-2174" r="-15116" b="-326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5" name="TextBox 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 l="-21622" r="-21622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17"/>
                      <a:stretch>
                        <a:fillRect l="-5405" r="-54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/>
                  <p:cNvSpPr/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/>
              <p:cNvCxnSpPr/>
              <p:nvPr/>
            </p:nvCxnSpPr>
            <p:spPr>
              <a:xfrm>
                <a:off x="4803964" y="5459356"/>
                <a:ext cx="0" cy="1170044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4018876" y="6629400"/>
                <a:ext cx="78508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33" idx="4"/>
              </p:cNvCxnSpPr>
              <p:nvPr/>
            </p:nvCxnSpPr>
            <p:spPr>
              <a:xfrm>
                <a:off x="2625485" y="5687956"/>
                <a:ext cx="0" cy="941444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l="-9302" t="-2174" r="-15116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4" name="Straight Connector 53"/>
              <p:cNvCxnSpPr>
                <a:endCxn id="14" idx="1"/>
              </p:cNvCxnSpPr>
              <p:nvPr/>
            </p:nvCxnSpPr>
            <p:spPr>
              <a:xfrm>
                <a:off x="2625485" y="6629400"/>
                <a:ext cx="72787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7315200" y="723900"/>
                <a:ext cx="4382543" cy="5330370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4"/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İleri Bildirim TF</a:t>
                </a:r>
                <a14:m>
                  <m:oMath xmlns:m="http://schemas.openxmlformats.org/officeDocument/2006/math">
                    <m: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Geri Bildirim TF</a:t>
                </a:r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Birim Geri Bildirim:	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Açık Çevrim TF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Kapalı Çevrim TF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tr-TR" sz="2400" dirty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Hata </a:t>
                </a:r>
                <a:r>
                  <a:rPr lang="tr-TR" sz="2400" dirty="0">
                    <a:solidFill>
                      <a:schemeClr val="tx1"/>
                    </a:solidFill>
                  </a:rPr>
                  <a:t>TF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𝐸𝑅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)≡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tr-TR" sz="2400" dirty="0">
                  <a:solidFill>
                    <a:schemeClr val="tx1"/>
                  </a:solidFill>
                </a:endParaRPr>
              </a:p>
              <a:p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723900"/>
                <a:ext cx="4382543" cy="533037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accent4"/>
                </a:outerShdw>
              </a:effec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88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0459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tr-TR" sz="2200" b="1" dirty="0" err="1" smtClean="0">
                <a:solidFill>
                  <a:schemeClr val="accent1"/>
                </a:solidFill>
              </a:rPr>
              <a:t>Servo</a:t>
            </a:r>
            <a:r>
              <a:rPr lang="tr-TR" sz="2200" b="1" dirty="0" smtClean="0">
                <a:solidFill>
                  <a:schemeClr val="accent1"/>
                </a:solidFill>
              </a:rPr>
              <a:t> Karakteristiği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90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326410"/>
                <a:ext cx="10161271" cy="289850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tr-TR" sz="2400" dirty="0" err="1" smtClean="0"/>
                  <a:t>Servo</a:t>
                </a:r>
                <a:r>
                  <a:rPr lang="tr-TR" sz="2400" dirty="0" smtClean="0"/>
                  <a:t> karakteristiği </a:t>
                </a:r>
                <a:endParaRPr lang="tr-TR" sz="2400" i="1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𝐸𝑅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 algn="just">
                  <a:buNone/>
                </a:pPr>
                <a:r>
                  <a:rPr lang="tr-TR" sz="2400" dirty="0"/>
                  <a:t>o</a:t>
                </a:r>
                <a:r>
                  <a:rPr lang="tr-TR" sz="2400" dirty="0" smtClean="0"/>
                  <a:t>lması için.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1+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)→∞</m:t>
                    </m:r>
                  </m:oMath>
                </a14:m>
                <a:r>
                  <a:rPr lang="tr-TR" sz="2400" dirty="0" smtClean="0"/>
                  <a:t>. Hatırlayalım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/>
                  <a:t>. </a:t>
                </a:r>
              </a:p>
              <a:p>
                <a:pPr marL="0" indent="0" algn="just">
                  <a:buNone/>
                </a:pPr>
                <a:r>
                  <a:rPr lang="tr-TR" sz="2400" dirty="0" smtClean="0"/>
                  <a:t>Dolayısıyla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tr-TR" sz="2400" dirty="0" smtClean="0"/>
                  <a:t>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tr-TR" sz="2400" dirty="0"/>
              </a:p>
              <a:p>
                <a:pPr marL="0" indent="0" algn="just">
                  <a:buNone/>
                </a:pPr>
                <a:endParaRPr lang="tr-TR" sz="2400" dirty="0" smtClean="0"/>
              </a:p>
              <a:p>
                <a:pPr marL="0" indent="0" algn="just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91" name="Content Placeholder 9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326410"/>
                <a:ext cx="10161271" cy="2898504"/>
              </a:xfrm>
              <a:blipFill rotWithShape="0">
                <a:blip r:embed="rId3"/>
                <a:stretch>
                  <a:fillRect l="-1800" t="-29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067082" y="35965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sp>
        <p:nvSpPr>
          <p:cNvPr id="36" name="TextBox 35"/>
          <p:cNvSpPr txBox="1"/>
          <p:nvPr/>
        </p:nvSpPr>
        <p:spPr>
          <a:xfrm>
            <a:off x="3664469" y="361069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grpSp>
        <p:nvGrpSpPr>
          <p:cNvPr id="96" name="Group 95"/>
          <p:cNvGrpSpPr/>
          <p:nvPr/>
        </p:nvGrpSpPr>
        <p:grpSpPr>
          <a:xfrm>
            <a:off x="3878579" y="4028102"/>
            <a:ext cx="3486402" cy="1738478"/>
            <a:chOff x="1822957" y="5119522"/>
            <a:chExt cx="3486402" cy="1738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5" name="Group 94"/>
            <p:cNvGrpSpPr/>
            <p:nvPr/>
          </p:nvGrpSpPr>
          <p:grpSpPr>
            <a:xfrm>
              <a:off x="1822957" y="5119522"/>
              <a:ext cx="3486402" cy="1738478"/>
              <a:chOff x="1822957" y="5119522"/>
              <a:chExt cx="3486402" cy="1738478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4346764" y="5459356"/>
                <a:ext cx="6854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9639" t="-2174" r="-16867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Group 10"/>
              <p:cNvGrpSpPr/>
              <p:nvPr/>
            </p:nvGrpSpPr>
            <p:grpSpPr>
              <a:xfrm>
                <a:off x="1822957" y="5119522"/>
                <a:ext cx="1841202" cy="800346"/>
                <a:chOff x="3354638" y="3464645"/>
                <a:chExt cx="1841202" cy="80034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3354638" y="3478818"/>
                  <a:ext cx="1032509" cy="554261"/>
                  <a:chOff x="2622432" y="3495278"/>
                  <a:chExt cx="1032509" cy="55426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Oval 32"/>
                      <p:cNvSpPr/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tr-T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tr-TR" sz="1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oMath>
                          </m:oMathPara>
                        </a14:m>
                        <a:endParaRPr lang="tr-TR" sz="1200" dirty="0"/>
                      </a:p>
                    </p:txBody>
                  </p:sp>
                </mc:Choice>
                <mc:Fallback xmlns="">
                  <p:sp>
                    <p:nvSpPr>
                      <p:cNvPr id="43" name="Oval 4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  <a:blipFill rotWithShape="0">
                        <a:blip r:embed="rId13"/>
                        <a:stretch>
                          <a:fillRect l="-105128" t="-138462" r="-71795" b="-193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4" name="Straight Connector 33"/>
                  <p:cNvCxnSpPr>
                    <a:endCxn id="33" idx="2"/>
                  </p:cNvCxnSpPr>
                  <p:nvPr/>
                </p:nvCxnSpPr>
                <p:spPr>
                  <a:xfrm>
                    <a:off x="2759782" y="3820939"/>
                    <a:ext cx="435198" cy="0"/>
                  </a:xfrm>
                  <a:prstGeom prst="line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/>
                      <p:cNvSpPr txBox="1"/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tr-TR" dirty="0"/>
                      </a:p>
                    </p:txBody>
                  </p:sp>
                </mc:Choice>
                <mc:Fallback xmlns="">
                  <p:sp>
                    <p:nvSpPr>
                      <p:cNvPr id="50" name="TextBox 4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blipFill rotWithShape="0">
                        <a:blip r:embed="rId14"/>
                        <a:stretch>
                          <a:fillRect l="-9302" t="-2222" r="-15116" b="-3555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4399094" y="3837563"/>
                  <a:ext cx="796746" cy="3744"/>
                </a:xfrm>
                <a:prstGeom prst="line">
                  <a:avLst/>
                </a:prstGeom>
                <a:ln>
                  <a:head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4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 l="-9302" t="-2174" r="-15116" b="-326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5" name="TextBox 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 l="-21622" r="-21622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17"/>
                      <a:stretch>
                        <a:fillRect l="-5405" r="-54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/>
                  <p:cNvSpPr/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/>
              <p:cNvCxnSpPr/>
              <p:nvPr/>
            </p:nvCxnSpPr>
            <p:spPr>
              <a:xfrm>
                <a:off x="4803964" y="5459356"/>
                <a:ext cx="0" cy="1170044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4018876" y="6629400"/>
                <a:ext cx="78508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33" idx="4"/>
              </p:cNvCxnSpPr>
              <p:nvPr/>
            </p:nvCxnSpPr>
            <p:spPr>
              <a:xfrm>
                <a:off x="2625485" y="5687956"/>
                <a:ext cx="0" cy="941444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l="-10465" t="-4444" r="-15116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4" name="Straight Connector 53"/>
              <p:cNvCxnSpPr>
                <a:endCxn id="14" idx="1"/>
              </p:cNvCxnSpPr>
              <p:nvPr/>
            </p:nvCxnSpPr>
            <p:spPr>
              <a:xfrm>
                <a:off x="2625485" y="6629400"/>
                <a:ext cx="72787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42179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0459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Regülatör Karakteristiği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90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67000" y="1326409"/>
                <a:ext cx="8488680" cy="393139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tr-TR" sz="2400" dirty="0" smtClean="0"/>
                  <a:t>Referans girişin olmaması durumunda, kapalı çevrim kontrol sisteminin bozucu </a:t>
                </a:r>
                <a:r>
                  <a:rPr lang="tr-TR" sz="2400" dirty="0"/>
                  <a:t>giriş D(s)</a:t>
                </a:r>
                <a:r>
                  <a:rPr lang="tr-TR" sz="2400" dirty="0" smtClean="0"/>
                  <a:t>’</a:t>
                </a:r>
                <a:r>
                  <a:rPr lang="tr-TR" sz="2400" dirty="0" err="1" smtClean="0"/>
                  <a:t>nin</a:t>
                </a:r>
                <a:r>
                  <a:rPr lang="tr-TR" sz="2400" dirty="0" smtClean="0"/>
                  <a:t> </a:t>
                </a:r>
                <a:r>
                  <a:rPr lang="tr-TR" sz="2400" dirty="0"/>
                  <a:t>sisteme </a:t>
                </a:r>
                <a:r>
                  <a:rPr lang="tr-TR" sz="2400" dirty="0" smtClean="0"/>
                  <a:t>olan etkisini en aza indirme yeteneğine regülatör karakteristiği denir. Başka bir deyişle </a:t>
                </a:r>
                <a:r>
                  <a:rPr lang="tr-TR" sz="2400" dirty="0"/>
                  <a:t>regülatör</a:t>
                </a:r>
                <a:r>
                  <a:rPr lang="tr-TR" sz="2400" dirty="0" smtClean="0"/>
                  <a:t> karakteristiği </a:t>
                </a:r>
                <a:endParaRPr lang="tr-TR" sz="2400" i="1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𝐸𝐷</m:t>
                          </m:r>
                        </m:sub>
                      </m:sSub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 algn="just">
                  <a:buNone/>
                </a:pPr>
                <a:r>
                  <a:rPr lang="tr-TR" sz="2400" dirty="0" smtClean="0"/>
                  <a:t>Transfer fonksiyonuna sahip olma durumu olarak da açıklanır.</a:t>
                </a:r>
              </a:p>
              <a:p>
                <a:pPr marL="0" indent="0" algn="just">
                  <a:buNone/>
                </a:pPr>
                <a:r>
                  <a:rPr lang="tr-TR" sz="2400" dirty="0" smtClean="0"/>
                  <a:t>Regülatör karakteristiğini çalışmak için D(s) dışındaki tüm girişleri sıfır kabul ediyoruz. Böylelikle blok diyagramı aşağıdaki forma dönüşür.</a:t>
                </a:r>
                <a:endParaRPr lang="tr-TR" sz="2400" dirty="0"/>
              </a:p>
            </p:txBody>
          </p:sp>
        </mc:Choice>
        <mc:Fallback xmlns="">
          <p:sp>
            <p:nvSpPr>
              <p:cNvPr id="91" name="Content Placeholder 9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67000" y="1326409"/>
                <a:ext cx="8488680" cy="3931391"/>
              </a:xfrm>
              <a:blipFill rotWithShape="0">
                <a:blip r:embed="rId3"/>
                <a:stretch>
                  <a:fillRect l="-2227" t="-2171" r="-21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067082" y="35965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sp>
        <p:nvSpPr>
          <p:cNvPr id="36" name="TextBox 35"/>
          <p:cNvSpPr txBox="1"/>
          <p:nvPr/>
        </p:nvSpPr>
        <p:spPr>
          <a:xfrm>
            <a:off x="3664469" y="361069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52" y="3520320"/>
            <a:ext cx="8294094" cy="27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140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5427</TotalTime>
  <Words>1080</Words>
  <Application>Microsoft Office PowerPoint</Application>
  <PresentationFormat>Geniş ekran</PresentationFormat>
  <Paragraphs>436</Paragraphs>
  <Slides>38</Slides>
  <Notes>21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4" baseType="lpstr">
      <vt:lpstr>Calibri</vt:lpstr>
      <vt:lpstr>Calibri Light</vt:lpstr>
      <vt:lpstr>Cambria Math</vt:lpstr>
      <vt:lpstr>Times New Roman</vt:lpstr>
      <vt:lpstr>Wingdings</vt:lpstr>
      <vt:lpstr>Retrospect</vt:lpstr>
      <vt:lpstr>Otomatik Kontrol</vt:lpstr>
      <vt:lpstr>Kapalı Çevrim Kontrol Kapalı Çevrim Kontrol Sistemin İşlevsel Kalitesi</vt:lpstr>
      <vt:lpstr>Kapalı Çevrim Kontrol Kapalı Çevrim Kontrol Sistemin İşlevsel Kalitesi</vt:lpstr>
      <vt:lpstr>Kapalı Çevrim Kontrol</vt:lpstr>
      <vt:lpstr>Kapalı Çevrim Kontrol Kapalı Çevrim Kontrol Sistemin İşlevsel Kalitesi</vt:lpstr>
      <vt:lpstr>Kapalı Çevrim Kontrol Servo Karakteristiği</vt:lpstr>
      <vt:lpstr>Kapalı Çevrim Kontrol Servo Karakteristiği</vt:lpstr>
      <vt:lpstr>Kapalı Çevrim Kontrol Servo Karakteristiği</vt:lpstr>
      <vt:lpstr>Kapalı Çevrim Kontrol Regülatör Karakteristiği</vt:lpstr>
      <vt:lpstr>Kapalı Çevrim Kontrol Regülatör Karakteristiği</vt:lpstr>
      <vt:lpstr>Kapalı Çevrim Kontrol Sistem belirsizliklerine karşı dayanıklılık</vt:lpstr>
      <vt:lpstr>Kapalı Çevrim Kontrol Sistem belirsizliklerine karşı dayanıklılık</vt:lpstr>
      <vt:lpstr>Kapalı Çevrim Kontrol Sistem belirsizliklerine karşı dayanıklılık</vt:lpstr>
      <vt:lpstr>Kapalı Çevrim Kontrol Sistem belirsizliklerine karşı dayanıklılık</vt:lpstr>
      <vt:lpstr>Kapalı Çevrim Kontrol Sistem belirsizliklerine karşı dayanıklılık</vt:lpstr>
      <vt:lpstr>Kapalı Çevrim Kontrol Sistem belirsizliklerine karşı dayanıklılık için Örnekler</vt:lpstr>
      <vt:lpstr>Kapalı Çevrim Kontrol Sistem belirsizliklerine karşı dayanıklılık için Örnekler</vt:lpstr>
      <vt:lpstr>Kapalı Çevrim Kontrol Sistem belirsizliklerine karşı dayanıklılık için Örnekler</vt:lpstr>
      <vt:lpstr>Kapalı Çevrim Kontrol Sistem belirsizliklerine karşı dayanıklılık için Örnekler</vt:lpstr>
      <vt:lpstr>Kapalı Çevrim Kontrol Sistem belirsizliklerine karşı dayanıklılık için Örnekler</vt:lpstr>
      <vt:lpstr>Kapalı Çevrim Kontrol Sistem belirsizliklerine karşı dayanıklılık için Örnekler</vt:lpstr>
      <vt:lpstr>Kapalı Çevrim Kontrol Sistem belirsizliklerine karşı dayanıklılık için Örnekler</vt:lpstr>
      <vt:lpstr>Kapalı Çevrim Kontrol Sistem belirsizliklerine karşı dayanıklılık için Örnekler</vt:lpstr>
      <vt:lpstr>Kapalı Çevrim Kontrol Sistem belirsizliklerine karşı dayanıklılık için Örnekler</vt:lpstr>
      <vt:lpstr>Örnek 4’ün Çözümü</vt:lpstr>
      <vt:lpstr>Örnek 4’ün Çözümü</vt:lpstr>
      <vt:lpstr>Örnek 4’ün Çözümü</vt:lpstr>
      <vt:lpstr>Örnek 4’ün Çözümü</vt:lpstr>
      <vt:lpstr>Örnek 4’ün Çözümü</vt:lpstr>
      <vt:lpstr>Kapalı Çevrim Kontrol Kapalı Çevrim Kontrol Sistemin Genel Gereklilikleri </vt:lpstr>
      <vt:lpstr>Kapalı Çevrim Kontrol Kapalı Çevrim Kontrol Sistemin Genel Gereklilikleri </vt:lpstr>
      <vt:lpstr>Kapalı Çevrim Kontrol Sistemin Genel Gereklilikleri  Test Girişlerinin Tanıtılması</vt:lpstr>
      <vt:lpstr>Kapalı Çevrim Kontrol Sistemin Genel Gereklilikleri  Test Girişlerinin Tanıtılması : Impuls</vt:lpstr>
      <vt:lpstr>Kapalı Çevrim Kontrol Sistemin Genel Gereklilikleri  Test Girişlerinin Tanıtılması: Adım(Step)</vt:lpstr>
      <vt:lpstr>Örnekler:</vt:lpstr>
      <vt:lpstr>Kapalı Çevrim Kontrol Sistemin Genel Gereklilikleri  Test Girişlerinin Tanıtılması: Rampa (Ramp)</vt:lpstr>
      <vt:lpstr>Kapalı Çevrim Kontrol Sistemin Genel Gereklilikleri  Test Girişlerinin Tanıtılması: İvme (Acceleration)</vt:lpstr>
      <vt:lpstr>Örnek: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Otomatik Kontrol</dc:title>
  <dc:creator>Nurdan Bilgin</dc:creator>
  <cp:lastModifiedBy>Nurdan Bilgin</cp:lastModifiedBy>
  <cp:revision>412</cp:revision>
  <dcterms:created xsi:type="dcterms:W3CDTF">2017-04-18T08:36:43Z</dcterms:created>
  <dcterms:modified xsi:type="dcterms:W3CDTF">2019-11-07T10:22:00Z</dcterms:modified>
</cp:coreProperties>
</file>