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790" autoAdjust="0"/>
  </p:normalViewPr>
  <p:slideViewPr>
    <p:cSldViewPr snapToGrid="0">
      <p:cViewPr varScale="1">
        <p:scale>
          <a:sx n="90" d="100"/>
          <a:sy n="90" d="100"/>
        </p:scale>
        <p:origin x="13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90A35-B5B8-406B-AC3F-8F21430FE931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93731-BEC5-4498-8DD1-646EE4741A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82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7011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20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9486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6486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1045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01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6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6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24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8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6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5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3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98C053-3C53-4596-BDBF-EAF2CAE8EA5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8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1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95563"/>
            <a:ext cx="10058400" cy="49377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A98C053-3C53-4596-BDBF-EAF2CAE8EA5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28767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23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3" Type="http://schemas.openxmlformats.org/officeDocument/2006/relationships/image" Target="../media/image77.png"/><Relationship Id="rId21" Type="http://schemas.openxmlformats.org/officeDocument/2006/relationships/image" Target="../media/image95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8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87.png"/><Relationship Id="rId18" Type="http://schemas.openxmlformats.org/officeDocument/2006/relationships/image" Target="../media/image122.png"/><Relationship Id="rId26" Type="http://schemas.openxmlformats.org/officeDocument/2006/relationships/image" Target="../media/image129.png"/><Relationship Id="rId21" Type="http://schemas.openxmlformats.org/officeDocument/2006/relationships/image" Target="../media/image124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21.png"/><Relationship Id="rId25" Type="http://schemas.openxmlformats.org/officeDocument/2006/relationships/image" Target="../media/image128.png"/><Relationship Id="rId2" Type="http://schemas.openxmlformats.org/officeDocument/2006/relationships/image" Target="../media/image111.png"/><Relationship Id="rId16" Type="http://schemas.openxmlformats.org/officeDocument/2006/relationships/image" Target="../media/image120.png"/><Relationship Id="rId20" Type="http://schemas.openxmlformats.org/officeDocument/2006/relationships/image" Target="../media/image123.png"/><Relationship Id="rId29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6.png"/><Relationship Id="rId24" Type="http://schemas.openxmlformats.org/officeDocument/2006/relationships/image" Target="../media/image127.png"/><Relationship Id="rId5" Type="http://schemas.openxmlformats.org/officeDocument/2006/relationships/image" Target="../media/image5.png"/><Relationship Id="rId15" Type="http://schemas.openxmlformats.org/officeDocument/2006/relationships/image" Target="../media/image119.png"/><Relationship Id="rId23" Type="http://schemas.openxmlformats.org/officeDocument/2006/relationships/image" Target="../media/image126.png"/><Relationship Id="rId28" Type="http://schemas.openxmlformats.org/officeDocument/2006/relationships/image" Target="../media/image131.png"/><Relationship Id="rId10" Type="http://schemas.openxmlformats.org/officeDocument/2006/relationships/image" Target="../media/image115.png"/><Relationship Id="rId19" Type="http://schemas.openxmlformats.org/officeDocument/2006/relationships/image" Target="../media/image79.png"/><Relationship Id="rId31" Type="http://schemas.openxmlformats.org/officeDocument/2006/relationships/image" Target="../media/image134.png"/><Relationship Id="rId4" Type="http://schemas.openxmlformats.org/officeDocument/2006/relationships/image" Target="../media/image4.png"/><Relationship Id="rId9" Type="http://schemas.openxmlformats.org/officeDocument/2006/relationships/image" Target="../media/image114.png"/><Relationship Id="rId14" Type="http://schemas.openxmlformats.org/officeDocument/2006/relationships/image" Target="../media/image118.png"/><Relationship Id="rId22" Type="http://schemas.openxmlformats.org/officeDocument/2006/relationships/image" Target="../media/image125.png"/><Relationship Id="rId27" Type="http://schemas.openxmlformats.org/officeDocument/2006/relationships/image" Target="../media/image130.png"/><Relationship Id="rId30" Type="http://schemas.openxmlformats.org/officeDocument/2006/relationships/image" Target="../media/image1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jpe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3.png"/><Relationship Id="rId7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9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2" Type="http://schemas.openxmlformats.org/officeDocument/2006/relationships/image" Target="../media/image51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19.png"/><Relationship Id="rId15" Type="http://schemas.openxmlformats.org/officeDocument/2006/relationships/image" Target="../media/image61.png"/><Relationship Id="rId10" Type="http://schemas.openxmlformats.org/officeDocument/2006/relationships/image" Target="../media/image24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3.png"/><Relationship Id="rId21" Type="http://schemas.openxmlformats.org/officeDocument/2006/relationships/image" Target="../media/image76.png"/><Relationship Id="rId7" Type="http://schemas.openxmlformats.org/officeDocument/2006/relationships/image" Target="../media/image7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66.png"/><Relationship Id="rId5" Type="http://schemas.openxmlformats.org/officeDocument/2006/relationships/image" Target="../media/image5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4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Otomatik K</a:t>
            </a:r>
            <a:r>
              <a:rPr lang="tr-TR" dirty="0" smtClean="0"/>
              <a:t>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tr-TR" sz="2200" b="1" cap="none" dirty="0" smtClean="0">
                <a:solidFill>
                  <a:schemeClr val="accent2"/>
                </a:solidFill>
              </a:rPr>
              <a:t>Kontrol Sistemlerin Temel Özellikleri</a:t>
            </a:r>
          </a:p>
          <a:p>
            <a:pPr>
              <a:lnSpc>
                <a:spcPct val="70000"/>
              </a:lnSpc>
            </a:pPr>
            <a:endParaRPr lang="en-US" sz="2200" b="1" cap="none" dirty="0">
              <a:solidFill>
                <a:schemeClr val="accent2"/>
              </a:solidFill>
            </a:endParaRPr>
          </a:p>
          <a:p>
            <a:pPr algn="r">
              <a:lnSpc>
                <a:spcPct val="70000"/>
              </a:lnSpc>
            </a:pPr>
            <a:r>
              <a:rPr lang="tr-TR" sz="1500" cap="none" dirty="0">
                <a:latin typeface="+mn-lt"/>
              </a:rPr>
              <a:t>Hazırlayan: Dr. Nurdan Bilgin</a:t>
            </a:r>
            <a:endParaRPr lang="en-US" sz="150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4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Çevrim Kontrol</a:t>
            </a:r>
            <a:r>
              <a:rPr lang="tr-TR" sz="2800" b="1" dirty="0">
                <a:solidFill>
                  <a:schemeClr val="accent1"/>
                </a:solidFill>
              </a:rPr>
              <a:t/>
            </a:r>
            <a:br>
              <a:rPr lang="tr-TR" sz="2800" b="1" dirty="0">
                <a:solidFill>
                  <a:schemeClr val="accent1"/>
                </a:solidFill>
              </a:rPr>
            </a:br>
            <a:r>
              <a:rPr lang="tr-TR" sz="2000" b="1" dirty="0" smtClean="0">
                <a:solidFill>
                  <a:schemeClr val="accent1"/>
                </a:solidFill>
              </a:rPr>
              <a:t>Kapalı Çevrim Kontrol Sisteminde Kontrol </a:t>
            </a:r>
            <a:r>
              <a:rPr lang="tr-TR" sz="2000" b="1" dirty="0">
                <a:solidFill>
                  <a:schemeClr val="accent1"/>
                </a:solidFill>
              </a:rPr>
              <a:t>E</a:t>
            </a:r>
            <a:r>
              <a:rPr lang="tr-TR" sz="2000" b="1" dirty="0" smtClean="0">
                <a:solidFill>
                  <a:schemeClr val="accent1"/>
                </a:solidFill>
              </a:rPr>
              <a:t>ylemi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4357" y="132809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sp>
        <p:nvSpPr>
          <p:cNvPr id="20" name="TextBox 19"/>
          <p:cNvSpPr txBox="1"/>
          <p:nvPr/>
        </p:nvSpPr>
        <p:spPr>
          <a:xfrm>
            <a:off x="3035410" y="134226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grpSp>
        <p:nvGrpSpPr>
          <p:cNvPr id="3" name="Group 2"/>
          <p:cNvGrpSpPr/>
          <p:nvPr/>
        </p:nvGrpSpPr>
        <p:grpSpPr>
          <a:xfrm>
            <a:off x="1052526" y="743803"/>
            <a:ext cx="7545048" cy="3553195"/>
            <a:chOff x="1193898" y="1458394"/>
            <a:chExt cx="7545048" cy="35531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7195772" y="2074336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5772" y="2074336"/>
                  <a:ext cx="685800" cy="4572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172" r="-1724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5614357" y="2962331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4357" y="2962331"/>
                  <a:ext cx="685800" cy="4572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217" r="-87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/>
                <p:nvPr/>
              </p:nvSpPr>
              <p:spPr>
                <a:xfrm>
                  <a:off x="7319151" y="2962331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sz="1200" dirty="0"/>
                </a:p>
              </p:txBody>
            </p:sp>
          </mc:Choice>
          <mc:Fallback xmlns="">
            <p:sp>
              <p:nvSpPr>
                <p:cNvPr id="10" name="Oval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9151" y="2962331"/>
                  <a:ext cx="457200" cy="4572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 l="-105128" t="-139744" r="-71795" b="-19230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>
              <a:stCxn id="8" idx="0"/>
            </p:cNvCxnSpPr>
            <p:nvPr/>
          </p:nvCxnSpPr>
          <p:spPr>
            <a:xfrm flipV="1">
              <a:off x="7538672" y="1458394"/>
              <a:ext cx="0" cy="615942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547751" y="2531539"/>
              <a:ext cx="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3"/>
              <a:endCxn id="10" idx="2"/>
            </p:cNvCxnSpPr>
            <p:nvPr/>
          </p:nvCxnSpPr>
          <p:spPr>
            <a:xfrm>
              <a:off x="6300157" y="3190931"/>
              <a:ext cx="1018994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6"/>
            </p:cNvCxnSpPr>
            <p:nvPr/>
          </p:nvCxnSpPr>
          <p:spPr>
            <a:xfrm>
              <a:off x="7776351" y="3190931"/>
              <a:ext cx="6854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233551" y="2913932"/>
                  <a:ext cx="50539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3551" y="2913932"/>
                  <a:ext cx="505395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9639" t="-2222" r="-16867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562507" y="1742567"/>
                  <a:ext cx="5244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2507" y="1742567"/>
                  <a:ext cx="524439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9302" t="-4444" r="-16279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981313" y="2871754"/>
                  <a:ext cx="5244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1313" y="2871754"/>
                  <a:ext cx="524439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0465" t="-2222" r="-15116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4141606" y="2976503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1606" y="2976503"/>
                  <a:ext cx="685800" cy="45720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035410" y="2976503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5410" y="2976503"/>
                  <a:ext cx="685800" cy="45720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47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/>
            <p:cNvCxnSpPr>
              <a:stCxn id="23" idx="3"/>
            </p:cNvCxnSpPr>
            <p:nvPr/>
          </p:nvCxnSpPr>
          <p:spPr>
            <a:xfrm>
              <a:off x="3721210" y="3205103"/>
              <a:ext cx="429574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4825050" y="3190931"/>
              <a:ext cx="810127" cy="0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312649" y="2636933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2649" y="2636933"/>
                  <a:ext cx="226023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1622" r="-21622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104936" y="3142713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936" y="3142713"/>
                  <a:ext cx="226023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1622" r="-21622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2" name="Group 51"/>
            <p:cNvGrpSpPr/>
            <p:nvPr/>
          </p:nvGrpSpPr>
          <p:grpSpPr>
            <a:xfrm>
              <a:off x="1193898" y="2865270"/>
              <a:ext cx="1032509" cy="554261"/>
              <a:chOff x="2622432" y="3495278"/>
              <a:chExt cx="1032509" cy="55426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Oval 42"/>
                  <p:cNvSpPr/>
                  <p:nvPr/>
                </p:nvSpPr>
                <p:spPr>
                  <a:xfrm>
                    <a:off x="3194979" y="3592339"/>
                    <a:ext cx="459962" cy="4572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sz="1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oMath>
                      </m:oMathPara>
                    </a14:m>
                    <a:endParaRPr lang="tr-TR" sz="1200" dirty="0"/>
                  </a:p>
                </p:txBody>
              </p:sp>
            </mc:Choice>
            <mc:Fallback xmlns="">
              <p:sp>
                <p:nvSpPr>
                  <p:cNvPr id="43" name="Oval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94979" y="3592339"/>
                    <a:ext cx="459962" cy="457200"/>
                  </a:xfrm>
                  <a:prstGeom prst="ellipse">
                    <a:avLst/>
                  </a:prstGeom>
                  <a:blipFill rotWithShape="0">
                    <a:blip r:embed="rId13"/>
                    <a:stretch>
                      <a:fillRect l="-105128" t="-139744" r="-71795" b="-19230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Straight Connector 45"/>
              <p:cNvCxnSpPr>
                <a:endCxn id="43" idx="2"/>
              </p:cNvCxnSpPr>
              <p:nvPr/>
            </p:nvCxnSpPr>
            <p:spPr>
              <a:xfrm>
                <a:off x="2759782" y="3820939"/>
                <a:ext cx="43519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2622432" y="3495278"/>
                    <a:ext cx="52760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2432" y="3495278"/>
                    <a:ext cx="527608" cy="276999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9302" t="-2222" r="-15116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3" name="Straight Connector 52"/>
            <p:cNvCxnSpPr/>
            <p:nvPr/>
          </p:nvCxnSpPr>
          <p:spPr>
            <a:xfrm flipH="1">
              <a:off x="2238354" y="3224015"/>
              <a:ext cx="796746" cy="3744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2266190" y="2890039"/>
                  <a:ext cx="5244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6190" y="2890039"/>
                  <a:ext cx="524439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9302" t="-2222" r="-15116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1646281" y="2851097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6281" y="2851097"/>
                  <a:ext cx="226023" cy="27699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24324" r="-18919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2158268" y="3374444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8268" y="3374444"/>
                  <a:ext cx="226023" cy="27699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8108" r="-270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5900634" y="4132375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0634" y="4132375"/>
                  <a:ext cx="685800" cy="45720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Oval 66"/>
                <p:cNvSpPr/>
                <p:nvPr/>
              </p:nvSpPr>
              <p:spPr>
                <a:xfrm>
                  <a:off x="4858665" y="4132375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sz="1200" dirty="0"/>
                </a:p>
              </p:txBody>
            </p:sp>
          </mc:Choice>
          <mc:Fallback xmlns="">
            <p:sp>
              <p:nvSpPr>
                <p:cNvPr id="67" name="Oval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8665" y="4132375"/>
                  <a:ext cx="457200" cy="457200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 l="-105128" t="-139744" r="-71795" b="-19230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Arrow Connector 68"/>
            <p:cNvCxnSpPr/>
            <p:nvPr/>
          </p:nvCxnSpPr>
          <p:spPr>
            <a:xfrm>
              <a:off x="8233551" y="3190931"/>
              <a:ext cx="0" cy="1170044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6566150" y="4360975"/>
              <a:ext cx="1667401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4552800" y="4734590"/>
                  <a:ext cx="5860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800" y="4734590"/>
                  <a:ext cx="586058" cy="276999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9375" t="-2174" r="-14583" b="-3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Connector 81"/>
            <p:cNvCxnSpPr/>
            <p:nvPr/>
          </p:nvCxnSpPr>
          <p:spPr>
            <a:xfrm>
              <a:off x="5153144" y="4589575"/>
              <a:ext cx="0" cy="422014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66" idx="1"/>
              <a:endCxn id="67" idx="6"/>
            </p:cNvCxnSpPr>
            <p:nvPr/>
          </p:nvCxnSpPr>
          <p:spPr>
            <a:xfrm flipH="1">
              <a:off x="5315865" y="4360975"/>
              <a:ext cx="5847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67" idx="2"/>
            </p:cNvCxnSpPr>
            <p:nvPr/>
          </p:nvCxnSpPr>
          <p:spPr>
            <a:xfrm flipH="1">
              <a:off x="1996426" y="4360975"/>
              <a:ext cx="286223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43" idx="4"/>
            </p:cNvCxnSpPr>
            <p:nvPr/>
          </p:nvCxnSpPr>
          <p:spPr>
            <a:xfrm>
              <a:off x="1996426" y="3419531"/>
              <a:ext cx="0" cy="941444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5371862" y="4055449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1862" y="4055449"/>
                  <a:ext cx="226023" cy="27699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21622" r="-21622" b="-888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5164149" y="4561229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4149" y="4561229"/>
                  <a:ext cx="226023" cy="276999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24324" r="-18919" b="-888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1471987" y="3738231"/>
                  <a:ext cx="5244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1987" y="3738231"/>
                  <a:ext cx="524439" cy="276999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9302" t="-2222" r="-15116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TextBox 92"/>
            <p:cNvSpPr txBox="1"/>
            <p:nvPr/>
          </p:nvSpPr>
          <p:spPr>
            <a:xfrm>
              <a:off x="6049631" y="3748870"/>
              <a:ext cx="1463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Algılayıcı</a:t>
              </a:r>
              <a:endParaRPr lang="tr-TR" dirty="0"/>
            </a:p>
          </p:txBody>
        </p:sp>
      </p:grpSp>
      <p:sp>
        <p:nvSpPr>
          <p:cNvPr id="95" name="Rectangle 94"/>
          <p:cNvSpPr/>
          <p:nvPr/>
        </p:nvSpPr>
        <p:spPr>
          <a:xfrm>
            <a:off x="1275609" y="5907099"/>
            <a:ext cx="886492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/>
              <a:t>Hedef</a:t>
            </a:r>
            <a:r>
              <a:rPr lang="en-US" dirty="0"/>
              <a:t>, </a:t>
            </a:r>
            <a:r>
              <a:rPr lang="en-US" b="1" dirty="0"/>
              <a:t>R(s), D(s) </a:t>
            </a:r>
            <a:r>
              <a:rPr lang="en-US" b="1" dirty="0" err="1"/>
              <a:t>ve</a:t>
            </a:r>
            <a:r>
              <a:rPr lang="en-US" b="1" dirty="0"/>
              <a:t> W(s) </a:t>
            </a:r>
            <a:r>
              <a:rPr lang="en-US" dirty="0"/>
              <a:t>ne </a:t>
            </a:r>
            <a:r>
              <a:rPr lang="en-US" dirty="0" err="1"/>
              <a:t>olursa</a:t>
            </a:r>
            <a:r>
              <a:rPr lang="en-US" dirty="0"/>
              <a:t> </a:t>
            </a:r>
            <a:r>
              <a:rPr lang="en-US" dirty="0" err="1"/>
              <a:t>olsun</a:t>
            </a:r>
            <a:r>
              <a:rPr lang="en-US" dirty="0"/>
              <a:t> </a:t>
            </a:r>
            <a:r>
              <a:rPr lang="en-US" b="1" dirty="0"/>
              <a:t>C = R </a:t>
            </a:r>
            <a:r>
              <a:rPr lang="en-US" dirty="0" err="1"/>
              <a:t>olacak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b="1" dirty="0"/>
              <a:t>K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G</a:t>
            </a:r>
            <a:r>
              <a:rPr lang="en-US" b="1" baseline="-25000" dirty="0" err="1"/>
              <a:t>c</a:t>
            </a:r>
            <a:r>
              <a:rPr lang="en-US" b="1" dirty="0"/>
              <a:t>(s)</a:t>
            </a:r>
            <a:r>
              <a:rPr lang="en-US" dirty="0"/>
              <a:t>’</a:t>
            </a:r>
            <a:r>
              <a:rPr lang="en-US" dirty="0" err="1"/>
              <a:t>yi</a:t>
            </a:r>
            <a:r>
              <a:rPr lang="en-US" dirty="0"/>
              <a:t> </a:t>
            </a:r>
            <a:r>
              <a:rPr lang="en-US" dirty="0" err="1"/>
              <a:t>bulmaktır</a:t>
            </a:r>
            <a:r>
              <a:rPr lang="en-US" dirty="0"/>
              <a:t>.</a:t>
            </a:r>
            <a:endParaRPr lang="tr-TR" dirty="0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1834825" y="4665069"/>
            <a:ext cx="1273157" cy="646331"/>
            <a:chOff x="1855054" y="4511842"/>
            <a:chExt cx="1273157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1855054" y="4511842"/>
              <a:ext cx="12731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Kontrol		</a:t>
              </a:r>
              <a:endParaRPr lang="tr-TR" dirty="0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2649257" y="4644722"/>
              <a:ext cx="386153" cy="1290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855054" y="5291053"/>
            <a:ext cx="1273157" cy="646331"/>
            <a:chOff x="1855054" y="4511842"/>
            <a:chExt cx="1273157" cy="646331"/>
          </a:xfrm>
        </p:grpSpPr>
        <p:sp>
          <p:nvSpPr>
            <p:cNvPr id="59" name="TextBox 58"/>
            <p:cNvSpPr txBox="1"/>
            <p:nvPr/>
          </p:nvSpPr>
          <p:spPr>
            <a:xfrm>
              <a:off x="1855054" y="4511842"/>
              <a:ext cx="12731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Hata		</a:t>
              </a:r>
              <a:endParaRPr lang="tr-TR" dirty="0"/>
            </a:p>
          </p:txBody>
        </p:sp>
        <p:sp>
          <p:nvSpPr>
            <p:cNvPr id="60" name="Right Arrow 59"/>
            <p:cNvSpPr/>
            <p:nvPr/>
          </p:nvSpPr>
          <p:spPr>
            <a:xfrm>
              <a:off x="2649257" y="4644722"/>
              <a:ext cx="386153" cy="1290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090391" y="4548498"/>
                <a:ext cx="5420586" cy="567207"/>
              </a:xfrm>
              <a:prstGeom prst="rect">
                <a:avLst/>
              </a:prstGeom>
              <a:gradFill>
                <a:gsLst>
                  <a:gs pos="63500">
                    <a:srgbClr val="00B0F0"/>
                  </a:gs>
                  <a:gs pos="27000">
                    <a:schemeClr val="bg1">
                      <a:lumMod val="85000"/>
                    </a:schemeClr>
                  </a:gs>
                  <a:gs pos="0">
                    <a:srgbClr val="FF0000"/>
                  </a:gs>
                  <a:gs pos="100000">
                    <a:srgbClr val="00B050"/>
                  </a:gs>
                </a:gsLst>
                <a:path path="circle">
                  <a:fillToRect l="100000" t="100000" r="100000" b="100000"/>
                </a:path>
              </a:gra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391" y="4548498"/>
                <a:ext cx="5420586" cy="56720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093029" y="5194829"/>
                <a:ext cx="5420586" cy="567207"/>
              </a:xfrm>
              <a:prstGeom prst="rect">
                <a:avLst/>
              </a:prstGeom>
              <a:gradFill>
                <a:gsLst>
                  <a:gs pos="45128">
                    <a:srgbClr val="00B0F0"/>
                  </a:gs>
                  <a:gs pos="0">
                    <a:srgbClr val="FF0000"/>
                  </a:gs>
                  <a:gs pos="100000">
                    <a:srgbClr val="00B050"/>
                  </a:gs>
                </a:gsLst>
                <a:path path="circle">
                  <a:fillToRect l="100000" t="100000" r="100000" b="100000"/>
                </a:path>
              </a:gra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029" y="5194829"/>
                <a:ext cx="5420586" cy="56720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67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Çevrim Kontrol</a:t>
            </a:r>
            <a:r>
              <a:rPr lang="tr-TR" sz="2800" b="1" dirty="0">
                <a:solidFill>
                  <a:schemeClr val="accent1"/>
                </a:solidFill>
              </a:rPr>
              <a:t/>
            </a:r>
            <a:br>
              <a:rPr lang="tr-TR" sz="2800" b="1" dirty="0">
                <a:solidFill>
                  <a:schemeClr val="accent1"/>
                </a:solidFill>
              </a:rPr>
            </a:br>
            <a:r>
              <a:rPr lang="tr-TR" sz="2000" b="1" dirty="0" smtClean="0">
                <a:solidFill>
                  <a:schemeClr val="accent1"/>
                </a:solidFill>
              </a:rPr>
              <a:t>Kapalı Çevrim Kontrol Sisteminde Kontrol </a:t>
            </a:r>
            <a:r>
              <a:rPr lang="tr-TR" sz="2000" b="1" dirty="0">
                <a:solidFill>
                  <a:schemeClr val="accent1"/>
                </a:solidFill>
              </a:rPr>
              <a:t>E</a:t>
            </a:r>
            <a:r>
              <a:rPr lang="tr-TR" sz="2000" b="1" dirty="0" smtClean="0">
                <a:solidFill>
                  <a:schemeClr val="accent1"/>
                </a:solidFill>
              </a:rPr>
              <a:t>ylemi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45958" y="3085590"/>
                <a:ext cx="10240392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tr-TR" dirty="0" smtClean="0"/>
                  <a:t>K</a:t>
                </a:r>
                <a:r>
                  <a:rPr lang="en-US" dirty="0" err="1" smtClean="0"/>
                  <a:t>ontrol</a:t>
                </a:r>
                <a:r>
                  <a:rPr lang="en-US" dirty="0" smtClean="0"/>
                  <a:t> </a:t>
                </a:r>
                <a:r>
                  <a:rPr lang="en-US" dirty="0" err="1"/>
                  <a:t>kazancı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dirty="0" smtClean="0"/>
                  <a:t> büyük seçilirse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tr-TR" dirty="0" smtClean="0"/>
                  <a:t>B</a:t>
                </a:r>
                <a:r>
                  <a:rPr lang="en-US" dirty="0" err="1" smtClean="0"/>
                  <a:t>ozucu</a:t>
                </a:r>
                <a:r>
                  <a:rPr lang="en-US" dirty="0" smtClean="0"/>
                  <a:t> </a:t>
                </a:r>
                <a:r>
                  <a:rPr lang="tr-TR" dirty="0" smtClean="0"/>
                  <a:t>girdi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’</a:t>
                </a:r>
                <a:r>
                  <a:rPr lang="en-US" dirty="0" err="1"/>
                  <a:t>nin</a:t>
                </a:r>
                <a:r>
                  <a:rPr lang="en-US" dirty="0"/>
                  <a:t> </a:t>
                </a:r>
                <a:r>
                  <a:rPr lang="en-US" dirty="0" err="1" smtClean="0"/>
                  <a:t>etkisi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azalır</a:t>
                </a:r>
                <a:r>
                  <a:rPr lang="en-US" dirty="0"/>
                  <a:t>, </a:t>
                </a:r>
                <a:endParaRPr lang="tr-TR" dirty="0" smtClean="0"/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tr-TR" dirty="0" smtClean="0"/>
                  <a:t>A</a:t>
                </a:r>
                <a:r>
                  <a:rPr lang="en-US" dirty="0" err="1" smtClean="0"/>
                  <a:t>lgılayıcı</a:t>
                </a:r>
                <a:r>
                  <a:rPr lang="en-US" dirty="0" smtClean="0"/>
                  <a:t> </a:t>
                </a:r>
                <a:r>
                  <a:rPr lang="en-US" dirty="0" err="1"/>
                  <a:t>gürültüsü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’n</a:t>
                </a:r>
                <a:r>
                  <a:rPr lang="tr-TR" dirty="0" smtClean="0"/>
                  <a:t>i</a:t>
                </a:r>
                <a:r>
                  <a:rPr lang="en-US" dirty="0" smtClean="0"/>
                  <a:t>n </a:t>
                </a:r>
                <a:r>
                  <a:rPr lang="en-US" dirty="0" err="1" smtClean="0"/>
                  <a:t>etkisi</a:t>
                </a:r>
                <a:r>
                  <a:rPr lang="tr-TR" dirty="0" smtClean="0"/>
                  <a:t> artar</a:t>
                </a:r>
                <a:r>
                  <a:rPr lang="en-US" dirty="0" smtClean="0"/>
                  <a:t>, </a:t>
                </a:r>
                <a:endParaRPr lang="tr-TR" dirty="0" smtClean="0"/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’deki </a:t>
                </a:r>
                <a:r>
                  <a:rPr lang="en-US" dirty="0" err="1"/>
                  <a:t>modelleme</a:t>
                </a:r>
                <a:r>
                  <a:rPr lang="en-US" dirty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r>
                  <a:rPr lang="en-US" dirty="0" err="1"/>
                  <a:t>parametre</a:t>
                </a:r>
                <a:r>
                  <a:rPr lang="en-US" dirty="0"/>
                  <a:t> </a:t>
                </a:r>
                <a:r>
                  <a:rPr lang="en-US" dirty="0" err="1"/>
                  <a:t>belirsizliklerinin</a:t>
                </a:r>
                <a:r>
                  <a:rPr lang="en-US" dirty="0"/>
                  <a:t> </a:t>
                </a:r>
                <a:r>
                  <a:rPr lang="en-US" dirty="0" err="1"/>
                  <a:t>etkisini</a:t>
                </a:r>
                <a:r>
                  <a:rPr lang="en-US" dirty="0"/>
                  <a:t> </a:t>
                </a:r>
                <a:r>
                  <a:rPr lang="en-US" dirty="0" err="1"/>
                  <a:t>azaltır</a:t>
                </a:r>
                <a:r>
                  <a:rPr lang="en-US" dirty="0"/>
                  <a:t> </a:t>
                </a:r>
                <a:endParaRPr lang="tr-TR" dirty="0" smtClean="0"/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tr-TR" dirty="0" smtClean="0"/>
                  <a:t>A</a:t>
                </a:r>
                <a:r>
                  <a:rPr lang="en-US" dirty="0" err="1" smtClean="0"/>
                  <a:t>lgılayıcı</a:t>
                </a:r>
                <a:r>
                  <a:rPr lang="en-US" dirty="0" smtClean="0"/>
                  <a:t> </a:t>
                </a:r>
                <a:r>
                  <a:rPr lang="en-US" dirty="0"/>
                  <a:t>transfer </a:t>
                </a:r>
                <a:r>
                  <a:rPr lang="en-US" dirty="0" err="1"/>
                  <a:t>fonksiyonunun</a:t>
                </a:r>
                <a:r>
                  <a:rPr lang="en-US" dirty="0"/>
                  <a:t> </a:t>
                </a:r>
                <a:r>
                  <a:rPr lang="en-US" dirty="0" err="1"/>
                  <a:t>etkisini</a:t>
                </a:r>
                <a:r>
                  <a:rPr lang="en-US" dirty="0"/>
                  <a:t> </a:t>
                </a:r>
                <a:r>
                  <a:rPr lang="en-US" dirty="0" err="1"/>
                  <a:t>öne</a:t>
                </a:r>
                <a:r>
                  <a:rPr lang="en-US" dirty="0"/>
                  <a:t> </a:t>
                </a:r>
                <a:r>
                  <a:rPr lang="en-US" dirty="0" err="1"/>
                  <a:t>çıkarır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tr-TR" dirty="0" smtClean="0"/>
                  <a:t>İdeal Algılayıcı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dirty="0"/>
                  <a:t>H(s) = 1 </a:t>
                </a:r>
                <a:r>
                  <a:rPr lang="tr-TR" dirty="0" smtClean="0"/>
                  <a:t>algılayıcının </a:t>
                </a:r>
                <a:r>
                  <a:rPr lang="en-US" dirty="0" smtClean="0"/>
                  <a:t>ideal </a:t>
                </a:r>
                <a:r>
                  <a:rPr lang="en-US" dirty="0" err="1"/>
                  <a:t>kalibre</a:t>
                </a:r>
                <a:r>
                  <a:rPr lang="en-US" dirty="0"/>
                  <a:t> </a:t>
                </a:r>
                <a:r>
                  <a:rPr lang="en-US" dirty="0" err="1" smtClean="0"/>
                  <a:t>edil</a:t>
                </a:r>
                <a:r>
                  <a:rPr lang="tr-TR" dirty="0" err="1" smtClean="0"/>
                  <a:t>diği</a:t>
                </a:r>
                <a:r>
                  <a:rPr lang="tr-TR" dirty="0" smtClean="0"/>
                  <a:t> anlamına gelir</a:t>
                </a:r>
                <a:r>
                  <a:rPr lang="en-US" dirty="0" smtClean="0"/>
                  <a:t> </a:t>
                </a:r>
                <a:endParaRPr lang="tr-TR" dirty="0"/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dirty="0"/>
                  <a:t>W(s) = 0 </a:t>
                </a:r>
                <a:r>
                  <a:rPr lang="en-US" dirty="0" err="1" smtClean="0"/>
                  <a:t>çok</a:t>
                </a:r>
                <a:r>
                  <a:rPr lang="tr-TR" dirty="0" smtClean="0"/>
                  <a:t> çok</a:t>
                </a:r>
                <a:r>
                  <a:rPr lang="en-US" dirty="0" smtClean="0"/>
                  <a:t> </a:t>
                </a:r>
                <a:r>
                  <a:rPr lang="en-US" dirty="0" err="1"/>
                  <a:t>kaliteli</a:t>
                </a:r>
                <a:r>
                  <a:rPr lang="en-US" dirty="0"/>
                  <a:t> </a:t>
                </a:r>
                <a:r>
                  <a:rPr lang="en-US" dirty="0" err="1"/>
                  <a:t>bir</a:t>
                </a:r>
                <a:r>
                  <a:rPr lang="en-US" dirty="0"/>
                  <a:t> </a:t>
                </a:r>
                <a:r>
                  <a:rPr lang="en-US" dirty="0" err="1"/>
                  <a:t>algılayıcı</a:t>
                </a:r>
                <a:r>
                  <a:rPr lang="en-US" dirty="0"/>
                  <a:t> </a:t>
                </a:r>
                <a:r>
                  <a:rPr lang="en-US" dirty="0" err="1" smtClean="0"/>
                  <a:t>kullanı</a:t>
                </a:r>
                <a:r>
                  <a:rPr lang="tr-TR" dirty="0" err="1" smtClean="0"/>
                  <a:t>ldığı</a:t>
                </a:r>
                <a:r>
                  <a:rPr lang="en-US" dirty="0" smtClean="0"/>
                  <a:t> </a:t>
                </a:r>
                <a:r>
                  <a:rPr lang="en-US" dirty="0" err="1"/>
                  <a:t>anlamına</a:t>
                </a:r>
                <a:r>
                  <a:rPr lang="en-US" dirty="0"/>
                  <a:t> </a:t>
                </a:r>
                <a:r>
                  <a:rPr lang="en-US" dirty="0" err="1"/>
                  <a:t>gelir</a:t>
                </a:r>
                <a:r>
                  <a:rPr lang="en-US" dirty="0"/>
                  <a:t>. </a:t>
                </a:r>
                <a:endParaRPr lang="tr-T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 smtClean="0"/>
                  <a:t> </a:t>
                </a:r>
                <a:r>
                  <a:rPr lang="en-US" dirty="0" smtClean="0"/>
                  <a:t>kontrol </a:t>
                </a:r>
                <a:r>
                  <a:rPr lang="en-US" dirty="0" err="1"/>
                  <a:t>sisteminin</a:t>
                </a:r>
                <a:r>
                  <a:rPr lang="en-US" dirty="0"/>
                  <a:t> </a:t>
                </a:r>
                <a:endParaRPr lang="tr-TR" dirty="0" smtClean="0"/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dirty="0" err="1" smtClean="0"/>
                  <a:t>kararlılığı</a:t>
                </a:r>
                <a:r>
                  <a:rPr lang="tr-TR" dirty="0" err="1" smtClean="0"/>
                  <a:t>nı</a:t>
                </a:r>
                <a:r>
                  <a:rPr lang="en-US" dirty="0" smtClean="0"/>
                  <a:t>, </a:t>
                </a:r>
                <a:endParaRPr lang="tr-TR" dirty="0" smtClean="0"/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dirty="0" err="1" smtClean="0"/>
                  <a:t>sürekli</a:t>
                </a:r>
                <a:r>
                  <a:rPr lang="en-US" dirty="0" smtClean="0"/>
                  <a:t> </a:t>
                </a:r>
                <a:r>
                  <a:rPr lang="en-US" dirty="0" err="1"/>
                  <a:t>rejimdeki</a:t>
                </a:r>
                <a:r>
                  <a:rPr lang="en-US" dirty="0"/>
                  <a:t> </a:t>
                </a:r>
                <a:r>
                  <a:rPr lang="en-US" dirty="0" err="1" smtClean="0"/>
                  <a:t>hatası</a:t>
                </a:r>
                <a:r>
                  <a:rPr lang="tr-TR" dirty="0" err="1" smtClean="0"/>
                  <a:t>nı</a:t>
                </a:r>
                <a:r>
                  <a:rPr lang="en-US" dirty="0" smtClean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endParaRPr lang="tr-TR" dirty="0" smtClean="0"/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tr-TR" dirty="0" smtClean="0"/>
                  <a:t>D</a:t>
                </a:r>
                <a:r>
                  <a:rPr lang="en-US" dirty="0" err="1" smtClean="0"/>
                  <a:t>inamik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davranışı</a:t>
                </a:r>
                <a:r>
                  <a:rPr lang="en-US" dirty="0" smtClean="0"/>
                  <a:t> </a:t>
                </a:r>
                <a:r>
                  <a:rPr lang="en-US" dirty="0" err="1"/>
                  <a:t>göz</a:t>
                </a:r>
                <a:r>
                  <a:rPr lang="en-US" dirty="0"/>
                  <a:t> </a:t>
                </a:r>
                <a:r>
                  <a:rPr lang="en-US" dirty="0" err="1" smtClean="0"/>
                  <a:t>önün</a:t>
                </a:r>
                <a:r>
                  <a:rPr lang="tr-TR" dirty="0" smtClean="0"/>
                  <a:t>e alınarak tasarlanır.</a:t>
                </a:r>
                <a:endParaRPr lang="tr-T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58" y="3085590"/>
                <a:ext cx="10240392" cy="3416320"/>
              </a:xfrm>
              <a:prstGeom prst="rect">
                <a:avLst/>
              </a:prstGeom>
              <a:blipFill rotWithShape="0">
                <a:blip r:embed="rId3"/>
                <a:stretch>
                  <a:fillRect l="-357" t="-891" b="-178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1269486" y="1328095"/>
            <a:ext cx="7989175" cy="1755517"/>
            <a:chOff x="1269486" y="1328095"/>
            <a:chExt cx="7989175" cy="1755517"/>
          </a:xfrm>
        </p:grpSpPr>
        <p:sp>
          <p:nvSpPr>
            <p:cNvPr id="6" name="TextBox 5"/>
            <p:cNvSpPr txBox="1"/>
            <p:nvPr/>
          </p:nvSpPr>
          <p:spPr>
            <a:xfrm>
              <a:off x="5614357" y="1328095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35410" y="1342267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026180" y="2163469"/>
                  <a:ext cx="2793051" cy="421206"/>
                </a:xfrm>
                <a:prstGeom prst="rect">
                  <a:avLst/>
                </a:prstGeom>
                <a:solidFill>
                  <a:schemeClr val="bg2"/>
                </a:solid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tr-TR" b="0" dirty="0" smtClean="0"/>
                    <a:t>C(s)</a:t>
                  </a:r>
                  <a14:m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6180" y="2163469"/>
                  <a:ext cx="2793051" cy="42120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526" b="-8000"/>
                  </a:stretch>
                </a:blip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269486" y="1486014"/>
              <a:ext cx="79891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K </a:t>
              </a:r>
              <a:r>
                <a:rPr lang="tr-TR" dirty="0" smtClean="0"/>
                <a:t>kazancı yeterince büyük seçilirse,                                     ve                                    olur.</a:t>
              </a:r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1312026" y="2708132"/>
                  <a:ext cx="46759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İdeal </a:t>
                  </a:r>
                  <a:r>
                    <a:rPr lang="en-US" dirty="0" err="1"/>
                    <a:t>algılayıcı</a:t>
                  </a:r>
                  <a:r>
                    <a:rPr lang="en-US" dirty="0"/>
                    <a:t> [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)=1 &amp;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US" dirty="0"/>
                    <a:t>] </a:t>
                  </a:r>
                  <a:r>
                    <a:rPr lang="en-US" dirty="0" err="1" smtClean="0"/>
                    <a:t>kullanılırsa</a:t>
                  </a:r>
                  <a:r>
                    <a:rPr lang="tr-TR" dirty="0" smtClean="0"/>
                    <a:t>,</a:t>
                  </a:r>
                  <a:r>
                    <a:rPr lang="en-US" dirty="0" smtClean="0"/>
                    <a:t> 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2026" y="2708132"/>
                  <a:ext cx="467596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43" t="-8197" b="-2459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696721" y="1349561"/>
                  <a:ext cx="1725985" cy="659540"/>
                </a:xfrm>
                <a:prstGeom prst="rect">
                  <a:avLst/>
                </a:prstGeom>
                <a:solidFill>
                  <a:schemeClr val="bg2"/>
                </a:solid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tr-TR" i="1">
                            <a:latin typeface="Cambria Math" panose="02040503050406030204" pitchFamily="18" charset="0"/>
                          </a:rPr>
                          <m:t>≅1</m:t>
                        </m:r>
                      </m:oMath>
                    </m:oMathPara>
                  </a14:m>
                  <a:endParaRPr lang="tr-TR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6721" y="1349561"/>
                  <a:ext cx="1725985" cy="65954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/>
            <p:cNvSpPr/>
            <p:nvPr/>
          </p:nvSpPr>
          <p:spPr>
            <a:xfrm>
              <a:off x="3621333" y="2154586"/>
              <a:ext cx="1404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/>
                <a:t>Bu durumda,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6792088" y="1343081"/>
                  <a:ext cx="1725985" cy="659540"/>
                </a:xfrm>
                <a:prstGeom prst="rect">
                  <a:avLst/>
                </a:prstGeom>
                <a:solidFill>
                  <a:schemeClr val="bg2"/>
                </a:solid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tr-TR" i="1">
                            <a:latin typeface="Cambria Math" panose="02040503050406030204" pitchFamily="18" charset="0"/>
                          </a:rPr>
                          <m:t>≅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tr-TR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2088" y="1343081"/>
                  <a:ext cx="1725985" cy="65954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7173405" y="2714281"/>
                  <a:ext cx="1065815" cy="285882"/>
                </a:xfrm>
                <a:prstGeom prst="rect">
                  <a:avLst/>
                </a:prstGeom>
                <a:solidFill>
                  <a:schemeClr val="bg2"/>
                </a:solid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tr-TR" b="0" dirty="0" smtClean="0"/>
                    <a:t>C(s)</a:t>
                  </a:r>
                  <a14:m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3405" y="2714281"/>
                  <a:ext cx="1065815" cy="28588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1602" t="-18868" r="-6630" b="-35849"/>
                  </a:stretch>
                </a:blip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Rectangle 63"/>
            <p:cNvSpPr/>
            <p:nvPr/>
          </p:nvSpPr>
          <p:spPr>
            <a:xfrm>
              <a:off x="5768558" y="2714280"/>
              <a:ext cx="1404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 smtClean="0"/>
                <a:t>bu </a:t>
              </a:r>
              <a:r>
                <a:rPr lang="tr-TR" dirty="0"/>
                <a:t>durumda,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3916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Çevrim Kontrol</a:t>
            </a:r>
            <a:r>
              <a:rPr lang="tr-TR" sz="2800" b="1" dirty="0">
                <a:solidFill>
                  <a:schemeClr val="accent1"/>
                </a:solidFill>
              </a:rPr>
              <a:t/>
            </a:r>
            <a:br>
              <a:rPr lang="tr-TR" sz="2800" b="1" dirty="0">
                <a:solidFill>
                  <a:schemeClr val="accent1"/>
                </a:solidFill>
              </a:rPr>
            </a:br>
            <a:r>
              <a:rPr lang="tr-TR" sz="2000" b="1" dirty="0" smtClean="0">
                <a:solidFill>
                  <a:schemeClr val="accent1"/>
                </a:solidFill>
              </a:rPr>
              <a:t>Kapalı Çevrim Kontrol Sisteminde Kontrol </a:t>
            </a:r>
            <a:r>
              <a:rPr lang="tr-TR" sz="2000" b="1" dirty="0">
                <a:solidFill>
                  <a:schemeClr val="accent1"/>
                </a:solidFill>
              </a:rPr>
              <a:t>E</a:t>
            </a:r>
            <a:r>
              <a:rPr lang="tr-TR" sz="2000" b="1" dirty="0" smtClean="0">
                <a:solidFill>
                  <a:schemeClr val="accent1"/>
                </a:solidFill>
              </a:rPr>
              <a:t>ylemi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97280" y="1523376"/>
            <a:ext cx="9992351" cy="2793542"/>
            <a:chOff x="1097280" y="1523376"/>
            <a:chExt cx="9992351" cy="2793542"/>
          </a:xfrm>
        </p:grpSpPr>
        <p:sp>
          <p:nvSpPr>
            <p:cNvPr id="6" name="TextBox 5"/>
            <p:cNvSpPr txBox="1"/>
            <p:nvPr/>
          </p:nvSpPr>
          <p:spPr>
            <a:xfrm>
              <a:off x="6997989" y="2627506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19042" y="2641678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783318" y="2941687"/>
                  <a:ext cx="2793051" cy="421206"/>
                </a:xfrm>
                <a:prstGeom prst="rect">
                  <a:avLst/>
                </a:prstGeom>
                <a:solidFill>
                  <a:schemeClr val="bg2"/>
                </a:solid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tr-TR" b="0" dirty="0" smtClean="0"/>
                    <a:t>C(s)</a:t>
                  </a:r>
                  <a14:m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3318" y="2941687"/>
                  <a:ext cx="2793051" cy="42120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4526" b="-8000"/>
                  </a:stretch>
                </a:blip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1097280" y="1523376"/>
                  <a:ext cx="999235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tr-TR" dirty="0" smtClean="0"/>
                    <a:t>Gerçekte,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r>
                    <a:rPr lang="en-US" dirty="0" smtClean="0"/>
                    <a:t> </a:t>
                  </a:r>
                  <a:r>
                    <a:rPr lang="tr-TR" dirty="0" smtClean="0"/>
                    <a:t>kazancı; sistemin kararlılığına yapacağı negatif etki ve fiziksel olanaksızlıklar düşünüldüğünde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280" y="1523376"/>
                  <a:ext cx="9992351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88"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1234419" y="3539838"/>
                  <a:ext cx="90295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tr-TR" dirty="0" smtClean="0"/>
                    <a:t>Gerçekte, i</a:t>
                  </a:r>
                  <a:r>
                    <a:rPr lang="en-US" dirty="0" smtClean="0"/>
                    <a:t>deal </a:t>
                  </a:r>
                  <a:r>
                    <a:rPr lang="en-US" dirty="0" err="1" smtClean="0"/>
                    <a:t>algılayıcı</a:t>
                  </a:r>
                  <a:r>
                    <a:rPr lang="tr-TR" dirty="0" smtClean="0"/>
                    <a:t> da</a:t>
                  </a:r>
                  <a:r>
                    <a:rPr lang="en-US" dirty="0" smtClean="0"/>
                    <a:t> </a:t>
                  </a:r>
                  <a:r>
                    <a:rPr lang="tr-TR" dirty="0" smtClean="0"/>
                    <a:t>yoktur. Ancak yaklaşık olarak </a:t>
                  </a:r>
                  <a:r>
                    <a:rPr lang="en-US" dirty="0" smtClean="0"/>
                    <a:t>[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)→1 &amp;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dirty="0"/>
                    <a:t>] </a:t>
                  </a:r>
                  <a:r>
                    <a:rPr lang="en-US" dirty="0" smtClean="0"/>
                    <a:t>k</a:t>
                  </a:r>
                  <a:r>
                    <a:rPr lang="tr-TR" dirty="0" err="1" smtClean="0"/>
                    <a:t>abul</a:t>
                  </a:r>
                  <a:r>
                    <a:rPr lang="tr-TR" dirty="0" smtClean="0"/>
                    <a:t> edilebilir,</a:t>
                  </a:r>
                  <a:r>
                    <a:rPr lang="en-US" dirty="0" smtClean="0"/>
                    <a:t> 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4419" y="3539838"/>
                  <a:ext cx="902952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40"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1783318" y="1931218"/>
                  <a:ext cx="1725985" cy="659540"/>
                </a:xfrm>
                <a:prstGeom prst="rect">
                  <a:avLst/>
                </a:prstGeom>
                <a:solidFill>
                  <a:schemeClr val="bg2"/>
                </a:solid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tr-TR" i="1">
                            <a:latin typeface="Cambria Math" panose="02040503050406030204" pitchFamily="18" charset="0"/>
                          </a:rPr>
                          <m:t>≅1</m:t>
                        </m:r>
                      </m:oMath>
                    </m:oMathPara>
                  </a14:m>
                  <a:endParaRPr lang="tr-TR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3318" y="1931218"/>
                  <a:ext cx="1725985" cy="65954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3485221" y="3988306"/>
                  <a:ext cx="1065815" cy="285882"/>
                </a:xfrm>
                <a:prstGeom prst="rect">
                  <a:avLst/>
                </a:prstGeom>
                <a:solidFill>
                  <a:schemeClr val="bg2"/>
                </a:solid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tr-TR" b="0" dirty="0" smtClean="0"/>
                    <a:t>C(s)</a:t>
                  </a:r>
                  <a14:m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5221" y="3988306"/>
                  <a:ext cx="1065815" cy="28588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1602" t="-18868" r="-6630" b="-35849"/>
                  </a:stretch>
                </a:blip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Rectangle 63"/>
            <p:cNvSpPr/>
            <p:nvPr/>
          </p:nvSpPr>
          <p:spPr>
            <a:xfrm>
              <a:off x="2080374" y="3928145"/>
              <a:ext cx="1404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 smtClean="0"/>
                <a:t>bu durumda</a:t>
              </a:r>
              <a:r>
                <a:rPr lang="tr-TR" dirty="0"/>
                <a:t>,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72399" y="2074275"/>
              <a:ext cx="34893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 smtClean="0"/>
                <a:t>sağlayacak şekilde büyük seçilemez</a:t>
              </a:r>
              <a:endParaRPr lang="tr-T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51036" y="2969914"/>
              <a:ext cx="9444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 smtClean="0"/>
                <a:t>olamaz.</a:t>
              </a:r>
              <a:endParaRPr lang="tr-TR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6369" y="3947586"/>
              <a:ext cx="41426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/>
                <a:t>a</a:t>
              </a:r>
              <a:r>
                <a:rPr lang="tr-TR" dirty="0" smtClean="0"/>
                <a:t>ncak ve ancak yaklaşık olarak sağlanabilir.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1458496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Bazı Doğrusal Kontrolcüler</a:t>
            </a:r>
            <a:endParaRPr lang="tr-TR" sz="28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97280" y="1470379"/>
                <a:ext cx="9079831" cy="3224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b="1" dirty="0" smtClean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Orantısal</a:t>
                </a:r>
                <a:r>
                  <a:rPr lang="en-US" sz="1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Kontrolcü</a:t>
                </a:r>
                <a:r>
                  <a:rPr lang="en-US" sz="1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(P-</a:t>
                </a:r>
                <a:r>
                  <a:rPr lang="en-US" sz="14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Kontrolcü</a:t>
                </a:r>
                <a:r>
                  <a:rPr lang="en-US" sz="1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= 1</m:t>
                    </m:r>
                  </m:oMath>
                </a14:m>
                <a:r>
                  <a:rPr lang="en-US" sz="14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tr-TR" sz="14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tr-TR" sz="14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tr-TR" sz="14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tr-TR" sz="14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14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𝑜</m:t>
                    </m:r>
                  </m:oMath>
                </a14:m>
                <a:r>
                  <a:rPr lang="en-US" sz="1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rantısal</a:t>
                </a: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kazanç</a:t>
                </a:r>
                <a:endParaRPr lang="tr-TR" sz="14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1400" b="1" dirty="0" err="1" smtClean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Orantısal+Türevsel</a:t>
                </a:r>
                <a:r>
                  <a:rPr lang="en-US" sz="1400" b="1" dirty="0" smtClean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Kontrolcü</a:t>
                </a:r>
                <a:r>
                  <a:rPr lang="en-US" sz="1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(PD-</a:t>
                </a:r>
                <a:r>
                  <a:rPr lang="en-US" sz="14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Kontrolcü</a:t>
                </a:r>
                <a:r>
                  <a:rPr lang="en-US" sz="1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):</a:t>
                </a: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14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14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	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14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sz="1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en-US" sz="1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türevsel</a:t>
                </a: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zaman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sz="1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en-US" sz="1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türevsel</a:t>
                </a: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kazanç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Orantısal+Integral</a:t>
                </a:r>
                <a:r>
                  <a:rPr lang="en-US" sz="1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Kontrolcü</a:t>
                </a:r>
                <a:r>
                  <a:rPr lang="en-US" sz="1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(PI-</a:t>
                </a:r>
                <a:r>
                  <a:rPr lang="en-US" sz="14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Kontrolcü</a:t>
                </a:r>
                <a:r>
                  <a:rPr lang="en-US" sz="1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):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1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1+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14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	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14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integral zaman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1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sıfırlama</a:t>
                </a: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hızı</a:t>
                </a: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integral </a:t>
                </a:r>
                <a:r>
                  <a:rPr lang="en-US" sz="1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kazanç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Orantısal+Integral+Türevsel</a:t>
                </a:r>
                <a:r>
                  <a:rPr lang="en-US" sz="1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Kontrolcü</a:t>
                </a:r>
                <a:r>
                  <a:rPr lang="en-US" sz="1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(PID-</a:t>
                </a:r>
                <a:r>
                  <a:rPr lang="en-US" sz="14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Kontrolcü</a:t>
                </a:r>
                <a:r>
                  <a:rPr lang="en-US" sz="1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):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1+</m:t>
                    </m:r>
                    <m:f>
                      <m:fPr>
                        <m:ctrlP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sSub>
                      <m:sSubPr>
                        <m:ctrlP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den>
                        </m:f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1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den>
                        </m:f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470379"/>
                <a:ext cx="9079831" cy="3224216"/>
              </a:xfrm>
              <a:prstGeom prst="rect">
                <a:avLst/>
              </a:prstGeom>
              <a:blipFill rotWithShape="0">
                <a:blip r:embed="rId2"/>
                <a:stretch>
                  <a:fillRect l="-201" t="-1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452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</a:rPr>
              <a:t>Açık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ve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Kapalı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Çevrim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Bir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Arada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</a:rPr>
              <a:t>Kontrol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33136" y="1201003"/>
            <a:ext cx="8917277" cy="5143950"/>
            <a:chOff x="757989" y="1287365"/>
            <a:chExt cx="8917277" cy="5143950"/>
          </a:xfrm>
        </p:grpSpPr>
        <p:grpSp>
          <p:nvGrpSpPr>
            <p:cNvPr id="5" name="Group 4"/>
            <p:cNvGrpSpPr/>
            <p:nvPr/>
          </p:nvGrpSpPr>
          <p:grpSpPr>
            <a:xfrm>
              <a:off x="5917013" y="2747821"/>
              <a:ext cx="3758253" cy="2340089"/>
              <a:chOff x="2791326" y="2023364"/>
              <a:chExt cx="3758253" cy="2340089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424990" y="2023364"/>
                <a:ext cx="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tr-TR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791326" y="2500616"/>
                <a:ext cx="3144253" cy="186283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prstDash val="lgDash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tr-TR" dirty="0" smtClean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 smtClean="0"/>
              </a:p>
              <a:p>
                <a:r>
                  <a:rPr lang="tr-TR" dirty="0" smtClean="0"/>
                  <a:t>Sistem</a:t>
                </a:r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5006405" y="2697419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6405" y="2697419"/>
                    <a:ext cx="685800" cy="457200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6087" r="-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3424990" y="36576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4990" y="36576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5172" r="-86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/>
                  <p:cNvSpPr/>
                  <p:nvPr/>
                </p:nvSpPr>
                <p:spPr>
                  <a:xfrm>
                    <a:off x="5129784" y="36576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sz="1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oMath>
                      </m:oMathPara>
                    </a14:m>
                    <a:endParaRPr lang="tr-TR" sz="1200" dirty="0"/>
                  </a:p>
                </p:txBody>
              </p:sp>
            </mc:Choice>
            <mc:Fallback xmlns="">
              <p:sp>
                <p:nvSpPr>
                  <p:cNvPr id="12" name="Oval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9784" y="3657600"/>
                    <a:ext cx="457200" cy="457200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 l="-105128" t="-138462" r="-71795" b="-193590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Connector 10"/>
              <p:cNvCxnSpPr>
                <a:stCxn id="8" idx="0"/>
              </p:cNvCxnSpPr>
              <p:nvPr/>
            </p:nvCxnSpPr>
            <p:spPr>
              <a:xfrm flipV="1">
                <a:off x="5349305" y="2081477"/>
                <a:ext cx="0" cy="615942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5349305" y="3193408"/>
                <a:ext cx="9079" cy="4641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9" idx="3"/>
                <a:endCxn id="10" idx="2"/>
              </p:cNvCxnSpPr>
              <p:nvPr/>
            </p:nvCxnSpPr>
            <p:spPr>
              <a:xfrm>
                <a:off x="4110790" y="3886200"/>
                <a:ext cx="1018994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10" idx="6"/>
              </p:cNvCxnSpPr>
              <p:nvPr/>
            </p:nvCxnSpPr>
            <p:spPr>
              <a:xfrm>
                <a:off x="5586984" y="3886200"/>
                <a:ext cx="68547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6044184" y="3609201"/>
                    <a:ext cx="50539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4184" y="3609201"/>
                    <a:ext cx="505395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0843" t="-2174" r="-16867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5331951" y="2339734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31951" y="2339734"/>
                    <a:ext cx="524439" cy="2769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9302" t="-2174" r="-16279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791946" y="3567023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1946" y="3567023"/>
                    <a:ext cx="524439" cy="276999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9302" t="-2222" r="-15116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2824541" y="2761993"/>
              <a:ext cx="2158511" cy="2340089"/>
              <a:chOff x="3144093" y="2023364"/>
              <a:chExt cx="2158511" cy="234008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424990" y="2023364"/>
                <a:ext cx="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tr-TR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144093" y="2950080"/>
                <a:ext cx="2158511" cy="141337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prstDash val="lgDash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tr-TR" dirty="0" smtClean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 smtClean="0"/>
              </a:p>
              <a:p>
                <a:r>
                  <a:rPr lang="tr-TR" dirty="0" smtClean="0"/>
                  <a:t>Kontrolcü &amp;</a:t>
                </a:r>
              </a:p>
              <a:p>
                <a:r>
                  <a:rPr lang="tr-TR" dirty="0" err="1" smtClean="0"/>
                  <a:t>Eyletici</a:t>
                </a:r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4531186" y="36576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Rectangle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31186" y="36576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3424990" y="36576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4990" y="36576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344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Connector 27"/>
              <p:cNvCxnSpPr>
                <a:stCxn id="23" idx="3"/>
              </p:cNvCxnSpPr>
              <p:nvPr/>
            </p:nvCxnSpPr>
            <p:spPr>
              <a:xfrm>
                <a:off x="4110790" y="3886200"/>
                <a:ext cx="429574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flipH="1">
              <a:off x="5761370" y="4610657"/>
              <a:ext cx="810127" cy="0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8248969" y="4056659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8969" y="4056659"/>
                  <a:ext cx="226023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4324" r="-18919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041256" y="4562439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1256" y="4562439"/>
                  <a:ext cx="226023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4324" r="-18919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7" name="Group 56"/>
            <p:cNvGrpSpPr/>
            <p:nvPr/>
          </p:nvGrpSpPr>
          <p:grpSpPr>
            <a:xfrm>
              <a:off x="757989" y="3688709"/>
              <a:ext cx="2347139" cy="1413373"/>
              <a:chOff x="2848701" y="2882531"/>
              <a:chExt cx="2347139" cy="1413373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2848701" y="2882531"/>
                <a:ext cx="2010565" cy="1413373"/>
                <a:chOff x="2116495" y="2898991"/>
                <a:chExt cx="2010565" cy="1413373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2622432" y="2898991"/>
                  <a:ext cx="1504628" cy="141337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>
                  <a:prstDash val="lgDash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 smtClean="0"/>
                </a:p>
                <a:p>
                  <a:pPr algn="ctr"/>
                  <a:endParaRPr lang="tr-TR" dirty="0"/>
                </a:p>
                <a:p>
                  <a:pPr algn="ctr"/>
                  <a:endParaRPr lang="tr-TR" dirty="0" smtClean="0"/>
                </a:p>
                <a:p>
                  <a:pPr algn="ctr"/>
                  <a:r>
                    <a:rPr lang="tr-TR" dirty="0" smtClean="0"/>
                    <a:t>Hata </a:t>
                  </a:r>
                </a:p>
                <a:p>
                  <a:pPr algn="ctr"/>
                  <a:r>
                    <a:rPr lang="tr-TR" dirty="0" smtClean="0"/>
                    <a:t>Bulucu</a:t>
                  </a:r>
                </a:p>
                <a:p>
                  <a:pPr algn="ctr"/>
                  <a:endParaRPr lang="tr-TR" dirty="0" smtClean="0"/>
                </a:p>
                <a:p>
                  <a:pPr algn="ctr"/>
                  <a:endParaRPr lang="tr-TR" dirty="0"/>
                </a:p>
                <a:p>
                  <a:pPr algn="ctr"/>
                  <a:endParaRPr lang="tr-TR" dirty="0" smtClean="0"/>
                </a:p>
                <a:p>
                  <a:pPr algn="ctr"/>
                  <a:endParaRPr lang="tr-TR" dirty="0"/>
                </a:p>
                <a:p>
                  <a:pPr algn="ctr"/>
                  <a:endParaRPr lang="tr-TR" dirty="0"/>
                </a:p>
                <a:p>
                  <a:pPr algn="ctr"/>
                  <a:endParaRPr lang="tr-TR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Oval 42"/>
                    <p:cNvSpPr/>
                    <p:nvPr/>
                  </p:nvSpPr>
                  <p:spPr>
                    <a:xfrm>
                      <a:off x="3194979" y="3592339"/>
                      <a:ext cx="459962" cy="457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tr-T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tr-TR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nary>
                          </m:oMath>
                        </m:oMathPara>
                      </a14:m>
                      <a:endParaRPr lang="tr-TR" sz="1200" dirty="0"/>
                    </a:p>
                  </p:txBody>
                </p:sp>
              </mc:Choice>
              <mc:Fallback xmlns="">
                <p:sp>
                  <p:nvSpPr>
                    <p:cNvPr id="43" name="Oval 4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94979" y="3592339"/>
                      <a:ext cx="459962" cy="457200"/>
                    </a:xfrm>
                    <a:prstGeom prst="ellipse">
                      <a:avLst/>
                    </a:prstGeom>
                    <a:blipFill rotWithShape="0">
                      <a:blip r:embed="rId13"/>
                      <a:stretch>
                        <a:fillRect l="-105128" t="-139744" r="-71795" b="-19230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6" name="Straight Connector 45"/>
                <p:cNvCxnSpPr>
                  <a:endCxn id="43" idx="2"/>
                </p:cNvCxnSpPr>
                <p:nvPr/>
              </p:nvCxnSpPr>
              <p:spPr>
                <a:xfrm flipV="1">
                  <a:off x="2116495" y="3820939"/>
                  <a:ext cx="1078484" cy="10584"/>
                </a:xfrm>
                <a:prstGeom prst="line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2622432" y="3495278"/>
                      <a:ext cx="52760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0" name="TextBox 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2432" y="3495278"/>
                      <a:ext cx="527608" cy="276999"/>
                    </a:xfrm>
                    <a:prstGeom prst="rect">
                      <a:avLst/>
                    </a:prstGeom>
                    <a:blipFill rotWithShape="0">
                      <a:blip r:embed="rId14"/>
                      <a:stretch>
                        <a:fillRect l="-8046" t="-2222" r="-13793" b="-3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3" name="Straight Connector 52"/>
              <p:cNvCxnSpPr/>
              <p:nvPr/>
            </p:nvCxnSpPr>
            <p:spPr>
              <a:xfrm flipH="1">
                <a:off x="4399094" y="3837563"/>
                <a:ext cx="796746" cy="3744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4426930" y="3503587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6930" y="3503587"/>
                    <a:ext cx="524439" cy="276999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9302" t="-2222" r="-15116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807021" y="3464645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7021" y="3464645"/>
                    <a:ext cx="226023" cy="276999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21622" r="-21622" b="-652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4319008" y="3987992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9008" y="3987992"/>
                    <a:ext cx="226023" cy="276999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l="-5405" r="-540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3" name="TextBox 62"/>
            <p:cNvSpPr txBox="1"/>
            <p:nvPr/>
          </p:nvSpPr>
          <p:spPr>
            <a:xfrm>
              <a:off x="4245796" y="3917865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580508" y="5234461"/>
              <a:ext cx="2551583" cy="102349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6836954" y="5552101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6954" y="5552101"/>
                  <a:ext cx="685800" cy="45720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Oval 66"/>
                <p:cNvSpPr/>
                <p:nvPr/>
              </p:nvSpPr>
              <p:spPr>
                <a:xfrm>
                  <a:off x="5794985" y="5552101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sz="1200" dirty="0"/>
                </a:p>
              </p:txBody>
            </p:sp>
          </mc:Choice>
          <mc:Fallback xmlns="">
            <p:sp>
              <p:nvSpPr>
                <p:cNvPr id="67" name="Oval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4985" y="5552101"/>
                  <a:ext cx="457200" cy="457200"/>
                </a:xfrm>
                <a:prstGeom prst="ellipse">
                  <a:avLst/>
                </a:prstGeom>
                <a:blipFill rotWithShape="0">
                  <a:blip r:embed="rId19"/>
                  <a:stretch>
                    <a:fillRect l="-105128" t="-139744" r="-71795" b="-19230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Arrow Connector 68"/>
            <p:cNvCxnSpPr/>
            <p:nvPr/>
          </p:nvCxnSpPr>
          <p:spPr>
            <a:xfrm>
              <a:off x="9169871" y="4610657"/>
              <a:ext cx="0" cy="1170044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7502470" y="5780701"/>
              <a:ext cx="1667401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5489120" y="6154316"/>
                  <a:ext cx="5860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9120" y="6154316"/>
                  <a:ext cx="586058" cy="27699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8333" t="-2174" r="-14583" b="-3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Connector 81"/>
            <p:cNvCxnSpPr/>
            <p:nvPr/>
          </p:nvCxnSpPr>
          <p:spPr>
            <a:xfrm>
              <a:off x="6089464" y="6009301"/>
              <a:ext cx="0" cy="422014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66" idx="1"/>
              <a:endCxn id="67" idx="6"/>
            </p:cNvCxnSpPr>
            <p:nvPr/>
          </p:nvCxnSpPr>
          <p:spPr>
            <a:xfrm flipH="1">
              <a:off x="6252185" y="5780701"/>
              <a:ext cx="5847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67" idx="2"/>
            </p:cNvCxnSpPr>
            <p:nvPr/>
          </p:nvCxnSpPr>
          <p:spPr>
            <a:xfrm flipH="1">
              <a:off x="2066454" y="5780701"/>
              <a:ext cx="372853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43" idx="4"/>
            </p:cNvCxnSpPr>
            <p:nvPr/>
          </p:nvCxnSpPr>
          <p:spPr>
            <a:xfrm>
              <a:off x="2066454" y="4839257"/>
              <a:ext cx="0" cy="941444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6308182" y="5475175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8182" y="5475175"/>
                  <a:ext cx="226023" cy="276999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24324" r="-18919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6100469" y="5980955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0469" y="5980955"/>
                  <a:ext cx="226023" cy="276999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21053" r="-18421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1542015" y="5157957"/>
                  <a:ext cx="5244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015" y="5157957"/>
                  <a:ext cx="524439" cy="276999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10465" t="-2222" r="-15116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TextBox 92"/>
            <p:cNvSpPr txBox="1"/>
            <p:nvPr/>
          </p:nvSpPr>
          <p:spPr>
            <a:xfrm>
              <a:off x="6985951" y="5168596"/>
              <a:ext cx="1463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Algılayıcı</a:t>
              </a:r>
              <a:endParaRPr lang="tr-TR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483267" y="1287365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49603" y="1772639"/>
              <a:ext cx="3144253" cy="185481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tr-TR" dirty="0" smtClean="0"/>
            </a:p>
            <a:p>
              <a:endParaRPr lang="tr-TR" dirty="0"/>
            </a:p>
            <a:p>
              <a:endParaRPr lang="tr-TR" dirty="0" smtClean="0"/>
            </a:p>
            <a:p>
              <a:r>
                <a:rPr lang="tr-TR" dirty="0" smtClean="0"/>
                <a:t>Açık Çevrim</a:t>
              </a:r>
            </a:p>
            <a:p>
              <a:r>
                <a:rPr lang="tr-TR" dirty="0" smtClean="0"/>
                <a:t>Kontrolcü</a:t>
              </a:r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4064682" y="2021580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4682" y="2021580"/>
                  <a:ext cx="685800" cy="457200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11207" r="-775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2483267" y="2921601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267" y="2921601"/>
                  <a:ext cx="685800" cy="457200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l="-344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Oval 64"/>
                <p:cNvSpPr/>
                <p:nvPr/>
              </p:nvSpPr>
              <p:spPr>
                <a:xfrm>
                  <a:off x="4188061" y="2921601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sz="1200" dirty="0"/>
                </a:p>
              </p:txBody>
            </p:sp>
          </mc:Choice>
          <mc:Fallback xmlns="">
            <p:sp>
              <p:nvSpPr>
                <p:cNvPr id="65" name="Oval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061" y="2921601"/>
                  <a:ext cx="457200" cy="457200"/>
                </a:xfrm>
                <a:prstGeom prst="ellipse">
                  <a:avLst/>
                </a:prstGeom>
                <a:blipFill rotWithShape="0">
                  <a:blip r:embed="rId26"/>
                  <a:stretch>
                    <a:fillRect l="-106410" t="-138462" r="-70513" b="-19359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Connector 67"/>
            <p:cNvCxnSpPr>
              <a:stCxn id="61" idx="0"/>
            </p:cNvCxnSpPr>
            <p:nvPr/>
          </p:nvCxnSpPr>
          <p:spPr>
            <a:xfrm flipV="1">
              <a:off x="4407582" y="1405638"/>
              <a:ext cx="0" cy="615942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endCxn id="65" idx="0"/>
            </p:cNvCxnSpPr>
            <p:nvPr/>
          </p:nvCxnSpPr>
          <p:spPr>
            <a:xfrm>
              <a:off x="4416661" y="2498515"/>
              <a:ext cx="0" cy="42308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1097280" y="3150201"/>
              <a:ext cx="1385988" cy="14174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2" idx="3"/>
              <a:endCxn id="65" idx="2"/>
            </p:cNvCxnSpPr>
            <p:nvPr/>
          </p:nvCxnSpPr>
          <p:spPr>
            <a:xfrm>
              <a:off x="3169067" y="3150201"/>
              <a:ext cx="1018994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65" idx="6"/>
            </p:cNvCxnSpPr>
            <p:nvPr/>
          </p:nvCxnSpPr>
          <p:spPr>
            <a:xfrm>
              <a:off x="4645261" y="3150201"/>
              <a:ext cx="905112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4442609" y="1655003"/>
                  <a:ext cx="6157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2609" y="1655003"/>
                  <a:ext cx="615745" cy="276999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l="-7921" t="-2174" r="-13861" b="-3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1335031" y="2817141"/>
                  <a:ext cx="5244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031" y="2817141"/>
                  <a:ext cx="524439" cy="276999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l="-9302" t="-2222" r="-15116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Oval 103"/>
                <p:cNvSpPr/>
                <p:nvPr/>
              </p:nvSpPr>
              <p:spPr>
                <a:xfrm>
                  <a:off x="5321773" y="4395395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sz="1200" dirty="0"/>
                </a:p>
              </p:txBody>
            </p:sp>
          </mc:Choice>
          <mc:Fallback xmlns="">
            <p:sp>
              <p:nvSpPr>
                <p:cNvPr id="104" name="Oval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1773" y="4395395"/>
                  <a:ext cx="457200" cy="457200"/>
                </a:xfrm>
                <a:prstGeom prst="ellipse">
                  <a:avLst/>
                </a:prstGeom>
                <a:blipFill rotWithShape="0">
                  <a:blip r:embed="rId26"/>
                  <a:stretch>
                    <a:fillRect l="-106410" t="-138462" r="-70513" b="-19359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" name="Straight Connector 104"/>
            <p:cNvCxnSpPr/>
            <p:nvPr/>
          </p:nvCxnSpPr>
          <p:spPr>
            <a:xfrm flipH="1">
              <a:off x="4983052" y="4621241"/>
              <a:ext cx="338722" cy="2754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4973178" y="4748220"/>
                  <a:ext cx="423449" cy="3018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Ç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178" y="4748220"/>
                  <a:ext cx="423449" cy="301878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l="-13043" r="-11594" b="-2857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>
              <a:stCxn id="104" idx="0"/>
            </p:cNvCxnSpPr>
            <p:nvPr/>
          </p:nvCxnSpPr>
          <p:spPr>
            <a:xfrm flipV="1">
              <a:off x="5550373" y="3150201"/>
              <a:ext cx="0" cy="1245194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5102207" y="4022283"/>
                  <a:ext cx="423449" cy="3018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Ç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2207" y="4022283"/>
                  <a:ext cx="423449" cy="301878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l="-11594" r="-8696" b="-2857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/>
            <p:cNvCxnSpPr/>
            <p:nvPr/>
          </p:nvCxnSpPr>
          <p:spPr>
            <a:xfrm flipV="1">
              <a:off x="1097280" y="3164375"/>
              <a:ext cx="0" cy="146045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723790" y="4991675"/>
                <a:ext cx="3790413" cy="696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Ç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: </a:t>
                </a:r>
                <a:r>
                  <a:rPr lang="en-US" dirty="0" err="1"/>
                  <a:t>U’nun</a:t>
                </a:r>
                <a:r>
                  <a:rPr lang="en-US" dirty="0"/>
                  <a:t> </a:t>
                </a:r>
                <a:r>
                  <a:rPr lang="en-US" dirty="0" err="1"/>
                  <a:t>kapalı</a:t>
                </a:r>
                <a:r>
                  <a:rPr lang="en-US" dirty="0"/>
                  <a:t> </a:t>
                </a:r>
                <a:r>
                  <a:rPr lang="en-US" dirty="0" err="1"/>
                  <a:t>çevrim</a:t>
                </a:r>
                <a:r>
                  <a:rPr lang="en-US" dirty="0"/>
                  <a:t> </a:t>
                </a:r>
                <a:r>
                  <a:rPr lang="en-US" dirty="0" err="1"/>
                  <a:t>bileşeni</a:t>
                </a:r>
                <a:r>
                  <a:rPr lang="en-US" dirty="0"/>
                  <a:t> </a:t>
                </a:r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Ç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: </a:t>
                </a:r>
                <a:r>
                  <a:rPr lang="en-US" dirty="0" err="1"/>
                  <a:t>U’nun</a:t>
                </a:r>
                <a:r>
                  <a:rPr lang="en-US" dirty="0"/>
                  <a:t> </a:t>
                </a:r>
                <a:r>
                  <a:rPr lang="en-US" dirty="0" err="1"/>
                  <a:t>açık</a:t>
                </a:r>
                <a:r>
                  <a:rPr lang="en-US" dirty="0"/>
                  <a:t> </a:t>
                </a:r>
                <a:r>
                  <a:rPr lang="en-US" dirty="0" err="1"/>
                  <a:t>çevrim</a:t>
                </a:r>
                <a:r>
                  <a:rPr lang="en-US" dirty="0"/>
                  <a:t> </a:t>
                </a:r>
                <a:r>
                  <a:rPr lang="en-US" dirty="0" err="1"/>
                  <a:t>bileşeni</a:t>
                </a:r>
                <a:endParaRPr lang="tr-TR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790" y="4991675"/>
                <a:ext cx="3790413" cy="696088"/>
              </a:xfrm>
              <a:prstGeom prst="rect">
                <a:avLst/>
              </a:prstGeom>
              <a:blipFill rotWithShape="0">
                <a:blip r:embed="rId31"/>
                <a:stretch>
                  <a:fillRect t="-4386" b="-1052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4765320" y="1440693"/>
            <a:ext cx="7061720" cy="1477328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tr-TR" dirty="0" smtClean="0"/>
              <a:t>Bileşik kontrolün avantajı, sistem üzerine etkiyen bozucu girdi </a:t>
            </a:r>
            <a:r>
              <a:rPr lang="de-DE" dirty="0"/>
              <a:t>D(s</a:t>
            </a:r>
            <a:r>
              <a:rPr lang="de-DE" dirty="0" smtClean="0"/>
              <a:t>)</a:t>
            </a:r>
            <a:r>
              <a:rPr lang="tr-TR" dirty="0" smtClean="0"/>
              <a:t>’in azaltılması ve böylelikle bozucu girdiyle daha etkili baş edilmesini sağlamasıdır. </a:t>
            </a:r>
          </a:p>
          <a:p>
            <a:r>
              <a:rPr lang="tr-TR" dirty="0" smtClean="0"/>
              <a:t>Şöyle ki </a:t>
            </a:r>
            <a:r>
              <a:rPr lang="de-DE" dirty="0"/>
              <a:t>D(s)’in </a:t>
            </a:r>
            <a:r>
              <a:rPr lang="de-DE" dirty="0" err="1"/>
              <a:t>ölçülen</a:t>
            </a:r>
            <a:r>
              <a:rPr lang="de-DE" dirty="0"/>
              <a:t> </a:t>
            </a:r>
            <a:r>
              <a:rPr lang="de-DE" dirty="0" err="1"/>
              <a:t>ya</a:t>
            </a:r>
            <a:r>
              <a:rPr lang="de-DE" dirty="0"/>
              <a:t> da </a:t>
            </a:r>
            <a:r>
              <a:rPr lang="de-DE" dirty="0" err="1"/>
              <a:t>kestirilen</a:t>
            </a:r>
            <a:r>
              <a:rPr lang="de-DE" dirty="0"/>
              <a:t> </a:t>
            </a:r>
            <a:r>
              <a:rPr lang="de-DE" dirty="0" err="1" smtClean="0"/>
              <a:t>değeri</a:t>
            </a:r>
            <a:r>
              <a:rPr lang="tr-TR" dirty="0" smtClean="0"/>
              <a:t> </a:t>
            </a:r>
            <a:r>
              <a:rPr lang="fi-FI" dirty="0" smtClean="0"/>
              <a:t>D*</a:t>
            </a:r>
            <a:r>
              <a:rPr lang="tr-TR" dirty="0" smtClean="0"/>
              <a:t> tahmin edilerek, sisteme etkiyen bozucu girdi </a:t>
            </a:r>
            <a:r>
              <a:rPr lang="fi-FI" dirty="0" smtClean="0"/>
              <a:t>kestirimindeki hata</a:t>
            </a:r>
            <a:r>
              <a:rPr lang="tr-TR" dirty="0" smtClean="0"/>
              <a:t>ya (</a:t>
            </a:r>
            <a:r>
              <a:rPr lang="fi-FI" dirty="0"/>
              <a:t>D' = D - D* </a:t>
            </a:r>
            <a:r>
              <a:rPr lang="tr-TR" dirty="0" smtClean="0"/>
              <a:t>)’ye indirgenir.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2888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Çevrim Kontrol</a:t>
            </a:r>
            <a:r>
              <a:rPr lang="tr-TR" sz="2800" b="1" dirty="0">
                <a:solidFill>
                  <a:schemeClr val="accent1"/>
                </a:solidFill>
              </a:rPr>
              <a:t/>
            </a:r>
            <a:br>
              <a:rPr lang="tr-TR" sz="2800" b="1" dirty="0">
                <a:solidFill>
                  <a:schemeClr val="accent1"/>
                </a:solidFill>
              </a:rPr>
            </a:br>
            <a:r>
              <a:rPr lang="tr-TR" sz="2000" b="1" dirty="0" smtClean="0">
                <a:solidFill>
                  <a:schemeClr val="accent1"/>
                </a:solidFill>
              </a:rPr>
              <a:t>Kapalı Çevrim Kontrol Sisteminde Kontrol Eyleminin Gerçekleştirilmesi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58414" y="120100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grpSp>
        <p:nvGrpSpPr>
          <p:cNvPr id="131" name="Group 130"/>
          <p:cNvGrpSpPr/>
          <p:nvPr/>
        </p:nvGrpSpPr>
        <p:grpSpPr>
          <a:xfrm>
            <a:off x="1097280" y="1339502"/>
            <a:ext cx="7474625" cy="2971800"/>
            <a:chOff x="1576662" y="2358189"/>
            <a:chExt cx="7474625" cy="2971800"/>
          </a:xfrm>
        </p:grpSpPr>
        <p:sp>
          <p:nvSpPr>
            <p:cNvPr id="99" name="TextBox 98"/>
            <p:cNvSpPr txBox="1"/>
            <p:nvPr/>
          </p:nvSpPr>
          <p:spPr>
            <a:xfrm>
              <a:off x="6225824" y="2661459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858000" y="3297234"/>
              <a:ext cx="9144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bg1"/>
                  </a:solidFill>
                </a:rPr>
                <a:t>Sistem</a:t>
              </a:r>
              <a:endParaRPr lang="tr-TR" dirty="0">
                <a:solidFill>
                  <a:schemeClr val="bg1"/>
                </a:solidFill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7772405" y="3525834"/>
              <a:ext cx="1018994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7876937" y="3125649"/>
                  <a:ext cx="4705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6937" y="3125649"/>
                  <a:ext cx="470513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195" t="-4444" r="-16883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6348213" y="3690378"/>
                  <a:ext cx="5700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8213" y="3690378"/>
                  <a:ext cx="570092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376" t="-2174" r="-15054" b="-3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TextBox 93"/>
            <p:cNvSpPr txBox="1"/>
            <p:nvPr/>
          </p:nvSpPr>
          <p:spPr>
            <a:xfrm>
              <a:off x="1902952" y="2661459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/>
                <p:cNvSpPr/>
                <p:nvPr/>
              </p:nvSpPr>
              <p:spPr>
                <a:xfrm>
                  <a:off x="5486399" y="3293567"/>
                  <a:ext cx="9144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𝐸𝑦𝑙𝑒𝑡𝑖𝑐𝑖</m:t>
                        </m:r>
                      </m:oMath>
                    </m:oMathPara>
                  </a14:m>
                  <a:endParaRPr lang="tr-T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399" y="3293567"/>
                  <a:ext cx="914400" cy="45720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7843" r="-196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/>
                <p:cNvSpPr/>
                <p:nvPr/>
              </p:nvSpPr>
              <p:spPr>
                <a:xfrm>
                  <a:off x="3657600" y="3293567"/>
                  <a:ext cx="13716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tr-T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𝑜𝑛𝑡𝑟𝑜𝑙𝑐</m:t>
                        </m:r>
                        <m:r>
                          <a:rPr lang="tr-T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ü</m:t>
                        </m:r>
                      </m:oMath>
                    </m:oMathPara>
                  </a14:m>
                  <a:endParaRPr lang="tr-T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3293567"/>
                  <a:ext cx="1371600" cy="45720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Oval 90"/>
                <p:cNvSpPr/>
                <p:nvPr/>
              </p:nvSpPr>
              <p:spPr>
                <a:xfrm>
                  <a:off x="2743200" y="3291840"/>
                  <a:ext cx="459962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sz="1200" dirty="0"/>
                </a:p>
              </p:txBody>
            </p:sp>
          </mc:Choice>
          <mc:Fallback xmlns="">
            <p:sp>
              <p:nvSpPr>
                <p:cNvPr id="91" name="Oval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3291840"/>
                  <a:ext cx="459962" cy="457200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 l="-103797" t="-138462" r="-69620" b="-19359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Connector 91"/>
            <p:cNvCxnSpPr/>
            <p:nvPr/>
          </p:nvCxnSpPr>
          <p:spPr>
            <a:xfrm flipV="1">
              <a:off x="1681863" y="3532326"/>
              <a:ext cx="1078484" cy="10584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576662" y="3230864"/>
                  <a:ext cx="4714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6662" y="3230864"/>
                  <a:ext cx="471476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5195" t="-2222" r="-16883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3161131" y="3215751"/>
                  <a:ext cx="47628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1131" y="3215751"/>
                  <a:ext cx="476284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5128" t="-2174" r="-16667" b="-3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2560183" y="3283116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0183" y="3283116"/>
                  <a:ext cx="226023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1622" r="-21622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2721030" y="3707033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1030" y="3707033"/>
                  <a:ext cx="226023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8108" r="-270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TextBox 49"/>
            <p:cNvSpPr txBox="1"/>
            <p:nvPr/>
          </p:nvSpPr>
          <p:spPr>
            <a:xfrm>
              <a:off x="5749743" y="2799958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5125453" y="4434194"/>
                  <a:ext cx="1422735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tr-TR" dirty="0"/>
                          <m:t>Alg</m:t>
                        </m:r>
                        <m:r>
                          <m:rPr>
                            <m:nor/>
                          </m:rPr>
                          <a:rPr lang="tr-TR" dirty="0"/>
                          <m:t>ı</m:t>
                        </m:r>
                        <m:r>
                          <m:rPr>
                            <m:nor/>
                          </m:rPr>
                          <a:rPr lang="tr-TR" dirty="0"/>
                          <m:t>lay</m:t>
                        </m:r>
                        <m:r>
                          <m:rPr>
                            <m:nor/>
                          </m:rPr>
                          <a:rPr lang="tr-TR" dirty="0"/>
                          <m:t>ı</m:t>
                        </m:r>
                        <m:r>
                          <m:rPr>
                            <m:nor/>
                          </m:rPr>
                          <a:rPr lang="tr-TR" dirty="0"/>
                          <m:t>c</m:t>
                        </m:r>
                        <m:r>
                          <m:rPr>
                            <m:nor/>
                          </m:rPr>
                          <a:rPr lang="tr-TR" dirty="0"/>
                          <m:t>ı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5453" y="4434194"/>
                  <a:ext cx="1422735" cy="45720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Arrow Connector 53"/>
            <p:cNvCxnSpPr/>
            <p:nvPr/>
          </p:nvCxnSpPr>
          <p:spPr>
            <a:xfrm>
              <a:off x="8195305" y="3492750"/>
              <a:ext cx="0" cy="1170044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6527904" y="4662794"/>
              <a:ext cx="1667401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2" idx="1"/>
            </p:cNvCxnSpPr>
            <p:nvPr/>
          </p:nvCxnSpPr>
          <p:spPr>
            <a:xfrm flipH="1">
              <a:off x="2973181" y="4662794"/>
              <a:ext cx="2152272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91" idx="4"/>
            </p:cNvCxnSpPr>
            <p:nvPr/>
          </p:nvCxnSpPr>
          <p:spPr>
            <a:xfrm>
              <a:off x="2973181" y="3749040"/>
              <a:ext cx="0" cy="913754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2472611" y="4122680"/>
                  <a:ext cx="4875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2611" y="4122680"/>
                  <a:ext cx="487506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0000" t="-2174" r="-15000" b="-3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4" name="Straight Arrow Connector 113"/>
            <p:cNvCxnSpPr>
              <a:stCxn id="91" idx="6"/>
              <a:endCxn id="97" idx="1"/>
            </p:cNvCxnSpPr>
            <p:nvPr/>
          </p:nvCxnSpPr>
          <p:spPr>
            <a:xfrm>
              <a:off x="3203162" y="3520440"/>
              <a:ext cx="454438" cy="172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97" idx="3"/>
              <a:endCxn id="96" idx="1"/>
            </p:cNvCxnSpPr>
            <p:nvPr/>
          </p:nvCxnSpPr>
          <p:spPr>
            <a:xfrm>
              <a:off x="5029200" y="3522167"/>
              <a:ext cx="4571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96" idx="3"/>
              <a:endCxn id="102" idx="1"/>
            </p:cNvCxnSpPr>
            <p:nvPr/>
          </p:nvCxnSpPr>
          <p:spPr>
            <a:xfrm>
              <a:off x="6400799" y="3522167"/>
              <a:ext cx="457201" cy="366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5009565" y="3215750"/>
                  <a:ext cx="4811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9565" y="3215750"/>
                  <a:ext cx="481157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6329" t="-2174" r="-17722" b="-3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2" name="Straight Connector 121"/>
            <p:cNvCxnSpPr/>
            <p:nvPr/>
          </p:nvCxnSpPr>
          <p:spPr>
            <a:xfrm>
              <a:off x="5836820" y="2358189"/>
              <a:ext cx="0" cy="29718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>
              <a:off x="6126480" y="5005130"/>
              <a:ext cx="51139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flipH="1">
              <a:off x="5125453" y="5005130"/>
              <a:ext cx="4947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3073011" y="4820464"/>
              <a:ext cx="2020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Elektriksel gereçler</a:t>
              </a:r>
              <a:endParaRPr lang="tr-TR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702586" y="4785980"/>
              <a:ext cx="234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Herhangi bir sistem</a:t>
              </a:r>
              <a:endParaRPr lang="tr-TR" dirty="0"/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1263310" y="4439653"/>
            <a:ext cx="7579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Bazen hidrolik veya </a:t>
            </a:r>
            <a:r>
              <a:rPr lang="tr-TR" dirty="0" err="1" smtClean="0"/>
              <a:t>pnömatik</a:t>
            </a:r>
            <a:r>
              <a:rPr lang="tr-TR" dirty="0" smtClean="0"/>
              <a:t> kontrolcülerde kullanılıyor olmasına rağmen, genellikle bir çok sistemde, algılayıcı ile </a:t>
            </a:r>
            <a:r>
              <a:rPr lang="tr-TR" dirty="0" err="1" smtClean="0"/>
              <a:t>eyletici</a:t>
            </a:r>
            <a:r>
              <a:rPr lang="tr-TR" dirty="0" smtClean="0"/>
              <a:t> arasındaki kontrol eylemi elektriksel araçlarla sağlanır.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6312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Çevrim Kontrol</a:t>
            </a:r>
            <a:r>
              <a:rPr lang="tr-TR" sz="2800" b="1" dirty="0">
                <a:solidFill>
                  <a:schemeClr val="accent1"/>
                </a:solidFill>
              </a:rPr>
              <a:t/>
            </a:r>
            <a:br>
              <a:rPr lang="tr-TR" sz="2800" b="1" dirty="0">
                <a:solidFill>
                  <a:schemeClr val="accent1"/>
                </a:solidFill>
              </a:rPr>
            </a:br>
            <a:r>
              <a:rPr lang="tr-TR" sz="2000" b="1" dirty="0" smtClean="0">
                <a:solidFill>
                  <a:schemeClr val="accent1"/>
                </a:solidFill>
              </a:rPr>
              <a:t>Kapalı Çevrim Kontrol Sisteminde Kontrol Eyleminin Gerçekleştirilmesi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58414" y="120100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sp>
        <p:nvSpPr>
          <p:cNvPr id="132" name="TextBox 131"/>
          <p:cNvSpPr txBox="1"/>
          <p:nvPr/>
        </p:nvSpPr>
        <p:spPr>
          <a:xfrm>
            <a:off x="1097280" y="1339502"/>
            <a:ext cx="757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Bazen referans giriş elektriksel niceliğe dönüştürülmek için bir filtreden geçirilerek şekillendirilir.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93264" y="1864884"/>
                <a:ext cx="7579894" cy="2342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Tipik Algılayıcılar:</a:t>
                </a:r>
              </a:p>
              <a:p>
                <a:r>
                  <a:rPr lang="tr-TR" dirty="0" err="1" smtClean="0"/>
                  <a:t>Potansiyometre</a:t>
                </a:r>
                <a:r>
                  <a:rPr lang="tr-TR" dirty="0" smtClean="0"/>
                  <a:t> (</a:t>
                </a:r>
                <a:r>
                  <a:rPr lang="tr-TR" dirty="0" err="1" smtClean="0"/>
                  <a:t>Potentiometer</a:t>
                </a:r>
                <a:r>
                  <a:rPr lang="tr-TR" dirty="0" smtClean="0"/>
                  <a:t>)		: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(=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𝑉𝑜𝑙𝑡𝑎𝑗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 smtClean="0"/>
              </a:p>
              <a:p>
                <a:r>
                  <a:rPr lang="tr-TR" dirty="0" err="1" smtClean="0"/>
                  <a:t>Enkoder</a:t>
                </a:r>
                <a:r>
                  <a:rPr lang="tr-TR" dirty="0" smtClean="0"/>
                  <a:t> (Encoder)				: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tr-TR" dirty="0" smtClean="0"/>
              </a:p>
              <a:p>
                <a:r>
                  <a:rPr lang="tr-TR" dirty="0" smtClean="0"/>
                  <a:t>Doğrusal Cetvel (LVDT)			: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tr-TR" dirty="0" smtClean="0"/>
              </a:p>
              <a:p>
                <a:r>
                  <a:rPr lang="tr-TR" dirty="0" smtClean="0"/>
                  <a:t>Takometre (</a:t>
                </a:r>
                <a:r>
                  <a:rPr lang="tr-TR" dirty="0" err="1" smtClean="0"/>
                  <a:t>Tachometer</a:t>
                </a:r>
                <a:r>
                  <a:rPr lang="tr-TR" dirty="0" smtClean="0"/>
                  <a:t>)			: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tr-TR" dirty="0" smtClean="0"/>
              </a:p>
              <a:p>
                <a:r>
                  <a:rPr lang="tr-TR" dirty="0" smtClean="0"/>
                  <a:t>Çözücü (</a:t>
                </a:r>
                <a:r>
                  <a:rPr lang="tr-TR" dirty="0" err="1" smtClean="0"/>
                  <a:t>Resolver</a:t>
                </a:r>
                <a:r>
                  <a:rPr lang="tr-TR" dirty="0" smtClean="0"/>
                  <a:t>)				: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tr-TR" dirty="0" smtClean="0"/>
              </a:p>
              <a:p>
                <a:r>
                  <a:rPr lang="tr-TR" dirty="0" err="1" smtClean="0"/>
                  <a:t>Isılçift</a:t>
                </a:r>
                <a:r>
                  <a:rPr lang="tr-TR" dirty="0" smtClean="0"/>
                  <a:t> (</a:t>
                </a:r>
                <a:r>
                  <a:rPr lang="tr-TR" dirty="0" err="1" smtClean="0"/>
                  <a:t>Thermocouple</a:t>
                </a:r>
                <a:r>
                  <a:rPr lang="tr-TR" dirty="0" smtClean="0"/>
                  <a:t>)			</a:t>
                </a:r>
                <a:r>
                  <a:rPr lang="tr-TR" dirty="0"/>
                  <a:t>: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tr-TR" dirty="0" smtClean="0"/>
              </a:p>
              <a:p>
                <a:r>
                  <a:rPr lang="tr-TR" dirty="0" smtClean="0"/>
                  <a:t>Basınç Dönüştürücüsü (</a:t>
                </a:r>
                <a:r>
                  <a:rPr lang="tr-TR" dirty="0" err="1" smtClean="0"/>
                  <a:t>Pressure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Transducer</a:t>
                </a:r>
                <a:r>
                  <a:rPr lang="tr-TR" dirty="0" smtClean="0"/>
                  <a:t>)	: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264" y="1864884"/>
                <a:ext cx="7579894" cy="2342693"/>
              </a:xfrm>
              <a:prstGeom prst="rect">
                <a:avLst/>
              </a:prstGeom>
              <a:blipFill rotWithShape="0">
                <a:blip r:embed="rId3"/>
                <a:stretch>
                  <a:fillRect l="-643" t="-1563" b="-286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25062" y="1610753"/>
                <a:ext cx="3236495" cy="1402243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Tipik birinci derece algılayıcı </a:t>
                </a:r>
                <a:r>
                  <a:rPr lang="tr-TR" dirty="0" err="1" smtClean="0"/>
                  <a:t>tranfer</a:t>
                </a:r>
                <a:r>
                  <a:rPr lang="tr-TR" dirty="0" smtClean="0"/>
                  <a:t> fonksiyonu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r>
                  <a:rPr lang="tr-TR" dirty="0" smtClean="0"/>
                  <a:t> Eğer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062" y="1610753"/>
                <a:ext cx="3236495" cy="1402243"/>
              </a:xfrm>
              <a:prstGeom prst="rect">
                <a:avLst/>
              </a:prstGeom>
              <a:blipFill rotWithShape="0">
                <a:blip r:embed="rId4"/>
                <a:stretch>
                  <a:fillRect l="-1507" t="-2174" b="-608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88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</a:rPr>
              <a:t>Açık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Çevrim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Kontrol</a:t>
            </a:r>
            <a:endParaRPr lang="tr-TR" sz="28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1006" y="4436855"/>
                <a:ext cx="3995709" cy="185754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  (1)</m:t>
                    </m:r>
                  </m:oMath>
                </a14:m>
                <a:endParaRPr lang="tr-TR" dirty="0" smtClean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dirty="0" smtClean="0"/>
                  <a:t>C </a:t>
                </a:r>
                <a:r>
                  <a:rPr lang="tr-TR" dirty="0"/>
                  <a:t>: kontrol edilecek çıktı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dirty="0"/>
                  <a:t>U : kontrol girdisi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dirty="0"/>
                  <a:t>D : bozucu </a:t>
                </a:r>
                <a:r>
                  <a:rPr lang="tr-TR" dirty="0" smtClean="0"/>
                  <a:t>etken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006" y="4436855"/>
                <a:ext cx="3995709" cy="1857543"/>
              </a:xfrm>
              <a:blipFill rotWithShape="0">
                <a:blip r:embed="rId2"/>
                <a:stretch>
                  <a:fillRect l="-3969" t="-4262" r="-19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231006" y="1479413"/>
            <a:ext cx="4272825" cy="2679032"/>
            <a:chOff x="2276754" y="1684421"/>
            <a:chExt cx="4272825" cy="2679032"/>
          </a:xfrm>
        </p:grpSpPr>
        <p:sp>
          <p:nvSpPr>
            <p:cNvPr id="5" name="TextBox 4"/>
            <p:cNvSpPr txBox="1"/>
            <p:nvPr/>
          </p:nvSpPr>
          <p:spPr>
            <a:xfrm>
              <a:off x="3424990" y="2023364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91326" y="2023364"/>
              <a:ext cx="3144253" cy="2340089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b="1" dirty="0"/>
                <a:t>Kontrol </a:t>
              </a:r>
              <a:r>
                <a:rPr lang="tr-TR" b="1" dirty="0" smtClean="0"/>
                <a:t>Edilecek</a:t>
              </a:r>
            </a:p>
            <a:p>
              <a:r>
                <a:rPr lang="tr-TR" b="1" dirty="0" smtClean="0"/>
                <a:t> </a:t>
              </a:r>
              <a:r>
                <a:rPr lang="tr-TR" b="1" dirty="0"/>
                <a:t>Sistem</a:t>
              </a:r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006405" y="2300363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6405" y="2300363"/>
                  <a:ext cx="685800" cy="4572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087" r="-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3424990" y="3657600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4990" y="3657600"/>
                  <a:ext cx="685800" cy="4572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172" r="-86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/>
                <p:cNvSpPr/>
                <p:nvPr/>
              </p:nvSpPr>
              <p:spPr>
                <a:xfrm>
                  <a:off x="5129784" y="36576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sz="1200" dirty="0"/>
                </a:p>
              </p:txBody>
            </p:sp>
          </mc:Choice>
          <mc:Fallback xmlns="">
            <p:sp>
              <p:nvSpPr>
                <p:cNvPr id="12" name="Oval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9784" y="3657600"/>
                  <a:ext cx="457200" cy="4572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 l="-105128" t="-138462" r="-71795" b="-19359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/>
            <p:cNvCxnSpPr>
              <a:stCxn id="10" idx="0"/>
            </p:cNvCxnSpPr>
            <p:nvPr/>
          </p:nvCxnSpPr>
          <p:spPr>
            <a:xfrm flipV="1">
              <a:off x="5349305" y="1684421"/>
              <a:ext cx="0" cy="615942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2" idx="0"/>
            </p:cNvCxnSpPr>
            <p:nvPr/>
          </p:nvCxnSpPr>
          <p:spPr>
            <a:xfrm>
              <a:off x="5358384" y="2757563"/>
              <a:ext cx="0" cy="9000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614863" y="3886200"/>
              <a:ext cx="810127" cy="0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3"/>
              <a:endCxn id="12" idx="2"/>
            </p:cNvCxnSpPr>
            <p:nvPr/>
          </p:nvCxnSpPr>
          <p:spPr>
            <a:xfrm>
              <a:off x="4110790" y="3886200"/>
              <a:ext cx="1018994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6"/>
            </p:cNvCxnSpPr>
            <p:nvPr/>
          </p:nvCxnSpPr>
          <p:spPr>
            <a:xfrm>
              <a:off x="5586984" y="3886200"/>
              <a:ext cx="6854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044184" y="3609201"/>
                  <a:ext cx="50539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4184" y="3609201"/>
                  <a:ext cx="505395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0843" t="-2174" r="-16867" b="-3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334286" y="1740436"/>
                  <a:ext cx="5244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286" y="1740436"/>
                  <a:ext cx="524439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9302" t="-2222" r="-16279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276754" y="3553140"/>
                  <a:ext cx="5244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6754" y="3553140"/>
                  <a:ext cx="524439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0465" t="-2174" r="-15116" b="-3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5060571" y="1535428"/>
            <a:ext cx="4288022" cy="2679032"/>
            <a:chOff x="2276754" y="1684421"/>
            <a:chExt cx="4288022" cy="2679032"/>
          </a:xfrm>
        </p:grpSpPr>
        <p:sp>
          <p:nvSpPr>
            <p:cNvPr id="30" name="TextBox 29"/>
            <p:cNvSpPr txBox="1"/>
            <p:nvPr/>
          </p:nvSpPr>
          <p:spPr>
            <a:xfrm>
              <a:off x="3424990" y="2023364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791326" y="2023364"/>
              <a:ext cx="3144253" cy="2340089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b="1" dirty="0" smtClean="0"/>
                <a:t>Açık Çevrim</a:t>
              </a:r>
            </a:p>
            <a:p>
              <a:r>
                <a:rPr lang="tr-TR" b="1" dirty="0" smtClean="0"/>
                <a:t>Kontrolcü</a:t>
              </a:r>
              <a:endParaRPr lang="tr-TR" b="1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006405" y="2300363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6405" y="2300363"/>
                  <a:ext cx="685800" cy="45720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1304" r="-782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3424990" y="3657600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4990" y="3657600"/>
                  <a:ext cx="685800" cy="45720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434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/>
                <p:cNvSpPr/>
                <p:nvPr/>
              </p:nvSpPr>
              <p:spPr>
                <a:xfrm>
                  <a:off x="5129784" y="36576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sz="1200" dirty="0"/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9784" y="3657600"/>
                  <a:ext cx="457200" cy="457200"/>
                </a:xfrm>
                <a:prstGeom prst="ellipse">
                  <a:avLst/>
                </a:prstGeom>
                <a:blipFill rotWithShape="0">
                  <a:blip r:embed="rId11"/>
                  <a:stretch>
                    <a:fillRect l="-105128" t="-139744" r="-71795" b="-19230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/>
            <p:cNvCxnSpPr>
              <a:stCxn id="32" idx="0"/>
            </p:cNvCxnSpPr>
            <p:nvPr/>
          </p:nvCxnSpPr>
          <p:spPr>
            <a:xfrm flipV="1">
              <a:off x="5349305" y="1684421"/>
              <a:ext cx="0" cy="615942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34" idx="0"/>
            </p:cNvCxnSpPr>
            <p:nvPr/>
          </p:nvCxnSpPr>
          <p:spPr>
            <a:xfrm>
              <a:off x="5358384" y="2757563"/>
              <a:ext cx="0" cy="9000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2614863" y="3886200"/>
              <a:ext cx="810127" cy="0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3" idx="3"/>
              <a:endCxn id="34" idx="2"/>
            </p:cNvCxnSpPr>
            <p:nvPr/>
          </p:nvCxnSpPr>
          <p:spPr>
            <a:xfrm>
              <a:off x="4110790" y="3886200"/>
              <a:ext cx="1018994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4" idx="6"/>
            </p:cNvCxnSpPr>
            <p:nvPr/>
          </p:nvCxnSpPr>
          <p:spPr>
            <a:xfrm>
              <a:off x="5586984" y="3886200"/>
              <a:ext cx="6854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044184" y="3609201"/>
                  <a:ext cx="5205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4184" y="3609201"/>
                  <a:ext cx="520592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9302" t="-4444" r="-15116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5334286" y="1740436"/>
                  <a:ext cx="6157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286" y="1740436"/>
                  <a:ext cx="615745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8911" t="-2174" r="-13861" b="-3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276754" y="3553140"/>
                  <a:ext cx="5244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6754" y="3553140"/>
                  <a:ext cx="524439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8140" t="-2174" r="-15116" b="-3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/>
              <p:cNvSpPr txBox="1">
                <a:spLocks/>
              </p:cNvSpPr>
              <p:nvPr/>
            </p:nvSpPr>
            <p:spPr>
              <a:xfrm>
                <a:off x="5352884" y="4386610"/>
                <a:ext cx="6245558" cy="1857543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 smtClean="0">
                        <a:latin typeface="Cambria Math" panose="02040503050406030204" pitchFamily="18" charset="0"/>
                      </a:rPr>
                      <m:t>  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 smtClean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dirty="0"/>
                  <a:t>R : </a:t>
                </a:r>
                <a:r>
                  <a:rPr lang="de-DE" dirty="0" err="1"/>
                  <a:t>referans</a:t>
                </a:r>
                <a:r>
                  <a:rPr lang="de-DE" dirty="0"/>
                  <a:t> </a:t>
                </a:r>
                <a:r>
                  <a:rPr lang="de-DE" dirty="0" err="1"/>
                  <a:t>girdisi</a:t>
                </a:r>
                <a:r>
                  <a:rPr lang="de-DE" dirty="0"/>
                  <a:t> </a:t>
                </a:r>
                <a:endParaRPr lang="tr-TR" dirty="0" smtClean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dirty="0" smtClean="0"/>
                  <a:t>D</a:t>
                </a:r>
                <a:r>
                  <a:rPr lang="de-DE" dirty="0"/>
                  <a:t>* : D(s)’in </a:t>
                </a:r>
                <a:r>
                  <a:rPr lang="de-DE" dirty="0" err="1"/>
                  <a:t>ölçülen</a:t>
                </a:r>
                <a:r>
                  <a:rPr lang="de-DE" dirty="0"/>
                  <a:t> </a:t>
                </a:r>
                <a:r>
                  <a:rPr lang="de-DE" dirty="0" err="1"/>
                  <a:t>ya</a:t>
                </a:r>
                <a:r>
                  <a:rPr lang="de-DE" dirty="0"/>
                  <a:t> da </a:t>
                </a:r>
                <a:r>
                  <a:rPr lang="de-DE" dirty="0" err="1"/>
                  <a:t>kestirilen</a:t>
                </a:r>
                <a:r>
                  <a:rPr lang="de-DE" dirty="0"/>
                  <a:t> </a:t>
                </a:r>
                <a:r>
                  <a:rPr lang="de-DE" dirty="0" err="1" smtClean="0"/>
                  <a:t>değeri</a:t>
                </a:r>
                <a:endParaRPr lang="tr-TR" dirty="0" smtClean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 smtClean="0"/>
                  <a:t> tasarımcı tarafından belirlenecek değerlerdir. Fiziksel olarak mikroişlemciler veya elektriksel </a:t>
                </a:r>
                <a:r>
                  <a:rPr lang="tr-TR" dirty="0" err="1" smtClean="0"/>
                  <a:t>komponentler</a:t>
                </a:r>
                <a:r>
                  <a:rPr lang="tr-TR" dirty="0" smtClean="0"/>
                  <a:t> kullanılarak gerçekleştirilir.</a:t>
                </a:r>
                <a:endParaRPr lang="tr-TR" dirty="0"/>
              </a:p>
            </p:txBody>
          </p:sp>
        </mc:Choice>
        <mc:Fallback xmlns="">
          <p:sp>
            <p:nvSpPr>
              <p:cNvPr id="4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884" y="4386610"/>
                <a:ext cx="6245558" cy="1857543"/>
              </a:xfrm>
              <a:prstGeom prst="rect">
                <a:avLst/>
              </a:prstGeom>
              <a:blipFill rotWithShape="0">
                <a:blip r:embed="rId15"/>
                <a:stretch>
                  <a:fillRect l="-2439" t="-4276" r="-195" b="-98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638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</a:rPr>
              <a:t>Açık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Çevrim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Kontrol</a:t>
            </a:r>
            <a:endParaRPr lang="tr-TR" sz="28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1006" y="4436855"/>
                <a:ext cx="11463689" cy="1857543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>
                    <a:latin typeface="Cambria Math" panose="02040503050406030204" pitchFamily="18" charset="0"/>
                  </a:rPr>
                  <a:t>(2) numaralı denklemdeki U(s) ifadesini (1)’de yerine yaz</a:t>
                </a:r>
                <a:endParaRPr lang="tr-TR" b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 smtClean="0"/>
              </a:p>
              <a:p>
                <a:r>
                  <a:rPr lang="fi-FI" dirty="0"/>
                  <a:t>D' </a:t>
                </a:r>
                <a:r>
                  <a:rPr lang="fi-FI" dirty="0" smtClean="0"/>
                  <a:t>= </a:t>
                </a:r>
                <a:r>
                  <a:rPr lang="fi-FI" dirty="0"/>
                  <a:t>D - D* : D nin kestirimindeki </a:t>
                </a:r>
                <a:r>
                  <a:rPr lang="fi-FI" dirty="0" smtClean="0"/>
                  <a:t>hata</a:t>
                </a:r>
                <a:endParaRPr lang="tr-TR" dirty="0" smtClean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006" y="4436855"/>
                <a:ext cx="11463689" cy="1857543"/>
              </a:xfrm>
              <a:blipFill rotWithShape="0">
                <a:blip r:embed="rId2"/>
                <a:stretch>
                  <a:fillRect l="-1383" t="-36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5911124" y="1372850"/>
            <a:ext cx="3758253" cy="2679032"/>
            <a:chOff x="2791326" y="1684421"/>
            <a:chExt cx="3758253" cy="2679032"/>
          </a:xfrm>
        </p:grpSpPr>
        <p:sp>
          <p:nvSpPr>
            <p:cNvPr id="5" name="TextBox 4"/>
            <p:cNvSpPr txBox="1"/>
            <p:nvPr/>
          </p:nvSpPr>
          <p:spPr>
            <a:xfrm>
              <a:off x="3424990" y="2023364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91326" y="2023364"/>
              <a:ext cx="3144253" cy="2340089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b="1" dirty="0"/>
                <a:t>Kontrol </a:t>
              </a:r>
              <a:r>
                <a:rPr lang="tr-TR" b="1" dirty="0" smtClean="0"/>
                <a:t>Edilecek</a:t>
              </a:r>
            </a:p>
            <a:p>
              <a:r>
                <a:rPr lang="tr-TR" b="1" dirty="0" smtClean="0"/>
                <a:t> </a:t>
              </a:r>
              <a:r>
                <a:rPr lang="tr-TR" b="1" dirty="0"/>
                <a:t>Sistem</a:t>
              </a:r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006405" y="2300363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6405" y="2300363"/>
                  <a:ext cx="685800" cy="4572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172" r="-1724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3424990" y="3657600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4990" y="3657600"/>
                  <a:ext cx="685800" cy="4572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217" r="-87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/>
                <p:cNvSpPr/>
                <p:nvPr/>
              </p:nvSpPr>
              <p:spPr>
                <a:xfrm>
                  <a:off x="5129784" y="36576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sz="1200" dirty="0"/>
                </a:p>
              </p:txBody>
            </p:sp>
          </mc:Choice>
          <mc:Fallback xmlns="">
            <p:sp>
              <p:nvSpPr>
                <p:cNvPr id="12" name="Oval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9784" y="3657600"/>
                  <a:ext cx="457200" cy="4572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 l="-105128" t="-138462" r="-71795" b="-19359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/>
            <p:cNvCxnSpPr>
              <a:stCxn id="10" idx="0"/>
            </p:cNvCxnSpPr>
            <p:nvPr/>
          </p:nvCxnSpPr>
          <p:spPr>
            <a:xfrm flipV="1">
              <a:off x="5349305" y="1684421"/>
              <a:ext cx="0" cy="615942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2" idx="0"/>
            </p:cNvCxnSpPr>
            <p:nvPr/>
          </p:nvCxnSpPr>
          <p:spPr>
            <a:xfrm>
              <a:off x="5358384" y="2757563"/>
              <a:ext cx="0" cy="9000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3"/>
              <a:endCxn id="12" idx="2"/>
            </p:cNvCxnSpPr>
            <p:nvPr/>
          </p:nvCxnSpPr>
          <p:spPr>
            <a:xfrm>
              <a:off x="4110790" y="3886200"/>
              <a:ext cx="1018994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6"/>
            </p:cNvCxnSpPr>
            <p:nvPr/>
          </p:nvCxnSpPr>
          <p:spPr>
            <a:xfrm>
              <a:off x="5586984" y="3886200"/>
              <a:ext cx="6854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044184" y="3609201"/>
                  <a:ext cx="50539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4184" y="3609201"/>
                  <a:ext cx="505395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9639" t="-2222" r="-16867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334286" y="1740436"/>
                  <a:ext cx="5244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286" y="1740436"/>
                  <a:ext cx="524439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0465" t="-2174" r="-16279" b="-3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2075836" y="1372850"/>
            <a:ext cx="4288022" cy="2679032"/>
            <a:chOff x="2276754" y="1684421"/>
            <a:chExt cx="4288022" cy="2679032"/>
          </a:xfrm>
        </p:grpSpPr>
        <p:sp>
          <p:nvSpPr>
            <p:cNvPr id="30" name="TextBox 29"/>
            <p:cNvSpPr txBox="1"/>
            <p:nvPr/>
          </p:nvSpPr>
          <p:spPr>
            <a:xfrm>
              <a:off x="3424990" y="2023364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791326" y="2023364"/>
              <a:ext cx="3144253" cy="2340089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b="1" dirty="0" smtClean="0"/>
                <a:t>Açık Çevrim</a:t>
              </a:r>
            </a:p>
            <a:p>
              <a:r>
                <a:rPr lang="tr-TR" b="1" dirty="0" smtClean="0"/>
                <a:t>Kontrolcü</a:t>
              </a:r>
              <a:endParaRPr lang="tr-TR" b="1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006405" y="2300363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6405" y="2300363"/>
                  <a:ext cx="685800" cy="45720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1207" r="-775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3424990" y="3657600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4990" y="3657600"/>
                  <a:ext cx="685800" cy="45720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348" r="-87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/>
                <p:cNvSpPr/>
                <p:nvPr/>
              </p:nvSpPr>
              <p:spPr>
                <a:xfrm>
                  <a:off x="5129784" y="36576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sz="1200" dirty="0"/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9784" y="3657600"/>
                  <a:ext cx="457200" cy="457200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 l="-106410" t="-138462" r="-70513" b="-19359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/>
            <p:cNvCxnSpPr>
              <a:stCxn id="32" idx="0"/>
            </p:cNvCxnSpPr>
            <p:nvPr/>
          </p:nvCxnSpPr>
          <p:spPr>
            <a:xfrm flipV="1">
              <a:off x="5349305" y="1684421"/>
              <a:ext cx="0" cy="615942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34" idx="0"/>
            </p:cNvCxnSpPr>
            <p:nvPr/>
          </p:nvCxnSpPr>
          <p:spPr>
            <a:xfrm>
              <a:off x="5358384" y="2757563"/>
              <a:ext cx="0" cy="9000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2614863" y="3886200"/>
              <a:ext cx="810127" cy="0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3" idx="3"/>
              <a:endCxn id="34" idx="2"/>
            </p:cNvCxnSpPr>
            <p:nvPr/>
          </p:nvCxnSpPr>
          <p:spPr>
            <a:xfrm>
              <a:off x="4110790" y="3886200"/>
              <a:ext cx="1018994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4" idx="6"/>
            </p:cNvCxnSpPr>
            <p:nvPr/>
          </p:nvCxnSpPr>
          <p:spPr>
            <a:xfrm>
              <a:off x="5586984" y="3886200"/>
              <a:ext cx="6854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044184" y="3609201"/>
                  <a:ext cx="5205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4184" y="3609201"/>
                  <a:ext cx="520592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0588" t="-2222" r="-16471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5334286" y="1740436"/>
                  <a:ext cx="6157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286" y="1740436"/>
                  <a:ext cx="615745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7921" t="-2174" r="-13861" b="-3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276754" y="3553140"/>
                  <a:ext cx="5244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6754" y="3553140"/>
                  <a:ext cx="524439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9302" t="-2222" r="-15116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8779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</a:rPr>
              <a:t>Açık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Çevrim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Kontrol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97280" y="1379251"/>
                <a:ext cx="4181273" cy="6344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𝐶𝑅</m:t>
                              </m:r>
                            </m:sub>
                          </m:sSub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</m:lim>
                      </m:limLow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𝐶𝐷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379251"/>
                <a:ext cx="4181273" cy="634404"/>
              </a:xfrm>
              <a:prstGeom prst="rect">
                <a:avLst/>
              </a:prstGeom>
              <a:blipFill rotWithShape="0">
                <a:blip r:embed="rId2"/>
                <a:stretch>
                  <a:fillRect r="-9038" b="-38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97280" y="2191903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b="1" dirty="0" smtClean="0"/>
                  <a:t>Hedef</a:t>
                </a:r>
                <a:r>
                  <a:rPr lang="en-US" dirty="0"/>
                  <a:t>, R(s) </a:t>
                </a:r>
                <a:r>
                  <a:rPr lang="en-US" dirty="0" err="1"/>
                  <a:t>ve</a:t>
                </a:r>
                <a:r>
                  <a:rPr lang="en-US" dirty="0"/>
                  <a:t> D(s) ne </a:t>
                </a:r>
                <a:r>
                  <a:rPr lang="en-US" dirty="0" err="1"/>
                  <a:t>olursa</a:t>
                </a:r>
                <a:r>
                  <a:rPr lang="en-US" dirty="0"/>
                  <a:t> </a:t>
                </a:r>
                <a:r>
                  <a:rPr lang="en-US" dirty="0" err="1" smtClean="0"/>
                  <a:t>olsun</a:t>
                </a:r>
                <a:endParaRPr lang="tr-TR" dirty="0" smtClean="0"/>
              </a:p>
              <a:p>
                <a:r>
                  <a:rPr lang="en-US" dirty="0" smtClean="0"/>
                  <a:t>C </a:t>
                </a:r>
                <a:r>
                  <a:rPr lang="en-US" dirty="0"/>
                  <a:t>= R </a:t>
                </a:r>
                <a:r>
                  <a:rPr lang="en-US" dirty="0" err="1"/>
                  <a:t>olacak</a:t>
                </a:r>
                <a:r>
                  <a:rPr lang="en-US" dirty="0"/>
                  <a:t> </a:t>
                </a:r>
                <a:r>
                  <a:rPr lang="en-US" dirty="0" err="1"/>
                  <a:t>şekilde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tr-TR" b="1" dirty="0" smtClean="0"/>
                  <a:t>(s)</a:t>
                </a:r>
                <a:r>
                  <a:rPr lang="en-US" b="1" dirty="0" smtClean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tr-TR" b="1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tr-TR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1" i="0" smtClean="0">
                        <a:latin typeface="Cambria Math" panose="02040503050406030204" pitchFamily="18" charset="0"/>
                      </a:rPr>
                      <m:t>𝐬</m:t>
                    </m:r>
                    <m:r>
                      <a:rPr lang="tr-TR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’yi </a:t>
                </a:r>
                <a:r>
                  <a:rPr lang="en-US" dirty="0" err="1"/>
                  <a:t>bulmaktır</a:t>
                </a:r>
                <a:r>
                  <a:rPr lang="en-US" dirty="0"/>
                  <a:t>.</a:t>
                </a:r>
                <a:endParaRPr lang="tr-T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191903"/>
                <a:ext cx="609600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800" t="-5660" b="-141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02080" y="2960466"/>
                <a:ext cx="6859604" cy="17428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𝐶𝑅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⟹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⟹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𝐶𝐷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⟹</m:t>
                                </m:r>
                              </m:e>
                              <m:e>
                                <m:eqArr>
                                  <m:eqArr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=0  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𝑜𝑙𝑚𝑎𝑙𝚤</m:t>
                                    </m:r>
                                  </m:e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ü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𝑚𝑘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ü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𝑑𝑒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ğ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𝑖𝑙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0" y="2960466"/>
                <a:ext cx="6859604" cy="174284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700212" y="1379251"/>
                <a:ext cx="3962399" cy="3785652"/>
              </a:xfrm>
              <a:prstGeom prst="rect">
                <a:avLst/>
              </a:prstGeom>
              <a:gradFill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• AÇ </a:t>
                </a:r>
                <a:r>
                  <a:rPr lang="en-US" sz="2000" dirty="0" err="1"/>
                  <a:t>kontrol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ancak</a:t>
                </a:r>
                <a:r>
                  <a:rPr lang="en-US" sz="2000" dirty="0"/>
                  <a:t> D' (D </a:t>
                </a:r>
                <a:r>
                  <a:rPr lang="en-US" sz="2000" dirty="0" err="1"/>
                  <a:t>nin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kestirimindeki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hata</a:t>
                </a:r>
                <a:r>
                  <a:rPr lang="en-US" sz="2000" dirty="0"/>
                  <a:t>) </a:t>
                </a:r>
                <a:r>
                  <a:rPr lang="en-US" sz="2000" dirty="0" err="1"/>
                  <a:t>küçükse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uygun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olabilir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Eğer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bozucu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etkenler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ölçülemiyorsa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ya</a:t>
                </a:r>
                <a:r>
                  <a:rPr lang="en-US" sz="2000" dirty="0"/>
                  <a:t> da </a:t>
                </a:r>
                <a:r>
                  <a:rPr lang="en-US" sz="2000" dirty="0" err="1"/>
                  <a:t>iyi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kestirilemezse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işe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yaramaz</a:t>
                </a:r>
                <a:r>
                  <a:rPr lang="en-US" sz="2000" dirty="0"/>
                  <a:t>. </a:t>
                </a:r>
                <a:endParaRPr lang="tr-TR" sz="2000" dirty="0" smtClean="0"/>
              </a:p>
              <a:p>
                <a:r>
                  <a:rPr lang="en-US" sz="2000" dirty="0" smtClean="0"/>
                  <a:t>•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𝐶𝑅</m:t>
                        </m:r>
                      </m:sub>
                    </m:sSub>
                    <m:r>
                      <a:rPr lang="tr-TR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sz="2000" dirty="0" smtClean="0"/>
                  <a:t> </a:t>
                </a:r>
                <a:r>
                  <a:rPr lang="en-US" sz="2000" dirty="0" err="1"/>
                  <a:t>ve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tr-TR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2000" dirty="0" smtClean="0"/>
                  <a:t> </a:t>
                </a:r>
                <a:r>
                  <a:rPr lang="en-US" sz="2000" dirty="0"/>
                  <a:t>tam </a:t>
                </a:r>
                <a:r>
                  <a:rPr lang="en-US" sz="2000" dirty="0" err="1"/>
                  <a:t>olarak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sağlanmayabilir</a:t>
                </a:r>
                <a:r>
                  <a:rPr lang="en-US" sz="2000" dirty="0"/>
                  <a:t>. </a:t>
                </a:r>
                <a:endParaRPr lang="tr-TR" sz="2000" dirty="0" smtClean="0"/>
              </a:p>
              <a:p>
                <a:r>
                  <a:rPr lang="en-US" sz="2000" dirty="0" err="1" smtClean="0"/>
                  <a:t>Nedenleri</a:t>
                </a:r>
                <a:r>
                  <a:rPr lang="en-US" sz="2000" dirty="0"/>
                  <a:t>: </a:t>
                </a:r>
                <a:endParaRPr lang="tr-TR" sz="2000" dirty="0" smtClean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000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tr-TR" sz="2000" dirty="0" smtClean="0"/>
                  <a:t>(s)</a:t>
                </a:r>
                <a:r>
                  <a:rPr lang="en-US" sz="2000" dirty="0" smtClean="0"/>
                  <a:t>'</a:t>
                </a:r>
                <a:r>
                  <a:rPr lang="en-US" sz="2000" dirty="0" err="1" smtClean="0"/>
                  <a:t>deki</a:t>
                </a:r>
                <a:r>
                  <a:rPr lang="en-US" sz="2000" dirty="0" smtClean="0"/>
                  <a:t> </a:t>
                </a:r>
                <a:r>
                  <a:rPr lang="en-US" sz="2000" dirty="0" err="1"/>
                  <a:t>modelleme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hataları</a:t>
                </a:r>
                <a:r>
                  <a:rPr lang="en-US" sz="2000" dirty="0"/>
                  <a:t> </a:t>
                </a:r>
                <a:endParaRPr lang="tr-TR" sz="2000" dirty="0" smtClean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 sz="20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tr-TR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'</a:t>
                </a:r>
                <a:r>
                  <a:rPr lang="en-US" sz="2000" dirty="0" err="1"/>
                  <a:t>nin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gerçekleştirilmesindeki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zorluklar</a:t>
                </a:r>
                <a:endParaRPr lang="tr-TR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212" y="1379251"/>
                <a:ext cx="3962399" cy="3785652"/>
              </a:xfrm>
              <a:prstGeom prst="rect">
                <a:avLst/>
              </a:prstGeom>
              <a:blipFill rotWithShape="0">
                <a:blip r:embed="rId5"/>
                <a:stretch>
                  <a:fillRect l="-1538" t="-805" b="-193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291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Örnek: </a:t>
            </a:r>
            <a:r>
              <a:rPr lang="en-US" sz="2800" b="1" dirty="0" err="1" smtClean="0">
                <a:solidFill>
                  <a:schemeClr val="accent1"/>
                </a:solidFill>
              </a:rPr>
              <a:t>Bir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odanın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sıcaklık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kontrolü</a:t>
            </a:r>
            <a:endParaRPr lang="tr-TR" sz="28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0408" y="1343475"/>
                <a:ext cx="4167347" cy="4653545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200"/>
                  </a:spcBef>
                  <a:spcAft>
                    <a:spcPts val="400"/>
                  </a:spcAft>
                </a:pPr>
                <a:r>
                  <a:rPr lang="tr-TR" b="1" dirty="0" smtClean="0"/>
                  <a:t>Sistem: </a:t>
                </a:r>
                <a:r>
                  <a:rPr lang="tr-TR" dirty="0" smtClean="0"/>
                  <a:t>Odanın içerisindeki hava</a:t>
                </a:r>
              </a:p>
              <a:p>
                <a:pPr>
                  <a:spcBef>
                    <a:spcPts val="200"/>
                  </a:spcBef>
                  <a:spcAft>
                    <a:spcPts val="400"/>
                  </a:spcAft>
                </a:pPr>
                <a:r>
                  <a:rPr lang="tr-TR" b="1" dirty="0" smtClean="0"/>
                  <a:t>Sistem Parametreleri: </a:t>
                </a:r>
              </a:p>
              <a:p>
                <a:pPr>
                  <a:spcBef>
                    <a:spcPts val="200"/>
                  </a:spcBef>
                  <a:spcAft>
                    <a:spcPts val="400"/>
                  </a:spcAft>
                </a:pPr>
                <a:r>
                  <a:rPr lang="tr-TR" b="1" dirty="0" smtClean="0"/>
                  <a:t>1. </a:t>
                </a:r>
                <a:r>
                  <a:rPr lang="tr-TR" dirty="0" smtClean="0"/>
                  <a:t>C, Odanın içindeki havanın ısıl kapasitesi</a:t>
                </a:r>
              </a:p>
              <a:p>
                <a:pPr>
                  <a:spcBef>
                    <a:spcPts val="200"/>
                  </a:spcBef>
                  <a:spcAft>
                    <a:spcPts val="400"/>
                  </a:spcAft>
                </a:pPr>
                <a:r>
                  <a:rPr lang="tr-TR" b="1" dirty="0" smtClean="0"/>
                  <a:t>2.</a:t>
                </a:r>
                <a:r>
                  <a:rPr lang="tr-TR" dirty="0" smtClean="0"/>
                  <a:t> R, Isıl geçirgen pencerenin ısı iletim katsayısı</a:t>
                </a:r>
              </a:p>
              <a:p>
                <a:r>
                  <a:rPr lang="tr-TR" b="1" dirty="0" smtClean="0"/>
                  <a:t>Kontrollü Giriş [u(t)]:  </a:t>
                </a:r>
                <a:r>
                  <a:rPr lang="tr-TR" dirty="0" smtClean="0"/>
                  <a:t>Isıtıcı tarafından üretilen ısı üretim oranı (Jul/sn.)</a:t>
                </a:r>
              </a:p>
              <a:p>
                <a:r>
                  <a:rPr lang="tr-TR" b="1" dirty="0" smtClean="0"/>
                  <a:t>Bozucu Giriş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b="1" dirty="0" smtClean="0"/>
                  <a:t>]: </a:t>
                </a:r>
                <a:r>
                  <a:rPr lang="tr-TR" dirty="0" smtClean="0"/>
                  <a:t>Dış hava sıcaklığı </a:t>
                </a:r>
              </a:p>
              <a:p>
                <a:r>
                  <a:rPr lang="tr-TR" b="1" dirty="0" smtClean="0"/>
                  <a:t>Çıktı [T(t)]: </a:t>
                </a:r>
                <a:r>
                  <a:rPr lang="tr-TR" dirty="0" smtClean="0"/>
                  <a:t>İç ortam sıcaklığı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0408" y="1343475"/>
                <a:ext cx="4167347" cy="4653545"/>
              </a:xfrm>
              <a:blipFill rotWithShape="0">
                <a:blip r:embed="rId2"/>
                <a:stretch>
                  <a:fillRect l="-1608" t="-1309" r="-21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641144" y="586488"/>
            <a:ext cx="5471709" cy="2658794"/>
            <a:chOff x="197571" y="1350499"/>
            <a:chExt cx="5471709" cy="2658794"/>
          </a:xfrm>
        </p:grpSpPr>
        <p:grpSp>
          <p:nvGrpSpPr>
            <p:cNvPr id="6" name="Group 5"/>
            <p:cNvGrpSpPr/>
            <p:nvPr/>
          </p:nvGrpSpPr>
          <p:grpSpPr>
            <a:xfrm>
              <a:off x="197571" y="1350499"/>
              <a:ext cx="5471709" cy="2658794"/>
              <a:chOff x="3658224" y="1800665"/>
              <a:chExt cx="5471709" cy="2658794"/>
            </a:xfrm>
          </p:grpSpPr>
          <p:sp>
            <p:nvSpPr>
              <p:cNvPr id="8" name="Isosceles Triangle 7"/>
              <p:cNvSpPr/>
              <p:nvPr/>
            </p:nvSpPr>
            <p:spPr>
              <a:xfrm>
                <a:off x="4994031" y="1800665"/>
                <a:ext cx="1955409" cy="111134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ame 8"/>
              <p:cNvSpPr/>
              <p:nvPr/>
            </p:nvSpPr>
            <p:spPr>
              <a:xfrm>
                <a:off x="5183944" y="2912013"/>
                <a:ext cx="1575582" cy="1547446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183944" y="3305908"/>
                <a:ext cx="189915" cy="8721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>
                <a:off x="6759526" y="2912013"/>
                <a:ext cx="794825" cy="39389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7513080" y="2727347"/>
                <a:ext cx="16168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Yalıtılmış Duvar</a:t>
                </a:r>
                <a:endParaRPr lang="en-US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4192172" y="2727347"/>
                <a:ext cx="991772" cy="7333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3658224" y="2542681"/>
                <a:ext cx="1029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Isı İletimi</a:t>
                </a:r>
                <a:endParaRPr lang="en-US" dirty="0"/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1407" y="3123028"/>
                <a:ext cx="715073" cy="685800"/>
              </a:xfrm>
              <a:prstGeom prst="rect">
                <a:avLst/>
              </a:prstGeom>
            </p:spPr>
          </p:pic>
          <p:cxnSp>
            <p:nvCxnSpPr>
              <p:cNvPr id="16" name="Straight Arrow Connector 15"/>
              <p:cNvCxnSpPr>
                <a:stCxn id="15" idx="3"/>
              </p:cNvCxnSpPr>
              <p:nvPr/>
            </p:nvCxnSpPr>
            <p:spPr>
              <a:xfrm flipV="1">
                <a:off x="6126480" y="3460652"/>
                <a:ext cx="246185" cy="52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056140" y="3137101"/>
                <a:ext cx="6705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u(t)</a:t>
                </a:r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4431948" y="3798280"/>
                    <a:ext cx="102983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tr-TR" dirty="0" smtClean="0"/>
                      <a:t>(t)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1948" y="3798280"/>
                    <a:ext cx="1029834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Box 18"/>
              <p:cNvSpPr txBox="1"/>
              <p:nvPr/>
            </p:nvSpPr>
            <p:spPr>
              <a:xfrm>
                <a:off x="5541223" y="3792978"/>
                <a:ext cx="10298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T(t)</a:t>
                </a:r>
                <a:endParaRPr lang="en-US" dirty="0"/>
              </a:p>
            </p:txBody>
          </p:sp>
        </p:grpSp>
        <p:cxnSp>
          <p:nvCxnSpPr>
            <p:cNvPr id="7" name="Straight Arrow Connector 6"/>
            <p:cNvCxnSpPr>
              <a:stCxn id="18" idx="3"/>
            </p:cNvCxnSpPr>
            <p:nvPr/>
          </p:nvCxnSpPr>
          <p:spPr>
            <a:xfrm flipH="1">
              <a:off x="1519311" y="3532780"/>
              <a:ext cx="481818" cy="122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249482" y="3444035"/>
                <a:ext cx="812978" cy="285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∑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482" y="3444035"/>
                <a:ext cx="812978" cy="285656"/>
              </a:xfrm>
              <a:prstGeom prst="rect">
                <a:avLst/>
              </a:prstGeom>
              <a:blipFill rotWithShape="0">
                <a:blip r:embed="rId6"/>
                <a:stretch>
                  <a:fillRect l="-5970" t="-14894" r="-5224" b="-340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249482" y="3701608"/>
                <a:ext cx="2442848" cy="285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𝐶𝑇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)⇒</m:t>
                      </m:r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482" y="3701608"/>
                <a:ext cx="2442848" cy="285656"/>
              </a:xfrm>
              <a:prstGeom prst="rect">
                <a:avLst/>
              </a:prstGeom>
              <a:blipFill rotWithShape="0">
                <a:blip r:embed="rId7"/>
                <a:stretch>
                  <a:fillRect l="-1995" t="-12766" r="-3242" b="-340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49482" y="3988164"/>
                <a:ext cx="455105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∑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𝑔𝑖𝑟𝑖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𝑘𝑎𝑦𝚤𝑝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482" y="3988164"/>
                <a:ext cx="4551054" cy="62235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302719" y="4630971"/>
                <a:ext cx="3108159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719" y="4630971"/>
                <a:ext cx="3108159" cy="62235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14439" y="5289817"/>
                <a:ext cx="3134897" cy="285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𝐶𝑅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439" y="5289817"/>
                <a:ext cx="3134897" cy="285656"/>
              </a:xfrm>
              <a:prstGeom prst="rect">
                <a:avLst/>
              </a:prstGeom>
              <a:blipFill rotWithShape="0">
                <a:blip r:embed="rId10"/>
                <a:stretch>
                  <a:fillRect l="-1362" t="-14894" r="-2335" b="-340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60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Örnek: </a:t>
            </a:r>
            <a:r>
              <a:rPr lang="en-US" sz="2800" b="1" dirty="0" err="1" smtClean="0">
                <a:solidFill>
                  <a:schemeClr val="accent1"/>
                </a:solidFill>
              </a:rPr>
              <a:t>Bir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odanın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sıcaklık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kontrolü</a:t>
            </a:r>
            <a:endParaRPr lang="tr-TR" sz="2800" b="1" dirty="0">
              <a:solidFill>
                <a:schemeClr val="accent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206214"/>
            <a:ext cx="5471709" cy="2658794"/>
            <a:chOff x="197571" y="1350499"/>
            <a:chExt cx="5471709" cy="2658794"/>
          </a:xfrm>
        </p:grpSpPr>
        <p:grpSp>
          <p:nvGrpSpPr>
            <p:cNvPr id="6" name="Group 5"/>
            <p:cNvGrpSpPr/>
            <p:nvPr/>
          </p:nvGrpSpPr>
          <p:grpSpPr>
            <a:xfrm>
              <a:off x="197571" y="1350499"/>
              <a:ext cx="5471709" cy="2658794"/>
              <a:chOff x="3658224" y="1800665"/>
              <a:chExt cx="5471709" cy="2658794"/>
            </a:xfrm>
          </p:grpSpPr>
          <p:sp>
            <p:nvSpPr>
              <p:cNvPr id="8" name="Isosceles Triangle 7"/>
              <p:cNvSpPr/>
              <p:nvPr/>
            </p:nvSpPr>
            <p:spPr>
              <a:xfrm>
                <a:off x="4994031" y="1800665"/>
                <a:ext cx="1955409" cy="111134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ame 8"/>
              <p:cNvSpPr/>
              <p:nvPr/>
            </p:nvSpPr>
            <p:spPr>
              <a:xfrm>
                <a:off x="5183944" y="2912013"/>
                <a:ext cx="1575582" cy="1547446"/>
              </a:xfrm>
              <a:prstGeom prst="frame">
                <a:avLst/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183944" y="3305908"/>
                <a:ext cx="189915" cy="8721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>
                <a:off x="6759526" y="2912013"/>
                <a:ext cx="794825" cy="39389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7513080" y="2727347"/>
                <a:ext cx="16168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Yalıtılmış Duvar</a:t>
                </a:r>
                <a:endParaRPr lang="en-US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4192172" y="2727347"/>
                <a:ext cx="991772" cy="7333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3658224" y="2542681"/>
                <a:ext cx="1029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Isı İletimi</a:t>
                </a:r>
                <a:endParaRPr lang="en-US" dirty="0"/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11407" y="3123028"/>
                <a:ext cx="715073" cy="685800"/>
              </a:xfrm>
              <a:prstGeom prst="rect">
                <a:avLst/>
              </a:prstGeom>
            </p:spPr>
          </p:pic>
          <p:cxnSp>
            <p:nvCxnSpPr>
              <p:cNvPr id="16" name="Straight Arrow Connector 15"/>
              <p:cNvCxnSpPr>
                <a:stCxn id="15" idx="3"/>
              </p:cNvCxnSpPr>
              <p:nvPr/>
            </p:nvCxnSpPr>
            <p:spPr>
              <a:xfrm flipV="1">
                <a:off x="6126480" y="3460652"/>
                <a:ext cx="246185" cy="52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056140" y="3137101"/>
                <a:ext cx="6705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u(t)</a:t>
                </a:r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4431948" y="3798280"/>
                    <a:ext cx="102983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tr-TR" dirty="0" smtClean="0"/>
                      <a:t>(t)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1948" y="3798280"/>
                    <a:ext cx="1029834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Box 18"/>
              <p:cNvSpPr txBox="1"/>
              <p:nvPr/>
            </p:nvSpPr>
            <p:spPr>
              <a:xfrm>
                <a:off x="5541223" y="3792978"/>
                <a:ext cx="10298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T(t)</a:t>
                </a:r>
                <a:endParaRPr lang="en-US" dirty="0"/>
              </a:p>
            </p:txBody>
          </p:sp>
        </p:grpSp>
        <p:cxnSp>
          <p:nvCxnSpPr>
            <p:cNvPr id="7" name="Straight Arrow Connector 6"/>
            <p:cNvCxnSpPr>
              <a:stCxn id="18" idx="3"/>
            </p:cNvCxnSpPr>
            <p:nvPr/>
          </p:nvCxnSpPr>
          <p:spPr>
            <a:xfrm flipH="1">
              <a:off x="1519311" y="3532780"/>
              <a:ext cx="481818" cy="122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26480" y="1381293"/>
                <a:ext cx="3208955" cy="845681"/>
              </a:xfrm>
              <a:prstGeom prst="rect">
                <a:avLst/>
              </a:prstGeom>
              <a:gradFill>
                <a:gsLst>
                  <a:gs pos="0">
                    <a:srgbClr val="92D05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𝐶𝑅</m:t>
                            </m:r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</m:mr>
                        <m:m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⇓</m:t>
                            </m:r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𝐶𝑅𝑠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𝑅𝑈</m:t>
                            </m:r>
                            <m:d>
                              <m:d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0" y="1381293"/>
                <a:ext cx="3208955" cy="84568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666479" y="2456297"/>
                <a:ext cx="4461671" cy="1093313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𝑘𝑜𝑛𝑡𝑟𝑜𝑙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𝑒𝑑𝑖𝑙𝑒𝑐𝑒𝑘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ğ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ş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𝑘𝑒𝑛</m:t>
                              </m:r>
                            </m:e>
                          </m:eqArr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𝐶𝑅𝑠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lim>
                      </m:limLow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𝑘𝑜𝑛𝑡𝑟𝑜𝑙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𝑔𝑖𝑟𝑑𝑖𝑠𝑖</m:t>
                              </m:r>
                            </m:e>
                          </m:eqArr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𝐶𝑅𝑠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lim>
                      </m:limLow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𝑏𝑜𝑧𝑢𝑐𝑢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𝑔𝑖𝑟𝑑𝑖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479" y="2456297"/>
                <a:ext cx="4461671" cy="10933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224016" y="3994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Kontrolcü</a:t>
            </a:r>
            <a:r>
              <a:rPr lang="en-US" dirty="0"/>
              <a:t> </a:t>
            </a:r>
            <a:r>
              <a:rPr lang="en-US" dirty="0" err="1"/>
              <a:t>önerisi</a:t>
            </a:r>
            <a:r>
              <a:rPr lang="en-US" dirty="0"/>
              <a:t>: </a:t>
            </a:r>
            <a:endParaRPr lang="tr-T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24016" y="5117546"/>
                <a:ext cx="210705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: </a:t>
                </a:r>
                <a:r>
                  <a:rPr lang="en-US" dirty="0" err="1"/>
                  <a:t>referans</a:t>
                </a:r>
                <a:r>
                  <a:rPr lang="en-US" dirty="0"/>
                  <a:t> </a:t>
                </a:r>
                <a:r>
                  <a:rPr lang="en-US" dirty="0" err="1"/>
                  <a:t>sıcaklık</a:t>
                </a:r>
                <a:r>
                  <a:rPr lang="en-US" dirty="0"/>
                  <a:t> </a:t>
                </a:r>
                <a:endParaRPr lang="tr-TR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’ın </a:t>
                </a:r>
                <a:r>
                  <a:rPr lang="en-US" dirty="0" err="1"/>
                  <a:t>kestirimi</a:t>
                </a:r>
                <a:endParaRPr lang="tr-TR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16" y="5117546"/>
                <a:ext cx="2107052" cy="646331"/>
              </a:xfrm>
              <a:prstGeom prst="rect">
                <a:avLst/>
              </a:prstGeom>
              <a:blipFill rotWithShape="0">
                <a:blip r:embed="rId7"/>
                <a:stretch>
                  <a:fillRect t="-4673" b="-1308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177254" y="4545706"/>
                <a:ext cx="3545971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254" y="4545706"/>
                <a:ext cx="3545971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036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Örnek: </a:t>
            </a:r>
            <a:r>
              <a:rPr lang="en-US" sz="2800" b="1" dirty="0" err="1" smtClean="0">
                <a:solidFill>
                  <a:schemeClr val="accent1"/>
                </a:solidFill>
              </a:rPr>
              <a:t>Bir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odanın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sıcaklık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kontrolü</a:t>
            </a:r>
            <a:endParaRPr lang="tr-TR" sz="28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24016" y="1804133"/>
                <a:ext cx="4461671" cy="1093313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𝑘𝑜𝑛𝑡𝑟𝑜𝑙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𝑒𝑑𝑖𝑙𝑒𝑐𝑒𝑘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ğ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ş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𝑘𝑒𝑛</m:t>
                              </m:r>
                            </m:e>
                          </m:eqArr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𝐶𝑅𝑠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lim>
                      </m:limLow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𝑘𝑜𝑛𝑡𝑟𝑜𝑙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𝑔𝑖𝑟𝑑𝑖𝑠𝑖</m:t>
                              </m:r>
                            </m:e>
                          </m:eqArr>
                        </m:lim>
                      </m:limLow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𝐶𝑅𝑠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lim>
                      </m:limLow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𝑏𝑜𝑧𝑢𝑐𝑢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𝑔𝑖𝑟𝑑𝑖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16" y="1804133"/>
                <a:ext cx="4461671" cy="10933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52688" y="302157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Kontrolcü</a:t>
            </a:r>
            <a:r>
              <a:rPr lang="en-US" dirty="0"/>
              <a:t> </a:t>
            </a:r>
            <a:r>
              <a:rPr lang="en-US" dirty="0" err="1"/>
              <a:t>önerisi</a:t>
            </a:r>
            <a:r>
              <a:rPr lang="en-US" dirty="0"/>
              <a:t>: </a:t>
            </a:r>
            <a:endParaRPr lang="tr-T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24016" y="3390909"/>
                <a:ext cx="3545971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16" y="3390909"/>
                <a:ext cx="3545971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52688" y="143480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Sistem dinamiği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40185" y="3943446"/>
                <a:ext cx="6859604" cy="12488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𝐶𝑅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⟹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𝐶𝑅𝑠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num>
                                  <m:den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⟹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85" y="3943446"/>
                <a:ext cx="6859604" cy="12488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979695" y="2482992"/>
                <a:ext cx="4840428" cy="63440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𝐶𝑅</m:t>
                              </m:r>
                            </m:sub>
                          </m:sSub>
                        </m:lim>
                      </m:limLow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</m:lim>
                      </m:limLow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𝐶𝐷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695" y="2482992"/>
                <a:ext cx="4840428" cy="634404"/>
              </a:xfrm>
              <a:prstGeom prst="rect">
                <a:avLst/>
              </a:prstGeom>
              <a:blipFill rotWithShape="0">
                <a:blip r:embed="rId5"/>
                <a:stretch>
                  <a:fillRect r="-7557" b="-38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>
            <a:off x="5022571" y="1619467"/>
            <a:ext cx="223197" cy="2323979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Right Arrow 3"/>
          <p:cNvSpPr/>
          <p:nvPr/>
        </p:nvSpPr>
        <p:spPr>
          <a:xfrm>
            <a:off x="5402179" y="2556588"/>
            <a:ext cx="421105" cy="464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3137" y="5474368"/>
                <a:ext cx="5715551" cy="369332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rgbClr val="FFFF00"/>
                    </a:solidFill>
                  </a:rPr>
                  <a:t>Varsayalım ki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tr-TR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>
                    <a:solidFill>
                      <a:srgbClr val="FFFF00"/>
                    </a:solidFill>
                  </a:rPr>
                  <a:t> Böylece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>
                    <a:solidFill>
                      <a:srgbClr val="FFFF00"/>
                    </a:solidFill>
                  </a:rPr>
                  <a:t> </a:t>
                </a:r>
                <a:endParaRPr lang="tr-TR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37" y="5474368"/>
                <a:ext cx="571555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853" t="-8197" b="-245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9917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Örnek: </a:t>
            </a:r>
            <a:r>
              <a:rPr lang="en-US" sz="2800" b="1" dirty="0" err="1">
                <a:solidFill>
                  <a:schemeClr val="accent1"/>
                </a:solidFill>
              </a:rPr>
              <a:t>Bir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odanın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sıcaklık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kontrolü</a:t>
            </a:r>
            <a:endParaRPr lang="tr-TR" sz="28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1233625" y="1713918"/>
            <a:ext cx="7476653" cy="3108000"/>
            <a:chOff x="1233625" y="1713918"/>
            <a:chExt cx="7476653" cy="3108000"/>
          </a:xfrm>
        </p:grpSpPr>
        <p:grpSp>
          <p:nvGrpSpPr>
            <p:cNvPr id="4" name="Group 3"/>
            <p:cNvGrpSpPr/>
            <p:nvPr/>
          </p:nvGrpSpPr>
          <p:grpSpPr>
            <a:xfrm>
              <a:off x="4952025" y="1713918"/>
              <a:ext cx="3758253" cy="3108000"/>
              <a:chOff x="2791326" y="1255453"/>
              <a:chExt cx="3758253" cy="310800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424990" y="2023364"/>
                <a:ext cx="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tr-TR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791326" y="2023364"/>
                <a:ext cx="3144253" cy="234008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prstDash val="lgDash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tr-TR" b="1" dirty="0" smtClean="0"/>
                  <a:t>Oda</a:t>
                </a:r>
                <a:endParaRPr lang="tr-TR" b="1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4790693" y="2300363"/>
                    <a:ext cx="1068032" cy="87998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𝐶𝑅𝑠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0693" y="2300363"/>
                    <a:ext cx="1068032" cy="879984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3424989" y="3553140"/>
                    <a:ext cx="1194815" cy="65664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𝐶𝑅𝑠</m:t>
                              </m:r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4989" y="3553140"/>
                    <a:ext cx="1194815" cy="656648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/>
                  <p:cNvSpPr/>
                  <p:nvPr/>
                </p:nvSpPr>
                <p:spPr>
                  <a:xfrm>
                    <a:off x="5129784" y="36576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sz="1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oMath>
                      </m:oMathPara>
                    </a14:m>
                    <a:endParaRPr lang="tr-TR" sz="1200" dirty="0"/>
                  </a:p>
                </p:txBody>
              </p:sp>
            </mc:Choice>
            <mc:Fallback xmlns="">
              <p:sp>
                <p:nvSpPr>
                  <p:cNvPr id="12" name="Oval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9784" y="3657600"/>
                    <a:ext cx="457200" cy="457200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 l="-105128" t="-138462" r="-71795" b="-193590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Connector 9"/>
              <p:cNvCxnSpPr>
                <a:stCxn id="7" idx="0"/>
              </p:cNvCxnSpPr>
              <p:nvPr/>
            </p:nvCxnSpPr>
            <p:spPr>
              <a:xfrm flipV="1">
                <a:off x="5324709" y="1255453"/>
                <a:ext cx="9577" cy="1044910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endCxn id="9" idx="0"/>
              </p:cNvCxnSpPr>
              <p:nvPr/>
            </p:nvCxnSpPr>
            <p:spPr>
              <a:xfrm>
                <a:off x="5349305" y="3180347"/>
                <a:ext cx="9079" cy="4772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8" idx="3"/>
                <a:endCxn id="9" idx="2"/>
              </p:cNvCxnSpPr>
              <p:nvPr/>
            </p:nvCxnSpPr>
            <p:spPr>
              <a:xfrm>
                <a:off x="4619804" y="3881464"/>
                <a:ext cx="509980" cy="4736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9" idx="6"/>
              </p:cNvCxnSpPr>
              <p:nvPr/>
            </p:nvCxnSpPr>
            <p:spPr>
              <a:xfrm>
                <a:off x="5586984" y="3886200"/>
                <a:ext cx="68547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6044184" y="3609201"/>
                    <a:ext cx="50539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4184" y="3609201"/>
                    <a:ext cx="505395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0843" t="-2174" r="-15663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5334286" y="1740436"/>
                    <a:ext cx="57778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34286" y="1740436"/>
                    <a:ext cx="577786" cy="2769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8421" t="-4444" r="-14737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/>
            <p:cNvGrpSpPr/>
            <p:nvPr/>
          </p:nvGrpSpPr>
          <p:grpSpPr>
            <a:xfrm>
              <a:off x="1233625" y="2142886"/>
              <a:ext cx="4352063" cy="2679031"/>
              <a:chOff x="2276754" y="1684422"/>
              <a:chExt cx="4352063" cy="2679031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3424990" y="2023364"/>
                <a:ext cx="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tr-TR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791326" y="2023364"/>
                <a:ext cx="3144253" cy="234008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prstDash val="lgDash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tr-TR" b="1" dirty="0" smtClean="0"/>
                  <a:t>Kontrolcü</a:t>
                </a:r>
                <a:endParaRPr lang="tr-TR" b="1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/>
                  <p:cNvSpPr/>
                  <p:nvPr/>
                </p:nvSpPr>
                <p:spPr>
                  <a:xfrm>
                    <a:off x="5006405" y="2300362"/>
                    <a:ext cx="685800" cy="61710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6405" y="2300362"/>
                    <a:ext cx="685800" cy="617109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3424990" y="3553140"/>
                    <a:ext cx="1018994" cy="65664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𝐶𝑅𝑠</m:t>
                              </m:r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4990" y="3553140"/>
                    <a:ext cx="1018994" cy="656648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Oval 20"/>
                  <p:cNvSpPr/>
                  <p:nvPr/>
                </p:nvSpPr>
                <p:spPr>
                  <a:xfrm>
                    <a:off x="5129784" y="36576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sz="1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oMath>
                      </m:oMathPara>
                    </a14:m>
                    <a:endParaRPr lang="tr-TR" sz="1200" dirty="0"/>
                  </a:p>
                </p:txBody>
              </p:sp>
            </mc:Choice>
            <mc:Fallback xmlns="">
              <p:sp>
                <p:nvSpPr>
                  <p:cNvPr id="34" name="Oval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9784" y="3657600"/>
                    <a:ext cx="457200" cy="457200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 l="-106410" t="-138462" r="-70513" b="-193590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Connector 21"/>
              <p:cNvCxnSpPr>
                <a:stCxn id="19" idx="0"/>
              </p:cNvCxnSpPr>
              <p:nvPr/>
            </p:nvCxnSpPr>
            <p:spPr>
              <a:xfrm flipV="1">
                <a:off x="5349305" y="1684422"/>
                <a:ext cx="0" cy="615940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9" idx="2"/>
                <a:endCxn id="21" idx="0"/>
              </p:cNvCxnSpPr>
              <p:nvPr/>
            </p:nvCxnSpPr>
            <p:spPr>
              <a:xfrm>
                <a:off x="5349305" y="2917471"/>
                <a:ext cx="9079" cy="7401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2614863" y="3886200"/>
                <a:ext cx="810127" cy="0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20" idx="3"/>
                <a:endCxn id="21" idx="2"/>
              </p:cNvCxnSpPr>
              <p:nvPr/>
            </p:nvCxnSpPr>
            <p:spPr>
              <a:xfrm>
                <a:off x="4443984" y="3881464"/>
                <a:ext cx="685800" cy="4736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21" idx="6"/>
                <a:endCxn id="8" idx="1"/>
              </p:cNvCxnSpPr>
              <p:nvPr/>
            </p:nvCxnSpPr>
            <p:spPr>
              <a:xfrm flipV="1">
                <a:off x="5586984" y="3881465"/>
                <a:ext cx="1041833" cy="47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612149" y="3494901"/>
                    <a:ext cx="52059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2149" y="3494901"/>
                    <a:ext cx="520592" cy="276999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10588" t="-4444" r="-16471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334286" y="1740436"/>
                    <a:ext cx="61574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34286" y="1740436"/>
                    <a:ext cx="615745" cy="276999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7921" t="-4444" r="-11881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2276754" y="3553140"/>
                    <a:ext cx="61965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6754" y="3553140"/>
                    <a:ext cx="619657" cy="27699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7843" t="-2174" r="-12745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5" name="Straight Connector 44"/>
            <p:cNvCxnSpPr/>
            <p:nvPr/>
          </p:nvCxnSpPr>
          <p:spPr>
            <a:xfrm>
              <a:off x="4306176" y="2142886"/>
              <a:ext cx="318880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7276579" y="3828636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6579" y="3828636"/>
                  <a:ext cx="226023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4324" r="-18919" b="-888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7068866" y="4334416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8866" y="4334416"/>
                  <a:ext cx="226023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4324" r="-18919" b="-888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4085607" y="3882187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5607" y="3882187"/>
                  <a:ext cx="226023" cy="27699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21622" r="-21622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3877894" y="4387967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7894" y="4387967"/>
                  <a:ext cx="226023" cy="27699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21622" r="-21622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526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Çevrim Kontrol</a:t>
            </a:r>
            <a:r>
              <a:rPr lang="tr-TR" sz="2800" b="1" dirty="0">
                <a:solidFill>
                  <a:schemeClr val="accent1"/>
                </a:solidFill>
              </a:rPr>
              <a:t/>
            </a:r>
            <a:br>
              <a:rPr lang="tr-TR" sz="2800" b="1" dirty="0">
                <a:solidFill>
                  <a:schemeClr val="accent1"/>
                </a:solidFill>
              </a:rPr>
            </a:br>
            <a:r>
              <a:rPr lang="tr-TR" sz="2000" b="1" dirty="0" smtClean="0">
                <a:solidFill>
                  <a:schemeClr val="accent1"/>
                </a:solidFill>
              </a:rPr>
              <a:t>Kapalı Çevrim Kontrol Sisteminin Tipik Mimarisi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1193898" y="989152"/>
            <a:ext cx="7545048" cy="4022437"/>
            <a:chOff x="4009288" y="1638858"/>
            <a:chExt cx="7545048" cy="4022437"/>
          </a:xfrm>
        </p:grpSpPr>
        <p:grpSp>
          <p:nvGrpSpPr>
            <p:cNvPr id="5" name="Group 4"/>
            <p:cNvGrpSpPr/>
            <p:nvPr/>
          </p:nvGrpSpPr>
          <p:grpSpPr>
            <a:xfrm>
              <a:off x="7796083" y="1638858"/>
              <a:ext cx="3758253" cy="2679032"/>
              <a:chOff x="2791326" y="1684421"/>
              <a:chExt cx="3758253" cy="267903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424990" y="2023364"/>
                <a:ext cx="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tr-TR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791326" y="2023364"/>
                <a:ext cx="3144253" cy="234008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prstDash val="lgDash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tr-TR" dirty="0" smtClean="0"/>
              </a:p>
              <a:p>
                <a:r>
                  <a:rPr lang="tr-TR" dirty="0" smtClean="0"/>
                  <a:t>Kontrol Edilecek</a:t>
                </a:r>
              </a:p>
              <a:p>
                <a:r>
                  <a:rPr lang="tr-TR" dirty="0" smtClean="0"/>
                  <a:t> </a:t>
                </a:r>
                <a:r>
                  <a:rPr lang="tr-TR" dirty="0"/>
                  <a:t>Sistem</a:t>
                </a:r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5006405" y="2300363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6405" y="2300363"/>
                    <a:ext cx="685800" cy="45720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6087" r="-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3424990" y="36576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4990" y="36576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5172" r="-86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/>
                  <p:cNvSpPr/>
                  <p:nvPr/>
                </p:nvSpPr>
                <p:spPr>
                  <a:xfrm>
                    <a:off x="5129784" y="36576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sz="1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oMath>
                      </m:oMathPara>
                    </a14:m>
                    <a:endParaRPr lang="tr-TR" sz="1200" dirty="0"/>
                  </a:p>
                </p:txBody>
              </p:sp>
            </mc:Choice>
            <mc:Fallback xmlns="">
              <p:sp>
                <p:nvSpPr>
                  <p:cNvPr id="12" name="Oval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9784" y="3657600"/>
                    <a:ext cx="457200" cy="457200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 l="-105128" t="-138462" r="-71795" b="-193590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Connector 10"/>
              <p:cNvCxnSpPr>
                <a:stCxn id="8" idx="0"/>
              </p:cNvCxnSpPr>
              <p:nvPr/>
            </p:nvCxnSpPr>
            <p:spPr>
              <a:xfrm flipV="1">
                <a:off x="5349305" y="1684421"/>
                <a:ext cx="0" cy="615942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endCxn id="10" idx="0"/>
              </p:cNvCxnSpPr>
              <p:nvPr/>
            </p:nvCxnSpPr>
            <p:spPr>
              <a:xfrm>
                <a:off x="5358384" y="2757563"/>
                <a:ext cx="0" cy="9000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9" idx="3"/>
                <a:endCxn id="10" idx="2"/>
              </p:cNvCxnSpPr>
              <p:nvPr/>
            </p:nvCxnSpPr>
            <p:spPr>
              <a:xfrm>
                <a:off x="4110790" y="3886200"/>
                <a:ext cx="1018994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10" idx="6"/>
              </p:cNvCxnSpPr>
              <p:nvPr/>
            </p:nvCxnSpPr>
            <p:spPr>
              <a:xfrm>
                <a:off x="5586984" y="3886200"/>
                <a:ext cx="68547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6044184" y="3609201"/>
                    <a:ext cx="50539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4184" y="3609201"/>
                    <a:ext cx="505395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0843" t="-2174" r="-16867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5334286" y="1740436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34286" y="1740436"/>
                    <a:ext cx="524439" cy="2769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9302" t="-2222" r="-16279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791946" y="3567023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1946" y="3567023"/>
                    <a:ext cx="524439" cy="276999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9302" t="-2174" r="-15116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5569903" y="1991973"/>
              <a:ext cx="2158511" cy="2340089"/>
              <a:chOff x="3144093" y="2023364"/>
              <a:chExt cx="2158511" cy="234008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424990" y="2023364"/>
                <a:ext cx="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tr-TR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144093" y="2023364"/>
                <a:ext cx="2158511" cy="234008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prstDash val="lgDash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tr-TR" dirty="0" smtClean="0"/>
              </a:p>
              <a:p>
                <a:r>
                  <a:rPr lang="tr-TR" dirty="0" smtClean="0"/>
                  <a:t>Kontrolcü &amp;</a:t>
                </a:r>
              </a:p>
              <a:p>
                <a:r>
                  <a:rPr lang="tr-TR" dirty="0" err="1" smtClean="0"/>
                  <a:t>Eyletici</a:t>
                </a:r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4531186" y="36576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Rectangle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31186" y="36576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3424990" y="36576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4990" y="36576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347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Connector 27"/>
              <p:cNvCxnSpPr>
                <a:stCxn id="23" idx="3"/>
              </p:cNvCxnSpPr>
              <p:nvPr/>
            </p:nvCxnSpPr>
            <p:spPr>
              <a:xfrm>
                <a:off x="4110790" y="3886200"/>
                <a:ext cx="429574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flipH="1">
              <a:off x="7640440" y="3840637"/>
              <a:ext cx="810127" cy="0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0128039" y="3286639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8039" y="3286639"/>
                  <a:ext cx="226023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4324" r="-18919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9920326" y="3792419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0326" y="3792419"/>
                  <a:ext cx="226023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4324" r="-18919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7" name="Group 56"/>
            <p:cNvGrpSpPr/>
            <p:nvPr/>
          </p:nvGrpSpPr>
          <p:grpSpPr>
            <a:xfrm>
              <a:off x="4009288" y="1991973"/>
              <a:ext cx="1841202" cy="2340089"/>
              <a:chOff x="3354638" y="1955815"/>
              <a:chExt cx="1841202" cy="2340089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3354638" y="1955815"/>
                <a:ext cx="1504628" cy="2340089"/>
                <a:chOff x="2622432" y="1972275"/>
                <a:chExt cx="1504628" cy="2340089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2622432" y="1972275"/>
                  <a:ext cx="1504628" cy="2340089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>
                  <a:prstDash val="lgDash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r-TR" dirty="0" smtClean="0"/>
                    <a:t>Hata </a:t>
                  </a:r>
                </a:p>
                <a:p>
                  <a:pPr algn="ctr"/>
                  <a:r>
                    <a:rPr lang="tr-TR" dirty="0" smtClean="0"/>
                    <a:t>Bulucu</a:t>
                  </a:r>
                </a:p>
                <a:p>
                  <a:pPr algn="ctr"/>
                  <a:endParaRPr lang="tr-TR" dirty="0" smtClean="0"/>
                </a:p>
                <a:p>
                  <a:pPr algn="ctr"/>
                  <a:endParaRPr lang="tr-TR" dirty="0"/>
                </a:p>
                <a:p>
                  <a:pPr algn="ctr"/>
                  <a:endParaRPr lang="tr-TR" dirty="0" smtClean="0"/>
                </a:p>
                <a:p>
                  <a:pPr algn="ctr"/>
                  <a:endParaRPr lang="tr-TR" dirty="0"/>
                </a:p>
                <a:p>
                  <a:pPr algn="ctr"/>
                  <a:endParaRPr lang="tr-TR" dirty="0"/>
                </a:p>
                <a:p>
                  <a:pPr algn="ctr"/>
                  <a:endParaRPr lang="tr-TR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Oval 42"/>
                    <p:cNvSpPr/>
                    <p:nvPr/>
                  </p:nvSpPr>
                  <p:spPr>
                    <a:xfrm>
                      <a:off x="3194979" y="3592339"/>
                      <a:ext cx="459962" cy="457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tr-T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tr-TR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nary>
                          </m:oMath>
                        </m:oMathPara>
                      </a14:m>
                      <a:endParaRPr lang="tr-TR" sz="1200" dirty="0"/>
                    </a:p>
                  </p:txBody>
                </p:sp>
              </mc:Choice>
              <mc:Fallback xmlns="">
                <p:sp>
                  <p:nvSpPr>
                    <p:cNvPr id="43" name="Oval 4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94979" y="3592339"/>
                      <a:ext cx="459962" cy="457200"/>
                    </a:xfrm>
                    <a:prstGeom prst="ellipse">
                      <a:avLst/>
                    </a:prstGeom>
                    <a:blipFill rotWithShape="0">
                      <a:blip r:embed="rId13"/>
                      <a:stretch>
                        <a:fillRect l="-105128" t="-138462" r="-71795" b="-193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6" name="Straight Connector 45"/>
                <p:cNvCxnSpPr>
                  <a:endCxn id="43" idx="2"/>
                </p:cNvCxnSpPr>
                <p:nvPr/>
              </p:nvCxnSpPr>
              <p:spPr>
                <a:xfrm>
                  <a:off x="2759782" y="3820939"/>
                  <a:ext cx="435198" cy="0"/>
                </a:xfrm>
                <a:prstGeom prst="line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2622432" y="3495278"/>
                      <a:ext cx="52760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0" name="TextBox 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2432" y="3495278"/>
                      <a:ext cx="527608" cy="276999"/>
                    </a:xfrm>
                    <a:prstGeom prst="rect">
                      <a:avLst/>
                    </a:prstGeom>
                    <a:blipFill rotWithShape="0">
                      <a:blip r:embed="rId14"/>
                      <a:stretch>
                        <a:fillRect l="-9302" t="-2222" r="-15116" b="-3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3" name="Straight Connector 52"/>
              <p:cNvCxnSpPr/>
              <p:nvPr/>
            </p:nvCxnSpPr>
            <p:spPr>
              <a:xfrm flipH="1">
                <a:off x="4399094" y="3837563"/>
                <a:ext cx="796746" cy="3744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4426930" y="3503587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6930" y="3503587"/>
                    <a:ext cx="524439" cy="276999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9302" t="-2174" r="-15116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807021" y="3464645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7021" y="3464645"/>
                    <a:ext cx="226023" cy="276999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21622" r="-21622" b="-6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4319008" y="3987992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9008" y="3987992"/>
                    <a:ext cx="226023" cy="276999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l="-5405" r="-540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3" name="TextBox 62"/>
            <p:cNvSpPr txBox="1"/>
            <p:nvPr/>
          </p:nvSpPr>
          <p:spPr>
            <a:xfrm>
              <a:off x="6762550" y="3147845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459578" y="4464441"/>
              <a:ext cx="2551583" cy="102349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8716024" y="4782081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6024" y="4782081"/>
                  <a:ext cx="685800" cy="45720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Oval 66"/>
                <p:cNvSpPr/>
                <p:nvPr/>
              </p:nvSpPr>
              <p:spPr>
                <a:xfrm>
                  <a:off x="7674055" y="4782081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sz="1200" dirty="0"/>
                </a:p>
              </p:txBody>
            </p:sp>
          </mc:Choice>
          <mc:Fallback xmlns="">
            <p:sp>
              <p:nvSpPr>
                <p:cNvPr id="67" name="Oval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055" y="4782081"/>
                  <a:ext cx="457200" cy="457200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 l="-105128" t="-138462" r="-71795" b="-19359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Arrow Connector 68"/>
            <p:cNvCxnSpPr/>
            <p:nvPr/>
          </p:nvCxnSpPr>
          <p:spPr>
            <a:xfrm>
              <a:off x="11048941" y="3840637"/>
              <a:ext cx="0" cy="1170044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9381540" y="5010681"/>
              <a:ext cx="1667401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7368190" y="5384296"/>
                  <a:ext cx="5860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8190" y="5384296"/>
                  <a:ext cx="586058" cy="276999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9375" t="-4444" r="-14583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Connector 81"/>
            <p:cNvCxnSpPr/>
            <p:nvPr/>
          </p:nvCxnSpPr>
          <p:spPr>
            <a:xfrm>
              <a:off x="7968534" y="5239281"/>
              <a:ext cx="0" cy="422014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66" idx="1"/>
              <a:endCxn id="67" idx="6"/>
            </p:cNvCxnSpPr>
            <p:nvPr/>
          </p:nvCxnSpPr>
          <p:spPr>
            <a:xfrm flipH="1">
              <a:off x="8131255" y="5010681"/>
              <a:ext cx="5847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67" idx="2"/>
            </p:cNvCxnSpPr>
            <p:nvPr/>
          </p:nvCxnSpPr>
          <p:spPr>
            <a:xfrm flipH="1">
              <a:off x="4811816" y="5010681"/>
              <a:ext cx="286223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43" idx="4"/>
            </p:cNvCxnSpPr>
            <p:nvPr/>
          </p:nvCxnSpPr>
          <p:spPr>
            <a:xfrm>
              <a:off x="4811816" y="4069237"/>
              <a:ext cx="0" cy="941444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8187252" y="4705155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252" y="4705155"/>
                  <a:ext cx="226023" cy="27699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21622" r="-21622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7979539" y="5210935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9539" y="5210935"/>
                  <a:ext cx="226023" cy="27699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21622" r="-21622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4287377" y="4387937"/>
                  <a:ext cx="5244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7377" y="4387937"/>
                  <a:ext cx="524439" cy="276999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9302" t="-2174" r="-15116" b="-3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TextBox 92"/>
            <p:cNvSpPr txBox="1"/>
            <p:nvPr/>
          </p:nvSpPr>
          <p:spPr>
            <a:xfrm>
              <a:off x="8865021" y="4398576"/>
              <a:ext cx="1463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Algılayıcı</a:t>
              </a:r>
              <a:endParaRPr lang="tr-TR" dirty="0"/>
            </a:p>
          </p:txBody>
        </p:sp>
      </p:grpSp>
      <p:sp>
        <p:nvSpPr>
          <p:cNvPr id="95" name="Rectangle 94"/>
          <p:cNvSpPr/>
          <p:nvPr/>
        </p:nvSpPr>
        <p:spPr>
          <a:xfrm>
            <a:off x="1289726" y="5109507"/>
            <a:ext cx="3623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B(s) : Geri </a:t>
            </a:r>
            <a:r>
              <a:rPr lang="en-US" dirty="0" err="1"/>
              <a:t>besleme</a:t>
            </a:r>
            <a:r>
              <a:rPr lang="en-US" dirty="0"/>
              <a:t> </a:t>
            </a:r>
            <a:r>
              <a:rPr lang="en-US" dirty="0" err="1"/>
              <a:t>bilgisi</a:t>
            </a:r>
            <a:r>
              <a:rPr lang="en-US" dirty="0"/>
              <a:t> </a:t>
            </a:r>
            <a:endParaRPr lang="tr-TR" dirty="0" smtClean="0"/>
          </a:p>
          <a:p>
            <a:r>
              <a:rPr lang="en-US" dirty="0" smtClean="0"/>
              <a:t>E(s</a:t>
            </a:r>
            <a:r>
              <a:rPr lang="en-US" dirty="0"/>
              <a:t>) : </a:t>
            </a:r>
            <a:r>
              <a:rPr lang="en-US" dirty="0" err="1"/>
              <a:t>Hata</a:t>
            </a:r>
            <a:r>
              <a:rPr lang="en-US" dirty="0"/>
              <a:t> </a:t>
            </a:r>
            <a:endParaRPr lang="tr-TR" dirty="0" smtClean="0"/>
          </a:p>
          <a:p>
            <a:r>
              <a:rPr lang="en-US" dirty="0" err="1" smtClean="0"/>
              <a:t>G</a:t>
            </a:r>
            <a:r>
              <a:rPr lang="en-US" baseline="-25000" dirty="0" err="1" smtClean="0"/>
              <a:t>c</a:t>
            </a:r>
            <a:r>
              <a:rPr lang="en-US" dirty="0" smtClean="0"/>
              <a:t>(s</a:t>
            </a:r>
            <a:r>
              <a:rPr lang="en-US" dirty="0"/>
              <a:t>) : </a:t>
            </a:r>
            <a:r>
              <a:rPr lang="en-US" dirty="0" err="1"/>
              <a:t>Kontrolcü</a:t>
            </a:r>
            <a:r>
              <a:rPr lang="en-US" dirty="0"/>
              <a:t> transfer </a:t>
            </a:r>
            <a:r>
              <a:rPr lang="en-US" dirty="0" err="1"/>
              <a:t>fonksiyonu</a:t>
            </a:r>
            <a:r>
              <a:rPr lang="en-US" dirty="0"/>
              <a:t> </a:t>
            </a:r>
            <a:endParaRPr lang="tr-TR" dirty="0" smtClean="0"/>
          </a:p>
          <a:p>
            <a:r>
              <a:rPr lang="en-US" dirty="0" smtClean="0"/>
              <a:t>K </a:t>
            </a:r>
            <a:r>
              <a:rPr lang="en-US" dirty="0"/>
              <a:t>: </a:t>
            </a:r>
            <a:r>
              <a:rPr lang="en-US" dirty="0" err="1"/>
              <a:t>Kontrolcü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eyleyici</a:t>
            </a:r>
            <a:r>
              <a:rPr lang="en-US" dirty="0"/>
              <a:t> </a:t>
            </a:r>
            <a:r>
              <a:rPr lang="en-US" dirty="0" err="1"/>
              <a:t>kazancı</a:t>
            </a:r>
            <a:r>
              <a:rPr lang="en-US" dirty="0"/>
              <a:t> </a:t>
            </a:r>
            <a:endParaRPr lang="tr-TR" dirty="0" smtClean="0"/>
          </a:p>
        </p:txBody>
      </p:sp>
      <p:sp>
        <p:nvSpPr>
          <p:cNvPr id="96" name="Rectangle 95"/>
          <p:cNvSpPr/>
          <p:nvPr/>
        </p:nvSpPr>
        <p:spPr>
          <a:xfrm>
            <a:off x="4825050" y="5107837"/>
            <a:ext cx="4351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H(s) : </a:t>
            </a:r>
            <a:r>
              <a:rPr lang="en-US" dirty="0" err="1"/>
              <a:t>Algılayıcı</a:t>
            </a:r>
            <a:r>
              <a:rPr lang="en-US" dirty="0"/>
              <a:t> transfer </a:t>
            </a:r>
            <a:r>
              <a:rPr lang="en-US" dirty="0" err="1"/>
              <a:t>fonksiyonu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/>
              <a:t>W(s): </a:t>
            </a:r>
            <a:r>
              <a:rPr lang="en-US" dirty="0" err="1"/>
              <a:t>Algılayıcı</a:t>
            </a:r>
            <a:r>
              <a:rPr lang="en-US" dirty="0"/>
              <a:t> </a:t>
            </a:r>
            <a:r>
              <a:rPr lang="en-US" dirty="0" err="1"/>
              <a:t>gürültüsü</a:t>
            </a:r>
            <a:r>
              <a:rPr lang="en-US" dirty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710651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4668</TotalTime>
  <Words>783</Words>
  <Application>Microsoft Office PowerPoint</Application>
  <PresentationFormat>Geniş ekran</PresentationFormat>
  <Paragraphs>386</Paragraphs>
  <Slides>16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Calibri</vt:lpstr>
      <vt:lpstr>Calibri Light</vt:lpstr>
      <vt:lpstr>Cambria Math</vt:lpstr>
      <vt:lpstr>Times New Roman</vt:lpstr>
      <vt:lpstr>Wingdings</vt:lpstr>
      <vt:lpstr>Retrospect</vt:lpstr>
      <vt:lpstr>Otomatik Kontrol</vt:lpstr>
      <vt:lpstr>Açık Çevrim Kontrol</vt:lpstr>
      <vt:lpstr>Açık Çevrim Kontrol</vt:lpstr>
      <vt:lpstr>Açık Çevrim Kontrol</vt:lpstr>
      <vt:lpstr>Örnek: Bir odanın sıcaklık kontrolü</vt:lpstr>
      <vt:lpstr>Örnek: Bir odanın sıcaklık kontrolü</vt:lpstr>
      <vt:lpstr>Örnek: Bir odanın sıcaklık kontrolü</vt:lpstr>
      <vt:lpstr>Örnek: Bir odanın sıcaklık kontrolü</vt:lpstr>
      <vt:lpstr>Kapalı Çevrim Kontrol Kapalı Çevrim Kontrol Sisteminin Tipik Mimarisi</vt:lpstr>
      <vt:lpstr>Kapalı Çevrim Kontrol Kapalı Çevrim Kontrol Sisteminde Kontrol Eylemi</vt:lpstr>
      <vt:lpstr>Kapalı Çevrim Kontrol Kapalı Çevrim Kontrol Sisteminde Kontrol Eylemi</vt:lpstr>
      <vt:lpstr>Kapalı Çevrim Kontrol Kapalı Çevrim Kontrol Sisteminde Kontrol Eylemi</vt:lpstr>
      <vt:lpstr>Bazı Doğrusal Kontrolcüler</vt:lpstr>
      <vt:lpstr>Açık ve Kapalı Çevrim Bir Arada Kontrol</vt:lpstr>
      <vt:lpstr>Kapalı Çevrim Kontrol Kapalı Çevrim Kontrol Sisteminde Kontrol Eyleminin Gerçekleştirilmesi</vt:lpstr>
      <vt:lpstr>Kapalı Çevrim Kontrol Kapalı Çevrim Kontrol Sisteminde Kontrol Eyleminin Gerçekleştirilmesi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Otomatik Kontrol</dc:title>
  <dc:creator>Nurdan Bilgin</dc:creator>
  <cp:lastModifiedBy>Nurdan Bilgin</cp:lastModifiedBy>
  <cp:revision>365</cp:revision>
  <dcterms:created xsi:type="dcterms:W3CDTF">2017-04-18T08:36:43Z</dcterms:created>
  <dcterms:modified xsi:type="dcterms:W3CDTF">2019-10-24T09:32:32Z</dcterms:modified>
</cp:coreProperties>
</file>