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77" r:id="rId3"/>
    <p:sldId id="278" r:id="rId4"/>
    <p:sldId id="279" r:id="rId5"/>
    <p:sldId id="304" r:id="rId6"/>
    <p:sldId id="280" r:id="rId7"/>
    <p:sldId id="305" r:id="rId8"/>
    <p:sldId id="281" r:id="rId9"/>
    <p:sldId id="306" r:id="rId10"/>
    <p:sldId id="282" r:id="rId11"/>
    <p:sldId id="283" r:id="rId12"/>
    <p:sldId id="307" r:id="rId13"/>
    <p:sldId id="284" r:id="rId14"/>
    <p:sldId id="308" r:id="rId15"/>
    <p:sldId id="285" r:id="rId16"/>
    <p:sldId id="286" r:id="rId17"/>
    <p:sldId id="287" r:id="rId18"/>
    <p:sldId id="288" r:id="rId19"/>
    <p:sldId id="309" r:id="rId20"/>
    <p:sldId id="289" r:id="rId21"/>
    <p:sldId id="290" r:id="rId22"/>
    <p:sldId id="311" r:id="rId23"/>
    <p:sldId id="291" r:id="rId24"/>
    <p:sldId id="293" r:id="rId25"/>
    <p:sldId id="312" r:id="rId26"/>
    <p:sldId id="294" r:id="rId27"/>
    <p:sldId id="295" r:id="rId28"/>
    <p:sldId id="313" r:id="rId29"/>
    <p:sldId id="314" r:id="rId30"/>
    <p:sldId id="296" r:id="rId31"/>
    <p:sldId id="315" r:id="rId32"/>
    <p:sldId id="297" r:id="rId33"/>
    <p:sldId id="316" r:id="rId34"/>
    <p:sldId id="317" r:id="rId35"/>
    <p:sldId id="318" r:id="rId36"/>
    <p:sldId id="31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1329" autoAdjust="0"/>
  </p:normalViewPr>
  <p:slideViewPr>
    <p:cSldViewPr snapToGrid="0">
      <p:cViewPr>
        <p:scale>
          <a:sx n="60" d="100"/>
          <a:sy n="60" d="100"/>
        </p:scale>
        <p:origin x="1140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D2E510-C4AE-4626-A4E8-B9E803EF51C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3235987-6747-4816-B682-0B37F4EDC5A6}">
      <dgm:prSet phldrT="[Text]" custT="1"/>
      <dgm:spPr/>
      <dgm:t>
        <a:bodyPr/>
        <a:lstStyle/>
        <a:p>
          <a:r>
            <a:rPr lang="tr-TR" sz="1800" b="1" dirty="0" err="1" smtClean="0">
              <a:solidFill>
                <a:schemeClr val="tx1"/>
              </a:solidFill>
            </a:rPr>
            <a:t>Doğrusallık</a:t>
          </a:r>
          <a:endParaRPr lang="tr-TR" sz="1800" b="1" dirty="0">
            <a:solidFill>
              <a:schemeClr val="tx1"/>
            </a:solidFill>
          </a:endParaRPr>
        </a:p>
      </dgm:t>
    </dgm:pt>
    <dgm:pt modelId="{16173DB6-1CB4-4FCD-8974-D1197D68A0B7}" type="parTrans" cxnId="{BBE5360D-F706-4436-8E7D-082037298830}">
      <dgm:prSet/>
      <dgm:spPr/>
      <dgm:t>
        <a:bodyPr/>
        <a:lstStyle/>
        <a:p>
          <a:endParaRPr lang="tr-TR"/>
        </a:p>
      </dgm:t>
    </dgm:pt>
    <dgm:pt modelId="{43A9141C-230A-423B-95AD-7F96C1FA246D}" type="sibTrans" cxnId="{BBE5360D-F706-4436-8E7D-082037298830}">
      <dgm:prSet/>
      <dgm:spPr/>
      <dgm:t>
        <a:bodyPr/>
        <a:lstStyle/>
        <a:p>
          <a:endParaRPr lang="tr-TR"/>
        </a:p>
      </dgm:t>
    </dgm:pt>
    <dgm:pt modelId="{BE4EF3FA-ED4C-49DA-9AA0-EFB698A9FCE8}">
      <dgm:prSet phldrT="[Text]" custT="1"/>
      <dgm:spPr/>
      <dgm:t>
        <a:bodyPr/>
        <a:lstStyle/>
        <a:p>
          <a:r>
            <a:rPr lang="tr-TR" sz="1800" b="1" dirty="0" smtClean="0">
              <a:solidFill>
                <a:schemeClr val="tx1"/>
              </a:solidFill>
            </a:rPr>
            <a:t>Oransallık</a:t>
          </a:r>
          <a:endParaRPr lang="tr-TR" sz="1800" b="1" dirty="0">
            <a:solidFill>
              <a:schemeClr val="tx1"/>
            </a:solidFill>
          </a:endParaRPr>
        </a:p>
      </dgm:t>
    </dgm:pt>
    <dgm:pt modelId="{501EF5F4-59DC-4353-94D4-3626F844B91C}" type="parTrans" cxnId="{EE3B7BC7-2A27-4EBA-9362-AF4DC0A5B1A3}">
      <dgm:prSet/>
      <dgm:spPr/>
      <dgm:t>
        <a:bodyPr/>
        <a:lstStyle/>
        <a:p>
          <a:endParaRPr lang="tr-TR"/>
        </a:p>
      </dgm:t>
    </dgm:pt>
    <dgm:pt modelId="{3E7DA679-7718-4324-911F-73637A6B4756}" type="sibTrans" cxnId="{EE3B7BC7-2A27-4EBA-9362-AF4DC0A5B1A3}">
      <dgm:prSet/>
      <dgm:spPr/>
      <dgm:t>
        <a:bodyPr/>
        <a:lstStyle/>
        <a:p>
          <a:endParaRPr lang="tr-TR"/>
        </a:p>
      </dgm:t>
    </dgm:pt>
    <dgm:pt modelId="{04C21927-35DF-4EF4-8A16-37D6B0D7396C}">
      <dgm:prSet phldrT="[Text]" custT="1"/>
      <dgm:spPr/>
      <dgm:t>
        <a:bodyPr/>
        <a:lstStyle/>
        <a:p>
          <a:r>
            <a:rPr lang="tr-TR" sz="1800" b="1" dirty="0" err="1" smtClean="0">
              <a:solidFill>
                <a:schemeClr val="tx1"/>
              </a:solidFill>
            </a:rPr>
            <a:t>Superpozisyon</a:t>
          </a:r>
          <a:endParaRPr lang="tr-TR" sz="1800" b="1" dirty="0" smtClean="0">
            <a:solidFill>
              <a:schemeClr val="tx1"/>
            </a:solidFill>
          </a:endParaRPr>
        </a:p>
        <a:p>
          <a:r>
            <a:rPr lang="tr-TR" sz="1800" b="1" dirty="0" err="1" smtClean="0">
              <a:solidFill>
                <a:schemeClr val="tx1"/>
              </a:solidFill>
            </a:rPr>
            <a:t>Üstüste</a:t>
          </a:r>
          <a:r>
            <a:rPr lang="tr-TR" sz="1800" b="1" dirty="0" smtClean="0">
              <a:solidFill>
                <a:schemeClr val="tx1"/>
              </a:solidFill>
            </a:rPr>
            <a:t> Bindirme</a:t>
          </a:r>
          <a:endParaRPr lang="tr-TR" sz="1800" b="1" dirty="0">
            <a:solidFill>
              <a:schemeClr val="tx1"/>
            </a:solidFill>
          </a:endParaRPr>
        </a:p>
      </dgm:t>
    </dgm:pt>
    <dgm:pt modelId="{0409DFFB-09CE-41EA-89FD-E828761899F6}" type="parTrans" cxnId="{AEEB1045-1E88-4509-BE3C-3201FDC54B48}">
      <dgm:prSet/>
      <dgm:spPr/>
      <dgm:t>
        <a:bodyPr/>
        <a:lstStyle/>
        <a:p>
          <a:endParaRPr lang="tr-TR"/>
        </a:p>
      </dgm:t>
    </dgm:pt>
    <dgm:pt modelId="{2AA5D259-842B-4007-956A-EB3C7021772B}" type="sibTrans" cxnId="{AEEB1045-1E88-4509-BE3C-3201FDC54B48}">
      <dgm:prSet/>
      <dgm:spPr/>
      <dgm:t>
        <a:bodyPr/>
        <a:lstStyle/>
        <a:p>
          <a:endParaRPr lang="tr-TR"/>
        </a:p>
      </dgm:t>
    </dgm:pt>
    <dgm:pt modelId="{CD50E5CE-EA02-46FB-B3E5-ED23F8298967}">
      <dgm:prSet custT="1"/>
      <dgm:spPr/>
      <dgm:t>
        <a:bodyPr/>
        <a:lstStyle/>
        <a:p>
          <a:r>
            <a:rPr lang="tr-TR" sz="1800" b="1" dirty="0" smtClean="0">
              <a:solidFill>
                <a:schemeClr val="tx1"/>
              </a:solidFill>
            </a:rPr>
            <a:t>Eğer x(t)</a:t>
          </a:r>
          <a:r>
            <a:rPr lang="tr-TR" sz="18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→y(t) o zaman </a:t>
          </a:r>
          <a:r>
            <a:rPr lang="tr-TR" sz="1800" b="1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k∙</a:t>
          </a:r>
          <a:r>
            <a:rPr lang="tr-TR" sz="1800" b="1" dirty="0" err="1" smtClean="0">
              <a:solidFill>
                <a:schemeClr val="tx1"/>
              </a:solidFill>
            </a:rPr>
            <a:t>x</a:t>
          </a:r>
          <a:r>
            <a:rPr lang="tr-TR" sz="1800" b="1" dirty="0" smtClean="0">
              <a:solidFill>
                <a:schemeClr val="tx1"/>
              </a:solidFill>
            </a:rPr>
            <a:t>(t)</a:t>
          </a:r>
          <a:r>
            <a:rPr lang="tr-TR" sz="18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→</a:t>
          </a:r>
          <a:r>
            <a:rPr lang="tr-TR" sz="1800" b="1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k∙y</a:t>
          </a:r>
          <a:r>
            <a:rPr lang="tr-TR" sz="18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(t) </a:t>
          </a:r>
          <a:endParaRPr lang="tr-TR" sz="1800" b="1" dirty="0">
            <a:solidFill>
              <a:schemeClr val="tx1"/>
            </a:solidFill>
          </a:endParaRPr>
        </a:p>
      </dgm:t>
    </dgm:pt>
    <dgm:pt modelId="{EB21A233-84B2-4800-A3E9-C6339FAA166F}" type="parTrans" cxnId="{CF882895-9245-4025-9328-08653C43236B}">
      <dgm:prSet/>
      <dgm:spPr/>
      <dgm:t>
        <a:bodyPr/>
        <a:lstStyle/>
        <a:p>
          <a:endParaRPr lang="tr-TR"/>
        </a:p>
      </dgm:t>
    </dgm:pt>
    <dgm:pt modelId="{5472D9CA-0255-43D0-A51E-82A437D19B58}" type="sibTrans" cxnId="{CF882895-9245-4025-9328-08653C43236B}">
      <dgm:prSet/>
      <dgm:spPr/>
      <dgm:t>
        <a:bodyPr/>
        <a:lstStyle/>
        <a:p>
          <a:endParaRPr lang="tr-TR"/>
        </a:p>
      </dgm:t>
    </dgm:pt>
    <dgm:pt modelId="{D7B3F5D1-F4BB-400A-91C0-F2F00F06BC73}">
      <dgm:prSet/>
      <dgm:spPr/>
      <dgm:t>
        <a:bodyPr/>
        <a:lstStyle/>
        <a:p>
          <a:r>
            <a:rPr lang="tr-TR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Varsayalım x1(t)→y1(t) ve x2(t)→y2(t), o zaman</a:t>
          </a:r>
        </a:p>
        <a:p>
          <a:r>
            <a:rPr lang="tr-TR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 x3(t)=k1∙x1(t)+k2∙x2(t)→y3(t)=k1∙y1(t)+k2∙y2(t)  </a:t>
          </a:r>
          <a:endParaRPr lang="tr-TR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4476701-BE15-4D39-8E22-7EA4710332E6}" type="parTrans" cxnId="{CC03ADAE-BD7B-472B-81F0-FF8A37169183}">
      <dgm:prSet/>
      <dgm:spPr/>
      <dgm:t>
        <a:bodyPr/>
        <a:lstStyle/>
        <a:p>
          <a:endParaRPr lang="tr-TR"/>
        </a:p>
      </dgm:t>
    </dgm:pt>
    <dgm:pt modelId="{F22C6DC8-2DC1-41A5-AF32-5396AE24BC3A}" type="sibTrans" cxnId="{CC03ADAE-BD7B-472B-81F0-FF8A37169183}">
      <dgm:prSet/>
      <dgm:spPr/>
      <dgm:t>
        <a:bodyPr/>
        <a:lstStyle/>
        <a:p>
          <a:endParaRPr lang="tr-TR"/>
        </a:p>
      </dgm:t>
    </dgm:pt>
    <dgm:pt modelId="{6013B93D-5FA1-4A04-97C5-96F198159C00}" type="pres">
      <dgm:prSet presAssocID="{B3D2E510-C4AE-4626-A4E8-B9E803EF51C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03C0CA0-0F9B-4FBB-B733-37FCD1EAD0E4}" type="pres">
      <dgm:prSet presAssocID="{33235987-6747-4816-B682-0B37F4EDC5A6}" presName="root1" presStyleCnt="0"/>
      <dgm:spPr/>
    </dgm:pt>
    <dgm:pt modelId="{E4A92CC3-3A7E-4EDB-9825-3C7409680F00}" type="pres">
      <dgm:prSet presAssocID="{33235987-6747-4816-B682-0B37F4EDC5A6}" presName="LevelOneTextNode" presStyleLbl="node0" presStyleIdx="0" presStyleCnt="1" custScaleX="51117" custScaleY="5316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480F7FC-C14E-404D-A91D-35D25459D7E0}" type="pres">
      <dgm:prSet presAssocID="{33235987-6747-4816-B682-0B37F4EDC5A6}" presName="level2hierChild" presStyleCnt="0"/>
      <dgm:spPr/>
    </dgm:pt>
    <dgm:pt modelId="{6EF0A9DE-EA17-4794-8DE6-158A68F42BCB}" type="pres">
      <dgm:prSet presAssocID="{501EF5F4-59DC-4353-94D4-3626F844B91C}" presName="conn2-1" presStyleLbl="parChTrans1D2" presStyleIdx="0" presStyleCnt="2"/>
      <dgm:spPr/>
      <dgm:t>
        <a:bodyPr/>
        <a:lstStyle/>
        <a:p>
          <a:endParaRPr lang="tr-TR"/>
        </a:p>
      </dgm:t>
    </dgm:pt>
    <dgm:pt modelId="{5F5D0B6B-4274-4D7C-8234-BE0175C8DFA1}" type="pres">
      <dgm:prSet presAssocID="{501EF5F4-59DC-4353-94D4-3626F844B91C}" presName="connTx" presStyleLbl="parChTrans1D2" presStyleIdx="0" presStyleCnt="2"/>
      <dgm:spPr/>
      <dgm:t>
        <a:bodyPr/>
        <a:lstStyle/>
        <a:p>
          <a:endParaRPr lang="tr-TR"/>
        </a:p>
      </dgm:t>
    </dgm:pt>
    <dgm:pt modelId="{5F715AA8-84C1-4959-BC11-AB6D8E30B29A}" type="pres">
      <dgm:prSet presAssocID="{BE4EF3FA-ED4C-49DA-9AA0-EFB698A9FCE8}" presName="root2" presStyleCnt="0"/>
      <dgm:spPr/>
    </dgm:pt>
    <dgm:pt modelId="{9B52B37A-FD26-4FD4-800F-BE67F2BAA767}" type="pres">
      <dgm:prSet presAssocID="{BE4EF3FA-ED4C-49DA-9AA0-EFB698A9FCE8}" presName="LevelTwoTextNode" presStyleLbl="node2" presStyleIdx="0" presStyleCnt="2" custScaleX="51117" custScaleY="5111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E5D647C-2108-48A1-9823-E160256E3857}" type="pres">
      <dgm:prSet presAssocID="{BE4EF3FA-ED4C-49DA-9AA0-EFB698A9FCE8}" presName="level3hierChild" presStyleCnt="0"/>
      <dgm:spPr/>
    </dgm:pt>
    <dgm:pt modelId="{0FCD8F8A-B474-448E-AA19-007D0473A804}" type="pres">
      <dgm:prSet presAssocID="{EB21A233-84B2-4800-A3E9-C6339FAA166F}" presName="conn2-1" presStyleLbl="parChTrans1D3" presStyleIdx="0" presStyleCnt="2"/>
      <dgm:spPr/>
      <dgm:t>
        <a:bodyPr/>
        <a:lstStyle/>
        <a:p>
          <a:endParaRPr lang="tr-TR"/>
        </a:p>
      </dgm:t>
    </dgm:pt>
    <dgm:pt modelId="{1466AFB9-35EE-452C-8EA0-76732FB11472}" type="pres">
      <dgm:prSet presAssocID="{EB21A233-84B2-4800-A3E9-C6339FAA166F}" presName="connTx" presStyleLbl="parChTrans1D3" presStyleIdx="0" presStyleCnt="2"/>
      <dgm:spPr/>
      <dgm:t>
        <a:bodyPr/>
        <a:lstStyle/>
        <a:p>
          <a:endParaRPr lang="tr-TR"/>
        </a:p>
      </dgm:t>
    </dgm:pt>
    <dgm:pt modelId="{597DF366-D574-4BE6-9078-2ADD841AE507}" type="pres">
      <dgm:prSet presAssocID="{CD50E5CE-EA02-46FB-B3E5-ED23F8298967}" presName="root2" presStyleCnt="0"/>
      <dgm:spPr/>
    </dgm:pt>
    <dgm:pt modelId="{6B9D7CFE-F623-4FB8-9604-6C734D6424BC}" type="pres">
      <dgm:prSet presAssocID="{CD50E5CE-EA02-46FB-B3E5-ED23F8298967}" presName="LevelTwoTextNode" presStyleLbl="node3" presStyleIdx="0" presStyleCnt="2" custScaleX="204996" custScaleY="6417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97AF0A7-2CAC-4DC2-8CC8-A930FC8A05F5}" type="pres">
      <dgm:prSet presAssocID="{CD50E5CE-EA02-46FB-B3E5-ED23F8298967}" presName="level3hierChild" presStyleCnt="0"/>
      <dgm:spPr/>
    </dgm:pt>
    <dgm:pt modelId="{C9B436B4-1BD1-4221-91A7-C648F9638076}" type="pres">
      <dgm:prSet presAssocID="{0409DFFB-09CE-41EA-89FD-E828761899F6}" presName="conn2-1" presStyleLbl="parChTrans1D2" presStyleIdx="1" presStyleCnt="2"/>
      <dgm:spPr/>
      <dgm:t>
        <a:bodyPr/>
        <a:lstStyle/>
        <a:p>
          <a:endParaRPr lang="tr-TR"/>
        </a:p>
      </dgm:t>
    </dgm:pt>
    <dgm:pt modelId="{A1588D11-E98D-43AA-9823-4C123506621E}" type="pres">
      <dgm:prSet presAssocID="{0409DFFB-09CE-41EA-89FD-E828761899F6}" presName="connTx" presStyleLbl="parChTrans1D2" presStyleIdx="1" presStyleCnt="2"/>
      <dgm:spPr/>
      <dgm:t>
        <a:bodyPr/>
        <a:lstStyle/>
        <a:p>
          <a:endParaRPr lang="tr-TR"/>
        </a:p>
      </dgm:t>
    </dgm:pt>
    <dgm:pt modelId="{2580AC9B-6EE8-45D2-9C1E-5250FB270623}" type="pres">
      <dgm:prSet presAssocID="{04C21927-35DF-4EF4-8A16-37D6B0D7396C}" presName="root2" presStyleCnt="0"/>
      <dgm:spPr/>
    </dgm:pt>
    <dgm:pt modelId="{D716B5C2-6CA4-41CF-8820-A5B3668AECA6}" type="pres">
      <dgm:prSet presAssocID="{04C21927-35DF-4EF4-8A16-37D6B0D7396C}" presName="LevelTwoTextNode" presStyleLbl="node2" presStyleIdx="1" presStyleCnt="2" custScaleX="92034" custScaleY="5111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566374B-F3D4-4126-A1F6-79ABC259EF18}" type="pres">
      <dgm:prSet presAssocID="{04C21927-35DF-4EF4-8A16-37D6B0D7396C}" presName="level3hierChild" presStyleCnt="0"/>
      <dgm:spPr/>
    </dgm:pt>
    <dgm:pt modelId="{1233CC35-C58E-4CF9-9477-B515455E1A84}" type="pres">
      <dgm:prSet presAssocID="{34476701-BE15-4D39-8E22-7EA4710332E6}" presName="conn2-1" presStyleLbl="parChTrans1D3" presStyleIdx="1" presStyleCnt="2"/>
      <dgm:spPr/>
      <dgm:t>
        <a:bodyPr/>
        <a:lstStyle/>
        <a:p>
          <a:endParaRPr lang="tr-TR"/>
        </a:p>
      </dgm:t>
    </dgm:pt>
    <dgm:pt modelId="{BEF87206-A935-4EA2-BDCC-633D048C6A84}" type="pres">
      <dgm:prSet presAssocID="{34476701-BE15-4D39-8E22-7EA4710332E6}" presName="connTx" presStyleLbl="parChTrans1D3" presStyleIdx="1" presStyleCnt="2"/>
      <dgm:spPr/>
      <dgm:t>
        <a:bodyPr/>
        <a:lstStyle/>
        <a:p>
          <a:endParaRPr lang="tr-TR"/>
        </a:p>
      </dgm:t>
    </dgm:pt>
    <dgm:pt modelId="{28F63B53-0476-4F38-A431-54FC507BE4DE}" type="pres">
      <dgm:prSet presAssocID="{D7B3F5D1-F4BB-400A-91C0-F2F00F06BC73}" presName="root2" presStyleCnt="0"/>
      <dgm:spPr/>
    </dgm:pt>
    <dgm:pt modelId="{225F17DB-DE37-4027-B8D6-71810906C710}" type="pres">
      <dgm:prSet presAssocID="{D7B3F5D1-F4BB-400A-91C0-F2F00F06BC73}" presName="LevelTwoTextNode" presStyleLbl="node3" presStyleIdx="1" presStyleCnt="2" custScaleX="259430" custScaleY="6417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E2E632F-2493-4085-B7E2-4C43C4D77C89}" type="pres">
      <dgm:prSet presAssocID="{D7B3F5D1-F4BB-400A-91C0-F2F00F06BC73}" presName="level3hierChild" presStyleCnt="0"/>
      <dgm:spPr/>
    </dgm:pt>
  </dgm:ptLst>
  <dgm:cxnLst>
    <dgm:cxn modelId="{50C15A60-1688-48D7-9B12-72A73862CF87}" type="presOf" srcId="{0409DFFB-09CE-41EA-89FD-E828761899F6}" destId="{A1588D11-E98D-43AA-9823-4C123506621E}" srcOrd="1" destOrd="0" presId="urn:microsoft.com/office/officeart/2005/8/layout/hierarchy2"/>
    <dgm:cxn modelId="{EE3B7BC7-2A27-4EBA-9362-AF4DC0A5B1A3}" srcId="{33235987-6747-4816-B682-0B37F4EDC5A6}" destId="{BE4EF3FA-ED4C-49DA-9AA0-EFB698A9FCE8}" srcOrd="0" destOrd="0" parTransId="{501EF5F4-59DC-4353-94D4-3626F844B91C}" sibTransId="{3E7DA679-7718-4324-911F-73637A6B4756}"/>
    <dgm:cxn modelId="{6B9809BC-3C79-4EB0-B57F-020EB59D2460}" type="presOf" srcId="{0409DFFB-09CE-41EA-89FD-E828761899F6}" destId="{C9B436B4-1BD1-4221-91A7-C648F9638076}" srcOrd="0" destOrd="0" presId="urn:microsoft.com/office/officeart/2005/8/layout/hierarchy2"/>
    <dgm:cxn modelId="{70F7ADDC-8268-4FB6-BB00-576644295FA4}" type="presOf" srcId="{CD50E5CE-EA02-46FB-B3E5-ED23F8298967}" destId="{6B9D7CFE-F623-4FB8-9604-6C734D6424BC}" srcOrd="0" destOrd="0" presId="urn:microsoft.com/office/officeart/2005/8/layout/hierarchy2"/>
    <dgm:cxn modelId="{1604786D-B85B-43DC-B654-03BB103BE553}" type="presOf" srcId="{BE4EF3FA-ED4C-49DA-9AA0-EFB698A9FCE8}" destId="{9B52B37A-FD26-4FD4-800F-BE67F2BAA767}" srcOrd="0" destOrd="0" presId="urn:microsoft.com/office/officeart/2005/8/layout/hierarchy2"/>
    <dgm:cxn modelId="{BBE5360D-F706-4436-8E7D-082037298830}" srcId="{B3D2E510-C4AE-4626-A4E8-B9E803EF51C4}" destId="{33235987-6747-4816-B682-0B37F4EDC5A6}" srcOrd="0" destOrd="0" parTransId="{16173DB6-1CB4-4FCD-8974-D1197D68A0B7}" sibTransId="{43A9141C-230A-423B-95AD-7F96C1FA246D}"/>
    <dgm:cxn modelId="{CC03ADAE-BD7B-472B-81F0-FF8A37169183}" srcId="{04C21927-35DF-4EF4-8A16-37D6B0D7396C}" destId="{D7B3F5D1-F4BB-400A-91C0-F2F00F06BC73}" srcOrd="0" destOrd="0" parTransId="{34476701-BE15-4D39-8E22-7EA4710332E6}" sibTransId="{F22C6DC8-2DC1-41A5-AF32-5396AE24BC3A}"/>
    <dgm:cxn modelId="{AEEB1045-1E88-4509-BE3C-3201FDC54B48}" srcId="{33235987-6747-4816-B682-0B37F4EDC5A6}" destId="{04C21927-35DF-4EF4-8A16-37D6B0D7396C}" srcOrd="1" destOrd="0" parTransId="{0409DFFB-09CE-41EA-89FD-E828761899F6}" sibTransId="{2AA5D259-842B-4007-956A-EB3C7021772B}"/>
    <dgm:cxn modelId="{A17CE7EF-38E6-43D5-9570-275F9B18F10D}" type="presOf" srcId="{EB21A233-84B2-4800-A3E9-C6339FAA166F}" destId="{0FCD8F8A-B474-448E-AA19-007D0473A804}" srcOrd="0" destOrd="0" presId="urn:microsoft.com/office/officeart/2005/8/layout/hierarchy2"/>
    <dgm:cxn modelId="{62297B48-0670-452A-BDAA-6EA23C8B567A}" type="presOf" srcId="{501EF5F4-59DC-4353-94D4-3626F844B91C}" destId="{5F5D0B6B-4274-4D7C-8234-BE0175C8DFA1}" srcOrd="1" destOrd="0" presId="urn:microsoft.com/office/officeart/2005/8/layout/hierarchy2"/>
    <dgm:cxn modelId="{555A9452-F446-4ABD-A34B-08B355A35FB0}" type="presOf" srcId="{EB21A233-84B2-4800-A3E9-C6339FAA166F}" destId="{1466AFB9-35EE-452C-8EA0-76732FB11472}" srcOrd="1" destOrd="0" presId="urn:microsoft.com/office/officeart/2005/8/layout/hierarchy2"/>
    <dgm:cxn modelId="{86C47BD9-BA73-4AB2-841B-3AFEB3B1EBC0}" type="presOf" srcId="{34476701-BE15-4D39-8E22-7EA4710332E6}" destId="{1233CC35-C58E-4CF9-9477-B515455E1A84}" srcOrd="0" destOrd="0" presId="urn:microsoft.com/office/officeart/2005/8/layout/hierarchy2"/>
    <dgm:cxn modelId="{1BC8DC38-7CEF-4684-9EBF-26B34EEE404D}" type="presOf" srcId="{34476701-BE15-4D39-8E22-7EA4710332E6}" destId="{BEF87206-A935-4EA2-BDCC-633D048C6A84}" srcOrd="1" destOrd="0" presId="urn:microsoft.com/office/officeart/2005/8/layout/hierarchy2"/>
    <dgm:cxn modelId="{3CD5A0EC-2280-4D7D-81E0-6718203B14E3}" type="presOf" srcId="{501EF5F4-59DC-4353-94D4-3626F844B91C}" destId="{6EF0A9DE-EA17-4794-8DE6-158A68F42BCB}" srcOrd="0" destOrd="0" presId="urn:microsoft.com/office/officeart/2005/8/layout/hierarchy2"/>
    <dgm:cxn modelId="{91512525-85C8-48CC-9555-565B392E4ADA}" type="presOf" srcId="{B3D2E510-C4AE-4626-A4E8-B9E803EF51C4}" destId="{6013B93D-5FA1-4A04-97C5-96F198159C00}" srcOrd="0" destOrd="0" presId="urn:microsoft.com/office/officeart/2005/8/layout/hierarchy2"/>
    <dgm:cxn modelId="{0F146D74-95AC-4501-B4AF-78C4830DAFF3}" type="presOf" srcId="{D7B3F5D1-F4BB-400A-91C0-F2F00F06BC73}" destId="{225F17DB-DE37-4027-B8D6-71810906C710}" srcOrd="0" destOrd="0" presId="urn:microsoft.com/office/officeart/2005/8/layout/hierarchy2"/>
    <dgm:cxn modelId="{CF882895-9245-4025-9328-08653C43236B}" srcId="{BE4EF3FA-ED4C-49DA-9AA0-EFB698A9FCE8}" destId="{CD50E5CE-EA02-46FB-B3E5-ED23F8298967}" srcOrd="0" destOrd="0" parTransId="{EB21A233-84B2-4800-A3E9-C6339FAA166F}" sibTransId="{5472D9CA-0255-43D0-A51E-82A437D19B58}"/>
    <dgm:cxn modelId="{F544EE07-67D6-4C7A-B723-1420B43CF978}" type="presOf" srcId="{33235987-6747-4816-B682-0B37F4EDC5A6}" destId="{E4A92CC3-3A7E-4EDB-9825-3C7409680F00}" srcOrd="0" destOrd="0" presId="urn:microsoft.com/office/officeart/2005/8/layout/hierarchy2"/>
    <dgm:cxn modelId="{B9DB7D1F-076B-4684-B8F9-0917773C7066}" type="presOf" srcId="{04C21927-35DF-4EF4-8A16-37D6B0D7396C}" destId="{D716B5C2-6CA4-41CF-8820-A5B3668AECA6}" srcOrd="0" destOrd="0" presId="urn:microsoft.com/office/officeart/2005/8/layout/hierarchy2"/>
    <dgm:cxn modelId="{87DCF5B7-37EE-4AA9-838D-C9C4E5AF4BF9}" type="presParOf" srcId="{6013B93D-5FA1-4A04-97C5-96F198159C00}" destId="{403C0CA0-0F9B-4FBB-B733-37FCD1EAD0E4}" srcOrd="0" destOrd="0" presId="urn:microsoft.com/office/officeart/2005/8/layout/hierarchy2"/>
    <dgm:cxn modelId="{B5AF3279-DFAD-49C4-8B04-904FF2947CFF}" type="presParOf" srcId="{403C0CA0-0F9B-4FBB-B733-37FCD1EAD0E4}" destId="{E4A92CC3-3A7E-4EDB-9825-3C7409680F00}" srcOrd="0" destOrd="0" presId="urn:microsoft.com/office/officeart/2005/8/layout/hierarchy2"/>
    <dgm:cxn modelId="{964C8C8B-0274-4C7F-A258-CFC54D4EF515}" type="presParOf" srcId="{403C0CA0-0F9B-4FBB-B733-37FCD1EAD0E4}" destId="{0480F7FC-C14E-404D-A91D-35D25459D7E0}" srcOrd="1" destOrd="0" presId="urn:microsoft.com/office/officeart/2005/8/layout/hierarchy2"/>
    <dgm:cxn modelId="{DC698D5D-AF31-46C4-BA4B-7314F03F8473}" type="presParOf" srcId="{0480F7FC-C14E-404D-A91D-35D25459D7E0}" destId="{6EF0A9DE-EA17-4794-8DE6-158A68F42BCB}" srcOrd="0" destOrd="0" presId="urn:microsoft.com/office/officeart/2005/8/layout/hierarchy2"/>
    <dgm:cxn modelId="{C3D3953F-0D22-4E67-9CA1-B6D9BDB4543E}" type="presParOf" srcId="{6EF0A9DE-EA17-4794-8DE6-158A68F42BCB}" destId="{5F5D0B6B-4274-4D7C-8234-BE0175C8DFA1}" srcOrd="0" destOrd="0" presId="urn:microsoft.com/office/officeart/2005/8/layout/hierarchy2"/>
    <dgm:cxn modelId="{8A005B2A-F9B9-4621-89BD-16ABC6E3C677}" type="presParOf" srcId="{0480F7FC-C14E-404D-A91D-35D25459D7E0}" destId="{5F715AA8-84C1-4959-BC11-AB6D8E30B29A}" srcOrd="1" destOrd="0" presId="urn:microsoft.com/office/officeart/2005/8/layout/hierarchy2"/>
    <dgm:cxn modelId="{98D5E6D7-A260-4786-9933-BAFDE540D572}" type="presParOf" srcId="{5F715AA8-84C1-4959-BC11-AB6D8E30B29A}" destId="{9B52B37A-FD26-4FD4-800F-BE67F2BAA767}" srcOrd="0" destOrd="0" presId="urn:microsoft.com/office/officeart/2005/8/layout/hierarchy2"/>
    <dgm:cxn modelId="{B3C809EC-8D04-44B1-9909-135B7CDAFBD2}" type="presParOf" srcId="{5F715AA8-84C1-4959-BC11-AB6D8E30B29A}" destId="{FE5D647C-2108-48A1-9823-E160256E3857}" srcOrd="1" destOrd="0" presId="urn:microsoft.com/office/officeart/2005/8/layout/hierarchy2"/>
    <dgm:cxn modelId="{9008D808-5DE0-454E-B0AE-0AC768F58590}" type="presParOf" srcId="{FE5D647C-2108-48A1-9823-E160256E3857}" destId="{0FCD8F8A-B474-448E-AA19-007D0473A804}" srcOrd="0" destOrd="0" presId="urn:microsoft.com/office/officeart/2005/8/layout/hierarchy2"/>
    <dgm:cxn modelId="{7A4F2119-2DDC-4F1E-B2C3-CB2EEBC1AA84}" type="presParOf" srcId="{0FCD8F8A-B474-448E-AA19-007D0473A804}" destId="{1466AFB9-35EE-452C-8EA0-76732FB11472}" srcOrd="0" destOrd="0" presId="urn:microsoft.com/office/officeart/2005/8/layout/hierarchy2"/>
    <dgm:cxn modelId="{C495A6D2-E777-4AF9-9399-60F88AB03097}" type="presParOf" srcId="{FE5D647C-2108-48A1-9823-E160256E3857}" destId="{597DF366-D574-4BE6-9078-2ADD841AE507}" srcOrd="1" destOrd="0" presId="urn:microsoft.com/office/officeart/2005/8/layout/hierarchy2"/>
    <dgm:cxn modelId="{D14B4279-A9A6-403A-86A7-50D525BEAB81}" type="presParOf" srcId="{597DF366-D574-4BE6-9078-2ADD841AE507}" destId="{6B9D7CFE-F623-4FB8-9604-6C734D6424BC}" srcOrd="0" destOrd="0" presId="urn:microsoft.com/office/officeart/2005/8/layout/hierarchy2"/>
    <dgm:cxn modelId="{9E869C47-43D8-4FE8-B533-89EA984E8779}" type="presParOf" srcId="{597DF366-D574-4BE6-9078-2ADD841AE507}" destId="{897AF0A7-2CAC-4DC2-8CC8-A930FC8A05F5}" srcOrd="1" destOrd="0" presId="urn:microsoft.com/office/officeart/2005/8/layout/hierarchy2"/>
    <dgm:cxn modelId="{F0AC4114-B4FD-4241-B047-D1CDA9911A5A}" type="presParOf" srcId="{0480F7FC-C14E-404D-A91D-35D25459D7E0}" destId="{C9B436B4-1BD1-4221-91A7-C648F9638076}" srcOrd="2" destOrd="0" presId="urn:microsoft.com/office/officeart/2005/8/layout/hierarchy2"/>
    <dgm:cxn modelId="{E53B950D-496C-4542-B890-475DDBEE40A6}" type="presParOf" srcId="{C9B436B4-1BD1-4221-91A7-C648F9638076}" destId="{A1588D11-E98D-43AA-9823-4C123506621E}" srcOrd="0" destOrd="0" presId="urn:microsoft.com/office/officeart/2005/8/layout/hierarchy2"/>
    <dgm:cxn modelId="{B53130FD-B86C-4B2E-88E5-FD9F33AD2418}" type="presParOf" srcId="{0480F7FC-C14E-404D-A91D-35D25459D7E0}" destId="{2580AC9B-6EE8-45D2-9C1E-5250FB270623}" srcOrd="3" destOrd="0" presId="urn:microsoft.com/office/officeart/2005/8/layout/hierarchy2"/>
    <dgm:cxn modelId="{393355B4-FBCA-4FE7-9154-EE15C8E1F658}" type="presParOf" srcId="{2580AC9B-6EE8-45D2-9C1E-5250FB270623}" destId="{D716B5C2-6CA4-41CF-8820-A5B3668AECA6}" srcOrd="0" destOrd="0" presId="urn:microsoft.com/office/officeart/2005/8/layout/hierarchy2"/>
    <dgm:cxn modelId="{9F96E42D-EEB3-400F-84B5-250BF2ECC894}" type="presParOf" srcId="{2580AC9B-6EE8-45D2-9C1E-5250FB270623}" destId="{B566374B-F3D4-4126-A1F6-79ABC259EF18}" srcOrd="1" destOrd="0" presId="urn:microsoft.com/office/officeart/2005/8/layout/hierarchy2"/>
    <dgm:cxn modelId="{559D93A4-0CC7-4115-AE1C-7028DBE00D25}" type="presParOf" srcId="{B566374B-F3D4-4126-A1F6-79ABC259EF18}" destId="{1233CC35-C58E-4CF9-9477-B515455E1A84}" srcOrd="0" destOrd="0" presId="urn:microsoft.com/office/officeart/2005/8/layout/hierarchy2"/>
    <dgm:cxn modelId="{F4CAC322-FC37-4A59-AD8B-BE5706B6EA15}" type="presParOf" srcId="{1233CC35-C58E-4CF9-9477-B515455E1A84}" destId="{BEF87206-A935-4EA2-BDCC-633D048C6A84}" srcOrd="0" destOrd="0" presId="urn:microsoft.com/office/officeart/2005/8/layout/hierarchy2"/>
    <dgm:cxn modelId="{CA2EA4DB-773C-4E72-9560-D75B1EAA6085}" type="presParOf" srcId="{B566374B-F3D4-4126-A1F6-79ABC259EF18}" destId="{28F63B53-0476-4F38-A431-54FC507BE4DE}" srcOrd="1" destOrd="0" presId="urn:microsoft.com/office/officeart/2005/8/layout/hierarchy2"/>
    <dgm:cxn modelId="{8FEC045D-7C2C-4615-9216-E9BCEDC82CB0}" type="presParOf" srcId="{28F63B53-0476-4F38-A431-54FC507BE4DE}" destId="{225F17DB-DE37-4027-B8D6-71810906C710}" srcOrd="0" destOrd="0" presId="urn:microsoft.com/office/officeart/2005/8/layout/hierarchy2"/>
    <dgm:cxn modelId="{561C381D-69A8-4FEA-8FA3-A916244B61E0}" type="presParOf" srcId="{28F63B53-0476-4F38-A431-54FC507BE4DE}" destId="{BE2E632F-2493-4085-B7E2-4C43C4D77C8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92CC3-3A7E-4EDB-9825-3C7409680F00}">
      <dsp:nvSpPr>
        <dsp:cNvPr id="0" name=""/>
        <dsp:cNvSpPr/>
      </dsp:nvSpPr>
      <dsp:spPr>
        <a:xfrm>
          <a:off x="13115" y="586541"/>
          <a:ext cx="1136736" cy="591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err="1" smtClean="0">
              <a:solidFill>
                <a:schemeClr val="tx1"/>
              </a:solidFill>
            </a:rPr>
            <a:t>Doğrusallık</a:t>
          </a:r>
          <a:endParaRPr lang="tr-TR" sz="1800" b="1" kern="1200" dirty="0">
            <a:solidFill>
              <a:schemeClr val="tx1"/>
            </a:solidFill>
          </a:endParaRPr>
        </a:p>
      </dsp:txBody>
      <dsp:txXfrm>
        <a:off x="30429" y="603855"/>
        <a:ext cx="1102108" cy="556522"/>
      </dsp:txXfrm>
    </dsp:sp>
    <dsp:sp modelId="{6EF0A9DE-EA17-4794-8DE6-158A68F42BCB}">
      <dsp:nvSpPr>
        <dsp:cNvPr id="0" name=""/>
        <dsp:cNvSpPr/>
      </dsp:nvSpPr>
      <dsp:spPr>
        <a:xfrm rot="20020307">
          <a:off x="1098377" y="605309"/>
          <a:ext cx="992467" cy="113443"/>
        </a:xfrm>
        <a:custGeom>
          <a:avLst/>
          <a:gdLst/>
          <a:ahLst/>
          <a:cxnLst/>
          <a:rect l="0" t="0" r="0" b="0"/>
          <a:pathLst>
            <a:path>
              <a:moveTo>
                <a:pt x="0" y="56721"/>
              </a:moveTo>
              <a:lnTo>
                <a:pt x="992467" y="5672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1569799" y="637219"/>
        <a:ext cx="49623" cy="49623"/>
      </dsp:txXfrm>
    </dsp:sp>
    <dsp:sp modelId="{9B52B37A-FD26-4FD4-800F-BE67F2BAA767}">
      <dsp:nvSpPr>
        <dsp:cNvPr id="0" name=""/>
        <dsp:cNvSpPr/>
      </dsp:nvSpPr>
      <dsp:spPr>
        <a:xfrm>
          <a:off x="2039369" y="157760"/>
          <a:ext cx="1136736" cy="5683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tx1"/>
              </a:solidFill>
            </a:rPr>
            <a:t>Oransallık</a:t>
          </a:r>
          <a:endParaRPr lang="tr-TR" sz="1800" b="1" kern="1200" dirty="0">
            <a:solidFill>
              <a:schemeClr val="tx1"/>
            </a:solidFill>
          </a:endParaRPr>
        </a:p>
      </dsp:txBody>
      <dsp:txXfrm>
        <a:off x="2056016" y="174407"/>
        <a:ext cx="1103442" cy="535074"/>
      </dsp:txXfrm>
    </dsp:sp>
    <dsp:sp modelId="{0FCD8F8A-B474-448E-AA19-007D0473A804}">
      <dsp:nvSpPr>
        <dsp:cNvPr id="0" name=""/>
        <dsp:cNvSpPr/>
      </dsp:nvSpPr>
      <dsp:spPr>
        <a:xfrm>
          <a:off x="3176106" y="385223"/>
          <a:ext cx="889517" cy="113443"/>
        </a:xfrm>
        <a:custGeom>
          <a:avLst/>
          <a:gdLst/>
          <a:ahLst/>
          <a:cxnLst/>
          <a:rect l="0" t="0" r="0" b="0"/>
          <a:pathLst>
            <a:path>
              <a:moveTo>
                <a:pt x="0" y="56721"/>
              </a:moveTo>
              <a:lnTo>
                <a:pt x="889517" y="5672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3598626" y="419706"/>
        <a:ext cx="44475" cy="44475"/>
      </dsp:txXfrm>
    </dsp:sp>
    <dsp:sp modelId="{6B9D7CFE-F623-4FB8-9604-6C734D6424BC}">
      <dsp:nvSpPr>
        <dsp:cNvPr id="0" name=""/>
        <dsp:cNvSpPr/>
      </dsp:nvSpPr>
      <dsp:spPr>
        <a:xfrm>
          <a:off x="4065623" y="85165"/>
          <a:ext cx="4558687" cy="7135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tx1"/>
              </a:solidFill>
            </a:rPr>
            <a:t>Eğer x(t)</a:t>
          </a:r>
          <a:r>
            <a:rPr lang="tr-TR" sz="18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→y(t) o zaman </a:t>
          </a:r>
          <a:r>
            <a:rPr lang="tr-TR" sz="1800" b="1" kern="1200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k∙</a:t>
          </a:r>
          <a:r>
            <a:rPr lang="tr-TR" sz="1800" b="1" kern="1200" dirty="0" err="1" smtClean="0">
              <a:solidFill>
                <a:schemeClr val="tx1"/>
              </a:solidFill>
            </a:rPr>
            <a:t>x</a:t>
          </a:r>
          <a:r>
            <a:rPr lang="tr-TR" sz="1800" b="1" kern="1200" dirty="0" smtClean="0">
              <a:solidFill>
                <a:schemeClr val="tx1"/>
              </a:solidFill>
            </a:rPr>
            <a:t>(t)</a:t>
          </a:r>
          <a:r>
            <a:rPr lang="tr-TR" sz="18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→</a:t>
          </a:r>
          <a:r>
            <a:rPr lang="tr-TR" sz="1800" b="1" kern="1200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k∙y</a:t>
          </a:r>
          <a:r>
            <a:rPr lang="tr-TR" sz="18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(t) </a:t>
          </a:r>
          <a:endParaRPr lang="tr-TR" sz="1800" b="1" kern="1200" dirty="0">
            <a:solidFill>
              <a:schemeClr val="tx1"/>
            </a:solidFill>
          </a:endParaRPr>
        </a:p>
      </dsp:txBody>
      <dsp:txXfrm>
        <a:off x="4086522" y="106064"/>
        <a:ext cx="4516889" cy="671761"/>
      </dsp:txXfrm>
    </dsp:sp>
    <dsp:sp modelId="{C9B436B4-1BD1-4221-91A7-C648F9638076}">
      <dsp:nvSpPr>
        <dsp:cNvPr id="0" name=""/>
        <dsp:cNvSpPr/>
      </dsp:nvSpPr>
      <dsp:spPr>
        <a:xfrm rot="1579693">
          <a:off x="1098377" y="1045481"/>
          <a:ext cx="992467" cy="113443"/>
        </a:xfrm>
        <a:custGeom>
          <a:avLst/>
          <a:gdLst/>
          <a:ahLst/>
          <a:cxnLst/>
          <a:rect l="0" t="0" r="0" b="0"/>
          <a:pathLst>
            <a:path>
              <a:moveTo>
                <a:pt x="0" y="56721"/>
              </a:moveTo>
              <a:lnTo>
                <a:pt x="992467" y="5672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1569799" y="1077391"/>
        <a:ext cx="49623" cy="49623"/>
      </dsp:txXfrm>
    </dsp:sp>
    <dsp:sp modelId="{D716B5C2-6CA4-41CF-8820-A5B3668AECA6}">
      <dsp:nvSpPr>
        <dsp:cNvPr id="0" name=""/>
        <dsp:cNvSpPr/>
      </dsp:nvSpPr>
      <dsp:spPr>
        <a:xfrm>
          <a:off x="2039369" y="1038104"/>
          <a:ext cx="2046645" cy="5683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err="1" smtClean="0">
              <a:solidFill>
                <a:schemeClr val="tx1"/>
              </a:solidFill>
            </a:rPr>
            <a:t>Superpozisyon</a:t>
          </a:r>
          <a:endParaRPr lang="tr-TR" sz="1800" b="1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err="1" smtClean="0">
              <a:solidFill>
                <a:schemeClr val="tx1"/>
              </a:solidFill>
            </a:rPr>
            <a:t>Üstüste</a:t>
          </a:r>
          <a:r>
            <a:rPr lang="tr-TR" sz="1800" b="1" kern="1200" dirty="0" smtClean="0">
              <a:solidFill>
                <a:schemeClr val="tx1"/>
              </a:solidFill>
            </a:rPr>
            <a:t> Bindirme</a:t>
          </a:r>
          <a:endParaRPr lang="tr-TR" sz="1800" b="1" kern="1200" dirty="0">
            <a:solidFill>
              <a:schemeClr val="tx1"/>
            </a:solidFill>
          </a:endParaRPr>
        </a:p>
      </dsp:txBody>
      <dsp:txXfrm>
        <a:off x="2056016" y="1054751"/>
        <a:ext cx="2013351" cy="535074"/>
      </dsp:txXfrm>
    </dsp:sp>
    <dsp:sp modelId="{1233CC35-C58E-4CF9-9477-B515455E1A84}">
      <dsp:nvSpPr>
        <dsp:cNvPr id="0" name=""/>
        <dsp:cNvSpPr/>
      </dsp:nvSpPr>
      <dsp:spPr>
        <a:xfrm>
          <a:off x="4086015" y="1265567"/>
          <a:ext cx="889517" cy="113443"/>
        </a:xfrm>
        <a:custGeom>
          <a:avLst/>
          <a:gdLst/>
          <a:ahLst/>
          <a:cxnLst/>
          <a:rect l="0" t="0" r="0" b="0"/>
          <a:pathLst>
            <a:path>
              <a:moveTo>
                <a:pt x="0" y="56721"/>
              </a:moveTo>
              <a:lnTo>
                <a:pt x="889517" y="5672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508536" y="1300051"/>
        <a:ext cx="44475" cy="44475"/>
      </dsp:txXfrm>
    </dsp:sp>
    <dsp:sp modelId="{225F17DB-DE37-4027-B8D6-71810906C710}">
      <dsp:nvSpPr>
        <dsp:cNvPr id="0" name=""/>
        <dsp:cNvSpPr/>
      </dsp:nvSpPr>
      <dsp:spPr>
        <a:xfrm>
          <a:off x="4975533" y="965509"/>
          <a:ext cx="5769187" cy="7135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Varsayalım x1(t)→y1(t) ve x2(t)→y2(t), o zaman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 x3(t)=k1∙x1(t)+k2∙x2(t)→y3(t)=k1∙y1(t)+k2∙y2(t)  </a:t>
          </a:r>
          <a:endParaRPr lang="tr-TR" sz="18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996432" y="986408"/>
        <a:ext cx="5727389" cy="671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90A35-B5B8-406B-AC3F-8F21430FE931}" type="datetimeFigureOut">
              <a:rPr lang="tr-TR" smtClean="0"/>
              <a:t>1.10.2019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93731-BEC5-4498-8DD1-646EE4741A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3823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4888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252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8494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1223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0023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597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6094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5806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3815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718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01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6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7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6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241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80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6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54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31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A98C053-3C53-4596-BDBF-EAF2CAE8EA5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8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1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395563"/>
            <a:ext cx="10058400" cy="49377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A98C053-3C53-4596-BDBF-EAF2CAE8EA5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287674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23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Otomatik K</a:t>
            </a:r>
            <a:r>
              <a:rPr lang="tr-TR" dirty="0" smtClean="0"/>
              <a:t>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tr-TR" sz="2200" b="1" cap="none" dirty="0" smtClean="0">
                <a:solidFill>
                  <a:schemeClr val="accent2"/>
                </a:solidFill>
              </a:rPr>
              <a:t>Transfer fonksiyonları ve işlevsel blok diyagramları</a:t>
            </a:r>
          </a:p>
          <a:p>
            <a:pPr>
              <a:lnSpc>
                <a:spcPct val="70000"/>
              </a:lnSpc>
            </a:pPr>
            <a:endParaRPr lang="en-US" sz="2200" b="1" cap="none" dirty="0">
              <a:solidFill>
                <a:schemeClr val="accent2"/>
              </a:solidFill>
            </a:endParaRPr>
          </a:p>
          <a:p>
            <a:pPr algn="r">
              <a:lnSpc>
                <a:spcPct val="70000"/>
              </a:lnSpc>
            </a:pPr>
            <a:r>
              <a:rPr lang="tr-TR" sz="1500" cap="none" dirty="0">
                <a:latin typeface="+mn-lt"/>
              </a:rPr>
              <a:t>Hazırlayan: Dr. Nurdan Bilgin</a:t>
            </a:r>
            <a:endParaRPr lang="en-US" sz="150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1499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Transfer Fonksiyonları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475" y="1395563"/>
            <a:ext cx="11117178" cy="4937760"/>
          </a:xfrm>
        </p:spPr>
        <p:txBody>
          <a:bodyPr>
            <a:normAutofit/>
          </a:bodyPr>
          <a:lstStyle/>
          <a:p>
            <a:r>
              <a:rPr lang="tr-TR" sz="2400" b="1" dirty="0" smtClean="0"/>
              <a:t>Giriş-Çıkış sayılarına göre sistemlerin sınıflandırılması:</a:t>
            </a:r>
          </a:p>
          <a:p>
            <a:r>
              <a:rPr lang="tr-TR" sz="2400" dirty="0" smtClean="0"/>
              <a:t>SISO Sistem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→ Tek Girişli Tek Çıkışlı Sistem ( </a:t>
            </a:r>
            <a:r>
              <a:rPr lang="tr-T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Single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Input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tr-T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Single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Output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tr-TR" sz="2400" dirty="0" smtClean="0"/>
              <a:t>SIMO </a:t>
            </a:r>
            <a:r>
              <a:rPr lang="tr-TR" sz="2400" dirty="0"/>
              <a:t>Sistem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→ Tek Girişli 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Çok 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Çıkışlı Sistem (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Single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Input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/Multi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Output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tr-TR" sz="2400" dirty="0" smtClean="0"/>
              <a:t>MISO </a:t>
            </a:r>
            <a:r>
              <a:rPr lang="tr-TR" sz="2400" dirty="0"/>
              <a:t>Sistem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Çok 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Girişli Tek Çıkışlı Sistem ( 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Multi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Input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Single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Output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tr-TR" sz="2400" dirty="0" smtClean="0"/>
              <a:t>MIMO </a:t>
            </a:r>
            <a:r>
              <a:rPr lang="tr-TR" sz="2400" dirty="0"/>
              <a:t>Sistem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Çok 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Girişli 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Çok 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Çıkışlı Sistem ( 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Multi </a:t>
            </a:r>
            <a:r>
              <a:rPr lang="tr-T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Input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/Multi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Output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9084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Transfer Fonksiyonları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1475" y="1395563"/>
                <a:ext cx="11117178" cy="4937760"/>
              </a:xfrm>
            </p:spPr>
            <p:txBody>
              <a:bodyPr>
                <a:normAutofit/>
              </a:bodyPr>
              <a:lstStyle/>
              <a:p>
                <a:r>
                  <a:rPr lang="tr-TR" sz="2400" b="1" dirty="0" smtClean="0"/>
                  <a:t>Giriş-Çıkış sayılarına göre sistemlerin sınıflandırılması:</a:t>
                </a:r>
              </a:p>
              <a:p>
                <a:r>
                  <a:rPr lang="tr-TR" sz="2400" b="1" dirty="0" smtClean="0"/>
                  <a:t>SISO Sistem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→ Tek Girişli Tek Çıkışlı Sistem ( </a:t>
                </a:r>
                <a:r>
                  <a:rPr lang="tr-TR" sz="24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Single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tr-TR" sz="24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Input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tr-TR" sz="24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Single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tr-TR" sz="24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Output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endParaRPr lang="tr-TR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tr-TR" sz="2400" b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tr-TR" sz="2400" dirty="0" smtClean="0"/>
                  <a:t>t( zaman) tanım kümesinde, I/O </a:t>
                </a:r>
                <a:r>
                  <a:rPr lang="tr-TR" sz="2400" dirty="0"/>
                  <a:t>(Giriş-Çıkış) ilişkisi sabit katsayılı doğrusal bir diferansiyel </a:t>
                </a:r>
                <a:r>
                  <a:rPr lang="tr-TR" sz="2400" dirty="0" smtClean="0"/>
                  <a:t>denklemdir. </a:t>
                </a:r>
                <a:endParaRPr lang="tr-TR" sz="2400" dirty="0"/>
              </a:p>
              <a:p>
                <a:pPr algn="ctr"/>
                <a14:m>
                  <m:oMath xmlns:m="http://schemas.openxmlformats.org/officeDocument/2006/math">
                    <m:limLow>
                      <m:limLow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⋯+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m:rPr>
                                <m:nor/>
                              </m:rPr>
                              <a:rPr lang="tr-TR" sz="2400" dirty="0"/>
                              <m:t>+</m:t>
                            </m:r>
                            <m:sSub>
                              <m:sSubPr>
                                <m:ctrlPr>
                                  <a:rPr lang="tr-T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𝑑𝑦</m:t>
                                </m:r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tr-TR" sz="2400" dirty="0"/>
                              <m:t>+</m:t>
                            </m:r>
                            <m:sSub>
                              <m:sSubPr>
                                <m:ctrlPr>
                                  <a:rPr lang="tr-T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groupChr>
                      </m:e>
                      <m:li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Ç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𝚤𝑘𝚤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ş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𝑇𝑎𝑟𝑎𝑓𝚤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lim>
                    </m:limLow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⋯+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m:rPr>
                                <m:nor/>
                              </m:rPr>
                              <a:rPr lang="tr-TR" sz="2400" dirty="0"/>
                              <m:t>+</m:t>
                            </m:r>
                            <m:sSub>
                              <m:sSubPr>
                                <m:ctrlPr>
                                  <a:rPr lang="tr-T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tr-TR" sz="2400" dirty="0"/>
                              <m:t>+</m:t>
                            </m:r>
                            <m:sSub>
                              <m:sSubPr>
                                <m:ctrlPr>
                                  <a:rPr lang="tr-T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m:rPr>
                                <m:nor/>
                              </m:rPr>
                              <a:rPr lang="tr-TR" sz="2400" dirty="0"/>
                              <m:t> </m:t>
                            </m:r>
                          </m:e>
                        </m:groupChr>
                      </m:e>
                      <m:li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𝐺𝑖𝑟𝑖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ş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𝑇𝑎𝑟𝑎𝑓𝚤</m:t>
                        </m:r>
                      </m:lim>
                    </m:limLow>
                  </m:oMath>
                </a14:m>
                <a:endParaRPr lang="tr-TR" sz="2400" dirty="0" smtClean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1475" y="1395563"/>
                <a:ext cx="11117178" cy="4937760"/>
              </a:xfrm>
              <a:blipFill>
                <a:blip r:embed="rId2"/>
                <a:stretch>
                  <a:fillRect l="-822" t="-1728" r="-131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925048" y="2277980"/>
            <a:ext cx="5037226" cy="670395"/>
            <a:chOff x="3769891" y="1556086"/>
            <a:chExt cx="2173712" cy="670395"/>
          </a:xfrm>
        </p:grpSpPr>
        <p:sp>
          <p:nvSpPr>
            <p:cNvPr id="13" name="Rectangle 12"/>
            <p:cNvSpPr/>
            <p:nvPr/>
          </p:nvSpPr>
          <p:spPr>
            <a:xfrm>
              <a:off x="4427620" y="1716506"/>
              <a:ext cx="802106" cy="36933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27621" y="1716506"/>
              <a:ext cx="8021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Sistem</a:t>
              </a:r>
              <a:endParaRPr lang="tr-TR" dirty="0"/>
            </a:p>
          </p:txBody>
        </p:sp>
        <p:cxnSp>
          <p:nvCxnSpPr>
            <p:cNvPr id="15" name="Straight Arrow Connector 14"/>
            <p:cNvCxnSpPr>
              <a:stCxn id="13" idx="3"/>
            </p:cNvCxnSpPr>
            <p:nvPr/>
          </p:nvCxnSpPr>
          <p:spPr>
            <a:xfrm>
              <a:off x="5229726" y="1901172"/>
              <a:ext cx="577516" cy="783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14" idx="1"/>
            </p:cNvCxnSpPr>
            <p:nvPr/>
          </p:nvCxnSpPr>
          <p:spPr>
            <a:xfrm>
              <a:off x="3850105" y="1892968"/>
              <a:ext cx="577516" cy="820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769891" y="1556086"/>
              <a:ext cx="705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/>
                <a:t>x</a:t>
              </a:r>
              <a:r>
                <a:rPr lang="tr-TR" dirty="0" smtClean="0"/>
                <a:t>(t)</a:t>
              </a:r>
            </a:p>
            <a:p>
              <a:r>
                <a:rPr lang="tr-TR" dirty="0" smtClean="0"/>
                <a:t>Giriş</a:t>
              </a:r>
              <a:endParaRPr lang="tr-TR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37751" y="1580150"/>
              <a:ext cx="705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y(t)</a:t>
              </a:r>
            </a:p>
            <a:p>
              <a:r>
                <a:rPr lang="tr-TR" dirty="0" smtClean="0"/>
                <a:t>Çıkış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181313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Transfer Fonksiyonları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1475" y="1395563"/>
                <a:ext cx="11117178" cy="4937760"/>
              </a:xfrm>
            </p:spPr>
            <p:txBody>
              <a:bodyPr>
                <a:normAutofit/>
              </a:bodyPr>
              <a:lstStyle/>
              <a:p>
                <a:r>
                  <a:rPr lang="tr-TR" sz="2400" b="1" dirty="0" smtClean="0"/>
                  <a:t>Giriş-Çıkış sayılarına göre sistemlerin sınıflandırılması:</a:t>
                </a:r>
              </a:p>
              <a:p>
                <a:r>
                  <a:rPr lang="tr-TR" sz="2400" b="1" dirty="0" smtClean="0"/>
                  <a:t>SISO Sistem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→ Tek Girişli Tek Çıkışlı Sistem ( </a:t>
                </a:r>
                <a:r>
                  <a:rPr lang="tr-TR" sz="24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Single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tr-TR" sz="24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Input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tr-TR" sz="24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Single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tr-TR" sz="24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Output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 algn="ctr"/>
                <a14:m>
                  <m:oMath xmlns:m="http://schemas.openxmlformats.org/officeDocument/2006/math">
                    <m:limLow>
                      <m:limLow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⋯+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m:rPr>
                                <m:nor/>
                              </m:rPr>
                              <a:rPr lang="tr-TR" sz="2400" dirty="0"/>
                              <m:t>+</m:t>
                            </m:r>
                            <m:sSub>
                              <m:sSubPr>
                                <m:ctrlPr>
                                  <a:rPr lang="tr-T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𝑑𝑦</m:t>
                                </m:r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tr-TR" sz="2400" dirty="0"/>
                              <m:t>+</m:t>
                            </m:r>
                            <m:sSub>
                              <m:sSubPr>
                                <m:ctrlPr>
                                  <a:rPr lang="tr-T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groupChr>
                      </m:e>
                      <m:li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Ç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𝚤𝑘𝚤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ş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𝑇𝑎𝑟𝑎𝑓𝚤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lim>
                    </m:limLow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⋯+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m:rPr>
                                <m:nor/>
                              </m:rPr>
                              <a:rPr lang="tr-TR" sz="2400" dirty="0"/>
                              <m:t>+</m:t>
                            </m:r>
                            <m:sSub>
                              <m:sSubPr>
                                <m:ctrlPr>
                                  <a:rPr lang="tr-T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tr-TR" sz="2400" dirty="0"/>
                              <m:t>+</m:t>
                            </m:r>
                            <m:sSub>
                              <m:sSubPr>
                                <m:ctrlPr>
                                  <a:rPr lang="tr-T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m:rPr>
                                <m:nor/>
                              </m:rPr>
                              <a:rPr lang="tr-TR" sz="2400" dirty="0"/>
                              <m:t> </m:t>
                            </m:r>
                          </m:e>
                        </m:groupChr>
                      </m:e>
                      <m:li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𝐺𝑖𝑟𝑖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ş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𝑇𝑎𝑟𝑎𝑓𝚤</m:t>
                        </m:r>
                      </m:lim>
                    </m:limLow>
                  </m:oMath>
                </a14:m>
                <a:endParaRPr lang="tr-TR" sz="2400" dirty="0" smtClean="0"/>
              </a:p>
              <a:p>
                <a:r>
                  <a:rPr lang="tr-TR" sz="2400" dirty="0" smtClean="0"/>
                  <a:t>Denklemin </a:t>
                </a:r>
                <a:r>
                  <a:rPr lang="tr-TR" sz="2400" b="1" dirty="0" smtClean="0"/>
                  <a:t>Çıkış Tarafı</a:t>
                </a:r>
                <a:r>
                  <a:rPr lang="tr-TR" sz="2400" dirty="0" smtClean="0"/>
                  <a:t>; sistemin dinamik karakteristiğini gösterir. Çıkışı üretmek için sistemin nasıl çalıştığını ifade eder. </a:t>
                </a:r>
              </a:p>
              <a:p>
                <a:r>
                  <a:rPr lang="tr-TR" sz="2400" dirty="0"/>
                  <a:t>Denklemin </a:t>
                </a:r>
                <a:r>
                  <a:rPr lang="tr-TR" sz="2400" b="1" dirty="0" smtClean="0"/>
                  <a:t>Giriş </a:t>
                </a:r>
                <a:r>
                  <a:rPr lang="tr-TR" sz="2400" b="1" dirty="0"/>
                  <a:t>Tarafı</a:t>
                </a:r>
                <a:r>
                  <a:rPr lang="tr-TR" sz="2400" dirty="0"/>
                  <a:t>; </a:t>
                </a:r>
                <a:r>
                  <a:rPr lang="tr-TR" sz="2400" dirty="0" smtClean="0"/>
                  <a:t>Girişin kendi başına ve türevleri ile birlikte sistemi nasıl etkilediğini gösterir.</a:t>
                </a:r>
              </a:p>
              <a:p>
                <a:r>
                  <a:rPr lang="tr-TR" sz="2400" dirty="0" smtClean="0"/>
                  <a:t>Çıkış tarafının en yüksek derecesi n sistemin derecesidir. n büyüdükçe sistem dinamiği karmaşıklaşır. m ise giriş etkisinin derecesidir. Doğal sistemlerde her zaman </a:t>
                </a:r>
                <a:r>
                  <a:rPr lang="tr-TR" sz="2400" b="1" dirty="0" err="1" smtClean="0"/>
                  <a:t>n</a:t>
                </a:r>
                <a:r>
                  <a:rPr lang="tr-TR" sz="24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≥m</a:t>
                </a:r>
                <a:r>
                  <a:rPr lang="tr-TR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tr-TR" sz="24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dir</a:t>
                </a:r>
                <a:r>
                  <a:rPr lang="tr-TR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tr-TR" sz="2400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1475" y="1395563"/>
                <a:ext cx="11117178" cy="4937760"/>
              </a:xfrm>
              <a:blipFill>
                <a:blip r:embed="rId2"/>
                <a:stretch>
                  <a:fillRect l="-822" t="-17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3881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Transfer Fonksiyonları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1475" y="1395563"/>
                <a:ext cx="11117178" cy="4937760"/>
              </a:xfrm>
            </p:spPr>
            <p:txBody>
              <a:bodyPr>
                <a:normAutofit/>
              </a:bodyPr>
              <a:lstStyle/>
              <a:p>
                <a:r>
                  <a:rPr lang="tr-TR" sz="2400" b="1" dirty="0" smtClean="0"/>
                  <a:t>Giriş-Çıkış sayılarına göre sistemlerin sınıflandırılması:</a:t>
                </a:r>
              </a:p>
              <a:p>
                <a:r>
                  <a:rPr lang="tr-TR" sz="2400" b="1" dirty="0" smtClean="0"/>
                  <a:t>SISO Sistem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→ Tek Girişli Tek Çıkışlı Sistem ( </a:t>
                </a:r>
                <a:r>
                  <a:rPr lang="tr-TR" sz="24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Single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tr-TR" sz="24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Input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tr-TR" sz="24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Single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tr-TR" sz="24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Output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r>
                  <a:rPr lang="tr-TR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Tek girişli, tek çıkışlı sistemin sıfır başlangıç değerlerinde </a:t>
                </a:r>
                <a:r>
                  <a:rPr lang="tr-TR" sz="24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laplace</a:t>
                </a:r>
                <a:r>
                  <a:rPr lang="tr-TR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dönüşümü yapılırsa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d>
                              <m:d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+⋯+</m:t>
                                </m:r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groupChr>
                      </m:e>
                      <m:lim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lim>
                    </m:limLow>
                    <m:r>
                      <a:rPr lang="tr-TR" sz="24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)=</m:t>
                    </m:r>
                    <m:limLow>
                      <m:limLowPr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d>
                              <m:d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⋯+</m:t>
                                </m:r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m:rPr>
                                    <m:nor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m:rPr>
                                <m:nor/>
                              </m:rPr>
                              <a:rPr lang="tr-TR" sz="2400" dirty="0"/>
                              <m:t> </m:t>
                            </m:r>
                          </m:e>
                        </m:groupChr>
                      </m:e>
                      <m:lim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lim>
                    </m:limLow>
                  </m:oMath>
                </a14:m>
                <a:r>
                  <a:rPr lang="tr-TR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tr-TR" sz="2400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tr-TR" sz="24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tr-TR" sz="240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tr-TR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sz="2400" dirty="0" smtClean="0"/>
              </a:p>
              <a:p>
                <a14:m>
                  <m:oMath xmlns:m="http://schemas.openxmlformats.org/officeDocument/2006/math">
                    <m:r>
                      <a:rPr lang="tr-TR" sz="2400" b="1" i="1"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tr-TR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b="1" i="1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</m:oMath>
                </a14:m>
                <a:r>
                  <a:rPr lang="tr-TR" sz="2400" dirty="0" smtClean="0"/>
                  <a:t> </a:t>
                </a:r>
                <a:r>
                  <a:rPr lang="tr-TR" sz="2400" b="1" dirty="0" smtClean="0"/>
                  <a:t>Karakteristik Polinom </a:t>
                </a:r>
                <a:r>
                  <a:rPr lang="tr-TR" sz="2400" dirty="0" smtClean="0"/>
                  <a:t>(Characteristic Polinomial) ve </a:t>
                </a:r>
                <a:endParaRPr lang="tr-TR" sz="2400" dirty="0" smtClean="0"/>
              </a:p>
              <a:p>
                <a:r>
                  <a:rPr lang="tr-TR" sz="2400" b="1" dirty="0" smtClean="0"/>
                  <a:t>N(s</a:t>
                </a:r>
                <a:r>
                  <a:rPr lang="tr-TR" sz="2400" b="1" dirty="0" smtClean="0"/>
                  <a:t>) Giriş Etkisi </a:t>
                </a:r>
                <a:r>
                  <a:rPr lang="tr-TR" sz="2400" dirty="0" smtClean="0"/>
                  <a:t>(Input Effect) olarak adlandırılır. </a:t>
                </a:r>
                <a:endParaRPr lang="tr-TR" sz="2400" dirty="0" smtClean="0"/>
              </a:p>
              <a:p>
                <a:r>
                  <a:rPr lang="tr-TR" sz="2400" dirty="0" smtClean="0"/>
                  <a:t>D </a:t>
                </a:r>
                <a:r>
                  <a:rPr lang="tr-TR" sz="2400" dirty="0" smtClean="0"/>
                  <a:t>ve N harfleri İngilizce bölen (Denominator) ve pay (Numerator) sözcüklerinin ilk harflerinden gelmektedir.</a:t>
                </a:r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1475" y="1395563"/>
                <a:ext cx="11117178" cy="4937760"/>
              </a:xfrm>
              <a:blipFill>
                <a:blip r:embed="rId2"/>
                <a:stretch>
                  <a:fillRect l="-1645" t="-17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9841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Transfer Fonksiyonları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1475" y="1395563"/>
                <a:ext cx="11117178" cy="4937760"/>
              </a:xfrm>
            </p:spPr>
            <p:txBody>
              <a:bodyPr>
                <a:normAutofit/>
              </a:bodyPr>
              <a:lstStyle/>
              <a:p>
                <a:r>
                  <a:rPr lang="tr-TR" sz="2400" b="1" dirty="0" smtClean="0"/>
                  <a:t>Giriş-Çıkış sayılarına göre sistemlerin sınıflandırılması:</a:t>
                </a:r>
              </a:p>
              <a:p>
                <a:r>
                  <a:rPr lang="tr-TR" sz="2400" b="1" dirty="0" smtClean="0"/>
                  <a:t>SISO Sistem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→ Tek Girişli Tek Çıkışlı Sistem ( </a:t>
                </a:r>
                <a:r>
                  <a:rPr lang="tr-TR" sz="24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Single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tr-TR" sz="24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Input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tr-TR" sz="24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Single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tr-TR" sz="24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Output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d>
                              <m:d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+⋯+</m:t>
                                </m:r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groupChr>
                      </m:e>
                      <m:lim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lim>
                    </m:limLow>
                    <m:r>
                      <a:rPr lang="tr-TR" sz="24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)=</m:t>
                    </m:r>
                    <m:limLow>
                      <m:limLowPr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d>
                              <m:d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⋯+</m:t>
                                </m:r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m:rPr>
                                    <m:nor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m:rPr>
                                <m:nor/>
                              </m:rPr>
                              <a:rPr lang="tr-TR" sz="2400" dirty="0"/>
                              <m:t> </m:t>
                            </m:r>
                          </m:e>
                        </m:groupChr>
                      </m:e>
                      <m:lim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lim>
                    </m:limLow>
                  </m:oMath>
                </a14:m>
                <a:r>
                  <a:rPr lang="tr-TR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tr-TR" sz="2400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tr-TR" sz="24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tr-TR" sz="240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tr-TR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sz="2400" dirty="0" smtClean="0"/>
              </a:p>
              <a:p>
                <a:r>
                  <a:rPr lang="tr-TR" sz="2400" dirty="0" smtClean="0"/>
                  <a:t>Transfer </a:t>
                </a:r>
                <a:r>
                  <a:rPr lang="tr-TR" sz="2400" dirty="0" smtClean="0"/>
                  <a:t>Fonksiyonu (TF).</a:t>
                </a:r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groupChr>
                        </m:e>
                        <m:li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Ç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𝚤𝑘𝚤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ş </m:t>
                          </m:r>
                        </m:lim>
                      </m:limLow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groupChr>
                        </m:e>
                        <m:li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𝑇𝑟𝑎𝑛𝑠𝑓𝑒𝑟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𝑓𝑜𝑛𝑘𝑠𝑖𝑦𝑜𝑛𝑢</m:t>
                          </m:r>
                        </m:lim>
                      </m:limLow>
                      <m:limLow>
                        <m:limLowPr>
                          <m:ctrlPr>
                            <a:rPr lang="tr-TR" sz="2400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limLow>
                            <m:limLow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tr-TR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nor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  <m:r>
                                    <m:rPr>
                                      <m:nor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groupChr>
                            </m:e>
                            <m:lim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𝐺𝑖𝑟𝑖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ş</m:t>
                              </m:r>
                            </m:lim>
                          </m:limLow>
                        </m:e>
                        <m:li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lim>
                      </m:limLow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</m:oMath>
                  </m:oMathPara>
                </a14:m>
                <a:endParaRPr lang="tr-TR" sz="24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𝑌𝑋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</m:s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⋯+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m:rPr>
                                      <m:nor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tr-TR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tr-TR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+⋯+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tr-TR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tr-TR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groupChr>
                        </m:e>
                        <m:li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𝑇𝑟𝑎𝑛𝑠𝑓𝑒𝑟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𝑓𝑜𝑛𝑘𝑠𝑖𝑦𝑜𝑛𝑢</m:t>
                          </m:r>
                        </m:lim>
                      </m:limLow>
                    </m:oMath>
                  </m:oMathPara>
                </a14:m>
                <a:endParaRPr lang="tr-TR" sz="2400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1475" y="1395563"/>
                <a:ext cx="11117178" cy="4937760"/>
              </a:xfrm>
              <a:blipFill>
                <a:blip r:embed="rId2"/>
                <a:stretch>
                  <a:fillRect l="-822" t="-17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8474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Transfer Fonksiyonları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51284" y="1363479"/>
                <a:ext cx="9946106" cy="493776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tr-TR" sz="2600" b="1" dirty="0" smtClean="0"/>
                  <a:t>Transfer fonksiyonlarının özellikleri: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tr-TR" sz="2600" dirty="0" smtClean="0"/>
                  <a:t>G(s) başlangıç koşullarına bağlı değildir.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tr-TR" sz="2600" dirty="0"/>
                  <a:t>G(s) </a:t>
                </a:r>
                <a:r>
                  <a:rPr lang="tr-TR" sz="2600" dirty="0" err="1" smtClean="0"/>
                  <a:t>polinom</a:t>
                </a:r>
                <a:r>
                  <a:rPr lang="tr-TR" sz="2600" dirty="0" smtClean="0"/>
                  <a:t> katsayıları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sz="2600" dirty="0" smtClean="0"/>
                  <a:t>,</a:t>
                </a:r>
                <a:r>
                  <a:rPr lang="tr-TR" sz="2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tr-TR" sz="26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sz="2600" dirty="0" smtClean="0"/>
                  <a:t>,</a:t>
                </a:r>
                <a14:m>
                  <m:oMath xmlns:m="http://schemas.openxmlformats.org/officeDocument/2006/math">
                    <m:r>
                      <a:rPr lang="tr-TR" sz="26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tr-TR" sz="26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r>
                      <a:rPr lang="tr-TR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tr-TR" sz="2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tr-TR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tr-TR" sz="2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sz="2600" dirty="0" smtClean="0"/>
                  <a:t> aracılığıyla sistem parametrelerine bağlıdır.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tr-TR" sz="2600" dirty="0"/>
                  <a:t>G(s) </a:t>
                </a:r>
                <a:r>
                  <a:rPr lang="tr-TR" sz="2600" dirty="0" smtClean="0"/>
                  <a:t>girişin çıkışı nasıl etkilediğini gösterir ancak kendisi giriş ve çıkış ifadelerini barındırmaz.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tr-TR" sz="2600" dirty="0"/>
                  <a:t>G(s</a:t>
                </a:r>
                <a:r>
                  <a:rPr lang="tr-TR" sz="2600" dirty="0" smtClean="0"/>
                  <a:t>)’in iki </a:t>
                </a:r>
                <a:r>
                  <a:rPr lang="tr-TR" sz="2600" dirty="0" err="1" smtClean="0"/>
                  <a:t>polinomun</a:t>
                </a:r>
                <a:r>
                  <a:rPr lang="tr-TR" sz="2600" dirty="0" smtClean="0"/>
                  <a:t> bölümü şeklinde ifade edilebilmesi için sistemin zaman gecikmeleri (time </a:t>
                </a:r>
                <a:r>
                  <a:rPr lang="tr-TR" sz="2600" dirty="0" err="1" smtClean="0"/>
                  <a:t>delays</a:t>
                </a:r>
                <a:r>
                  <a:rPr lang="tr-TR" sz="2600" dirty="0" smtClean="0"/>
                  <a:t>) barındırmaması gerekmektedir. Yani şöyle sistemlerin transfer fonksiyonunu yazamayız.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sz="2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d>
                        <m:dPr>
                          <m:ctrlPr>
                            <a:rPr lang="tr-TR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sz="2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6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tr-TR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sz="26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2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sz="2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tr-TR" sz="26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tr-TR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sz="2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sz="26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2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sz="26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tr-TR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sz="2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sz="2600" dirty="0" smtClean="0"/>
              </a:p>
              <a:p>
                <a:pPr marL="457200" indent="-457200">
                  <a:buFont typeface="+mj-lt"/>
                  <a:buAutoNum type="arabicPeriod" startAt="5"/>
                </a:pPr>
                <a:r>
                  <a:rPr lang="tr-TR" sz="2600" dirty="0" smtClean="0"/>
                  <a:t>Doğal sistemlerde </a:t>
                </a:r>
                <a14:m>
                  <m:oMath xmlns:m="http://schemas.openxmlformats.org/officeDocument/2006/math"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tr-TR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tr-TR" sz="2600" dirty="0" smtClean="0"/>
                  <a:t> dir.</a:t>
                </a:r>
                <a:endParaRPr lang="tr-TR" sz="2600" dirty="0"/>
              </a:p>
              <a:p>
                <a:pPr marL="457200" indent="-457200">
                  <a:buFont typeface="+mj-lt"/>
                  <a:buAutoNum type="arabicPeriod" startAt="5"/>
                </a:pPr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 	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tr-TR" dirty="0" smtClean="0"/>
              </a:p>
              <a:p>
                <a:pPr marL="457200" indent="-457200">
                  <a:buFont typeface="+mj-lt"/>
                  <a:buAutoNum type="arabicPeriod"/>
                </a:pPr>
                <a:endParaRPr lang="tr-TR" dirty="0"/>
              </a:p>
              <a:p>
                <a:pPr marL="457200" indent="-457200">
                  <a:buFont typeface="+mj-lt"/>
                  <a:buAutoNum type="arabicPeriod"/>
                </a:pPr>
                <a:endParaRPr lang="tr-TR" dirty="0"/>
              </a:p>
              <a:p>
                <a:pPr marL="457200" indent="-457200">
                  <a:buFont typeface="+mj-lt"/>
                  <a:buAutoNum type="arabicPeriod"/>
                </a:pPr>
                <a:endParaRPr lang="tr-TR" dirty="0"/>
              </a:p>
              <a:p>
                <a:pPr marL="457200" indent="-457200">
                  <a:buFont typeface="+mj-lt"/>
                  <a:buAutoNum type="arabicPeriod"/>
                </a:pPr>
                <a:endParaRPr lang="tr-TR" dirty="0"/>
              </a:p>
              <a:p>
                <a:pPr marL="457200" indent="-457200">
                  <a:buFont typeface="+mj-lt"/>
                  <a:buAutoNum type="arabicPeriod"/>
                </a:pPr>
                <a:endParaRPr lang="tr-TR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1284" y="1363479"/>
                <a:ext cx="9946106" cy="4937760"/>
              </a:xfrm>
              <a:blipFill>
                <a:blip r:embed="rId2"/>
                <a:stretch>
                  <a:fillRect l="-1900" t="-2840" r="-153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230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Transfer Fonksiyonları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1073" y="1395563"/>
            <a:ext cx="10507579" cy="4937760"/>
          </a:xfrm>
        </p:spPr>
        <p:txBody>
          <a:bodyPr>
            <a:normAutofit/>
          </a:bodyPr>
          <a:lstStyle/>
          <a:p>
            <a:r>
              <a:rPr lang="tr-TR" sz="2400" b="1" dirty="0" smtClean="0"/>
              <a:t>SISO Sistemin İşlevsel (</a:t>
            </a:r>
            <a:r>
              <a:rPr lang="tr-TR" sz="2400" b="1" dirty="0" err="1" smtClean="0"/>
              <a:t>Operational</a:t>
            </a:r>
            <a:r>
              <a:rPr lang="tr-TR" sz="2400" b="1" dirty="0" smtClean="0"/>
              <a:t>) blok diyagramı</a:t>
            </a:r>
            <a:endParaRPr lang="tr-TR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400" dirty="0" smtClean="0"/>
              <a:t>İşlevsel Blok diyagramları sadece s tanım kümesinde çizilebilirler. G(s) girişin çıkışa dönüşme sürecini ifade ettiği için çizilen blok diyagramlara işlevsel blok diyagram diyoruz.</a:t>
            </a:r>
          </a:p>
          <a:p>
            <a:r>
              <a:rPr lang="tr-TR" sz="2400" dirty="0"/>
              <a:t>İşlevsel Blok </a:t>
            </a:r>
            <a:r>
              <a:rPr lang="tr-TR" sz="2400" dirty="0" smtClean="0"/>
              <a:t>diyagramlarında her bir bloğun bir girişi ve bir çıkışı olur. Yönlendirilmiş (ucuna ok konulmuş) dallar nedenselliği göstermektedir. Yani X(s), Y(s)’e neden olur ancak tersi doğru değildir.</a:t>
            </a:r>
            <a:endParaRPr lang="tr-TR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425975" y="1842516"/>
            <a:ext cx="3210067" cy="884641"/>
            <a:chOff x="4184541" y="1585844"/>
            <a:chExt cx="921423" cy="499994"/>
          </a:xfrm>
        </p:grpSpPr>
        <p:sp>
          <p:nvSpPr>
            <p:cNvPr id="13" name="Rectangle 12"/>
            <p:cNvSpPr/>
            <p:nvPr/>
          </p:nvSpPr>
          <p:spPr>
            <a:xfrm>
              <a:off x="4427620" y="1716506"/>
              <a:ext cx="249139" cy="36933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27621" y="1716506"/>
              <a:ext cx="249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G(s)</a:t>
              </a:r>
              <a:endParaRPr lang="tr-TR" dirty="0"/>
            </a:p>
          </p:txBody>
        </p:sp>
        <p:cxnSp>
          <p:nvCxnSpPr>
            <p:cNvPr id="15" name="Straight Arrow Connector 14"/>
            <p:cNvCxnSpPr>
              <a:stCxn id="13" idx="3"/>
            </p:cNvCxnSpPr>
            <p:nvPr/>
          </p:nvCxnSpPr>
          <p:spPr>
            <a:xfrm>
              <a:off x="4676759" y="1901172"/>
              <a:ext cx="376499" cy="783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14" idx="1"/>
            </p:cNvCxnSpPr>
            <p:nvPr/>
          </p:nvCxnSpPr>
          <p:spPr>
            <a:xfrm>
              <a:off x="4184541" y="1901172"/>
              <a:ext cx="2430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185603" y="1585845"/>
              <a:ext cx="2838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X(s)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07578" y="1585844"/>
              <a:ext cx="298386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Y(s)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3200050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Transfer Fonksiyonları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1475" y="1395563"/>
                <a:ext cx="11117178" cy="493776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tr-TR" sz="2400" b="1" dirty="0" smtClean="0"/>
                  <a:t>Giriş-Çıkış sayılarına göre sistemlerin sınıflandırılması:</a:t>
                </a:r>
              </a:p>
              <a:p>
                <a:r>
                  <a:rPr lang="tr-TR" sz="2400" b="1" dirty="0" smtClean="0"/>
                  <a:t>MISO Sistem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→ Çok Girişli Tek Çıkışlı Sistem ( Multi </a:t>
                </a:r>
                <a:r>
                  <a:rPr lang="tr-TR" sz="24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Input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tr-TR" sz="24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Single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tr-TR" sz="24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Output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Tanımlayıcı B.D.</a:t>
                </a:r>
              </a:p>
              <a:p>
                <a:endParaRPr lang="tr-TR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tr-TR" sz="2400" b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tr-TR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tr-TR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Böyle bir sistemin t- tanım kümesindeki giriş çıkış denklemi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⋯+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m:rPr>
                                <m:nor/>
                              </m:rPr>
                              <a:rPr lang="tr-TR" sz="2400" dirty="0"/>
                              <m:t>+</m:t>
                            </m:r>
                            <m:sSub>
                              <m:sSubPr>
                                <m:ctrlPr>
                                  <a:rPr lang="tr-T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𝑑𝑦</m:t>
                                </m:r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tr-TR" sz="2400" dirty="0"/>
                              <m:t>+</m:t>
                            </m:r>
                            <m:sSub>
                              <m:sSubPr>
                                <m:ctrlPr>
                                  <a:rPr lang="tr-T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groupChr>
                      </m:e>
                      <m:li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Ç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𝚤𝑘𝚤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ş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𝑇𝑎𝑟𝑎𝑓𝚤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 </m:t>
                        </m:r>
                      </m:lim>
                    </m:limLow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tr-T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tr-T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p>
                                </m:sSup>
                                <m:sSub>
                                  <m:sSubPr>
                                    <m:ctrlPr>
                                      <a:rPr lang="tr-T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tr-T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p>
                                </m:sSup>
                              </m:den>
                            </m:f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⋯+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p>
                                </m:sSup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p>
                                </m:sSup>
                              </m:den>
                            </m:f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⋯</m:t>
                            </m:r>
                            <m:r>
                              <a:rPr lang="tr-T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sup>
                                </m:sSup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sup>
                                </m:sSup>
                              </m:den>
                            </m:f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⋯</m:t>
                            </m:r>
                          </m:e>
                        </m:groupChr>
                      </m:e>
                      <m:li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𝐺𝑖𝑟𝑖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ş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𝑇𝑎𝑟𝑎𝑓𝚤</m:t>
                        </m:r>
                      </m:lim>
                    </m:limLow>
                  </m:oMath>
                </a14:m>
                <a:endParaRPr lang="tr-TR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tr-T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1475" y="1395563"/>
                <a:ext cx="11117178" cy="4937760"/>
              </a:xfrm>
              <a:blipFill>
                <a:blip r:embed="rId2"/>
                <a:stretch>
                  <a:fillRect l="-822" t="-234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3015917" y="2304360"/>
            <a:ext cx="5197045" cy="1549996"/>
            <a:chOff x="2197769" y="2448739"/>
            <a:chExt cx="5197045" cy="1549996"/>
          </a:xfrm>
        </p:grpSpPr>
        <p:sp>
          <p:nvSpPr>
            <p:cNvPr id="5" name="Rectangle 4"/>
            <p:cNvSpPr/>
            <p:nvPr/>
          </p:nvSpPr>
          <p:spPr>
            <a:xfrm>
              <a:off x="3561524" y="2831613"/>
              <a:ext cx="2197592" cy="89218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61524" y="3093041"/>
              <a:ext cx="21975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MISO sistem</a:t>
              </a:r>
              <a:endParaRPr lang="tr-TR" dirty="0"/>
            </a:p>
          </p:txBody>
        </p:sp>
        <p:cxnSp>
          <p:nvCxnSpPr>
            <p:cNvPr id="7" name="Straight Arrow Connector 6"/>
            <p:cNvCxnSpPr>
              <a:stCxn id="5" idx="3"/>
            </p:cNvCxnSpPr>
            <p:nvPr/>
          </p:nvCxnSpPr>
          <p:spPr>
            <a:xfrm flipV="1">
              <a:off x="5759116" y="3277706"/>
              <a:ext cx="499729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197769" y="2892698"/>
              <a:ext cx="1347713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887667" y="2448739"/>
              <a:ext cx="673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x</a:t>
              </a:r>
              <a:r>
                <a:rPr lang="tr-TR" baseline="-25000" dirty="0" smtClean="0"/>
                <a:t>1</a:t>
              </a:r>
              <a:r>
                <a:rPr lang="tr-TR" dirty="0" smtClean="0"/>
                <a:t>(t)</a:t>
              </a:r>
              <a:endParaRPr lang="tr-TR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59116" y="2637053"/>
              <a:ext cx="16356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y(t)</a:t>
              </a:r>
            </a:p>
            <a:p>
              <a:r>
                <a:rPr lang="tr-TR" dirty="0" smtClean="0"/>
                <a:t>Çıkış</a:t>
              </a:r>
              <a:endParaRPr lang="tr-TR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2213813" y="3213540"/>
              <a:ext cx="1347713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213425" y="3639327"/>
              <a:ext cx="1347713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919690" y="2851366"/>
              <a:ext cx="673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x</a:t>
              </a:r>
              <a:r>
                <a:rPr lang="tr-TR" baseline="-25000" dirty="0" smtClean="0"/>
                <a:t>2</a:t>
              </a:r>
              <a:r>
                <a:rPr lang="tr-TR" dirty="0" smtClean="0"/>
                <a:t>(t)</a:t>
              </a:r>
              <a:endParaRPr lang="tr-TR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59796" y="3629403"/>
              <a:ext cx="673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err="1" smtClean="0"/>
                <a:t>x</a:t>
              </a:r>
              <a:r>
                <a:rPr lang="tr-TR" baseline="-25000" dirty="0" err="1" smtClean="0"/>
                <a:t>k</a:t>
              </a:r>
              <a:r>
                <a:rPr lang="tr-TR" dirty="0" smtClean="0"/>
                <a:t>(t)</a:t>
              </a:r>
              <a:endParaRPr lang="tr-TR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061795" y="3241766"/>
              <a:ext cx="673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⁞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2248229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Transfer Fonksiyonları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1475" y="1395563"/>
                <a:ext cx="11117178" cy="4937760"/>
              </a:xfrm>
            </p:spPr>
            <p:txBody>
              <a:bodyPr>
                <a:normAutofit/>
              </a:bodyPr>
              <a:lstStyle/>
              <a:p>
                <a:r>
                  <a:rPr lang="tr-TR" sz="2400" b="1" dirty="0" smtClean="0"/>
                  <a:t>Giriş-Çıkış sayılarına göre sistemlerin sınıflandırılması:</a:t>
                </a:r>
              </a:p>
              <a:p>
                <a:r>
                  <a:rPr lang="tr-TR" sz="2400" b="1" dirty="0" smtClean="0"/>
                  <a:t>MISO Sistem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→ Çok Girişli Tek Çıkışlı Sistem ( Multi </a:t>
                </a:r>
                <a:r>
                  <a:rPr lang="tr-TR" sz="24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Input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tr-TR" sz="24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Single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tr-TR" sz="24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Output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endParaRPr lang="tr-T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tr-TR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Burada </a:t>
                </a:r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𝑌</m:t>
                    </m:r>
                    <m:r>
                      <a:rPr lang="tr-TR" sz="2400" b="0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tr-TR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’ler </a:t>
                </a:r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𝑋</m:t>
                    </m:r>
                    <m:r>
                      <a:rPr lang="tr-TR" sz="2400" b="0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tr-TR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girişlerine bağlı kısmı çıkışlar, </a:t>
                </a:r>
                <a:endParaRPr lang="tr-TR" sz="2400" i="1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𝑌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tr-TR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ise genel çıkıştır.</a:t>
                </a:r>
              </a:p>
              <a:p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𝑌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𝑌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)+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𝑌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)+…+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𝑌𝑘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tr-TR" sz="24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1475" y="1395563"/>
                <a:ext cx="11117178" cy="4937760"/>
              </a:xfrm>
              <a:blipFill>
                <a:blip r:embed="rId2"/>
                <a:stretch>
                  <a:fillRect l="-1645" t="-17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/>
          <p:cNvGrpSpPr/>
          <p:nvPr/>
        </p:nvGrpSpPr>
        <p:grpSpPr>
          <a:xfrm>
            <a:off x="6529137" y="2229853"/>
            <a:ext cx="4629633" cy="3383358"/>
            <a:chOff x="8751548" y="3558842"/>
            <a:chExt cx="3305581" cy="2101693"/>
          </a:xfrm>
        </p:grpSpPr>
        <p:grpSp>
          <p:nvGrpSpPr>
            <p:cNvPr id="63" name="Group 62"/>
            <p:cNvGrpSpPr/>
            <p:nvPr/>
          </p:nvGrpSpPr>
          <p:grpSpPr>
            <a:xfrm>
              <a:off x="9774052" y="3924824"/>
              <a:ext cx="2283077" cy="1315446"/>
              <a:chOff x="5954543" y="4326061"/>
              <a:chExt cx="2283077" cy="1315446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>
                <a:off x="7170819" y="4326061"/>
                <a:ext cx="0" cy="3261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flipV="1">
                <a:off x="7170819" y="5220591"/>
                <a:ext cx="0" cy="42091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>
                <a:off x="7471199" y="5003177"/>
                <a:ext cx="43755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7546159" y="4625823"/>
                <a:ext cx="691461" cy="369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Y</a:t>
                </a:r>
                <a:r>
                  <a:rPr lang="tr-TR" baseline="-25000" dirty="0" smtClean="0"/>
                  <a:t> </a:t>
                </a:r>
                <a:r>
                  <a:rPr lang="tr-TR" dirty="0" smtClean="0"/>
                  <a:t>(s)</a:t>
                </a:r>
                <a:endParaRPr lang="tr-TR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954543" y="5123357"/>
                <a:ext cx="6734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⁞</a:t>
                </a:r>
                <a:endParaRPr lang="tr-TR" dirty="0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8751548" y="3558842"/>
              <a:ext cx="2942469" cy="2101693"/>
              <a:chOff x="4918693" y="3952330"/>
              <a:chExt cx="2942469" cy="2101693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4918693" y="3952330"/>
                <a:ext cx="2678217" cy="2101693"/>
                <a:chOff x="4917722" y="3960079"/>
                <a:chExt cx="2678217" cy="2101693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5230540" y="3960079"/>
                  <a:ext cx="2196956" cy="559878"/>
                  <a:chOff x="3096942" y="4473423"/>
                  <a:chExt cx="2196956" cy="559878"/>
                </a:xfrm>
              </p:grpSpPr>
              <p:sp>
                <p:nvSpPr>
                  <p:cNvPr id="17" name="Rectangle 16"/>
                  <p:cNvSpPr/>
                  <p:nvPr/>
                </p:nvSpPr>
                <p:spPr>
                  <a:xfrm>
                    <a:off x="3721945" y="4668253"/>
                    <a:ext cx="728916" cy="365048"/>
                  </a:xfrm>
                  <a:prstGeom prst="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3692509" y="4654739"/>
                    <a:ext cx="75835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dirty="0" smtClean="0"/>
                      <a:t>G</a:t>
                    </a:r>
                    <a:r>
                      <a:rPr lang="tr-TR" baseline="-25000" dirty="0" smtClean="0"/>
                      <a:t>1</a:t>
                    </a:r>
                    <a:r>
                      <a:rPr lang="tr-TR" dirty="0" smtClean="0"/>
                      <a:t>(s)</a:t>
                    </a:r>
                    <a:endParaRPr lang="tr-TR" dirty="0"/>
                  </a:p>
                </p:txBody>
              </p:sp>
              <p:cxnSp>
                <p:nvCxnSpPr>
                  <p:cNvPr id="21" name="Straight Arrow Connector 20"/>
                  <p:cNvCxnSpPr>
                    <a:endCxn id="18" idx="1"/>
                  </p:cNvCxnSpPr>
                  <p:nvPr/>
                </p:nvCxnSpPr>
                <p:spPr>
                  <a:xfrm>
                    <a:off x="3129210" y="4839405"/>
                    <a:ext cx="563299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3096942" y="4473424"/>
                    <a:ext cx="65773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dirty="0" smtClean="0"/>
                      <a:t>X</a:t>
                    </a:r>
                    <a:r>
                      <a:rPr lang="tr-TR" baseline="-25000" dirty="0" smtClean="0"/>
                      <a:t>1</a:t>
                    </a:r>
                    <a:r>
                      <a:rPr lang="tr-TR" dirty="0" smtClean="0"/>
                      <a:t>(s)</a:t>
                    </a: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4602437" y="4473423"/>
                    <a:ext cx="691461" cy="3693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dirty="0" smtClean="0"/>
                      <a:t>Y</a:t>
                    </a:r>
                    <a:r>
                      <a:rPr lang="tr-TR" baseline="-25000" dirty="0" smtClean="0"/>
                      <a:t>1</a:t>
                    </a:r>
                    <a:r>
                      <a:rPr lang="tr-TR" dirty="0" smtClean="0"/>
                      <a:t>(s)</a:t>
                    </a:r>
                    <a:endParaRPr lang="tr-TR" dirty="0"/>
                  </a:p>
                </p:txBody>
              </p:sp>
            </p:grpSp>
            <p:cxnSp>
              <p:nvCxnSpPr>
                <p:cNvPr id="13" name="Straight Connector 12"/>
                <p:cNvCxnSpPr>
                  <a:stCxn id="18" idx="3"/>
                </p:cNvCxnSpPr>
                <p:nvPr/>
              </p:nvCxnSpPr>
              <p:spPr>
                <a:xfrm>
                  <a:off x="6584459" y="4326061"/>
                  <a:ext cx="58636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32" name="Group 31"/>
                <p:cNvGrpSpPr/>
                <p:nvPr/>
              </p:nvGrpSpPr>
              <p:grpSpPr>
                <a:xfrm>
                  <a:off x="4917722" y="4625823"/>
                  <a:ext cx="2196956" cy="559878"/>
                  <a:chOff x="3096942" y="4473423"/>
                  <a:chExt cx="2196956" cy="559878"/>
                </a:xfrm>
              </p:grpSpPr>
              <p:sp>
                <p:nvSpPr>
                  <p:cNvPr id="34" name="Rectangle 33"/>
                  <p:cNvSpPr/>
                  <p:nvPr/>
                </p:nvSpPr>
                <p:spPr>
                  <a:xfrm>
                    <a:off x="3721945" y="4668253"/>
                    <a:ext cx="728916" cy="365048"/>
                  </a:xfrm>
                  <a:prstGeom prst="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3692509" y="4654739"/>
                    <a:ext cx="75835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dirty="0" smtClean="0"/>
                      <a:t>G</a:t>
                    </a:r>
                    <a:r>
                      <a:rPr lang="tr-TR" baseline="-25000" dirty="0" smtClean="0"/>
                      <a:t>2</a:t>
                    </a:r>
                    <a:r>
                      <a:rPr lang="tr-TR" dirty="0" smtClean="0"/>
                      <a:t>(s)</a:t>
                    </a:r>
                    <a:endParaRPr lang="tr-TR" dirty="0"/>
                  </a:p>
                </p:txBody>
              </p:sp>
              <p:cxnSp>
                <p:nvCxnSpPr>
                  <p:cNvPr id="36" name="Straight Arrow Connector 35"/>
                  <p:cNvCxnSpPr>
                    <a:endCxn id="35" idx="1"/>
                  </p:cNvCxnSpPr>
                  <p:nvPr/>
                </p:nvCxnSpPr>
                <p:spPr>
                  <a:xfrm>
                    <a:off x="3129210" y="4839405"/>
                    <a:ext cx="563299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3096942" y="4473424"/>
                    <a:ext cx="65773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dirty="0" smtClean="0"/>
                      <a:t>X</a:t>
                    </a:r>
                    <a:r>
                      <a:rPr lang="tr-TR" baseline="-25000" dirty="0" smtClean="0"/>
                      <a:t>2</a:t>
                    </a:r>
                    <a:r>
                      <a:rPr lang="tr-TR" dirty="0" smtClean="0"/>
                      <a:t>(s)</a:t>
                    </a:r>
                  </a:p>
                </p:txBody>
              </p:sp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4602437" y="4473423"/>
                    <a:ext cx="691461" cy="3693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dirty="0" smtClean="0"/>
                      <a:t>Y</a:t>
                    </a:r>
                    <a:r>
                      <a:rPr lang="tr-TR" baseline="-25000" dirty="0" smtClean="0"/>
                      <a:t>2</a:t>
                    </a:r>
                    <a:r>
                      <a:rPr lang="tr-TR" dirty="0" smtClean="0"/>
                      <a:t>(s)</a:t>
                    </a:r>
                    <a:endParaRPr lang="tr-TR" dirty="0"/>
                  </a:p>
                </p:txBody>
              </p:sp>
            </p:grpSp>
            <p:cxnSp>
              <p:nvCxnSpPr>
                <p:cNvPr id="33" name="Straight Connector 32"/>
                <p:cNvCxnSpPr>
                  <a:stCxn id="35" idx="3"/>
                </p:cNvCxnSpPr>
                <p:nvPr/>
              </p:nvCxnSpPr>
              <p:spPr>
                <a:xfrm>
                  <a:off x="6271641" y="4991805"/>
                  <a:ext cx="586360" cy="0"/>
                </a:xfrm>
                <a:prstGeom prst="line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9" name="Oval 38"/>
                <p:cNvSpPr/>
                <p:nvPr/>
              </p:nvSpPr>
              <p:spPr>
                <a:xfrm>
                  <a:off x="6877639" y="4660713"/>
                  <a:ext cx="593560" cy="559878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6993536" y="4724036"/>
                  <a:ext cx="6024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sz="2400" b="1" dirty="0" smtClean="0"/>
                    <a:t>∑</a:t>
                  </a:r>
                  <a:endParaRPr lang="tr-TR" sz="2400" b="1" dirty="0"/>
                </a:p>
              </p:txBody>
            </p:sp>
            <p:grpSp>
              <p:nvGrpSpPr>
                <p:cNvPr id="43" name="Group 42"/>
                <p:cNvGrpSpPr/>
                <p:nvPr/>
              </p:nvGrpSpPr>
              <p:grpSpPr>
                <a:xfrm>
                  <a:off x="5166374" y="5275526"/>
                  <a:ext cx="1991181" cy="786246"/>
                  <a:chOff x="3096942" y="4473424"/>
                  <a:chExt cx="1991181" cy="786246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3721945" y="4668253"/>
                    <a:ext cx="728916" cy="365048"/>
                  </a:xfrm>
                  <a:prstGeom prst="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3692509" y="4654739"/>
                    <a:ext cx="75835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dirty="0" err="1" smtClean="0"/>
                      <a:t>G</a:t>
                    </a:r>
                    <a:r>
                      <a:rPr lang="tr-TR" baseline="-25000" dirty="0" err="1" smtClean="0"/>
                      <a:t>k</a:t>
                    </a:r>
                    <a:r>
                      <a:rPr lang="tr-TR" dirty="0" smtClean="0"/>
                      <a:t>(s)</a:t>
                    </a:r>
                    <a:endParaRPr lang="tr-TR" dirty="0"/>
                  </a:p>
                </p:txBody>
              </p:sp>
              <p:cxnSp>
                <p:nvCxnSpPr>
                  <p:cNvPr id="47" name="Straight Arrow Connector 46"/>
                  <p:cNvCxnSpPr>
                    <a:endCxn id="46" idx="1"/>
                  </p:cNvCxnSpPr>
                  <p:nvPr/>
                </p:nvCxnSpPr>
                <p:spPr>
                  <a:xfrm>
                    <a:off x="3129210" y="4839405"/>
                    <a:ext cx="563299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3096942" y="4473424"/>
                    <a:ext cx="65773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dirty="0" err="1" smtClean="0"/>
                      <a:t>X</a:t>
                    </a:r>
                    <a:r>
                      <a:rPr lang="tr-TR" baseline="-25000" dirty="0" err="1" smtClean="0"/>
                      <a:t>k</a:t>
                    </a:r>
                    <a:r>
                      <a:rPr lang="tr-TR" dirty="0" smtClean="0"/>
                      <a:t>(s)</a:t>
                    </a:r>
                  </a:p>
                </p:txBody>
              </p:sp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4396662" y="4890337"/>
                    <a:ext cx="691461" cy="3693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dirty="0" err="1" smtClean="0"/>
                      <a:t>Y</a:t>
                    </a:r>
                    <a:r>
                      <a:rPr lang="tr-TR" baseline="-25000" dirty="0" err="1" smtClean="0"/>
                      <a:t>k</a:t>
                    </a:r>
                    <a:r>
                      <a:rPr lang="tr-TR" dirty="0" smtClean="0"/>
                      <a:t>(s)</a:t>
                    </a:r>
                    <a:endParaRPr lang="tr-TR" dirty="0"/>
                  </a:p>
                </p:txBody>
              </p:sp>
            </p:grpSp>
            <p:cxnSp>
              <p:nvCxnSpPr>
                <p:cNvPr id="44" name="Straight Connector 43"/>
                <p:cNvCxnSpPr>
                  <a:stCxn id="46" idx="3"/>
                </p:cNvCxnSpPr>
                <p:nvPr/>
              </p:nvCxnSpPr>
              <p:spPr>
                <a:xfrm>
                  <a:off x="6520293" y="5641507"/>
                  <a:ext cx="650526" cy="11372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" name="Group 60"/>
              <p:cNvGrpSpPr/>
              <p:nvPr/>
            </p:nvGrpSpPr>
            <p:grpSpPr>
              <a:xfrm>
                <a:off x="6568184" y="4264149"/>
                <a:ext cx="1292978" cy="1300045"/>
                <a:chOff x="8266881" y="4384645"/>
                <a:chExt cx="1292978" cy="1300045"/>
              </a:xfrm>
            </p:grpSpPr>
            <p:sp>
              <p:nvSpPr>
                <p:cNvPr id="57" name="TextBox 56"/>
                <p:cNvSpPr txBox="1"/>
                <p:nvPr/>
              </p:nvSpPr>
              <p:spPr>
                <a:xfrm>
                  <a:off x="8805749" y="4384645"/>
                  <a:ext cx="691461" cy="369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b="1" dirty="0" smtClean="0"/>
                    <a:t>+</a:t>
                  </a:r>
                  <a:endParaRPr lang="tr-TR" b="1" dirty="0"/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8266881" y="5048337"/>
                  <a:ext cx="691461" cy="369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b="1" dirty="0" smtClean="0"/>
                    <a:t>+</a:t>
                  </a:r>
                  <a:endParaRPr lang="tr-TR" b="1" dirty="0"/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8868398" y="5315357"/>
                  <a:ext cx="691461" cy="369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b="1" dirty="0" smtClean="0"/>
                    <a:t>+</a:t>
                  </a:r>
                  <a:endParaRPr lang="tr-TR" b="1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063754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Transfer Fonksiyonları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1475" y="1395563"/>
                <a:ext cx="11117178" cy="4937760"/>
              </a:xfrm>
            </p:spPr>
            <p:txBody>
              <a:bodyPr>
                <a:normAutofit/>
              </a:bodyPr>
              <a:lstStyle/>
              <a:p>
                <a:r>
                  <a:rPr lang="tr-TR" sz="2400" b="1" dirty="0" smtClean="0"/>
                  <a:t>Giriş-Çıkış sayılarına göre sistemlerin sınıflandırılması:</a:t>
                </a:r>
              </a:p>
              <a:p>
                <a:r>
                  <a:rPr lang="tr-TR" sz="2400" b="1" dirty="0" smtClean="0"/>
                  <a:t>MISO Sistem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→ Çok Girişli Tek Çıkışlı Sistem ( Multi </a:t>
                </a:r>
                <a:r>
                  <a:rPr lang="tr-TR" sz="24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Input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tr-TR" sz="24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Single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tr-TR" sz="24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Output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r>
                  <a:rPr lang="tr-TR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t- tanım kümesindeki giriş çıkış denklemi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⋯+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m:rPr>
                                <m:nor/>
                              </m:rPr>
                              <a:rPr lang="tr-TR" sz="2400" dirty="0"/>
                              <m:t>+</m:t>
                            </m:r>
                            <m:sSub>
                              <m:sSubPr>
                                <m:ctrlPr>
                                  <a:rPr lang="tr-T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𝑑𝑦</m:t>
                                </m:r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tr-TR" sz="2400" dirty="0"/>
                              <m:t>+</m:t>
                            </m:r>
                            <m:sSub>
                              <m:sSubPr>
                                <m:ctrlPr>
                                  <a:rPr lang="tr-T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groupChr>
                      </m:e>
                      <m:li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Ç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𝚤𝑘𝚤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ş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𝑇𝑎𝑟𝑎𝑓𝚤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 </m:t>
                        </m:r>
                      </m:lim>
                    </m:limLow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tr-T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tr-T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p>
                                </m:sSup>
                                <m:sSub>
                                  <m:sSubPr>
                                    <m:ctrlPr>
                                      <a:rPr lang="tr-T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tr-T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p>
                                </m:sSup>
                              </m:den>
                            </m:f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⋯+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p>
                                </m:sSup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p>
                                </m:sSup>
                              </m:den>
                            </m:f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⋯</m:t>
                            </m:r>
                            <m:r>
                              <a:rPr lang="tr-T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sup>
                                </m:sSup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sup>
                                </m:sSup>
                              </m:den>
                            </m:f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⋯</m:t>
                            </m:r>
                          </m:e>
                        </m:groupChr>
                      </m:e>
                      <m:li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𝐺𝑖𝑟𝑖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ş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𝑇𝑎𝑟𝑎𝑓𝚤</m:t>
                        </m:r>
                      </m:lim>
                    </m:limLow>
                  </m:oMath>
                </a14:m>
                <a:endParaRPr lang="tr-TR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tr-TR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s- </a:t>
                </a:r>
                <a:r>
                  <a:rPr lang="tr-T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tanım kümesindeki giriş çıkış </a:t>
                </a:r>
                <a:r>
                  <a:rPr lang="tr-TR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denklemi</a:t>
                </a:r>
              </a:p>
              <a:p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𝑌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</m:t>
                    </m:r>
                    <m:limLow>
                      <m:limLowPr>
                        <m:ctrlPr>
                          <a:rPr lang="tr-TR" sz="24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groupChrPr>
                          <m:e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𝐺</m:t>
                            </m:r>
                            <m:r>
                              <a:rPr lang="tr-TR" sz="2400" i="1" baseline="-25000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)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𝑋</m:t>
                            </m:r>
                            <m:r>
                              <a:rPr lang="tr-TR" sz="2400" i="1" baseline="-25000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)</m:t>
                            </m:r>
                          </m:e>
                        </m:groupChr>
                      </m:e>
                      <m:lim>
                        <m:r>
                          <a:rPr lang="tr-TR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𝑌</m:t>
                        </m:r>
                        <m:r>
                          <a:rPr lang="tr-TR" sz="2400" i="1" baseline="-2500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lim>
                    </m:limLow>
                    <m:r>
                      <a:rPr lang="tr-TR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limLow>
                      <m:limLowPr>
                        <m:ctrlPr>
                          <a:rPr lang="tr-TR" sz="24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groupChrPr>
                          <m:e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𝐺</m:t>
                            </m:r>
                            <m:r>
                              <a:rPr lang="tr-TR" sz="2400" i="1" baseline="-25000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)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𝑋</m:t>
                            </m:r>
                            <m:r>
                              <a:rPr lang="tr-TR" sz="2400" i="1" baseline="-25000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)</m:t>
                            </m:r>
                          </m:e>
                        </m:groupChr>
                      </m:e>
                      <m:lim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𝑌</m:t>
                        </m:r>
                        <m:r>
                          <a:rPr lang="tr-TR" sz="2400" b="0" i="1" baseline="-25000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lim>
                    </m:limLow>
                    <m:r>
                      <a:rPr lang="tr-TR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+…+</m:t>
                    </m:r>
                    <m:limLow>
                      <m:limLowPr>
                        <m:ctrlPr>
                          <a:rPr lang="tr-TR" sz="24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groupChrPr>
                          <m:e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𝐺</m:t>
                            </m:r>
                            <m:r>
                              <a:rPr lang="tr-TR" sz="2400" i="1" baseline="-25000" dirty="0" err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)</m:t>
                            </m:r>
                            <m:r>
                              <a:rPr lang="tr-TR" sz="2400" i="1" dirty="0" err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𝑋</m:t>
                            </m:r>
                            <m:r>
                              <a:rPr lang="tr-TR" sz="2400" i="1" baseline="-25000" dirty="0" err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tr-TR" sz="2400" dirty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 </m:t>
                            </m:r>
                          </m:e>
                        </m:groupChr>
                      </m:e>
                      <m:lim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𝑌</m:t>
                        </m:r>
                        <m:r>
                          <a:rPr lang="tr-TR" sz="2400" b="0" i="1" baseline="-25000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lim>
                    </m:limLow>
                  </m:oMath>
                </a14:m>
                <a:endParaRPr lang="tr-TR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1475" y="1395563"/>
                <a:ext cx="11117178" cy="4937760"/>
              </a:xfrm>
              <a:blipFill>
                <a:blip r:embed="rId2"/>
                <a:stretch>
                  <a:fillRect l="-1645" t="-17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/>
          <p:cNvGrpSpPr/>
          <p:nvPr/>
        </p:nvGrpSpPr>
        <p:grpSpPr>
          <a:xfrm>
            <a:off x="8533493" y="3960696"/>
            <a:ext cx="3305581" cy="2101693"/>
            <a:chOff x="8751548" y="3558842"/>
            <a:chExt cx="3305581" cy="2101693"/>
          </a:xfrm>
        </p:grpSpPr>
        <p:grpSp>
          <p:nvGrpSpPr>
            <p:cNvPr id="63" name="Group 62"/>
            <p:cNvGrpSpPr/>
            <p:nvPr/>
          </p:nvGrpSpPr>
          <p:grpSpPr>
            <a:xfrm>
              <a:off x="9774052" y="3924824"/>
              <a:ext cx="2283077" cy="1315446"/>
              <a:chOff x="5954543" y="4326061"/>
              <a:chExt cx="2283077" cy="1315446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>
                <a:off x="7170819" y="4326061"/>
                <a:ext cx="0" cy="3261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flipV="1">
                <a:off x="7170819" y="5220591"/>
                <a:ext cx="0" cy="42091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>
                <a:off x="7471199" y="5003177"/>
                <a:ext cx="43755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7546159" y="4625823"/>
                <a:ext cx="691461" cy="369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Y</a:t>
                </a:r>
                <a:r>
                  <a:rPr lang="tr-TR" baseline="-25000" dirty="0" smtClean="0"/>
                  <a:t> </a:t>
                </a:r>
                <a:r>
                  <a:rPr lang="tr-TR" dirty="0" smtClean="0"/>
                  <a:t>(s)</a:t>
                </a:r>
                <a:endParaRPr lang="tr-TR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954543" y="5123357"/>
                <a:ext cx="6734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⁞</a:t>
                </a:r>
                <a:endParaRPr lang="tr-TR" dirty="0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8751548" y="3558842"/>
              <a:ext cx="2942469" cy="2101693"/>
              <a:chOff x="4918693" y="3952330"/>
              <a:chExt cx="2942469" cy="2101693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4918693" y="3952330"/>
                <a:ext cx="2678217" cy="2101693"/>
                <a:chOff x="4917722" y="3960079"/>
                <a:chExt cx="2678217" cy="2101693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5230540" y="3960079"/>
                  <a:ext cx="2196956" cy="559878"/>
                  <a:chOff x="3096942" y="4473423"/>
                  <a:chExt cx="2196956" cy="559878"/>
                </a:xfrm>
              </p:grpSpPr>
              <p:sp>
                <p:nvSpPr>
                  <p:cNvPr id="17" name="Rectangle 16"/>
                  <p:cNvSpPr/>
                  <p:nvPr/>
                </p:nvSpPr>
                <p:spPr>
                  <a:xfrm>
                    <a:off x="3721945" y="4668253"/>
                    <a:ext cx="728916" cy="365048"/>
                  </a:xfrm>
                  <a:prstGeom prst="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3692509" y="4654739"/>
                    <a:ext cx="75835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dirty="0" smtClean="0"/>
                      <a:t>G</a:t>
                    </a:r>
                    <a:r>
                      <a:rPr lang="tr-TR" baseline="-25000" dirty="0" smtClean="0"/>
                      <a:t>1</a:t>
                    </a:r>
                    <a:r>
                      <a:rPr lang="tr-TR" dirty="0" smtClean="0"/>
                      <a:t>(s)</a:t>
                    </a:r>
                    <a:endParaRPr lang="tr-TR" dirty="0"/>
                  </a:p>
                </p:txBody>
              </p:sp>
              <p:cxnSp>
                <p:nvCxnSpPr>
                  <p:cNvPr id="21" name="Straight Arrow Connector 20"/>
                  <p:cNvCxnSpPr>
                    <a:endCxn id="18" idx="1"/>
                  </p:cNvCxnSpPr>
                  <p:nvPr/>
                </p:nvCxnSpPr>
                <p:spPr>
                  <a:xfrm>
                    <a:off x="3129210" y="4839405"/>
                    <a:ext cx="563299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3096942" y="4473424"/>
                    <a:ext cx="65773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dirty="0" smtClean="0"/>
                      <a:t>X</a:t>
                    </a:r>
                    <a:r>
                      <a:rPr lang="tr-TR" baseline="-25000" dirty="0" smtClean="0"/>
                      <a:t>1</a:t>
                    </a:r>
                    <a:r>
                      <a:rPr lang="tr-TR" dirty="0" smtClean="0"/>
                      <a:t>(s)</a:t>
                    </a: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4602437" y="4473423"/>
                    <a:ext cx="691461" cy="3693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dirty="0" smtClean="0"/>
                      <a:t>Y</a:t>
                    </a:r>
                    <a:r>
                      <a:rPr lang="tr-TR" baseline="-25000" dirty="0" smtClean="0"/>
                      <a:t>1</a:t>
                    </a:r>
                    <a:r>
                      <a:rPr lang="tr-TR" dirty="0" smtClean="0"/>
                      <a:t>(s)</a:t>
                    </a:r>
                    <a:endParaRPr lang="tr-TR" dirty="0"/>
                  </a:p>
                </p:txBody>
              </p:sp>
            </p:grpSp>
            <p:cxnSp>
              <p:nvCxnSpPr>
                <p:cNvPr id="13" name="Straight Connector 12"/>
                <p:cNvCxnSpPr>
                  <a:stCxn id="18" idx="3"/>
                </p:cNvCxnSpPr>
                <p:nvPr/>
              </p:nvCxnSpPr>
              <p:spPr>
                <a:xfrm>
                  <a:off x="6584459" y="4326061"/>
                  <a:ext cx="58636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32" name="Group 31"/>
                <p:cNvGrpSpPr/>
                <p:nvPr/>
              </p:nvGrpSpPr>
              <p:grpSpPr>
                <a:xfrm>
                  <a:off x="4917722" y="4625823"/>
                  <a:ext cx="2196956" cy="559878"/>
                  <a:chOff x="3096942" y="4473423"/>
                  <a:chExt cx="2196956" cy="559878"/>
                </a:xfrm>
              </p:grpSpPr>
              <p:sp>
                <p:nvSpPr>
                  <p:cNvPr id="34" name="Rectangle 33"/>
                  <p:cNvSpPr/>
                  <p:nvPr/>
                </p:nvSpPr>
                <p:spPr>
                  <a:xfrm>
                    <a:off x="3721945" y="4668253"/>
                    <a:ext cx="728916" cy="365048"/>
                  </a:xfrm>
                  <a:prstGeom prst="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3692509" y="4654739"/>
                    <a:ext cx="75835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dirty="0" smtClean="0"/>
                      <a:t>G</a:t>
                    </a:r>
                    <a:r>
                      <a:rPr lang="tr-TR" baseline="-25000" dirty="0" smtClean="0"/>
                      <a:t>2</a:t>
                    </a:r>
                    <a:r>
                      <a:rPr lang="tr-TR" dirty="0" smtClean="0"/>
                      <a:t>(s)</a:t>
                    </a:r>
                    <a:endParaRPr lang="tr-TR" dirty="0"/>
                  </a:p>
                </p:txBody>
              </p:sp>
              <p:cxnSp>
                <p:nvCxnSpPr>
                  <p:cNvPr id="36" name="Straight Arrow Connector 35"/>
                  <p:cNvCxnSpPr>
                    <a:endCxn id="35" idx="1"/>
                  </p:cNvCxnSpPr>
                  <p:nvPr/>
                </p:nvCxnSpPr>
                <p:spPr>
                  <a:xfrm>
                    <a:off x="3129210" y="4839405"/>
                    <a:ext cx="563299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3096942" y="4473424"/>
                    <a:ext cx="65773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dirty="0" smtClean="0"/>
                      <a:t>X</a:t>
                    </a:r>
                    <a:r>
                      <a:rPr lang="tr-TR" baseline="-25000" dirty="0" smtClean="0"/>
                      <a:t>2</a:t>
                    </a:r>
                    <a:r>
                      <a:rPr lang="tr-TR" dirty="0" smtClean="0"/>
                      <a:t>(s)</a:t>
                    </a:r>
                  </a:p>
                </p:txBody>
              </p:sp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4602437" y="4473423"/>
                    <a:ext cx="691461" cy="3693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dirty="0" smtClean="0"/>
                      <a:t>Y</a:t>
                    </a:r>
                    <a:r>
                      <a:rPr lang="tr-TR" baseline="-25000" dirty="0" smtClean="0"/>
                      <a:t>2</a:t>
                    </a:r>
                    <a:r>
                      <a:rPr lang="tr-TR" dirty="0" smtClean="0"/>
                      <a:t>(s)</a:t>
                    </a:r>
                    <a:endParaRPr lang="tr-TR" dirty="0"/>
                  </a:p>
                </p:txBody>
              </p:sp>
            </p:grpSp>
            <p:cxnSp>
              <p:nvCxnSpPr>
                <p:cNvPr id="33" name="Straight Connector 32"/>
                <p:cNvCxnSpPr>
                  <a:stCxn id="35" idx="3"/>
                </p:cNvCxnSpPr>
                <p:nvPr/>
              </p:nvCxnSpPr>
              <p:spPr>
                <a:xfrm>
                  <a:off x="6271641" y="4991805"/>
                  <a:ext cx="586360" cy="0"/>
                </a:xfrm>
                <a:prstGeom prst="line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9" name="Oval 38"/>
                <p:cNvSpPr/>
                <p:nvPr/>
              </p:nvSpPr>
              <p:spPr>
                <a:xfrm>
                  <a:off x="6877639" y="4660713"/>
                  <a:ext cx="593560" cy="559878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6993536" y="4724036"/>
                  <a:ext cx="6024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sz="2400" b="1" dirty="0" smtClean="0"/>
                    <a:t>∑</a:t>
                  </a:r>
                  <a:endParaRPr lang="tr-TR" sz="2400" b="1" dirty="0"/>
                </a:p>
              </p:txBody>
            </p:sp>
            <p:grpSp>
              <p:nvGrpSpPr>
                <p:cNvPr id="43" name="Group 42"/>
                <p:cNvGrpSpPr/>
                <p:nvPr/>
              </p:nvGrpSpPr>
              <p:grpSpPr>
                <a:xfrm>
                  <a:off x="5166374" y="5275526"/>
                  <a:ext cx="1991181" cy="786246"/>
                  <a:chOff x="3096942" y="4473424"/>
                  <a:chExt cx="1991181" cy="786246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3721945" y="4668253"/>
                    <a:ext cx="728916" cy="365048"/>
                  </a:xfrm>
                  <a:prstGeom prst="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3692509" y="4654739"/>
                    <a:ext cx="75835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dirty="0" err="1" smtClean="0"/>
                      <a:t>G</a:t>
                    </a:r>
                    <a:r>
                      <a:rPr lang="tr-TR" baseline="-25000" dirty="0" err="1" smtClean="0"/>
                      <a:t>k</a:t>
                    </a:r>
                    <a:r>
                      <a:rPr lang="tr-TR" dirty="0" smtClean="0"/>
                      <a:t>(s)</a:t>
                    </a:r>
                    <a:endParaRPr lang="tr-TR" dirty="0"/>
                  </a:p>
                </p:txBody>
              </p:sp>
              <p:cxnSp>
                <p:nvCxnSpPr>
                  <p:cNvPr id="47" name="Straight Arrow Connector 46"/>
                  <p:cNvCxnSpPr>
                    <a:endCxn id="46" idx="1"/>
                  </p:cNvCxnSpPr>
                  <p:nvPr/>
                </p:nvCxnSpPr>
                <p:spPr>
                  <a:xfrm>
                    <a:off x="3129210" y="4839405"/>
                    <a:ext cx="563299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3096942" y="4473424"/>
                    <a:ext cx="65773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dirty="0" err="1" smtClean="0"/>
                      <a:t>X</a:t>
                    </a:r>
                    <a:r>
                      <a:rPr lang="tr-TR" baseline="-25000" dirty="0" err="1" smtClean="0"/>
                      <a:t>k</a:t>
                    </a:r>
                    <a:r>
                      <a:rPr lang="tr-TR" dirty="0" smtClean="0"/>
                      <a:t>(s)</a:t>
                    </a:r>
                  </a:p>
                </p:txBody>
              </p:sp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4396662" y="4890337"/>
                    <a:ext cx="691461" cy="3693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dirty="0" err="1" smtClean="0"/>
                      <a:t>Y</a:t>
                    </a:r>
                    <a:r>
                      <a:rPr lang="tr-TR" baseline="-25000" dirty="0" err="1" smtClean="0"/>
                      <a:t>k</a:t>
                    </a:r>
                    <a:r>
                      <a:rPr lang="tr-TR" dirty="0" smtClean="0"/>
                      <a:t>(s)</a:t>
                    </a:r>
                    <a:endParaRPr lang="tr-TR" dirty="0"/>
                  </a:p>
                </p:txBody>
              </p:sp>
            </p:grpSp>
            <p:cxnSp>
              <p:nvCxnSpPr>
                <p:cNvPr id="44" name="Straight Connector 43"/>
                <p:cNvCxnSpPr>
                  <a:stCxn id="46" idx="3"/>
                </p:cNvCxnSpPr>
                <p:nvPr/>
              </p:nvCxnSpPr>
              <p:spPr>
                <a:xfrm>
                  <a:off x="6520293" y="5641507"/>
                  <a:ext cx="650526" cy="11372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" name="Group 60"/>
              <p:cNvGrpSpPr/>
              <p:nvPr/>
            </p:nvGrpSpPr>
            <p:grpSpPr>
              <a:xfrm>
                <a:off x="6568184" y="4264149"/>
                <a:ext cx="1292978" cy="1300045"/>
                <a:chOff x="8266881" y="4384645"/>
                <a:chExt cx="1292978" cy="1300045"/>
              </a:xfrm>
            </p:grpSpPr>
            <p:sp>
              <p:nvSpPr>
                <p:cNvPr id="57" name="TextBox 56"/>
                <p:cNvSpPr txBox="1"/>
                <p:nvPr/>
              </p:nvSpPr>
              <p:spPr>
                <a:xfrm>
                  <a:off x="8805749" y="4384645"/>
                  <a:ext cx="691461" cy="369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b="1" dirty="0" smtClean="0"/>
                    <a:t>+</a:t>
                  </a:r>
                  <a:endParaRPr lang="tr-TR" b="1" dirty="0"/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8266881" y="5048337"/>
                  <a:ext cx="691461" cy="369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b="1" dirty="0" smtClean="0"/>
                    <a:t>+</a:t>
                  </a:r>
                  <a:endParaRPr lang="tr-TR" b="1" dirty="0"/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8868398" y="5315357"/>
                  <a:ext cx="691461" cy="369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b="1" dirty="0" smtClean="0"/>
                    <a:t>+</a:t>
                  </a:r>
                  <a:endParaRPr lang="tr-TR" b="1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80052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Transfer Fonksiyonları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617" y="1281215"/>
            <a:ext cx="10058400" cy="4937760"/>
          </a:xfrm>
        </p:spPr>
        <p:txBody>
          <a:bodyPr/>
          <a:lstStyle/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endParaRPr lang="tr-TR" sz="1500" dirty="0" smtClean="0"/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endParaRPr lang="tr-TR" sz="1500" dirty="0" smtClean="0"/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endParaRPr lang="tr-TR" sz="1500" dirty="0"/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endParaRPr lang="tr-TR" sz="1500" dirty="0" smtClean="0"/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r>
              <a:rPr lang="tr-TR" sz="2000" dirty="0" smtClean="0"/>
              <a:t>Bu derste, sadece LTI (doğrusal zamanla değişmez) sistemlerle ilgileneceğiz. </a:t>
            </a:r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r>
              <a:rPr lang="tr-TR" sz="2000" dirty="0" smtClean="0"/>
              <a:t>Zamanla Değişmez→ Sistemin parametreleri sabittir.</a:t>
            </a:r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endParaRPr lang="tr-TR" sz="2000" dirty="0"/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endParaRPr lang="tr-TR" sz="2000" dirty="0" smtClean="0"/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endParaRPr lang="tr-TR" sz="2000" dirty="0"/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endParaRPr lang="tr-TR" sz="2000" dirty="0" smtClean="0"/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endParaRPr lang="tr-TR" sz="2000" dirty="0"/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endParaRPr lang="tr-TR" sz="2000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3769890" y="1556086"/>
            <a:ext cx="5037226" cy="670395"/>
            <a:chOff x="3769891" y="1556086"/>
            <a:chExt cx="2173712" cy="670395"/>
          </a:xfrm>
        </p:grpSpPr>
        <p:sp>
          <p:nvSpPr>
            <p:cNvPr id="6" name="Rectangle 5"/>
            <p:cNvSpPr/>
            <p:nvPr/>
          </p:nvSpPr>
          <p:spPr>
            <a:xfrm>
              <a:off x="4427620" y="1716506"/>
              <a:ext cx="802106" cy="36933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27621" y="1716506"/>
              <a:ext cx="8021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Sistem</a:t>
              </a:r>
              <a:endParaRPr lang="tr-TR" dirty="0"/>
            </a:p>
          </p:txBody>
        </p:sp>
        <p:cxnSp>
          <p:nvCxnSpPr>
            <p:cNvPr id="9" name="Straight Arrow Connector 8"/>
            <p:cNvCxnSpPr>
              <a:stCxn id="6" idx="3"/>
            </p:cNvCxnSpPr>
            <p:nvPr/>
          </p:nvCxnSpPr>
          <p:spPr>
            <a:xfrm>
              <a:off x="5229726" y="1901172"/>
              <a:ext cx="577516" cy="783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7" idx="1"/>
            </p:cNvCxnSpPr>
            <p:nvPr/>
          </p:nvCxnSpPr>
          <p:spPr>
            <a:xfrm>
              <a:off x="3850105" y="1892968"/>
              <a:ext cx="577516" cy="820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769891" y="1556086"/>
              <a:ext cx="705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/>
                <a:t>x</a:t>
              </a:r>
              <a:r>
                <a:rPr lang="tr-TR" dirty="0" smtClean="0"/>
                <a:t>(t)</a:t>
              </a:r>
            </a:p>
            <a:p>
              <a:r>
                <a:rPr lang="tr-TR" dirty="0" smtClean="0"/>
                <a:t>Giriş</a:t>
              </a:r>
              <a:endParaRPr lang="tr-TR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37751" y="1580150"/>
              <a:ext cx="705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y(t)</a:t>
              </a:r>
            </a:p>
            <a:p>
              <a:r>
                <a:rPr lang="tr-TR" dirty="0" smtClean="0"/>
                <a:t>Çıkış</a:t>
              </a:r>
              <a:endParaRPr lang="tr-TR" dirty="0"/>
            </a:p>
          </p:txBody>
        </p:sp>
      </p:grp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64630885"/>
              </p:ext>
            </p:extLst>
          </p:nvPr>
        </p:nvGraphicFramePr>
        <p:xfrm>
          <a:off x="1097280" y="3946757"/>
          <a:ext cx="10757836" cy="1764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80618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Transfer Fonksiyonları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42737" y="1395563"/>
                <a:ext cx="10635916" cy="493776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tr-TR" sz="2800" b="1" dirty="0" smtClean="0"/>
                  <a:t>Giriş-Çıkış sayılarına göre sistemlerin sınıflandırılması:</a:t>
                </a:r>
              </a:p>
              <a:p>
                <a:r>
                  <a:rPr lang="tr-TR" sz="2800" b="1" dirty="0" smtClean="0"/>
                  <a:t>SIMO Sistem</a:t>
                </a:r>
                <a:r>
                  <a:rPr lang="tr-TR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→ Tek Girişli Çok Çıkışlı Sistem ( </a:t>
                </a:r>
                <a:r>
                  <a:rPr lang="tr-TR" sz="28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Single</a:t>
                </a:r>
                <a:r>
                  <a:rPr lang="tr-TR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tr-TR" sz="28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Input</a:t>
                </a:r>
                <a:r>
                  <a:rPr lang="tr-TR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/Multi </a:t>
                </a:r>
                <a:r>
                  <a:rPr lang="tr-TR" sz="28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Output</a:t>
                </a:r>
                <a:r>
                  <a:rPr lang="tr-TR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r>
                  <a:rPr lang="tr-TR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Tanımlayıcı B.D.</a:t>
                </a:r>
              </a:p>
              <a:p>
                <a:endParaRPr lang="tr-TR" sz="28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8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tr-TR" sz="28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𝑌</m:t>
                        </m:r>
                      </m:e>
                      <m:sub>
                        <m:r>
                          <a:rPr lang="tr-TR" sz="28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tr-TR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</m:t>
                    </m:r>
                    <m:r>
                      <a:rPr lang="tr-TR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lang="tr-TR" sz="28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tr-TR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  <m:r>
                      <a:rPr lang="tr-TR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𝑋</m:t>
                    </m:r>
                    <m:r>
                      <a:rPr lang="tr-TR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tr-TR" sz="2800" b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tr-TR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𝑌</m:t>
                        </m:r>
                      </m:e>
                      <m:sub>
                        <m:r>
                          <a:rPr lang="tr-TR" sz="28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tr-TR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</m:t>
                    </m:r>
                    <m:r>
                      <a:rPr lang="tr-TR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lang="tr-TR" sz="2800" b="0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tr-TR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  <m:r>
                      <a:rPr lang="tr-TR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𝑋</m:t>
                    </m:r>
                    <m:r>
                      <a:rPr lang="tr-TR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tr-TR" sz="28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tr-T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⋮</m:t>
                    </m:r>
                  </m:oMath>
                </a14:m>
                <a:endParaRPr lang="tr-TR" sz="2800" b="1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tr-TR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𝑌</m:t>
                        </m:r>
                      </m:e>
                      <m:sub>
                        <m:r>
                          <a:rPr lang="tr-TR" sz="28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r>
                      <a:rPr lang="tr-TR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</m:t>
                    </m:r>
                    <m:r>
                      <a:rPr lang="tr-TR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𝐺𝑘</m:t>
                    </m:r>
                    <m:r>
                      <a:rPr lang="tr-TR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  <m:r>
                      <a:rPr lang="tr-TR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𝑋</m:t>
                    </m:r>
                    <m:r>
                      <a:rPr lang="tr-TR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tr-TR" sz="28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tr-TR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tr-T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2737" y="1395563"/>
                <a:ext cx="10635916" cy="4937760"/>
              </a:xfrm>
              <a:blipFill>
                <a:blip r:embed="rId2"/>
                <a:stretch>
                  <a:fillRect l="-1032" t="-246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5044619" y="2368530"/>
            <a:ext cx="4257241" cy="1549996"/>
            <a:chOff x="3857503" y="2304360"/>
            <a:chExt cx="4257241" cy="1549996"/>
          </a:xfrm>
        </p:grpSpPr>
        <p:sp>
          <p:nvSpPr>
            <p:cNvPr id="5" name="Rectangle 4"/>
            <p:cNvSpPr/>
            <p:nvPr/>
          </p:nvSpPr>
          <p:spPr>
            <a:xfrm>
              <a:off x="4379672" y="2687234"/>
              <a:ext cx="2197592" cy="89218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79672" y="2948662"/>
              <a:ext cx="21975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SIMO sistem</a:t>
              </a:r>
              <a:endParaRPr lang="tr-TR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3857503" y="3266149"/>
              <a:ext cx="499729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6577247" y="2748319"/>
              <a:ext cx="1347713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267145" y="2304360"/>
              <a:ext cx="673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y</a:t>
              </a:r>
              <a:r>
                <a:rPr lang="tr-TR" baseline="-25000" dirty="0" smtClean="0"/>
                <a:t>1</a:t>
              </a:r>
              <a:r>
                <a:rPr lang="tr-TR" dirty="0" smtClean="0"/>
                <a:t>(t)</a:t>
              </a:r>
              <a:endParaRPr lang="tr-TR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57503" y="2625496"/>
              <a:ext cx="16356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x(t)</a:t>
              </a:r>
            </a:p>
            <a:p>
              <a:r>
                <a:rPr lang="tr-TR" dirty="0" smtClean="0"/>
                <a:t>Giriş</a:t>
              </a:r>
              <a:endParaRPr lang="tr-TR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6593291" y="3069161"/>
              <a:ext cx="1347713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6592903" y="3494948"/>
              <a:ext cx="1347713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299168" y="2706987"/>
              <a:ext cx="673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y</a:t>
              </a:r>
              <a:r>
                <a:rPr lang="tr-TR" baseline="-25000" dirty="0" smtClean="0"/>
                <a:t>2</a:t>
              </a:r>
              <a:r>
                <a:rPr lang="tr-TR" dirty="0" smtClean="0"/>
                <a:t>(t)</a:t>
              </a:r>
              <a:endParaRPr lang="tr-TR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39274" y="3485024"/>
              <a:ext cx="673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err="1" smtClean="0"/>
                <a:t>y</a:t>
              </a:r>
              <a:r>
                <a:rPr lang="tr-TR" baseline="-25000" dirty="0" err="1" smtClean="0"/>
                <a:t>k</a:t>
              </a:r>
              <a:r>
                <a:rPr lang="tr-TR" dirty="0" smtClean="0"/>
                <a:t>(t)</a:t>
              </a:r>
              <a:endParaRPr lang="tr-TR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41273" y="3097387"/>
              <a:ext cx="673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⁞</a:t>
              </a:r>
              <a:endParaRPr lang="tr-TR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012274" y="4092063"/>
            <a:ext cx="4111871" cy="1889447"/>
            <a:chOff x="2285116" y="3873336"/>
            <a:chExt cx="4111871" cy="1889447"/>
          </a:xfrm>
        </p:grpSpPr>
        <p:grpSp>
          <p:nvGrpSpPr>
            <p:cNvPr id="19" name="Group 18"/>
            <p:cNvGrpSpPr/>
            <p:nvPr/>
          </p:nvGrpSpPr>
          <p:grpSpPr>
            <a:xfrm>
              <a:off x="3180896" y="3873336"/>
              <a:ext cx="3216091" cy="1889447"/>
              <a:chOff x="8139271" y="3544719"/>
              <a:chExt cx="3133798" cy="1889447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9774052" y="4722120"/>
                <a:ext cx="6734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⁞</a:t>
                </a:r>
                <a:endParaRPr lang="tr-TR" dirty="0"/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8139271" y="3544719"/>
                <a:ext cx="3133798" cy="1889447"/>
                <a:chOff x="4305445" y="3945956"/>
                <a:chExt cx="3133798" cy="1889447"/>
              </a:xfrm>
            </p:grpSpPr>
            <p:grpSp>
              <p:nvGrpSpPr>
                <p:cNvPr id="33" name="Group 32"/>
                <p:cNvGrpSpPr/>
                <p:nvPr/>
              </p:nvGrpSpPr>
              <p:grpSpPr>
                <a:xfrm>
                  <a:off x="4305445" y="3945956"/>
                  <a:ext cx="3122051" cy="574001"/>
                  <a:chOff x="2171847" y="4459300"/>
                  <a:chExt cx="3122051" cy="574001"/>
                </a:xfrm>
              </p:grpSpPr>
              <p:sp>
                <p:nvSpPr>
                  <p:cNvPr id="51" name="Rectangle 50"/>
                  <p:cNvSpPr/>
                  <p:nvPr/>
                </p:nvSpPr>
                <p:spPr>
                  <a:xfrm>
                    <a:off x="3721945" y="4668253"/>
                    <a:ext cx="728916" cy="365048"/>
                  </a:xfrm>
                  <a:prstGeom prst="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3692509" y="4654739"/>
                    <a:ext cx="75835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dirty="0" smtClean="0"/>
                      <a:t>G</a:t>
                    </a:r>
                    <a:r>
                      <a:rPr lang="tr-TR" baseline="-25000" dirty="0" smtClean="0"/>
                      <a:t>1</a:t>
                    </a:r>
                    <a:r>
                      <a:rPr lang="tr-TR" dirty="0" smtClean="0"/>
                      <a:t>(s)</a:t>
                    </a:r>
                    <a:endParaRPr lang="tr-TR" dirty="0"/>
                  </a:p>
                </p:txBody>
              </p:sp>
              <p:cxnSp>
                <p:nvCxnSpPr>
                  <p:cNvPr id="53" name="Straight Arrow Connector 52"/>
                  <p:cNvCxnSpPr>
                    <a:endCxn id="52" idx="1"/>
                  </p:cNvCxnSpPr>
                  <p:nvPr/>
                </p:nvCxnSpPr>
                <p:spPr>
                  <a:xfrm>
                    <a:off x="2370614" y="4839405"/>
                    <a:ext cx="1321895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2171847" y="4459300"/>
                    <a:ext cx="65773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dirty="0" smtClean="0"/>
                      <a:t>X</a:t>
                    </a:r>
                    <a:r>
                      <a:rPr lang="tr-TR" baseline="-25000" dirty="0" smtClean="0"/>
                      <a:t> </a:t>
                    </a:r>
                    <a:r>
                      <a:rPr lang="tr-TR" dirty="0" smtClean="0"/>
                      <a:t>(s)</a:t>
                    </a: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4602437" y="4473423"/>
                    <a:ext cx="691461" cy="3693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dirty="0" smtClean="0"/>
                      <a:t>Y</a:t>
                    </a:r>
                    <a:r>
                      <a:rPr lang="tr-TR" baseline="-25000" dirty="0" smtClean="0"/>
                      <a:t>1</a:t>
                    </a:r>
                    <a:r>
                      <a:rPr lang="tr-TR" dirty="0" smtClean="0"/>
                      <a:t>(s)</a:t>
                    </a:r>
                    <a:endParaRPr lang="tr-TR" dirty="0"/>
                  </a:p>
                </p:txBody>
              </p:sp>
            </p:grpSp>
            <p:cxnSp>
              <p:nvCxnSpPr>
                <p:cNvPr id="34" name="Straight Connector 33"/>
                <p:cNvCxnSpPr>
                  <a:stCxn id="52" idx="3"/>
                </p:cNvCxnSpPr>
                <p:nvPr/>
              </p:nvCxnSpPr>
              <p:spPr>
                <a:xfrm>
                  <a:off x="6584459" y="4326061"/>
                  <a:ext cx="586360" cy="0"/>
                </a:xfrm>
                <a:prstGeom prst="line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35" name="Group 34"/>
                <p:cNvGrpSpPr/>
                <p:nvPr/>
              </p:nvGrpSpPr>
              <p:grpSpPr>
                <a:xfrm>
                  <a:off x="5231364" y="4625823"/>
                  <a:ext cx="2164676" cy="559878"/>
                  <a:chOff x="3410584" y="4473423"/>
                  <a:chExt cx="2164676" cy="559878"/>
                </a:xfrm>
              </p:grpSpPr>
              <p:sp>
                <p:nvSpPr>
                  <p:cNvPr id="46" name="Rectangle 45"/>
                  <p:cNvSpPr/>
                  <p:nvPr/>
                </p:nvSpPr>
                <p:spPr>
                  <a:xfrm>
                    <a:off x="4003312" y="4668253"/>
                    <a:ext cx="728916" cy="365048"/>
                  </a:xfrm>
                  <a:prstGeom prst="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3973874" y="4654739"/>
                    <a:ext cx="75835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dirty="0" smtClean="0"/>
                      <a:t>G</a:t>
                    </a:r>
                    <a:r>
                      <a:rPr lang="tr-TR" baseline="-25000" dirty="0" smtClean="0"/>
                      <a:t>2</a:t>
                    </a:r>
                    <a:r>
                      <a:rPr lang="tr-TR" dirty="0" smtClean="0"/>
                      <a:t>(s)</a:t>
                    </a:r>
                    <a:endParaRPr lang="tr-TR" dirty="0"/>
                  </a:p>
                </p:txBody>
              </p:sp>
              <p:cxnSp>
                <p:nvCxnSpPr>
                  <p:cNvPr id="48" name="Straight Arrow Connector 47"/>
                  <p:cNvCxnSpPr>
                    <a:endCxn id="47" idx="1"/>
                  </p:cNvCxnSpPr>
                  <p:nvPr/>
                </p:nvCxnSpPr>
                <p:spPr>
                  <a:xfrm>
                    <a:off x="3410584" y="4839405"/>
                    <a:ext cx="563299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4883799" y="4473423"/>
                    <a:ext cx="691461" cy="3693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dirty="0" smtClean="0"/>
                      <a:t>Y</a:t>
                    </a:r>
                    <a:r>
                      <a:rPr lang="tr-TR" baseline="-25000" dirty="0" smtClean="0"/>
                      <a:t>2</a:t>
                    </a:r>
                    <a:r>
                      <a:rPr lang="tr-TR" dirty="0" smtClean="0"/>
                      <a:t>(s)</a:t>
                    </a:r>
                    <a:endParaRPr lang="tr-TR" dirty="0"/>
                  </a:p>
                </p:txBody>
              </p:sp>
            </p:grpSp>
            <p:cxnSp>
              <p:nvCxnSpPr>
                <p:cNvPr id="36" name="Straight Connector 35"/>
                <p:cNvCxnSpPr>
                  <a:stCxn id="47" idx="3"/>
                </p:cNvCxnSpPr>
                <p:nvPr/>
              </p:nvCxnSpPr>
              <p:spPr>
                <a:xfrm>
                  <a:off x="6553007" y="4991805"/>
                  <a:ext cx="586360" cy="0"/>
                </a:xfrm>
                <a:prstGeom prst="line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39" name="Group 38"/>
                <p:cNvGrpSpPr/>
                <p:nvPr/>
              </p:nvGrpSpPr>
              <p:grpSpPr>
                <a:xfrm>
                  <a:off x="5229906" y="5249337"/>
                  <a:ext cx="2209337" cy="586066"/>
                  <a:chOff x="3160474" y="4447235"/>
                  <a:chExt cx="2209337" cy="586066"/>
                </a:xfrm>
              </p:grpSpPr>
              <p:sp>
                <p:nvSpPr>
                  <p:cNvPr id="41" name="Rectangle 40"/>
                  <p:cNvSpPr/>
                  <p:nvPr/>
                </p:nvSpPr>
                <p:spPr>
                  <a:xfrm>
                    <a:off x="3721945" y="4668253"/>
                    <a:ext cx="728916" cy="365048"/>
                  </a:xfrm>
                  <a:prstGeom prst="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3692509" y="4654739"/>
                    <a:ext cx="75835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dirty="0" err="1" smtClean="0"/>
                      <a:t>G</a:t>
                    </a:r>
                    <a:r>
                      <a:rPr lang="tr-TR" baseline="-25000" dirty="0" err="1" smtClean="0"/>
                      <a:t>k</a:t>
                    </a:r>
                    <a:r>
                      <a:rPr lang="tr-TR" dirty="0" smtClean="0"/>
                      <a:t>(s)</a:t>
                    </a:r>
                    <a:endParaRPr lang="tr-TR" dirty="0"/>
                  </a:p>
                </p:txBody>
              </p:sp>
              <p:cxnSp>
                <p:nvCxnSpPr>
                  <p:cNvPr id="43" name="Straight Arrow Connector 42"/>
                  <p:cNvCxnSpPr/>
                  <p:nvPr/>
                </p:nvCxnSpPr>
                <p:spPr>
                  <a:xfrm>
                    <a:off x="3160474" y="4839405"/>
                    <a:ext cx="563299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4678350" y="4447235"/>
                    <a:ext cx="691461" cy="3693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dirty="0" err="1" smtClean="0"/>
                      <a:t>Y</a:t>
                    </a:r>
                    <a:r>
                      <a:rPr lang="tr-TR" baseline="-25000" dirty="0" err="1" smtClean="0"/>
                      <a:t>k</a:t>
                    </a:r>
                    <a:r>
                      <a:rPr lang="tr-TR" dirty="0" smtClean="0"/>
                      <a:t>(s)</a:t>
                    </a:r>
                    <a:endParaRPr lang="tr-TR" dirty="0"/>
                  </a:p>
                </p:txBody>
              </p:sp>
            </p:grpSp>
            <p:cxnSp>
              <p:nvCxnSpPr>
                <p:cNvPr id="40" name="Straight Connector 39"/>
                <p:cNvCxnSpPr>
                  <a:stCxn id="42" idx="3"/>
                </p:cNvCxnSpPr>
                <p:nvPr/>
              </p:nvCxnSpPr>
              <p:spPr>
                <a:xfrm>
                  <a:off x="6520293" y="5641507"/>
                  <a:ext cx="650526" cy="11372"/>
                </a:xfrm>
                <a:prstGeom prst="line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5" name="Straight Connector 14"/>
            <p:cNvCxnSpPr/>
            <p:nvPr/>
          </p:nvCxnSpPr>
          <p:spPr>
            <a:xfrm flipV="1">
              <a:off x="4131131" y="4242668"/>
              <a:ext cx="0" cy="132621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4092513" y="4210199"/>
              <a:ext cx="112295" cy="10972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1" name="Oval 60"/>
            <p:cNvSpPr/>
            <p:nvPr/>
          </p:nvSpPr>
          <p:spPr>
            <a:xfrm>
              <a:off x="4098757" y="4860327"/>
              <a:ext cx="112295" cy="10972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2" name="Oval 61"/>
            <p:cNvSpPr/>
            <p:nvPr/>
          </p:nvSpPr>
          <p:spPr>
            <a:xfrm>
              <a:off x="4090736" y="5493989"/>
              <a:ext cx="112295" cy="10972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8" name="Curved Connector 17"/>
            <p:cNvCxnSpPr/>
            <p:nvPr/>
          </p:nvCxnSpPr>
          <p:spPr>
            <a:xfrm flipV="1">
              <a:off x="3302623" y="4296882"/>
              <a:ext cx="754831" cy="412535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Curved Connector 64"/>
            <p:cNvCxnSpPr/>
            <p:nvPr/>
          </p:nvCxnSpPr>
          <p:spPr>
            <a:xfrm>
              <a:off x="3272303" y="4777214"/>
              <a:ext cx="801698" cy="153343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Curved Connector 66"/>
            <p:cNvCxnSpPr/>
            <p:nvPr/>
          </p:nvCxnSpPr>
          <p:spPr>
            <a:xfrm>
              <a:off x="3302623" y="4930557"/>
              <a:ext cx="754831" cy="615493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2285116" y="4457520"/>
              <a:ext cx="14475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Dallanma </a:t>
              </a:r>
            </a:p>
            <a:p>
              <a:r>
                <a:rPr lang="tr-TR" dirty="0" smtClean="0"/>
                <a:t>Noktaları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3754113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Transfer Fonksiyonları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1475" y="1395563"/>
                <a:ext cx="11117178" cy="4937760"/>
              </a:xfrm>
            </p:spPr>
            <p:txBody>
              <a:bodyPr>
                <a:normAutofit/>
              </a:bodyPr>
              <a:lstStyle/>
              <a:p>
                <a:r>
                  <a:rPr lang="tr-TR" sz="2400" b="1" dirty="0" smtClean="0"/>
                  <a:t>Giriş-Çıkış sayılarına göre sistemlerin sınıflandırılması:</a:t>
                </a:r>
              </a:p>
              <a:p>
                <a:r>
                  <a:rPr lang="tr-TR" sz="2400" b="1" dirty="0" smtClean="0"/>
                  <a:t>MIMO Sistem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→ Çok Girişli Çok Çıkışlı Sistem ( Multi </a:t>
                </a:r>
                <a:r>
                  <a:rPr lang="tr-TR" sz="24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Input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/Multi </a:t>
                </a:r>
                <a:r>
                  <a:rPr lang="tr-TR" sz="24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Output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tr-TR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𝑌</m:t>
                        </m:r>
                      </m:e>
                      <m:sub>
                        <m:r>
                          <a:rPr lang="tr-TR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tr-TR" sz="24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tr-TR" sz="2400" b="0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d>
                      <m:dPr>
                        <m:ctrlPr>
                          <a:rPr lang="tr-TR" sz="2400" b="0" i="1" baseline="-2500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𝑋</m:t>
                    </m:r>
                    <m:r>
                      <a:rPr lang="tr-TR" sz="2400" b="0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d>
                      <m:dPr>
                        <m:ctrlPr>
                          <a:rPr lang="tr-TR" sz="2400" b="0" i="1" baseline="-25000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tr-TR" sz="24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tr-TR" sz="2400" b="0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d>
                      <m:dPr>
                        <m:ctrlPr>
                          <a:rPr lang="tr-TR" sz="2400" i="1" baseline="-2500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𝑋</m:t>
                    </m:r>
                    <m:r>
                      <a:rPr lang="tr-TR" sz="2400" b="0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d>
                      <m:dPr>
                        <m:ctrlPr>
                          <a:rPr lang="tr-TR" sz="2400" i="1" baseline="-2500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tr-TR" sz="2400" b="1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tr-TR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⋯+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tr-TR" sz="2400" b="0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𝑋𝑝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tr-TR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𝑌</m:t>
                        </m:r>
                      </m:e>
                      <m:sub>
                        <m:r>
                          <a:rPr lang="tr-TR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lang="tr-TR" sz="2400" b="0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d>
                      <m:dPr>
                        <m:ctrlPr>
                          <a:rPr lang="tr-TR" sz="2400" i="1" baseline="-2500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𝑋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d>
                      <m:dPr>
                        <m:ctrlPr>
                          <a:rPr lang="tr-TR" sz="2400" i="1" baseline="-2500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lang="tr-TR" sz="2400" b="0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d>
                      <m:dPr>
                        <m:ctrlPr>
                          <a:rPr lang="tr-TR" sz="2400" i="1" baseline="-2500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𝑋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d>
                      <m:dPr>
                        <m:ctrlPr>
                          <a:rPr lang="tr-TR" sz="2400" i="1" baseline="-2500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tr-TR" sz="2400" b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tr-TR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⋯+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lang="tr-TR" sz="2400" b="0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𝑋𝑝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tr-TR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tr-T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⋮</m:t>
                    </m:r>
                  </m:oMath>
                </a14:m>
                <a:endParaRPr lang="tr-TR" sz="2400" b="1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𝑌</m:t>
                        </m:r>
                      </m:e>
                      <m:sub>
                        <m:r>
                          <a:rPr lang="tr-TR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sub>
                    </m:sSub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𝐺𝑞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d>
                      <m:dPr>
                        <m:ctrlPr>
                          <a:rPr lang="tr-TR" sz="2400" i="1" baseline="-2500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𝑋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d>
                      <m:dPr>
                        <m:ctrlPr>
                          <a:rPr lang="tr-TR" sz="2400" i="1" baseline="-2500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𝐺𝑞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d>
                      <m:dPr>
                        <m:ctrlPr>
                          <a:rPr lang="tr-TR" sz="2400" i="1" baseline="-2500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𝑋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d>
                      <m:dPr>
                        <m:ctrlPr>
                          <a:rPr lang="tr-TR" sz="2400" i="1" baseline="-2500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tr-TR" sz="2400" b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tr-TR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⋯+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lang="tr-TR" sz="2400" b="0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𝑋𝑝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tr-TR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tr-TR" b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1475" y="1395563"/>
                <a:ext cx="11117178" cy="4937760"/>
              </a:xfrm>
              <a:blipFill>
                <a:blip r:embed="rId2"/>
                <a:stretch>
                  <a:fillRect l="-1645" t="-17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574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Transfer Fonksiyonları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1475" y="1395563"/>
                <a:ext cx="11117178" cy="493776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tr-TR" sz="2600" b="1" dirty="0" smtClean="0"/>
                  <a:t>Giriş-Çıkış sayılarına göre sistemlerin sınıflandırılması:</a:t>
                </a:r>
              </a:p>
              <a:p>
                <a:r>
                  <a:rPr lang="tr-TR" sz="2600" b="1" dirty="0" smtClean="0"/>
                  <a:t>MIMO Sistem</a:t>
                </a:r>
                <a:r>
                  <a:rPr lang="tr-TR" sz="26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→ Çok Girişli Çok Çıkışlı Sistem ( Multi </a:t>
                </a:r>
                <a:r>
                  <a:rPr lang="tr-TR" sz="26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Input</a:t>
                </a:r>
                <a:r>
                  <a:rPr lang="tr-TR" sz="26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/Multi </a:t>
                </a:r>
                <a:r>
                  <a:rPr lang="tr-TR" sz="26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Output</a:t>
                </a:r>
                <a:r>
                  <a:rPr lang="tr-TR" sz="26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r>
                  <a:rPr lang="tr-TR" sz="2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Bu </a:t>
                </a:r>
                <a:r>
                  <a:rPr lang="tr-TR" sz="2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tür denklem sistemlerini kolaylık açısından </a:t>
                </a:r>
                <a:r>
                  <a:rPr lang="tr-TR" sz="2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matris </a:t>
                </a:r>
                <a:r>
                  <a:rPr lang="tr-TR" sz="2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eşitlikleriyle göstermeyi tercih ederiz.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2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𝑌</m:t>
                        </m:r>
                      </m:e>
                    </m:acc>
                    <m:d>
                      <m:dPr>
                        <m:ctrlPr>
                          <a:rPr lang="tr-T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tr-TR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tr-T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𝐺</m:t>
                        </m:r>
                      </m:e>
                    </m:acc>
                    <m:r>
                      <a:rPr lang="tr-TR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tr-TR" sz="2400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𝑋</m:t>
                        </m:r>
                      </m:e>
                    </m:acc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</m:oMath>
                </a14:m>
                <a:endParaRPr lang="tr-TR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tr-TR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𝑌</m:t>
                        </m:r>
                      </m:e>
                    </m:acc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sz="2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tr-TR" sz="2400" b="1" dirty="0">
                                  <a:latin typeface="Calibri" panose="020F0502020204030204" pitchFamily="34" charset="0"/>
                                  <a:cs typeface="Calibri" panose="020F0502020204030204" pitchFamily="34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tr-T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⋮</m:t>
                              </m:r>
                              <m:r>
                                <m:rPr>
                                  <m:nor/>
                                </m:rPr>
                                <a:rPr lang="tr-TR" sz="2400" b="1" dirty="0">
                                  <a:latin typeface="Calibri" panose="020F0502020204030204" pitchFamily="34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  <m:r>
                      <a:rPr lang="tr-TR" sz="2400" b="1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=Ç</m:t>
                    </m:r>
                    <m:r>
                      <a:rPr lang="tr-TR" sz="2400" b="1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𝚤</m:t>
                    </m:r>
                    <m:r>
                      <a:rPr lang="tr-TR" sz="2400" b="1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𝐤</m:t>
                    </m:r>
                    <m:r>
                      <a:rPr lang="tr-TR" sz="2400" b="1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𝚤</m:t>
                    </m:r>
                    <m:r>
                      <a:rPr lang="tr-TR" sz="2400" b="1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ş </m:t>
                    </m:r>
                    <m:r>
                      <a:rPr lang="tr-TR" sz="2400" b="1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𝐯𝐞𝐤</m:t>
                    </m:r>
                    <m:r>
                      <a:rPr lang="tr-TR" sz="2400" b="1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𝑋</m:t>
                        </m:r>
                      </m:e>
                    </m:acc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tr-TR" sz="2400" b="1" dirty="0">
                                  <a:latin typeface="Calibri" panose="020F0502020204030204" pitchFamily="34" charset="0"/>
                                  <a:cs typeface="Calibri" panose="020F0502020204030204" pitchFamily="34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tr-T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⋮</m:t>
                              </m:r>
                              <m:r>
                                <m:rPr>
                                  <m:nor/>
                                </m:rPr>
                                <a:rPr lang="tr-TR" sz="2400" b="1" dirty="0">
                                  <a:latin typeface="Calibri" panose="020F0502020204030204" pitchFamily="34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tr-TR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  <m:r>
                      <a:rPr lang="tr-TR" sz="2400" b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tr-TR" sz="2400" b="1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𝐆𝐢𝐫𝐢</m:t>
                    </m:r>
                    <m:r>
                      <a:rPr lang="tr-TR" sz="2400" b="1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ş </m:t>
                    </m:r>
                    <m:r>
                      <a:rPr lang="tr-TR" sz="2400" b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𝐯𝐞𝐤</m:t>
                    </m:r>
                    <m:r>
                      <a:rPr lang="tr-TR" sz="2400" b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tr-TR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endParaRPr lang="tr-TR" sz="2400" b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tr-TR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tr-TR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𝐺</m:t>
                        </m:r>
                      </m:e>
                    </m:acc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tr-TR" sz="24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tr-TR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𝐺</m:t>
                                  </m:r>
                                  <m:r>
                                    <a:rPr lang="tr-TR" sz="2400" i="1" baseline="-25000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11</m:t>
                                  </m:r>
                                </m:e>
                                <m:e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𝐺</m:t>
                                  </m:r>
                                  <m:r>
                                    <a:rPr lang="tr-TR" sz="2400" i="1" baseline="-25000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12</m:t>
                                  </m:r>
                                </m:e>
                                <m:e>
                                  <m:r>
                                    <a:rPr lang="tr-TR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𝐺</m:t>
                                  </m:r>
                                  <m:r>
                                    <a:rPr lang="tr-TR" sz="2400" i="1" baseline="-25000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  <m:r>
                                    <a:rPr lang="tr-TR" sz="2400" i="1" baseline="-25000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(</m:t>
                                  </m:r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)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𝐺</m:t>
                                  </m:r>
                                  <m:r>
                                    <a:rPr lang="tr-TR" sz="2400" i="1" baseline="-25000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21</m:t>
                                  </m:r>
                                </m:e>
                                <m:e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𝐺</m:t>
                                  </m:r>
                                  <m:r>
                                    <a:rPr lang="tr-TR" sz="2400" i="1" baseline="-25000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22</m:t>
                                  </m:r>
                                </m:e>
                                <m:e>
                                  <m:r>
                                    <a:rPr lang="tr-TR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𝐺</m:t>
                                  </m:r>
                                  <m:r>
                                    <a:rPr lang="tr-TR" sz="2400" i="1" baseline="-25000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  <m:r>
                                    <a:rPr lang="tr-TR" sz="2400" i="1" baseline="-25000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⋮</m:t>
                                  </m:r>
                                  <m:r>
                                    <m:rPr>
                                      <m:nor/>
                                    </m:rPr>
                                    <a:rPr lang="tr-TR" sz="2400" b="1" dirty="0">
                                      <a:latin typeface="Calibri" panose="020F0502020204030204" pitchFamily="34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⋮</m:t>
                                  </m:r>
                                  <m:r>
                                    <m:rPr>
                                      <m:nor/>
                                    </m:rPr>
                                    <a:rPr lang="tr-TR" sz="2400" b="1" dirty="0">
                                      <a:latin typeface="Calibri" panose="020F0502020204030204" pitchFamily="34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⋮</m:t>
                                  </m:r>
                                  <m:r>
                                    <m:rPr>
                                      <m:nor/>
                                    </m:rPr>
                                    <a:rPr lang="tr-TR" sz="2400" b="1" dirty="0">
                                      <a:latin typeface="Calibri" panose="020F0502020204030204" pitchFamily="34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⋮</m:t>
                                  </m:r>
                                  <m:r>
                                    <m:rPr>
                                      <m:nor/>
                                    </m:rPr>
                                    <a:rPr lang="tr-TR" sz="2400" b="1" dirty="0">
                                      <a:latin typeface="Calibri" panose="020F0502020204030204" pitchFamily="34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𝐺</m:t>
                                  </m:r>
                                  <m:r>
                                    <a:rPr lang="tr-TR" sz="2400" i="1" baseline="-25000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𝑞</m:t>
                                  </m:r>
                                  <m:r>
                                    <a:rPr lang="tr-TR" sz="2400" i="1" baseline="-25000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  <m:d>
                                    <m:dPr>
                                      <m:ctrlPr>
                                        <a:rPr lang="tr-TR" sz="2400" i="1" baseline="-25000" dirty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sz="2400" i="1" dirty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e>
                                <m:e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𝐺</m:t>
                                  </m:r>
                                  <m:r>
                                    <a:rPr lang="tr-TR" sz="2400" i="1" baseline="-25000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𝑞</m:t>
                                  </m:r>
                                  <m:r>
                                    <a:rPr lang="tr-TR" sz="2400" i="1" baseline="-25000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tr-TR" sz="2400" i="1" baseline="-25000" dirty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sz="2400" i="1" dirty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e>
                                <m:e>
                                  <m:r>
                                    <a:rPr lang="tr-TR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𝐺</m:t>
                                  </m:r>
                                  <m:r>
                                    <a:rPr lang="tr-TR" sz="2400" i="1" baseline="-25000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𝑞𝑝</m:t>
                                  </m:r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(</m:t>
                                  </m:r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)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×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sub>
                    </m:sSub>
                  </m:oMath>
                </a14:m>
                <a:endParaRPr lang="tr-TR" sz="2400" b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1475" y="1395563"/>
                <a:ext cx="11117178" cy="4937760"/>
              </a:xfrm>
              <a:blipFill>
                <a:blip r:embed="rId2"/>
                <a:stretch>
                  <a:fillRect l="-822" t="-234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6823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Transfer Fonksiyonları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1475" y="1395563"/>
                <a:ext cx="11117178" cy="4937760"/>
              </a:xfrm>
            </p:spPr>
            <p:txBody>
              <a:bodyPr>
                <a:normAutofit/>
              </a:bodyPr>
              <a:lstStyle/>
              <a:p>
                <a:r>
                  <a:rPr lang="tr-TR" sz="2400" b="1" dirty="0" smtClean="0"/>
                  <a:t>Giriş-Çıkış sayılarına göre sistemlerin sınıflandırılması:</a:t>
                </a:r>
              </a:p>
              <a:p>
                <a:r>
                  <a:rPr lang="tr-TR" sz="2400" b="1" dirty="0" smtClean="0"/>
                  <a:t>İki Girişli, İki Çıkışlı bir MIMO Sistem için işlevsel Blok Diyagram Örneği</a:t>
                </a:r>
                <a:endParaRPr lang="tr-TR" sz="2400" b="0" i="1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tr-TR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𝑌</m:t>
                        </m:r>
                      </m:e>
                      <m:sub>
                        <m:r>
                          <a:rPr lang="tr-TR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tr-TR" sz="24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tr-TR" sz="2400" b="0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d>
                      <m:dPr>
                        <m:ctrlPr>
                          <a:rPr lang="tr-TR" sz="2400" b="0" i="1" baseline="-2500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𝑋</m:t>
                    </m:r>
                    <m:r>
                      <a:rPr lang="tr-TR" sz="2400" b="0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d>
                      <m:dPr>
                        <m:ctrlPr>
                          <a:rPr lang="tr-TR" sz="2400" b="0" i="1" baseline="-25000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tr-TR" sz="24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tr-TR" sz="2400" b="0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d>
                      <m:dPr>
                        <m:ctrlPr>
                          <a:rPr lang="tr-TR" sz="2400" i="1" baseline="-2500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𝑋</m:t>
                    </m:r>
                    <m:r>
                      <a:rPr lang="tr-TR" sz="2400" b="0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d>
                      <m:dPr>
                        <m:ctrlPr>
                          <a:rPr lang="tr-TR" sz="2400" i="1" baseline="-2500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</m:oMath>
                </a14:m>
                <a:endParaRPr lang="tr-TR" sz="2400" i="1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𝑌</m:t>
                        </m:r>
                      </m:e>
                      <m:sub>
                        <m:r>
                          <a:rPr lang="tr-TR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lang="tr-TR" sz="2400" b="0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d>
                      <m:dPr>
                        <m:ctrlPr>
                          <a:rPr lang="tr-TR" sz="2400" i="1" baseline="-2500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𝑋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d>
                      <m:dPr>
                        <m:ctrlPr>
                          <a:rPr lang="tr-TR" sz="2400" i="1" baseline="-2500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lang="tr-TR" sz="2400" b="0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d>
                      <m:dPr>
                        <m:ctrlPr>
                          <a:rPr lang="tr-TR" sz="2400" i="1" baseline="-2500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𝑋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d>
                      <m:dPr>
                        <m:ctrlPr>
                          <a:rPr lang="tr-TR" sz="2400" i="1" baseline="-2500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</m:oMath>
                </a14:m>
                <a:endParaRPr lang="tr-TR" sz="2400" b="1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tr-TR" b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1475" y="1395563"/>
                <a:ext cx="11117178" cy="4937760"/>
              </a:xfrm>
              <a:blipFill>
                <a:blip r:embed="rId2"/>
                <a:stretch>
                  <a:fillRect l="-822" t="-17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5290435" y="2169475"/>
            <a:ext cx="6901565" cy="4022778"/>
            <a:chOff x="2691614" y="3099917"/>
            <a:chExt cx="5683023" cy="3115279"/>
          </a:xfrm>
        </p:grpSpPr>
        <p:grpSp>
          <p:nvGrpSpPr>
            <p:cNvPr id="30" name="Group 29"/>
            <p:cNvGrpSpPr/>
            <p:nvPr/>
          </p:nvGrpSpPr>
          <p:grpSpPr>
            <a:xfrm>
              <a:off x="2691614" y="3099917"/>
              <a:ext cx="5683023" cy="3115279"/>
              <a:chOff x="2659530" y="3115959"/>
              <a:chExt cx="5683023" cy="3115279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2699634" y="3289958"/>
                <a:ext cx="4374934" cy="1239745"/>
                <a:chOff x="3180897" y="3873336"/>
                <a:chExt cx="4374934" cy="1239745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3180897" y="3873336"/>
                  <a:ext cx="4374934" cy="1239745"/>
                  <a:chOff x="4305445" y="3945956"/>
                  <a:chExt cx="4262988" cy="1239745"/>
                </a:xfrm>
              </p:grpSpPr>
              <p:grpSp>
                <p:nvGrpSpPr>
                  <p:cNvPr id="33" name="Group 32"/>
                  <p:cNvGrpSpPr/>
                  <p:nvPr/>
                </p:nvGrpSpPr>
                <p:grpSpPr>
                  <a:xfrm>
                    <a:off x="4305445" y="3945956"/>
                    <a:ext cx="3122051" cy="574001"/>
                    <a:chOff x="2171847" y="4459300"/>
                    <a:chExt cx="3122051" cy="574001"/>
                  </a:xfrm>
                </p:grpSpPr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3721945" y="4668253"/>
                      <a:ext cx="728916" cy="365048"/>
                    </a:xfrm>
                    <a:prstGeom prst="rect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r-TR"/>
                    </a:p>
                  </p:txBody>
                </p:sp>
                <p:sp>
                  <p:nvSpPr>
                    <p:cNvPr id="52" name="TextBox 51"/>
                    <p:cNvSpPr txBox="1"/>
                    <p:nvPr/>
                  </p:nvSpPr>
                  <p:spPr>
                    <a:xfrm>
                      <a:off x="3692509" y="4654739"/>
                      <a:ext cx="75835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tr-TR" dirty="0" smtClean="0"/>
                        <a:t>G</a:t>
                      </a:r>
                      <a:r>
                        <a:rPr lang="tr-TR" baseline="-25000" dirty="0" smtClean="0"/>
                        <a:t>11</a:t>
                      </a:r>
                      <a:r>
                        <a:rPr lang="tr-TR" dirty="0" smtClean="0"/>
                        <a:t>(s)</a:t>
                      </a:r>
                      <a:endParaRPr lang="tr-TR" dirty="0"/>
                    </a:p>
                  </p:txBody>
                </p:sp>
                <p:cxnSp>
                  <p:nvCxnSpPr>
                    <p:cNvPr id="53" name="Straight Arrow Connector 52"/>
                    <p:cNvCxnSpPr>
                      <a:endCxn id="52" idx="1"/>
                    </p:cNvCxnSpPr>
                    <p:nvPr/>
                  </p:nvCxnSpPr>
                  <p:spPr>
                    <a:xfrm>
                      <a:off x="2370614" y="4839405"/>
                      <a:ext cx="1321895" cy="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4" name="TextBox 53"/>
                    <p:cNvSpPr txBox="1"/>
                    <p:nvPr/>
                  </p:nvSpPr>
                  <p:spPr>
                    <a:xfrm>
                      <a:off x="2171847" y="4459300"/>
                      <a:ext cx="65773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tr-TR" dirty="0" smtClean="0"/>
                        <a:t>X</a:t>
                      </a:r>
                      <a:r>
                        <a:rPr lang="tr-TR" baseline="-25000" dirty="0" smtClean="0"/>
                        <a:t>1 </a:t>
                      </a:r>
                      <a:r>
                        <a:rPr lang="tr-TR" dirty="0" smtClean="0"/>
                        <a:t>(s)</a:t>
                      </a:r>
                    </a:p>
                  </p:txBody>
                </p:sp>
                <p:sp>
                  <p:nvSpPr>
                    <p:cNvPr id="55" name="TextBox 54"/>
                    <p:cNvSpPr txBox="1"/>
                    <p:nvPr/>
                  </p:nvSpPr>
                  <p:spPr>
                    <a:xfrm>
                      <a:off x="4602437" y="4473423"/>
                      <a:ext cx="691461" cy="3693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tr-TR" dirty="0" smtClean="0"/>
                        <a:t>Y</a:t>
                      </a:r>
                      <a:r>
                        <a:rPr lang="tr-TR" baseline="-25000" dirty="0" smtClean="0"/>
                        <a:t>11</a:t>
                      </a:r>
                      <a:r>
                        <a:rPr lang="tr-TR" dirty="0" smtClean="0"/>
                        <a:t>(s)</a:t>
                      </a:r>
                      <a:endParaRPr lang="tr-TR" dirty="0"/>
                    </a:p>
                  </p:txBody>
                </p:sp>
              </p:grpSp>
              <p:cxnSp>
                <p:nvCxnSpPr>
                  <p:cNvPr id="34" name="Straight Connector 33"/>
                  <p:cNvCxnSpPr>
                    <a:stCxn id="52" idx="3"/>
                  </p:cNvCxnSpPr>
                  <p:nvPr/>
                </p:nvCxnSpPr>
                <p:spPr>
                  <a:xfrm flipV="1">
                    <a:off x="6584459" y="4315288"/>
                    <a:ext cx="1983974" cy="10773"/>
                  </a:xfrm>
                  <a:prstGeom prst="line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5" name="Group 34"/>
                  <p:cNvGrpSpPr/>
                  <p:nvPr/>
                </p:nvGrpSpPr>
                <p:grpSpPr>
                  <a:xfrm>
                    <a:off x="5231364" y="4625823"/>
                    <a:ext cx="2164676" cy="559878"/>
                    <a:chOff x="3410584" y="4473423"/>
                    <a:chExt cx="2164676" cy="559878"/>
                  </a:xfrm>
                </p:grpSpPr>
                <p:sp>
                  <p:nvSpPr>
                    <p:cNvPr id="46" name="Rectangle 45"/>
                    <p:cNvSpPr/>
                    <p:nvPr/>
                  </p:nvSpPr>
                  <p:spPr>
                    <a:xfrm>
                      <a:off x="4003312" y="4668253"/>
                      <a:ext cx="728916" cy="365048"/>
                    </a:xfrm>
                    <a:prstGeom prst="rect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r-TR"/>
                    </a:p>
                  </p:txBody>
                </p:sp>
                <p:sp>
                  <p:nvSpPr>
                    <p:cNvPr id="47" name="TextBox 46"/>
                    <p:cNvSpPr txBox="1"/>
                    <p:nvPr/>
                  </p:nvSpPr>
                  <p:spPr>
                    <a:xfrm>
                      <a:off x="3973874" y="4654739"/>
                      <a:ext cx="75835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tr-TR" dirty="0" smtClean="0"/>
                        <a:t>G</a:t>
                      </a:r>
                      <a:r>
                        <a:rPr lang="tr-TR" baseline="-25000" dirty="0" smtClean="0"/>
                        <a:t>21</a:t>
                      </a:r>
                      <a:r>
                        <a:rPr lang="tr-TR" dirty="0" smtClean="0"/>
                        <a:t>(s)</a:t>
                      </a:r>
                      <a:endParaRPr lang="tr-TR" dirty="0"/>
                    </a:p>
                  </p:txBody>
                </p:sp>
                <p:cxnSp>
                  <p:nvCxnSpPr>
                    <p:cNvPr id="48" name="Straight Arrow Connector 47"/>
                    <p:cNvCxnSpPr>
                      <a:endCxn id="47" idx="1"/>
                    </p:cNvCxnSpPr>
                    <p:nvPr/>
                  </p:nvCxnSpPr>
                  <p:spPr>
                    <a:xfrm>
                      <a:off x="3410584" y="4839405"/>
                      <a:ext cx="563299" cy="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0" name="TextBox 49"/>
                    <p:cNvSpPr txBox="1"/>
                    <p:nvPr/>
                  </p:nvSpPr>
                  <p:spPr>
                    <a:xfrm>
                      <a:off x="4883799" y="4473423"/>
                      <a:ext cx="691461" cy="3693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tr-TR" dirty="0" smtClean="0"/>
                        <a:t>Y</a:t>
                      </a:r>
                      <a:r>
                        <a:rPr lang="tr-TR" baseline="-25000" dirty="0" smtClean="0"/>
                        <a:t>21</a:t>
                      </a:r>
                      <a:r>
                        <a:rPr lang="tr-TR" dirty="0" smtClean="0"/>
                        <a:t>(s)</a:t>
                      </a:r>
                      <a:endParaRPr lang="tr-TR" dirty="0"/>
                    </a:p>
                  </p:txBody>
                </p:sp>
              </p:grpSp>
              <p:cxnSp>
                <p:nvCxnSpPr>
                  <p:cNvPr id="36" name="Straight Connector 35"/>
                  <p:cNvCxnSpPr>
                    <a:stCxn id="47" idx="3"/>
                  </p:cNvCxnSpPr>
                  <p:nvPr/>
                </p:nvCxnSpPr>
                <p:spPr>
                  <a:xfrm>
                    <a:off x="6553006" y="4991805"/>
                    <a:ext cx="1621069" cy="11372"/>
                  </a:xfrm>
                  <a:prstGeom prst="line">
                    <a:avLst/>
                  </a:prstGeom>
                  <a:ln>
                    <a:tailEnd type="non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" name="Straight Connector 14"/>
                <p:cNvCxnSpPr/>
                <p:nvPr/>
              </p:nvCxnSpPr>
              <p:spPr>
                <a:xfrm flipV="1">
                  <a:off x="4131129" y="4242669"/>
                  <a:ext cx="2" cy="67651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Group 94"/>
              <p:cNvGrpSpPr/>
              <p:nvPr/>
            </p:nvGrpSpPr>
            <p:grpSpPr>
              <a:xfrm>
                <a:off x="2659530" y="4795929"/>
                <a:ext cx="4835192" cy="1239745"/>
                <a:chOff x="3180897" y="3873336"/>
                <a:chExt cx="4835192" cy="1239745"/>
              </a:xfrm>
            </p:grpSpPr>
            <p:grpSp>
              <p:nvGrpSpPr>
                <p:cNvPr id="96" name="Group 95"/>
                <p:cNvGrpSpPr/>
                <p:nvPr/>
              </p:nvGrpSpPr>
              <p:grpSpPr>
                <a:xfrm>
                  <a:off x="3180897" y="3873336"/>
                  <a:ext cx="4835192" cy="1239745"/>
                  <a:chOff x="4305445" y="3945956"/>
                  <a:chExt cx="4711469" cy="1239745"/>
                </a:xfrm>
              </p:grpSpPr>
              <p:grpSp>
                <p:nvGrpSpPr>
                  <p:cNvPr id="98" name="Group 97"/>
                  <p:cNvGrpSpPr/>
                  <p:nvPr/>
                </p:nvGrpSpPr>
                <p:grpSpPr>
                  <a:xfrm>
                    <a:off x="4305445" y="3945956"/>
                    <a:ext cx="3122051" cy="574001"/>
                    <a:chOff x="2171847" y="4459300"/>
                    <a:chExt cx="3122051" cy="574001"/>
                  </a:xfrm>
                </p:grpSpPr>
                <p:sp>
                  <p:nvSpPr>
                    <p:cNvPr id="106" name="Rectangle 105"/>
                    <p:cNvSpPr/>
                    <p:nvPr/>
                  </p:nvSpPr>
                  <p:spPr>
                    <a:xfrm>
                      <a:off x="3721945" y="4668253"/>
                      <a:ext cx="728916" cy="365048"/>
                    </a:xfrm>
                    <a:prstGeom prst="rect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r-TR"/>
                    </a:p>
                  </p:txBody>
                </p:sp>
                <p:sp>
                  <p:nvSpPr>
                    <p:cNvPr id="107" name="TextBox 106"/>
                    <p:cNvSpPr txBox="1"/>
                    <p:nvPr/>
                  </p:nvSpPr>
                  <p:spPr>
                    <a:xfrm>
                      <a:off x="3692509" y="4654739"/>
                      <a:ext cx="75835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tr-TR" dirty="0" smtClean="0"/>
                        <a:t>G</a:t>
                      </a:r>
                      <a:r>
                        <a:rPr lang="tr-TR" baseline="-25000" dirty="0" smtClean="0"/>
                        <a:t>12</a:t>
                      </a:r>
                      <a:r>
                        <a:rPr lang="tr-TR" dirty="0" smtClean="0"/>
                        <a:t>(s)</a:t>
                      </a:r>
                      <a:endParaRPr lang="tr-TR" dirty="0"/>
                    </a:p>
                  </p:txBody>
                </p:sp>
                <p:cxnSp>
                  <p:nvCxnSpPr>
                    <p:cNvPr id="108" name="Straight Arrow Connector 107"/>
                    <p:cNvCxnSpPr>
                      <a:endCxn id="107" idx="1"/>
                    </p:cNvCxnSpPr>
                    <p:nvPr/>
                  </p:nvCxnSpPr>
                  <p:spPr>
                    <a:xfrm>
                      <a:off x="2370614" y="4839405"/>
                      <a:ext cx="1321895" cy="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9" name="TextBox 108"/>
                    <p:cNvSpPr txBox="1"/>
                    <p:nvPr/>
                  </p:nvSpPr>
                  <p:spPr>
                    <a:xfrm>
                      <a:off x="2171847" y="4459300"/>
                      <a:ext cx="65773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tr-TR" dirty="0" smtClean="0"/>
                        <a:t>X</a:t>
                      </a:r>
                      <a:r>
                        <a:rPr lang="tr-TR" baseline="-25000" dirty="0" smtClean="0"/>
                        <a:t>2 </a:t>
                      </a:r>
                      <a:r>
                        <a:rPr lang="tr-TR" dirty="0" smtClean="0"/>
                        <a:t>(s)</a:t>
                      </a:r>
                    </a:p>
                  </p:txBody>
                </p:sp>
                <p:sp>
                  <p:nvSpPr>
                    <p:cNvPr id="110" name="TextBox 109"/>
                    <p:cNvSpPr txBox="1"/>
                    <p:nvPr/>
                  </p:nvSpPr>
                  <p:spPr>
                    <a:xfrm>
                      <a:off x="4602437" y="4473423"/>
                      <a:ext cx="691461" cy="3693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tr-TR" dirty="0" smtClean="0"/>
                        <a:t>Y</a:t>
                      </a:r>
                      <a:r>
                        <a:rPr lang="tr-TR" baseline="-25000" dirty="0" smtClean="0"/>
                        <a:t>11</a:t>
                      </a:r>
                      <a:r>
                        <a:rPr lang="tr-TR" dirty="0" smtClean="0"/>
                        <a:t>(s)</a:t>
                      </a:r>
                      <a:endParaRPr lang="tr-TR" dirty="0"/>
                    </a:p>
                  </p:txBody>
                </p:sp>
              </p:grpSp>
              <p:cxnSp>
                <p:nvCxnSpPr>
                  <p:cNvPr id="99" name="Straight Connector 98"/>
                  <p:cNvCxnSpPr>
                    <a:stCxn id="107" idx="3"/>
                  </p:cNvCxnSpPr>
                  <p:nvPr/>
                </p:nvCxnSpPr>
                <p:spPr>
                  <a:xfrm>
                    <a:off x="6584459" y="4326061"/>
                    <a:ext cx="2432455" cy="16865"/>
                  </a:xfrm>
                  <a:prstGeom prst="line">
                    <a:avLst/>
                  </a:prstGeom>
                  <a:ln>
                    <a:tailEnd type="non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00" name="Group 99"/>
                  <p:cNvGrpSpPr/>
                  <p:nvPr/>
                </p:nvGrpSpPr>
                <p:grpSpPr>
                  <a:xfrm>
                    <a:off x="5231364" y="4625823"/>
                    <a:ext cx="2164676" cy="559878"/>
                    <a:chOff x="3410584" y="4473423"/>
                    <a:chExt cx="2164676" cy="559878"/>
                  </a:xfrm>
                </p:grpSpPr>
                <p:sp>
                  <p:nvSpPr>
                    <p:cNvPr id="102" name="Rectangle 101"/>
                    <p:cNvSpPr/>
                    <p:nvPr/>
                  </p:nvSpPr>
                  <p:spPr>
                    <a:xfrm>
                      <a:off x="4003312" y="4668253"/>
                      <a:ext cx="728916" cy="365048"/>
                    </a:xfrm>
                    <a:prstGeom prst="rect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r-TR"/>
                    </a:p>
                  </p:txBody>
                </p:sp>
                <p:sp>
                  <p:nvSpPr>
                    <p:cNvPr id="103" name="TextBox 102"/>
                    <p:cNvSpPr txBox="1"/>
                    <p:nvPr/>
                  </p:nvSpPr>
                  <p:spPr>
                    <a:xfrm>
                      <a:off x="3973874" y="4654739"/>
                      <a:ext cx="75835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tr-TR" dirty="0" smtClean="0"/>
                        <a:t>G</a:t>
                      </a:r>
                      <a:r>
                        <a:rPr lang="tr-TR" baseline="-25000" dirty="0" smtClean="0"/>
                        <a:t>22</a:t>
                      </a:r>
                      <a:r>
                        <a:rPr lang="tr-TR" dirty="0" smtClean="0"/>
                        <a:t>(s)</a:t>
                      </a:r>
                      <a:endParaRPr lang="tr-TR" dirty="0"/>
                    </a:p>
                  </p:txBody>
                </p:sp>
                <p:cxnSp>
                  <p:nvCxnSpPr>
                    <p:cNvPr id="104" name="Straight Arrow Connector 103"/>
                    <p:cNvCxnSpPr>
                      <a:endCxn id="103" idx="1"/>
                    </p:cNvCxnSpPr>
                    <p:nvPr/>
                  </p:nvCxnSpPr>
                  <p:spPr>
                    <a:xfrm>
                      <a:off x="3410584" y="4839405"/>
                      <a:ext cx="563299" cy="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5" name="TextBox 104"/>
                    <p:cNvSpPr txBox="1"/>
                    <p:nvPr/>
                  </p:nvSpPr>
                  <p:spPr>
                    <a:xfrm>
                      <a:off x="4883799" y="4473423"/>
                      <a:ext cx="691461" cy="3693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tr-TR" dirty="0" smtClean="0"/>
                        <a:t>Y</a:t>
                      </a:r>
                      <a:r>
                        <a:rPr lang="tr-TR" baseline="-25000" dirty="0" smtClean="0"/>
                        <a:t>22</a:t>
                      </a:r>
                      <a:r>
                        <a:rPr lang="tr-TR" dirty="0" smtClean="0"/>
                        <a:t>(s)</a:t>
                      </a:r>
                      <a:endParaRPr lang="tr-TR" dirty="0"/>
                    </a:p>
                  </p:txBody>
                </p:sp>
              </p:grpSp>
              <p:cxnSp>
                <p:nvCxnSpPr>
                  <p:cNvPr id="101" name="Straight Connector 100"/>
                  <p:cNvCxnSpPr/>
                  <p:nvPr/>
                </p:nvCxnSpPr>
                <p:spPr>
                  <a:xfrm>
                    <a:off x="6553006" y="5007210"/>
                    <a:ext cx="1425681" cy="1460"/>
                  </a:xfrm>
                  <a:prstGeom prst="line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7" name="Straight Connector 96"/>
                <p:cNvCxnSpPr/>
                <p:nvPr/>
              </p:nvCxnSpPr>
              <p:spPr>
                <a:xfrm flipV="1">
                  <a:off x="4131129" y="4242669"/>
                  <a:ext cx="2" cy="67651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6" name="TextBox 135"/>
              <p:cNvSpPr txBox="1"/>
              <p:nvPr/>
            </p:nvSpPr>
            <p:spPr>
              <a:xfrm>
                <a:off x="7119733" y="5337984"/>
                <a:ext cx="691461" cy="369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Y</a:t>
                </a:r>
                <a:r>
                  <a:rPr lang="tr-TR" baseline="-25000" dirty="0" smtClean="0"/>
                  <a:t>2</a:t>
                </a:r>
                <a:r>
                  <a:rPr lang="tr-TR" dirty="0" smtClean="0"/>
                  <a:t>(s)</a:t>
                </a:r>
                <a:endParaRPr lang="tr-TR" dirty="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6427927" y="5498906"/>
                <a:ext cx="593560" cy="559878"/>
              </a:xfrm>
              <a:prstGeom prst="ellipse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6607987" y="5498906"/>
                <a:ext cx="6024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b="1" dirty="0" smtClean="0"/>
                  <a:t>∑</a:t>
                </a:r>
                <a:endParaRPr lang="tr-TR" sz="2400" b="1" dirty="0"/>
              </a:p>
            </p:txBody>
          </p:sp>
          <p:grpSp>
            <p:nvGrpSpPr>
              <p:cNvPr id="115" name="Group 114"/>
              <p:cNvGrpSpPr/>
              <p:nvPr/>
            </p:nvGrpSpPr>
            <p:grpSpPr>
              <a:xfrm>
                <a:off x="6669854" y="3612186"/>
                <a:ext cx="1292978" cy="636353"/>
                <a:chOff x="8266881" y="5048337"/>
                <a:chExt cx="1292978" cy="636353"/>
              </a:xfrm>
            </p:grpSpPr>
            <p:sp>
              <p:nvSpPr>
                <p:cNvPr id="117" name="TextBox 116"/>
                <p:cNvSpPr txBox="1"/>
                <p:nvPr/>
              </p:nvSpPr>
              <p:spPr>
                <a:xfrm>
                  <a:off x="8266881" y="5048337"/>
                  <a:ext cx="691461" cy="369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b="1" dirty="0" smtClean="0"/>
                    <a:t>+</a:t>
                  </a:r>
                  <a:endParaRPr lang="tr-TR" b="1" dirty="0"/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8868398" y="5315357"/>
                  <a:ext cx="691461" cy="369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b="1" dirty="0" smtClean="0"/>
                    <a:t>+</a:t>
                  </a:r>
                  <a:endParaRPr lang="tr-TR" b="1" dirty="0"/>
                </a:p>
              </p:txBody>
            </p:sp>
          </p:grpSp>
          <p:sp>
            <p:nvSpPr>
              <p:cNvPr id="147" name="TextBox 146"/>
              <p:cNvSpPr txBox="1"/>
              <p:nvPr/>
            </p:nvSpPr>
            <p:spPr>
              <a:xfrm>
                <a:off x="7651092" y="3115959"/>
                <a:ext cx="691461" cy="369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Y</a:t>
                </a:r>
                <a:r>
                  <a:rPr lang="tr-TR" baseline="-25000" dirty="0" smtClean="0"/>
                  <a:t>1</a:t>
                </a:r>
                <a:r>
                  <a:rPr lang="tr-TR" dirty="0" smtClean="0"/>
                  <a:t>(s)</a:t>
                </a:r>
                <a:endParaRPr lang="tr-TR" dirty="0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7093671" y="3376364"/>
                <a:ext cx="593560" cy="559878"/>
              </a:xfrm>
              <a:prstGeom prst="ellipse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7193521" y="3376364"/>
                <a:ext cx="6024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b="1" dirty="0" smtClean="0"/>
                  <a:t>∑</a:t>
                </a:r>
                <a:endParaRPr lang="tr-TR" sz="2400" b="1" dirty="0"/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 flipV="1">
                <a:off x="7494722" y="3936242"/>
                <a:ext cx="8020" cy="125665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50" name="Group 149"/>
              <p:cNvGrpSpPr/>
              <p:nvPr/>
            </p:nvGrpSpPr>
            <p:grpSpPr>
              <a:xfrm>
                <a:off x="6246556" y="5198213"/>
                <a:ext cx="1230329" cy="1033025"/>
                <a:chOff x="8266881" y="4384645"/>
                <a:chExt cx="1230329" cy="1033025"/>
              </a:xfrm>
            </p:grpSpPr>
            <p:sp>
              <p:nvSpPr>
                <p:cNvPr id="151" name="TextBox 150"/>
                <p:cNvSpPr txBox="1"/>
                <p:nvPr/>
              </p:nvSpPr>
              <p:spPr>
                <a:xfrm>
                  <a:off x="8805749" y="4384645"/>
                  <a:ext cx="691461" cy="369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b="1" dirty="0" smtClean="0"/>
                    <a:t>+</a:t>
                  </a:r>
                  <a:endParaRPr lang="tr-TR" b="1" dirty="0"/>
                </a:p>
              </p:txBody>
            </p:sp>
            <p:sp>
              <p:nvSpPr>
                <p:cNvPr id="152" name="TextBox 151"/>
                <p:cNvSpPr txBox="1"/>
                <p:nvPr/>
              </p:nvSpPr>
              <p:spPr>
                <a:xfrm>
                  <a:off x="8266881" y="5048337"/>
                  <a:ext cx="691461" cy="369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b="1" dirty="0" smtClean="0"/>
                    <a:t>+</a:t>
                  </a:r>
                  <a:endParaRPr lang="tr-TR" b="1" dirty="0"/>
                </a:p>
              </p:txBody>
            </p:sp>
          </p:grpSp>
          <p:cxnSp>
            <p:nvCxnSpPr>
              <p:cNvPr id="12" name="Straight Connector 11"/>
              <p:cNvCxnSpPr/>
              <p:nvPr/>
            </p:nvCxnSpPr>
            <p:spPr>
              <a:xfrm>
                <a:off x="6669702" y="4344518"/>
                <a:ext cx="54781" cy="65703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Freeform 12"/>
              <p:cNvSpPr/>
              <p:nvPr/>
            </p:nvSpPr>
            <p:spPr>
              <a:xfrm>
                <a:off x="6705600" y="5005137"/>
                <a:ext cx="258169" cy="288758"/>
              </a:xfrm>
              <a:custGeom>
                <a:avLst/>
                <a:gdLst>
                  <a:gd name="connsiteX0" fmla="*/ 0 w 258169"/>
                  <a:gd name="connsiteY0" fmla="*/ 0 h 288758"/>
                  <a:gd name="connsiteX1" fmla="*/ 256674 w 258169"/>
                  <a:gd name="connsiteY1" fmla="*/ 64168 h 288758"/>
                  <a:gd name="connsiteX2" fmla="*/ 112295 w 258169"/>
                  <a:gd name="connsiteY2" fmla="*/ 272716 h 288758"/>
                  <a:gd name="connsiteX3" fmla="*/ 112295 w 258169"/>
                  <a:gd name="connsiteY3" fmla="*/ 272716 h 288758"/>
                  <a:gd name="connsiteX4" fmla="*/ 96253 w 258169"/>
                  <a:gd name="connsiteY4" fmla="*/ 288758 h 288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8169" h="288758">
                    <a:moveTo>
                      <a:pt x="0" y="0"/>
                    </a:moveTo>
                    <a:cubicBezTo>
                      <a:pt x="118979" y="9357"/>
                      <a:pt x="237958" y="18715"/>
                      <a:pt x="256674" y="64168"/>
                    </a:cubicBezTo>
                    <a:cubicBezTo>
                      <a:pt x="275390" y="109621"/>
                      <a:pt x="112295" y="272716"/>
                      <a:pt x="112295" y="272716"/>
                    </a:cubicBezTo>
                    <a:lnTo>
                      <a:pt x="112295" y="272716"/>
                    </a:lnTo>
                    <a:lnTo>
                      <a:pt x="96253" y="288758"/>
                    </a:lnTo>
                  </a:path>
                </a:pathLst>
              </a:cu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21" name="Straight Arrow Connector 20"/>
              <p:cNvCxnSpPr>
                <a:stCxn id="13" idx="4"/>
              </p:cNvCxnSpPr>
              <p:nvPr/>
            </p:nvCxnSpPr>
            <p:spPr>
              <a:xfrm flipH="1">
                <a:off x="6730165" y="5293895"/>
                <a:ext cx="71688" cy="22875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4" name="Straight Arrow Connector 153"/>
              <p:cNvCxnSpPr/>
              <p:nvPr/>
            </p:nvCxnSpPr>
            <p:spPr>
              <a:xfrm>
                <a:off x="7706447" y="3656303"/>
                <a:ext cx="57809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55" name="Straight Arrow Connector 154"/>
            <p:cNvCxnSpPr/>
            <p:nvPr/>
          </p:nvCxnSpPr>
          <p:spPr>
            <a:xfrm>
              <a:off x="7039010" y="5811748"/>
              <a:ext cx="57809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4736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Blok diyagramlar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25616" y="1281215"/>
                <a:ext cx="10725751" cy="3691838"/>
              </a:xfrm>
            </p:spPr>
            <p:txBody>
              <a:bodyPr>
                <a:normAutofit/>
              </a:bodyPr>
              <a:lstStyle/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r>
                  <a:rPr lang="tr-TR" sz="2400" b="1" dirty="0" smtClean="0"/>
                  <a:t>Kademeli </a:t>
                </a:r>
                <a:r>
                  <a:rPr lang="tr-TR" sz="2400" b="1" dirty="0"/>
                  <a:t>B</a:t>
                </a:r>
                <a:r>
                  <a:rPr lang="tr-TR" sz="2400" b="1" dirty="0" smtClean="0"/>
                  <a:t>irleşimi (</a:t>
                </a:r>
                <a:r>
                  <a:rPr lang="tr-TR" sz="2400" b="1" dirty="0" err="1" smtClean="0"/>
                  <a:t>Cascaded</a:t>
                </a:r>
                <a:r>
                  <a:rPr lang="tr-TR" sz="2400" b="1" dirty="0" smtClean="0"/>
                  <a:t> Combination)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tr-T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𝑍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)=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𝐺</m:t>
                            </m:r>
                            <m:r>
                              <a:rPr lang="tr-TR" sz="2400" i="1" baseline="-25000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tr-TR" sz="2400" i="1" baseline="-25000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𝑌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tr-TR" sz="2400" b="1" dirty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 </m:t>
                            </m:r>
                          </m:e>
                          <m:e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𝑌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)=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𝐺</m:t>
                            </m:r>
                            <m:r>
                              <a:rPr lang="tr-TR" sz="2400" i="1" baseline="-25000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)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𝑋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tr-TR" sz="2400" b="1" dirty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 </m:t>
                            </m:r>
                          </m:e>
                        </m:eqArr>
                      </m:e>
                    </m:d>
                    <m:r>
                      <a:rPr lang="tr-T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𝑍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</m:t>
                    </m:r>
                    <m:limLow>
                      <m:limLowPr>
                        <m:ctrlPr>
                          <a:rPr lang="tr-TR" sz="24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groupChr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tr-TR" sz="2400" i="1" dirty="0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𝐺</m:t>
                                </m:r>
                                <m:r>
                                  <a:rPr lang="tr-TR" sz="2400" i="1" baseline="-25000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  <m:r>
                                  <a:rPr lang="tr-TR" sz="24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(</m:t>
                                </m:r>
                                <m:r>
                                  <a:rPr lang="tr-TR" sz="24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  <m:r>
                                  <a:rPr lang="tr-TR" sz="24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)</m:t>
                                </m:r>
                                <m:r>
                                  <a:rPr lang="tr-TR" sz="24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𝐺</m:t>
                                </m:r>
                                <m:r>
                                  <a:rPr lang="tr-TR" sz="2400" i="1" baseline="-25000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tr-TR" sz="2400" i="1" baseline="-25000" dirty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i="1" dirty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</m:d>
                          </m:e>
                        </m:groupChr>
                      </m:e>
                      <m:lim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𝐺</m:t>
                        </m:r>
                        <m:r>
                          <a:rPr lang="tr-TR" sz="2400" b="0" i="1" baseline="-25000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lim>
                    </m:limLow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𝑋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tr-TR" sz="2400" b="1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𝑍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𝑋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tr-TR" sz="2400" b="1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r>
                  <a:rPr lang="tr-TR" sz="24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Bu özelliğe </a:t>
                </a:r>
                <a:r>
                  <a:rPr lang="tr-TR" sz="2400" dirty="0" smtClean="0"/>
                  <a:t>transfer fonksiyonlarının </a:t>
                </a:r>
                <a:r>
                  <a:rPr lang="tr-TR" sz="2400" dirty="0"/>
                  <a:t>kademeli </a:t>
                </a:r>
                <a:r>
                  <a:rPr lang="tr-TR" sz="2400" dirty="0" smtClean="0"/>
                  <a:t>birleşimi veya </a:t>
                </a:r>
                <a:r>
                  <a:rPr lang="tr-TR" sz="2400" dirty="0" err="1" smtClean="0"/>
                  <a:t>çarpımsal</a:t>
                </a:r>
                <a:r>
                  <a:rPr lang="tr-TR" sz="2400" dirty="0" smtClean="0"/>
                  <a:t> birleşimi diyoruz.</a:t>
                </a:r>
                <a:endParaRPr lang="tr-TR" sz="2400" dirty="0"/>
              </a:p>
              <a:p>
                <a:endParaRPr lang="tr-TR" b="1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tr-TR" sz="2000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15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25616" y="1281215"/>
                <a:ext cx="10725751" cy="3691838"/>
              </a:xfrm>
              <a:blipFill>
                <a:blip r:embed="rId3"/>
                <a:stretch>
                  <a:fillRect l="-1705" t="-231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/>
          <p:cNvGrpSpPr/>
          <p:nvPr/>
        </p:nvGrpSpPr>
        <p:grpSpPr>
          <a:xfrm>
            <a:off x="3664019" y="4296787"/>
            <a:ext cx="4854339" cy="1702959"/>
            <a:chOff x="3363489" y="2140864"/>
            <a:chExt cx="3399249" cy="976703"/>
          </a:xfrm>
        </p:grpSpPr>
        <p:cxnSp>
          <p:nvCxnSpPr>
            <p:cNvPr id="73" name="Straight Arrow Connector 72"/>
            <p:cNvCxnSpPr>
              <a:endCxn id="72" idx="1"/>
            </p:cNvCxnSpPr>
            <p:nvPr/>
          </p:nvCxnSpPr>
          <p:spPr>
            <a:xfrm>
              <a:off x="4664787" y="2392537"/>
              <a:ext cx="57809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3363489" y="2140864"/>
              <a:ext cx="3399249" cy="976703"/>
              <a:chOff x="3379531" y="2140864"/>
              <a:chExt cx="3399249" cy="976703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3379531" y="2140864"/>
                <a:ext cx="2096087" cy="445192"/>
                <a:chOff x="3187127" y="4588109"/>
                <a:chExt cx="2042452" cy="445192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3721945" y="4668253"/>
                  <a:ext cx="728916" cy="365048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692509" y="4654739"/>
                  <a:ext cx="7583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dirty="0" smtClean="0"/>
                    <a:t>G</a:t>
                  </a:r>
                  <a:r>
                    <a:rPr lang="tr-TR" baseline="-25000" dirty="0" smtClean="0"/>
                    <a:t>1</a:t>
                  </a:r>
                  <a:r>
                    <a:rPr lang="tr-TR" dirty="0" smtClean="0"/>
                    <a:t>(s)</a:t>
                  </a:r>
                  <a:endParaRPr lang="tr-TR" dirty="0"/>
                </a:p>
              </p:txBody>
            </p:sp>
            <p:cxnSp>
              <p:nvCxnSpPr>
                <p:cNvPr id="77" name="Straight Arrow Connector 76"/>
                <p:cNvCxnSpPr>
                  <a:endCxn id="76" idx="1"/>
                </p:cNvCxnSpPr>
                <p:nvPr/>
              </p:nvCxnSpPr>
              <p:spPr>
                <a:xfrm>
                  <a:off x="3214930" y="4828632"/>
                  <a:ext cx="477580" cy="1077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8" name="TextBox 77"/>
                <p:cNvSpPr txBox="1"/>
                <p:nvPr/>
              </p:nvSpPr>
              <p:spPr>
                <a:xfrm>
                  <a:off x="3187127" y="4588109"/>
                  <a:ext cx="6577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dirty="0" smtClean="0"/>
                    <a:t>X</a:t>
                  </a:r>
                  <a:r>
                    <a:rPr lang="tr-TR" baseline="-25000" dirty="0" smtClean="0"/>
                    <a:t> </a:t>
                  </a:r>
                  <a:r>
                    <a:rPr lang="tr-TR" dirty="0" smtClean="0"/>
                    <a:t>(s)</a:t>
                  </a:r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>
                  <a:off x="4538118" y="4595578"/>
                  <a:ext cx="691461" cy="369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dirty="0" smtClean="0"/>
                    <a:t>Y</a:t>
                  </a:r>
                  <a:r>
                    <a:rPr lang="tr-TR" baseline="-25000" dirty="0" smtClean="0"/>
                    <a:t> </a:t>
                  </a:r>
                  <a:r>
                    <a:rPr lang="tr-TR" dirty="0" smtClean="0"/>
                    <a:t>(s)</a:t>
                  </a:r>
                  <a:endParaRPr lang="tr-TR" dirty="0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5258911" y="2146164"/>
                <a:ext cx="1519869" cy="440269"/>
                <a:chOff x="7742795" y="2825871"/>
                <a:chExt cx="1519869" cy="440269"/>
              </a:xfrm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7773006" y="2901092"/>
                  <a:ext cx="748057" cy="365048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7742795" y="2887578"/>
                  <a:ext cx="7782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dirty="0" smtClean="0"/>
                    <a:t>G</a:t>
                  </a:r>
                  <a:r>
                    <a:rPr lang="tr-TR" baseline="-25000" dirty="0" smtClean="0"/>
                    <a:t>2</a:t>
                  </a:r>
                  <a:r>
                    <a:rPr lang="tr-TR" dirty="0" smtClean="0"/>
                    <a:t>(s)</a:t>
                  </a:r>
                  <a:endParaRPr lang="tr-TR" dirty="0"/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8553045" y="2825871"/>
                  <a:ext cx="709619" cy="369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dirty="0" smtClean="0"/>
                    <a:t>Z(s)</a:t>
                  </a:r>
                  <a:endParaRPr lang="tr-TR" dirty="0"/>
                </a:p>
              </p:txBody>
            </p:sp>
            <p:cxnSp>
              <p:nvCxnSpPr>
                <p:cNvPr id="64" name="Straight Connector 63"/>
                <p:cNvCxnSpPr>
                  <a:stCxn id="72" idx="3"/>
                </p:cNvCxnSpPr>
                <p:nvPr/>
              </p:nvCxnSpPr>
              <p:spPr>
                <a:xfrm>
                  <a:off x="8521063" y="3072244"/>
                  <a:ext cx="601758" cy="0"/>
                </a:xfrm>
                <a:prstGeom prst="line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" name="Group 79"/>
              <p:cNvGrpSpPr/>
              <p:nvPr/>
            </p:nvGrpSpPr>
            <p:grpSpPr>
              <a:xfrm>
                <a:off x="3437053" y="2653974"/>
                <a:ext cx="2893663" cy="463593"/>
                <a:chOff x="2563203" y="4210882"/>
                <a:chExt cx="2819621" cy="463593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3071968" y="4309427"/>
                  <a:ext cx="1641598" cy="365048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82" name="TextBox 81"/>
                    <p:cNvSpPr txBox="1"/>
                    <p:nvPr/>
                  </p:nvSpPr>
                  <p:spPr>
                    <a:xfrm>
                      <a:off x="3159536" y="4406321"/>
                      <a:ext cx="1564977" cy="21182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𝐺</m:t>
                            </m:r>
                            <m:r>
                              <a:rPr lang="tr-TR" i="1" baseline="-25000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  <m:d>
                              <m:dPr>
                                <m:ctrlPr>
                                  <a:rPr lang="tr-TR" i="1" baseline="-25000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tr-T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𝐺</m:t>
                            </m:r>
                            <m:r>
                              <a:rPr lang="tr-TR" i="1" baseline="-25000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tr-TR" i="1" baseline="-25000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tr-TR" b="0" i="0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tr-TR" b="0" i="0" dirty="0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tr-TR" b="0" i="0" dirty="0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G</m:t>
                                </m:r>
                              </m:e>
                              <m:sub>
                                <m:r>
                                  <a:rPr lang="tr-TR" b="0" i="0" dirty="0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tr-TR" b="0" i="0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tr-TR" b="0" i="0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s</m:t>
                            </m:r>
                            <m:r>
                              <a:rPr lang="tr-TR" b="0" i="0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>
                <p:sp>
                  <p:nvSpPr>
                    <p:cNvPr id="82" name="TextBox 8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59536" y="4406321"/>
                      <a:ext cx="1564977" cy="211824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83" name="Straight Arrow Connector 82"/>
                <p:cNvCxnSpPr/>
                <p:nvPr/>
              </p:nvCxnSpPr>
              <p:spPr>
                <a:xfrm>
                  <a:off x="2601953" y="4488207"/>
                  <a:ext cx="477580" cy="1077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4" name="TextBox 83"/>
                <p:cNvSpPr txBox="1"/>
                <p:nvPr/>
              </p:nvSpPr>
              <p:spPr>
                <a:xfrm>
                  <a:off x="2563203" y="4210882"/>
                  <a:ext cx="6577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dirty="0" smtClean="0"/>
                    <a:t>X</a:t>
                  </a:r>
                  <a:r>
                    <a:rPr lang="tr-TR" baseline="-25000" dirty="0" smtClean="0"/>
                    <a:t> </a:t>
                  </a:r>
                  <a:r>
                    <a:rPr lang="tr-TR" dirty="0" smtClean="0"/>
                    <a:t>(s)</a:t>
                  </a:r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4691363" y="4245953"/>
                  <a:ext cx="691461" cy="369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dirty="0" smtClean="0"/>
                    <a:t>Z(s)</a:t>
                  </a:r>
                  <a:endParaRPr lang="tr-TR" dirty="0"/>
                </a:p>
              </p:txBody>
            </p:sp>
          </p:grpSp>
        </p:grpSp>
        <p:cxnSp>
          <p:nvCxnSpPr>
            <p:cNvPr id="86" name="Straight Arrow Connector 85"/>
            <p:cNvCxnSpPr/>
            <p:nvPr/>
          </p:nvCxnSpPr>
          <p:spPr>
            <a:xfrm>
              <a:off x="5625797" y="2960850"/>
              <a:ext cx="57809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0690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Blok diyagramlar</a:t>
            </a:r>
            <a:endParaRPr lang="en-US" dirty="0"/>
          </a:p>
        </p:txBody>
      </p:sp>
      <p:grpSp>
        <p:nvGrpSpPr>
          <p:cNvPr id="138" name="Group 137"/>
          <p:cNvGrpSpPr/>
          <p:nvPr/>
        </p:nvGrpSpPr>
        <p:grpSpPr>
          <a:xfrm>
            <a:off x="7230334" y="1405386"/>
            <a:ext cx="4624782" cy="2845772"/>
            <a:chOff x="7134082" y="3571071"/>
            <a:chExt cx="3426033" cy="2280273"/>
          </a:xfrm>
        </p:grpSpPr>
        <p:cxnSp>
          <p:nvCxnSpPr>
            <p:cNvPr id="129" name="Straight Connector 128"/>
            <p:cNvCxnSpPr/>
            <p:nvPr/>
          </p:nvCxnSpPr>
          <p:spPr>
            <a:xfrm flipV="1">
              <a:off x="7779436" y="3941668"/>
              <a:ext cx="0" cy="6771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37" name="Group 136"/>
            <p:cNvGrpSpPr/>
            <p:nvPr/>
          </p:nvGrpSpPr>
          <p:grpSpPr>
            <a:xfrm>
              <a:off x="7134082" y="3571071"/>
              <a:ext cx="3426033" cy="2280273"/>
              <a:chOff x="7123137" y="3561563"/>
              <a:chExt cx="3426033" cy="2280273"/>
            </a:xfrm>
          </p:grpSpPr>
          <p:grpSp>
            <p:nvGrpSpPr>
              <p:cNvPr id="88" name="Group 87"/>
              <p:cNvGrpSpPr/>
              <p:nvPr/>
            </p:nvGrpSpPr>
            <p:grpSpPr>
              <a:xfrm>
                <a:off x="7123137" y="3561563"/>
                <a:ext cx="3426033" cy="1357440"/>
                <a:chOff x="8631096" y="3544719"/>
                <a:chExt cx="3426033" cy="1357440"/>
              </a:xfrm>
            </p:grpSpPr>
            <p:grpSp>
              <p:nvGrpSpPr>
                <p:cNvPr id="89" name="Group 88"/>
                <p:cNvGrpSpPr/>
                <p:nvPr/>
              </p:nvGrpSpPr>
              <p:grpSpPr>
                <a:xfrm>
                  <a:off x="10990328" y="3924824"/>
                  <a:ext cx="1066801" cy="677116"/>
                  <a:chOff x="7170819" y="4326061"/>
                  <a:chExt cx="1066801" cy="677116"/>
                </a:xfrm>
              </p:grpSpPr>
              <p:cxnSp>
                <p:nvCxnSpPr>
                  <p:cNvPr id="119" name="Straight Arrow Connector 118"/>
                  <p:cNvCxnSpPr/>
                  <p:nvPr/>
                </p:nvCxnSpPr>
                <p:spPr>
                  <a:xfrm>
                    <a:off x="7170819" y="4326061"/>
                    <a:ext cx="0" cy="326153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Arrow Connector 120"/>
                  <p:cNvCxnSpPr/>
                  <p:nvPr/>
                </p:nvCxnSpPr>
                <p:spPr>
                  <a:xfrm>
                    <a:off x="7471199" y="5003177"/>
                    <a:ext cx="437559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2" name="TextBox 121"/>
                  <p:cNvSpPr txBox="1"/>
                  <p:nvPr/>
                </p:nvSpPr>
                <p:spPr>
                  <a:xfrm>
                    <a:off x="7546159" y="4625823"/>
                    <a:ext cx="691461" cy="3693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dirty="0" smtClean="0"/>
                      <a:t>Y</a:t>
                    </a:r>
                    <a:r>
                      <a:rPr lang="tr-TR" baseline="-25000" dirty="0" smtClean="0"/>
                      <a:t> </a:t>
                    </a:r>
                    <a:r>
                      <a:rPr lang="tr-TR" dirty="0" smtClean="0"/>
                      <a:t>(s)</a:t>
                    </a:r>
                    <a:endParaRPr lang="tr-TR" dirty="0"/>
                  </a:p>
                </p:txBody>
              </p:sp>
            </p:grpSp>
            <p:grpSp>
              <p:nvGrpSpPr>
                <p:cNvPr id="90" name="Group 89"/>
                <p:cNvGrpSpPr/>
                <p:nvPr/>
              </p:nvGrpSpPr>
              <p:grpSpPr>
                <a:xfrm>
                  <a:off x="8631096" y="3544719"/>
                  <a:ext cx="3000272" cy="1357440"/>
                  <a:chOff x="4798241" y="3938207"/>
                  <a:chExt cx="3000272" cy="1357440"/>
                </a:xfrm>
              </p:grpSpPr>
              <p:grpSp>
                <p:nvGrpSpPr>
                  <p:cNvPr id="91" name="Group 90"/>
                  <p:cNvGrpSpPr/>
                  <p:nvPr/>
                </p:nvGrpSpPr>
                <p:grpSpPr>
                  <a:xfrm>
                    <a:off x="4798241" y="3938207"/>
                    <a:ext cx="2798669" cy="1274635"/>
                    <a:chOff x="4797270" y="3945956"/>
                    <a:chExt cx="2798669" cy="1274635"/>
                  </a:xfrm>
                </p:grpSpPr>
                <p:grpSp>
                  <p:nvGrpSpPr>
                    <p:cNvPr id="96" name="Group 95"/>
                    <p:cNvGrpSpPr/>
                    <p:nvPr/>
                  </p:nvGrpSpPr>
                  <p:grpSpPr>
                    <a:xfrm>
                      <a:off x="4797270" y="3945956"/>
                      <a:ext cx="1787189" cy="574001"/>
                      <a:chOff x="2663672" y="4459300"/>
                      <a:chExt cx="1787189" cy="574001"/>
                    </a:xfrm>
                  </p:grpSpPr>
                  <p:sp>
                    <p:nvSpPr>
                      <p:cNvPr id="114" name="Rectangle 113"/>
                      <p:cNvSpPr/>
                      <p:nvPr/>
                    </p:nvSpPr>
                    <p:spPr>
                      <a:xfrm>
                        <a:off x="3721945" y="4668253"/>
                        <a:ext cx="728916" cy="365048"/>
                      </a:xfrm>
                      <a:prstGeom prst="rect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6"/>
                      </a:lnRef>
                      <a:fillRef idx="1">
                        <a:schemeClr val="lt1"/>
                      </a:fillRef>
                      <a:effectRef idx="0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tr-TR"/>
                      </a:p>
                    </p:txBody>
                  </p:sp>
                  <p:sp>
                    <p:nvSpPr>
                      <p:cNvPr id="115" name="TextBox 114"/>
                      <p:cNvSpPr txBox="1"/>
                      <p:nvPr/>
                    </p:nvSpPr>
                    <p:spPr>
                      <a:xfrm>
                        <a:off x="3692509" y="4654739"/>
                        <a:ext cx="75835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tr-TR" dirty="0" smtClean="0"/>
                          <a:t>G</a:t>
                        </a:r>
                        <a:r>
                          <a:rPr lang="tr-TR" baseline="-25000" dirty="0" smtClean="0"/>
                          <a:t>1</a:t>
                        </a:r>
                        <a:r>
                          <a:rPr lang="tr-TR" dirty="0" smtClean="0"/>
                          <a:t>(s)</a:t>
                        </a:r>
                        <a:endParaRPr lang="tr-TR" dirty="0"/>
                      </a:p>
                    </p:txBody>
                  </p:sp>
                  <p:cxnSp>
                    <p:nvCxnSpPr>
                      <p:cNvPr id="116" name="Straight Arrow Connector 115"/>
                      <p:cNvCxnSpPr>
                        <a:endCxn id="115" idx="1"/>
                      </p:cNvCxnSpPr>
                      <p:nvPr/>
                    </p:nvCxnSpPr>
                    <p:spPr>
                      <a:xfrm flipV="1">
                        <a:off x="2836991" y="4839405"/>
                        <a:ext cx="855518" cy="11372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17" name="TextBox 116"/>
                      <p:cNvSpPr txBox="1"/>
                      <p:nvPr/>
                    </p:nvSpPr>
                    <p:spPr>
                      <a:xfrm>
                        <a:off x="2663672" y="4459300"/>
                        <a:ext cx="657733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tr-TR" dirty="0" smtClean="0"/>
                          <a:t>X(s)</a:t>
                        </a:r>
                      </a:p>
                    </p:txBody>
                  </p:sp>
                </p:grpSp>
                <p:cxnSp>
                  <p:nvCxnSpPr>
                    <p:cNvPr id="97" name="Straight Connector 96"/>
                    <p:cNvCxnSpPr>
                      <a:stCxn id="115" idx="3"/>
                    </p:cNvCxnSpPr>
                    <p:nvPr/>
                  </p:nvCxnSpPr>
                  <p:spPr>
                    <a:xfrm>
                      <a:off x="6584459" y="4326061"/>
                      <a:ext cx="586360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98" name="Group 97"/>
                    <p:cNvGrpSpPr/>
                    <p:nvPr/>
                  </p:nvGrpSpPr>
                  <p:grpSpPr>
                    <a:xfrm>
                      <a:off x="5453569" y="4807139"/>
                      <a:ext cx="1010576" cy="378562"/>
                      <a:chOff x="3632789" y="4654739"/>
                      <a:chExt cx="1010576" cy="378562"/>
                    </a:xfrm>
                  </p:grpSpPr>
                  <p:sp>
                    <p:nvSpPr>
                      <p:cNvPr id="109" name="Rectangle 108"/>
                      <p:cNvSpPr/>
                      <p:nvPr/>
                    </p:nvSpPr>
                    <p:spPr>
                      <a:xfrm>
                        <a:off x="3898407" y="4668253"/>
                        <a:ext cx="728916" cy="365048"/>
                      </a:xfrm>
                      <a:prstGeom prst="rect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6"/>
                      </a:lnRef>
                      <a:fillRef idx="1">
                        <a:schemeClr val="lt1"/>
                      </a:fillRef>
                      <a:effectRef idx="0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tr-TR"/>
                      </a:p>
                    </p:txBody>
                  </p:sp>
                  <p:sp>
                    <p:nvSpPr>
                      <p:cNvPr id="110" name="TextBox 109"/>
                      <p:cNvSpPr txBox="1"/>
                      <p:nvPr/>
                    </p:nvSpPr>
                    <p:spPr>
                      <a:xfrm>
                        <a:off x="3885013" y="4654739"/>
                        <a:ext cx="75835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tr-TR" dirty="0" smtClean="0"/>
                          <a:t>G</a:t>
                        </a:r>
                        <a:r>
                          <a:rPr lang="tr-TR" baseline="-25000" dirty="0" smtClean="0"/>
                          <a:t>2</a:t>
                        </a:r>
                        <a:r>
                          <a:rPr lang="tr-TR" dirty="0" smtClean="0"/>
                          <a:t>(s)</a:t>
                        </a:r>
                        <a:endParaRPr lang="tr-TR" dirty="0"/>
                      </a:p>
                    </p:txBody>
                  </p:sp>
                  <p:cxnSp>
                    <p:nvCxnSpPr>
                      <p:cNvPr id="111" name="Straight Arrow Connector 110"/>
                      <p:cNvCxnSpPr>
                        <a:endCxn id="110" idx="1"/>
                      </p:cNvCxnSpPr>
                      <p:nvPr/>
                    </p:nvCxnSpPr>
                    <p:spPr>
                      <a:xfrm>
                        <a:off x="3632789" y="4839405"/>
                        <a:ext cx="252224" cy="0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00" name="Oval 99"/>
                    <p:cNvSpPr/>
                    <p:nvPr/>
                  </p:nvSpPr>
                  <p:spPr>
                    <a:xfrm>
                      <a:off x="6877639" y="4660713"/>
                      <a:ext cx="593560" cy="559878"/>
                    </a:xfrm>
                    <a:prstGeom prst="ellipse">
                      <a:avLst/>
                    </a:prstGeom>
                    <a:ln w="28575"/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r-TR"/>
                    </a:p>
                  </p:txBody>
                </p:sp>
                <p:sp>
                  <p:nvSpPr>
                    <p:cNvPr id="101" name="TextBox 100"/>
                    <p:cNvSpPr txBox="1"/>
                    <p:nvPr/>
                  </p:nvSpPr>
                  <p:spPr>
                    <a:xfrm>
                      <a:off x="6993536" y="4724036"/>
                      <a:ext cx="602403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tr-TR" sz="2400" b="1" dirty="0" smtClean="0"/>
                        <a:t>∑</a:t>
                      </a:r>
                      <a:endParaRPr lang="tr-TR" sz="2400" b="1" dirty="0"/>
                    </a:p>
                  </p:txBody>
                </p:sp>
              </p:grpSp>
              <p:grpSp>
                <p:nvGrpSpPr>
                  <p:cNvPr id="92" name="Group 91"/>
                  <p:cNvGrpSpPr/>
                  <p:nvPr/>
                </p:nvGrpSpPr>
                <p:grpSpPr>
                  <a:xfrm>
                    <a:off x="6632839" y="4264149"/>
                    <a:ext cx="1165674" cy="1031498"/>
                    <a:chOff x="8331536" y="4384645"/>
                    <a:chExt cx="1165674" cy="1031498"/>
                  </a:xfrm>
                </p:grpSpPr>
                <p:sp>
                  <p:nvSpPr>
                    <p:cNvPr id="93" name="TextBox 92"/>
                    <p:cNvSpPr txBox="1"/>
                    <p:nvPr/>
                  </p:nvSpPr>
                  <p:spPr>
                    <a:xfrm>
                      <a:off x="8805749" y="4384645"/>
                      <a:ext cx="691461" cy="3693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tr-TR" b="1" dirty="0" smtClean="0"/>
                        <a:t>+</a:t>
                      </a:r>
                      <a:endParaRPr lang="tr-TR" b="1" dirty="0"/>
                    </a:p>
                  </p:txBody>
                </p:sp>
                <p:sp>
                  <p:nvSpPr>
                    <p:cNvPr id="94" name="TextBox 93"/>
                    <p:cNvSpPr txBox="1"/>
                    <p:nvPr/>
                  </p:nvSpPr>
                  <p:spPr>
                    <a:xfrm>
                      <a:off x="8331536" y="5046810"/>
                      <a:ext cx="691461" cy="3693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tr-TR" b="1" dirty="0" smtClean="0"/>
                        <a:t>+</a:t>
                      </a:r>
                      <a:endParaRPr lang="tr-TR" b="1" dirty="0"/>
                    </a:p>
                  </p:txBody>
                </p:sp>
              </p:grpSp>
            </p:grpSp>
          </p:grpSp>
          <p:cxnSp>
            <p:nvCxnSpPr>
              <p:cNvPr id="125" name="Straight Arrow Connector 124"/>
              <p:cNvCxnSpPr/>
              <p:nvPr/>
            </p:nvCxnSpPr>
            <p:spPr>
              <a:xfrm>
                <a:off x="8780125" y="4594722"/>
                <a:ext cx="43755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>
              <a:xfrm>
                <a:off x="7599058" y="5238507"/>
                <a:ext cx="2051153" cy="603329"/>
                <a:chOff x="7594334" y="5192131"/>
                <a:chExt cx="2051153" cy="603329"/>
              </a:xfrm>
            </p:grpSpPr>
            <p:sp>
              <p:nvSpPr>
                <p:cNvPr id="135" name="Rectangle 134"/>
                <p:cNvSpPr/>
                <p:nvPr/>
              </p:nvSpPr>
              <p:spPr>
                <a:xfrm>
                  <a:off x="8176897" y="5430412"/>
                  <a:ext cx="748057" cy="365048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130" name="TextBox 129"/>
                <p:cNvSpPr txBox="1"/>
                <p:nvPr/>
              </p:nvSpPr>
              <p:spPr>
                <a:xfrm>
                  <a:off x="8146688" y="5416904"/>
                  <a:ext cx="7782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dirty="0" smtClean="0"/>
                    <a:t>G</a:t>
                  </a:r>
                  <a:r>
                    <a:rPr lang="tr-TR" baseline="-25000" dirty="0" smtClean="0"/>
                    <a:t>3</a:t>
                  </a:r>
                  <a:r>
                    <a:rPr lang="tr-TR" dirty="0" smtClean="0"/>
                    <a:t>(s)</a:t>
                  </a:r>
                  <a:endParaRPr lang="tr-TR" dirty="0"/>
                </a:p>
              </p:txBody>
            </p:sp>
            <p:cxnSp>
              <p:nvCxnSpPr>
                <p:cNvPr id="131" name="Straight Arrow Connector 130"/>
                <p:cNvCxnSpPr>
                  <a:endCxn id="130" idx="1"/>
                </p:cNvCxnSpPr>
                <p:nvPr/>
              </p:nvCxnSpPr>
              <p:spPr>
                <a:xfrm>
                  <a:off x="7656567" y="5590797"/>
                  <a:ext cx="490121" cy="1077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32" name="TextBox 131"/>
                <p:cNvSpPr txBox="1"/>
                <p:nvPr/>
              </p:nvSpPr>
              <p:spPr>
                <a:xfrm>
                  <a:off x="7594334" y="5221465"/>
                  <a:ext cx="67500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dirty="0" smtClean="0"/>
                    <a:t>X</a:t>
                  </a:r>
                  <a:r>
                    <a:rPr lang="tr-TR" baseline="-25000" dirty="0" smtClean="0"/>
                    <a:t> </a:t>
                  </a:r>
                  <a:r>
                    <a:rPr lang="tr-TR" dirty="0" smtClean="0"/>
                    <a:t>(s)</a:t>
                  </a:r>
                </a:p>
              </p:txBody>
            </p:sp>
            <p:sp>
              <p:nvSpPr>
                <p:cNvPr id="133" name="TextBox 132"/>
                <p:cNvSpPr txBox="1"/>
                <p:nvPr/>
              </p:nvSpPr>
              <p:spPr>
                <a:xfrm>
                  <a:off x="8935868" y="5192131"/>
                  <a:ext cx="709619" cy="369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smtClean="0"/>
                    <a:t>Y(s</a:t>
                  </a:r>
                  <a:r>
                    <a:rPr lang="tr-TR" dirty="0" smtClean="0"/>
                    <a:t>)</a:t>
                  </a:r>
                  <a:endParaRPr lang="tr-TR" dirty="0"/>
                </a:p>
              </p:txBody>
            </p:sp>
            <p:cxnSp>
              <p:nvCxnSpPr>
                <p:cNvPr id="134" name="Straight Arrow Connector 133"/>
                <p:cNvCxnSpPr/>
                <p:nvPr/>
              </p:nvCxnSpPr>
              <p:spPr>
                <a:xfrm>
                  <a:off x="8945375" y="5601947"/>
                  <a:ext cx="578091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9" name="Content Placeholder 2"/>
              <p:cNvSpPr txBox="1">
                <a:spLocks/>
              </p:cNvSpPr>
              <p:nvPr/>
            </p:nvSpPr>
            <p:spPr>
              <a:xfrm>
                <a:off x="960923" y="1353400"/>
                <a:ext cx="10797940" cy="3379021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Font typeface="Calibri" pitchFamily="34" charset="0"/>
                  <a:buNone/>
                </a:pPr>
                <a:r>
                  <a:rPr lang="tr-TR" sz="2400" b="1" dirty="0" smtClean="0"/>
                  <a:t>Eklemeli Birleşim (</a:t>
                </a:r>
                <a:r>
                  <a:rPr lang="tr-TR" sz="2400" b="1" dirty="0" err="1" smtClean="0"/>
                  <a:t>Additive</a:t>
                </a:r>
                <a:r>
                  <a:rPr lang="tr-TR" sz="2400" b="1" dirty="0" smtClean="0"/>
                  <a:t> Combination)</a:t>
                </a:r>
              </a:p>
              <a:p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𝑌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𝑋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tr-TR" sz="2400" b="1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d>
                      <m:dPr>
                        <m:ctrlPr>
                          <a:rPr lang="tr-TR" sz="2400" i="1" baseline="-2500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tr-TR" sz="24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𝑋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tr-TR" sz="2400" b="1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tr-TR" sz="24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𝑌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</m:t>
                    </m:r>
                    <m:limLow>
                      <m:limLowPr>
                        <m:ctrlPr>
                          <a:rPr lang="tr-TR" sz="24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groupChr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tr-TR" sz="2400" i="1" dirty="0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𝐺</m:t>
                                </m:r>
                                <m:r>
                                  <a:rPr lang="tr-TR" sz="2400" i="1" baseline="-25000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  <m:d>
                                  <m:dPr>
                                    <m:ctrlPr>
                                      <a:rPr lang="tr-TR" sz="2400" i="1" baseline="-25000" dirty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i="1" dirty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tr-TR" sz="2400" b="0" i="1" dirty="0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tr-TR" sz="24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𝐺</m:t>
                                </m:r>
                                <m:r>
                                  <a:rPr lang="tr-TR" sz="2400" i="1" baseline="-25000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tr-TR" sz="2400" i="1" baseline="-25000" dirty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i="1" dirty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</m:d>
                          </m:e>
                        </m:groupChr>
                      </m:e>
                      <m:lim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𝐺</m:t>
                        </m:r>
                        <m:r>
                          <a:rPr lang="tr-TR" sz="2400" i="1" baseline="-25000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lim>
                    </m:limLow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𝑋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tr-TR" sz="2400" b="1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tr-TR" sz="24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𝑌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𝑋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tr-TR" sz="2400" b="1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r>
                  <a:rPr lang="tr-TR" sz="24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Bu özelliğe </a:t>
                </a:r>
                <a:r>
                  <a:rPr lang="tr-TR" sz="2400" dirty="0" smtClean="0"/>
                  <a:t>transfer fonksiyonlarının eklemeli diyoruz.</a:t>
                </a:r>
                <a:endParaRPr lang="tr-TR" sz="2400" dirty="0"/>
              </a:p>
              <a:p>
                <a:endParaRPr lang="tr-TR" b="1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tr-TR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Font typeface="Calibri" pitchFamily="34" charset="0"/>
                  <a:buNone/>
                </a:pPr>
                <a:endParaRPr lang="tr-TR" sz="2000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Font typeface="Calibri" pitchFamily="34" charset="0"/>
                  <a:buNone/>
                </a:pPr>
                <a:endParaRPr lang="tr-TR" sz="1500" dirty="0" smtClean="0"/>
              </a:p>
            </p:txBody>
          </p:sp>
        </mc:Choice>
        <mc:Fallback>
          <p:sp>
            <p:nvSpPr>
              <p:cNvPr id="13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23" y="1353400"/>
                <a:ext cx="10797940" cy="3379021"/>
              </a:xfrm>
              <a:prstGeom prst="rect">
                <a:avLst/>
              </a:prstGeom>
              <a:blipFill>
                <a:blip r:embed="rId3"/>
                <a:stretch>
                  <a:fillRect l="-1750" t="-252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115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Blok diyagramlar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617" y="1281216"/>
            <a:ext cx="6891688" cy="435290"/>
          </a:xfrm>
        </p:spPr>
        <p:txBody>
          <a:bodyPr>
            <a:normAutofit/>
          </a:bodyPr>
          <a:lstStyle/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r>
              <a:rPr lang="tr-TR" sz="2000" b="1" dirty="0" smtClean="0"/>
              <a:t>Çarpanlara Ayırma (</a:t>
            </a:r>
            <a:r>
              <a:rPr lang="tr-TR" sz="2000" b="1" dirty="0" err="1" smtClean="0"/>
              <a:t>Factorization</a:t>
            </a:r>
            <a:r>
              <a:rPr lang="tr-TR" sz="2000" b="1" dirty="0" smtClean="0"/>
              <a:t>)</a:t>
            </a:r>
          </a:p>
          <a:p>
            <a:endParaRPr lang="tr-TR" b="1" dirty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endParaRPr lang="tr-TR" sz="2000" dirty="0" smtClean="0"/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endParaRPr lang="tr-TR" sz="2000" dirty="0" smtClean="0"/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endParaRPr lang="tr-TR" sz="1500" dirty="0" smtClean="0"/>
          </a:p>
        </p:txBody>
      </p:sp>
      <p:grpSp>
        <p:nvGrpSpPr>
          <p:cNvPr id="17" name="Group 16"/>
          <p:cNvGrpSpPr/>
          <p:nvPr/>
        </p:nvGrpSpPr>
        <p:grpSpPr>
          <a:xfrm>
            <a:off x="1682819" y="2029083"/>
            <a:ext cx="4626135" cy="2234354"/>
            <a:chOff x="1682819" y="2029083"/>
            <a:chExt cx="4626135" cy="2234354"/>
          </a:xfrm>
        </p:grpSpPr>
        <p:grpSp>
          <p:nvGrpSpPr>
            <p:cNvPr id="61" name="Group 60"/>
            <p:cNvGrpSpPr/>
            <p:nvPr/>
          </p:nvGrpSpPr>
          <p:grpSpPr>
            <a:xfrm>
              <a:off x="1690839" y="2029083"/>
              <a:ext cx="1330620" cy="574001"/>
              <a:chOff x="3154289" y="4459300"/>
              <a:chExt cx="1296572" cy="574001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3721945" y="4668253"/>
                <a:ext cx="728916" cy="365048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692509" y="4654739"/>
                <a:ext cx="7583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G</a:t>
                </a:r>
                <a:r>
                  <a:rPr lang="tr-TR" baseline="-25000" dirty="0" smtClean="0"/>
                  <a:t>1</a:t>
                </a:r>
                <a:r>
                  <a:rPr lang="tr-TR" dirty="0" smtClean="0"/>
                  <a:t>(s)</a:t>
                </a:r>
                <a:endParaRPr lang="tr-TR" dirty="0"/>
              </a:p>
            </p:txBody>
          </p:sp>
          <p:cxnSp>
            <p:nvCxnSpPr>
              <p:cNvPr id="77" name="Straight Arrow Connector 76"/>
              <p:cNvCxnSpPr>
                <a:endCxn id="76" idx="1"/>
              </p:cNvCxnSpPr>
              <p:nvPr/>
            </p:nvCxnSpPr>
            <p:spPr>
              <a:xfrm>
                <a:off x="3214930" y="4828632"/>
                <a:ext cx="477580" cy="1077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8" name="TextBox 77"/>
              <p:cNvSpPr txBox="1"/>
              <p:nvPr/>
            </p:nvSpPr>
            <p:spPr>
              <a:xfrm>
                <a:off x="3154289" y="4459300"/>
                <a:ext cx="6577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X</a:t>
                </a:r>
                <a:r>
                  <a:rPr lang="tr-TR" baseline="-25000" dirty="0" smtClean="0"/>
                  <a:t>1 </a:t>
                </a:r>
                <a:r>
                  <a:rPr lang="tr-TR" dirty="0" smtClean="0"/>
                  <a:t>(s)</a:t>
                </a: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1682819" y="3689436"/>
              <a:ext cx="1330620" cy="574001"/>
              <a:chOff x="3154289" y="4459300"/>
              <a:chExt cx="1296572" cy="574001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3721945" y="4668253"/>
                <a:ext cx="728916" cy="365048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3692509" y="4654739"/>
                <a:ext cx="7583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G</a:t>
                </a:r>
                <a:r>
                  <a:rPr lang="tr-TR" baseline="-25000" dirty="0" smtClean="0"/>
                  <a:t>2</a:t>
                </a:r>
                <a:r>
                  <a:rPr lang="tr-TR" dirty="0" smtClean="0"/>
                  <a:t>(s)</a:t>
                </a:r>
                <a:endParaRPr lang="tr-TR" dirty="0"/>
              </a:p>
            </p:txBody>
          </p:sp>
          <p:cxnSp>
            <p:nvCxnSpPr>
              <p:cNvPr id="83" name="Straight Arrow Connector 82"/>
              <p:cNvCxnSpPr>
                <a:endCxn id="82" idx="1"/>
              </p:cNvCxnSpPr>
              <p:nvPr/>
            </p:nvCxnSpPr>
            <p:spPr>
              <a:xfrm>
                <a:off x="3214930" y="4828632"/>
                <a:ext cx="477580" cy="1077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4" name="TextBox 83"/>
              <p:cNvSpPr txBox="1"/>
              <p:nvPr/>
            </p:nvSpPr>
            <p:spPr>
              <a:xfrm>
                <a:off x="3154289" y="4459300"/>
                <a:ext cx="6577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X</a:t>
                </a:r>
                <a:r>
                  <a:rPr lang="tr-TR" baseline="-25000" dirty="0" smtClean="0"/>
                  <a:t>2 </a:t>
                </a:r>
                <a:r>
                  <a:rPr lang="tr-TR" dirty="0" smtClean="0"/>
                  <a:t>(s)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3840343" y="2983610"/>
              <a:ext cx="2468611" cy="578725"/>
              <a:chOff x="8332135" y="2775065"/>
              <a:chExt cx="2468611" cy="578725"/>
            </a:xfrm>
          </p:grpSpPr>
          <p:cxnSp>
            <p:nvCxnSpPr>
              <p:cNvPr id="121" name="Straight Arrow Connector 120"/>
              <p:cNvCxnSpPr/>
              <p:nvPr/>
            </p:nvCxnSpPr>
            <p:spPr>
              <a:xfrm>
                <a:off x="8911378" y="3136376"/>
                <a:ext cx="43755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2" name="TextBox 121"/>
              <p:cNvSpPr txBox="1"/>
              <p:nvPr/>
            </p:nvSpPr>
            <p:spPr>
              <a:xfrm>
                <a:off x="10109285" y="2775065"/>
                <a:ext cx="691461" cy="369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Y</a:t>
                </a:r>
                <a:r>
                  <a:rPr lang="tr-TR" baseline="-25000" dirty="0" smtClean="0"/>
                  <a:t> </a:t>
                </a:r>
                <a:r>
                  <a:rPr lang="tr-TR" dirty="0" smtClean="0"/>
                  <a:t>(s)</a:t>
                </a:r>
                <a:endParaRPr lang="tr-TR" dirty="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8332135" y="2793912"/>
                <a:ext cx="593560" cy="559878"/>
              </a:xfrm>
              <a:prstGeom prst="ellipse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8448032" y="2857235"/>
                <a:ext cx="6024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b="1" dirty="0" smtClean="0"/>
                  <a:t>∑</a:t>
                </a:r>
                <a:endParaRPr lang="tr-TR" sz="2400" b="1" dirty="0"/>
              </a:p>
            </p:txBody>
          </p:sp>
        </p:grpSp>
        <p:sp>
          <p:nvSpPr>
            <p:cNvPr id="93" name="TextBox 92"/>
            <p:cNvSpPr txBox="1"/>
            <p:nvPr/>
          </p:nvSpPr>
          <p:spPr>
            <a:xfrm>
              <a:off x="3780030" y="2709896"/>
              <a:ext cx="69146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+</a:t>
              </a:r>
              <a:endParaRPr lang="tr-TR" b="1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172091" y="3484356"/>
              <a:ext cx="69146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+</a:t>
              </a:r>
              <a:endParaRPr lang="tr-TR" b="1" dirty="0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4839765" y="3160192"/>
              <a:ext cx="748057" cy="36504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921851" y="3146683"/>
              <a:ext cx="7782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G</a:t>
              </a:r>
              <a:r>
                <a:rPr lang="tr-TR" baseline="-25000" dirty="0" smtClean="0"/>
                <a:t>3</a:t>
              </a:r>
              <a:r>
                <a:rPr lang="tr-TR" dirty="0" smtClean="0"/>
                <a:t>(s)</a:t>
              </a:r>
              <a:endParaRPr lang="tr-TR" dirty="0"/>
            </a:p>
          </p:txBody>
        </p:sp>
        <p:cxnSp>
          <p:nvCxnSpPr>
            <p:cNvPr id="134" name="Straight Arrow Connector 133"/>
            <p:cNvCxnSpPr/>
            <p:nvPr/>
          </p:nvCxnSpPr>
          <p:spPr>
            <a:xfrm>
              <a:off x="5576160" y="3331726"/>
              <a:ext cx="57809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76" idx="3"/>
            </p:cNvCxnSpPr>
            <p:nvPr/>
          </p:nvCxnSpPr>
          <p:spPr>
            <a:xfrm flipV="1">
              <a:off x="3021459" y="2390274"/>
              <a:ext cx="1101362" cy="1891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82" idx="3"/>
            </p:cNvCxnSpPr>
            <p:nvPr/>
          </p:nvCxnSpPr>
          <p:spPr>
            <a:xfrm flipV="1">
              <a:off x="3013439" y="4058653"/>
              <a:ext cx="1125424" cy="108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100" idx="4"/>
            </p:cNvCxnSpPr>
            <p:nvPr/>
          </p:nvCxnSpPr>
          <p:spPr>
            <a:xfrm flipH="1" flipV="1">
              <a:off x="4137123" y="3562335"/>
              <a:ext cx="1740" cy="49631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100" idx="0"/>
            </p:cNvCxnSpPr>
            <p:nvPr/>
          </p:nvCxnSpPr>
          <p:spPr>
            <a:xfrm>
              <a:off x="4122821" y="2390274"/>
              <a:ext cx="14302" cy="61218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6824316" y="2021063"/>
            <a:ext cx="3487146" cy="2246136"/>
            <a:chOff x="6824316" y="2021063"/>
            <a:chExt cx="3487146" cy="2246136"/>
          </a:xfrm>
        </p:grpSpPr>
        <p:sp>
          <p:nvSpPr>
            <p:cNvPr id="143" name="Rectangle 142"/>
            <p:cNvSpPr/>
            <p:nvPr/>
          </p:nvSpPr>
          <p:spPr>
            <a:xfrm>
              <a:off x="7414898" y="2230015"/>
              <a:ext cx="1376176" cy="38484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7368645" y="2200460"/>
              <a:ext cx="14224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G</a:t>
              </a:r>
              <a:r>
                <a:rPr lang="tr-TR" baseline="-25000" dirty="0" smtClean="0"/>
                <a:t>1</a:t>
              </a:r>
              <a:r>
                <a:rPr lang="tr-TR" dirty="0" smtClean="0"/>
                <a:t>(s</a:t>
              </a:r>
              <a:r>
                <a:rPr lang="tr-TR" dirty="0"/>
                <a:t>) G</a:t>
              </a:r>
              <a:r>
                <a:rPr lang="tr-TR" baseline="-25000" dirty="0"/>
                <a:t>3</a:t>
              </a:r>
              <a:r>
                <a:rPr lang="tr-TR" dirty="0"/>
                <a:t>(s)</a:t>
              </a:r>
            </a:p>
            <a:p>
              <a:endParaRPr lang="tr-TR" dirty="0"/>
            </a:p>
          </p:txBody>
        </p:sp>
        <p:cxnSp>
          <p:nvCxnSpPr>
            <p:cNvPr id="145" name="Straight Arrow Connector 144"/>
            <p:cNvCxnSpPr>
              <a:endCxn id="144" idx="1"/>
            </p:cNvCxnSpPr>
            <p:nvPr/>
          </p:nvCxnSpPr>
          <p:spPr>
            <a:xfrm>
              <a:off x="6878525" y="2374353"/>
              <a:ext cx="490120" cy="122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6832335" y="2021063"/>
              <a:ext cx="675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X</a:t>
              </a:r>
              <a:r>
                <a:rPr lang="tr-TR" baseline="-25000" dirty="0" smtClean="0"/>
                <a:t>1 </a:t>
              </a:r>
              <a:r>
                <a:rPr lang="tr-TR" dirty="0" smtClean="0"/>
                <a:t>(s)</a:t>
              </a:r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6824316" y="3681416"/>
              <a:ext cx="2079052" cy="585783"/>
              <a:chOff x="3154289" y="4459300"/>
              <a:chExt cx="2025853" cy="585783"/>
            </a:xfrm>
          </p:grpSpPr>
          <p:sp>
            <p:nvSpPr>
              <p:cNvPr id="128" name="Rectangle 127"/>
              <p:cNvSpPr/>
              <p:nvPr/>
            </p:nvSpPr>
            <p:spPr>
              <a:xfrm>
                <a:off x="3721945" y="4668252"/>
                <a:ext cx="1442565" cy="376831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3692509" y="4654739"/>
                <a:ext cx="14876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G</a:t>
                </a:r>
                <a:r>
                  <a:rPr lang="tr-TR" baseline="-25000" dirty="0" smtClean="0"/>
                  <a:t>2</a:t>
                </a:r>
                <a:r>
                  <a:rPr lang="tr-TR" dirty="0"/>
                  <a:t>(s) G</a:t>
                </a:r>
                <a:r>
                  <a:rPr lang="tr-TR" baseline="-25000" dirty="0"/>
                  <a:t>3</a:t>
                </a:r>
                <a:r>
                  <a:rPr lang="tr-TR" dirty="0"/>
                  <a:t>(s</a:t>
                </a:r>
                <a:r>
                  <a:rPr lang="tr-TR" dirty="0" smtClean="0"/>
                  <a:t>)</a:t>
                </a:r>
                <a:endParaRPr lang="tr-TR" dirty="0"/>
              </a:p>
            </p:txBody>
          </p:sp>
          <p:cxnSp>
            <p:nvCxnSpPr>
              <p:cNvPr id="141" name="Straight Arrow Connector 140"/>
              <p:cNvCxnSpPr>
                <a:endCxn id="140" idx="1"/>
              </p:cNvCxnSpPr>
              <p:nvPr/>
            </p:nvCxnSpPr>
            <p:spPr>
              <a:xfrm>
                <a:off x="3214930" y="4828632"/>
                <a:ext cx="477580" cy="1077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2" name="TextBox 141"/>
              <p:cNvSpPr txBox="1"/>
              <p:nvPr/>
            </p:nvSpPr>
            <p:spPr>
              <a:xfrm>
                <a:off x="3154289" y="4459300"/>
                <a:ext cx="6577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X</a:t>
                </a:r>
                <a:r>
                  <a:rPr lang="tr-TR" baseline="-25000" dirty="0" smtClean="0"/>
                  <a:t>2 </a:t>
                </a:r>
                <a:r>
                  <a:rPr lang="tr-TR" dirty="0" smtClean="0"/>
                  <a:t>(s)</a:t>
                </a:r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8981840" y="2895380"/>
              <a:ext cx="1329622" cy="658935"/>
              <a:chOff x="8332135" y="2694855"/>
              <a:chExt cx="1329622" cy="658935"/>
            </a:xfrm>
          </p:grpSpPr>
          <p:cxnSp>
            <p:nvCxnSpPr>
              <p:cNvPr id="123" name="Straight Arrow Connector 122"/>
              <p:cNvCxnSpPr/>
              <p:nvPr/>
            </p:nvCxnSpPr>
            <p:spPr>
              <a:xfrm>
                <a:off x="8911378" y="3136376"/>
                <a:ext cx="43755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4" name="TextBox 123"/>
              <p:cNvSpPr txBox="1"/>
              <p:nvPr/>
            </p:nvSpPr>
            <p:spPr>
              <a:xfrm>
                <a:off x="8970296" y="2694855"/>
                <a:ext cx="691461" cy="369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Y</a:t>
                </a:r>
                <a:r>
                  <a:rPr lang="tr-TR" baseline="-25000" dirty="0" smtClean="0"/>
                  <a:t> </a:t>
                </a:r>
                <a:r>
                  <a:rPr lang="tr-TR" dirty="0" smtClean="0"/>
                  <a:t>(s)</a:t>
                </a:r>
                <a:endParaRPr lang="tr-TR" dirty="0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8332135" y="2793912"/>
                <a:ext cx="593560" cy="559878"/>
              </a:xfrm>
              <a:prstGeom prst="ellipse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8448032" y="2857235"/>
                <a:ext cx="6024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b="1" dirty="0" smtClean="0"/>
                  <a:t>∑</a:t>
                </a:r>
                <a:endParaRPr lang="tr-TR" sz="2400" b="1" dirty="0"/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8921527" y="2701876"/>
              <a:ext cx="69146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+</a:t>
              </a:r>
              <a:endParaRPr lang="tr-TR" b="1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9313588" y="3476336"/>
              <a:ext cx="69146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+</a:t>
              </a:r>
              <a:endParaRPr lang="tr-TR" b="1" dirty="0"/>
            </a:p>
          </p:txBody>
        </p:sp>
        <p:cxnSp>
          <p:nvCxnSpPr>
            <p:cNvPr id="112" name="Straight Connector 111"/>
            <p:cNvCxnSpPr>
              <a:stCxn id="144" idx="3"/>
            </p:cNvCxnSpPr>
            <p:nvPr/>
          </p:nvCxnSpPr>
          <p:spPr>
            <a:xfrm flipV="1">
              <a:off x="8791073" y="2366216"/>
              <a:ext cx="457202" cy="93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40" idx="3"/>
            </p:cNvCxnSpPr>
            <p:nvPr/>
          </p:nvCxnSpPr>
          <p:spPr>
            <a:xfrm flipV="1">
              <a:off x="8903368" y="4050635"/>
              <a:ext cx="376992" cy="1088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endCxn id="126" idx="4"/>
            </p:cNvCxnSpPr>
            <p:nvPr/>
          </p:nvCxnSpPr>
          <p:spPr>
            <a:xfrm flipH="1" flipV="1">
              <a:off x="9278620" y="3554315"/>
              <a:ext cx="1740" cy="49631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endCxn id="126" idx="0"/>
            </p:cNvCxnSpPr>
            <p:nvPr/>
          </p:nvCxnSpPr>
          <p:spPr>
            <a:xfrm>
              <a:off x="9264318" y="2382254"/>
              <a:ext cx="14302" cy="61218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/>
              <p:cNvSpPr/>
              <p:nvPr/>
            </p:nvSpPr>
            <p:spPr>
              <a:xfrm>
                <a:off x="669040" y="4403182"/>
                <a:ext cx="5346749" cy="509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𝑌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</m:t>
                    </m:r>
                    <m:d>
                      <m:dPr>
                        <m:ctrlPr>
                          <a:rPr lang="tr-TR" sz="24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𝐺</m:t>
                        </m:r>
                        <m:r>
                          <a:rPr lang="tr-TR" sz="2400" i="1" baseline="-2500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  <m:d>
                          <m:dPr>
                            <m:ctrlPr>
                              <a:rPr lang="tr-TR" sz="2400" i="1" baseline="-25000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</m:d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𝐺</m:t>
                        </m:r>
                        <m:r>
                          <a:rPr lang="tr-TR" sz="2400" i="1" baseline="-2500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  <m:d>
                          <m:dPr>
                            <m:ctrlPr>
                              <a:rPr lang="tr-TR" sz="2400" i="1" baseline="-25000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r>
                  <a:rPr lang="tr-TR" sz="2400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  <m:d>
                      <m:dPr>
                        <m:ctrlPr>
                          <a:rPr lang="tr-TR" sz="2400" i="1" baseline="-2500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</m:oMath>
                </a14:m>
                <a:endParaRPr lang="tr-TR" sz="2400" i="1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40" y="4403182"/>
                <a:ext cx="5346749" cy="5091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6022482" y="4463534"/>
                <a:ext cx="58964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𝑌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</m:t>
                    </m:r>
                    <m:sSub>
                      <m:sSubPr>
                        <m:ctrlP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𝑋</m:t>
                        </m:r>
                      </m:e>
                      <m:sub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d>
                      <m:dPr>
                        <m:ctrlPr>
                          <a:rPr lang="tr-TR" sz="2400" i="1" baseline="-2500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tr-TR" sz="2400" b="1" dirty="0">
                        <a:latin typeface="Calibri" panose="020F0502020204030204" pitchFamily="34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𝑋</m:t>
                        </m:r>
                      </m:e>
                      <m:sub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d>
                      <m:dPr>
                        <m:ctrlPr>
                          <a:rPr lang="tr-TR" sz="2400" i="1" baseline="-2500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tr-TR" sz="2400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tr-TR" sz="2400" b="1" dirty="0">
                        <a:latin typeface="Calibri" panose="020F0502020204030204" pitchFamily="34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endParaRPr lang="tr-TR" sz="2400" b="1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482" y="4463534"/>
                <a:ext cx="5896486" cy="461665"/>
              </a:xfrm>
              <a:prstGeom prst="rect">
                <a:avLst/>
              </a:prstGeom>
              <a:blipFill>
                <a:blip r:embed="rId4"/>
                <a:stretch>
                  <a:fillRect l="-310" b="-1710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4886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Blok diyagramlar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617" y="1281216"/>
            <a:ext cx="6891688" cy="435290"/>
          </a:xfrm>
        </p:spPr>
        <p:txBody>
          <a:bodyPr>
            <a:normAutofit/>
          </a:bodyPr>
          <a:lstStyle/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r>
              <a:rPr lang="tr-TR" sz="2000" b="1" dirty="0" smtClean="0"/>
              <a:t>Geri Bildirimin Birleşimi (FB Combination)</a:t>
            </a:r>
          </a:p>
          <a:p>
            <a:endParaRPr lang="tr-TR" sz="2000" dirty="0" smtClean="0"/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endParaRPr lang="tr-TR" sz="2000" dirty="0" smtClean="0"/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endParaRPr lang="tr-TR" sz="1500" dirty="0" smtClean="0"/>
          </a:p>
          <a:p>
            <a:endParaRPr lang="tr-TR" b="1" dirty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82374" y="1972957"/>
            <a:ext cx="4152151" cy="1845064"/>
            <a:chOff x="1382375" y="1972957"/>
            <a:chExt cx="3670886" cy="1295869"/>
          </a:xfrm>
        </p:grpSpPr>
        <p:grpSp>
          <p:nvGrpSpPr>
            <p:cNvPr id="61" name="Group 60"/>
            <p:cNvGrpSpPr/>
            <p:nvPr/>
          </p:nvGrpSpPr>
          <p:grpSpPr>
            <a:xfrm>
              <a:off x="2621279" y="2045124"/>
              <a:ext cx="1330620" cy="574001"/>
              <a:chOff x="3154289" y="4459300"/>
              <a:chExt cx="1296572" cy="574001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3721945" y="4668253"/>
                <a:ext cx="728916" cy="365048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692509" y="4654739"/>
                <a:ext cx="7583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G</a:t>
                </a:r>
                <a:r>
                  <a:rPr lang="tr-TR" baseline="-25000" dirty="0" smtClean="0"/>
                  <a:t>1</a:t>
                </a:r>
                <a:r>
                  <a:rPr lang="tr-TR" dirty="0" smtClean="0"/>
                  <a:t>(s)</a:t>
                </a:r>
                <a:endParaRPr lang="tr-TR" dirty="0"/>
              </a:p>
            </p:txBody>
          </p:sp>
          <p:cxnSp>
            <p:nvCxnSpPr>
              <p:cNvPr id="77" name="Straight Arrow Connector 76"/>
              <p:cNvCxnSpPr>
                <a:endCxn id="76" idx="1"/>
              </p:cNvCxnSpPr>
              <p:nvPr/>
            </p:nvCxnSpPr>
            <p:spPr>
              <a:xfrm>
                <a:off x="3214930" y="4828632"/>
                <a:ext cx="477580" cy="1077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8" name="TextBox 77"/>
              <p:cNvSpPr txBox="1"/>
              <p:nvPr/>
            </p:nvSpPr>
            <p:spPr>
              <a:xfrm>
                <a:off x="3154289" y="4459300"/>
                <a:ext cx="6577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E</a:t>
                </a:r>
                <a:r>
                  <a:rPr lang="tr-TR" baseline="-25000" dirty="0" smtClean="0"/>
                  <a:t> </a:t>
                </a:r>
                <a:r>
                  <a:rPr lang="tr-TR" dirty="0" smtClean="0"/>
                  <a:t>(s)</a:t>
                </a: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2390274" y="2890264"/>
              <a:ext cx="1473396" cy="378562"/>
              <a:chOff x="3015167" y="4654739"/>
              <a:chExt cx="1435694" cy="378562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3721945" y="4668253"/>
                <a:ext cx="728916" cy="365048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3692509" y="4654739"/>
                <a:ext cx="7583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G</a:t>
                </a:r>
                <a:r>
                  <a:rPr lang="tr-TR" baseline="-25000" dirty="0" smtClean="0"/>
                  <a:t>2</a:t>
                </a:r>
                <a:r>
                  <a:rPr lang="tr-TR" dirty="0" smtClean="0"/>
                  <a:t>(s)</a:t>
                </a:r>
                <a:endParaRPr lang="tr-TR" dirty="0"/>
              </a:p>
            </p:txBody>
          </p:sp>
          <p:cxnSp>
            <p:nvCxnSpPr>
              <p:cNvPr id="83" name="Straight Arrow Connector 82"/>
              <p:cNvCxnSpPr>
                <a:endCxn id="82" idx="1"/>
              </p:cNvCxnSpPr>
              <p:nvPr/>
            </p:nvCxnSpPr>
            <p:spPr>
              <a:xfrm>
                <a:off x="3015167" y="4828517"/>
                <a:ext cx="677342" cy="10888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2" name="TextBox 121"/>
            <p:cNvSpPr txBox="1"/>
            <p:nvPr/>
          </p:nvSpPr>
          <p:spPr>
            <a:xfrm>
              <a:off x="1382375" y="1972957"/>
              <a:ext cx="69146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R(s)</a:t>
              </a:r>
              <a:endParaRPr lang="tr-TR" dirty="0"/>
            </a:p>
          </p:txBody>
        </p:sp>
        <p:sp>
          <p:nvSpPr>
            <p:cNvPr id="100" name="Oval 99"/>
            <p:cNvSpPr/>
            <p:nvPr/>
          </p:nvSpPr>
          <p:spPr>
            <a:xfrm>
              <a:off x="2075709" y="2104098"/>
              <a:ext cx="593560" cy="559878"/>
            </a:xfrm>
            <a:prstGeom prst="ellipse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191606" y="2167421"/>
              <a:ext cx="602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 smtClean="0"/>
                <a:t>∑</a:t>
              </a:r>
              <a:endParaRPr lang="tr-TR" sz="2400" b="1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790806" y="2068210"/>
              <a:ext cx="69146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+</a:t>
              </a:r>
              <a:endParaRPr lang="tr-TR" b="1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407457" y="2585997"/>
              <a:ext cx="69146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-</a:t>
              </a:r>
              <a:endParaRPr lang="tr-TR" b="1" dirty="0"/>
            </a:p>
          </p:txBody>
        </p:sp>
        <p:cxnSp>
          <p:nvCxnSpPr>
            <p:cNvPr id="134" name="Straight Arrow Connector 133"/>
            <p:cNvCxnSpPr/>
            <p:nvPr/>
          </p:nvCxnSpPr>
          <p:spPr>
            <a:xfrm>
              <a:off x="1485421" y="2385241"/>
              <a:ext cx="57809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76" idx="3"/>
            </p:cNvCxnSpPr>
            <p:nvPr/>
          </p:nvCxnSpPr>
          <p:spPr>
            <a:xfrm flipV="1">
              <a:off x="3951899" y="2406315"/>
              <a:ext cx="1101362" cy="18914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882189" y="3096126"/>
              <a:ext cx="51334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100" idx="4"/>
            </p:cNvCxnSpPr>
            <p:nvPr/>
          </p:nvCxnSpPr>
          <p:spPr>
            <a:xfrm flipH="1" flipV="1">
              <a:off x="2372489" y="2663976"/>
              <a:ext cx="1743" cy="41610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363450" y="2454442"/>
              <a:ext cx="14302" cy="612183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261933" y="1997020"/>
              <a:ext cx="69146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C(s)</a:t>
              </a:r>
              <a:endParaRPr lang="tr-TR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815512" y="2678809"/>
              <a:ext cx="69146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B(s)</a:t>
              </a:r>
              <a:endParaRPr lang="tr-TR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899497" y="2005019"/>
            <a:ext cx="4608082" cy="2198012"/>
            <a:chOff x="6509097" y="2341904"/>
            <a:chExt cx="3878168" cy="1808978"/>
          </a:xfrm>
        </p:grpSpPr>
        <p:grpSp>
          <p:nvGrpSpPr>
            <p:cNvPr id="8" name="Group 7"/>
            <p:cNvGrpSpPr/>
            <p:nvPr/>
          </p:nvGrpSpPr>
          <p:grpSpPr>
            <a:xfrm>
              <a:off x="8064225" y="3772325"/>
              <a:ext cx="860352" cy="378557"/>
              <a:chOff x="9796773" y="3066472"/>
              <a:chExt cx="860352" cy="378557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9796773" y="3079981"/>
                <a:ext cx="748057" cy="365048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9878859" y="3066472"/>
                <a:ext cx="7782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G</a:t>
                </a:r>
                <a:r>
                  <a:rPr lang="tr-TR" baseline="-25000" dirty="0" smtClean="0"/>
                  <a:t>3</a:t>
                </a:r>
                <a:r>
                  <a:rPr lang="tr-TR" dirty="0" smtClean="0"/>
                  <a:t>(s)</a:t>
                </a:r>
                <a:endParaRPr lang="tr-TR" dirty="0"/>
              </a:p>
            </p:txBody>
          </p:sp>
        </p:grpSp>
        <p:sp>
          <p:nvSpPr>
            <p:cNvPr id="58" name="Rectangle 57"/>
            <p:cNvSpPr/>
            <p:nvPr/>
          </p:nvSpPr>
          <p:spPr>
            <a:xfrm>
              <a:off x="7598672" y="2409533"/>
              <a:ext cx="1673666" cy="798889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7603959" y="2430458"/>
                  <a:ext cx="1636294" cy="6690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tr-TR" i="1" baseline="-25000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tr-TR" dirty="0"/>
                              <m:t> </m:t>
                            </m:r>
                          </m:num>
                          <m:den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tr-TR" i="1" baseline="-25000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tr-TR" b="0" i="1" baseline="-2500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tr-TR" dirty="0"/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tr-TR" dirty="0"/>
                </a:p>
              </p:txBody>
            </p:sp>
          </mc:Choice>
          <mc:Fallback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3959" y="2430458"/>
                  <a:ext cx="1636294" cy="66909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/>
            <p:cNvCxnSpPr>
              <a:endCxn id="59" idx="1"/>
            </p:cNvCxnSpPr>
            <p:nvPr/>
          </p:nvCxnSpPr>
          <p:spPr>
            <a:xfrm flipV="1">
              <a:off x="6509097" y="2765005"/>
              <a:ext cx="1094862" cy="1544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6896499" y="2341904"/>
              <a:ext cx="643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R(s)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595931" y="2374010"/>
              <a:ext cx="69146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C(s)</a:t>
              </a:r>
              <a:endParaRPr lang="tr-TR" dirty="0"/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 flipV="1">
              <a:off x="9292403" y="2740942"/>
              <a:ext cx="1094862" cy="1544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V="1">
              <a:off x="6982337" y="3976183"/>
              <a:ext cx="1094862" cy="1544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7369739" y="3553082"/>
              <a:ext cx="643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R(s)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9090602" y="3585188"/>
              <a:ext cx="69146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C(s)</a:t>
              </a:r>
              <a:endParaRPr lang="tr-TR" dirty="0"/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V="1">
              <a:off x="8787074" y="3952120"/>
              <a:ext cx="1094862" cy="1544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68774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Blok diyagramlar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617" y="1281216"/>
            <a:ext cx="6891688" cy="435290"/>
          </a:xfrm>
        </p:spPr>
        <p:txBody>
          <a:bodyPr>
            <a:normAutofit/>
          </a:bodyPr>
          <a:lstStyle/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r>
              <a:rPr lang="tr-TR" sz="2000" b="1" dirty="0" smtClean="0"/>
              <a:t>Geri Bildirimin Birleşimi (FB Combination)</a:t>
            </a:r>
          </a:p>
          <a:p>
            <a:endParaRPr lang="tr-TR" sz="2000" dirty="0" smtClean="0"/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endParaRPr lang="tr-TR" sz="2000" dirty="0" smtClean="0"/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endParaRPr lang="tr-TR" sz="1500" dirty="0" smtClean="0"/>
          </a:p>
          <a:p>
            <a:endParaRPr lang="tr-TR" b="1" dirty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/>
              <p:cNvSpPr/>
              <p:nvPr/>
            </p:nvSpPr>
            <p:spPr>
              <a:xfrm>
                <a:off x="4796589" y="1676023"/>
                <a:ext cx="7202905" cy="4185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𝐶</m:t>
                      </m:r>
                      <m:d>
                        <m:dPr>
                          <m:ctrlPr>
                            <a:rPr lang="tr-TR" sz="2400" b="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𝐺</m:t>
                      </m:r>
                      <m:r>
                        <a:rPr lang="tr-TR" sz="2400" i="1" baseline="-25000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1</m:t>
                      </m:r>
                      <m:r>
                        <a:rPr lang="tr-TR" sz="2400" i="1" baseline="-25000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𝐸</m:t>
                      </m:r>
                      <m:d>
                        <m:dPr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sz="2400" b="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𝐸</m:t>
                      </m:r>
                      <m:d>
                        <m:dPr>
                          <m:ctrlPr>
                            <a:rPr lang="tr-TR" sz="24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d>
                        <m:dPr>
                          <m:ctrlPr>
                            <a:rPr lang="tr-TR" sz="2400" b="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tr-TR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𝐵</m:t>
                      </m:r>
                      <m:d>
                        <m:dPr>
                          <m:ctrlPr>
                            <a:rPr lang="tr-TR" sz="2400" b="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sz="2400" b="0" i="1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𝐵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)=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𝐺</m:t>
                      </m:r>
                      <m:r>
                        <a:rPr lang="tr-TR" sz="2400" i="1" baseline="-25000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2</m:t>
                      </m:r>
                      <m:r>
                        <a:rPr lang="tr-TR" sz="2400" i="1" baseline="-25000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𝐶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tr-TR" sz="2400" i="1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⇓</m:t>
                      </m:r>
                    </m:oMath>
                  </m:oMathPara>
                </a14:m>
                <a:endParaRPr lang="tr-TR" sz="240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𝐸</m:t>
                      </m:r>
                      <m:d>
                        <m:dPr>
                          <m:ctrlP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d>
                        <m:dPr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𝐵</m:t>
                      </m:r>
                      <m:d>
                        <m:dPr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d>
                        <m:dPr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𝐺</m:t>
                      </m:r>
                      <m:r>
                        <a:rPr lang="tr-TR" sz="2400" i="1" baseline="-25000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2 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𝐶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tr-TR" sz="2400" i="1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𝐶</m:t>
                      </m:r>
                      <m:d>
                        <m:dPr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𝐺</m:t>
                      </m:r>
                      <m:r>
                        <a:rPr lang="tr-TR" sz="2400" i="1" baseline="-25000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1 </m:t>
                      </m:r>
                      <m:d>
                        <m:dPr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𝐸</m:t>
                      </m:r>
                      <m:d>
                        <m:dPr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𝐺</m:t>
                      </m:r>
                      <m:r>
                        <a:rPr lang="tr-TR" sz="2400" i="1" baseline="-25000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1 </m:t>
                      </m:r>
                      <m:d>
                        <m:dPr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tr-TR" sz="24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  <m:r>
                            <a:rPr lang="tr-TR" sz="2400" i="1" baseline="-25000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2 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𝐶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tr-TR" sz="2400" i="1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𝐶</m:t>
                      </m:r>
                      <m:d>
                        <m:dPr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𝐺</m:t>
                      </m:r>
                      <m:r>
                        <a:rPr lang="tr-TR" sz="2400" i="1" baseline="-25000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1 </m:t>
                      </m:r>
                      <m:d>
                        <m:dPr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  <m:r>
                            <a:rPr lang="tr-TR" sz="2400" i="1" baseline="-25000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2 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𝐶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tr-TR" sz="2400" i="1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𝐺</m:t>
                      </m:r>
                      <m:r>
                        <a:rPr lang="tr-TR" sz="2400" i="1" baseline="-25000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1 </m:t>
                      </m:r>
                      <m:d>
                        <m:dPr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d>
                        <m:dPr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d>
                        <m:dPr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  <m:r>
                            <a:rPr lang="tr-TR" sz="2400" i="1" baseline="-25000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1 </m:t>
                          </m:r>
                          <m:d>
                            <m:d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  <m:r>
                            <a:rPr lang="tr-TR" sz="2400" i="1" baseline="-25000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2 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e>
                      </m:d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𝐶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tr-TR" sz="2400" i="1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𝐶</m:t>
                      </m:r>
                      <m:d>
                        <m:dPr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tr-TR" sz="24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  <m:r>
                            <a:rPr lang="tr-TR" sz="2400" i="1" baseline="-25000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1 </m:t>
                          </m:r>
                          <m:d>
                            <m:d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  <m:r>
                            <a:rPr lang="tr-TR" sz="2400" i="1" baseline="-25000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1 </m:t>
                          </m:r>
                          <m:d>
                            <m:d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  <m:r>
                            <a:rPr lang="tr-TR" sz="2400" i="1" baseline="-25000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2 </m:t>
                          </m:r>
                          <m:d>
                            <m:dPr>
                              <m:ctrlPr>
                                <a:rPr lang="tr-TR" sz="2400" i="1" baseline="-25000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d>
                        <m:dPr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sz="240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𝐶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)=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𝐺</m:t>
                      </m:r>
                      <m:r>
                        <a:rPr lang="tr-TR" sz="2400" i="1" baseline="-25000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3 </m:t>
                      </m:r>
                      <m:d>
                        <m:dPr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d>
                        <m:dPr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sz="2400" b="1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589" y="1676023"/>
                <a:ext cx="7202905" cy="4185313"/>
              </a:xfrm>
              <a:prstGeom prst="rect">
                <a:avLst/>
              </a:prstGeom>
              <a:blipFill>
                <a:blip r:embed="rId3"/>
                <a:stretch>
                  <a:fillRect b="-10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80269" y="1876704"/>
            <a:ext cx="4152151" cy="1845064"/>
            <a:chOff x="1382375" y="1972957"/>
            <a:chExt cx="3670886" cy="1295869"/>
          </a:xfrm>
        </p:grpSpPr>
        <p:grpSp>
          <p:nvGrpSpPr>
            <p:cNvPr id="61" name="Group 60"/>
            <p:cNvGrpSpPr/>
            <p:nvPr/>
          </p:nvGrpSpPr>
          <p:grpSpPr>
            <a:xfrm>
              <a:off x="2621279" y="2045124"/>
              <a:ext cx="1330620" cy="574001"/>
              <a:chOff x="3154289" y="4459300"/>
              <a:chExt cx="1296572" cy="574001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3721945" y="4668253"/>
                <a:ext cx="728916" cy="365048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692509" y="4654739"/>
                <a:ext cx="7583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G</a:t>
                </a:r>
                <a:r>
                  <a:rPr lang="tr-TR" baseline="-25000" dirty="0" smtClean="0"/>
                  <a:t>1</a:t>
                </a:r>
                <a:r>
                  <a:rPr lang="tr-TR" dirty="0" smtClean="0"/>
                  <a:t>(s)</a:t>
                </a:r>
                <a:endParaRPr lang="tr-TR" dirty="0"/>
              </a:p>
            </p:txBody>
          </p:sp>
          <p:cxnSp>
            <p:nvCxnSpPr>
              <p:cNvPr id="77" name="Straight Arrow Connector 76"/>
              <p:cNvCxnSpPr>
                <a:endCxn id="76" idx="1"/>
              </p:cNvCxnSpPr>
              <p:nvPr/>
            </p:nvCxnSpPr>
            <p:spPr>
              <a:xfrm>
                <a:off x="3214930" y="4828632"/>
                <a:ext cx="477580" cy="1077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8" name="TextBox 77"/>
              <p:cNvSpPr txBox="1"/>
              <p:nvPr/>
            </p:nvSpPr>
            <p:spPr>
              <a:xfrm>
                <a:off x="3154289" y="4459300"/>
                <a:ext cx="6577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E</a:t>
                </a:r>
                <a:r>
                  <a:rPr lang="tr-TR" baseline="-25000" dirty="0" smtClean="0"/>
                  <a:t> </a:t>
                </a:r>
                <a:r>
                  <a:rPr lang="tr-TR" dirty="0" smtClean="0"/>
                  <a:t>(s)</a:t>
                </a: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2390274" y="2890264"/>
              <a:ext cx="1473396" cy="378562"/>
              <a:chOff x="3015167" y="4654739"/>
              <a:chExt cx="1435694" cy="378562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3721945" y="4668253"/>
                <a:ext cx="728916" cy="365048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3692509" y="4654739"/>
                <a:ext cx="7583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G</a:t>
                </a:r>
                <a:r>
                  <a:rPr lang="tr-TR" baseline="-25000" dirty="0" smtClean="0"/>
                  <a:t>2</a:t>
                </a:r>
                <a:r>
                  <a:rPr lang="tr-TR" dirty="0" smtClean="0"/>
                  <a:t>(s)</a:t>
                </a:r>
                <a:endParaRPr lang="tr-TR" dirty="0"/>
              </a:p>
            </p:txBody>
          </p:sp>
          <p:cxnSp>
            <p:nvCxnSpPr>
              <p:cNvPr id="83" name="Straight Arrow Connector 82"/>
              <p:cNvCxnSpPr>
                <a:endCxn id="82" idx="1"/>
              </p:cNvCxnSpPr>
              <p:nvPr/>
            </p:nvCxnSpPr>
            <p:spPr>
              <a:xfrm>
                <a:off x="3015167" y="4828517"/>
                <a:ext cx="677342" cy="10888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2" name="TextBox 121"/>
            <p:cNvSpPr txBox="1"/>
            <p:nvPr/>
          </p:nvSpPr>
          <p:spPr>
            <a:xfrm>
              <a:off x="1382375" y="1972957"/>
              <a:ext cx="69146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R(s)</a:t>
              </a:r>
              <a:endParaRPr lang="tr-TR" dirty="0"/>
            </a:p>
          </p:txBody>
        </p:sp>
        <p:sp>
          <p:nvSpPr>
            <p:cNvPr id="100" name="Oval 99"/>
            <p:cNvSpPr/>
            <p:nvPr/>
          </p:nvSpPr>
          <p:spPr>
            <a:xfrm>
              <a:off x="2075709" y="2104098"/>
              <a:ext cx="593560" cy="559878"/>
            </a:xfrm>
            <a:prstGeom prst="ellipse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191606" y="2167421"/>
              <a:ext cx="602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 smtClean="0"/>
                <a:t>∑</a:t>
              </a:r>
              <a:endParaRPr lang="tr-TR" sz="2400" b="1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790806" y="2068210"/>
              <a:ext cx="69146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+</a:t>
              </a:r>
              <a:endParaRPr lang="tr-TR" b="1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407457" y="2585997"/>
              <a:ext cx="69146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-</a:t>
              </a:r>
              <a:endParaRPr lang="tr-TR" b="1" dirty="0"/>
            </a:p>
          </p:txBody>
        </p:sp>
        <p:cxnSp>
          <p:nvCxnSpPr>
            <p:cNvPr id="134" name="Straight Arrow Connector 133"/>
            <p:cNvCxnSpPr/>
            <p:nvPr/>
          </p:nvCxnSpPr>
          <p:spPr>
            <a:xfrm>
              <a:off x="1485421" y="2385241"/>
              <a:ext cx="57809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76" idx="3"/>
            </p:cNvCxnSpPr>
            <p:nvPr/>
          </p:nvCxnSpPr>
          <p:spPr>
            <a:xfrm flipV="1">
              <a:off x="3951899" y="2406315"/>
              <a:ext cx="1101362" cy="18914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882189" y="3096126"/>
              <a:ext cx="51334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100" idx="4"/>
            </p:cNvCxnSpPr>
            <p:nvPr/>
          </p:nvCxnSpPr>
          <p:spPr>
            <a:xfrm flipH="1" flipV="1">
              <a:off x="2372489" y="2663976"/>
              <a:ext cx="1743" cy="41610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363450" y="2454442"/>
              <a:ext cx="14302" cy="612183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261933" y="1997020"/>
              <a:ext cx="69146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C(s)</a:t>
              </a:r>
              <a:endParaRPr lang="tr-TR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815512" y="2678809"/>
              <a:ext cx="69146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B(s)</a:t>
              </a:r>
              <a:endParaRPr lang="tr-TR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57476" y="3914030"/>
            <a:ext cx="4608082" cy="2198012"/>
            <a:chOff x="6509097" y="2341904"/>
            <a:chExt cx="3878168" cy="1808978"/>
          </a:xfrm>
        </p:grpSpPr>
        <p:grpSp>
          <p:nvGrpSpPr>
            <p:cNvPr id="8" name="Group 7"/>
            <p:cNvGrpSpPr/>
            <p:nvPr/>
          </p:nvGrpSpPr>
          <p:grpSpPr>
            <a:xfrm>
              <a:off x="8064225" y="3772325"/>
              <a:ext cx="860352" cy="378557"/>
              <a:chOff x="9796773" y="3066472"/>
              <a:chExt cx="860352" cy="378557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9796773" y="3079981"/>
                <a:ext cx="748057" cy="365048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9878859" y="3066472"/>
                <a:ext cx="7782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G</a:t>
                </a:r>
                <a:r>
                  <a:rPr lang="tr-TR" baseline="-25000" dirty="0" smtClean="0"/>
                  <a:t>3</a:t>
                </a:r>
                <a:r>
                  <a:rPr lang="tr-TR" dirty="0" smtClean="0"/>
                  <a:t>(s)</a:t>
                </a:r>
                <a:endParaRPr lang="tr-TR" dirty="0"/>
              </a:p>
            </p:txBody>
          </p:sp>
        </p:grpSp>
        <p:sp>
          <p:nvSpPr>
            <p:cNvPr id="58" name="Rectangle 57"/>
            <p:cNvSpPr/>
            <p:nvPr/>
          </p:nvSpPr>
          <p:spPr>
            <a:xfrm>
              <a:off x="7598672" y="2409533"/>
              <a:ext cx="1673666" cy="798889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7603959" y="2430458"/>
                  <a:ext cx="1636294" cy="6690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tr-TR" i="1" baseline="-25000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tr-TR" dirty="0"/>
                              <m:t> </m:t>
                            </m:r>
                          </m:num>
                          <m:den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tr-TR" i="1" baseline="-25000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tr-TR" b="0" i="1" baseline="-2500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tr-TR" dirty="0"/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tr-TR" dirty="0"/>
                </a:p>
              </p:txBody>
            </p:sp>
          </mc:Choice>
          <mc:Fallback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3959" y="2430458"/>
                  <a:ext cx="1636294" cy="66909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/>
            <p:cNvCxnSpPr>
              <a:endCxn id="59" idx="1"/>
            </p:cNvCxnSpPr>
            <p:nvPr/>
          </p:nvCxnSpPr>
          <p:spPr>
            <a:xfrm flipV="1">
              <a:off x="6509097" y="2765005"/>
              <a:ext cx="1094862" cy="1544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6896499" y="2341904"/>
              <a:ext cx="643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R(s)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595931" y="2374010"/>
              <a:ext cx="69146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C(s)</a:t>
              </a:r>
              <a:endParaRPr lang="tr-TR" dirty="0"/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 flipV="1">
              <a:off x="9292403" y="2740942"/>
              <a:ext cx="1094862" cy="1544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V="1">
              <a:off x="6982337" y="3976183"/>
              <a:ext cx="1094862" cy="1544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7369739" y="3553082"/>
              <a:ext cx="643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R(s)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9090602" y="3585188"/>
              <a:ext cx="69146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C(s)</a:t>
              </a:r>
              <a:endParaRPr lang="tr-TR" dirty="0"/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V="1">
              <a:off x="8787074" y="3952120"/>
              <a:ext cx="1094862" cy="1544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18784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Sınav Sorusu (2017)</a:t>
            </a:r>
            <a:endParaRPr lang="tr-T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551" y="1365117"/>
            <a:ext cx="11019769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76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Transfer Fonksiyonları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endParaRPr lang="tr-TR" b="1" dirty="0" smtClean="0"/>
              </a:p>
              <a:p>
                <a:endParaRPr lang="tr-TR" b="1" dirty="0"/>
              </a:p>
              <a:p>
                <a:endParaRPr lang="tr-TR" b="1" dirty="0" smtClean="0"/>
              </a:p>
              <a:p>
                <a:r>
                  <a:rPr lang="tr-TR" sz="2400" b="1" dirty="0" err="1" smtClean="0"/>
                  <a:t>Doğrusallığın</a:t>
                </a:r>
                <a:r>
                  <a:rPr lang="tr-TR" sz="2400" b="1" dirty="0" smtClean="0"/>
                  <a:t> </a:t>
                </a:r>
                <a:r>
                  <a:rPr lang="tr-TR" sz="2400" b="1" dirty="0"/>
                  <a:t>matematiksel tanımı: </a:t>
                </a:r>
                <a:r>
                  <a:rPr lang="tr-TR" sz="2400" dirty="0" smtClean="0"/>
                  <a:t>I/O (Giriş-Çıkış) ilişkisi sadece y(t) ve x(t)’</a:t>
                </a:r>
                <a:r>
                  <a:rPr lang="tr-TR" sz="2400" dirty="0" err="1" smtClean="0"/>
                  <a:t>nin</a:t>
                </a:r>
                <a:r>
                  <a:rPr lang="tr-TR" sz="2400" dirty="0" smtClean="0"/>
                  <a:t> kendilerini ve onların türevlerinin birinci kuvvetlerini herhangi bir çarpım olmaksızın içerebilir.</a:t>
                </a:r>
              </a:p>
              <a:p>
                <a:r>
                  <a:rPr lang="tr-TR" sz="2400" dirty="0" smtClean="0"/>
                  <a:t>Varsayalım ki bir sistem doğrusal zamanla değişmez sistem olsun. Bu durumda I/O (Giriş-Çıkış) ilişkisi sabit katsayılı doğrusal bir diferansiyel denklem olur. </a:t>
                </a:r>
              </a:p>
              <a:p>
                <a:pPr marL="1471400" lvl="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⋯+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tr-TR" sz="2400" dirty="0"/>
                                <m:t>+</m:t>
                              </m:r>
                              <m:sSub>
                                <m:sSubPr>
                                  <m:ctrlPr>
                                    <a:rPr lang="tr-TR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𝑑𝑦</m:t>
                                  </m:r>
                                </m:num>
                                <m:den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tr-TR" sz="2400" dirty="0"/>
                                <m:t>+</m:t>
                              </m:r>
                              <m:sSub>
                                <m:sSubPr>
                                  <m:ctrlPr>
                                    <a:rPr lang="tr-TR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groupChr>
                        </m:e>
                        <m:li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Ç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𝚤𝑘𝚤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ş 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𝑇𝑎𝑟𝑎𝑓𝚤</m:t>
                          </m:r>
                        </m:lim>
                      </m:limLow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</m:s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⋯+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tr-TR" sz="2400" dirty="0"/>
                                <m:t>+</m:t>
                              </m:r>
                              <m:sSub>
                                <m:sSubPr>
                                  <m:ctrlPr>
                                    <a:rPr lang="tr-TR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num>
                                <m:den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tr-TR" sz="2400" dirty="0"/>
                                <m:t>+</m:t>
                              </m:r>
                              <m:sSub>
                                <m:sSubPr>
                                  <m:ctrlPr>
                                    <a:rPr lang="tr-TR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 lang="tr-TR" sz="2400" dirty="0"/>
                                <m:t> </m:t>
                              </m:r>
                            </m:e>
                          </m:groupChr>
                        </m:e>
                        <m:li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𝐺𝑖𝑟𝑖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ş 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𝑇𝑎𝑟𝑎𝑓𝚤</m:t>
                          </m:r>
                        </m:lim>
                      </m:limLow>
                    </m:oMath>
                  </m:oMathPara>
                </a14:m>
                <a:endParaRPr lang="tr-TR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8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769890" y="1556086"/>
            <a:ext cx="5037226" cy="670395"/>
            <a:chOff x="3769891" y="1556086"/>
            <a:chExt cx="2173712" cy="670395"/>
          </a:xfrm>
        </p:grpSpPr>
        <p:sp>
          <p:nvSpPr>
            <p:cNvPr id="5" name="Rectangle 4"/>
            <p:cNvSpPr/>
            <p:nvPr/>
          </p:nvSpPr>
          <p:spPr>
            <a:xfrm>
              <a:off x="4427620" y="1716506"/>
              <a:ext cx="802106" cy="36933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27621" y="1716506"/>
              <a:ext cx="8021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Sistem</a:t>
              </a:r>
              <a:endParaRPr lang="tr-TR" dirty="0"/>
            </a:p>
          </p:txBody>
        </p:sp>
        <p:cxnSp>
          <p:nvCxnSpPr>
            <p:cNvPr id="7" name="Straight Arrow Connector 6"/>
            <p:cNvCxnSpPr>
              <a:stCxn id="5" idx="3"/>
            </p:cNvCxnSpPr>
            <p:nvPr/>
          </p:nvCxnSpPr>
          <p:spPr>
            <a:xfrm>
              <a:off x="5229726" y="1901172"/>
              <a:ext cx="577516" cy="783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endCxn id="6" idx="1"/>
            </p:cNvCxnSpPr>
            <p:nvPr/>
          </p:nvCxnSpPr>
          <p:spPr>
            <a:xfrm>
              <a:off x="3850105" y="1892968"/>
              <a:ext cx="577516" cy="820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769891" y="1556086"/>
              <a:ext cx="705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/>
                <a:t>x</a:t>
              </a:r>
              <a:r>
                <a:rPr lang="tr-TR" dirty="0" smtClean="0"/>
                <a:t>(t)</a:t>
              </a:r>
            </a:p>
            <a:p>
              <a:r>
                <a:rPr lang="tr-TR" dirty="0" smtClean="0"/>
                <a:t>Giriş</a:t>
              </a:r>
              <a:endParaRPr lang="tr-TR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37751" y="1580150"/>
              <a:ext cx="705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y(t)</a:t>
              </a:r>
            </a:p>
            <a:p>
              <a:r>
                <a:rPr lang="tr-TR" dirty="0" smtClean="0"/>
                <a:t>Çıkış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35950940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Blok diyagramlar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11553" y="1457680"/>
                <a:ext cx="7180447" cy="4894995"/>
              </a:xfrm>
            </p:spPr>
            <p:txBody>
              <a:bodyPr>
                <a:normAutofit/>
              </a:bodyPr>
              <a:lstStyle/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r>
                  <a:rPr lang="tr-TR" sz="2400" b="1" dirty="0" smtClean="0"/>
                  <a:t>Durum1</a:t>
                </a:r>
                <a:r>
                  <a:rPr lang="tr-TR" sz="2400" b="1" dirty="0" smtClean="0"/>
                  <a:t>; </a:t>
                </a:r>
                <a:r>
                  <a:rPr lang="tr-TR" sz="2400" dirty="0" smtClean="0"/>
                  <a:t>Giriş f(t), Çıkış a(t)</a:t>
                </a:r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r>
                  <a:rPr lang="tr-TR" sz="2400" dirty="0" smtClean="0"/>
                  <a:t>Giriş Çıkış Denklemi t tanım kümesinde:</a:t>
                </a:r>
                <a14:m>
                  <m:oMath xmlns:m="http://schemas.openxmlformats.org/officeDocument/2006/math">
                    <m:r>
                      <a:rPr lang="tr-TR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sz="2400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r>
                  <a:rPr lang="tr-TR" sz="2400" dirty="0"/>
                  <a:t>Giriş Çıkış Denklemi </a:t>
                </a:r>
                <a:r>
                  <a:rPr lang="tr-TR" sz="2400" dirty="0" smtClean="0"/>
                  <a:t>s </a:t>
                </a:r>
                <a:r>
                  <a:rPr lang="tr-TR" sz="2400" dirty="0"/>
                  <a:t>tanım kümesinde:</a:t>
                </a:r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tr-TR" sz="2400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r>
                  <a:rPr lang="tr-TR" sz="2400" dirty="0" smtClean="0"/>
                  <a:t>Transfer Fonksiyonu: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sz="2400" b="0" i="1" dirty="0" smtClean="0">
                            <a:latin typeface="Cambria Math" panose="02040503050406030204" pitchFamily="18" charset="0"/>
                          </a:rPr>
                          <m:t>𝑎𝑓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tr-TR" sz="2400" dirty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400" b="1" dirty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 smtClean="0"/>
              </a:p>
              <a:p>
                <a:endParaRPr lang="tr-TR" sz="2000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1500" dirty="0" smtClean="0"/>
              </a:p>
              <a:p>
                <a:endParaRPr lang="tr-TR" b="1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11553" y="1457680"/>
                <a:ext cx="7180447" cy="4894995"/>
              </a:xfrm>
              <a:blipFill>
                <a:blip r:embed="rId3"/>
                <a:stretch>
                  <a:fillRect t="-174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189824" y="1567645"/>
            <a:ext cx="3522188" cy="3333218"/>
            <a:chOff x="4980128" y="1736085"/>
            <a:chExt cx="3522188" cy="3333218"/>
          </a:xfrm>
        </p:grpSpPr>
        <p:sp>
          <p:nvSpPr>
            <p:cNvPr id="10" name="Oval 9"/>
            <p:cNvSpPr/>
            <p:nvPr/>
          </p:nvSpPr>
          <p:spPr>
            <a:xfrm>
              <a:off x="6384759" y="3657600"/>
              <a:ext cx="360000" cy="36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7146759" y="3649579"/>
              <a:ext cx="360000" cy="36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40379" y="2582778"/>
              <a:ext cx="1411705" cy="105877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180664" y="3999501"/>
              <a:ext cx="3032894" cy="206331"/>
              <a:chOff x="7636049" y="4844716"/>
              <a:chExt cx="2358182" cy="192506"/>
            </a:xfrm>
          </p:grpSpPr>
          <p:sp>
            <p:nvSpPr>
              <p:cNvPr id="5" name="Round Single Corner Rectangle 4"/>
              <p:cNvSpPr/>
              <p:nvPr/>
            </p:nvSpPr>
            <p:spPr>
              <a:xfrm>
                <a:off x="7716253" y="4892843"/>
                <a:ext cx="2213812" cy="144379"/>
              </a:xfrm>
              <a:prstGeom prst="round1Rect">
                <a:avLst/>
              </a:prstGeom>
              <a:pattFill prst="wdUpDiag">
                <a:fgClr>
                  <a:schemeClr val="dk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 flipV="1">
                <a:off x="7636049" y="4844716"/>
                <a:ext cx="2358182" cy="1604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Straight Connector 42"/>
            <p:cNvCxnSpPr/>
            <p:nvPr/>
          </p:nvCxnSpPr>
          <p:spPr>
            <a:xfrm>
              <a:off x="6978314" y="4251150"/>
              <a:ext cx="16042" cy="81815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Round Single Corner Rectangle 89"/>
            <p:cNvSpPr/>
            <p:nvPr/>
          </p:nvSpPr>
          <p:spPr>
            <a:xfrm rot="5400000" flipH="1">
              <a:off x="4810617" y="4609661"/>
              <a:ext cx="675921" cy="144379"/>
            </a:xfrm>
            <a:prstGeom prst="round1Rect">
              <a:avLst/>
            </a:prstGeom>
            <a:pattFill prst="wdUpDiag">
              <a:fgClr>
                <a:schemeClr val="dk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Connector 90"/>
            <p:cNvCxnSpPr/>
            <p:nvPr/>
          </p:nvCxnSpPr>
          <p:spPr>
            <a:xfrm rot="5400000" flipH="1" flipV="1">
              <a:off x="4900873" y="4676278"/>
              <a:ext cx="720000" cy="1604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flipV="1">
              <a:off x="5252851" y="4652574"/>
              <a:ext cx="1725463" cy="4531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6529138" y="2823410"/>
              <a:ext cx="8502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M, Kütle</a:t>
              </a:r>
              <a:endParaRPr lang="en-US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454315" y="4283242"/>
              <a:ext cx="577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x(t)</a:t>
              </a:r>
              <a:endParaRPr lang="en-US" dirty="0"/>
            </a:p>
          </p:txBody>
        </p:sp>
        <p:grpSp>
          <p:nvGrpSpPr>
            <p:cNvPr id="51" name="Group 50"/>
            <p:cNvGrpSpPr/>
            <p:nvPr/>
          </p:nvGrpSpPr>
          <p:grpSpPr>
            <a:xfrm rot="5400000">
              <a:off x="3943176" y="2773037"/>
              <a:ext cx="2290484" cy="216579"/>
              <a:chOff x="7636049" y="4844716"/>
              <a:chExt cx="2358182" cy="192506"/>
            </a:xfrm>
          </p:grpSpPr>
          <p:sp>
            <p:nvSpPr>
              <p:cNvPr id="53" name="Round Single Corner Rectangle 52"/>
              <p:cNvSpPr/>
              <p:nvPr/>
            </p:nvSpPr>
            <p:spPr>
              <a:xfrm>
                <a:off x="7716253" y="4892843"/>
                <a:ext cx="2213812" cy="144379"/>
              </a:xfrm>
              <a:prstGeom prst="round1Rect">
                <a:avLst/>
              </a:prstGeom>
              <a:pattFill prst="wdUpDiag">
                <a:fgClr>
                  <a:schemeClr val="dk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 flipV="1">
                <a:off x="7636049" y="4844716"/>
                <a:ext cx="2358182" cy="1604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Arrow Connector 6"/>
            <p:cNvCxnSpPr>
              <a:stCxn id="11" idx="3"/>
            </p:cNvCxnSpPr>
            <p:nvPr/>
          </p:nvCxnSpPr>
          <p:spPr>
            <a:xfrm flipV="1">
              <a:off x="7652084" y="3096126"/>
              <a:ext cx="850232" cy="1604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6763281" y="2252243"/>
              <a:ext cx="850232" cy="1604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6763281" y="2404643"/>
              <a:ext cx="850232" cy="1604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7804484" y="2749635"/>
              <a:ext cx="577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f(t)</a:t>
              </a:r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276001" y="1971893"/>
              <a:ext cx="5775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a(t)</a:t>
              </a:r>
            </a:p>
            <a:p>
              <a:r>
                <a:rPr lang="tr-TR" dirty="0" smtClean="0"/>
                <a:t>v(t)</a:t>
              </a:r>
              <a:endParaRPr lang="en-US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614032" y="3866148"/>
            <a:ext cx="3107485" cy="1101178"/>
            <a:chOff x="7594334" y="5416719"/>
            <a:chExt cx="2051153" cy="626424"/>
          </a:xfrm>
        </p:grpSpPr>
        <p:sp>
          <p:nvSpPr>
            <p:cNvPr id="72" name="Rectangle 71"/>
            <p:cNvSpPr/>
            <p:nvPr/>
          </p:nvSpPr>
          <p:spPr>
            <a:xfrm>
              <a:off x="8176897" y="5430411"/>
              <a:ext cx="768478" cy="58696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8139555" y="5430411"/>
                  <a:ext cx="778266" cy="612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9555" y="5430411"/>
                  <a:ext cx="778266" cy="6127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6" name="Straight Arrow Connector 75"/>
            <p:cNvCxnSpPr>
              <a:endCxn id="75" idx="1"/>
            </p:cNvCxnSpPr>
            <p:nvPr/>
          </p:nvCxnSpPr>
          <p:spPr>
            <a:xfrm>
              <a:off x="7666276" y="5736777"/>
              <a:ext cx="47327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7594334" y="5446053"/>
              <a:ext cx="675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F</a:t>
              </a:r>
              <a:r>
                <a:rPr lang="tr-TR" baseline="-25000" dirty="0" smtClean="0"/>
                <a:t> </a:t>
              </a:r>
              <a:r>
                <a:rPr lang="tr-TR" dirty="0" smtClean="0"/>
                <a:t>(s)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935868" y="5416719"/>
              <a:ext cx="709619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A(s)</a:t>
              </a:r>
              <a:endParaRPr lang="tr-TR" dirty="0"/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>
              <a:off x="8945375" y="5739345"/>
              <a:ext cx="57809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74901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Blok diyagramlar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43638" y="1249133"/>
                <a:ext cx="6330215" cy="3691836"/>
              </a:xfrm>
            </p:spPr>
            <p:txBody>
              <a:bodyPr>
                <a:normAutofit/>
              </a:bodyPr>
              <a:lstStyle/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r>
                  <a:rPr lang="tr-TR" sz="2400" b="1" dirty="0" smtClean="0"/>
                  <a:t>Durum2</a:t>
                </a:r>
                <a:r>
                  <a:rPr lang="tr-TR" sz="2400" b="1" dirty="0" smtClean="0"/>
                  <a:t>; </a:t>
                </a:r>
                <a:r>
                  <a:rPr lang="tr-TR" sz="2400" dirty="0"/>
                  <a:t>Giriş f(t), Çıkış </a:t>
                </a:r>
                <a:r>
                  <a:rPr lang="tr-TR" sz="2400" dirty="0" smtClean="0"/>
                  <a:t>v(t</a:t>
                </a:r>
                <a:r>
                  <a:rPr lang="tr-TR" sz="2400" dirty="0"/>
                  <a:t>)</a:t>
                </a:r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r>
                  <a:rPr lang="tr-TR" sz="2400" dirty="0"/>
                  <a:t>Giriş Çıkış Denklemi t tanım kümesinde:</a:t>
                </a:r>
                <a14:m>
                  <m:oMath xmlns:m="http://schemas.openxmlformats.org/officeDocument/2006/math">
                    <m:r>
                      <a:rPr lang="tr-TR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r-TR" sz="2400" dirty="0" smtClean="0">
                  <a:latin typeface="Cambria Math" panose="02040503050406030204" pitchFamily="18" charset="0"/>
                </a:endParaRPr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r>
                  <a:rPr lang="tr-TR" sz="2400" dirty="0"/>
                  <a:t>Giriş Çıkış Denklemi s tanım kümesinde:</a:t>
                </a:r>
                <a:endParaRPr lang="tr-TR" sz="2400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4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sz="2400" dirty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r>
                  <a:rPr lang="tr-TR" sz="2400" dirty="0"/>
                  <a:t>Transfer Fonksiyonu: </a:t>
                </a:r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tr-TR" sz="2400" dirty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 smtClean="0"/>
              </a:p>
              <a:p>
                <a:endParaRPr lang="tr-TR" sz="2000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1500" dirty="0" smtClean="0"/>
              </a:p>
              <a:p>
                <a:endParaRPr lang="tr-TR" b="1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43638" y="1249133"/>
                <a:ext cx="6330215" cy="3691836"/>
              </a:xfrm>
              <a:blipFill>
                <a:blip r:embed="rId3"/>
                <a:stretch>
                  <a:fillRect t="-231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253992" y="1279334"/>
            <a:ext cx="3522188" cy="3333218"/>
            <a:chOff x="4980128" y="1736085"/>
            <a:chExt cx="3522188" cy="3333218"/>
          </a:xfrm>
        </p:grpSpPr>
        <p:sp>
          <p:nvSpPr>
            <p:cNvPr id="10" name="Oval 9"/>
            <p:cNvSpPr/>
            <p:nvPr/>
          </p:nvSpPr>
          <p:spPr>
            <a:xfrm>
              <a:off x="6384759" y="3657600"/>
              <a:ext cx="360000" cy="36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7146759" y="3649579"/>
              <a:ext cx="360000" cy="36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40379" y="2582778"/>
              <a:ext cx="1411705" cy="105877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180664" y="3999501"/>
              <a:ext cx="3032894" cy="206331"/>
              <a:chOff x="7636049" y="4844716"/>
              <a:chExt cx="2358182" cy="192506"/>
            </a:xfrm>
          </p:grpSpPr>
          <p:sp>
            <p:nvSpPr>
              <p:cNvPr id="5" name="Round Single Corner Rectangle 4"/>
              <p:cNvSpPr/>
              <p:nvPr/>
            </p:nvSpPr>
            <p:spPr>
              <a:xfrm>
                <a:off x="7716253" y="4892843"/>
                <a:ext cx="2213812" cy="144379"/>
              </a:xfrm>
              <a:prstGeom prst="round1Rect">
                <a:avLst/>
              </a:prstGeom>
              <a:pattFill prst="wdUpDiag">
                <a:fgClr>
                  <a:schemeClr val="dk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 flipV="1">
                <a:off x="7636049" y="4844716"/>
                <a:ext cx="2358182" cy="1604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Straight Connector 42"/>
            <p:cNvCxnSpPr/>
            <p:nvPr/>
          </p:nvCxnSpPr>
          <p:spPr>
            <a:xfrm>
              <a:off x="6978314" y="4251150"/>
              <a:ext cx="16042" cy="81815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Round Single Corner Rectangle 89"/>
            <p:cNvSpPr/>
            <p:nvPr/>
          </p:nvSpPr>
          <p:spPr>
            <a:xfrm rot="5400000" flipH="1">
              <a:off x="4810617" y="4609661"/>
              <a:ext cx="675921" cy="144379"/>
            </a:xfrm>
            <a:prstGeom prst="round1Rect">
              <a:avLst/>
            </a:prstGeom>
            <a:pattFill prst="wdUpDiag">
              <a:fgClr>
                <a:schemeClr val="dk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Connector 90"/>
            <p:cNvCxnSpPr/>
            <p:nvPr/>
          </p:nvCxnSpPr>
          <p:spPr>
            <a:xfrm rot="5400000" flipH="1" flipV="1">
              <a:off x="4900873" y="4676278"/>
              <a:ext cx="720000" cy="1604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flipV="1">
              <a:off x="5252851" y="4652574"/>
              <a:ext cx="1725463" cy="4531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6529138" y="2823410"/>
              <a:ext cx="8502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M, Kütle</a:t>
              </a:r>
              <a:endParaRPr lang="en-US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454315" y="4283242"/>
              <a:ext cx="577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x(t)</a:t>
              </a:r>
              <a:endParaRPr lang="en-US" dirty="0"/>
            </a:p>
          </p:txBody>
        </p:sp>
        <p:grpSp>
          <p:nvGrpSpPr>
            <p:cNvPr id="51" name="Group 50"/>
            <p:cNvGrpSpPr/>
            <p:nvPr/>
          </p:nvGrpSpPr>
          <p:grpSpPr>
            <a:xfrm rot="5400000">
              <a:off x="3943176" y="2773037"/>
              <a:ext cx="2290484" cy="216579"/>
              <a:chOff x="7636049" y="4844716"/>
              <a:chExt cx="2358182" cy="192506"/>
            </a:xfrm>
          </p:grpSpPr>
          <p:sp>
            <p:nvSpPr>
              <p:cNvPr id="53" name="Round Single Corner Rectangle 52"/>
              <p:cNvSpPr/>
              <p:nvPr/>
            </p:nvSpPr>
            <p:spPr>
              <a:xfrm>
                <a:off x="7716253" y="4892843"/>
                <a:ext cx="2213812" cy="144379"/>
              </a:xfrm>
              <a:prstGeom prst="round1Rect">
                <a:avLst/>
              </a:prstGeom>
              <a:pattFill prst="wdUpDiag">
                <a:fgClr>
                  <a:schemeClr val="dk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 flipV="1">
                <a:off x="7636049" y="4844716"/>
                <a:ext cx="2358182" cy="1604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Arrow Connector 6"/>
            <p:cNvCxnSpPr>
              <a:stCxn id="11" idx="3"/>
            </p:cNvCxnSpPr>
            <p:nvPr/>
          </p:nvCxnSpPr>
          <p:spPr>
            <a:xfrm flipV="1">
              <a:off x="7652084" y="3096126"/>
              <a:ext cx="850232" cy="1604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6763281" y="2252243"/>
              <a:ext cx="850232" cy="1604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6763281" y="2404643"/>
              <a:ext cx="850232" cy="1604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7804484" y="2749635"/>
              <a:ext cx="577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f(t)</a:t>
              </a:r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276001" y="1971893"/>
              <a:ext cx="5775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a(t)</a:t>
              </a:r>
            </a:p>
            <a:p>
              <a:r>
                <a:rPr lang="tr-TR" dirty="0" smtClean="0"/>
                <a:t>v(t)</a:t>
              </a:r>
              <a:endParaRPr lang="en-US" dirty="0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702262" y="5167066"/>
            <a:ext cx="2618201" cy="880808"/>
            <a:chOff x="7594334" y="5416719"/>
            <a:chExt cx="2051153" cy="626424"/>
          </a:xfrm>
        </p:grpSpPr>
        <p:sp>
          <p:nvSpPr>
            <p:cNvPr id="122" name="Rectangle 121"/>
            <p:cNvSpPr/>
            <p:nvPr/>
          </p:nvSpPr>
          <p:spPr>
            <a:xfrm>
              <a:off x="8176897" y="5430411"/>
              <a:ext cx="768478" cy="58696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/>
                <p:cNvSpPr txBox="1"/>
                <p:nvPr/>
              </p:nvSpPr>
              <p:spPr>
                <a:xfrm>
                  <a:off x="8139555" y="5430411"/>
                  <a:ext cx="778266" cy="612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23" name="TextBox 1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9555" y="5430411"/>
                  <a:ext cx="778266" cy="6127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4" name="Straight Arrow Connector 123"/>
            <p:cNvCxnSpPr>
              <a:endCxn id="123" idx="1"/>
            </p:cNvCxnSpPr>
            <p:nvPr/>
          </p:nvCxnSpPr>
          <p:spPr>
            <a:xfrm>
              <a:off x="7666276" y="5736777"/>
              <a:ext cx="47327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5" name="TextBox 124"/>
            <p:cNvSpPr txBox="1"/>
            <p:nvPr/>
          </p:nvSpPr>
          <p:spPr>
            <a:xfrm>
              <a:off x="7594334" y="5446053"/>
              <a:ext cx="675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F</a:t>
              </a:r>
              <a:r>
                <a:rPr lang="tr-TR" baseline="-25000" dirty="0" smtClean="0"/>
                <a:t> </a:t>
              </a:r>
              <a:r>
                <a:rPr lang="tr-TR" dirty="0" smtClean="0"/>
                <a:t>(s)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8935868" y="5416719"/>
              <a:ext cx="709619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V(s)</a:t>
              </a:r>
              <a:endParaRPr lang="tr-TR" dirty="0"/>
            </a:p>
          </p:txBody>
        </p:sp>
        <p:cxnSp>
          <p:nvCxnSpPr>
            <p:cNvPr id="127" name="Straight Arrow Connector 126"/>
            <p:cNvCxnSpPr/>
            <p:nvPr/>
          </p:nvCxnSpPr>
          <p:spPr>
            <a:xfrm>
              <a:off x="8945375" y="5739345"/>
              <a:ext cx="57809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63812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Blok diyagramlar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12606" y="1393510"/>
                <a:ext cx="5367688" cy="4894995"/>
              </a:xfrm>
            </p:spPr>
            <p:txBody>
              <a:bodyPr>
                <a:normAutofit/>
              </a:bodyPr>
              <a:lstStyle/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r>
                  <a:rPr lang="tr-TR" sz="2400" b="1" dirty="0" smtClean="0"/>
                  <a:t>Durum3</a:t>
                </a:r>
                <a:r>
                  <a:rPr lang="tr-TR" sz="2400" b="1" dirty="0" smtClean="0"/>
                  <a:t>; </a:t>
                </a:r>
                <a:r>
                  <a:rPr lang="tr-TR" sz="2400" dirty="0" smtClean="0"/>
                  <a:t>Giriş f(t), Çıkış x(t)</a:t>
                </a:r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r>
                  <a:rPr lang="tr-TR" sz="2400" dirty="0" smtClean="0"/>
                  <a:t>Giriş Çıkış Denklemi t tanım kümesinde:</a:t>
                </a:r>
                <a:endParaRPr lang="tr-TR" sz="2400" b="0" i="0" dirty="0" smtClean="0">
                  <a:latin typeface="Cambria Math" panose="02040503050406030204" pitchFamily="18" charset="0"/>
                </a:endParaRPr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̈"/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r>
                  <a:rPr lang="tr-TR" sz="2400" dirty="0"/>
                  <a:t>Giriş Çıkış Denklemi </a:t>
                </a:r>
                <a:r>
                  <a:rPr lang="tr-TR" sz="2400" dirty="0" smtClean="0"/>
                  <a:t>s </a:t>
                </a:r>
                <a:r>
                  <a:rPr lang="tr-TR" sz="2400" dirty="0"/>
                  <a:t>tanım kümesinde</a:t>
                </a:r>
                <a:r>
                  <a:rPr lang="tr-TR" sz="2400" dirty="0" smtClean="0"/>
                  <a:t>:</a:t>
                </a:r>
                <a:endParaRPr lang="tr-TR" sz="2400" b="0" i="1" dirty="0" smtClean="0">
                  <a:latin typeface="Cambria Math" panose="02040503050406030204" pitchFamily="18" charset="0"/>
                </a:endParaRPr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sz="2400" b="0" i="1" dirty="0" smtClean="0">
                  <a:latin typeface="Cambria Math" panose="02040503050406030204" pitchFamily="18" charset="0"/>
                </a:endParaRPr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sz="2400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r>
                  <a:rPr lang="tr-TR" sz="2400" dirty="0" smtClean="0"/>
                  <a:t>Transfer Fonksiyonu</a:t>
                </a:r>
                <a:r>
                  <a:rPr lang="tr-TR" sz="2400" dirty="0" smtClean="0"/>
                  <a:t>:</a:t>
                </a:r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𝑥𝑓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r-TR" sz="2400" dirty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 smtClean="0"/>
              </a:p>
              <a:p>
                <a:endParaRPr lang="tr-TR" sz="2000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1500" dirty="0" smtClean="0"/>
              </a:p>
              <a:p>
                <a:endParaRPr lang="tr-TR" b="1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2606" y="1393510"/>
                <a:ext cx="5367688" cy="4894995"/>
              </a:xfrm>
              <a:blipFill>
                <a:blip r:embed="rId3"/>
                <a:stretch>
                  <a:fillRect l="-114" t="-174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820855" y="1423712"/>
            <a:ext cx="3522188" cy="3333218"/>
            <a:chOff x="4980128" y="1736085"/>
            <a:chExt cx="3522188" cy="3333218"/>
          </a:xfrm>
        </p:grpSpPr>
        <p:sp>
          <p:nvSpPr>
            <p:cNvPr id="10" name="Oval 9"/>
            <p:cNvSpPr/>
            <p:nvPr/>
          </p:nvSpPr>
          <p:spPr>
            <a:xfrm>
              <a:off x="6384759" y="3657600"/>
              <a:ext cx="360000" cy="36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7146759" y="3649579"/>
              <a:ext cx="360000" cy="36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40379" y="2582778"/>
              <a:ext cx="1411705" cy="105877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180664" y="3999501"/>
              <a:ext cx="3032894" cy="206331"/>
              <a:chOff x="7636049" y="4844716"/>
              <a:chExt cx="2358182" cy="192506"/>
            </a:xfrm>
          </p:grpSpPr>
          <p:sp>
            <p:nvSpPr>
              <p:cNvPr id="5" name="Round Single Corner Rectangle 4"/>
              <p:cNvSpPr/>
              <p:nvPr/>
            </p:nvSpPr>
            <p:spPr>
              <a:xfrm>
                <a:off x="7716253" y="4892843"/>
                <a:ext cx="2213812" cy="144379"/>
              </a:xfrm>
              <a:prstGeom prst="round1Rect">
                <a:avLst/>
              </a:prstGeom>
              <a:pattFill prst="wdUpDiag">
                <a:fgClr>
                  <a:schemeClr val="dk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 flipV="1">
                <a:off x="7636049" y="4844716"/>
                <a:ext cx="2358182" cy="1604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Straight Connector 42"/>
            <p:cNvCxnSpPr/>
            <p:nvPr/>
          </p:nvCxnSpPr>
          <p:spPr>
            <a:xfrm>
              <a:off x="6978314" y="4251150"/>
              <a:ext cx="16042" cy="81815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Round Single Corner Rectangle 89"/>
            <p:cNvSpPr/>
            <p:nvPr/>
          </p:nvSpPr>
          <p:spPr>
            <a:xfrm rot="5400000" flipH="1">
              <a:off x="4810617" y="4609661"/>
              <a:ext cx="675921" cy="144379"/>
            </a:xfrm>
            <a:prstGeom prst="round1Rect">
              <a:avLst/>
            </a:prstGeom>
            <a:pattFill prst="wdUpDiag">
              <a:fgClr>
                <a:schemeClr val="dk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Connector 90"/>
            <p:cNvCxnSpPr/>
            <p:nvPr/>
          </p:nvCxnSpPr>
          <p:spPr>
            <a:xfrm rot="5400000" flipH="1" flipV="1">
              <a:off x="4900873" y="4676278"/>
              <a:ext cx="720000" cy="1604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flipV="1">
              <a:off x="5252851" y="4652574"/>
              <a:ext cx="1725463" cy="4531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6529138" y="2823410"/>
              <a:ext cx="8502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M, Kütle</a:t>
              </a:r>
              <a:endParaRPr lang="en-US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454315" y="4283242"/>
              <a:ext cx="577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x(t)</a:t>
              </a:r>
              <a:endParaRPr lang="en-US" dirty="0"/>
            </a:p>
          </p:txBody>
        </p:sp>
        <p:grpSp>
          <p:nvGrpSpPr>
            <p:cNvPr id="51" name="Group 50"/>
            <p:cNvGrpSpPr/>
            <p:nvPr/>
          </p:nvGrpSpPr>
          <p:grpSpPr>
            <a:xfrm rot="5400000">
              <a:off x="3943176" y="2773037"/>
              <a:ext cx="2290484" cy="216579"/>
              <a:chOff x="7636049" y="4844716"/>
              <a:chExt cx="2358182" cy="192506"/>
            </a:xfrm>
          </p:grpSpPr>
          <p:sp>
            <p:nvSpPr>
              <p:cNvPr id="53" name="Round Single Corner Rectangle 52"/>
              <p:cNvSpPr/>
              <p:nvPr/>
            </p:nvSpPr>
            <p:spPr>
              <a:xfrm>
                <a:off x="7716253" y="4892843"/>
                <a:ext cx="2213812" cy="144379"/>
              </a:xfrm>
              <a:prstGeom prst="round1Rect">
                <a:avLst/>
              </a:prstGeom>
              <a:pattFill prst="wdUpDiag">
                <a:fgClr>
                  <a:schemeClr val="dk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 flipV="1">
                <a:off x="7636049" y="4844716"/>
                <a:ext cx="2358182" cy="1604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Arrow Connector 6"/>
            <p:cNvCxnSpPr>
              <a:stCxn id="11" idx="3"/>
            </p:cNvCxnSpPr>
            <p:nvPr/>
          </p:nvCxnSpPr>
          <p:spPr>
            <a:xfrm flipV="1">
              <a:off x="7652084" y="3096126"/>
              <a:ext cx="850232" cy="1604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6763281" y="2252243"/>
              <a:ext cx="850232" cy="1604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6763281" y="2404643"/>
              <a:ext cx="850232" cy="1604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7804484" y="2749635"/>
              <a:ext cx="577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f(t)</a:t>
              </a:r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276001" y="1971893"/>
              <a:ext cx="5775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a(t)</a:t>
              </a:r>
            </a:p>
            <a:p>
              <a:r>
                <a:rPr lang="tr-TR" dirty="0" smtClean="0"/>
                <a:t>v(t)</a:t>
              </a:r>
              <a:endParaRPr lang="en-US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576809" y="5140713"/>
            <a:ext cx="2051153" cy="626424"/>
            <a:chOff x="7594334" y="5416719"/>
            <a:chExt cx="2051153" cy="626424"/>
          </a:xfrm>
        </p:grpSpPr>
        <p:sp>
          <p:nvSpPr>
            <p:cNvPr id="72" name="Rectangle 71"/>
            <p:cNvSpPr/>
            <p:nvPr/>
          </p:nvSpPr>
          <p:spPr>
            <a:xfrm>
              <a:off x="8176897" y="5430411"/>
              <a:ext cx="768478" cy="58696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8139555" y="5430411"/>
                  <a:ext cx="778266" cy="612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9555" y="5430411"/>
                  <a:ext cx="778266" cy="6127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6" name="Straight Arrow Connector 75"/>
            <p:cNvCxnSpPr>
              <a:endCxn id="75" idx="1"/>
            </p:cNvCxnSpPr>
            <p:nvPr/>
          </p:nvCxnSpPr>
          <p:spPr>
            <a:xfrm>
              <a:off x="7666276" y="5736777"/>
              <a:ext cx="47327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7594334" y="5446053"/>
              <a:ext cx="675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F</a:t>
              </a:r>
              <a:r>
                <a:rPr lang="tr-TR" baseline="-25000" dirty="0" smtClean="0"/>
                <a:t> </a:t>
              </a:r>
              <a:r>
                <a:rPr lang="tr-TR" dirty="0" smtClean="0"/>
                <a:t>(s)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935868" y="5416719"/>
              <a:ext cx="709619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X(s)</a:t>
              </a:r>
              <a:endParaRPr lang="tr-TR" dirty="0"/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>
              <a:off x="8945375" y="5739345"/>
              <a:ext cx="57809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06568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Blok diyagramlar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25617" y="1281216"/>
                <a:ext cx="5127057" cy="4894995"/>
              </a:xfrm>
            </p:spPr>
            <p:txBody>
              <a:bodyPr>
                <a:normAutofit/>
              </a:bodyPr>
              <a:lstStyle/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dirty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r>
                  <a:rPr lang="tr-TR" sz="2400" b="1" dirty="0" smtClean="0"/>
                  <a:t>Kademeli sistem olarak gösterimi</a:t>
                </a:r>
                <a:endParaRPr lang="tr-TR" sz="2400" b="1" dirty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r>
                  <a:rPr lang="tr-TR" sz="2400" dirty="0" smtClean="0"/>
                  <a:t>s</a:t>
                </a:r>
                <a:r>
                  <a:rPr lang="tr-TR" sz="2400" dirty="0" smtClean="0"/>
                  <a:t>, türev alıcı;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tr-TR" sz="2400" dirty="0" smtClean="0"/>
                  <a:t>, integral alıcıdır.</a:t>
                </a:r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 smtClean="0"/>
              </a:p>
              <a:p>
                <a:endParaRPr lang="tr-TR" sz="2000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1500" dirty="0" smtClean="0"/>
              </a:p>
              <a:p>
                <a:endParaRPr lang="tr-TR" b="1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25617" y="1281216"/>
                <a:ext cx="5127057" cy="489499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6596013" y="1568091"/>
            <a:ext cx="3522188" cy="3333218"/>
            <a:chOff x="4980128" y="1736085"/>
            <a:chExt cx="3522188" cy="3333218"/>
          </a:xfrm>
        </p:grpSpPr>
        <p:sp>
          <p:nvSpPr>
            <p:cNvPr id="10" name="Oval 9"/>
            <p:cNvSpPr/>
            <p:nvPr/>
          </p:nvSpPr>
          <p:spPr>
            <a:xfrm>
              <a:off x="6384759" y="3657600"/>
              <a:ext cx="360000" cy="36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7146759" y="3649579"/>
              <a:ext cx="360000" cy="36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40379" y="2582778"/>
              <a:ext cx="1411705" cy="105877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180664" y="3999501"/>
              <a:ext cx="3032894" cy="206331"/>
              <a:chOff x="7636049" y="4844716"/>
              <a:chExt cx="2358182" cy="192506"/>
            </a:xfrm>
          </p:grpSpPr>
          <p:sp>
            <p:nvSpPr>
              <p:cNvPr id="5" name="Round Single Corner Rectangle 4"/>
              <p:cNvSpPr/>
              <p:nvPr/>
            </p:nvSpPr>
            <p:spPr>
              <a:xfrm>
                <a:off x="7716253" y="4892843"/>
                <a:ext cx="2213812" cy="144379"/>
              </a:xfrm>
              <a:prstGeom prst="round1Rect">
                <a:avLst/>
              </a:prstGeom>
              <a:pattFill prst="wdUpDiag">
                <a:fgClr>
                  <a:schemeClr val="dk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 flipV="1">
                <a:off x="7636049" y="4844716"/>
                <a:ext cx="2358182" cy="1604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Straight Connector 42"/>
            <p:cNvCxnSpPr/>
            <p:nvPr/>
          </p:nvCxnSpPr>
          <p:spPr>
            <a:xfrm>
              <a:off x="6978314" y="4251150"/>
              <a:ext cx="16042" cy="81815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Round Single Corner Rectangle 89"/>
            <p:cNvSpPr/>
            <p:nvPr/>
          </p:nvSpPr>
          <p:spPr>
            <a:xfrm rot="5400000" flipH="1">
              <a:off x="4810617" y="4609661"/>
              <a:ext cx="675921" cy="144379"/>
            </a:xfrm>
            <a:prstGeom prst="round1Rect">
              <a:avLst/>
            </a:prstGeom>
            <a:pattFill prst="wdUpDiag">
              <a:fgClr>
                <a:schemeClr val="dk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Connector 90"/>
            <p:cNvCxnSpPr/>
            <p:nvPr/>
          </p:nvCxnSpPr>
          <p:spPr>
            <a:xfrm rot="5400000" flipH="1" flipV="1">
              <a:off x="4900873" y="4676278"/>
              <a:ext cx="720000" cy="1604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flipV="1">
              <a:off x="5252851" y="4652574"/>
              <a:ext cx="1725463" cy="4531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6529138" y="2823410"/>
              <a:ext cx="8502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M, Kütle</a:t>
              </a:r>
              <a:endParaRPr lang="en-US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454315" y="4283242"/>
              <a:ext cx="577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x(t)</a:t>
              </a:r>
              <a:endParaRPr lang="en-US" dirty="0"/>
            </a:p>
          </p:txBody>
        </p:sp>
        <p:grpSp>
          <p:nvGrpSpPr>
            <p:cNvPr id="51" name="Group 50"/>
            <p:cNvGrpSpPr/>
            <p:nvPr/>
          </p:nvGrpSpPr>
          <p:grpSpPr>
            <a:xfrm rot="5400000">
              <a:off x="3943176" y="2773037"/>
              <a:ext cx="2290484" cy="216579"/>
              <a:chOff x="7636049" y="4844716"/>
              <a:chExt cx="2358182" cy="192506"/>
            </a:xfrm>
          </p:grpSpPr>
          <p:sp>
            <p:nvSpPr>
              <p:cNvPr id="53" name="Round Single Corner Rectangle 52"/>
              <p:cNvSpPr/>
              <p:nvPr/>
            </p:nvSpPr>
            <p:spPr>
              <a:xfrm>
                <a:off x="7716253" y="4892843"/>
                <a:ext cx="2213812" cy="144379"/>
              </a:xfrm>
              <a:prstGeom prst="round1Rect">
                <a:avLst/>
              </a:prstGeom>
              <a:pattFill prst="wdUpDiag">
                <a:fgClr>
                  <a:schemeClr val="dk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 flipV="1">
                <a:off x="7636049" y="4844716"/>
                <a:ext cx="2358182" cy="1604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Arrow Connector 6"/>
            <p:cNvCxnSpPr>
              <a:stCxn id="11" idx="3"/>
            </p:cNvCxnSpPr>
            <p:nvPr/>
          </p:nvCxnSpPr>
          <p:spPr>
            <a:xfrm flipV="1">
              <a:off x="7652084" y="3096126"/>
              <a:ext cx="850232" cy="1604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6763281" y="2252243"/>
              <a:ext cx="850232" cy="1604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6763281" y="2404643"/>
              <a:ext cx="850232" cy="1604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7804484" y="2749635"/>
              <a:ext cx="577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f(t)</a:t>
              </a:r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276001" y="1971893"/>
              <a:ext cx="5775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a(t)</a:t>
              </a:r>
            </a:p>
            <a:p>
              <a:r>
                <a:rPr lang="tr-TR" dirty="0" smtClean="0"/>
                <a:t>v(t)</a:t>
              </a:r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488578" y="3017428"/>
            <a:ext cx="2051153" cy="626424"/>
            <a:chOff x="7594334" y="5416719"/>
            <a:chExt cx="2051153" cy="626424"/>
          </a:xfrm>
        </p:grpSpPr>
        <p:sp>
          <p:nvSpPr>
            <p:cNvPr id="40" name="Rectangle 39"/>
            <p:cNvSpPr/>
            <p:nvPr/>
          </p:nvSpPr>
          <p:spPr>
            <a:xfrm>
              <a:off x="8176897" y="5430411"/>
              <a:ext cx="768478" cy="58696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8139555" y="5430411"/>
                  <a:ext cx="778266" cy="612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9555" y="5430411"/>
                  <a:ext cx="778266" cy="6127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Arrow Connector 41"/>
            <p:cNvCxnSpPr>
              <a:endCxn id="41" idx="1"/>
            </p:cNvCxnSpPr>
            <p:nvPr/>
          </p:nvCxnSpPr>
          <p:spPr>
            <a:xfrm>
              <a:off x="7666276" y="5736777"/>
              <a:ext cx="47327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7594334" y="5446053"/>
              <a:ext cx="675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F</a:t>
              </a:r>
              <a:r>
                <a:rPr lang="tr-TR" baseline="-25000" dirty="0" smtClean="0"/>
                <a:t> </a:t>
              </a:r>
              <a:r>
                <a:rPr lang="tr-TR" dirty="0" smtClean="0"/>
                <a:t>(s)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935868" y="5416719"/>
              <a:ext cx="709619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A(s)</a:t>
              </a:r>
              <a:endParaRPr lang="tr-TR" dirty="0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8945375" y="5739345"/>
              <a:ext cx="57809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388559" y="3024274"/>
            <a:ext cx="1505932" cy="626424"/>
            <a:chOff x="8139555" y="5416719"/>
            <a:chExt cx="1505932" cy="626424"/>
          </a:xfrm>
        </p:grpSpPr>
        <p:sp>
          <p:nvSpPr>
            <p:cNvPr id="49" name="Rectangle 48"/>
            <p:cNvSpPr/>
            <p:nvPr/>
          </p:nvSpPr>
          <p:spPr>
            <a:xfrm>
              <a:off x="8176897" y="5430411"/>
              <a:ext cx="768478" cy="58696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8139555" y="5430411"/>
                  <a:ext cx="778266" cy="612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9555" y="5430411"/>
                  <a:ext cx="778266" cy="6127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TextBox 56"/>
            <p:cNvSpPr txBox="1"/>
            <p:nvPr/>
          </p:nvSpPr>
          <p:spPr>
            <a:xfrm>
              <a:off x="8935868" y="5416719"/>
              <a:ext cx="709619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V(s)</a:t>
              </a:r>
              <a:endParaRPr lang="tr-TR" dirty="0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8945375" y="5739345"/>
              <a:ext cx="57809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4746406" y="3016590"/>
            <a:ext cx="1505932" cy="626424"/>
            <a:chOff x="8139555" y="5416719"/>
            <a:chExt cx="1505932" cy="626424"/>
          </a:xfrm>
        </p:grpSpPr>
        <p:sp>
          <p:nvSpPr>
            <p:cNvPr id="64" name="Rectangle 63"/>
            <p:cNvSpPr/>
            <p:nvPr/>
          </p:nvSpPr>
          <p:spPr>
            <a:xfrm>
              <a:off x="8176897" y="5430411"/>
              <a:ext cx="768478" cy="58696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8139555" y="5430411"/>
                  <a:ext cx="778266" cy="612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9555" y="5430411"/>
                  <a:ext cx="778266" cy="6127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TextBox 65"/>
            <p:cNvSpPr txBox="1"/>
            <p:nvPr/>
          </p:nvSpPr>
          <p:spPr>
            <a:xfrm>
              <a:off x="8935868" y="5416719"/>
              <a:ext cx="709619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X(s)</a:t>
              </a:r>
              <a:endParaRPr lang="tr-TR" dirty="0"/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8945375" y="5739345"/>
              <a:ext cx="57809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76155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Sınav Sorusu (2017)</a:t>
            </a:r>
            <a:endParaRPr lang="tr-T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1273" y="1342542"/>
            <a:ext cx="8867463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929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Sınav Sorusu (2017</a:t>
            </a:r>
            <a:r>
              <a:rPr lang="tr-TR" dirty="0" smtClean="0"/>
              <a:t>) (Devam)</a:t>
            </a:r>
            <a:endParaRPr lang="tr-T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47" y="1356023"/>
            <a:ext cx="10237686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708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Bu derste,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 smtClean="0"/>
              <a:t> Transfer fonksiyonlarına giriş yaptık.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 </a:t>
            </a:r>
            <a:r>
              <a:rPr lang="tr-TR" dirty="0" smtClean="0"/>
              <a:t>LTI (Doğrusal Zamanla Değişmez) sistemleri tanıdık.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 </a:t>
            </a:r>
            <a:r>
              <a:rPr lang="tr-TR" dirty="0" err="1" smtClean="0"/>
              <a:t>Doğrusallık</a:t>
            </a:r>
            <a:r>
              <a:rPr lang="tr-TR" dirty="0" smtClean="0"/>
              <a:t> kavramını yeniden hatırladık.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 </a:t>
            </a:r>
            <a:r>
              <a:rPr lang="tr-TR" dirty="0" err="1" smtClean="0"/>
              <a:t>Laplace</a:t>
            </a:r>
            <a:r>
              <a:rPr lang="tr-TR" dirty="0" smtClean="0"/>
              <a:t> dönüşümünü hatırladık.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 Transfer </a:t>
            </a:r>
            <a:r>
              <a:rPr lang="tr-TR" dirty="0" smtClean="0"/>
              <a:t>fonksiyonunun tanımını yaptık ve özelliklerini inceledik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 </a:t>
            </a:r>
            <a:r>
              <a:rPr lang="tr-TR" dirty="0" smtClean="0"/>
              <a:t>Giriş-Çıkış sayılarına göre sistemleri sınıflandırdık</a:t>
            </a:r>
            <a:r>
              <a:rPr lang="tr-TR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 Blok diyagramların kademeli ve eklemeli birleşimini, çarpanlara ayrılmasını ve geri bildirim birleşimi özelliklerini gördük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 Sistemlerin Blok diyagramı olarak gösterilmesini çalıştık</a:t>
            </a:r>
          </a:p>
          <a:p>
            <a:pPr>
              <a:buFont typeface="Wingdings" panose="05000000000000000000" pitchFamily="2" charset="2"/>
              <a:buChar char="q"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758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Transfer Fonksiyonları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sz="2400" b="1" dirty="0" smtClean="0"/>
                  <a:t>Laplace Dönüşümü:</a:t>
                </a:r>
              </a:p>
              <a:p>
                <a:r>
                  <a:rPr lang="tr-TR" sz="2400" dirty="0" smtClean="0"/>
                  <a:t>Önce </a:t>
                </a:r>
                <a:r>
                  <a:rPr lang="tr-TR" sz="2400" dirty="0" err="1" smtClean="0"/>
                  <a:t>Laplace</a:t>
                </a:r>
                <a:r>
                  <a:rPr lang="tr-TR" sz="2400" dirty="0" smtClean="0"/>
                  <a:t> dönüşümünün tanımından başlayacağız ve ders kapsamında kullanılacak bazı özelliklerini not edeceğiz.</a:t>
                </a:r>
              </a:p>
              <a:p>
                <a:r>
                  <a:rPr lang="tr-TR" sz="2400" dirty="0" smtClean="0"/>
                  <a:t>Birkaç tanım;</a:t>
                </a:r>
              </a:p>
              <a:p>
                <a:r>
                  <a:rPr lang="tr-TR" sz="2400" dirty="0"/>
                  <a:t>x</a:t>
                </a:r>
                <a:r>
                  <a:rPr lang="tr-TR" sz="2400" dirty="0" smtClean="0"/>
                  <a:t>(t), t zamanına bağlı bir fonksiyon ki t&lt;0 için x(t)=0</a:t>
                </a:r>
              </a:p>
              <a:p>
                <a:r>
                  <a:rPr lang="tr-TR" sz="2400" dirty="0"/>
                  <a:t>s</a:t>
                </a:r>
                <a:r>
                  <a:rPr lang="tr-TR" sz="2400" dirty="0" smtClean="0"/>
                  <a:t>,  kompleks bir değişken yani s=</a:t>
                </a:r>
                <a:r>
                  <a:rPr lang="el-GR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</a:t>
                </a:r>
                <a:r>
                  <a:rPr lang="tr-TR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+j</a:t>
                </a:r>
                <a:r>
                  <a:rPr lang="el-GR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ω</a:t>
                </a:r>
                <a:r>
                  <a:rPr lang="tr-TR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ve </a:t>
                </a:r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𝑗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tr-T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−1</m:t>
                        </m:r>
                      </m:e>
                    </m:rad>
                  </m:oMath>
                </a14:m>
                <a:endParaRPr lang="tr-TR" sz="24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tr-T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tr-TR" sz="2400" dirty="0" smtClean="0"/>
                  <a:t> </a:t>
                </a:r>
                <a:r>
                  <a:rPr lang="tr-TR" sz="2400" dirty="0" err="1" smtClean="0"/>
                  <a:t>Laplace</a:t>
                </a:r>
                <a:r>
                  <a:rPr lang="tr-TR" sz="2400" dirty="0" smtClean="0"/>
                  <a:t> integrali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tr-TR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tr-T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tr-T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tr-TR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tr-TR" sz="240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40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tr-TR" sz="2400" dirty="0" smtClean="0"/>
                  <a:t> tarafından yapılan dönüşümü gösteren işlem simgesi.</a:t>
                </a:r>
              </a:p>
              <a:p>
                <a:endParaRPr lang="tr-TR" dirty="0" smtClean="0"/>
              </a:p>
              <a:p>
                <a:endParaRPr lang="tr-TR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9" t="-17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2023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Transfer Fonksiyonları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sz="2400" b="1" dirty="0" smtClean="0"/>
                  <a:t>Laplace Dönüşümü:</a:t>
                </a:r>
              </a:p>
              <a:p>
                <a:r>
                  <a:rPr lang="tr-TR" sz="2400" dirty="0" smtClean="0"/>
                  <a:t>X(s</a:t>
                </a:r>
                <a:r>
                  <a:rPr lang="tr-TR" sz="2400" dirty="0" smtClean="0"/>
                  <a:t>), x(t)’nin laplace dönüşümü; </a:t>
                </a:r>
                <a:endParaRPr lang="tr-TR" sz="2400" dirty="0" smtClean="0"/>
              </a:p>
              <a:p>
                <a:r>
                  <a:rPr lang="tr-TR" sz="2400" dirty="0" smtClean="0"/>
                  <a:t>Bu </a:t>
                </a:r>
                <a:r>
                  <a:rPr lang="tr-TR" sz="2400" dirty="0" smtClean="0"/>
                  <a:t>dönüşümü daha açık yazarsak;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tr-T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begChr m:val="["/>
                        <m:endChr m:val="]"/>
                        <m:ctrlPr>
                          <a:rPr lang="tr-T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tr-T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sup>
                        </m:s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d>
                      <m:dPr>
                        <m:begChr m:val="["/>
                        <m:endChr m:val="]"/>
                        <m:ctrlP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tr-TR" sz="2400" dirty="0" smtClean="0"/>
                  <a:t>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tr-T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sup>
                        </m:s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tr-TR" sz="2400" dirty="0" smtClean="0"/>
              </a:p>
              <a:p>
                <a:r>
                  <a:rPr lang="tr-TR" sz="2400" dirty="0" smtClean="0"/>
                  <a:t>Not: </a:t>
                </a:r>
                <a:r>
                  <a:rPr lang="tr-TR" sz="2400" dirty="0" err="1" smtClean="0"/>
                  <a:t>st</a:t>
                </a:r>
                <a:r>
                  <a:rPr lang="tr-TR" sz="2400" dirty="0" smtClean="0"/>
                  <a:t> boyutsuz olmalı bunun için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𝑏𝑖𝑟𝑖𝑚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tr-TR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𝑏𝑖𝑟𝑖𝑚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sz="2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tr-TR" sz="24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9" t="-17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6175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Transfer Fonksiyonları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1475" y="1395563"/>
                <a:ext cx="11117178" cy="493776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Aft>
                    <a:spcPts val="1200"/>
                  </a:spcAft>
                </a:pPr>
                <a:r>
                  <a:rPr lang="tr-TR" sz="2400" b="1" dirty="0" smtClean="0"/>
                  <a:t>Türevin </a:t>
                </a:r>
                <a:r>
                  <a:rPr lang="tr-TR" sz="2400" b="1" dirty="0" err="1" smtClean="0"/>
                  <a:t>Laplace</a:t>
                </a:r>
                <a:r>
                  <a:rPr lang="tr-TR" sz="2400" b="1" dirty="0" smtClean="0"/>
                  <a:t> </a:t>
                </a:r>
                <a:r>
                  <a:rPr lang="tr-TR" sz="2400" b="1" dirty="0"/>
                  <a:t>Dönüşümü:</a:t>
                </a:r>
              </a:p>
              <a:p>
                <a:pPr marL="0" indent="0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tr-T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tr-TR" sz="2400" dirty="0" smtClean="0"/>
              </a:p>
              <a:p>
                <a:pPr>
                  <a:lnSpc>
                    <a:spcPct val="10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tr-TR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tr-TR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 smtClean="0"/>
                  <a:t>’</a:t>
                </a:r>
                <a:r>
                  <a:rPr lang="tr-TR" sz="2400" dirty="0" err="1" smtClean="0"/>
                  <a:t>nin</a:t>
                </a:r>
                <a:r>
                  <a:rPr lang="tr-TR" sz="2400" dirty="0" smtClean="0"/>
                  <a:t> başlangıç değeri.</a:t>
                </a:r>
              </a:p>
              <a:p>
                <a:pPr>
                  <a:lnSpc>
                    <a:spcPct val="100000"/>
                  </a:lnSpc>
                  <a:spcAft>
                    <a:spcPts val="1200"/>
                  </a:spcAft>
                </a:pPr>
                <a:r>
                  <a:rPr lang="tr-TR" sz="2400" dirty="0" smtClean="0"/>
                  <a:t>Sistem başlangıçta durgunlukta ve başlangıç değerleri sıfır varsayımıyla,</a:t>
                </a:r>
              </a:p>
              <a:p>
                <a:pPr marL="0" indent="0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𝑠𝑋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sz="2400" dirty="0" smtClean="0"/>
              </a:p>
              <a:p>
                <a:pPr>
                  <a:lnSpc>
                    <a:spcPct val="100000"/>
                  </a:lnSpc>
                  <a:spcAft>
                    <a:spcPts val="1200"/>
                  </a:spcAft>
                </a:pPr>
                <a:r>
                  <a:rPr lang="tr-TR" sz="2400" dirty="0" smtClean="0"/>
                  <a:t>Not</a:t>
                </a:r>
                <a:r>
                  <a:rPr lang="tr-TR" sz="2400" dirty="0" smtClean="0"/>
                  <a:t>: s türev alıcı olarak da yorumlanabilir.</a:t>
                </a:r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1475" y="1395563"/>
                <a:ext cx="11117178" cy="4937760"/>
              </a:xfrm>
              <a:blipFill>
                <a:blip r:embed="rId2"/>
                <a:stretch>
                  <a:fillRect l="-822" t="-98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1534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Transfer Fonksiyonları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1475" y="1395563"/>
                <a:ext cx="11117178" cy="4937760"/>
              </a:xfrm>
            </p:spPr>
            <p:txBody>
              <a:bodyPr>
                <a:normAutofit/>
              </a:bodyPr>
              <a:lstStyle/>
              <a:p>
                <a:r>
                  <a:rPr lang="tr-TR" sz="2400" b="1" dirty="0" smtClean="0"/>
                  <a:t>Türevin </a:t>
                </a:r>
                <a:r>
                  <a:rPr lang="tr-TR" sz="2400" b="1" dirty="0" err="1" smtClean="0"/>
                  <a:t>Laplace</a:t>
                </a:r>
                <a:r>
                  <a:rPr lang="tr-TR" sz="2400" b="1" dirty="0" smtClean="0"/>
                  <a:t> </a:t>
                </a:r>
                <a:r>
                  <a:rPr lang="tr-TR" sz="2400" b="1" dirty="0"/>
                  <a:t>Dönüşümü: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⋯+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m:rPr>
                                <m:nor/>
                              </m:rPr>
                              <a:rPr lang="tr-TR" sz="2400" dirty="0"/>
                              <m:t>+</m:t>
                            </m:r>
                            <m:sSub>
                              <m:sSubPr>
                                <m:ctrlPr>
                                  <a:rPr lang="tr-T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𝑑𝑦</m:t>
                                </m:r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tr-TR" sz="2400" dirty="0"/>
                              <m:t>+</m:t>
                            </m:r>
                            <m:sSub>
                              <m:sSubPr>
                                <m:ctrlPr>
                                  <a:rPr lang="tr-T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groupChr>
                      </m:e>
                      <m:li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Ç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𝚤𝑘𝚤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ş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𝑇𝑎𝑟𝑎𝑓𝚤</m:t>
                        </m:r>
                      </m:lim>
                    </m:limLow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⋯+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m:rPr>
                                <m:nor/>
                              </m:rPr>
                              <a:rPr lang="tr-TR" sz="2400" dirty="0"/>
                              <m:t>+</m:t>
                            </m:r>
                            <m:sSub>
                              <m:sSubPr>
                                <m:ctrlPr>
                                  <a:rPr lang="tr-T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tr-TR" sz="2400" dirty="0"/>
                              <m:t>+</m:t>
                            </m:r>
                            <m:sSub>
                              <m:sSubPr>
                                <m:ctrlPr>
                                  <a:rPr lang="tr-T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m:rPr>
                                <m:nor/>
                              </m:rPr>
                              <a:rPr lang="tr-TR" sz="2400" dirty="0"/>
                              <m:t> </m:t>
                            </m:r>
                          </m:e>
                        </m:groupChr>
                      </m:e>
                      <m:li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𝐺𝑖𝑟𝑖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ş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𝑇𝑎𝑟𝑎𝑓𝚤</m:t>
                        </m:r>
                      </m:lim>
                    </m:limLow>
                  </m:oMath>
                </a14:m>
                <a:endParaRPr lang="tr-TR" sz="2400" dirty="0" smtClean="0"/>
              </a:p>
              <a:p>
                <a:r>
                  <a:rPr lang="tr-TR" sz="2400" dirty="0" smtClean="0"/>
                  <a:t>Başlangıç </a:t>
                </a:r>
                <a:r>
                  <a:rPr lang="tr-TR" sz="2400" dirty="0" smtClean="0"/>
                  <a:t>değerleri 0 koşuluyla diferansiyel denklemlerin laplace dönüşümleri şu şekildedir.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tr-TR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)+⋯+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)+</m:t>
                            </m:r>
                            <m:sSub>
                              <m:sSubPr>
                                <m:ctrlPr>
                                  <a:rPr lang="tr-TR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𝑠𝑌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)+</m:t>
                            </m:r>
                            <m:sSub>
                              <m:sSubPr>
                                <m:ctrlPr>
                                  <a:rPr lang="tr-TR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groupChr>
                      </m:e>
                      <m:lim>
                        <m:r>
                          <a:rPr lang="tr-TR" i="1">
                            <a:latin typeface="Cambria Math" panose="02040503050406030204" pitchFamily="18" charset="0"/>
                          </a:rPr>
                          <m:t>Ç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𝚤𝑘𝚤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ş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𝑇𝑎𝑟𝑎𝑓𝚤</m:t>
                        </m:r>
                      </m:lim>
                    </m:limLow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⋯+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m:rPr>
                                <m:nor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tr-TR" dirty="0"/>
                              <m:t>+</m:t>
                            </m:r>
                            <m:sSub>
                              <m:sSubPr>
                                <m:ctrlPr>
                                  <a:rPr lang="tr-TR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m:rPr>
                                <m:nor/>
                              </m:rPr>
                              <a:rPr lang="tr-TR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tr-TR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tr-TR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m:rPr>
                                <m:nor/>
                              </m:rPr>
                              <a:rPr lang="tr-TR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m:rPr>
                                <m:nor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tr-TR" dirty="0"/>
                              <m:t> </m:t>
                            </m:r>
                          </m:e>
                        </m:groupChr>
                      </m:e>
                      <m:lim>
                        <m:r>
                          <a:rPr lang="tr-TR" i="1">
                            <a:latin typeface="Cambria Math" panose="02040503050406030204" pitchFamily="18" charset="0"/>
                          </a:rPr>
                          <m:t>𝐺𝑖𝑟𝑖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ş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𝑇𝑎𝑟𝑎𝑓𝚤</m:t>
                        </m:r>
                      </m:lim>
                    </m:limLow>
                  </m:oMath>
                </a14:m>
                <a:endParaRPr lang="tr-TR" dirty="0" smtClean="0"/>
              </a:p>
              <a:p>
                <a:r>
                  <a:rPr lang="tr-TR" sz="2400" dirty="0" smtClean="0"/>
                  <a:t>İfadeyi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 &amp; 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tr-TR" sz="2400" dirty="0" smtClean="0"/>
                  <a:t> ortak parantezinde düzenleyelim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d>
                              <m:dPr>
                                <m:ctrlPr>
                                  <a:rPr lang="tr-TR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⋯+</m:t>
                                </m:r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groupChr>
                      </m:e>
                      <m:li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Ç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𝚤𝑘𝚤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ş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𝑇𝑎𝑟𝑎𝑓𝚤</m:t>
                        </m:r>
                      </m:lim>
                    </m:limLow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d>
                              <m:dPr>
                                <m:ctrlPr>
                                  <a:rPr lang="tr-TR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⋯+</m:t>
                                </m:r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m:rPr>
                                    <m:nor/>
                                  </m:rPr>
                                  <a:rPr lang="tr-TR" sz="2400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m:rPr>
                                <m:nor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m:rPr>
                                <m:nor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tr-TR" sz="2400" dirty="0"/>
                              <m:t> </m:t>
                            </m:r>
                          </m:e>
                        </m:groupChr>
                      </m:e>
                      <m:li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𝐺𝑖𝑟𝑖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ş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𝑇𝑎𝑟𝑎𝑓𝚤</m:t>
                        </m:r>
                      </m:lim>
                    </m:limLow>
                  </m:oMath>
                </a14:m>
                <a:endParaRPr lang="tr-TR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1475" y="1395563"/>
                <a:ext cx="11117178" cy="4937760"/>
              </a:xfrm>
              <a:blipFill>
                <a:blip r:embed="rId2"/>
                <a:stretch>
                  <a:fillRect l="-822" t="-17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9104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Transfer Fonksiyonları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1475" y="1395563"/>
                <a:ext cx="11117178" cy="4937760"/>
              </a:xfrm>
            </p:spPr>
            <p:txBody>
              <a:bodyPr>
                <a:normAutofit/>
              </a:bodyPr>
              <a:lstStyle/>
              <a:p>
                <a:r>
                  <a:rPr lang="tr-TR" sz="2400" b="1" dirty="0" smtClean="0"/>
                  <a:t>Transfer Fonksiyonunun Tanımı:</a:t>
                </a:r>
                <a:endParaRPr lang="tr-TR" sz="2400" b="1" dirty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d>
                              <m:dPr>
                                <m:ctrlPr>
                                  <a:rPr lang="tr-TR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⋯+</m:t>
                                </m:r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groupChr>
                      </m:e>
                      <m:li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Ç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𝚤𝑘𝚤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ş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𝑇𝑎𝑟𝑎𝑓𝚤</m:t>
                        </m:r>
                      </m:lim>
                    </m:limLow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d>
                              <m:dPr>
                                <m:ctrlPr>
                                  <a:rPr lang="tr-TR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⋯+</m:t>
                                </m:r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m:rPr>
                                    <m:nor/>
                                  </m:rPr>
                                  <a:rPr lang="tr-TR" sz="2400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m:rPr>
                                <m:nor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m:rPr>
                                <m:nor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tr-TR" sz="2400" dirty="0"/>
                              <m:t> </m:t>
                            </m:r>
                          </m:e>
                        </m:groupChr>
                      </m:e>
                      <m:li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𝐺𝑖𝑟𝑖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ş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𝑇𝑎𝑟𝑎𝑓𝚤</m:t>
                        </m:r>
                      </m:lim>
                    </m:limLow>
                  </m:oMath>
                </a14:m>
                <a:endParaRPr lang="tr-TR" sz="2400" dirty="0" smtClean="0"/>
              </a:p>
              <a:p>
                <a:r>
                  <a:rPr lang="tr-TR" sz="2400" dirty="0" smtClean="0"/>
                  <a:t>Çıkışı yalnız bırakacak  şekilde denklemi düzenleyelim.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groupChr>
                      </m:e>
                      <m:li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Ç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𝚤𝑘𝚤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ş </m:t>
                        </m:r>
                      </m:lim>
                    </m:limLow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tr-TR" sz="240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⋯+</m:t>
                                </m:r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m:rPr>
                                    <m:nor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+⋯+</m:t>
                                </m:r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groupChr>
                      </m:e>
                      <m:li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𝑇𝑟𝑎𝑛𝑠𝑓𝑒𝑟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𝑓𝑜𝑛𝑘𝑠𝑖𝑦𝑜𝑛𝑢</m:t>
                        </m:r>
                      </m:lim>
                    </m:limLow>
                    <m:limLow>
                      <m:limLowPr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limLow>
                          <m:limLowPr>
                            <m:ctrlPr>
                              <a:rPr lang="tr-TR" sz="2400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tr-TR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r>
                                  <m:rPr>
                                    <m:nor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m:rPr>
                                    <m:nor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  <m:r>
                                  <m:rPr>
                                    <m:nor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groupChr>
                          </m:e>
                          <m:lim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𝐺𝑖𝑟𝑖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ş</m:t>
                            </m:r>
                          </m:lim>
                        </m:limLow>
                      </m:e>
                      <m:li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 </m:t>
                        </m:r>
                      </m:lim>
                    </m:limLow>
                  </m:oMath>
                </a14:m>
                <a:endParaRPr lang="tr-TR" sz="2400" dirty="0" smtClean="0"/>
              </a:p>
              <a:p>
                <a:endParaRPr lang="tr-TR" dirty="0" smtClean="0"/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1475" y="1395563"/>
                <a:ext cx="11117178" cy="4937760"/>
              </a:xfrm>
              <a:blipFill>
                <a:blip r:embed="rId2"/>
                <a:stretch>
                  <a:fillRect l="-822" t="-17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8280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Transfer Fonksiyonları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1475" y="1395563"/>
                <a:ext cx="11117178" cy="4937760"/>
              </a:xfrm>
            </p:spPr>
            <p:txBody>
              <a:bodyPr>
                <a:normAutofit/>
              </a:bodyPr>
              <a:lstStyle/>
              <a:p>
                <a:r>
                  <a:rPr lang="tr-TR" sz="2400" b="1" dirty="0" smtClean="0"/>
                  <a:t>Transfer Fonksiyonunun Tanımı:</a:t>
                </a:r>
                <a:endParaRPr lang="tr-TR" sz="2400" b="1" dirty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groupChr>
                      </m:e>
                      <m:li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Ç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𝚤𝑘𝚤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ş </m:t>
                        </m:r>
                      </m:lim>
                    </m:limLow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tr-TR" sz="240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⋯+</m:t>
                                </m:r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m:rPr>
                                    <m:nor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+⋯+</m:t>
                                </m:r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groupChr>
                      </m:e>
                      <m:li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𝑇𝑟𝑎𝑛𝑠𝑓𝑒𝑟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𝑓𝑜𝑛𝑘𝑠𝑖𝑦𝑜𝑛𝑢</m:t>
                        </m:r>
                      </m:lim>
                    </m:limLow>
                    <m:limLow>
                      <m:limLowPr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limLow>
                          <m:limLowPr>
                            <m:ctrlPr>
                              <a:rPr lang="tr-TR" sz="2400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tr-TR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r>
                                  <m:rPr>
                                    <m:nor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m:rPr>
                                    <m:nor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  <m:r>
                                  <m:rPr>
                                    <m:nor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groupChr>
                          </m:e>
                          <m:lim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𝐺𝑖𝑟𝑖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ş</m:t>
                            </m:r>
                          </m:lim>
                        </m:limLow>
                      </m:e>
                      <m:li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 </m:t>
                        </m:r>
                      </m:lim>
                    </m:limLow>
                  </m:oMath>
                </a14:m>
                <a:endParaRPr lang="tr-TR" sz="2400" dirty="0" smtClean="0"/>
              </a:p>
              <a:p>
                <a:r>
                  <a:rPr lang="tr-TR" sz="2400" dirty="0" smtClean="0"/>
                  <a:t>s- tanım kümesinde I/O giriş-çıkış ilişkisi giriş ve çıkışın katsayı </a:t>
                </a:r>
                <a:r>
                  <a:rPr lang="tr-TR" sz="2400" dirty="0" err="1" smtClean="0"/>
                  <a:t>polinomlarının</a:t>
                </a:r>
                <a:r>
                  <a:rPr lang="tr-TR" sz="2400" dirty="0" smtClean="0"/>
                  <a:t> oranıdır. Bu ilişkiye transfer fonksiyonu adı verilir.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groupChr>
                      </m:e>
                      <m:li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Ç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𝚤𝑘𝚤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ş </m:t>
                        </m:r>
                      </m:lim>
                    </m:limLow>
                    <m:r>
                      <a:rPr lang="tr-TR" sz="240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tr-TR" sz="2400" i="1" dirty="0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tr-TR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𝑌𝑋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tr-TR" sz="2400" dirty="0"/>
                              <m:t> </m:t>
                            </m:r>
                          </m:e>
                        </m:groupChr>
                      </m:e>
                      <m:lim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𝑇𝑟𝑎𝑛𝑠𝑓𝑒𝑟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𝑓𝑜𝑛𝑘𝑠𝑖𝑦𝑜𝑛𝑢</m:t>
                        </m:r>
                      </m:lim>
                    </m:limLow>
                    <m:limLow>
                      <m:limLowPr>
                        <m:ctrlPr>
                          <a:rPr lang="tr-TR" sz="240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nor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m:rPr>
                                <m:nor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groupChr>
                      </m:e>
                      <m:li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𝐺𝑖𝑟𝑖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ş </m:t>
                        </m:r>
                      </m:lim>
                    </m:limLow>
                  </m:oMath>
                </a14:m>
                <a:endParaRPr lang="tr-TR" sz="2400" dirty="0" smtClean="0"/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1475" y="1395563"/>
                <a:ext cx="11117178" cy="4937760"/>
              </a:xfrm>
              <a:blipFill>
                <a:blip r:embed="rId2"/>
                <a:stretch>
                  <a:fillRect l="-822" t="-1728" r="-115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269968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2096</TotalTime>
  <Words>1331</Words>
  <Application>Microsoft Office PowerPoint</Application>
  <PresentationFormat>Widescreen</PresentationFormat>
  <Paragraphs>499</Paragraphs>
  <Slides>36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Calibri</vt:lpstr>
      <vt:lpstr>Calibri Light</vt:lpstr>
      <vt:lpstr>Cambria Math</vt:lpstr>
      <vt:lpstr>Wingdings</vt:lpstr>
      <vt:lpstr>Retrospect</vt:lpstr>
      <vt:lpstr>Otomatik Kontrol</vt:lpstr>
      <vt:lpstr>Transfer Fonksiyonları</vt:lpstr>
      <vt:lpstr>Transfer Fonksiyonları</vt:lpstr>
      <vt:lpstr>Transfer Fonksiyonları</vt:lpstr>
      <vt:lpstr>Transfer Fonksiyonları</vt:lpstr>
      <vt:lpstr>Transfer Fonksiyonları</vt:lpstr>
      <vt:lpstr>Transfer Fonksiyonları</vt:lpstr>
      <vt:lpstr>Transfer Fonksiyonları</vt:lpstr>
      <vt:lpstr>Transfer Fonksiyonları</vt:lpstr>
      <vt:lpstr>Transfer Fonksiyonları</vt:lpstr>
      <vt:lpstr>Transfer Fonksiyonları</vt:lpstr>
      <vt:lpstr>Transfer Fonksiyonları</vt:lpstr>
      <vt:lpstr>Transfer Fonksiyonları</vt:lpstr>
      <vt:lpstr>Transfer Fonksiyonları</vt:lpstr>
      <vt:lpstr>Transfer Fonksiyonları</vt:lpstr>
      <vt:lpstr>Transfer Fonksiyonları</vt:lpstr>
      <vt:lpstr>Transfer Fonksiyonları</vt:lpstr>
      <vt:lpstr>Transfer Fonksiyonları</vt:lpstr>
      <vt:lpstr>Transfer Fonksiyonları</vt:lpstr>
      <vt:lpstr>Transfer Fonksiyonları</vt:lpstr>
      <vt:lpstr>Transfer Fonksiyonları</vt:lpstr>
      <vt:lpstr>Transfer Fonksiyonları</vt:lpstr>
      <vt:lpstr>Transfer Fonksiyonları</vt:lpstr>
      <vt:lpstr>Blok diyagramlar</vt:lpstr>
      <vt:lpstr>Blok diyagramlar</vt:lpstr>
      <vt:lpstr>Blok diyagramlar</vt:lpstr>
      <vt:lpstr>Blok diyagramlar</vt:lpstr>
      <vt:lpstr>Blok diyagramlar</vt:lpstr>
      <vt:lpstr>Örnek Sınav Sorusu (2017)</vt:lpstr>
      <vt:lpstr>Blok diyagramlar</vt:lpstr>
      <vt:lpstr>Blok diyagramlar</vt:lpstr>
      <vt:lpstr>Blok diyagramlar</vt:lpstr>
      <vt:lpstr>Blok diyagramlar</vt:lpstr>
      <vt:lpstr>Örnek Sınav Sorusu (2017)</vt:lpstr>
      <vt:lpstr>Örnek Sınav Sorusu (2017) (Devam)</vt:lpstr>
      <vt:lpstr>Özet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Otomatik Kontrol</dc:title>
  <dc:creator>Nurdan Bilgin</dc:creator>
  <cp:lastModifiedBy>Nurdan Bilgin</cp:lastModifiedBy>
  <cp:revision>188</cp:revision>
  <dcterms:created xsi:type="dcterms:W3CDTF">2017-04-18T08:36:43Z</dcterms:created>
  <dcterms:modified xsi:type="dcterms:W3CDTF">2019-10-01T08:24:04Z</dcterms:modified>
</cp:coreProperties>
</file>