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91" r:id="rId3"/>
    <p:sldId id="292" r:id="rId4"/>
    <p:sldId id="293" r:id="rId5"/>
    <p:sldId id="294" r:id="rId6"/>
    <p:sldId id="295" r:id="rId7"/>
    <p:sldId id="278" r:id="rId8"/>
    <p:sldId id="308" r:id="rId9"/>
    <p:sldId id="279" r:id="rId10"/>
    <p:sldId id="280" r:id="rId11"/>
    <p:sldId id="307" r:id="rId12"/>
    <p:sldId id="281" r:id="rId13"/>
    <p:sldId id="309" r:id="rId14"/>
    <p:sldId id="282" r:id="rId15"/>
    <p:sldId id="259" r:id="rId16"/>
    <p:sldId id="310" r:id="rId17"/>
    <p:sldId id="260" r:id="rId18"/>
    <p:sldId id="263" r:id="rId19"/>
    <p:sldId id="284" r:id="rId20"/>
    <p:sldId id="312" r:id="rId21"/>
    <p:sldId id="285" r:id="rId22"/>
    <p:sldId id="261" r:id="rId23"/>
    <p:sldId id="264" r:id="rId24"/>
    <p:sldId id="286" r:id="rId25"/>
    <p:sldId id="313" r:id="rId26"/>
    <p:sldId id="287" r:id="rId27"/>
    <p:sldId id="288" r:id="rId28"/>
    <p:sldId id="289" r:id="rId29"/>
    <p:sldId id="296" r:id="rId30"/>
    <p:sldId id="297" r:id="rId31"/>
    <p:sldId id="314" r:id="rId32"/>
    <p:sldId id="315" r:id="rId33"/>
    <p:sldId id="298" r:id="rId34"/>
    <p:sldId id="316" r:id="rId35"/>
    <p:sldId id="299" r:id="rId36"/>
    <p:sldId id="300" r:id="rId37"/>
    <p:sldId id="301" r:id="rId38"/>
    <p:sldId id="302" r:id="rId39"/>
    <p:sldId id="317" r:id="rId40"/>
    <p:sldId id="303" r:id="rId41"/>
    <p:sldId id="304" r:id="rId42"/>
    <p:sldId id="305" r:id="rId43"/>
    <p:sldId id="306" r:id="rId44"/>
    <p:sldId id="318" r:id="rId45"/>
    <p:sldId id="29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329" autoAdjust="0"/>
  </p:normalViewPr>
  <p:slideViewPr>
    <p:cSldViewPr snapToGrid="0">
      <p:cViewPr varScale="1">
        <p:scale>
          <a:sx n="91" d="100"/>
          <a:sy n="91" d="100"/>
        </p:scale>
        <p:origin x="12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90A35-B5B8-406B-AC3F-8F21430FE931}" type="datetimeFigureOut">
              <a:rPr lang="tr-TR" smtClean="0"/>
              <a:t>26.09.2019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93731-BEC5-4498-8DD1-646EE4741ABF}" type="slidenum">
              <a:rPr lang="tr-TR" smtClean="0"/>
              <a:t>‹#›</a:t>
            </a:fld>
            <a:endParaRPr lang="tr-TR"/>
          </a:p>
        </p:txBody>
      </p:sp>
    </p:spTree>
    <p:extLst>
      <p:ext uri="{BB962C8B-B14F-4D97-AF65-F5344CB8AC3E}">
        <p14:creationId xmlns:p14="http://schemas.microsoft.com/office/powerpoint/2010/main" val="140382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11</a:t>
            </a:fld>
            <a:endParaRPr lang="tr-TR"/>
          </a:p>
        </p:txBody>
      </p:sp>
    </p:spTree>
    <p:extLst>
      <p:ext uri="{BB962C8B-B14F-4D97-AF65-F5344CB8AC3E}">
        <p14:creationId xmlns:p14="http://schemas.microsoft.com/office/powerpoint/2010/main" val="123025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mekanizma şu şekilde çalışır; Arzu edilen hızda güç silindirinin</a:t>
            </a:r>
            <a:r>
              <a:rPr lang="tr-TR" baseline="0" dirty="0" smtClean="0"/>
              <a:t> diğer tarafına hiç basınçlı yağ akışı olmaz. Eğer gerçek hız çevresel bozucu etkiler nedeniyle arzu edilen hızın altında kalırsa o zaman hız regülatörünün merkezkaç kuvveti düşer, bu düşüş kontrol valfinin aşağı doğru düşmesine ve daha çok yakıtın sisteme girmesine neden olur. Böylelikle düşen gerçek hız artar. Bu döngü, gerçek hız ile arzu edilen hız eşitlenene kadar devam eder. Diğer taraftan tersi olursa, yani gerçek hız arzu edilen hızın üzerine çıkarsa bu seferde sisteme yakıt girişi vananın kapanmasına bağlı olarak düşer ve gerçek hız arzu edilen hıza düşürülür.</a:t>
            </a:r>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t>12</a:t>
            </a:fld>
            <a:endParaRPr lang="tr-TR"/>
          </a:p>
        </p:txBody>
      </p:sp>
    </p:spTree>
    <p:extLst>
      <p:ext uri="{BB962C8B-B14F-4D97-AF65-F5344CB8AC3E}">
        <p14:creationId xmlns:p14="http://schemas.microsoft.com/office/powerpoint/2010/main" val="69062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Hata algılayıcının</a:t>
            </a:r>
            <a:r>
              <a:rPr lang="tr-TR" baseline="0" dirty="0" smtClean="0"/>
              <a:t> İngilizcesi </a:t>
            </a:r>
            <a:r>
              <a:rPr lang="tr-TR" baseline="0" dirty="0" err="1" smtClean="0"/>
              <a:t>error</a:t>
            </a:r>
            <a:r>
              <a:rPr lang="tr-TR" baseline="0" dirty="0" smtClean="0"/>
              <a:t> </a:t>
            </a:r>
            <a:r>
              <a:rPr lang="tr-TR" baseline="0" dirty="0" err="1" smtClean="0"/>
              <a:t>detector</a:t>
            </a:r>
            <a:r>
              <a:rPr lang="tr-TR" baseline="0" dirty="0" smtClean="0"/>
              <a:t>; Bazı kitaplarda </a:t>
            </a:r>
            <a:r>
              <a:rPr lang="tr-TR" baseline="0" dirty="0" err="1" smtClean="0"/>
              <a:t>comparator</a:t>
            </a:r>
            <a:r>
              <a:rPr lang="tr-TR" baseline="0" dirty="0" smtClean="0"/>
              <a:t> </a:t>
            </a:r>
            <a:r>
              <a:rPr lang="tr-TR" baseline="0" dirty="0" err="1" smtClean="0"/>
              <a:t>olarakta</a:t>
            </a:r>
            <a:r>
              <a:rPr lang="tr-TR" baseline="0" dirty="0" smtClean="0"/>
              <a:t> geçer.</a:t>
            </a:r>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t>35</a:t>
            </a:fld>
            <a:endParaRPr lang="tr-TR"/>
          </a:p>
        </p:txBody>
      </p:sp>
    </p:spTree>
    <p:extLst>
      <p:ext uri="{BB962C8B-B14F-4D97-AF65-F5344CB8AC3E}">
        <p14:creationId xmlns:p14="http://schemas.microsoft.com/office/powerpoint/2010/main" val="428402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Final Value </a:t>
            </a:r>
            <a:r>
              <a:rPr lang="tr-TR" dirty="0" err="1" smtClean="0"/>
              <a:t>Theorem</a:t>
            </a:r>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t>41</a:t>
            </a:fld>
            <a:endParaRPr lang="tr-TR"/>
          </a:p>
        </p:txBody>
      </p:sp>
    </p:spTree>
    <p:extLst>
      <p:ext uri="{BB962C8B-B14F-4D97-AF65-F5344CB8AC3E}">
        <p14:creationId xmlns:p14="http://schemas.microsoft.com/office/powerpoint/2010/main" val="160307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01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19646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2922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92836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8C053-3C53-4596-BDBF-EAF2CAE8EA5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24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98C053-3C53-4596-BDBF-EAF2CAE8EA5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22693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98C053-3C53-4596-BDBF-EAF2CAE8EA5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99756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98C053-3C53-4596-BDBF-EAF2CAE8EA5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89635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98C053-3C53-4596-BDBF-EAF2CAE8EA5D}" type="datetimeFigureOut">
              <a:rPr lang="en-US" smtClean="0"/>
              <a:t>9/26/2019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09903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98C053-3C53-4596-BDBF-EAF2CAE8EA5D}" type="datetimeFigureOut">
              <a:rPr lang="en-US" smtClean="0"/>
              <a:t>9/26/2019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5531EA-E915-4D16-913A-1D816E7040FB}" type="slidenum">
              <a:rPr lang="en-US" smtClean="0"/>
              <a:t>‹#›</a:t>
            </a:fld>
            <a:endParaRPr lang="en-US"/>
          </a:p>
        </p:txBody>
      </p:sp>
    </p:spTree>
    <p:extLst>
      <p:ext uri="{BB962C8B-B14F-4D97-AF65-F5344CB8AC3E}">
        <p14:creationId xmlns:p14="http://schemas.microsoft.com/office/powerpoint/2010/main" val="223838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8C053-3C53-4596-BDBF-EAF2CAE8EA5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20181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9144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395563"/>
            <a:ext cx="10058400" cy="49377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A98C053-3C53-4596-BDBF-EAF2CAE8EA5D}" type="datetimeFigureOut">
              <a:rPr lang="en-US" smtClean="0"/>
              <a:t>9/26/2019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5531EA-E915-4D16-913A-1D816E7040FB}" type="slidenum">
              <a:rPr lang="en-US" smtClean="0"/>
              <a:t>‹#›</a:t>
            </a:fld>
            <a:endParaRPr lang="en-US"/>
          </a:p>
        </p:txBody>
      </p:sp>
      <p:cxnSp>
        <p:nvCxnSpPr>
          <p:cNvPr id="10" name="Straight Connector 9"/>
          <p:cNvCxnSpPr/>
          <p:nvPr/>
        </p:nvCxnSpPr>
        <p:spPr>
          <a:xfrm>
            <a:off x="1193532" y="128767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34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png"/><Relationship Id="rId7" Type="http://schemas.openxmlformats.org/officeDocument/2006/relationships/image" Target="../media/image70.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Otomatik K</a:t>
            </a:r>
            <a:r>
              <a:rPr lang="tr-TR" dirty="0" smtClean="0"/>
              <a:t>ontrol</a:t>
            </a:r>
            <a:endParaRPr lang="en-US" dirty="0"/>
          </a:p>
        </p:txBody>
      </p:sp>
      <p:sp>
        <p:nvSpPr>
          <p:cNvPr id="3" name="Subtitle 2"/>
          <p:cNvSpPr>
            <a:spLocks noGrp="1"/>
          </p:cNvSpPr>
          <p:nvPr>
            <p:ph type="subTitle" idx="1"/>
          </p:nvPr>
        </p:nvSpPr>
        <p:spPr/>
        <p:txBody>
          <a:bodyPr>
            <a:normAutofit fontScale="92500" lnSpcReduction="20000"/>
          </a:bodyPr>
          <a:lstStyle/>
          <a:p>
            <a:r>
              <a:rPr lang="tr-TR" b="1" cap="none" dirty="0" smtClean="0">
                <a:solidFill>
                  <a:schemeClr val="accent2"/>
                </a:solidFill>
              </a:rPr>
              <a:t>Kontrol sistemlerine giriş</a:t>
            </a:r>
          </a:p>
          <a:p>
            <a:endParaRPr lang="en-US" b="1" dirty="0">
              <a:solidFill>
                <a:schemeClr val="accent2"/>
              </a:solidFill>
            </a:endParaRPr>
          </a:p>
          <a:p>
            <a:pPr algn="r"/>
            <a:r>
              <a:rPr lang="tr-TR" sz="1600" cap="none" dirty="0" smtClean="0">
                <a:latin typeface="+mn-lt"/>
              </a:rPr>
              <a:t>Hazırlayan: </a:t>
            </a:r>
            <a:r>
              <a:rPr lang="tr-TR" sz="1600" cap="none" dirty="0">
                <a:latin typeface="+mn-lt"/>
              </a:rPr>
              <a:t>D</a:t>
            </a:r>
            <a:r>
              <a:rPr lang="tr-TR" sz="1600" cap="none" dirty="0" smtClean="0">
                <a:latin typeface="+mn-lt"/>
              </a:rPr>
              <a:t>r. Nurdan Bilgin</a:t>
            </a:r>
            <a:endParaRPr lang="en-US" sz="1600" cap="none" dirty="0">
              <a:latin typeface="+mn-lt"/>
            </a:endParaRPr>
          </a:p>
        </p:txBody>
      </p:sp>
    </p:spTree>
    <p:extLst>
      <p:ext uri="{BB962C8B-B14F-4D97-AF65-F5344CB8AC3E}">
        <p14:creationId xmlns:p14="http://schemas.microsoft.com/office/powerpoint/2010/main" val="1221499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4"/>
            <a:ext cx="10058400" cy="911132"/>
          </a:xfrm>
        </p:spPr>
        <p:txBody>
          <a:bodyPr/>
          <a:lstStyle/>
          <a:p>
            <a:r>
              <a:rPr lang="tr-TR" dirty="0" smtClean="0"/>
              <a:t>Otomatik Kontrole Tarihsel Bakış</a:t>
            </a:r>
            <a:endParaRPr lang="tr-TR"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7500" y="1879368"/>
            <a:ext cx="2950464" cy="3657600"/>
          </a:xfrm>
        </p:spPr>
      </p:pic>
      <p:sp>
        <p:nvSpPr>
          <p:cNvPr id="6" name="Content Placeholder 5"/>
          <p:cNvSpPr>
            <a:spLocks noGrp="1"/>
          </p:cNvSpPr>
          <p:nvPr>
            <p:ph sz="half" idx="2"/>
          </p:nvPr>
        </p:nvSpPr>
        <p:spPr>
          <a:xfrm>
            <a:off x="4147121" y="1696488"/>
            <a:ext cx="7372218" cy="4023360"/>
          </a:xfrm>
        </p:spPr>
        <p:txBody>
          <a:bodyPr>
            <a:noAutofit/>
          </a:bodyPr>
          <a:lstStyle/>
          <a:p>
            <a:r>
              <a:rPr lang="tr-TR" sz="2400" dirty="0" smtClean="0"/>
              <a:t>Çok eski zamanlardan beri otomatik kontrol sistemleri uygulamalarına rastlamak mümkündür. </a:t>
            </a:r>
          </a:p>
          <a:p>
            <a:r>
              <a:rPr lang="tr-TR" sz="2400" dirty="0" smtClean="0"/>
              <a:t>Bu uygulamalar , açık çevrim olarak adlandırılan ve bir kere tasarlandıktan sonra aynı rutini tekrarlayan mekanizmalardır. </a:t>
            </a:r>
          </a:p>
          <a:p>
            <a:r>
              <a:rPr lang="tr-TR" sz="2400" dirty="0" smtClean="0"/>
              <a:t>Daha çok su debisi kontrolü üzerine çalışmalara bulunmuştur. </a:t>
            </a:r>
          </a:p>
          <a:p>
            <a:r>
              <a:rPr lang="tr-TR" sz="2400" dirty="0"/>
              <a:t>El-</a:t>
            </a:r>
            <a:r>
              <a:rPr lang="tr-TR" sz="2400" dirty="0" err="1"/>
              <a:t>Cezeri</a:t>
            </a:r>
            <a:r>
              <a:rPr lang="tr-TR" sz="2400" dirty="0"/>
              <a:t>, </a:t>
            </a:r>
            <a:r>
              <a:rPr lang="tr-TR" sz="2400" dirty="0" smtClean="0"/>
              <a:t>bu günkü </a:t>
            </a:r>
            <a:r>
              <a:rPr lang="tr-TR" sz="2400" dirty="0" err="1" smtClean="0"/>
              <a:t>cizrede</a:t>
            </a:r>
            <a:r>
              <a:rPr lang="tr-TR" sz="2400" dirty="0" smtClean="0"/>
              <a:t> 1153-1233 yıllarında </a:t>
            </a:r>
            <a:endParaRPr lang="tr-TR" sz="2400" dirty="0" smtClean="0"/>
          </a:p>
          <a:p>
            <a:r>
              <a:rPr lang="tr-TR" sz="2400" dirty="0" smtClean="0"/>
              <a:t>Daha </a:t>
            </a:r>
            <a:r>
              <a:rPr lang="tr-TR" sz="2400" dirty="0"/>
              <a:t>e</a:t>
            </a:r>
            <a:r>
              <a:rPr lang="tr-TR" sz="2400" dirty="0" smtClean="0"/>
              <a:t>ski zamanlarda</a:t>
            </a:r>
            <a:r>
              <a:rPr lang="en-US" sz="2400" dirty="0"/>
              <a:t> </a:t>
            </a:r>
            <a:r>
              <a:rPr lang="tr-TR" sz="2400" dirty="0" err="1" smtClean="0"/>
              <a:t>helen</a:t>
            </a:r>
            <a:r>
              <a:rPr lang="tr-TR" sz="2400" dirty="0" smtClean="0"/>
              <a:t>, mısır, </a:t>
            </a:r>
            <a:r>
              <a:rPr lang="tr-TR" sz="2400" dirty="0" err="1" smtClean="0"/>
              <a:t>arap</a:t>
            </a:r>
            <a:r>
              <a:rPr lang="tr-TR" sz="2400" dirty="0" smtClean="0"/>
              <a:t> vs. uygarlıklarında da otomatik mekanizmaların buluntularına rastlanılmıştır.</a:t>
            </a:r>
            <a:endParaRPr lang="tr-TR" sz="2400" dirty="0"/>
          </a:p>
        </p:txBody>
      </p:sp>
    </p:spTree>
    <p:extLst>
      <p:ext uri="{BB962C8B-B14F-4D97-AF65-F5344CB8AC3E}">
        <p14:creationId xmlns:p14="http://schemas.microsoft.com/office/powerpoint/2010/main" val="734409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3" cstate="screen">
            <a:extLst>
              <a:ext uri="{28A0092B-C50C-407E-A947-70E740481C1C}">
                <a14:useLocalDpi xmlns:a14="http://schemas.microsoft.com/office/drawing/2010/main"/>
              </a:ext>
            </a:extLst>
          </a:blip>
          <a:srcRect l="21551" t="7663" r="42931" b="10958"/>
          <a:stretch/>
        </p:blipFill>
        <p:spPr>
          <a:xfrm>
            <a:off x="157654" y="189185"/>
            <a:ext cx="4330262" cy="5580993"/>
          </a:xfrm>
          <a:prstGeom prst="rect">
            <a:avLst/>
          </a:prstGeom>
        </p:spPr>
      </p:pic>
      <p:pic>
        <p:nvPicPr>
          <p:cNvPr id="5" name="Resim 4"/>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70536" y="903887"/>
            <a:ext cx="4014952" cy="2606567"/>
          </a:xfrm>
          <a:prstGeom prst="rect">
            <a:avLst/>
          </a:prstGeom>
        </p:spPr>
      </p:pic>
      <p:pic>
        <p:nvPicPr>
          <p:cNvPr id="7" name="Resim 6"/>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21293" t="9348" r="41293" b="49119"/>
          <a:stretch/>
        </p:blipFill>
        <p:spPr>
          <a:xfrm>
            <a:off x="4078012" y="2228189"/>
            <a:ext cx="4561491" cy="2848305"/>
          </a:xfrm>
          <a:prstGeom prst="rect">
            <a:avLst/>
          </a:prstGeom>
        </p:spPr>
      </p:pic>
      <p:pic>
        <p:nvPicPr>
          <p:cNvPr id="8" name="Resim 7"/>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21293" t="56614" r="41293" b="7893"/>
          <a:stretch/>
        </p:blipFill>
        <p:spPr>
          <a:xfrm>
            <a:off x="6085488" y="-97684"/>
            <a:ext cx="4561491" cy="2434070"/>
          </a:xfrm>
          <a:prstGeom prst="rect">
            <a:avLst/>
          </a:prstGeom>
        </p:spPr>
      </p:pic>
      <p:pic>
        <p:nvPicPr>
          <p:cNvPr id="9" name="Resim 8"/>
          <p:cNvPicPr>
            <a:picLocks noChangeAspect="1"/>
          </p:cNvPicPr>
          <p:nvPr/>
        </p:nvPicPr>
        <p:blipFill rotWithShape="1">
          <a:blip r:embed="rId6" cstate="screen">
            <a:extLst>
              <a:ext uri="{28A0092B-C50C-407E-A947-70E740481C1C}">
                <a14:useLocalDpi xmlns:a14="http://schemas.microsoft.com/office/drawing/2010/main"/>
              </a:ext>
            </a:extLst>
          </a:blip>
          <a:srcRect l="21553" t="9195" r="42757" b="49426"/>
          <a:stretch/>
        </p:blipFill>
        <p:spPr>
          <a:xfrm>
            <a:off x="6085488" y="3226674"/>
            <a:ext cx="4351283" cy="2837795"/>
          </a:xfrm>
          <a:prstGeom prst="rect">
            <a:avLst/>
          </a:prstGeom>
        </p:spPr>
      </p:pic>
      <p:pic>
        <p:nvPicPr>
          <p:cNvPr id="10" name="Resim 9"/>
          <p:cNvPicPr>
            <a:picLocks noChangeAspect="1"/>
          </p:cNvPicPr>
          <p:nvPr/>
        </p:nvPicPr>
        <p:blipFill rotWithShape="1">
          <a:blip r:embed="rId6" cstate="screen">
            <a:extLst>
              <a:ext uri="{28A0092B-C50C-407E-A947-70E740481C1C}">
                <a14:useLocalDpi xmlns:a14="http://schemas.microsoft.com/office/drawing/2010/main"/>
              </a:ext>
            </a:extLst>
          </a:blip>
          <a:srcRect l="21553" t="54972" r="42757" b="4368"/>
          <a:stretch/>
        </p:blipFill>
        <p:spPr>
          <a:xfrm>
            <a:off x="8061433" y="4029109"/>
            <a:ext cx="4351283" cy="2788454"/>
          </a:xfrm>
          <a:prstGeom prst="rect">
            <a:avLst/>
          </a:prstGeom>
        </p:spPr>
      </p:pic>
      <p:pic>
        <p:nvPicPr>
          <p:cNvPr id="11" name="Resim 10"/>
          <p:cNvPicPr>
            <a:picLocks noChangeAspect="1"/>
          </p:cNvPicPr>
          <p:nvPr/>
        </p:nvPicPr>
        <p:blipFill rotWithShape="1">
          <a:blip r:embed="rId7"/>
          <a:srcRect l="21466" t="23142" r="41466" b="39923"/>
          <a:stretch/>
        </p:blipFill>
        <p:spPr>
          <a:xfrm>
            <a:off x="8639503" y="978821"/>
            <a:ext cx="3853942" cy="2160000"/>
          </a:xfrm>
          <a:prstGeom prst="rect">
            <a:avLst/>
          </a:prstGeom>
        </p:spPr>
      </p:pic>
      <p:sp>
        <p:nvSpPr>
          <p:cNvPr id="12" name="Dikdörtgen 11"/>
          <p:cNvSpPr/>
          <p:nvPr/>
        </p:nvSpPr>
        <p:spPr>
          <a:xfrm>
            <a:off x="2417742" y="5651661"/>
            <a:ext cx="2679773" cy="369332"/>
          </a:xfrm>
          <a:prstGeom prst="rect">
            <a:avLst/>
          </a:prstGeom>
        </p:spPr>
        <p:txBody>
          <a:bodyPr wrap="none">
            <a:spAutoFit/>
          </a:bodyPr>
          <a:lstStyle/>
          <a:p>
            <a:r>
              <a:rPr lang="tr-TR" dirty="0"/>
              <a:t>http://</a:t>
            </a:r>
            <a:r>
              <a:rPr lang="tr-TR" dirty="0" smtClean="0"/>
              <a:t>www.bilimtarihi.org</a:t>
            </a:r>
            <a:endParaRPr lang="tr-TR" dirty="0"/>
          </a:p>
        </p:txBody>
      </p:sp>
    </p:spTree>
    <p:extLst>
      <p:ext uri="{BB962C8B-B14F-4D97-AF65-F5344CB8AC3E}">
        <p14:creationId xmlns:p14="http://schemas.microsoft.com/office/powerpoint/2010/main" val="379597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5679"/>
          </a:xfrm>
        </p:spPr>
        <p:txBody>
          <a:bodyPr/>
          <a:lstStyle/>
          <a:p>
            <a:r>
              <a:rPr lang="tr-TR" dirty="0" smtClean="0"/>
              <a:t>Otomatik Kontrole Tarihsel Bakış</a:t>
            </a:r>
            <a:endParaRPr lang="tr-TR"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2005608"/>
            <a:ext cx="4938712" cy="3704034"/>
          </a:xfrm>
        </p:spPr>
      </p:pic>
      <p:sp>
        <p:nvSpPr>
          <p:cNvPr id="4" name="Content Placeholder 3"/>
          <p:cNvSpPr>
            <a:spLocks noGrp="1"/>
          </p:cNvSpPr>
          <p:nvPr>
            <p:ph sz="half" idx="2"/>
          </p:nvPr>
        </p:nvSpPr>
        <p:spPr>
          <a:xfrm>
            <a:off x="6263114" y="2886792"/>
            <a:ext cx="5455920" cy="1569594"/>
          </a:xfrm>
        </p:spPr>
        <p:txBody>
          <a:bodyPr>
            <a:noAutofit/>
          </a:bodyPr>
          <a:lstStyle/>
          <a:p>
            <a:r>
              <a:rPr lang="tr-TR" sz="2400" dirty="0" smtClean="0"/>
              <a:t>Modern Kontrolün başlangıcı kaynaklarda, James </a:t>
            </a:r>
            <a:r>
              <a:rPr lang="tr-TR" sz="2400" dirty="0" err="1" smtClean="0"/>
              <a:t>Watt’ın</a:t>
            </a:r>
            <a:r>
              <a:rPr lang="tr-TR" sz="2400" dirty="0" smtClean="0"/>
              <a:t> 18. yüzyılda buhar motorunun hız kontrolü için geliştirdiği ağırlıklı mekanik regülatöre dayandırılır.</a:t>
            </a:r>
            <a:endParaRPr lang="tr-TR" sz="2400" dirty="0"/>
          </a:p>
        </p:txBody>
      </p:sp>
    </p:spTree>
    <p:extLst>
      <p:ext uri="{BB962C8B-B14F-4D97-AF65-F5344CB8AC3E}">
        <p14:creationId xmlns:p14="http://schemas.microsoft.com/office/powerpoint/2010/main" val="594033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Ağırlıklı Mekanik Regülatöre</a:t>
            </a:r>
            <a:endParaRPr lang="tr-TR" dirty="0"/>
          </a:p>
        </p:txBody>
      </p:sp>
      <p:pic>
        <p:nvPicPr>
          <p:cNvPr id="7" name="İçerik Yer Tutucusu 6"/>
          <p:cNvPicPr>
            <a:picLocks noGrp="1" noChangeAspect="1"/>
          </p:cNvPicPr>
          <p:nvPr>
            <p:ph idx="1"/>
          </p:nvPr>
        </p:nvPicPr>
        <p:blipFill>
          <a:blip r:embed="rId2"/>
          <a:stretch>
            <a:fillRect/>
          </a:stretch>
        </p:blipFill>
        <p:spPr>
          <a:xfrm>
            <a:off x="773009" y="1631926"/>
            <a:ext cx="6631651" cy="4320000"/>
          </a:xfrm>
          <a:prstGeom prst="rect">
            <a:avLst/>
          </a:prstGeom>
        </p:spPr>
      </p:pic>
      <p:sp>
        <p:nvSpPr>
          <p:cNvPr id="8" name="Dikdörtgen 7"/>
          <p:cNvSpPr/>
          <p:nvPr/>
        </p:nvSpPr>
        <p:spPr>
          <a:xfrm>
            <a:off x="4708633" y="1449435"/>
            <a:ext cx="7052442" cy="2862322"/>
          </a:xfrm>
          <a:prstGeom prst="rect">
            <a:avLst/>
          </a:prstGeom>
        </p:spPr>
        <p:txBody>
          <a:bodyPr wrap="square">
            <a:spAutoFit/>
          </a:bodyPr>
          <a:lstStyle/>
          <a:p>
            <a:r>
              <a:rPr lang="tr-TR" dirty="0"/>
              <a:t>Bu mekanizma şu şekilde çalışır; </a:t>
            </a:r>
            <a:endParaRPr lang="tr-TR" dirty="0" smtClean="0"/>
          </a:p>
          <a:p>
            <a:r>
              <a:rPr lang="tr-TR" dirty="0" smtClean="0"/>
              <a:t>Arzu </a:t>
            </a:r>
            <a:r>
              <a:rPr lang="tr-TR" dirty="0"/>
              <a:t>edilen hızda güç silindirinin diğer tarafına hiç basınçlı yağ akışı olmaz. </a:t>
            </a:r>
            <a:endParaRPr lang="tr-TR" dirty="0" smtClean="0"/>
          </a:p>
          <a:p>
            <a:r>
              <a:rPr lang="tr-TR" dirty="0" smtClean="0"/>
              <a:t>Eğer </a:t>
            </a:r>
            <a:r>
              <a:rPr lang="tr-TR" dirty="0"/>
              <a:t>gerçek hız çevresel bozucu etkiler nedeniyle arzu edilen hızın altında kalırsa o zaman hız regülatörünün merkezkaç kuvveti düşer, bu düşüş kontrol valfinin aşağı doğru düşmesine ve daha çok yakıtın sisteme girmesine neden olur. </a:t>
            </a:r>
            <a:r>
              <a:rPr lang="tr-TR" dirty="0" smtClean="0"/>
              <a:t>Böylelikle </a:t>
            </a:r>
            <a:r>
              <a:rPr lang="tr-TR" dirty="0"/>
              <a:t>düşen gerçek hız artar. </a:t>
            </a:r>
            <a:endParaRPr lang="tr-TR" dirty="0" smtClean="0"/>
          </a:p>
          <a:p>
            <a:r>
              <a:rPr lang="tr-TR" dirty="0" smtClean="0"/>
              <a:t>Bu </a:t>
            </a:r>
            <a:r>
              <a:rPr lang="tr-TR" dirty="0"/>
              <a:t>döngü, gerçek hız ile arzu edilen hız eşitlenene kadar devam eder. </a:t>
            </a:r>
            <a:endParaRPr lang="tr-TR" dirty="0" smtClean="0"/>
          </a:p>
          <a:p>
            <a:r>
              <a:rPr lang="tr-TR" dirty="0" smtClean="0"/>
              <a:t>Diğer </a:t>
            </a:r>
            <a:r>
              <a:rPr lang="tr-TR" dirty="0"/>
              <a:t>taraftan tersi olursa, yani gerçek hız arzu edilen hızın üzerine çıkarsa bu seferde sisteme yakıt girişi vananın kapanmasına bağlı olarak düşer ve gerçek hız arzu edilen hıza düşürülür.</a:t>
            </a:r>
          </a:p>
        </p:txBody>
      </p:sp>
    </p:spTree>
    <p:extLst>
      <p:ext uri="{BB962C8B-B14F-4D97-AF65-F5344CB8AC3E}">
        <p14:creationId xmlns:p14="http://schemas.microsoft.com/office/powerpoint/2010/main" val="66894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Otomatik Kontrole Tarihsel Bakış</a:t>
            </a:r>
          </a:p>
        </p:txBody>
      </p:sp>
      <p:sp>
        <p:nvSpPr>
          <p:cNvPr id="6" name="Content Placeholder 5"/>
          <p:cNvSpPr>
            <a:spLocks noGrp="1"/>
          </p:cNvSpPr>
          <p:nvPr>
            <p:ph idx="1"/>
          </p:nvPr>
        </p:nvSpPr>
        <p:spPr/>
        <p:txBody>
          <a:bodyPr>
            <a:normAutofit lnSpcReduction="10000"/>
          </a:bodyPr>
          <a:lstStyle/>
          <a:p>
            <a:pPr indent="-182880">
              <a:buFont typeface="Wingdings" panose="05000000000000000000" pitchFamily="2" charset="2"/>
              <a:buChar char="q"/>
            </a:pPr>
            <a:r>
              <a:rPr lang="tr-TR" dirty="0"/>
              <a:t>20. yüzyılın başlangıcı, kontrol mühendisliğinin altın çağı olarak bilinir. </a:t>
            </a:r>
            <a:endParaRPr lang="en-US" dirty="0"/>
          </a:p>
          <a:p>
            <a:pPr indent="-182880">
              <a:buFont typeface="Wingdings" panose="05000000000000000000" pitchFamily="2" charset="2"/>
              <a:buChar char="q"/>
            </a:pPr>
            <a:r>
              <a:rPr lang="tr-TR" dirty="0"/>
              <a:t>Bu süre zarfında, </a:t>
            </a:r>
            <a:r>
              <a:rPr lang="tr-TR" dirty="0" err="1"/>
              <a:t>Bell</a:t>
            </a:r>
            <a:r>
              <a:rPr lang="tr-TR" dirty="0"/>
              <a:t> Laboratuvarında </a:t>
            </a:r>
            <a:r>
              <a:rPr lang="tr-TR" dirty="0" err="1"/>
              <a:t>Hendrik</a:t>
            </a:r>
            <a:r>
              <a:rPr lang="tr-TR" dirty="0"/>
              <a:t> </a:t>
            </a:r>
            <a:r>
              <a:rPr lang="tr-TR" dirty="0" err="1"/>
              <a:t>Wade</a:t>
            </a:r>
            <a:r>
              <a:rPr lang="tr-TR" dirty="0"/>
              <a:t> </a:t>
            </a:r>
            <a:r>
              <a:rPr lang="tr-TR" dirty="0" err="1"/>
              <a:t>Bode</a:t>
            </a:r>
            <a:r>
              <a:rPr lang="tr-TR" dirty="0"/>
              <a:t> ve Harry </a:t>
            </a:r>
            <a:r>
              <a:rPr lang="tr-TR" dirty="0" err="1"/>
              <a:t>Nyquist</a:t>
            </a:r>
            <a:r>
              <a:rPr lang="tr-TR" dirty="0"/>
              <a:t> tarafından klasik kontrol yöntemleri geliştirildi. </a:t>
            </a:r>
            <a:endParaRPr lang="en-US" dirty="0"/>
          </a:p>
          <a:p>
            <a:pPr indent="-182880">
              <a:buFont typeface="Wingdings" panose="05000000000000000000" pitchFamily="2" charset="2"/>
              <a:buChar char="q"/>
            </a:pPr>
            <a:r>
              <a:rPr lang="tr-TR" dirty="0"/>
              <a:t>Dümenli gemilerin otomatik denetleyicileri Rus Amerikan Matematikçisi </a:t>
            </a:r>
            <a:r>
              <a:rPr lang="tr-TR" dirty="0" err="1"/>
              <a:t>Minorsky</a:t>
            </a:r>
            <a:r>
              <a:rPr lang="tr-TR" dirty="0"/>
              <a:t> tarafından geliştirildi. Aynı zamanda, </a:t>
            </a:r>
            <a:r>
              <a:rPr lang="tr-TR" dirty="0" err="1"/>
              <a:t>Minorsky</a:t>
            </a:r>
            <a:r>
              <a:rPr lang="tr-TR" dirty="0"/>
              <a:t> 1920'lerde İntegral ve Türevsel Kontrol kavramlarını da ilk geliştiren kişidir. </a:t>
            </a:r>
            <a:endParaRPr lang="en-US" dirty="0"/>
          </a:p>
          <a:p>
            <a:pPr indent="-182880">
              <a:buFont typeface="Wingdings" panose="05000000000000000000" pitchFamily="2" charset="2"/>
              <a:buChar char="q"/>
            </a:pPr>
            <a:r>
              <a:rPr lang="tr-TR" dirty="0"/>
              <a:t>Bu arada kararlılık (“</a:t>
            </a:r>
            <a:r>
              <a:rPr lang="tr-TR" dirty="0" err="1"/>
              <a:t>stability</a:t>
            </a:r>
            <a:r>
              <a:rPr lang="tr-TR" dirty="0"/>
              <a:t>”) kavramı </a:t>
            </a:r>
            <a:r>
              <a:rPr lang="tr-TR" dirty="0" err="1"/>
              <a:t>Nyquist</a:t>
            </a:r>
            <a:r>
              <a:rPr lang="tr-TR" dirty="0"/>
              <a:t> tarafından öne sürüldü ve ardından </a:t>
            </a:r>
            <a:r>
              <a:rPr lang="tr-TR" dirty="0" err="1"/>
              <a:t>Evans</a:t>
            </a:r>
            <a:r>
              <a:rPr lang="tr-TR" dirty="0"/>
              <a:t> izledi. </a:t>
            </a:r>
            <a:endParaRPr lang="en-US" dirty="0"/>
          </a:p>
          <a:p>
            <a:pPr indent="-182880">
              <a:buFont typeface="Wingdings" panose="05000000000000000000" pitchFamily="2" charset="2"/>
              <a:buChar char="q"/>
            </a:pPr>
            <a:r>
              <a:rPr lang="tr-TR" dirty="0" err="1"/>
              <a:t>Oliver</a:t>
            </a:r>
            <a:r>
              <a:rPr lang="tr-TR" dirty="0"/>
              <a:t> </a:t>
            </a:r>
            <a:r>
              <a:rPr lang="tr-TR" dirty="0" err="1"/>
              <a:t>Heaviside</a:t>
            </a:r>
            <a:r>
              <a:rPr lang="tr-TR" dirty="0"/>
              <a:t> tarafından dönüşümler kontrol sisteminde uygulandı. </a:t>
            </a:r>
            <a:endParaRPr lang="en-US" dirty="0"/>
          </a:p>
          <a:p>
            <a:pPr indent="-182880">
              <a:buFont typeface="Wingdings" panose="05000000000000000000" pitchFamily="2" charset="2"/>
              <a:buChar char="q"/>
            </a:pPr>
            <a:r>
              <a:rPr lang="tr-TR" dirty="0"/>
              <a:t>Klasik Yöntemlerin sınırlandırılmasının üstesinden gelmek için 1950'lerden sonra </a:t>
            </a:r>
            <a:r>
              <a:rPr lang="tr-TR" dirty="0" err="1"/>
              <a:t>Rudolf</a:t>
            </a:r>
            <a:r>
              <a:rPr lang="tr-TR" dirty="0"/>
              <a:t> Kalman tarafından Modern Kontrol Yöntemleri geliştirildi. </a:t>
            </a:r>
            <a:endParaRPr lang="en-US" dirty="0"/>
          </a:p>
          <a:p>
            <a:pPr indent="-182880">
              <a:buFont typeface="Wingdings" panose="05000000000000000000" pitchFamily="2" charset="2"/>
              <a:buChar char="q"/>
            </a:pPr>
            <a:r>
              <a:rPr lang="tr-TR" dirty="0" err="1"/>
              <a:t>PLC'ler</a:t>
            </a:r>
            <a:r>
              <a:rPr lang="tr-TR" dirty="0"/>
              <a:t> 1975'te piyasaya sürüldü</a:t>
            </a:r>
            <a:r>
              <a:rPr lang="tr-TR" dirty="0" smtClean="0"/>
              <a:t>.</a:t>
            </a:r>
            <a:endParaRPr lang="tr-TR" dirty="0"/>
          </a:p>
        </p:txBody>
      </p:sp>
    </p:spTree>
    <p:extLst>
      <p:ext uri="{BB962C8B-B14F-4D97-AF65-F5344CB8AC3E}">
        <p14:creationId xmlns:p14="http://schemas.microsoft.com/office/powerpoint/2010/main" val="3211469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a:t>
            </a:r>
            <a:r>
              <a:rPr lang="tr-TR" dirty="0" smtClean="0"/>
              <a:t>Kavramlar ve Tanımlar</a:t>
            </a:r>
            <a:endParaRPr lang="en-US" dirty="0"/>
          </a:p>
        </p:txBody>
      </p:sp>
      <p:sp>
        <p:nvSpPr>
          <p:cNvPr id="3" name="Content Placeholder 2"/>
          <p:cNvSpPr>
            <a:spLocks noGrp="1"/>
          </p:cNvSpPr>
          <p:nvPr>
            <p:ph idx="1"/>
          </p:nvPr>
        </p:nvSpPr>
        <p:spPr/>
        <p:txBody>
          <a:bodyPr>
            <a:normAutofit/>
          </a:bodyPr>
          <a:lstStyle/>
          <a:p>
            <a:pPr marL="182880" lvl="1" indent="182880">
              <a:spcBef>
                <a:spcPts val="1200"/>
              </a:spcBef>
              <a:spcAft>
                <a:spcPts val="200"/>
              </a:spcAft>
              <a:buFont typeface="Wingdings" panose="05000000000000000000" pitchFamily="2" charset="2"/>
              <a:buChar char="q"/>
            </a:pPr>
            <a:r>
              <a:rPr lang="tr-TR" sz="2400" dirty="0" smtClean="0"/>
              <a:t> Bir sistemin enerjisi değişiyorsa veya değiştirilebiliyorsa böyle sistemlere </a:t>
            </a:r>
            <a:r>
              <a:rPr lang="tr-TR" sz="2400" b="1" dirty="0" smtClean="0"/>
              <a:t>dinamik sistem </a:t>
            </a:r>
            <a:r>
              <a:rPr lang="tr-TR" sz="2400" dirty="0" smtClean="0"/>
              <a:t>adı verilir.</a:t>
            </a:r>
          </a:p>
          <a:p>
            <a:pPr marL="182880" lvl="1" indent="182880">
              <a:spcBef>
                <a:spcPts val="1200"/>
              </a:spcBef>
              <a:spcAft>
                <a:spcPts val="200"/>
              </a:spcAft>
              <a:buFont typeface="Wingdings" panose="05000000000000000000" pitchFamily="2" charset="2"/>
              <a:buChar char="q"/>
            </a:pPr>
            <a:r>
              <a:rPr lang="tr-TR" sz="2400" dirty="0" smtClean="0"/>
              <a:t> Bir dinamik sistem, arzu edilen şekilde davranmak üzere kontrol edilebiliyorsa bu sistemlere tesis, tesisat veya teçhizat adı verilebilir. İngilizcede </a:t>
            </a:r>
            <a:r>
              <a:rPr lang="tr-TR" sz="2400" b="1" dirty="0" smtClean="0"/>
              <a:t>kontrol edilecek fiziksel süreç yada sisteme </a:t>
            </a:r>
            <a:r>
              <a:rPr lang="tr-TR" sz="2400" dirty="0"/>
              <a:t>(“</a:t>
            </a:r>
            <a:r>
              <a:rPr lang="tr-TR" sz="2400" b="1" dirty="0" err="1"/>
              <a:t>Plant</a:t>
            </a:r>
            <a:r>
              <a:rPr lang="tr-TR" sz="2400" dirty="0" smtClean="0"/>
              <a:t>”) adı verilir. </a:t>
            </a:r>
            <a:endParaRPr lang="tr-TR" sz="2400" dirty="0"/>
          </a:p>
          <a:p>
            <a:pPr marL="182880" lvl="1" indent="182880">
              <a:spcBef>
                <a:spcPts val="1200"/>
              </a:spcBef>
              <a:spcAft>
                <a:spcPts val="200"/>
              </a:spcAft>
              <a:buFont typeface="Wingdings" panose="05000000000000000000" pitchFamily="2" charset="2"/>
              <a:buChar char="q"/>
            </a:pPr>
            <a:r>
              <a:rPr lang="tr-TR" sz="2400" dirty="0" smtClean="0"/>
              <a:t> </a:t>
            </a:r>
            <a:r>
              <a:rPr lang="tr-TR" sz="2400" b="1" dirty="0" smtClean="0"/>
              <a:t>Değiştirilebilir değişkenler </a:t>
            </a:r>
            <a:r>
              <a:rPr lang="tr-TR" sz="2400" dirty="0" smtClean="0"/>
              <a:t>(“</a:t>
            </a:r>
            <a:r>
              <a:rPr lang="tr-TR" sz="2400" dirty="0" err="1" smtClean="0"/>
              <a:t>Manipulated</a:t>
            </a:r>
            <a:r>
              <a:rPr lang="tr-TR" sz="2400" dirty="0" smtClean="0"/>
              <a:t> </a:t>
            </a:r>
            <a:r>
              <a:rPr lang="tr-TR" sz="2400" dirty="0" err="1" smtClean="0"/>
              <a:t>variables</a:t>
            </a:r>
            <a:r>
              <a:rPr lang="tr-TR" sz="2400" dirty="0" smtClean="0"/>
              <a:t>”), fiziksel süreç yada sistemi arzu edilen davranışa getirmek için kullanılacak, sistemin üzerine etki edebilen iç veya dış değişken.</a:t>
            </a:r>
          </a:p>
          <a:p>
            <a:pPr marL="182880" lvl="1" indent="182880">
              <a:spcBef>
                <a:spcPts val="1200"/>
              </a:spcBef>
              <a:spcAft>
                <a:spcPts val="200"/>
              </a:spcAft>
              <a:buFont typeface="Wingdings" panose="05000000000000000000" pitchFamily="2" charset="2"/>
              <a:buChar char="q"/>
            </a:pPr>
            <a:r>
              <a:rPr lang="tr-TR" sz="2400" dirty="0"/>
              <a:t> </a:t>
            </a:r>
            <a:r>
              <a:rPr lang="tr-TR" sz="2400" b="1" dirty="0" smtClean="0"/>
              <a:t>Bozucu Etki </a:t>
            </a:r>
            <a:r>
              <a:rPr lang="tr-TR" sz="2400" b="1" dirty="0"/>
              <a:t>(“</a:t>
            </a:r>
            <a:r>
              <a:rPr lang="tr-TR" sz="2400" b="1" dirty="0" err="1"/>
              <a:t>Disturbance</a:t>
            </a:r>
            <a:r>
              <a:rPr lang="tr-TR" sz="2400" b="1" dirty="0"/>
              <a:t>”) </a:t>
            </a:r>
            <a:r>
              <a:rPr lang="tr-TR" sz="2400" dirty="0"/>
              <a:t>kontrol edilen süreç yada sistemin davranışını arzu edilen yönden </a:t>
            </a:r>
            <a:r>
              <a:rPr lang="tr-TR" sz="2400" dirty="0" smtClean="0"/>
              <a:t>saptıran ve </a:t>
            </a:r>
            <a:r>
              <a:rPr lang="tr-TR" sz="2400" b="1" dirty="0" smtClean="0"/>
              <a:t>üzerine etki edilemeyen (değiştirilemeyen) </a:t>
            </a:r>
            <a:r>
              <a:rPr lang="tr-TR" sz="2400" dirty="0"/>
              <a:t>iç ve dış etkilere bozucu etki </a:t>
            </a:r>
            <a:r>
              <a:rPr lang="tr-TR" sz="2400" dirty="0" smtClean="0"/>
              <a:t>diyoruz</a:t>
            </a:r>
            <a:r>
              <a:rPr lang="tr-TR" sz="2400" dirty="0" smtClean="0"/>
              <a:t>.</a:t>
            </a:r>
            <a:endParaRPr lang="tr-TR" sz="2400" dirty="0" smtClean="0"/>
          </a:p>
        </p:txBody>
      </p:sp>
    </p:spTree>
    <p:extLst>
      <p:ext uri="{BB962C8B-B14F-4D97-AF65-F5344CB8AC3E}">
        <p14:creationId xmlns:p14="http://schemas.microsoft.com/office/powerpoint/2010/main" val="3586327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a:t>
            </a:r>
            <a:r>
              <a:rPr lang="tr-TR" dirty="0" smtClean="0"/>
              <a:t>Kavramlar ve Tanımlar</a:t>
            </a:r>
            <a:endParaRPr lang="en-US" dirty="0"/>
          </a:p>
        </p:txBody>
      </p:sp>
      <p:sp>
        <p:nvSpPr>
          <p:cNvPr id="3" name="Content Placeholder 2"/>
          <p:cNvSpPr>
            <a:spLocks noGrp="1"/>
          </p:cNvSpPr>
          <p:nvPr>
            <p:ph idx="1"/>
          </p:nvPr>
        </p:nvSpPr>
        <p:spPr/>
        <p:txBody>
          <a:bodyPr>
            <a:normAutofit/>
          </a:bodyPr>
          <a:lstStyle/>
          <a:p>
            <a:pPr marL="182880" lvl="1" indent="182880">
              <a:spcBef>
                <a:spcPts val="1200"/>
              </a:spcBef>
              <a:spcAft>
                <a:spcPts val="200"/>
              </a:spcAft>
              <a:buFont typeface="Wingdings" panose="05000000000000000000" pitchFamily="2" charset="2"/>
              <a:buChar char="q"/>
            </a:pPr>
            <a:r>
              <a:rPr lang="tr-TR" sz="2400" b="1" dirty="0" smtClean="0"/>
              <a:t>Giriş </a:t>
            </a:r>
            <a:r>
              <a:rPr lang="tr-TR" sz="2400" b="1" dirty="0" smtClean="0"/>
              <a:t>(“</a:t>
            </a:r>
            <a:r>
              <a:rPr lang="tr-TR" sz="2400" b="1" dirty="0" err="1" smtClean="0"/>
              <a:t>Input</a:t>
            </a:r>
            <a:r>
              <a:rPr lang="tr-TR" sz="2400" b="1" dirty="0" smtClean="0"/>
              <a:t>”), </a:t>
            </a:r>
            <a:r>
              <a:rPr lang="tr-TR" sz="2400" dirty="0" smtClean="0"/>
              <a:t>kontrol edilecek süreç yada sistemin dışında üretilen, ve onun belirli bir yönde davranmasını sağlayacak etkidir.</a:t>
            </a:r>
          </a:p>
          <a:p>
            <a:pPr marL="182880" lvl="1" indent="182880">
              <a:spcBef>
                <a:spcPts val="1200"/>
              </a:spcBef>
              <a:spcAft>
                <a:spcPts val="200"/>
              </a:spcAft>
              <a:buFont typeface="Wingdings" panose="05000000000000000000" pitchFamily="2" charset="2"/>
              <a:buChar char="q"/>
            </a:pPr>
            <a:r>
              <a:rPr lang="tr-TR" sz="2400" dirty="0"/>
              <a:t> </a:t>
            </a:r>
            <a:r>
              <a:rPr lang="tr-TR" sz="2400" dirty="0" smtClean="0"/>
              <a:t> </a:t>
            </a:r>
            <a:r>
              <a:rPr lang="tr-TR" sz="2400" b="1" dirty="0" smtClean="0"/>
              <a:t>Değiştirilebilir Giriş (“</a:t>
            </a:r>
            <a:r>
              <a:rPr lang="tr-TR" sz="2400" b="1" dirty="0" err="1" smtClean="0"/>
              <a:t>Manipulated</a:t>
            </a:r>
            <a:r>
              <a:rPr lang="tr-TR" sz="2400" b="1" dirty="0" smtClean="0"/>
              <a:t> </a:t>
            </a:r>
            <a:r>
              <a:rPr lang="tr-TR" sz="2400" b="1" dirty="0" err="1" smtClean="0"/>
              <a:t>Input</a:t>
            </a:r>
            <a:r>
              <a:rPr lang="tr-TR" sz="2400" b="1" dirty="0"/>
              <a:t>”) [</a:t>
            </a:r>
            <a:r>
              <a:rPr lang="tr-TR" sz="2400" b="1" i="1" dirty="0"/>
              <a:t>u(t)</a:t>
            </a:r>
            <a:r>
              <a:rPr lang="tr-TR" sz="2400" b="1" dirty="0"/>
              <a:t>], </a:t>
            </a:r>
            <a:r>
              <a:rPr lang="tr-TR" sz="2400" dirty="0"/>
              <a:t>kontrol edilecek süreç yada sistemin dışında </a:t>
            </a:r>
            <a:r>
              <a:rPr lang="tr-TR" sz="2400" dirty="0" smtClean="0"/>
              <a:t>üretilen ve üzerine etki edilebilen, </a:t>
            </a:r>
            <a:r>
              <a:rPr lang="tr-TR" sz="2400" dirty="0"/>
              <a:t>ve </a:t>
            </a:r>
            <a:r>
              <a:rPr lang="tr-TR" sz="2400" dirty="0" smtClean="0"/>
              <a:t>sistemin </a:t>
            </a:r>
            <a:r>
              <a:rPr lang="tr-TR" sz="2400" dirty="0"/>
              <a:t>arzu edilen yönde davranmasını </a:t>
            </a:r>
            <a:r>
              <a:rPr lang="tr-TR" sz="2400" dirty="0" smtClean="0"/>
              <a:t>sağlayan </a:t>
            </a:r>
            <a:r>
              <a:rPr lang="tr-TR" sz="2400" dirty="0"/>
              <a:t>etkidir</a:t>
            </a:r>
            <a:r>
              <a:rPr lang="tr-TR" sz="2400" dirty="0" smtClean="0"/>
              <a:t>.</a:t>
            </a:r>
          </a:p>
          <a:p>
            <a:pPr marL="182880" lvl="1" indent="0">
              <a:spcBef>
                <a:spcPts val="1200"/>
              </a:spcBef>
              <a:spcAft>
                <a:spcPts val="200"/>
              </a:spcAft>
              <a:buNone/>
            </a:pPr>
            <a:r>
              <a:rPr lang="tr-TR" sz="2400" dirty="0" smtClean="0"/>
              <a:t>Not: Değiştirilebilir değişkenler </a:t>
            </a:r>
            <a:r>
              <a:rPr lang="tr-TR" sz="2400" dirty="0"/>
              <a:t>sistemin üzerine etki edebilen iç veya dış </a:t>
            </a:r>
            <a:r>
              <a:rPr lang="tr-TR" sz="2400" dirty="0" smtClean="0"/>
              <a:t>etkiler olabilirken, Değiştirilebilir girişler sadece dış etkiler olabilirler.</a:t>
            </a:r>
          </a:p>
          <a:p>
            <a:pPr marL="182880" lvl="1" indent="182880">
              <a:spcBef>
                <a:spcPts val="1200"/>
              </a:spcBef>
              <a:spcAft>
                <a:spcPts val="200"/>
              </a:spcAft>
              <a:buFont typeface="Wingdings" panose="05000000000000000000" pitchFamily="2" charset="2"/>
              <a:buChar char="q"/>
            </a:pPr>
            <a:r>
              <a:rPr lang="tr-TR" sz="2400" dirty="0" smtClean="0"/>
              <a:t> </a:t>
            </a:r>
            <a:r>
              <a:rPr lang="tr-TR" sz="2400" b="1" dirty="0" smtClean="0"/>
              <a:t>Bozucu Girişi (“</a:t>
            </a:r>
            <a:r>
              <a:rPr lang="tr-TR" sz="2400" b="1" dirty="0" err="1" smtClean="0"/>
              <a:t>Disturbance</a:t>
            </a:r>
            <a:r>
              <a:rPr lang="tr-TR" sz="2400" b="1" dirty="0" smtClean="0"/>
              <a:t> </a:t>
            </a:r>
            <a:r>
              <a:rPr lang="tr-TR" sz="2400" b="1" dirty="0" err="1" smtClean="0"/>
              <a:t>Input</a:t>
            </a:r>
            <a:r>
              <a:rPr lang="tr-TR" sz="2400" b="1" dirty="0" smtClean="0"/>
              <a:t>”) [</a:t>
            </a:r>
            <a:r>
              <a:rPr lang="tr-TR" sz="2400" b="1" i="1" dirty="0" smtClean="0"/>
              <a:t>d(t)</a:t>
            </a:r>
            <a:r>
              <a:rPr lang="tr-TR" sz="2400" b="1" dirty="0" smtClean="0"/>
              <a:t>], </a:t>
            </a:r>
            <a:r>
              <a:rPr lang="tr-TR" sz="2400" dirty="0" smtClean="0"/>
              <a:t>kontrol edilen süreç yada sistemin davranışını </a:t>
            </a:r>
            <a:r>
              <a:rPr lang="tr-TR" sz="2400" b="1" dirty="0" smtClean="0"/>
              <a:t>arzu edilen yönden </a:t>
            </a:r>
            <a:r>
              <a:rPr lang="tr-TR" sz="2400" dirty="0" smtClean="0"/>
              <a:t>saptıran iç ve dış etkilere bozucu giriş diyoruz. Bozucu girişler, üzerine etki edilemeyen girişlerdir. </a:t>
            </a:r>
            <a:r>
              <a:rPr lang="tr-TR" sz="2400" dirty="0" err="1" smtClean="0"/>
              <a:t>Örn</a:t>
            </a:r>
            <a:r>
              <a:rPr lang="tr-TR" sz="2400" dirty="0" smtClean="0"/>
              <a:t>. Rüzgar.</a:t>
            </a:r>
            <a:endParaRPr lang="en-US" sz="2400" dirty="0"/>
          </a:p>
        </p:txBody>
      </p:sp>
    </p:spTree>
    <p:extLst>
      <p:ext uri="{BB962C8B-B14F-4D97-AF65-F5344CB8AC3E}">
        <p14:creationId xmlns:p14="http://schemas.microsoft.com/office/powerpoint/2010/main" val="1953646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a:t>
            </a:r>
            <a:r>
              <a:rPr lang="tr-TR" dirty="0" smtClean="0"/>
              <a:t>Kavramlar</a:t>
            </a:r>
            <a:endParaRPr lang="en-US" dirty="0"/>
          </a:p>
        </p:txBody>
      </p:sp>
      <p:sp>
        <p:nvSpPr>
          <p:cNvPr id="3" name="Content Placeholder 2"/>
          <p:cNvSpPr>
            <a:spLocks noGrp="1"/>
          </p:cNvSpPr>
          <p:nvPr>
            <p:ph idx="1"/>
          </p:nvPr>
        </p:nvSpPr>
        <p:spPr>
          <a:xfrm>
            <a:off x="1097280" y="1395563"/>
            <a:ext cx="10058400" cy="1527941"/>
          </a:xfrm>
        </p:spPr>
        <p:txBody>
          <a:bodyPr>
            <a:normAutofit fontScale="92500" lnSpcReduction="20000"/>
          </a:bodyPr>
          <a:lstStyle/>
          <a:p>
            <a:pPr lvl="1">
              <a:buFont typeface="Wingdings" panose="05000000000000000000" pitchFamily="2" charset="2"/>
              <a:buChar char="v"/>
            </a:pPr>
            <a:r>
              <a:rPr lang="tr-TR" dirty="0"/>
              <a:t>Çıkış (“</a:t>
            </a:r>
            <a:r>
              <a:rPr lang="tr-TR" dirty="0" err="1"/>
              <a:t>Output</a:t>
            </a:r>
            <a:r>
              <a:rPr lang="tr-TR" dirty="0"/>
              <a:t>”) [</a:t>
            </a:r>
            <a:r>
              <a:rPr lang="tr-TR" i="1" dirty="0"/>
              <a:t>c(t)</a:t>
            </a:r>
            <a:r>
              <a:rPr lang="tr-TR" dirty="0"/>
              <a:t>], kontrol edilen süreç veya sistemin dinamik davranışını ifade eden niceliktir. </a:t>
            </a:r>
            <a:endParaRPr lang="tr-TR" dirty="0" smtClean="0"/>
          </a:p>
          <a:p>
            <a:pPr lvl="1">
              <a:buFont typeface="Wingdings" panose="05000000000000000000" pitchFamily="2" charset="2"/>
              <a:buChar char="v"/>
            </a:pPr>
            <a:r>
              <a:rPr lang="tr-TR" dirty="0" smtClean="0"/>
              <a:t>Her hangi bir Çıkış </a:t>
            </a:r>
            <a:r>
              <a:rPr lang="tr-TR" dirty="0"/>
              <a:t>(“</a:t>
            </a:r>
            <a:r>
              <a:rPr lang="tr-TR" dirty="0" err="1"/>
              <a:t>Output</a:t>
            </a:r>
            <a:r>
              <a:rPr lang="tr-TR" dirty="0" smtClean="0"/>
              <a:t>”) [</a:t>
            </a:r>
            <a:r>
              <a:rPr lang="tr-TR" i="1" dirty="0" smtClean="0"/>
              <a:t>c(t)</a:t>
            </a:r>
            <a:r>
              <a:rPr lang="tr-TR" dirty="0" smtClean="0"/>
              <a:t>] aşağıdaki nicelikler tarafından belirlenir. </a:t>
            </a:r>
          </a:p>
          <a:p>
            <a:pPr lvl="2">
              <a:buFont typeface="Wingdings" panose="05000000000000000000" pitchFamily="2" charset="2"/>
              <a:buChar char="v"/>
            </a:pPr>
            <a:r>
              <a:rPr lang="tr-TR" dirty="0" smtClean="0"/>
              <a:t>Girişler</a:t>
            </a:r>
            <a:endParaRPr lang="tr-TR" dirty="0"/>
          </a:p>
          <a:p>
            <a:pPr lvl="2">
              <a:buFont typeface="Wingdings" panose="05000000000000000000" pitchFamily="2" charset="2"/>
              <a:buChar char="v"/>
            </a:pPr>
            <a:r>
              <a:rPr lang="tr-TR" dirty="0"/>
              <a:t> B</a:t>
            </a:r>
            <a:r>
              <a:rPr lang="tr-TR" dirty="0" smtClean="0"/>
              <a:t>ozucu etkiler</a:t>
            </a:r>
          </a:p>
          <a:p>
            <a:pPr lvl="2">
              <a:buFont typeface="Wingdings" panose="05000000000000000000" pitchFamily="2" charset="2"/>
              <a:buChar char="v"/>
            </a:pPr>
            <a:r>
              <a:rPr lang="tr-TR" dirty="0"/>
              <a:t> S</a:t>
            </a:r>
            <a:r>
              <a:rPr lang="tr-TR" dirty="0" smtClean="0"/>
              <a:t>üreç </a:t>
            </a:r>
            <a:r>
              <a:rPr lang="tr-TR" dirty="0"/>
              <a:t>yada</a:t>
            </a:r>
            <a:r>
              <a:rPr lang="tr-TR" dirty="0" smtClean="0"/>
              <a:t> sistemin parametreleri</a:t>
            </a:r>
          </a:p>
          <a:p>
            <a:pPr lvl="2">
              <a:buFont typeface="Wingdings" panose="05000000000000000000" pitchFamily="2" charset="2"/>
              <a:buChar char="v"/>
            </a:pPr>
            <a:r>
              <a:rPr lang="tr-TR" dirty="0"/>
              <a:t> </a:t>
            </a:r>
            <a:r>
              <a:rPr lang="tr-TR" dirty="0" smtClean="0"/>
              <a:t>Başlangıç koşulları</a:t>
            </a:r>
          </a:p>
          <a:p>
            <a:pPr marL="201168" lvl="1" indent="0">
              <a:buNone/>
            </a:pPr>
            <a:endParaRPr lang="en-US" dirty="0"/>
          </a:p>
        </p:txBody>
      </p:sp>
      <p:grpSp>
        <p:nvGrpSpPr>
          <p:cNvPr id="14" name="Group 13"/>
          <p:cNvGrpSpPr/>
          <p:nvPr/>
        </p:nvGrpSpPr>
        <p:grpSpPr>
          <a:xfrm>
            <a:off x="1353953" y="2159533"/>
            <a:ext cx="9801727" cy="3559249"/>
            <a:chOff x="1319184" y="2438467"/>
            <a:chExt cx="10093529" cy="3729969"/>
          </a:xfrm>
        </p:grpSpPr>
        <p:sp>
          <p:nvSpPr>
            <p:cNvPr id="4" name="Cloud 3"/>
            <p:cNvSpPr/>
            <p:nvPr/>
          </p:nvSpPr>
          <p:spPr>
            <a:xfrm>
              <a:off x="3372680" y="2438467"/>
              <a:ext cx="5507600" cy="2977595"/>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Double Wave 4"/>
            <p:cNvSpPr/>
            <p:nvPr/>
          </p:nvSpPr>
          <p:spPr>
            <a:xfrm>
              <a:off x="5224315" y="2945143"/>
              <a:ext cx="1721905" cy="3477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Sistem</a:t>
              </a:r>
              <a:endParaRPr lang="en-US" dirty="0">
                <a:solidFill>
                  <a:schemeClr val="tx1"/>
                </a:solidFill>
              </a:endParaRPr>
            </a:p>
          </p:txBody>
        </p:sp>
        <p:sp>
          <p:nvSpPr>
            <p:cNvPr id="6" name="Flowchart: Stored Data 5"/>
            <p:cNvSpPr>
              <a:spLocks/>
            </p:cNvSpPr>
            <p:nvPr/>
          </p:nvSpPr>
          <p:spPr>
            <a:xfrm>
              <a:off x="6187330" y="3618963"/>
              <a:ext cx="2286000" cy="640080"/>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Sistem Parametreleri</a:t>
              </a:r>
              <a:endParaRPr lang="en-US" dirty="0"/>
            </a:p>
          </p:txBody>
        </p:sp>
        <p:sp>
          <p:nvSpPr>
            <p:cNvPr id="7" name="Flowchart: Stored Data 6"/>
            <p:cNvSpPr/>
            <p:nvPr/>
          </p:nvSpPr>
          <p:spPr>
            <a:xfrm rot="10800000" flipV="1">
              <a:off x="3840480" y="3626417"/>
              <a:ext cx="2286000" cy="640080"/>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Başlangıç Koşulları</a:t>
              </a:r>
              <a:endParaRPr lang="en-US" dirty="0"/>
            </a:p>
          </p:txBody>
        </p:sp>
        <p:sp>
          <p:nvSpPr>
            <p:cNvPr id="8" name="Right Arrow 7"/>
            <p:cNvSpPr/>
            <p:nvPr/>
          </p:nvSpPr>
          <p:spPr>
            <a:xfrm rot="16200000">
              <a:off x="5775057" y="5648448"/>
              <a:ext cx="702847" cy="281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804740" y="3786587"/>
              <a:ext cx="1448972" cy="281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923708" y="3798326"/>
              <a:ext cx="1448972" cy="281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a:off x="6370903" y="5820706"/>
              <a:ext cx="1721905" cy="347730"/>
            </a:xfrm>
            <a:prstGeom prst="doubleWav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Bozucu Etkiler</a:t>
              </a:r>
              <a:endParaRPr lang="en-US" dirty="0">
                <a:solidFill>
                  <a:schemeClr val="tx1"/>
                </a:solidFill>
              </a:endParaRPr>
            </a:p>
          </p:txBody>
        </p:sp>
        <p:sp>
          <p:nvSpPr>
            <p:cNvPr id="12" name="Double Wave 11"/>
            <p:cNvSpPr/>
            <p:nvPr/>
          </p:nvSpPr>
          <p:spPr>
            <a:xfrm>
              <a:off x="1319184" y="3438857"/>
              <a:ext cx="1721905" cy="347730"/>
            </a:xfrm>
            <a:prstGeom prst="doubleWav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Girişler</a:t>
              </a:r>
              <a:endParaRPr lang="en-US" dirty="0">
                <a:solidFill>
                  <a:schemeClr val="tx1"/>
                </a:solidFill>
              </a:endParaRPr>
            </a:p>
          </p:txBody>
        </p:sp>
        <p:sp>
          <p:nvSpPr>
            <p:cNvPr id="13" name="Double Wave 12"/>
            <p:cNvSpPr/>
            <p:nvPr/>
          </p:nvSpPr>
          <p:spPr>
            <a:xfrm>
              <a:off x="9690808" y="3395366"/>
              <a:ext cx="1721905" cy="347730"/>
            </a:xfrm>
            <a:prstGeom prst="doubleWav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Çıkışlar</a:t>
              </a:r>
              <a:endParaRPr lang="en-US" dirty="0">
                <a:solidFill>
                  <a:schemeClr val="tx1"/>
                </a:solidFill>
              </a:endParaRPr>
            </a:p>
          </p:txBody>
        </p:sp>
      </p:grpSp>
    </p:spTree>
    <p:extLst>
      <p:ext uri="{BB962C8B-B14F-4D97-AF65-F5344CB8AC3E}">
        <p14:creationId xmlns:p14="http://schemas.microsoft.com/office/powerpoint/2010/main" val="1932223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a:t>
            </a:r>
            <a:endParaRPr lang="en-US" dirty="0"/>
          </a:p>
        </p:txBody>
      </p:sp>
      <p:sp>
        <p:nvSpPr>
          <p:cNvPr id="22" name="Content Placeholder 2"/>
          <p:cNvSpPr>
            <a:spLocks noGrp="1"/>
          </p:cNvSpPr>
          <p:nvPr>
            <p:ph idx="1"/>
          </p:nvPr>
        </p:nvSpPr>
        <p:spPr>
          <a:xfrm>
            <a:off x="1170408" y="1343475"/>
            <a:ext cx="4167347" cy="4653545"/>
          </a:xfrm>
        </p:spPr>
        <p:txBody>
          <a:bodyPr>
            <a:normAutofit fontScale="92500" lnSpcReduction="20000"/>
          </a:bodyPr>
          <a:lstStyle/>
          <a:p>
            <a:pPr>
              <a:spcBef>
                <a:spcPts val="200"/>
              </a:spcBef>
              <a:spcAft>
                <a:spcPts val="400"/>
              </a:spcAft>
            </a:pPr>
            <a:r>
              <a:rPr lang="tr-TR" b="1" dirty="0" smtClean="0"/>
              <a:t>Sistem: </a:t>
            </a:r>
            <a:r>
              <a:rPr lang="tr-TR" dirty="0" smtClean="0"/>
              <a:t>Odanın içerisindeki hava</a:t>
            </a:r>
          </a:p>
          <a:p>
            <a:pPr>
              <a:spcBef>
                <a:spcPts val="200"/>
              </a:spcBef>
              <a:spcAft>
                <a:spcPts val="400"/>
              </a:spcAft>
            </a:pPr>
            <a:r>
              <a:rPr lang="tr-TR" b="1" dirty="0" smtClean="0"/>
              <a:t>Sistem Parametreleri: </a:t>
            </a:r>
          </a:p>
          <a:p>
            <a:pPr>
              <a:spcBef>
                <a:spcPts val="200"/>
              </a:spcBef>
              <a:spcAft>
                <a:spcPts val="400"/>
              </a:spcAft>
            </a:pPr>
            <a:r>
              <a:rPr lang="tr-TR" b="1" dirty="0" smtClean="0"/>
              <a:t>1. </a:t>
            </a:r>
            <a:r>
              <a:rPr lang="tr-TR" dirty="0" smtClean="0"/>
              <a:t>C, Odanın içindeki havanın ısıl kapasitesi</a:t>
            </a:r>
          </a:p>
          <a:p>
            <a:pPr>
              <a:spcBef>
                <a:spcPts val="200"/>
              </a:spcBef>
              <a:spcAft>
                <a:spcPts val="400"/>
              </a:spcAft>
            </a:pPr>
            <a:r>
              <a:rPr lang="tr-TR" b="1" dirty="0" smtClean="0"/>
              <a:t>2.</a:t>
            </a:r>
            <a:r>
              <a:rPr lang="tr-TR" dirty="0" smtClean="0"/>
              <a:t> R, Isıl geçirgen pencerenin ısı iletim katsayısı</a:t>
            </a:r>
          </a:p>
          <a:p>
            <a:r>
              <a:rPr lang="tr-TR" b="1" dirty="0" smtClean="0"/>
              <a:t>Kontrollü Giriş [u(t)]:  </a:t>
            </a:r>
            <a:r>
              <a:rPr lang="tr-TR" dirty="0" smtClean="0"/>
              <a:t>Isıtıcı tarafından üretilen ısı üretim oranı (Jul/sn.)</a:t>
            </a:r>
          </a:p>
          <a:p>
            <a:r>
              <a:rPr lang="tr-TR" b="1" dirty="0" smtClean="0"/>
              <a:t>Bozucu Giriş [x(t)]: </a:t>
            </a:r>
            <a:r>
              <a:rPr lang="tr-TR" dirty="0" smtClean="0"/>
              <a:t>Dış hava sıcaklığı </a:t>
            </a:r>
          </a:p>
          <a:p>
            <a:r>
              <a:rPr lang="tr-TR" b="1" dirty="0" smtClean="0"/>
              <a:t>Çıktı [y(t)]: </a:t>
            </a:r>
            <a:r>
              <a:rPr lang="tr-TR" dirty="0" smtClean="0"/>
              <a:t>İç ortam sıcaklığı</a:t>
            </a:r>
          </a:p>
          <a:p>
            <a:r>
              <a:rPr lang="tr-TR" b="1" dirty="0" smtClean="0"/>
              <a:t>Başlangıç koşulu [y</a:t>
            </a:r>
            <a:r>
              <a:rPr lang="tr-TR" b="1" baseline="-25000" dirty="0" smtClean="0"/>
              <a:t>0</a:t>
            </a:r>
            <a:r>
              <a:rPr lang="tr-TR" b="1" dirty="0" smtClean="0"/>
              <a:t>=y(0)]: </a:t>
            </a:r>
            <a:r>
              <a:rPr lang="tr-TR" dirty="0" smtClean="0"/>
              <a:t>t=0 anındaki oda sıcaklığı</a:t>
            </a:r>
          </a:p>
          <a:p>
            <a:endParaRPr lang="en-US" dirty="0"/>
          </a:p>
        </p:txBody>
      </p:sp>
      <p:grpSp>
        <p:nvGrpSpPr>
          <p:cNvPr id="25" name="Group 24"/>
          <p:cNvGrpSpPr/>
          <p:nvPr/>
        </p:nvGrpSpPr>
        <p:grpSpPr>
          <a:xfrm>
            <a:off x="5641144" y="586488"/>
            <a:ext cx="5471709" cy="2658794"/>
            <a:chOff x="197571" y="1350499"/>
            <a:chExt cx="5471709" cy="2658794"/>
          </a:xfrm>
        </p:grpSpPr>
        <p:grpSp>
          <p:nvGrpSpPr>
            <p:cNvPr id="21" name="Group 20"/>
            <p:cNvGrpSpPr/>
            <p:nvPr/>
          </p:nvGrpSpPr>
          <p:grpSpPr>
            <a:xfrm>
              <a:off x="197571" y="1350499"/>
              <a:ext cx="5471709" cy="2658794"/>
              <a:chOff x="3658224" y="1800665"/>
              <a:chExt cx="5471709" cy="2658794"/>
            </a:xfrm>
          </p:grpSpPr>
          <p:sp>
            <p:nvSpPr>
              <p:cNvPr id="4" name="Isosceles Triangle 3"/>
              <p:cNvSpPr/>
              <p:nvPr/>
            </p:nvSpPr>
            <p:spPr>
              <a:xfrm>
                <a:off x="4994031" y="1800665"/>
                <a:ext cx="1955409" cy="11113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ame 5"/>
              <p:cNvSpPr/>
              <p:nvPr/>
            </p:nvSpPr>
            <p:spPr>
              <a:xfrm>
                <a:off x="5183944" y="2912013"/>
                <a:ext cx="1575582" cy="1547446"/>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5183944" y="3305908"/>
                <a:ext cx="189915" cy="872197"/>
              </a:xfrm>
              <a:prstGeom prst="rect">
                <a:avLst/>
              </a:prstGeom>
              <a:solidFill>
                <a:schemeClr val="bg1"/>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 name="Straight Arrow Connector 9"/>
              <p:cNvCxnSpPr/>
              <p:nvPr/>
            </p:nvCxnSpPr>
            <p:spPr>
              <a:xfrm flipH="1">
                <a:off x="6759526" y="2912013"/>
                <a:ext cx="794825" cy="393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13080" y="2727347"/>
                <a:ext cx="1616853" cy="369332"/>
              </a:xfrm>
              <a:prstGeom prst="rect">
                <a:avLst/>
              </a:prstGeom>
              <a:noFill/>
            </p:spPr>
            <p:txBody>
              <a:bodyPr wrap="none" rtlCol="0">
                <a:spAutoFit/>
              </a:bodyPr>
              <a:lstStyle/>
              <a:p>
                <a:r>
                  <a:rPr lang="tr-TR" dirty="0" smtClean="0"/>
                  <a:t>Yalıtılmış Duvar</a:t>
                </a:r>
                <a:endParaRPr lang="en-US" dirty="0"/>
              </a:p>
            </p:txBody>
          </p:sp>
          <p:cxnSp>
            <p:nvCxnSpPr>
              <p:cNvPr id="13" name="Straight Arrow Connector 12"/>
              <p:cNvCxnSpPr/>
              <p:nvPr/>
            </p:nvCxnSpPr>
            <p:spPr>
              <a:xfrm>
                <a:off x="4192172" y="2727347"/>
                <a:ext cx="991772" cy="7333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8224" y="2542681"/>
                <a:ext cx="1029834" cy="369332"/>
              </a:xfrm>
              <a:prstGeom prst="rect">
                <a:avLst/>
              </a:prstGeom>
              <a:noFill/>
            </p:spPr>
            <p:txBody>
              <a:bodyPr wrap="none" rtlCol="0">
                <a:spAutoFit/>
              </a:bodyPr>
              <a:lstStyle/>
              <a:p>
                <a:r>
                  <a:rPr lang="tr-TR" dirty="0" smtClean="0"/>
                  <a:t>Isı İletimi</a:t>
                </a:r>
                <a:endParaRPr lang="en-US" dirty="0"/>
              </a:p>
            </p:txBody>
          </p:sp>
          <p:pic>
            <p:nvPicPr>
              <p:cNvPr id="15" name="Picture 14"/>
              <p:cNvPicPr>
                <a:picLocks noChangeAspect="1"/>
              </p:cNvPicPr>
              <p:nvPr/>
            </p:nvPicPr>
            <p:blipFill>
              <a:blip r:embed="rId3"/>
              <a:stretch>
                <a:fillRect/>
              </a:stretch>
            </p:blipFill>
            <p:spPr>
              <a:xfrm>
                <a:off x="5411407" y="3123028"/>
                <a:ext cx="715073" cy="685800"/>
              </a:xfrm>
              <a:prstGeom prst="rect">
                <a:avLst/>
              </a:prstGeom>
            </p:spPr>
          </p:pic>
          <p:cxnSp>
            <p:nvCxnSpPr>
              <p:cNvPr id="17" name="Straight Arrow Connector 16"/>
              <p:cNvCxnSpPr>
                <a:stCxn id="15" idx="3"/>
              </p:cNvCxnSpPr>
              <p:nvPr/>
            </p:nvCxnSpPr>
            <p:spPr>
              <a:xfrm flipV="1">
                <a:off x="6126480" y="3460652"/>
                <a:ext cx="246185" cy="5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56140" y="3137101"/>
                <a:ext cx="670594" cy="369332"/>
              </a:xfrm>
              <a:prstGeom prst="rect">
                <a:avLst/>
              </a:prstGeom>
              <a:noFill/>
            </p:spPr>
            <p:txBody>
              <a:bodyPr wrap="square" rtlCol="0">
                <a:spAutoFit/>
              </a:bodyPr>
              <a:lstStyle/>
              <a:p>
                <a:r>
                  <a:rPr lang="tr-TR" dirty="0" smtClean="0"/>
                  <a:t>u(t)</a:t>
                </a:r>
                <a:endParaRPr lang="en-US" dirty="0"/>
              </a:p>
            </p:txBody>
          </p:sp>
          <p:sp>
            <p:nvSpPr>
              <p:cNvPr id="19" name="TextBox 18"/>
              <p:cNvSpPr txBox="1"/>
              <p:nvPr/>
            </p:nvSpPr>
            <p:spPr>
              <a:xfrm>
                <a:off x="4431948" y="3798280"/>
                <a:ext cx="1029834" cy="369332"/>
              </a:xfrm>
              <a:prstGeom prst="rect">
                <a:avLst/>
              </a:prstGeom>
              <a:noFill/>
            </p:spPr>
            <p:txBody>
              <a:bodyPr wrap="square" rtlCol="0">
                <a:spAutoFit/>
              </a:bodyPr>
              <a:lstStyle/>
              <a:p>
                <a:r>
                  <a:rPr lang="tr-TR" dirty="0"/>
                  <a:t>x</a:t>
                </a:r>
                <a:r>
                  <a:rPr lang="tr-TR" dirty="0" smtClean="0"/>
                  <a:t>(t)</a:t>
                </a:r>
                <a:endParaRPr lang="en-US" dirty="0"/>
              </a:p>
            </p:txBody>
          </p:sp>
          <p:sp>
            <p:nvSpPr>
              <p:cNvPr id="20" name="TextBox 19"/>
              <p:cNvSpPr txBox="1"/>
              <p:nvPr/>
            </p:nvSpPr>
            <p:spPr>
              <a:xfrm>
                <a:off x="5541223" y="3792978"/>
                <a:ext cx="1029834" cy="369332"/>
              </a:xfrm>
              <a:prstGeom prst="rect">
                <a:avLst/>
              </a:prstGeom>
              <a:noFill/>
            </p:spPr>
            <p:txBody>
              <a:bodyPr wrap="square" rtlCol="0">
                <a:spAutoFit/>
              </a:bodyPr>
              <a:lstStyle/>
              <a:p>
                <a:r>
                  <a:rPr lang="tr-TR" dirty="0" smtClean="0"/>
                  <a:t>y(t)</a:t>
                </a:r>
                <a:endParaRPr lang="en-US" dirty="0"/>
              </a:p>
            </p:txBody>
          </p:sp>
        </p:grpSp>
        <p:cxnSp>
          <p:nvCxnSpPr>
            <p:cNvPr id="24" name="Straight Arrow Connector 23"/>
            <p:cNvCxnSpPr>
              <a:stCxn id="19" idx="3"/>
            </p:cNvCxnSpPr>
            <p:nvPr/>
          </p:nvCxnSpPr>
          <p:spPr>
            <a:xfrm flipH="1">
              <a:off x="1519311" y="3532780"/>
              <a:ext cx="481818" cy="12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p:cNvSpPr txBox="1"/>
              <p:nvPr/>
            </p:nvSpPr>
            <p:spPr>
              <a:xfrm>
                <a:off x="6249482" y="3444035"/>
                <a:ext cx="812978" cy="285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𝑈</m:t>
                          </m:r>
                        </m:e>
                      </m:acc>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6249482" y="3444035"/>
                <a:ext cx="812978" cy="285656"/>
              </a:xfrm>
              <a:prstGeom prst="rect">
                <a:avLst/>
              </a:prstGeom>
              <a:blipFill rotWithShape="0">
                <a:blip r:embed="rId4"/>
                <a:stretch>
                  <a:fillRect l="-5970" t="-14894" r="-5224"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249482" y="3701608"/>
                <a:ext cx="2442848" cy="285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𝑈</m:t>
                      </m:r>
                      <m:r>
                        <a:rPr lang="tr-TR" b="0" i="1" smtClean="0">
                          <a:latin typeface="Cambria Math" panose="02040503050406030204" pitchFamily="18" charset="0"/>
                        </a:rPr>
                        <m:t>=</m:t>
                      </m:r>
                      <m:r>
                        <a:rPr lang="tr-TR" b="0" i="1" smtClean="0">
                          <a:latin typeface="Cambria Math" panose="02040503050406030204" pitchFamily="18" charset="0"/>
                        </a:rPr>
                        <m:t>𝐶𝑦</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acc>
                        <m:accPr>
                          <m:chr m:val="̇"/>
                          <m:ctrlPr>
                            <a:rPr lang="tr-TR" b="0" i="1" smtClean="0">
                              <a:latin typeface="Cambria Math" panose="02040503050406030204" pitchFamily="18" charset="0"/>
                              <a:ea typeface="Cambria Math" panose="02040503050406030204" pitchFamily="18" charset="0"/>
                            </a:rPr>
                          </m:ctrlPr>
                        </m:accPr>
                        <m:e>
                          <m:r>
                            <a:rPr lang="tr-TR" b="0" i="1" smtClean="0">
                              <a:latin typeface="Cambria Math" panose="02040503050406030204" pitchFamily="18" charset="0"/>
                              <a:ea typeface="Cambria Math" panose="02040503050406030204" pitchFamily="18" charset="0"/>
                            </a:rPr>
                            <m:t>𝑈</m:t>
                          </m:r>
                        </m:e>
                      </m:acc>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𝐶</m:t>
                      </m:r>
                      <m:acc>
                        <m:accPr>
                          <m:chr m:val="̇"/>
                          <m:ctrlPr>
                            <a:rPr lang="tr-TR" b="0" i="1" smtClean="0">
                              <a:latin typeface="Cambria Math" panose="02040503050406030204" pitchFamily="18" charset="0"/>
                              <a:ea typeface="Cambria Math" panose="02040503050406030204" pitchFamily="18" charset="0"/>
                            </a:rPr>
                          </m:ctrlPr>
                        </m:accPr>
                        <m:e>
                          <m:r>
                            <a:rPr lang="tr-TR" b="0" i="1" smtClean="0">
                              <a:latin typeface="Cambria Math" panose="02040503050406030204" pitchFamily="18" charset="0"/>
                              <a:ea typeface="Cambria Math" panose="02040503050406030204" pitchFamily="18" charset="0"/>
                            </a:rPr>
                            <m:t>𝑦</m:t>
                          </m:r>
                        </m:e>
                      </m:acc>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6249482" y="3701608"/>
                <a:ext cx="2442848" cy="285656"/>
              </a:xfrm>
              <a:prstGeom prst="rect">
                <a:avLst/>
              </a:prstGeom>
              <a:blipFill rotWithShape="0">
                <a:blip r:embed="rId5"/>
                <a:stretch>
                  <a:fillRect l="-1746" t="-12766" r="-2993"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249482" y="3988164"/>
                <a:ext cx="455105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𝑞</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𝑞</m:t>
                          </m:r>
                        </m:e>
                        <m:sub>
                          <m:r>
                            <a:rPr lang="tr-TR" b="0" i="1" smtClean="0">
                              <a:latin typeface="Cambria Math" panose="02040503050406030204" pitchFamily="18" charset="0"/>
                              <a:ea typeface="Cambria Math" panose="02040503050406030204" pitchFamily="18" charset="0"/>
                            </a:rPr>
                            <m:t>𝑔𝑖𝑟𝑖</m:t>
                          </m:r>
                          <m:r>
                            <a:rPr lang="tr-TR" b="0" i="1" smtClean="0">
                              <a:latin typeface="Cambria Math" panose="02040503050406030204" pitchFamily="18" charset="0"/>
                              <a:ea typeface="Cambria Math" panose="02040503050406030204" pitchFamily="18" charset="0"/>
                            </a:rPr>
                            <m:t>ş</m:t>
                          </m:r>
                        </m:sub>
                      </m:sSub>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𝑞</m:t>
                          </m:r>
                        </m:e>
                        <m:sub>
                          <m:r>
                            <a:rPr lang="tr-TR" b="0" i="1" smtClean="0">
                              <a:latin typeface="Cambria Math" panose="02040503050406030204" pitchFamily="18" charset="0"/>
                              <a:ea typeface="Cambria Math" panose="02040503050406030204" pitchFamily="18" charset="0"/>
                            </a:rPr>
                            <m:t>𝑘𝑎𝑦𝚤𝑝</m:t>
                          </m:r>
                        </m:sub>
                      </m:sSub>
                      <m:r>
                        <a:rPr lang="tr-TR" b="0" i="1" smtClean="0">
                          <a:latin typeface="Cambria Math" panose="02040503050406030204" pitchFamily="18" charset="0"/>
                          <a:ea typeface="Cambria Math" panose="02040503050406030204" pitchFamily="18" charset="0"/>
                        </a:rPr>
                        <m:t>=</m:t>
                      </m:r>
                      <m:r>
                        <m:rPr>
                          <m:sty m:val="p"/>
                        </m:rPr>
                        <a:rPr lang="tr-TR" b="0" i="0" smtClean="0">
                          <a:latin typeface="Cambria Math" panose="02040503050406030204" pitchFamily="18" charset="0"/>
                          <a:ea typeface="Cambria Math" panose="02040503050406030204" pitchFamily="18" charset="0"/>
                        </a:rPr>
                        <m:t>u</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d>
                        <m:dPr>
                          <m:ctrlPr>
                            <a:rPr lang="tr-TR" b="0" i="1" smtClean="0">
                              <a:latin typeface="Cambria Math" panose="02040503050406030204" pitchFamily="18" charset="0"/>
                              <a:ea typeface="Cambria Math" panose="02040503050406030204" pitchFamily="18" charset="0"/>
                            </a:rPr>
                          </m:ctrlPr>
                        </m:dPr>
                        <m:e>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𝑦</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num>
                            <m:den>
                              <m:r>
                                <a:rPr lang="tr-TR" b="0" i="1" smtClean="0">
                                  <a:latin typeface="Cambria Math" panose="02040503050406030204" pitchFamily="18" charset="0"/>
                                  <a:ea typeface="Cambria Math" panose="02040503050406030204" pitchFamily="18" charset="0"/>
                                </a:rPr>
                                <m:t>𝑅</m:t>
                              </m:r>
                            </m:den>
                          </m:f>
                        </m:e>
                      </m: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249482" y="3988164"/>
                <a:ext cx="4551054" cy="62235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302719" y="4630971"/>
                <a:ext cx="299998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𝐶</m:t>
                      </m:r>
                      <m:acc>
                        <m:accPr>
                          <m:chr m:val="̇"/>
                          <m:ctrlPr>
                            <a:rPr lang="tr-TR" b="0" i="1" smtClean="0">
                              <a:latin typeface="Cambria Math" panose="02040503050406030204" pitchFamily="18" charset="0"/>
                              <a:ea typeface="Cambria Math" panose="02040503050406030204" pitchFamily="18" charset="0"/>
                            </a:rPr>
                          </m:ctrlPr>
                        </m:accPr>
                        <m:e>
                          <m:r>
                            <a:rPr lang="tr-TR" b="0" i="1" smtClean="0">
                              <a:latin typeface="Cambria Math" panose="02040503050406030204" pitchFamily="18" charset="0"/>
                              <a:ea typeface="Cambria Math" panose="02040503050406030204" pitchFamily="18" charset="0"/>
                            </a:rPr>
                            <m:t>𝑦</m:t>
                          </m:r>
                        </m:e>
                      </m:acc>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m:rPr>
                          <m:sty m:val="p"/>
                        </m:rPr>
                        <a:rPr lang="tr-TR">
                          <a:latin typeface="Cambria Math" panose="02040503050406030204" pitchFamily="18" charset="0"/>
                          <a:ea typeface="Cambria Math" panose="02040503050406030204" pitchFamily="18" charset="0"/>
                        </a:rPr>
                        <m:t>u</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d>
                        <m:dPr>
                          <m:ctrlPr>
                            <a:rPr lang="tr-TR" i="1">
                              <a:latin typeface="Cambria Math" panose="02040503050406030204" pitchFamily="18" charset="0"/>
                              <a:ea typeface="Cambria Math" panose="02040503050406030204" pitchFamily="18" charset="0"/>
                            </a:rPr>
                          </m:ctrlPr>
                        </m:dPr>
                        <m:e>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𝑥</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i="1">
                                  <a:latin typeface="Cambria Math" panose="02040503050406030204" pitchFamily="18" charset="0"/>
                                  <a:ea typeface="Cambria Math" panose="02040503050406030204" pitchFamily="18" charset="0"/>
                                </a:rPr>
                                <m:t>𝑅</m:t>
                              </m:r>
                            </m:den>
                          </m:f>
                        </m:e>
                      </m:d>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6302719" y="4630971"/>
                <a:ext cx="2999988" cy="62235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314439" y="5289817"/>
                <a:ext cx="30555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𝐶𝑅</m:t>
                      </m:r>
                      <m:acc>
                        <m:accPr>
                          <m:chr m:val="̇"/>
                          <m:ctrlPr>
                            <a:rPr lang="tr-TR" b="0" i="1" smtClean="0">
                              <a:latin typeface="Cambria Math" panose="02040503050406030204" pitchFamily="18" charset="0"/>
                              <a:ea typeface="Cambria Math" panose="02040503050406030204" pitchFamily="18" charset="0"/>
                            </a:rPr>
                          </m:ctrlPr>
                        </m:accPr>
                        <m:e>
                          <m:r>
                            <a:rPr lang="tr-TR" b="0" i="1" smtClean="0">
                              <a:latin typeface="Cambria Math" panose="02040503050406030204" pitchFamily="18" charset="0"/>
                              <a:ea typeface="Cambria Math" panose="02040503050406030204" pitchFamily="18" charset="0"/>
                            </a:rPr>
                            <m:t>𝑦</m:t>
                          </m:r>
                        </m:e>
                      </m:acc>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𝑦</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𝑅</m:t>
                      </m:r>
                      <m:r>
                        <m:rPr>
                          <m:sty m:val="p"/>
                        </m:rPr>
                        <a:rPr lang="tr-TR">
                          <a:latin typeface="Cambria Math" panose="02040503050406030204" pitchFamily="18" charset="0"/>
                          <a:ea typeface="Cambria Math" panose="02040503050406030204" pitchFamily="18" charset="0"/>
                        </a:rPr>
                        <m:t>u</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6314439" y="5289817"/>
                <a:ext cx="3055516" cy="276999"/>
              </a:xfrm>
              <a:prstGeom prst="rect">
                <a:avLst/>
              </a:prstGeom>
              <a:blipFill rotWithShape="0">
                <a:blip r:embed="rId8"/>
                <a:stretch>
                  <a:fillRect l="-998" t="-4444" r="-1796"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349304" y="5858520"/>
                <a:ext cx="4263796"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0</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r>
                            <a:rPr lang="tr-TR" b="0" i="1" smtClean="0">
                              <a:latin typeface="Cambria Math" panose="02040503050406030204" pitchFamily="18" charset="0"/>
                            </a:rPr>
                            <m:t>𝑅𝐶</m:t>
                          </m:r>
                        </m:sup>
                      </m:sSup>
                      <m:r>
                        <a:rPr lang="tr-TR" b="0" i="1" smtClean="0">
                          <a:latin typeface="Cambria Math" panose="02040503050406030204" pitchFamily="18" charset="0"/>
                        </a:rPr>
                        <m:t>+</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0</m:t>
                              </m:r>
                            </m:sub>
                          </m:sSub>
                          <m:r>
                            <a:rPr lang="tr-TR" b="0" i="1" smtClean="0">
                              <a:latin typeface="Cambria Math" panose="02040503050406030204" pitchFamily="18" charset="0"/>
                            </a:rPr>
                            <m:t>+</m:t>
                          </m:r>
                          <m:r>
                            <a:rPr lang="tr-TR" b="0" i="1" smtClean="0">
                              <a:latin typeface="Cambria Math" panose="02040503050406030204" pitchFamily="18" charset="0"/>
                            </a:rPr>
                            <m:t>𝑅</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𝑢</m:t>
                              </m:r>
                            </m:e>
                            <m:sub>
                              <m:r>
                                <a:rPr lang="tr-TR" b="0" i="1" smtClean="0">
                                  <a:latin typeface="Cambria Math" panose="02040503050406030204" pitchFamily="18" charset="0"/>
                                </a:rPr>
                                <m:t>0</m:t>
                              </m:r>
                            </m:sub>
                          </m:sSub>
                        </m:e>
                      </m:d>
                      <m:d>
                        <m:dPr>
                          <m:ctrlPr>
                            <a:rPr lang="tr-TR" b="0" i="1" smtClean="0">
                              <a:latin typeface="Cambria Math" panose="02040503050406030204" pitchFamily="18" charset="0"/>
                            </a:rPr>
                          </m:ctrlPr>
                        </m:dPr>
                        <m:e>
                          <m:r>
                            <a:rPr lang="tr-TR" b="0" i="1" smtClean="0">
                              <a:latin typeface="Cambria Math" panose="02040503050406030204" pitchFamily="18" charset="0"/>
                            </a:rPr>
                            <m:t>1−</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r>
                                <a:rPr lang="tr-TR" b="0" i="1" smtClean="0">
                                  <a:latin typeface="Cambria Math" panose="02040503050406030204" pitchFamily="18" charset="0"/>
                                </a:rPr>
                                <m:t>𝑅𝐶</m:t>
                              </m:r>
                            </m:sup>
                          </m:sSup>
                        </m:e>
                      </m:d>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2349304" y="5858520"/>
                <a:ext cx="4263796" cy="312650"/>
              </a:xfrm>
              <a:prstGeom prst="rect">
                <a:avLst/>
              </a:prstGeom>
              <a:blipFill rotWithShape="0">
                <a:blip r:embed="rId9"/>
                <a:stretch>
                  <a:fillRect l="-857" t="-3922" b="-19608"/>
                </a:stretch>
              </a:blipFill>
            </p:spPr>
            <p:txBody>
              <a:bodyPr/>
              <a:lstStyle/>
              <a:p>
                <a:r>
                  <a:rPr lang="en-US">
                    <a:noFill/>
                  </a:rPr>
                  <a:t> </a:t>
                </a:r>
              </a:p>
            </p:txBody>
          </p:sp>
        </mc:Fallback>
      </mc:AlternateContent>
    </p:spTree>
    <p:extLst>
      <p:ext uri="{BB962C8B-B14F-4D97-AF65-F5344CB8AC3E}">
        <p14:creationId xmlns:p14="http://schemas.microsoft.com/office/powerpoint/2010/main" val="903280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a:t>
            </a:r>
            <a:r>
              <a:rPr lang="tr-TR" dirty="0" smtClean="0"/>
              <a:t>Kavramlar</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v"/>
            </a:pPr>
            <a:r>
              <a:rPr lang="tr-TR" sz="2400" dirty="0"/>
              <a:t> </a:t>
            </a:r>
            <a:r>
              <a:rPr lang="tr-TR" sz="2400" dirty="0" smtClean="0"/>
              <a:t>Kontrol edilen süreç veya sistem aynı olmasına rağmen, sistemde ilgilenilen özelliğe bağlı olarak farklı çıktılar üretilebilir</a:t>
            </a:r>
            <a:r>
              <a:rPr lang="tr-TR" sz="2400" dirty="0" smtClean="0"/>
              <a:t>.</a:t>
            </a:r>
          </a:p>
          <a:p>
            <a:pPr marL="201168" lvl="1" indent="0">
              <a:buNone/>
            </a:pPr>
            <a:endParaRPr lang="tr-TR" sz="2400" dirty="0" smtClean="0"/>
          </a:p>
          <a:p>
            <a:pPr lvl="1">
              <a:buFont typeface="Wingdings" panose="05000000000000000000" pitchFamily="2" charset="2"/>
              <a:buChar char="v"/>
            </a:pPr>
            <a:r>
              <a:rPr lang="tr-TR" sz="2400" dirty="0" smtClean="0"/>
              <a:t> </a:t>
            </a:r>
            <a:r>
              <a:rPr lang="tr-TR" sz="2400" b="1" dirty="0" smtClean="0"/>
              <a:t>Kontrol Edilen </a:t>
            </a:r>
            <a:r>
              <a:rPr lang="tr-TR" sz="2400" b="1" dirty="0"/>
              <a:t>Çıkış </a:t>
            </a:r>
            <a:r>
              <a:rPr lang="tr-TR" sz="2400" b="1" dirty="0" smtClean="0"/>
              <a:t>(“</a:t>
            </a:r>
            <a:r>
              <a:rPr lang="tr-TR" sz="2400" b="1" dirty="0" err="1" smtClean="0"/>
              <a:t>Controlled</a:t>
            </a:r>
            <a:r>
              <a:rPr lang="tr-TR" sz="2400" b="1" dirty="0" smtClean="0"/>
              <a:t> </a:t>
            </a:r>
            <a:r>
              <a:rPr lang="tr-TR" sz="2400" b="1" dirty="0" err="1" smtClean="0"/>
              <a:t>Output</a:t>
            </a:r>
            <a:r>
              <a:rPr lang="tr-TR" sz="2400" b="1" dirty="0"/>
              <a:t>”) [</a:t>
            </a:r>
            <a:r>
              <a:rPr lang="tr-TR" sz="2400" b="1" i="1" dirty="0"/>
              <a:t>c(t)</a:t>
            </a:r>
            <a:r>
              <a:rPr lang="tr-TR" sz="2400" b="1" dirty="0"/>
              <a:t>], </a:t>
            </a:r>
            <a:r>
              <a:rPr lang="tr-TR" sz="2400" dirty="0" smtClean="0"/>
              <a:t>kontrol edilen sistemin arzu edilen şekilde davranması için harcanan çaba sonucu elde edilen çıktıdır</a:t>
            </a:r>
            <a:r>
              <a:rPr lang="tr-TR" sz="2400" dirty="0" smtClean="0"/>
              <a:t>.</a:t>
            </a:r>
          </a:p>
          <a:p>
            <a:pPr marL="201168" lvl="1" indent="0">
              <a:buNone/>
            </a:pPr>
            <a:endParaRPr lang="tr-TR" sz="2400" dirty="0"/>
          </a:p>
          <a:p>
            <a:pPr lvl="1">
              <a:buFont typeface="Wingdings" panose="05000000000000000000" pitchFamily="2" charset="2"/>
              <a:buChar char="v"/>
            </a:pPr>
            <a:r>
              <a:rPr lang="tr-TR" sz="2400" b="1" dirty="0" smtClean="0"/>
              <a:t>Gözlenen Çıkış [</a:t>
            </a:r>
            <a:r>
              <a:rPr lang="tr-TR" sz="2400" b="1" i="1" dirty="0" smtClean="0"/>
              <a:t>b(t)</a:t>
            </a:r>
            <a:r>
              <a:rPr lang="tr-TR" sz="2400" b="1" dirty="0" smtClean="0"/>
              <a:t>], </a:t>
            </a:r>
            <a:r>
              <a:rPr lang="tr-TR" sz="2400" dirty="0"/>
              <a:t>kontrol edilen süreç veya sistemin dinamik </a:t>
            </a:r>
            <a:r>
              <a:rPr lang="tr-TR" sz="2400" dirty="0" smtClean="0"/>
              <a:t>davranışının ölçülen değeri, ölçülemeyen durumlarda gözlenen değer.</a:t>
            </a:r>
          </a:p>
          <a:p>
            <a:pPr marL="201168" lvl="1" indent="0">
              <a:buNone/>
            </a:pPr>
            <a:endParaRPr lang="en-US" dirty="0"/>
          </a:p>
        </p:txBody>
      </p:sp>
    </p:spTree>
    <p:extLst>
      <p:ext uri="{BB962C8B-B14F-4D97-AF65-F5344CB8AC3E}">
        <p14:creationId xmlns:p14="http://schemas.microsoft.com/office/powerpoint/2010/main" val="2978112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Dersin Amacı</a:t>
            </a:r>
            <a:endParaRPr lang="tr-TR"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tr-TR" sz="2400" dirty="0"/>
              <a:t>Otomatik kontrolün önemini ve amacını </a:t>
            </a:r>
            <a:r>
              <a:rPr lang="tr-TR" sz="2400" dirty="0" smtClean="0"/>
              <a:t>kavrayabilme,</a:t>
            </a:r>
          </a:p>
          <a:p>
            <a:pPr>
              <a:buFont typeface="Wingdings" panose="05000000000000000000" pitchFamily="2" charset="2"/>
              <a:buChar char="q"/>
            </a:pPr>
            <a:r>
              <a:rPr lang="tr-TR" sz="2400" dirty="0" smtClean="0"/>
              <a:t>Otomatik </a:t>
            </a:r>
            <a:r>
              <a:rPr lang="tr-TR" sz="2400" dirty="0"/>
              <a:t>kontrolün kullanıldığı alanları, Otomatik kontrol sistemlerini ve denetim organlarını tanıyabilme, </a:t>
            </a:r>
            <a:endParaRPr lang="tr-TR" sz="2400" dirty="0" smtClean="0"/>
          </a:p>
          <a:p>
            <a:pPr>
              <a:buFont typeface="Wingdings" panose="05000000000000000000" pitchFamily="2" charset="2"/>
              <a:buChar char="q"/>
            </a:pPr>
            <a:r>
              <a:rPr lang="tr-TR" sz="2400" dirty="0" smtClean="0"/>
              <a:t>Blok </a:t>
            </a:r>
            <a:r>
              <a:rPr lang="tr-TR" sz="2400" dirty="0"/>
              <a:t>diyagramları ve geri </a:t>
            </a:r>
            <a:r>
              <a:rPr lang="tr-TR" sz="2400" dirty="0" smtClean="0"/>
              <a:t>bildirim kavramını </a:t>
            </a:r>
            <a:r>
              <a:rPr lang="tr-TR" sz="2400" dirty="0"/>
              <a:t>kavrayabilme, </a:t>
            </a:r>
            <a:endParaRPr lang="tr-TR" sz="2400" dirty="0" smtClean="0"/>
          </a:p>
          <a:p>
            <a:pPr>
              <a:buFont typeface="Wingdings" panose="05000000000000000000" pitchFamily="2" charset="2"/>
              <a:buChar char="q"/>
            </a:pPr>
            <a:r>
              <a:rPr lang="tr-TR" sz="2400" dirty="0" smtClean="0"/>
              <a:t>Kontrol </a:t>
            </a:r>
            <a:r>
              <a:rPr lang="tr-TR" sz="2400" dirty="0"/>
              <a:t>yöntemlerini kavrayabilme, </a:t>
            </a:r>
            <a:endParaRPr lang="tr-TR" sz="2400" dirty="0" smtClean="0"/>
          </a:p>
          <a:p>
            <a:pPr>
              <a:buFont typeface="Wingdings" panose="05000000000000000000" pitchFamily="2" charset="2"/>
              <a:buChar char="q"/>
            </a:pPr>
            <a:r>
              <a:rPr lang="tr-TR" sz="2400" dirty="0" smtClean="0"/>
              <a:t>Sistem </a:t>
            </a:r>
            <a:r>
              <a:rPr lang="tr-TR" sz="2400" dirty="0"/>
              <a:t>tasarımında kontrol kavramı, sistem dinamiği ile kontrol ilişkisi ve uygulanacak kontrol ile sistem davranışları arasındaki bağı tanımlamak, </a:t>
            </a:r>
            <a:endParaRPr lang="tr-TR" sz="2400" dirty="0" smtClean="0"/>
          </a:p>
          <a:p>
            <a:pPr>
              <a:buFont typeface="Wingdings" panose="05000000000000000000" pitchFamily="2" charset="2"/>
              <a:buChar char="q"/>
            </a:pPr>
            <a:r>
              <a:rPr lang="tr-TR" sz="2400" dirty="0" smtClean="0"/>
              <a:t>Dolayısıyla </a:t>
            </a:r>
            <a:r>
              <a:rPr lang="tr-TR" sz="2400" dirty="0"/>
              <a:t>her tür makine veya sistemin işlevini gerçekleştirmesini sağlayacak kontrol girdilerini belirlemek.</a:t>
            </a:r>
          </a:p>
        </p:txBody>
      </p:sp>
    </p:spTree>
    <p:extLst>
      <p:ext uri="{BB962C8B-B14F-4D97-AF65-F5344CB8AC3E}">
        <p14:creationId xmlns:p14="http://schemas.microsoft.com/office/powerpoint/2010/main" val="341653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a:t>
            </a:r>
            <a:r>
              <a:rPr lang="tr-TR" dirty="0" smtClean="0"/>
              <a:t>Kavramlar</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v"/>
            </a:pPr>
            <a:r>
              <a:rPr lang="tr-TR" sz="2400" dirty="0" smtClean="0"/>
              <a:t>Not</a:t>
            </a:r>
            <a:r>
              <a:rPr lang="tr-TR" sz="2400" dirty="0" smtClean="0"/>
              <a:t>: Genellikle gözlenen çıkış ve kontrol edilen çıkış aynı olur. Ancak eğer kontrol edilen çıkışı ölçmek zor, pahalı yada imkansızca bu durumda ölçülen çıkış ile kontrol edilen çıkış farklı olabilir.</a:t>
            </a:r>
          </a:p>
          <a:p>
            <a:pPr lvl="1">
              <a:buFont typeface="Wingdings" panose="05000000000000000000" pitchFamily="2" charset="2"/>
              <a:buChar char="v"/>
            </a:pPr>
            <a:r>
              <a:rPr lang="tr-TR" sz="2400" dirty="0"/>
              <a:t> </a:t>
            </a:r>
            <a:r>
              <a:rPr lang="tr-TR" sz="2400" dirty="0" smtClean="0"/>
              <a:t>Örnek</a:t>
            </a:r>
          </a:p>
          <a:p>
            <a:pPr lvl="2">
              <a:buFont typeface="Wingdings" panose="05000000000000000000" pitchFamily="2" charset="2"/>
              <a:buChar char="v"/>
            </a:pPr>
            <a:r>
              <a:rPr lang="tr-TR" sz="2000" dirty="0"/>
              <a:t> </a:t>
            </a:r>
            <a:r>
              <a:rPr lang="tr-TR" sz="2000" dirty="0" smtClean="0"/>
              <a:t>Elektrik Motoru, </a:t>
            </a:r>
            <a:r>
              <a:rPr lang="tr-TR" sz="2000" dirty="0"/>
              <a:t>Kontrol Edilen </a:t>
            </a:r>
            <a:r>
              <a:rPr lang="tr-TR" sz="2000" dirty="0" smtClean="0"/>
              <a:t>Çıkış=Hız;</a:t>
            </a:r>
            <a:r>
              <a:rPr lang="tr-TR" sz="2000" dirty="0"/>
              <a:t> Gözlenen </a:t>
            </a:r>
            <a:r>
              <a:rPr lang="tr-TR" sz="2000" dirty="0" smtClean="0"/>
              <a:t>Çıkış=Hız</a:t>
            </a:r>
          </a:p>
          <a:p>
            <a:pPr lvl="2">
              <a:buFont typeface="Wingdings" panose="05000000000000000000" pitchFamily="2" charset="2"/>
              <a:buChar char="v"/>
            </a:pPr>
            <a:r>
              <a:rPr lang="tr-TR" sz="2000" dirty="0"/>
              <a:t> </a:t>
            </a:r>
            <a:r>
              <a:rPr lang="tr-TR" sz="2000" dirty="0" smtClean="0"/>
              <a:t>Güdümlü Füze</a:t>
            </a:r>
            <a:r>
              <a:rPr lang="tr-TR" sz="2000" dirty="0"/>
              <a:t>, Kontrol Edilen </a:t>
            </a:r>
            <a:r>
              <a:rPr lang="tr-TR" sz="2000" dirty="0" smtClean="0"/>
              <a:t>Çıkış=Füzenin konumu ve yönelimi; </a:t>
            </a:r>
            <a:r>
              <a:rPr lang="tr-TR" sz="2000" dirty="0"/>
              <a:t>Gözlenen </a:t>
            </a:r>
            <a:r>
              <a:rPr lang="tr-TR" sz="2000" dirty="0" smtClean="0"/>
              <a:t>Çıkış=Füzenin ivmesi ve açısal hızı </a:t>
            </a:r>
          </a:p>
          <a:p>
            <a:pPr lvl="1">
              <a:buFont typeface="Wingdings" panose="05000000000000000000" pitchFamily="2" charset="2"/>
              <a:buChar char="v"/>
            </a:pPr>
            <a:r>
              <a:rPr lang="tr-TR" sz="2400" dirty="0" smtClean="0"/>
              <a:t> Referans </a:t>
            </a:r>
            <a:r>
              <a:rPr lang="tr-TR" sz="2400" dirty="0"/>
              <a:t>giriş (“Reference </a:t>
            </a:r>
            <a:r>
              <a:rPr lang="tr-TR" sz="2400" dirty="0" err="1"/>
              <a:t>Input</a:t>
            </a:r>
            <a:r>
              <a:rPr lang="tr-TR" sz="2400" dirty="0" smtClean="0"/>
              <a:t>”) [r(t)],  Sistemin arzu edilen davranışını tanımlayan sinyal</a:t>
            </a:r>
            <a:endParaRPr lang="tr-TR" sz="2400" dirty="0"/>
          </a:p>
          <a:p>
            <a:pPr marL="201168" lvl="1" indent="0">
              <a:buNone/>
            </a:pPr>
            <a:endParaRPr lang="en-US" dirty="0"/>
          </a:p>
        </p:txBody>
      </p:sp>
    </p:spTree>
    <p:extLst>
      <p:ext uri="{BB962C8B-B14F-4D97-AF65-F5344CB8AC3E}">
        <p14:creationId xmlns:p14="http://schemas.microsoft.com/office/powerpoint/2010/main" val="2182552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a:t>
            </a:r>
            <a:r>
              <a:rPr lang="tr-TR" dirty="0" smtClean="0"/>
              <a:t>Kavramlar</a:t>
            </a:r>
            <a:endParaRPr lang="en-US"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v"/>
            </a:pPr>
            <a:r>
              <a:rPr lang="tr-TR" sz="2400" b="1" dirty="0" smtClean="0"/>
              <a:t>Kontrol</a:t>
            </a:r>
            <a:r>
              <a:rPr lang="tr-TR" sz="2400" dirty="0" smtClean="0"/>
              <a:t>, kontrol edilen sistem veya sürecin </a:t>
            </a:r>
            <a:r>
              <a:rPr lang="tr-TR" sz="2400" b="1" dirty="0" smtClean="0"/>
              <a:t>kontrol edilebilir girişlerine </a:t>
            </a:r>
            <a:r>
              <a:rPr lang="tr-TR" sz="2400" dirty="0"/>
              <a:t>etki ederek </a:t>
            </a:r>
            <a:r>
              <a:rPr lang="tr-TR" sz="2400" b="1" dirty="0"/>
              <a:t>bozucu giriş </a:t>
            </a:r>
            <a:r>
              <a:rPr lang="tr-TR" sz="2400" dirty="0"/>
              <a:t>ve/veya </a:t>
            </a:r>
            <a:r>
              <a:rPr lang="tr-TR" sz="2400" b="1" dirty="0"/>
              <a:t>sistemin parametre belirsizliklerine </a:t>
            </a:r>
            <a:r>
              <a:rPr lang="tr-TR" sz="2400" dirty="0" smtClean="0"/>
              <a:t>rağmen, sistemi arzu edilen değerde tutmak veya arzu edilen şekilde değiştirmek üzere gösterilen çaba ve işlevdir.</a:t>
            </a:r>
          </a:p>
          <a:p>
            <a:pPr lvl="1">
              <a:buFont typeface="Wingdings" panose="05000000000000000000" pitchFamily="2" charset="2"/>
              <a:buChar char="v"/>
            </a:pPr>
            <a:r>
              <a:rPr lang="tr-TR" sz="2400" b="1" dirty="0" smtClean="0"/>
              <a:t>Kontrolcü, </a:t>
            </a:r>
            <a:r>
              <a:rPr lang="tr-TR" sz="2400" b="1" dirty="0"/>
              <a:t>kontrol edilebilir </a:t>
            </a:r>
            <a:r>
              <a:rPr lang="tr-TR" sz="2400" b="1" dirty="0" smtClean="0"/>
              <a:t>girişlere </a:t>
            </a:r>
            <a:r>
              <a:rPr lang="tr-TR" sz="2400" dirty="0"/>
              <a:t>etki </a:t>
            </a:r>
            <a:r>
              <a:rPr lang="tr-TR" sz="2400" dirty="0" smtClean="0"/>
              <a:t>eden, belirlenen </a:t>
            </a:r>
            <a:r>
              <a:rPr lang="tr-TR" sz="2400" dirty="0"/>
              <a:t>kontrol kuralını yerine getirecek şekilde tasarlanmış</a:t>
            </a:r>
            <a:r>
              <a:rPr lang="tr-TR" sz="2400" dirty="0" smtClean="0"/>
              <a:t> araçtır. </a:t>
            </a:r>
            <a:r>
              <a:rPr lang="tr-TR" sz="2400" b="1" dirty="0" smtClean="0"/>
              <a:t>Elle </a:t>
            </a:r>
            <a:r>
              <a:rPr lang="tr-TR" sz="2400" b="1" dirty="0" err="1" smtClean="0"/>
              <a:t>kontrol</a:t>
            </a:r>
            <a:r>
              <a:rPr lang="tr-TR" sz="2400" dirty="0" err="1" smtClean="0"/>
              <a:t>’de</a:t>
            </a:r>
            <a:r>
              <a:rPr lang="tr-TR" sz="2400" dirty="0" smtClean="0"/>
              <a:t> kontrolcü insandır. </a:t>
            </a:r>
            <a:r>
              <a:rPr lang="tr-TR" sz="2400" b="1" dirty="0" smtClean="0"/>
              <a:t>Otomatik kontrol</a:t>
            </a:r>
            <a:r>
              <a:rPr lang="tr-TR" sz="2400" dirty="0" smtClean="0"/>
              <a:t>de ise, kontrolcü, kontrol süreci boyunca, bağımsız olarak, insan müdahalesi olmaksızın çalışan bir araçtır. </a:t>
            </a:r>
            <a:endParaRPr lang="tr-TR" sz="2400" b="1" dirty="0" smtClean="0"/>
          </a:p>
          <a:p>
            <a:pPr lvl="1">
              <a:buFont typeface="Wingdings" panose="05000000000000000000" pitchFamily="2" charset="2"/>
              <a:buChar char="v"/>
            </a:pPr>
            <a:r>
              <a:rPr lang="tr-TR" sz="2400" b="1" dirty="0" smtClean="0"/>
              <a:t>Kontrol kuralı</a:t>
            </a:r>
            <a:r>
              <a:rPr lang="tr-TR" sz="2400" dirty="0" smtClean="0"/>
              <a:t>: Sistemin arzu edilen davranışı yerine getirebilmesi için girişin ayarlanmasını sağlayan önceden tanımlı kurallar kümesidir.</a:t>
            </a:r>
            <a:endParaRPr lang="en-US" sz="2400" dirty="0"/>
          </a:p>
        </p:txBody>
      </p:sp>
    </p:spTree>
    <p:extLst>
      <p:ext uri="{BB962C8B-B14F-4D97-AF65-F5344CB8AC3E}">
        <p14:creationId xmlns:p14="http://schemas.microsoft.com/office/powerpoint/2010/main" val="3167220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Bir Kontrol Sisteminin Temel Bileşenleri</a:t>
            </a:r>
            <a:endParaRPr lang="en-US" dirty="0"/>
          </a:p>
        </p:txBody>
      </p:sp>
      <p:sp>
        <p:nvSpPr>
          <p:cNvPr id="3" name="Content Placeholder 2"/>
          <p:cNvSpPr>
            <a:spLocks noGrp="1"/>
          </p:cNvSpPr>
          <p:nvPr>
            <p:ph idx="1"/>
          </p:nvPr>
        </p:nvSpPr>
        <p:spPr>
          <a:xfrm>
            <a:off x="804532" y="3276154"/>
            <a:ext cx="4080226" cy="2956965"/>
          </a:xfrm>
        </p:spPr>
        <p:txBody>
          <a:bodyPr>
            <a:normAutofit/>
          </a:bodyPr>
          <a:lstStyle/>
          <a:p>
            <a:r>
              <a:rPr lang="tr-TR" b="1" dirty="0" smtClean="0"/>
              <a:t>Kontrol sistemi</a:t>
            </a:r>
          </a:p>
          <a:p>
            <a:pPr lvl="1"/>
            <a:r>
              <a:rPr lang="tr-TR" dirty="0" smtClean="0"/>
              <a:t>Kontrol edilecek fiziksel süreç yada sistem [Sistem]</a:t>
            </a:r>
          </a:p>
          <a:p>
            <a:pPr lvl="1"/>
            <a:r>
              <a:rPr lang="tr-TR" dirty="0" err="1" smtClean="0"/>
              <a:t>Eyleticiler</a:t>
            </a:r>
            <a:r>
              <a:rPr lang="tr-TR" dirty="0" smtClean="0"/>
              <a:t> (</a:t>
            </a:r>
            <a:r>
              <a:rPr lang="tr-TR" dirty="0" err="1" smtClean="0"/>
              <a:t>Actuators</a:t>
            </a:r>
            <a:r>
              <a:rPr lang="tr-TR" dirty="0" smtClean="0"/>
              <a:t>) Grubu [</a:t>
            </a:r>
            <a:r>
              <a:rPr lang="tr-TR" dirty="0" err="1" smtClean="0"/>
              <a:t>Eyleticiler</a:t>
            </a:r>
            <a:r>
              <a:rPr lang="tr-TR" dirty="0" smtClean="0"/>
              <a:t>]</a:t>
            </a:r>
          </a:p>
          <a:p>
            <a:pPr lvl="1"/>
            <a:r>
              <a:rPr lang="tr-TR" dirty="0" smtClean="0"/>
              <a:t>Kontrolcü</a:t>
            </a:r>
          </a:p>
          <a:p>
            <a:pPr lvl="1"/>
            <a:r>
              <a:rPr lang="tr-TR" dirty="0" smtClean="0"/>
              <a:t>Algılayıcılar Grubu (Eğer gerekliyse) [Algılayıcılar]</a:t>
            </a:r>
            <a:endParaRPr lang="en-US" dirty="0"/>
          </a:p>
        </p:txBody>
      </p:sp>
      <p:grpSp>
        <p:nvGrpSpPr>
          <p:cNvPr id="43" name="Group 42"/>
          <p:cNvGrpSpPr/>
          <p:nvPr/>
        </p:nvGrpSpPr>
        <p:grpSpPr>
          <a:xfrm>
            <a:off x="2793018" y="1285615"/>
            <a:ext cx="9398982" cy="3565883"/>
            <a:chOff x="1287782" y="2630939"/>
            <a:chExt cx="9398982" cy="3565883"/>
          </a:xfrm>
        </p:grpSpPr>
        <p:sp>
          <p:nvSpPr>
            <p:cNvPr id="4" name="Flowchart: Process 3"/>
            <p:cNvSpPr/>
            <p:nvPr/>
          </p:nvSpPr>
          <p:spPr>
            <a:xfrm>
              <a:off x="2792436"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4914313" y="3824844"/>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4965901" y="5283199"/>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84653" y="5556740"/>
              <a:ext cx="1364567" cy="369332"/>
            </a:xfrm>
            <a:prstGeom prst="rect">
              <a:avLst/>
            </a:prstGeom>
            <a:noFill/>
          </p:spPr>
          <p:txBody>
            <a:bodyPr wrap="square" rtlCol="0">
              <a:spAutoFit/>
            </a:bodyPr>
            <a:lstStyle/>
            <a:p>
              <a:r>
                <a:rPr lang="tr-TR" b="1" dirty="0" smtClean="0"/>
                <a:t>Algılayıcılar</a:t>
              </a:r>
              <a:endParaRPr lang="en-US" b="1" dirty="0"/>
            </a:p>
          </p:txBody>
        </p:sp>
        <p:sp>
          <p:nvSpPr>
            <p:cNvPr id="9" name="TextBox 8"/>
            <p:cNvSpPr txBox="1"/>
            <p:nvPr/>
          </p:nvSpPr>
          <p:spPr>
            <a:xfrm>
              <a:off x="2787747" y="4077288"/>
              <a:ext cx="1364567" cy="369332"/>
            </a:xfrm>
            <a:prstGeom prst="rect">
              <a:avLst/>
            </a:prstGeom>
            <a:noFill/>
          </p:spPr>
          <p:txBody>
            <a:bodyPr wrap="square" rtlCol="0">
              <a:spAutoFit/>
            </a:bodyPr>
            <a:lstStyle/>
            <a:p>
              <a:r>
                <a:rPr lang="tr-TR" b="1" dirty="0" smtClean="0"/>
                <a:t>Kontrolcü</a:t>
              </a:r>
              <a:endParaRPr lang="en-US" b="1" dirty="0"/>
            </a:p>
          </p:txBody>
        </p:sp>
        <p:sp>
          <p:nvSpPr>
            <p:cNvPr id="10" name="TextBox 9"/>
            <p:cNvSpPr txBox="1"/>
            <p:nvPr/>
          </p:nvSpPr>
          <p:spPr>
            <a:xfrm>
              <a:off x="5050304" y="4103076"/>
              <a:ext cx="1364567" cy="369332"/>
            </a:xfrm>
            <a:prstGeom prst="rect">
              <a:avLst/>
            </a:prstGeom>
            <a:noFill/>
          </p:spPr>
          <p:txBody>
            <a:bodyPr wrap="square" rtlCol="0">
              <a:spAutoFit/>
            </a:bodyPr>
            <a:lstStyle/>
            <a:p>
              <a:r>
                <a:rPr lang="tr-TR" b="1" dirty="0" err="1" smtClean="0"/>
                <a:t>Eyleticiler</a:t>
              </a:r>
              <a:endParaRPr lang="en-US" b="1" dirty="0"/>
            </a:p>
          </p:txBody>
        </p:sp>
        <p:sp>
          <p:nvSpPr>
            <p:cNvPr id="11" name="TextBox 10"/>
            <p:cNvSpPr txBox="1"/>
            <p:nvPr/>
          </p:nvSpPr>
          <p:spPr>
            <a:xfrm>
              <a:off x="7228455" y="4086666"/>
              <a:ext cx="1364567" cy="369332"/>
            </a:xfrm>
            <a:prstGeom prst="rect">
              <a:avLst/>
            </a:prstGeom>
            <a:noFill/>
          </p:spPr>
          <p:txBody>
            <a:bodyPr wrap="square" rtlCol="0">
              <a:spAutoFit/>
            </a:bodyPr>
            <a:lstStyle/>
            <a:p>
              <a:r>
                <a:rPr lang="tr-TR" b="1" dirty="0" smtClean="0"/>
                <a:t>Sistem</a:t>
              </a:r>
              <a:endParaRPr lang="en-US" b="1" dirty="0"/>
            </a:p>
          </p:txBody>
        </p:sp>
        <p:cxnSp>
          <p:nvCxnSpPr>
            <p:cNvPr id="13" name="Straight Arrow Connector 12"/>
            <p:cNvCxnSpPr>
              <a:endCxn id="9"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847409" y="4287742"/>
              <a:ext cx="0" cy="145226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51864" y="4718766"/>
              <a:ext cx="18166" cy="103688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330469" y="5740785"/>
              <a:ext cx="2516940" cy="15635"/>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460655" y="5755646"/>
              <a:ext cx="1453658" cy="774"/>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78525" y="3892622"/>
              <a:ext cx="650627" cy="369332"/>
            </a:xfrm>
            <a:prstGeom prst="rect">
              <a:avLst/>
            </a:prstGeom>
            <a:noFill/>
          </p:spPr>
          <p:txBody>
            <a:bodyPr wrap="square" rtlCol="0">
              <a:spAutoFit/>
            </a:bodyPr>
            <a:lstStyle/>
            <a:p>
              <a:r>
                <a:rPr lang="tr-TR" b="1" dirty="0" smtClean="0"/>
                <a:t>u(t)</a:t>
              </a:r>
              <a:endParaRPr lang="en-US" b="1" dirty="0"/>
            </a:p>
          </p:txBody>
        </p:sp>
        <p:sp>
          <p:nvSpPr>
            <p:cNvPr id="30" name="TextBox 29"/>
            <p:cNvSpPr txBox="1"/>
            <p:nvPr/>
          </p:nvSpPr>
          <p:spPr>
            <a:xfrm>
              <a:off x="8725483" y="3890274"/>
              <a:ext cx="650627" cy="369332"/>
            </a:xfrm>
            <a:prstGeom prst="rect">
              <a:avLst/>
            </a:prstGeom>
            <a:noFill/>
          </p:spPr>
          <p:txBody>
            <a:bodyPr wrap="square" rtlCol="0">
              <a:spAutoFit/>
            </a:bodyPr>
            <a:lstStyle/>
            <a:p>
              <a:r>
                <a:rPr lang="tr-TR" b="1" dirty="0" smtClean="0"/>
                <a:t>c(t)</a:t>
              </a:r>
              <a:endParaRPr lang="en-US" b="1" dirty="0"/>
            </a:p>
          </p:txBody>
        </p:sp>
        <p:sp>
          <p:nvSpPr>
            <p:cNvPr id="31" name="TextBox 30"/>
            <p:cNvSpPr txBox="1"/>
            <p:nvPr/>
          </p:nvSpPr>
          <p:spPr>
            <a:xfrm>
              <a:off x="7147555" y="2776586"/>
              <a:ext cx="650627" cy="369332"/>
            </a:xfrm>
            <a:prstGeom prst="rect">
              <a:avLst/>
            </a:prstGeom>
            <a:noFill/>
          </p:spPr>
          <p:txBody>
            <a:bodyPr wrap="square" rtlCol="0">
              <a:spAutoFit/>
            </a:bodyPr>
            <a:lstStyle/>
            <a:p>
              <a:r>
                <a:rPr lang="tr-TR" b="1" dirty="0" smtClean="0"/>
                <a:t>d(t)</a:t>
              </a:r>
              <a:endParaRPr lang="en-US" b="1" dirty="0"/>
            </a:p>
          </p:txBody>
        </p:sp>
        <p:sp>
          <p:nvSpPr>
            <p:cNvPr id="32" name="TextBox 31"/>
            <p:cNvSpPr txBox="1"/>
            <p:nvPr/>
          </p:nvSpPr>
          <p:spPr>
            <a:xfrm>
              <a:off x="1790110" y="3890279"/>
              <a:ext cx="650627" cy="369332"/>
            </a:xfrm>
            <a:prstGeom prst="rect">
              <a:avLst/>
            </a:prstGeom>
            <a:noFill/>
          </p:spPr>
          <p:txBody>
            <a:bodyPr wrap="square" rtlCol="0">
              <a:spAutoFit/>
            </a:bodyPr>
            <a:lstStyle/>
            <a:p>
              <a:r>
                <a:rPr lang="tr-TR" b="1" dirty="0" smtClean="0"/>
                <a:t>r(t)</a:t>
              </a:r>
              <a:endParaRPr lang="en-US" b="1" dirty="0"/>
            </a:p>
          </p:txBody>
        </p:sp>
        <p:cxnSp>
          <p:nvCxnSpPr>
            <p:cNvPr id="33" name="Straight Arrow Connector 32"/>
            <p:cNvCxnSpPr/>
            <p:nvPr/>
          </p:nvCxnSpPr>
          <p:spPr>
            <a:xfrm rot="5400000" flipV="1">
              <a:off x="7216727" y="3340526"/>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81664" y="3110465"/>
              <a:ext cx="1331734" cy="369332"/>
            </a:xfrm>
            <a:prstGeom prst="rect">
              <a:avLst/>
            </a:prstGeom>
            <a:noFill/>
          </p:spPr>
          <p:txBody>
            <a:bodyPr wrap="square" rtlCol="0">
              <a:spAutoFit/>
            </a:bodyPr>
            <a:lstStyle/>
            <a:p>
              <a:r>
                <a:rPr lang="tr-TR" b="1" dirty="0" smtClean="0"/>
                <a:t>Bozucu Etki</a:t>
              </a:r>
              <a:endParaRPr lang="en-US" b="1" dirty="0"/>
            </a:p>
          </p:txBody>
        </p:sp>
        <p:sp>
          <p:nvSpPr>
            <p:cNvPr id="35" name="TextBox 34"/>
            <p:cNvSpPr txBox="1"/>
            <p:nvPr/>
          </p:nvSpPr>
          <p:spPr>
            <a:xfrm>
              <a:off x="8873202" y="4318927"/>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36" name="TextBox 35"/>
            <p:cNvSpPr txBox="1"/>
            <p:nvPr/>
          </p:nvSpPr>
          <p:spPr>
            <a:xfrm>
              <a:off x="6321675" y="4275808"/>
              <a:ext cx="1813562" cy="369332"/>
            </a:xfrm>
            <a:prstGeom prst="rect">
              <a:avLst/>
            </a:prstGeom>
            <a:noFill/>
          </p:spPr>
          <p:txBody>
            <a:bodyPr wrap="square" rtlCol="0">
              <a:spAutoFit/>
            </a:bodyPr>
            <a:lstStyle/>
            <a:p>
              <a:r>
                <a:rPr lang="tr-TR" b="1" dirty="0" smtClean="0"/>
                <a:t>Giriş</a:t>
              </a:r>
              <a:endParaRPr lang="en-US" b="1" dirty="0"/>
            </a:p>
          </p:txBody>
        </p:sp>
        <p:sp>
          <p:nvSpPr>
            <p:cNvPr id="39" name="TextBox 38"/>
            <p:cNvSpPr txBox="1"/>
            <p:nvPr/>
          </p:nvSpPr>
          <p:spPr>
            <a:xfrm>
              <a:off x="1287782" y="4304067"/>
              <a:ext cx="1813562" cy="369332"/>
            </a:xfrm>
            <a:prstGeom prst="rect">
              <a:avLst/>
            </a:prstGeom>
            <a:noFill/>
          </p:spPr>
          <p:txBody>
            <a:bodyPr wrap="square" rtlCol="0">
              <a:spAutoFit/>
            </a:bodyPr>
            <a:lstStyle/>
            <a:p>
              <a:r>
                <a:rPr lang="tr-TR" b="1" dirty="0" smtClean="0"/>
                <a:t>Referans Giriş</a:t>
              </a:r>
              <a:endParaRPr lang="en-US" b="1" dirty="0"/>
            </a:p>
          </p:txBody>
        </p:sp>
        <p:sp>
          <p:nvSpPr>
            <p:cNvPr id="40" name="TextBox 39"/>
            <p:cNvSpPr txBox="1"/>
            <p:nvPr/>
          </p:nvSpPr>
          <p:spPr>
            <a:xfrm>
              <a:off x="2910838" y="2774241"/>
              <a:ext cx="650627" cy="369332"/>
            </a:xfrm>
            <a:prstGeom prst="rect">
              <a:avLst/>
            </a:prstGeom>
            <a:noFill/>
          </p:spPr>
          <p:txBody>
            <a:bodyPr wrap="square" rtlCol="0">
              <a:spAutoFit/>
            </a:bodyPr>
            <a:lstStyle/>
            <a:p>
              <a:r>
                <a:rPr lang="tr-TR" b="1" dirty="0" smtClean="0"/>
                <a:t>d</a:t>
              </a:r>
              <a:r>
                <a:rPr lang="tr-TR" b="1" baseline="30000" dirty="0" smtClean="0"/>
                <a:t>*</a:t>
              </a:r>
              <a:r>
                <a:rPr lang="tr-TR" b="1" dirty="0" smtClean="0"/>
                <a:t>(t)</a:t>
              </a:r>
              <a:endParaRPr lang="en-US" b="1" dirty="0"/>
            </a:p>
          </p:txBody>
        </p:sp>
        <p:cxnSp>
          <p:nvCxnSpPr>
            <p:cNvPr id="41" name="Straight Arrow Connector 40"/>
            <p:cNvCxnSpPr/>
            <p:nvPr/>
          </p:nvCxnSpPr>
          <p:spPr>
            <a:xfrm rot="5400000" flipV="1">
              <a:off x="2980010" y="3338181"/>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74385" y="2630939"/>
              <a:ext cx="1532652" cy="923330"/>
            </a:xfrm>
            <a:prstGeom prst="rect">
              <a:avLst/>
            </a:prstGeom>
            <a:noFill/>
          </p:spPr>
          <p:txBody>
            <a:bodyPr wrap="square" rtlCol="0">
              <a:spAutoFit/>
            </a:bodyPr>
            <a:lstStyle/>
            <a:p>
              <a:r>
                <a:rPr lang="tr-TR" b="1" dirty="0" smtClean="0"/>
                <a:t>Ölçülen yada Tahmin </a:t>
              </a:r>
              <a:r>
                <a:rPr lang="tr-TR" b="1" dirty="0"/>
                <a:t>E</a:t>
              </a:r>
              <a:r>
                <a:rPr lang="tr-TR" b="1" dirty="0" smtClean="0"/>
                <a:t>dilen Bozucu Etki</a:t>
              </a:r>
              <a:endParaRPr lang="en-US" b="1" dirty="0"/>
            </a:p>
          </p:txBody>
        </p:sp>
      </p:grpSp>
    </p:spTree>
    <p:extLst>
      <p:ext uri="{BB962C8B-B14F-4D97-AF65-F5344CB8AC3E}">
        <p14:creationId xmlns:p14="http://schemas.microsoft.com/office/powerpoint/2010/main" val="2396924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Kontrol Çeşitleri </a:t>
            </a:r>
            <a:endParaRPr lang="en-US" dirty="0"/>
          </a:p>
        </p:txBody>
      </p:sp>
      <p:sp>
        <p:nvSpPr>
          <p:cNvPr id="3" name="Content Placeholder 2"/>
          <p:cNvSpPr>
            <a:spLocks noGrp="1"/>
          </p:cNvSpPr>
          <p:nvPr>
            <p:ph idx="1"/>
          </p:nvPr>
        </p:nvSpPr>
        <p:spPr/>
        <p:txBody>
          <a:bodyPr/>
          <a:lstStyle/>
          <a:p>
            <a:r>
              <a:rPr lang="tr-TR" b="1" dirty="0" smtClean="0"/>
              <a:t>1. Açık Çevrim (Open </a:t>
            </a:r>
            <a:r>
              <a:rPr lang="tr-TR" b="1" dirty="0" err="1" smtClean="0"/>
              <a:t>Loop</a:t>
            </a:r>
            <a:r>
              <a:rPr lang="tr-TR" b="1" dirty="0" smtClean="0"/>
              <a:t>) Kontrol: </a:t>
            </a:r>
            <a:r>
              <a:rPr lang="tr-TR" dirty="0" smtClean="0"/>
              <a:t>Kontrolcü, kontrollü çıktı hakkında bilgi ile ikmal edilmez. Yani kontrolcü bir kere tasarlanır ve aynı şekilde tasarlanır, çıktı hakkında bilgisi olmaz.</a:t>
            </a:r>
          </a:p>
          <a:p>
            <a:pPr lvl="2">
              <a:buFont typeface="Wingdings" panose="05000000000000000000" pitchFamily="2" charset="2"/>
              <a:buChar char="q"/>
            </a:pPr>
            <a:r>
              <a:rPr lang="tr-TR" sz="2400" dirty="0"/>
              <a:t> Trafik Işıkları</a:t>
            </a:r>
          </a:p>
          <a:p>
            <a:pPr lvl="2">
              <a:buFont typeface="Wingdings" panose="05000000000000000000" pitchFamily="2" charset="2"/>
              <a:buChar char="q"/>
            </a:pPr>
            <a:r>
              <a:rPr lang="tr-TR" sz="2400" dirty="0"/>
              <a:t> Çamaşır makinası, bulaşık </a:t>
            </a:r>
            <a:r>
              <a:rPr lang="tr-TR" sz="2400" dirty="0" err="1"/>
              <a:t>mak</a:t>
            </a:r>
            <a:r>
              <a:rPr lang="tr-TR" sz="2400" dirty="0"/>
              <a:t>. </a:t>
            </a:r>
            <a:r>
              <a:rPr lang="tr-TR" sz="2400" dirty="0" err="1"/>
              <a:t>vs</a:t>
            </a:r>
            <a:endParaRPr lang="tr-TR" sz="2400" dirty="0"/>
          </a:p>
          <a:p>
            <a:pPr lvl="2">
              <a:buFont typeface="Wingdings" panose="05000000000000000000" pitchFamily="2" charset="2"/>
              <a:buChar char="q"/>
            </a:pPr>
            <a:r>
              <a:rPr lang="tr-TR" sz="2400" dirty="0"/>
              <a:t> Basit Sıvı Düzeyi Kontrolü (Tuvalet Sifonu</a:t>
            </a:r>
            <a:r>
              <a:rPr lang="tr-TR" sz="2400" dirty="0" smtClean="0"/>
              <a:t>)</a:t>
            </a:r>
            <a:endParaRPr lang="tr-TR" sz="2400" dirty="0"/>
          </a:p>
          <a:p>
            <a:pPr marL="182880" lvl="2" indent="0">
              <a:spcBef>
                <a:spcPts val="400"/>
              </a:spcBef>
              <a:spcAft>
                <a:spcPts val="200"/>
              </a:spcAft>
              <a:buSzPct val="100000"/>
              <a:buNone/>
            </a:pPr>
            <a:endParaRPr lang="tr-TR" sz="1500" dirty="0" smtClean="0"/>
          </a:p>
          <a:p>
            <a:pPr marL="182880" lvl="2" indent="0">
              <a:spcBef>
                <a:spcPts val="400"/>
              </a:spcBef>
              <a:spcAft>
                <a:spcPts val="200"/>
              </a:spcAft>
              <a:buSzPct val="100000"/>
              <a:buNone/>
            </a:pPr>
            <a:endParaRPr lang="tr-TR" sz="1500" dirty="0" smtClean="0"/>
          </a:p>
        </p:txBody>
      </p:sp>
      <p:grpSp>
        <p:nvGrpSpPr>
          <p:cNvPr id="4" name="Group 3"/>
          <p:cNvGrpSpPr/>
          <p:nvPr/>
        </p:nvGrpSpPr>
        <p:grpSpPr>
          <a:xfrm>
            <a:off x="1282610" y="4085107"/>
            <a:ext cx="9398982" cy="932387"/>
            <a:chOff x="1287782" y="3808428"/>
            <a:chExt cx="9398982" cy="932387"/>
          </a:xfrm>
        </p:grpSpPr>
        <p:sp>
          <p:nvSpPr>
            <p:cNvPr id="5" name="Flowchart: Process 4"/>
            <p:cNvSpPr/>
            <p:nvPr/>
          </p:nvSpPr>
          <p:spPr>
            <a:xfrm>
              <a:off x="2792436"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914313" y="3824844"/>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87747" y="4077288"/>
              <a:ext cx="1364567" cy="369332"/>
            </a:xfrm>
            <a:prstGeom prst="rect">
              <a:avLst/>
            </a:prstGeom>
            <a:noFill/>
          </p:spPr>
          <p:txBody>
            <a:bodyPr wrap="square" rtlCol="0">
              <a:spAutoFit/>
            </a:bodyPr>
            <a:lstStyle/>
            <a:p>
              <a:r>
                <a:rPr lang="tr-TR" b="1" dirty="0" smtClean="0"/>
                <a:t>Kontrolcü</a:t>
              </a:r>
              <a:endParaRPr lang="en-US" b="1" dirty="0"/>
            </a:p>
          </p:txBody>
        </p:sp>
        <p:sp>
          <p:nvSpPr>
            <p:cNvPr id="9" name="TextBox 8"/>
            <p:cNvSpPr txBox="1"/>
            <p:nvPr/>
          </p:nvSpPr>
          <p:spPr>
            <a:xfrm>
              <a:off x="5050304" y="4103076"/>
              <a:ext cx="1364567" cy="369332"/>
            </a:xfrm>
            <a:prstGeom prst="rect">
              <a:avLst/>
            </a:prstGeom>
            <a:noFill/>
          </p:spPr>
          <p:txBody>
            <a:bodyPr wrap="square" rtlCol="0">
              <a:spAutoFit/>
            </a:bodyPr>
            <a:lstStyle/>
            <a:p>
              <a:r>
                <a:rPr lang="tr-TR" b="1" dirty="0" smtClean="0"/>
                <a:t>Eyleyiciler</a:t>
              </a:r>
              <a:endParaRPr lang="en-US" b="1" dirty="0"/>
            </a:p>
          </p:txBody>
        </p:sp>
        <p:sp>
          <p:nvSpPr>
            <p:cNvPr id="10" name="TextBox 9"/>
            <p:cNvSpPr txBox="1"/>
            <p:nvPr/>
          </p:nvSpPr>
          <p:spPr>
            <a:xfrm>
              <a:off x="7228455" y="4086666"/>
              <a:ext cx="1364567" cy="369332"/>
            </a:xfrm>
            <a:prstGeom prst="rect">
              <a:avLst/>
            </a:prstGeom>
            <a:noFill/>
          </p:spPr>
          <p:txBody>
            <a:bodyPr wrap="square" rtlCol="0">
              <a:spAutoFit/>
            </a:bodyPr>
            <a:lstStyle/>
            <a:p>
              <a:r>
                <a:rPr lang="tr-TR" b="1" dirty="0" smtClean="0"/>
                <a:t>Sistem</a:t>
              </a:r>
              <a:endParaRPr lang="en-US" b="1" dirty="0"/>
            </a:p>
          </p:txBody>
        </p:sp>
        <p:cxnSp>
          <p:nvCxnSpPr>
            <p:cNvPr id="11" name="Straight Arrow Connector 10"/>
            <p:cNvCxnSpPr>
              <a:endCxn id="8"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25483" y="3890274"/>
              <a:ext cx="650627" cy="369332"/>
            </a:xfrm>
            <a:prstGeom prst="rect">
              <a:avLst/>
            </a:prstGeom>
            <a:noFill/>
          </p:spPr>
          <p:txBody>
            <a:bodyPr wrap="square" rtlCol="0">
              <a:spAutoFit/>
            </a:bodyPr>
            <a:lstStyle/>
            <a:p>
              <a:r>
                <a:rPr lang="tr-TR" b="1" dirty="0" smtClean="0"/>
                <a:t>c(t)</a:t>
              </a:r>
              <a:endParaRPr lang="en-US" b="1" dirty="0"/>
            </a:p>
          </p:txBody>
        </p:sp>
        <p:sp>
          <p:nvSpPr>
            <p:cNvPr id="19" name="TextBox 18"/>
            <p:cNvSpPr txBox="1"/>
            <p:nvPr/>
          </p:nvSpPr>
          <p:spPr>
            <a:xfrm>
              <a:off x="1790110" y="3890279"/>
              <a:ext cx="650627" cy="369332"/>
            </a:xfrm>
            <a:prstGeom prst="rect">
              <a:avLst/>
            </a:prstGeom>
            <a:noFill/>
          </p:spPr>
          <p:txBody>
            <a:bodyPr wrap="square" rtlCol="0">
              <a:spAutoFit/>
            </a:bodyPr>
            <a:lstStyle/>
            <a:p>
              <a:r>
                <a:rPr lang="tr-TR" b="1" dirty="0" smtClean="0"/>
                <a:t>r(t)</a:t>
              </a:r>
              <a:endParaRPr lang="en-US" b="1" dirty="0"/>
            </a:p>
          </p:txBody>
        </p:sp>
        <p:sp>
          <p:nvSpPr>
            <p:cNvPr id="22" name="TextBox 21"/>
            <p:cNvSpPr txBox="1"/>
            <p:nvPr/>
          </p:nvSpPr>
          <p:spPr>
            <a:xfrm>
              <a:off x="8873202" y="4318927"/>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24" name="TextBox 23"/>
            <p:cNvSpPr txBox="1"/>
            <p:nvPr/>
          </p:nvSpPr>
          <p:spPr>
            <a:xfrm>
              <a:off x="1287782" y="4304067"/>
              <a:ext cx="1813562" cy="369332"/>
            </a:xfrm>
            <a:prstGeom prst="rect">
              <a:avLst/>
            </a:prstGeom>
            <a:noFill/>
          </p:spPr>
          <p:txBody>
            <a:bodyPr wrap="square" rtlCol="0">
              <a:spAutoFit/>
            </a:bodyPr>
            <a:lstStyle/>
            <a:p>
              <a:r>
                <a:rPr lang="tr-TR" b="1" dirty="0" smtClean="0"/>
                <a:t>Referans Giriş</a:t>
              </a:r>
              <a:endParaRPr lang="en-US" b="1" dirty="0"/>
            </a:p>
          </p:txBody>
        </p:sp>
      </p:grpSp>
    </p:spTree>
    <p:extLst>
      <p:ext uri="{BB962C8B-B14F-4D97-AF65-F5344CB8AC3E}">
        <p14:creationId xmlns:p14="http://schemas.microsoft.com/office/powerpoint/2010/main" val="1634080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Kontrol Çeşitleri </a:t>
            </a:r>
            <a:endParaRPr lang="en-US" dirty="0"/>
          </a:p>
        </p:txBody>
      </p:sp>
      <p:sp>
        <p:nvSpPr>
          <p:cNvPr id="3" name="Content Placeholder 2"/>
          <p:cNvSpPr>
            <a:spLocks noGrp="1"/>
          </p:cNvSpPr>
          <p:nvPr>
            <p:ph idx="1"/>
          </p:nvPr>
        </p:nvSpPr>
        <p:spPr/>
        <p:txBody>
          <a:bodyPr>
            <a:normAutofit/>
          </a:bodyPr>
          <a:lstStyle/>
          <a:p>
            <a:pPr marL="91440" lvl="1" indent="-91440">
              <a:spcBef>
                <a:spcPts val="1200"/>
              </a:spcBef>
              <a:spcAft>
                <a:spcPts val="200"/>
              </a:spcAft>
              <a:buSzPct val="100000"/>
              <a:buFont typeface="Calibri" panose="020F0502020204030204" pitchFamily="34" charset="0"/>
              <a:buChar char=" "/>
            </a:pPr>
            <a:r>
              <a:rPr lang="tr-TR" sz="2400" dirty="0" smtClean="0"/>
              <a:t>2. </a:t>
            </a:r>
            <a:r>
              <a:rPr lang="tr-TR" sz="2400" b="1" dirty="0" smtClean="0"/>
              <a:t>Geri bildirimli </a:t>
            </a:r>
            <a:r>
              <a:rPr lang="tr-TR" sz="2400" b="1" dirty="0" smtClean="0"/>
              <a:t>(Feedback) yada Kapalı Çevrim (</a:t>
            </a:r>
            <a:r>
              <a:rPr lang="tr-TR" sz="2400" b="1" dirty="0" err="1" smtClean="0"/>
              <a:t>Closed</a:t>
            </a:r>
            <a:r>
              <a:rPr lang="tr-TR" sz="2400" b="1" dirty="0" smtClean="0"/>
              <a:t> </a:t>
            </a:r>
            <a:r>
              <a:rPr lang="tr-TR" sz="2400" b="1" dirty="0" err="1" smtClean="0"/>
              <a:t>Loop</a:t>
            </a:r>
            <a:r>
              <a:rPr lang="tr-TR" sz="2400" b="1" dirty="0" smtClean="0"/>
              <a:t>) </a:t>
            </a:r>
            <a:r>
              <a:rPr lang="tr-TR" sz="2400" b="1" dirty="0"/>
              <a:t>Kontrol: </a:t>
            </a:r>
            <a:r>
              <a:rPr lang="tr-TR" sz="2400" dirty="0"/>
              <a:t>Kontrolcü, </a:t>
            </a:r>
            <a:r>
              <a:rPr lang="tr-TR" sz="2400" dirty="0" smtClean="0"/>
              <a:t>algılayıcılar (</a:t>
            </a:r>
            <a:r>
              <a:rPr lang="tr-TR" sz="2400" dirty="0" err="1" smtClean="0"/>
              <a:t>sensors</a:t>
            </a:r>
            <a:r>
              <a:rPr lang="tr-TR" sz="2400" dirty="0" smtClean="0"/>
              <a:t>) aracılığıyla kontrollü </a:t>
            </a:r>
            <a:r>
              <a:rPr lang="tr-TR" sz="2400" dirty="0"/>
              <a:t>çıktı hakkında bilgi ile ikmal </a:t>
            </a:r>
            <a:r>
              <a:rPr lang="tr-TR" sz="2400" dirty="0" smtClean="0"/>
              <a:t>edilir. </a:t>
            </a:r>
          </a:p>
          <a:p>
            <a:pPr marL="91440" lvl="1" indent="-91440">
              <a:spcBef>
                <a:spcPts val="1200"/>
              </a:spcBef>
              <a:spcAft>
                <a:spcPts val="200"/>
              </a:spcAft>
              <a:buSzPct val="100000"/>
              <a:buFont typeface="Calibri" panose="020F0502020204030204" pitchFamily="34" charset="0"/>
              <a:buChar char=" "/>
            </a:pPr>
            <a:endParaRPr lang="tr-TR" sz="2000" dirty="0"/>
          </a:p>
          <a:p>
            <a:pPr marL="91440" lvl="1" indent="-91440">
              <a:spcBef>
                <a:spcPts val="1200"/>
              </a:spcBef>
              <a:spcAft>
                <a:spcPts val="200"/>
              </a:spcAft>
              <a:buSzPct val="100000"/>
              <a:buFont typeface="Calibri" panose="020F0502020204030204" pitchFamily="34" charset="0"/>
              <a:buChar char=" "/>
            </a:pPr>
            <a:endParaRPr lang="tr-TR" sz="2000" dirty="0" smtClean="0"/>
          </a:p>
          <a:p>
            <a:pPr marL="91440" lvl="1" indent="-91440">
              <a:spcBef>
                <a:spcPts val="1200"/>
              </a:spcBef>
              <a:spcAft>
                <a:spcPts val="200"/>
              </a:spcAft>
              <a:buSzPct val="100000"/>
              <a:buFont typeface="Calibri" panose="020F0502020204030204" pitchFamily="34" charset="0"/>
              <a:buChar char=" "/>
            </a:pPr>
            <a:endParaRPr lang="tr-TR" sz="2000" dirty="0" smtClean="0"/>
          </a:p>
          <a:p>
            <a:pPr marL="91440" lvl="1" indent="-91440">
              <a:spcBef>
                <a:spcPts val="1200"/>
              </a:spcBef>
              <a:spcAft>
                <a:spcPts val="200"/>
              </a:spcAft>
              <a:buSzPct val="100000"/>
              <a:buFont typeface="Calibri" panose="020F0502020204030204" pitchFamily="34" charset="0"/>
              <a:buChar char=" "/>
            </a:pPr>
            <a:endParaRPr lang="tr-TR" sz="2000" dirty="0" smtClean="0"/>
          </a:p>
          <a:p>
            <a:pPr marL="182880" lvl="2" indent="0">
              <a:spcBef>
                <a:spcPts val="400"/>
              </a:spcBef>
              <a:spcAft>
                <a:spcPts val="200"/>
              </a:spcAft>
              <a:buSzPct val="100000"/>
              <a:buNone/>
            </a:pPr>
            <a:endParaRPr lang="tr-TR" sz="1500" dirty="0" smtClean="0"/>
          </a:p>
          <a:p>
            <a:pPr marL="525780" lvl="2" indent="-342900">
              <a:spcBef>
                <a:spcPts val="400"/>
              </a:spcBef>
              <a:spcAft>
                <a:spcPts val="200"/>
              </a:spcAft>
              <a:buSzPct val="100000"/>
              <a:buFont typeface="+mj-lt"/>
              <a:buAutoNum type="alphaLcPeriod"/>
            </a:pPr>
            <a:endParaRPr lang="tr-TR" sz="1500" dirty="0"/>
          </a:p>
          <a:p>
            <a:pPr marL="182880" lvl="2" indent="0">
              <a:spcBef>
                <a:spcPts val="400"/>
              </a:spcBef>
              <a:spcAft>
                <a:spcPts val="200"/>
              </a:spcAft>
              <a:buSzPct val="100000"/>
              <a:buNone/>
            </a:pPr>
            <a:endParaRPr lang="tr-TR" sz="1500" dirty="0" smtClean="0"/>
          </a:p>
          <a:p>
            <a:pPr marL="182880" lvl="2" indent="0">
              <a:spcBef>
                <a:spcPts val="400"/>
              </a:spcBef>
              <a:spcAft>
                <a:spcPts val="200"/>
              </a:spcAft>
              <a:buSzPct val="100000"/>
              <a:buNone/>
            </a:pPr>
            <a:endParaRPr lang="tr-TR" sz="1500" dirty="0" smtClean="0"/>
          </a:p>
          <a:p>
            <a:pPr marL="182880" lvl="2" indent="0">
              <a:spcBef>
                <a:spcPts val="400"/>
              </a:spcBef>
              <a:spcAft>
                <a:spcPts val="200"/>
              </a:spcAft>
              <a:buSzPct val="100000"/>
              <a:buNone/>
            </a:pPr>
            <a:endParaRPr lang="tr-TR" sz="1500" dirty="0" smtClean="0"/>
          </a:p>
        </p:txBody>
      </p:sp>
      <p:grpSp>
        <p:nvGrpSpPr>
          <p:cNvPr id="4" name="Grup 3"/>
          <p:cNvGrpSpPr/>
          <p:nvPr/>
        </p:nvGrpSpPr>
        <p:grpSpPr>
          <a:xfrm>
            <a:off x="1532092" y="2925095"/>
            <a:ext cx="9398982" cy="2327374"/>
            <a:chOff x="1595154" y="3240406"/>
            <a:chExt cx="9398982" cy="2327374"/>
          </a:xfrm>
        </p:grpSpPr>
        <p:cxnSp>
          <p:nvCxnSpPr>
            <p:cNvPr id="14" name="Straight Arrow Connector 13"/>
            <p:cNvCxnSpPr/>
            <p:nvPr/>
          </p:nvCxnSpPr>
          <p:spPr>
            <a:xfrm>
              <a:off x="6535847" y="3677410"/>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595154" y="3240406"/>
              <a:ext cx="9398982" cy="2327374"/>
              <a:chOff x="1426989" y="2210393"/>
              <a:chExt cx="9398982" cy="2327374"/>
            </a:xfrm>
          </p:grpSpPr>
          <p:sp>
            <p:nvSpPr>
              <p:cNvPr id="5" name="Flowchart: Process 4"/>
              <p:cNvSpPr/>
              <p:nvPr/>
            </p:nvSpPr>
            <p:spPr>
              <a:xfrm>
                <a:off x="2931643" y="2229157"/>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5053520" y="2226809"/>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147262" y="2210393"/>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26954" y="2479253"/>
                <a:ext cx="1364567" cy="369332"/>
              </a:xfrm>
              <a:prstGeom prst="rect">
                <a:avLst/>
              </a:prstGeom>
              <a:noFill/>
            </p:spPr>
            <p:txBody>
              <a:bodyPr wrap="square" rtlCol="0">
                <a:spAutoFit/>
              </a:bodyPr>
              <a:lstStyle/>
              <a:p>
                <a:r>
                  <a:rPr lang="tr-TR" b="1" dirty="0" smtClean="0"/>
                  <a:t>Kontrolcü</a:t>
                </a:r>
                <a:endParaRPr lang="en-US" b="1" dirty="0"/>
              </a:p>
            </p:txBody>
          </p:sp>
          <p:sp>
            <p:nvSpPr>
              <p:cNvPr id="9" name="TextBox 8"/>
              <p:cNvSpPr txBox="1"/>
              <p:nvPr/>
            </p:nvSpPr>
            <p:spPr>
              <a:xfrm>
                <a:off x="5189511" y="2505041"/>
                <a:ext cx="1364567" cy="369332"/>
              </a:xfrm>
              <a:prstGeom prst="rect">
                <a:avLst/>
              </a:prstGeom>
              <a:noFill/>
            </p:spPr>
            <p:txBody>
              <a:bodyPr wrap="square" rtlCol="0">
                <a:spAutoFit/>
              </a:bodyPr>
              <a:lstStyle/>
              <a:p>
                <a:r>
                  <a:rPr lang="tr-TR" b="1" dirty="0" err="1" smtClean="0"/>
                  <a:t>Eyleticiler</a:t>
                </a:r>
                <a:endParaRPr lang="en-US" b="1" dirty="0"/>
              </a:p>
            </p:txBody>
          </p:sp>
          <p:sp>
            <p:nvSpPr>
              <p:cNvPr id="10" name="TextBox 9"/>
              <p:cNvSpPr txBox="1"/>
              <p:nvPr/>
            </p:nvSpPr>
            <p:spPr>
              <a:xfrm>
                <a:off x="7367662" y="2488631"/>
                <a:ext cx="1364567" cy="369332"/>
              </a:xfrm>
              <a:prstGeom prst="rect">
                <a:avLst/>
              </a:prstGeom>
              <a:noFill/>
            </p:spPr>
            <p:txBody>
              <a:bodyPr wrap="square" rtlCol="0">
                <a:spAutoFit/>
              </a:bodyPr>
              <a:lstStyle/>
              <a:p>
                <a:r>
                  <a:rPr lang="tr-TR" b="1" dirty="0" smtClean="0"/>
                  <a:t>Sistem</a:t>
                </a:r>
                <a:endParaRPr lang="en-US" b="1" dirty="0"/>
              </a:p>
            </p:txBody>
          </p:sp>
          <p:cxnSp>
            <p:nvCxnSpPr>
              <p:cNvPr id="11" name="Straight Arrow Connector 10"/>
              <p:cNvCxnSpPr>
                <a:endCxn id="8" idx="1"/>
              </p:cNvCxnSpPr>
              <p:nvPr/>
            </p:nvCxnSpPr>
            <p:spPr>
              <a:xfrm flipV="1">
                <a:off x="1977379" y="2663919"/>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p:cNvCxnSpPr>
              <p:nvPr/>
            </p:nvCxnSpPr>
            <p:spPr>
              <a:xfrm flipV="1">
                <a:off x="4296210" y="2673770"/>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511829" y="2673297"/>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64690" y="2292239"/>
                <a:ext cx="650627" cy="369332"/>
              </a:xfrm>
              <a:prstGeom prst="rect">
                <a:avLst/>
              </a:prstGeom>
              <a:noFill/>
            </p:spPr>
            <p:txBody>
              <a:bodyPr wrap="square" rtlCol="0">
                <a:spAutoFit/>
              </a:bodyPr>
              <a:lstStyle/>
              <a:p>
                <a:r>
                  <a:rPr lang="tr-TR" b="1" dirty="0" smtClean="0"/>
                  <a:t>c(t)</a:t>
                </a:r>
                <a:endParaRPr lang="en-US" b="1" dirty="0"/>
              </a:p>
            </p:txBody>
          </p:sp>
          <p:sp>
            <p:nvSpPr>
              <p:cNvPr id="16" name="TextBox 15"/>
              <p:cNvSpPr txBox="1"/>
              <p:nvPr/>
            </p:nvSpPr>
            <p:spPr>
              <a:xfrm>
                <a:off x="1929317" y="2292244"/>
                <a:ext cx="650627" cy="369332"/>
              </a:xfrm>
              <a:prstGeom prst="rect">
                <a:avLst/>
              </a:prstGeom>
              <a:noFill/>
            </p:spPr>
            <p:txBody>
              <a:bodyPr wrap="square" rtlCol="0">
                <a:spAutoFit/>
              </a:bodyPr>
              <a:lstStyle/>
              <a:p>
                <a:r>
                  <a:rPr lang="tr-TR" b="1" dirty="0" smtClean="0"/>
                  <a:t>r(t)</a:t>
                </a:r>
                <a:endParaRPr lang="en-US" b="1" dirty="0"/>
              </a:p>
            </p:txBody>
          </p:sp>
          <p:sp>
            <p:nvSpPr>
              <p:cNvPr id="17" name="TextBox 16"/>
              <p:cNvSpPr txBox="1"/>
              <p:nvPr/>
            </p:nvSpPr>
            <p:spPr>
              <a:xfrm>
                <a:off x="9012409" y="2720892"/>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18" name="TextBox 17"/>
              <p:cNvSpPr txBox="1"/>
              <p:nvPr/>
            </p:nvSpPr>
            <p:spPr>
              <a:xfrm>
                <a:off x="1426989" y="2706032"/>
                <a:ext cx="1813562" cy="369332"/>
              </a:xfrm>
              <a:prstGeom prst="rect">
                <a:avLst/>
              </a:prstGeom>
              <a:noFill/>
            </p:spPr>
            <p:txBody>
              <a:bodyPr wrap="square" rtlCol="0">
                <a:spAutoFit/>
              </a:bodyPr>
              <a:lstStyle/>
              <a:p>
                <a:r>
                  <a:rPr lang="tr-TR" b="1" dirty="0" smtClean="0"/>
                  <a:t>Referans Giriş</a:t>
                </a:r>
                <a:endParaRPr lang="en-US" b="1" dirty="0"/>
              </a:p>
            </p:txBody>
          </p:sp>
          <p:cxnSp>
            <p:nvCxnSpPr>
              <p:cNvPr id="20" name="Straight Connector 19"/>
              <p:cNvCxnSpPr/>
              <p:nvPr/>
            </p:nvCxnSpPr>
            <p:spPr>
              <a:xfrm>
                <a:off x="8732229" y="2679869"/>
                <a:ext cx="0" cy="1250444"/>
              </a:xfrm>
              <a:prstGeom prst="line">
                <a:avLst/>
              </a:prstGeom>
            </p:spPr>
            <p:style>
              <a:lnRef idx="3">
                <a:schemeClr val="dk1"/>
              </a:lnRef>
              <a:fillRef idx="0">
                <a:schemeClr val="dk1"/>
              </a:fillRef>
              <a:effectRef idx="2">
                <a:schemeClr val="dk1"/>
              </a:effectRef>
              <a:fontRef idx="minor">
                <a:schemeClr val="tx1"/>
              </a:fontRef>
            </p:style>
          </p:cxnSp>
          <p:sp>
            <p:nvSpPr>
              <p:cNvPr id="21" name="Flowchart: Process 20"/>
              <p:cNvSpPr/>
              <p:nvPr/>
            </p:nvSpPr>
            <p:spPr>
              <a:xfrm>
                <a:off x="5426191" y="3729090"/>
                <a:ext cx="1941471" cy="414588"/>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685399" y="3775013"/>
                <a:ext cx="1364567" cy="369332"/>
              </a:xfrm>
              <a:prstGeom prst="rect">
                <a:avLst/>
              </a:prstGeom>
              <a:noFill/>
            </p:spPr>
            <p:txBody>
              <a:bodyPr wrap="square" rtlCol="0">
                <a:spAutoFit/>
              </a:bodyPr>
              <a:lstStyle/>
              <a:p>
                <a:r>
                  <a:rPr lang="tr-TR" b="1" dirty="0" smtClean="0"/>
                  <a:t>Algılayıcılar</a:t>
                </a:r>
                <a:endParaRPr lang="en-US" b="1" dirty="0"/>
              </a:p>
            </p:txBody>
          </p:sp>
          <p:cxnSp>
            <p:nvCxnSpPr>
              <p:cNvPr id="24" name="Straight Arrow Connector 23"/>
              <p:cNvCxnSpPr>
                <a:endCxn id="21" idx="3"/>
              </p:cNvCxnSpPr>
              <p:nvPr/>
            </p:nvCxnSpPr>
            <p:spPr>
              <a:xfrm flipH="1">
                <a:off x="7367662" y="3930313"/>
                <a:ext cx="1364567" cy="60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Connector 25"/>
              <p:cNvCxnSpPr>
                <a:stCxn id="21" idx="1"/>
              </p:cNvCxnSpPr>
              <p:nvPr/>
            </p:nvCxnSpPr>
            <p:spPr>
              <a:xfrm flipH="1" flipV="1">
                <a:off x="3684138" y="3909992"/>
                <a:ext cx="1742053" cy="26392"/>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V="1">
                <a:off x="3684138" y="3152607"/>
                <a:ext cx="0" cy="7573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5746869" y="4168435"/>
                <a:ext cx="2985360" cy="369332"/>
              </a:xfrm>
              <a:prstGeom prst="rect">
                <a:avLst/>
              </a:prstGeom>
              <a:noFill/>
            </p:spPr>
            <p:txBody>
              <a:bodyPr wrap="square" rtlCol="0">
                <a:spAutoFit/>
              </a:bodyPr>
              <a:lstStyle/>
              <a:p>
                <a:r>
                  <a:rPr lang="tr-TR" b="1" dirty="0" smtClean="0"/>
                  <a:t>Geri bildirim yolu</a:t>
                </a:r>
                <a:endParaRPr lang="en-US" b="1" dirty="0"/>
              </a:p>
            </p:txBody>
          </p:sp>
          <p:sp>
            <p:nvSpPr>
              <p:cNvPr id="36" name="TextBox 35"/>
              <p:cNvSpPr txBox="1"/>
              <p:nvPr/>
            </p:nvSpPr>
            <p:spPr>
              <a:xfrm>
                <a:off x="4738915" y="3334948"/>
                <a:ext cx="3264140" cy="369332"/>
              </a:xfrm>
              <a:prstGeom prst="rect">
                <a:avLst/>
              </a:prstGeom>
              <a:noFill/>
            </p:spPr>
            <p:txBody>
              <a:bodyPr wrap="square" rtlCol="0">
                <a:spAutoFit/>
              </a:bodyPr>
              <a:lstStyle/>
              <a:p>
                <a:r>
                  <a:rPr lang="tr-TR" b="1" dirty="0" smtClean="0"/>
                  <a:t>Geri bildirim döngüsü</a:t>
                </a:r>
                <a:endParaRPr lang="en-US" b="1" dirty="0"/>
              </a:p>
            </p:txBody>
          </p:sp>
        </p:grpSp>
      </p:grpSp>
    </p:spTree>
    <p:extLst>
      <p:ext uri="{BB962C8B-B14F-4D97-AF65-F5344CB8AC3E}">
        <p14:creationId xmlns:p14="http://schemas.microsoft.com/office/powerpoint/2010/main" val="983877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Kontrol Çeşitleri </a:t>
            </a:r>
            <a:endParaRPr lang="en-US" dirty="0"/>
          </a:p>
        </p:txBody>
      </p:sp>
      <p:sp>
        <p:nvSpPr>
          <p:cNvPr id="3" name="Content Placeholder 2"/>
          <p:cNvSpPr>
            <a:spLocks noGrp="1"/>
          </p:cNvSpPr>
          <p:nvPr>
            <p:ph idx="1"/>
          </p:nvPr>
        </p:nvSpPr>
        <p:spPr/>
        <p:txBody>
          <a:bodyPr>
            <a:normAutofit/>
          </a:bodyPr>
          <a:lstStyle/>
          <a:p>
            <a:pPr marL="91440" lvl="1" indent="-91440">
              <a:spcBef>
                <a:spcPts val="1200"/>
              </a:spcBef>
              <a:spcAft>
                <a:spcPts val="200"/>
              </a:spcAft>
              <a:buSzPct val="100000"/>
              <a:buFont typeface="Calibri" panose="020F0502020204030204" pitchFamily="34" charset="0"/>
              <a:buChar char=" "/>
            </a:pPr>
            <a:r>
              <a:rPr lang="tr-TR" sz="2400" dirty="0" smtClean="0"/>
              <a:t>2. </a:t>
            </a:r>
            <a:r>
              <a:rPr lang="tr-TR" sz="2400" dirty="0" smtClean="0"/>
              <a:t>Geri bildirimli </a:t>
            </a:r>
            <a:r>
              <a:rPr lang="tr-TR" sz="2400" dirty="0" smtClean="0"/>
              <a:t>(Feedback) yada Kapalı Çevrim (</a:t>
            </a:r>
            <a:r>
              <a:rPr lang="tr-TR" sz="2400" dirty="0" err="1" smtClean="0"/>
              <a:t>Closed</a:t>
            </a:r>
            <a:r>
              <a:rPr lang="tr-TR" sz="2400" dirty="0" smtClean="0"/>
              <a:t> </a:t>
            </a:r>
            <a:r>
              <a:rPr lang="tr-TR" sz="2400" dirty="0" err="1" smtClean="0"/>
              <a:t>Loop</a:t>
            </a:r>
            <a:r>
              <a:rPr lang="tr-TR" sz="2400" dirty="0" smtClean="0"/>
              <a:t>) </a:t>
            </a:r>
            <a:r>
              <a:rPr lang="tr-TR" sz="2400" dirty="0" smtClean="0"/>
              <a:t>Kontrol</a:t>
            </a:r>
            <a:endParaRPr lang="tr-TR" sz="2000" dirty="0"/>
          </a:p>
          <a:p>
            <a:pPr marL="525780" lvl="2" indent="-342900">
              <a:spcBef>
                <a:spcPts val="400"/>
              </a:spcBef>
              <a:spcAft>
                <a:spcPts val="200"/>
              </a:spcAft>
              <a:buSzPct val="100000"/>
              <a:buFont typeface="+mj-lt"/>
              <a:buAutoNum type="alphaLcPeriod"/>
            </a:pPr>
            <a:r>
              <a:rPr lang="tr-TR" sz="2000" dirty="0" smtClean="0"/>
              <a:t>Temel </a:t>
            </a:r>
            <a:r>
              <a:rPr lang="tr-TR" sz="2000" dirty="0" smtClean="0"/>
              <a:t>hata tabanlı </a:t>
            </a:r>
            <a:r>
              <a:rPr lang="tr-TR" sz="2000" dirty="0" err="1" smtClean="0"/>
              <a:t>geribildirimli</a:t>
            </a:r>
            <a:r>
              <a:rPr lang="tr-TR" sz="2000" dirty="0" smtClean="0"/>
              <a:t> kontrol sistemi</a:t>
            </a:r>
          </a:p>
          <a:p>
            <a:pPr marL="525780" lvl="2" indent="-342900">
              <a:spcBef>
                <a:spcPts val="400"/>
              </a:spcBef>
              <a:spcAft>
                <a:spcPts val="200"/>
              </a:spcAft>
              <a:buSzPct val="100000"/>
              <a:buFont typeface="+mj-lt"/>
              <a:buAutoNum type="alphaLcPeriod"/>
            </a:pPr>
            <a:r>
              <a:rPr lang="tr-TR" sz="2000" dirty="0" smtClean="0"/>
              <a:t>Geribildirim, ileri bildirim ve bozucu etki giderici içeren kapalı çevrim kontrol sistemi</a:t>
            </a:r>
          </a:p>
          <a:p>
            <a:pPr marL="525780" lvl="2" indent="-342900">
              <a:spcBef>
                <a:spcPts val="400"/>
              </a:spcBef>
              <a:spcAft>
                <a:spcPts val="200"/>
              </a:spcAft>
              <a:buSzPct val="100000"/>
              <a:buFont typeface="+mj-lt"/>
              <a:buAutoNum type="alphaLcPeriod"/>
            </a:pPr>
            <a:r>
              <a:rPr lang="tr-TR" sz="2000" dirty="0" smtClean="0"/>
              <a:t>Dolaylı </a:t>
            </a:r>
            <a:r>
              <a:rPr lang="tr-TR" sz="2000" dirty="0" err="1" smtClean="0"/>
              <a:t>geribildirimli</a:t>
            </a:r>
            <a:r>
              <a:rPr lang="tr-TR" sz="2000" dirty="0" smtClean="0"/>
              <a:t> kontrol sistemi</a:t>
            </a:r>
          </a:p>
          <a:p>
            <a:pPr lvl="2">
              <a:buFont typeface="Wingdings" panose="05000000000000000000" pitchFamily="2" charset="2"/>
              <a:buChar char="q"/>
            </a:pPr>
            <a:r>
              <a:rPr lang="tr-TR" sz="2000" dirty="0"/>
              <a:t> İnsan davranışı ve el kontrolcüleri</a:t>
            </a:r>
          </a:p>
          <a:p>
            <a:pPr lvl="2">
              <a:buFont typeface="Wingdings" panose="05000000000000000000" pitchFamily="2" charset="2"/>
              <a:buChar char="q"/>
            </a:pPr>
            <a:r>
              <a:rPr lang="tr-TR" sz="2000" dirty="0"/>
              <a:t> Otomatik pilot</a:t>
            </a:r>
          </a:p>
          <a:p>
            <a:pPr lvl="2">
              <a:buFont typeface="Wingdings" panose="05000000000000000000" pitchFamily="2" charset="2"/>
              <a:buChar char="q"/>
            </a:pPr>
            <a:r>
              <a:rPr lang="tr-TR" sz="2000" dirty="0"/>
              <a:t> Robot manipülatörlerin kontrolü</a:t>
            </a:r>
          </a:p>
          <a:p>
            <a:pPr lvl="2">
              <a:buFont typeface="Wingdings" panose="05000000000000000000" pitchFamily="2" charset="2"/>
              <a:buChar char="q"/>
            </a:pPr>
            <a:r>
              <a:rPr lang="tr-TR" sz="2000" dirty="0"/>
              <a:t> İklimlendirme araçları (Isıtıcılar, soğutucular, nemlendiriciler vs.)</a:t>
            </a:r>
          </a:p>
          <a:p>
            <a:pPr marL="182880" lvl="2" indent="0">
              <a:spcBef>
                <a:spcPts val="400"/>
              </a:spcBef>
              <a:spcAft>
                <a:spcPts val="200"/>
              </a:spcAft>
              <a:buSzPct val="100000"/>
              <a:buNone/>
            </a:pPr>
            <a:endParaRPr lang="tr-TR" sz="1500" dirty="0" smtClean="0"/>
          </a:p>
          <a:p>
            <a:pPr marL="182880" lvl="2" indent="0">
              <a:spcBef>
                <a:spcPts val="400"/>
              </a:spcBef>
              <a:spcAft>
                <a:spcPts val="200"/>
              </a:spcAft>
              <a:buSzPct val="100000"/>
              <a:buNone/>
            </a:pPr>
            <a:endParaRPr lang="tr-TR" sz="1500" dirty="0" smtClean="0"/>
          </a:p>
        </p:txBody>
      </p:sp>
    </p:spTree>
    <p:extLst>
      <p:ext uri="{BB962C8B-B14F-4D97-AF65-F5344CB8AC3E}">
        <p14:creationId xmlns:p14="http://schemas.microsoft.com/office/powerpoint/2010/main" val="3513545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p>
        </p:txBody>
      </p:sp>
      <p:sp>
        <p:nvSpPr>
          <p:cNvPr id="3" name="Content Placeholder 2"/>
          <p:cNvSpPr>
            <a:spLocks noGrp="1"/>
          </p:cNvSpPr>
          <p:nvPr>
            <p:ph idx="1"/>
          </p:nvPr>
        </p:nvSpPr>
        <p:spPr/>
        <p:txBody>
          <a:bodyPr>
            <a:normAutofit lnSpcReduction="10000"/>
          </a:bodyPr>
          <a:lstStyle/>
          <a:p>
            <a:r>
              <a:rPr lang="tr-TR" b="1" dirty="0" smtClean="0"/>
              <a:t>Ölçülen Çıkış</a:t>
            </a:r>
            <a:r>
              <a:rPr lang="tr-TR" dirty="0" smtClean="0"/>
              <a:t>: Algılayıcılar tarafından ölçülen çıkış sinyalidir.</a:t>
            </a:r>
          </a:p>
          <a:p>
            <a:endParaRPr lang="tr-TR" dirty="0"/>
          </a:p>
          <a:p>
            <a:endParaRPr lang="tr-TR" dirty="0" smtClean="0"/>
          </a:p>
          <a:p>
            <a:endParaRPr lang="tr-TR" dirty="0"/>
          </a:p>
          <a:p>
            <a:endParaRPr lang="tr-TR" b="1" dirty="0" smtClean="0"/>
          </a:p>
          <a:p>
            <a:endParaRPr lang="tr-TR" b="1" dirty="0"/>
          </a:p>
          <a:p>
            <a:r>
              <a:rPr lang="tr-TR" b="1" dirty="0" smtClean="0"/>
              <a:t>Geri Bildirim: </a:t>
            </a:r>
            <a:r>
              <a:rPr lang="tr-TR" dirty="0" smtClean="0"/>
              <a:t>Algılayıcılar aracılığıyla kontrol edilen çıkış hakkında bilginin kontrolcüye aktarılma süreç ve işlevidir. Geri bildirim işlevini </a:t>
            </a:r>
            <a:r>
              <a:rPr lang="tr-TR" dirty="0" smtClean="0"/>
              <a:t>kullanan </a:t>
            </a:r>
            <a:r>
              <a:rPr lang="tr-TR" dirty="0" smtClean="0"/>
              <a:t>kontrol sistemine </a:t>
            </a:r>
            <a:r>
              <a:rPr lang="tr-TR" b="1" dirty="0" smtClean="0"/>
              <a:t>geri bildirimli kontrol sistemi </a:t>
            </a:r>
            <a:r>
              <a:rPr lang="tr-TR" dirty="0" smtClean="0"/>
              <a:t>veya </a:t>
            </a:r>
            <a:r>
              <a:rPr lang="tr-TR" b="1" dirty="0" smtClean="0"/>
              <a:t>kapalı çevrim kontrol sistemi </a:t>
            </a:r>
            <a:r>
              <a:rPr lang="tr-TR" dirty="0" smtClean="0"/>
              <a:t>adı verilmektedir. </a:t>
            </a:r>
          </a:p>
          <a:p>
            <a:r>
              <a:rPr lang="tr-TR" b="1" dirty="0" smtClean="0"/>
              <a:t>Arzu Edilen Çıkış: </a:t>
            </a:r>
            <a:r>
              <a:rPr lang="tr-TR" dirty="0" smtClean="0"/>
              <a:t>Kontrollü çıkışın arzu edilen değeridir.</a:t>
            </a:r>
            <a:endParaRPr lang="tr-TR" dirty="0"/>
          </a:p>
        </p:txBody>
      </p:sp>
      <p:grpSp>
        <p:nvGrpSpPr>
          <p:cNvPr id="20" name="Group 19"/>
          <p:cNvGrpSpPr/>
          <p:nvPr/>
        </p:nvGrpSpPr>
        <p:grpSpPr>
          <a:xfrm>
            <a:off x="1346251" y="2341372"/>
            <a:ext cx="5746171" cy="1238683"/>
            <a:chOff x="1346251" y="1795944"/>
            <a:chExt cx="5746171" cy="1238683"/>
          </a:xfrm>
        </p:grpSpPr>
        <p:grpSp>
          <p:nvGrpSpPr>
            <p:cNvPr id="19" name="Group 18"/>
            <p:cNvGrpSpPr/>
            <p:nvPr/>
          </p:nvGrpSpPr>
          <p:grpSpPr>
            <a:xfrm>
              <a:off x="1346251" y="1795944"/>
              <a:ext cx="5746171" cy="797985"/>
              <a:chOff x="1374075" y="1794936"/>
              <a:chExt cx="5746171" cy="797985"/>
            </a:xfrm>
          </p:grpSpPr>
          <p:sp>
            <p:nvSpPr>
              <p:cNvPr id="4" name="TextBox 3"/>
              <p:cNvSpPr txBox="1"/>
              <p:nvPr/>
            </p:nvSpPr>
            <p:spPr>
              <a:xfrm>
                <a:off x="5158965" y="1794936"/>
                <a:ext cx="650627" cy="369332"/>
              </a:xfrm>
              <a:prstGeom prst="rect">
                <a:avLst/>
              </a:prstGeom>
              <a:noFill/>
            </p:spPr>
            <p:txBody>
              <a:bodyPr wrap="square" rtlCol="0">
                <a:spAutoFit/>
              </a:bodyPr>
              <a:lstStyle/>
              <a:p>
                <a:r>
                  <a:rPr lang="tr-TR" b="1" dirty="0" smtClean="0"/>
                  <a:t>c(t)</a:t>
                </a:r>
                <a:endParaRPr lang="en-US" b="1" dirty="0"/>
              </a:p>
            </p:txBody>
          </p:sp>
          <p:sp>
            <p:nvSpPr>
              <p:cNvPr id="5" name="TextBox 4"/>
              <p:cNvSpPr txBox="1"/>
              <p:nvPr/>
            </p:nvSpPr>
            <p:spPr>
              <a:xfrm>
                <a:off x="5306684" y="2223589"/>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6" name="Flowchart: Process 5"/>
              <p:cNvSpPr/>
              <p:nvPr/>
            </p:nvSpPr>
            <p:spPr>
              <a:xfrm>
                <a:off x="3116128" y="2060711"/>
                <a:ext cx="1941471" cy="414588"/>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5336" y="2106634"/>
                <a:ext cx="1364567" cy="369332"/>
              </a:xfrm>
              <a:prstGeom prst="rect">
                <a:avLst/>
              </a:prstGeom>
              <a:noFill/>
            </p:spPr>
            <p:txBody>
              <a:bodyPr wrap="square" rtlCol="0">
                <a:spAutoFit/>
              </a:bodyPr>
              <a:lstStyle/>
              <a:p>
                <a:r>
                  <a:rPr lang="tr-TR" b="1" dirty="0" smtClean="0"/>
                  <a:t>Algılayıcılar</a:t>
                </a:r>
                <a:endParaRPr lang="en-US" b="1" dirty="0"/>
              </a:p>
            </p:txBody>
          </p:sp>
          <p:cxnSp>
            <p:nvCxnSpPr>
              <p:cNvPr id="8" name="Straight Arrow Connector 7"/>
              <p:cNvCxnSpPr>
                <a:endCxn id="6" idx="3"/>
              </p:cNvCxnSpPr>
              <p:nvPr/>
            </p:nvCxnSpPr>
            <p:spPr>
              <a:xfrm flipH="1">
                <a:off x="5057599" y="2261934"/>
                <a:ext cx="1364567" cy="60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Connector 8"/>
              <p:cNvCxnSpPr>
                <a:stCxn id="6" idx="1"/>
              </p:cNvCxnSpPr>
              <p:nvPr/>
            </p:nvCxnSpPr>
            <p:spPr>
              <a:xfrm flipH="1" flipV="1">
                <a:off x="1374075" y="2241613"/>
                <a:ext cx="1742053" cy="26392"/>
              </a:xfrm>
              <a:prstGeom prst="line">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464600" y="2196064"/>
                <a:ext cx="2985360" cy="369332"/>
              </a:xfrm>
              <a:prstGeom prst="rect">
                <a:avLst/>
              </a:prstGeom>
              <a:noFill/>
            </p:spPr>
            <p:txBody>
              <a:bodyPr wrap="square" rtlCol="0">
                <a:spAutoFit/>
              </a:bodyPr>
              <a:lstStyle/>
              <a:p>
                <a:r>
                  <a:rPr lang="tr-TR" b="1" dirty="0" smtClean="0"/>
                  <a:t>Ölçülen Çıkış</a:t>
                </a:r>
                <a:endParaRPr lang="en-US" b="1" dirty="0"/>
              </a:p>
            </p:txBody>
          </p:sp>
          <p:sp>
            <p:nvSpPr>
              <p:cNvPr id="11" name="TextBox 10"/>
              <p:cNvSpPr txBox="1"/>
              <p:nvPr/>
            </p:nvSpPr>
            <p:spPr>
              <a:xfrm>
                <a:off x="1685850" y="1819000"/>
                <a:ext cx="650627" cy="369332"/>
              </a:xfrm>
              <a:prstGeom prst="rect">
                <a:avLst/>
              </a:prstGeom>
              <a:noFill/>
            </p:spPr>
            <p:txBody>
              <a:bodyPr wrap="square" rtlCol="0">
                <a:spAutoFit/>
              </a:bodyPr>
              <a:lstStyle/>
              <a:p>
                <a:r>
                  <a:rPr lang="tr-TR" b="1" dirty="0" smtClean="0"/>
                  <a:t>c’(t)</a:t>
                </a:r>
                <a:endParaRPr lang="en-US" b="1" dirty="0"/>
              </a:p>
            </p:txBody>
          </p:sp>
        </p:grpSp>
        <p:sp>
          <p:nvSpPr>
            <p:cNvPr id="14" name="TextBox 13"/>
            <p:cNvSpPr txBox="1"/>
            <p:nvPr/>
          </p:nvSpPr>
          <p:spPr>
            <a:xfrm>
              <a:off x="4219337" y="2665295"/>
              <a:ext cx="2529882" cy="369332"/>
            </a:xfrm>
            <a:prstGeom prst="rect">
              <a:avLst/>
            </a:prstGeom>
            <a:noFill/>
          </p:spPr>
          <p:txBody>
            <a:bodyPr wrap="square" rtlCol="0">
              <a:spAutoFit/>
            </a:bodyPr>
            <a:lstStyle/>
            <a:p>
              <a:r>
                <a:rPr lang="tr-TR" b="1" dirty="0" smtClean="0"/>
                <a:t>Algılayıcı Gürültüsü</a:t>
              </a:r>
              <a:endParaRPr lang="en-US" b="1" dirty="0"/>
            </a:p>
          </p:txBody>
        </p:sp>
        <p:cxnSp>
          <p:nvCxnSpPr>
            <p:cNvPr id="16" name="Straight Arrow Connector 15"/>
            <p:cNvCxnSpPr/>
            <p:nvPr/>
          </p:nvCxnSpPr>
          <p:spPr>
            <a:xfrm flipV="1">
              <a:off x="4086863" y="2469228"/>
              <a:ext cx="0" cy="475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1" name="Group 20"/>
          <p:cNvGrpSpPr/>
          <p:nvPr/>
        </p:nvGrpSpPr>
        <p:grpSpPr>
          <a:xfrm>
            <a:off x="7507706" y="2309965"/>
            <a:ext cx="3519638" cy="1073665"/>
            <a:chOff x="7636042" y="1395563"/>
            <a:chExt cx="3519638" cy="1073665"/>
          </a:xfrm>
        </p:grpSpPr>
        <p:sp>
          <p:nvSpPr>
            <p:cNvPr id="17" name="Wave 16"/>
            <p:cNvSpPr/>
            <p:nvPr/>
          </p:nvSpPr>
          <p:spPr>
            <a:xfrm>
              <a:off x="7636042" y="1395563"/>
              <a:ext cx="3519638" cy="107366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TextBox 17"/>
            <p:cNvSpPr txBox="1"/>
            <p:nvPr/>
          </p:nvSpPr>
          <p:spPr>
            <a:xfrm>
              <a:off x="7876674" y="1636295"/>
              <a:ext cx="2919663" cy="646331"/>
            </a:xfrm>
            <a:prstGeom prst="rect">
              <a:avLst/>
            </a:prstGeom>
            <a:noFill/>
          </p:spPr>
          <p:txBody>
            <a:bodyPr wrap="square" rtlCol="0">
              <a:spAutoFit/>
            </a:bodyPr>
            <a:lstStyle/>
            <a:p>
              <a:r>
                <a:rPr lang="tr-TR" dirty="0" smtClean="0"/>
                <a:t>Yüksek Kaliteli Algılayıcı</a:t>
              </a:r>
            </a:p>
            <a:p>
              <a:r>
                <a:rPr lang="tr-TR" dirty="0" smtClean="0"/>
                <a:t>c’(t)≈ c(t)</a:t>
              </a:r>
              <a:endParaRPr lang="tr-TR" dirty="0"/>
            </a:p>
          </p:txBody>
        </p:sp>
      </p:grpSp>
    </p:spTree>
    <p:extLst>
      <p:ext uri="{BB962C8B-B14F-4D97-AF65-F5344CB8AC3E}">
        <p14:creationId xmlns:p14="http://schemas.microsoft.com/office/powerpoint/2010/main" val="3129923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p>
        </p:txBody>
      </p:sp>
      <p:sp>
        <p:nvSpPr>
          <p:cNvPr id="3" name="Content Placeholder 2"/>
          <p:cNvSpPr>
            <a:spLocks noGrp="1"/>
          </p:cNvSpPr>
          <p:nvPr>
            <p:ph idx="1"/>
          </p:nvPr>
        </p:nvSpPr>
        <p:spPr/>
        <p:txBody>
          <a:bodyPr/>
          <a:lstStyle/>
          <a:p>
            <a:r>
              <a:rPr lang="tr-TR" b="1" dirty="0" smtClean="0"/>
              <a:t>Referans Giriş</a:t>
            </a:r>
            <a:r>
              <a:rPr lang="tr-TR" dirty="0" smtClean="0"/>
              <a:t>: Kontrolcüye arzu edilen çıktının ne olduğunu söyleyen giriş sinyalidir. Bu giriş sinyalini üretmek ve kontrolcüye göndermek için sinyal üretici, kayıt cihazı </a:t>
            </a:r>
            <a:r>
              <a:rPr lang="tr-TR" dirty="0" err="1" smtClean="0"/>
              <a:t>vs</a:t>
            </a:r>
            <a:r>
              <a:rPr lang="tr-TR" dirty="0" smtClean="0"/>
              <a:t> gibi bir referans giriş aracına gereksinim duyulur.</a:t>
            </a:r>
            <a:endParaRPr lang="tr-TR" dirty="0"/>
          </a:p>
        </p:txBody>
      </p:sp>
      <p:grpSp>
        <p:nvGrpSpPr>
          <p:cNvPr id="48" name="Group 47"/>
          <p:cNvGrpSpPr/>
          <p:nvPr/>
        </p:nvGrpSpPr>
        <p:grpSpPr>
          <a:xfrm>
            <a:off x="1603480" y="3201202"/>
            <a:ext cx="7321295" cy="1611587"/>
            <a:chOff x="1603480" y="2367014"/>
            <a:chExt cx="7321295" cy="1611587"/>
          </a:xfrm>
        </p:grpSpPr>
        <p:grpSp>
          <p:nvGrpSpPr>
            <p:cNvPr id="15" name="Group 14"/>
            <p:cNvGrpSpPr/>
            <p:nvPr/>
          </p:nvGrpSpPr>
          <p:grpSpPr>
            <a:xfrm>
              <a:off x="1603480" y="2367014"/>
              <a:ext cx="7321295" cy="1497429"/>
              <a:chOff x="592827" y="2566042"/>
              <a:chExt cx="7321295" cy="1497429"/>
            </a:xfrm>
          </p:grpSpPr>
          <p:grpSp>
            <p:nvGrpSpPr>
              <p:cNvPr id="22" name="Group 21"/>
              <p:cNvGrpSpPr/>
              <p:nvPr/>
            </p:nvGrpSpPr>
            <p:grpSpPr>
              <a:xfrm>
                <a:off x="1926036" y="2566042"/>
                <a:ext cx="5988086" cy="1497429"/>
                <a:chOff x="1926036" y="2229157"/>
                <a:chExt cx="5988086" cy="1497429"/>
              </a:xfrm>
            </p:grpSpPr>
            <p:sp>
              <p:nvSpPr>
                <p:cNvPr id="23" name="Flowchart: Process 22"/>
                <p:cNvSpPr/>
                <p:nvPr/>
              </p:nvSpPr>
              <p:spPr>
                <a:xfrm>
                  <a:off x="2931643" y="2229157"/>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926954" y="2479253"/>
                  <a:ext cx="1364567" cy="369332"/>
                </a:xfrm>
                <a:prstGeom prst="rect">
                  <a:avLst/>
                </a:prstGeom>
                <a:noFill/>
              </p:spPr>
              <p:txBody>
                <a:bodyPr wrap="square" rtlCol="0">
                  <a:spAutoFit/>
                </a:bodyPr>
                <a:lstStyle/>
                <a:p>
                  <a:r>
                    <a:rPr lang="tr-TR" b="1" dirty="0" smtClean="0"/>
                    <a:t>Kontrolcü</a:t>
                  </a:r>
                  <a:endParaRPr lang="en-US" b="1" dirty="0"/>
                </a:p>
              </p:txBody>
            </p:sp>
            <p:cxnSp>
              <p:nvCxnSpPr>
                <p:cNvPr id="29" name="Straight Arrow Connector 28"/>
                <p:cNvCxnSpPr>
                  <a:endCxn id="26" idx="1"/>
                </p:cNvCxnSpPr>
                <p:nvPr/>
              </p:nvCxnSpPr>
              <p:spPr>
                <a:xfrm flipV="1">
                  <a:off x="1977379" y="2663919"/>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3"/>
                </p:cNvCxnSpPr>
                <p:nvPr/>
              </p:nvCxnSpPr>
              <p:spPr>
                <a:xfrm flipV="1">
                  <a:off x="4296210" y="2673770"/>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72287" y="3110466"/>
                  <a:ext cx="650627" cy="369332"/>
                </a:xfrm>
                <a:prstGeom prst="rect">
                  <a:avLst/>
                </a:prstGeom>
                <a:noFill/>
              </p:spPr>
              <p:txBody>
                <a:bodyPr wrap="square" rtlCol="0">
                  <a:spAutoFit/>
                </a:bodyPr>
                <a:lstStyle/>
                <a:p>
                  <a:r>
                    <a:rPr lang="tr-TR" b="1" dirty="0" smtClean="0"/>
                    <a:t>c(t)</a:t>
                  </a:r>
                  <a:endParaRPr lang="en-US" b="1" dirty="0"/>
                </a:p>
              </p:txBody>
            </p:sp>
            <p:sp>
              <p:nvSpPr>
                <p:cNvPr id="33" name="TextBox 32"/>
                <p:cNvSpPr txBox="1"/>
                <p:nvPr/>
              </p:nvSpPr>
              <p:spPr>
                <a:xfrm>
                  <a:off x="1929317" y="2292244"/>
                  <a:ext cx="650627" cy="369332"/>
                </a:xfrm>
                <a:prstGeom prst="rect">
                  <a:avLst/>
                </a:prstGeom>
                <a:noFill/>
              </p:spPr>
              <p:txBody>
                <a:bodyPr wrap="square" rtlCol="0">
                  <a:spAutoFit/>
                </a:bodyPr>
                <a:lstStyle/>
                <a:p>
                  <a:r>
                    <a:rPr lang="tr-TR" b="1" dirty="0" smtClean="0"/>
                    <a:t>r(t)</a:t>
                  </a:r>
                  <a:endParaRPr lang="en-US" b="1" dirty="0"/>
                </a:p>
              </p:txBody>
            </p:sp>
            <p:sp>
              <p:nvSpPr>
                <p:cNvPr id="34" name="TextBox 33"/>
                <p:cNvSpPr txBox="1"/>
                <p:nvPr/>
              </p:nvSpPr>
              <p:spPr>
                <a:xfrm>
                  <a:off x="6100560" y="2911740"/>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35" name="TextBox 34"/>
                <p:cNvSpPr txBox="1"/>
                <p:nvPr/>
              </p:nvSpPr>
              <p:spPr>
                <a:xfrm>
                  <a:off x="1926036" y="2691009"/>
                  <a:ext cx="1152955" cy="646331"/>
                </a:xfrm>
                <a:prstGeom prst="rect">
                  <a:avLst/>
                </a:prstGeom>
                <a:noFill/>
              </p:spPr>
              <p:txBody>
                <a:bodyPr wrap="square" rtlCol="0">
                  <a:spAutoFit/>
                </a:bodyPr>
                <a:lstStyle/>
                <a:p>
                  <a:r>
                    <a:rPr lang="tr-TR" b="1" dirty="0" smtClean="0"/>
                    <a:t>Referans </a:t>
                  </a:r>
                </a:p>
                <a:p>
                  <a:r>
                    <a:rPr lang="tr-TR" b="1" dirty="0" smtClean="0"/>
                    <a:t>Giriş</a:t>
                  </a:r>
                  <a:endParaRPr lang="en-US" b="1" dirty="0"/>
                </a:p>
              </p:txBody>
            </p:sp>
            <p:sp>
              <p:nvSpPr>
                <p:cNvPr id="37" name="Flowchart: Process 36"/>
                <p:cNvSpPr/>
                <p:nvPr/>
              </p:nvSpPr>
              <p:spPr>
                <a:xfrm>
                  <a:off x="4287202" y="3311998"/>
                  <a:ext cx="1941471" cy="414588"/>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546410" y="3325837"/>
                  <a:ext cx="1364567" cy="369332"/>
                </a:xfrm>
                <a:prstGeom prst="rect">
                  <a:avLst/>
                </a:prstGeom>
                <a:noFill/>
              </p:spPr>
              <p:txBody>
                <a:bodyPr wrap="square" rtlCol="0">
                  <a:spAutoFit/>
                </a:bodyPr>
                <a:lstStyle/>
                <a:p>
                  <a:r>
                    <a:rPr lang="tr-TR" b="1" dirty="0" smtClean="0"/>
                    <a:t>Algılayıcılar</a:t>
                  </a:r>
                  <a:endParaRPr lang="en-US" b="1" dirty="0"/>
                </a:p>
              </p:txBody>
            </p:sp>
            <p:cxnSp>
              <p:nvCxnSpPr>
                <p:cNvPr id="39" name="Straight Arrow Connector 38"/>
                <p:cNvCxnSpPr>
                  <a:endCxn id="37" idx="3"/>
                </p:cNvCxnSpPr>
                <p:nvPr/>
              </p:nvCxnSpPr>
              <p:spPr>
                <a:xfrm flipH="1">
                  <a:off x="6228673" y="3513221"/>
                  <a:ext cx="1364567" cy="60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H="1">
                  <a:off x="3684139" y="3492900"/>
                  <a:ext cx="607382" cy="0"/>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V="1">
                  <a:off x="3684138" y="3152608"/>
                  <a:ext cx="0" cy="3402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44" name="Flowchart: Process 43"/>
              <p:cNvSpPr/>
              <p:nvPr/>
            </p:nvSpPr>
            <p:spPr>
              <a:xfrm>
                <a:off x="597516" y="2574064"/>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92827" y="2695824"/>
                <a:ext cx="1364567" cy="646331"/>
              </a:xfrm>
              <a:prstGeom prst="rect">
                <a:avLst/>
              </a:prstGeom>
              <a:noFill/>
            </p:spPr>
            <p:txBody>
              <a:bodyPr wrap="square" rtlCol="0">
                <a:spAutoFit/>
              </a:bodyPr>
              <a:lstStyle/>
              <a:p>
                <a:r>
                  <a:rPr lang="tr-TR" b="1" dirty="0" err="1" smtClean="0"/>
                  <a:t>Ref</a:t>
                </a:r>
                <a:r>
                  <a:rPr lang="tr-TR" b="1" dirty="0" smtClean="0"/>
                  <a:t>. Giriş</a:t>
                </a:r>
              </a:p>
              <a:p>
                <a:r>
                  <a:rPr lang="tr-TR" b="1" dirty="0" smtClean="0"/>
                  <a:t>Aracı</a:t>
                </a:r>
                <a:endParaRPr lang="en-US" b="1" dirty="0"/>
              </a:p>
            </p:txBody>
          </p:sp>
        </p:grpSp>
        <p:sp>
          <p:nvSpPr>
            <p:cNvPr id="46" name="TextBox 45"/>
            <p:cNvSpPr txBox="1"/>
            <p:nvPr/>
          </p:nvSpPr>
          <p:spPr>
            <a:xfrm>
              <a:off x="3460646" y="3609269"/>
              <a:ext cx="650627" cy="369332"/>
            </a:xfrm>
            <a:prstGeom prst="rect">
              <a:avLst/>
            </a:prstGeom>
            <a:noFill/>
          </p:spPr>
          <p:txBody>
            <a:bodyPr wrap="square" rtlCol="0">
              <a:spAutoFit/>
            </a:bodyPr>
            <a:lstStyle/>
            <a:p>
              <a:r>
                <a:rPr lang="tr-TR" b="1" dirty="0"/>
                <a:t>c</a:t>
              </a:r>
              <a:r>
                <a:rPr lang="tr-TR" b="1" dirty="0" smtClean="0"/>
                <a:t>’(t)</a:t>
              </a:r>
              <a:endParaRPr lang="en-US" b="1" dirty="0"/>
            </a:p>
          </p:txBody>
        </p:sp>
        <p:sp>
          <p:nvSpPr>
            <p:cNvPr id="47" name="TextBox 46"/>
            <p:cNvSpPr txBox="1"/>
            <p:nvPr/>
          </p:nvSpPr>
          <p:spPr>
            <a:xfrm>
              <a:off x="3188919" y="3410543"/>
              <a:ext cx="1813562" cy="369332"/>
            </a:xfrm>
            <a:prstGeom prst="rect">
              <a:avLst/>
            </a:prstGeom>
            <a:noFill/>
          </p:spPr>
          <p:txBody>
            <a:bodyPr wrap="square" rtlCol="0">
              <a:spAutoFit/>
            </a:bodyPr>
            <a:lstStyle/>
            <a:p>
              <a:r>
                <a:rPr lang="tr-TR" b="1" dirty="0" smtClean="0"/>
                <a:t>Ölçülen Çıkış</a:t>
              </a:r>
              <a:endParaRPr lang="en-US" b="1" dirty="0"/>
            </a:p>
          </p:txBody>
        </p:sp>
      </p:grpSp>
    </p:spTree>
    <p:extLst>
      <p:ext uri="{BB962C8B-B14F-4D97-AF65-F5344CB8AC3E}">
        <p14:creationId xmlns:p14="http://schemas.microsoft.com/office/powerpoint/2010/main" val="1035124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p>
        </p:txBody>
      </p:sp>
      <p:sp>
        <p:nvSpPr>
          <p:cNvPr id="3" name="Content Placeholder 2"/>
          <p:cNvSpPr>
            <a:spLocks noGrp="1"/>
          </p:cNvSpPr>
          <p:nvPr>
            <p:ph idx="1"/>
          </p:nvPr>
        </p:nvSpPr>
        <p:spPr/>
        <p:txBody>
          <a:bodyPr/>
          <a:lstStyle/>
          <a:p>
            <a:r>
              <a:rPr lang="tr-TR" b="1" dirty="0" err="1" smtClean="0"/>
              <a:t>Servo</a:t>
            </a:r>
            <a:r>
              <a:rPr lang="tr-TR" b="1" dirty="0" smtClean="0"/>
              <a:t> mekanizması</a:t>
            </a:r>
            <a:r>
              <a:rPr lang="tr-TR" dirty="0" smtClean="0"/>
              <a:t>: Kontrol edilen sistem, kontrol çıktısı konum ve/veya hız olan mekanik bir sistem ise sonuçta ortaya çıkan geri bildirimli kontrol sistemine </a:t>
            </a:r>
            <a:r>
              <a:rPr lang="tr-TR" dirty="0" err="1" smtClean="0"/>
              <a:t>servo</a:t>
            </a:r>
            <a:r>
              <a:rPr lang="tr-TR" dirty="0" smtClean="0"/>
              <a:t> mekanizması adı verilir.</a:t>
            </a:r>
          </a:p>
          <a:p>
            <a:endParaRPr lang="tr-TR" b="1" dirty="0" smtClean="0"/>
          </a:p>
          <a:p>
            <a:r>
              <a:rPr lang="tr-TR" b="1" dirty="0" err="1" smtClean="0"/>
              <a:t>Servo</a:t>
            </a:r>
            <a:r>
              <a:rPr lang="tr-TR" b="1" dirty="0" smtClean="0"/>
              <a:t> sistem: </a:t>
            </a:r>
            <a:r>
              <a:rPr lang="tr-TR" dirty="0" smtClean="0"/>
              <a:t>arzu edilen çıktı (yani referans giriş) değişken ise bu tür sistemlere </a:t>
            </a:r>
            <a:r>
              <a:rPr lang="tr-TR" dirty="0" err="1" smtClean="0"/>
              <a:t>servo</a:t>
            </a:r>
            <a:r>
              <a:rPr lang="tr-TR" dirty="0" smtClean="0"/>
              <a:t> sistemler veya izleme kontrol sistemleri (</a:t>
            </a:r>
            <a:r>
              <a:rPr lang="tr-TR" dirty="0" err="1" smtClean="0"/>
              <a:t>tracking</a:t>
            </a:r>
            <a:r>
              <a:rPr lang="tr-TR" dirty="0" smtClean="0"/>
              <a:t> </a:t>
            </a:r>
            <a:r>
              <a:rPr lang="tr-TR" dirty="0" err="1" smtClean="0"/>
              <a:t>control</a:t>
            </a:r>
            <a:r>
              <a:rPr lang="tr-TR" dirty="0" smtClean="0"/>
              <a:t> </a:t>
            </a:r>
            <a:r>
              <a:rPr lang="tr-TR" dirty="0" err="1" smtClean="0"/>
              <a:t>system</a:t>
            </a:r>
            <a:r>
              <a:rPr lang="tr-TR" dirty="0" smtClean="0"/>
              <a:t>) adı verilir.</a:t>
            </a:r>
          </a:p>
          <a:p>
            <a:endParaRPr lang="tr-TR" dirty="0"/>
          </a:p>
          <a:p>
            <a:r>
              <a:rPr lang="tr-TR" b="1" dirty="0" smtClean="0"/>
              <a:t>Regülatör sistem: </a:t>
            </a:r>
            <a:r>
              <a:rPr lang="tr-TR" dirty="0" smtClean="0"/>
              <a:t>arzu </a:t>
            </a:r>
            <a:r>
              <a:rPr lang="tr-TR" dirty="0"/>
              <a:t>edilen çıktı (yani referans giriş) </a:t>
            </a:r>
            <a:r>
              <a:rPr lang="tr-TR" dirty="0" smtClean="0"/>
              <a:t>sabit </a:t>
            </a:r>
            <a:r>
              <a:rPr lang="tr-TR" dirty="0"/>
              <a:t>ise bu tür sistemlere </a:t>
            </a:r>
            <a:r>
              <a:rPr lang="tr-TR" dirty="0" smtClean="0"/>
              <a:t>regülatör </a:t>
            </a:r>
            <a:r>
              <a:rPr lang="tr-TR" dirty="0"/>
              <a:t>sistemler </a:t>
            </a:r>
            <a:r>
              <a:rPr lang="tr-TR" dirty="0" smtClean="0"/>
              <a:t>adı </a:t>
            </a:r>
            <a:r>
              <a:rPr lang="tr-TR" dirty="0"/>
              <a:t>verilir</a:t>
            </a:r>
            <a:r>
              <a:rPr lang="tr-TR" dirty="0" smtClean="0"/>
              <a:t>. Tipik örneği sıcaklık kontrol sistemleridir.</a:t>
            </a:r>
            <a:endParaRPr lang="tr-TR" dirty="0"/>
          </a:p>
          <a:p>
            <a:endParaRPr lang="tr-TR" dirty="0"/>
          </a:p>
        </p:txBody>
      </p:sp>
    </p:spTree>
    <p:extLst>
      <p:ext uri="{BB962C8B-B14F-4D97-AF65-F5344CB8AC3E}">
        <p14:creationId xmlns:p14="http://schemas.microsoft.com/office/powerpoint/2010/main" val="3623550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Kontrol Çeşitleri </a:t>
            </a:r>
            <a:endParaRPr lang="en-US" dirty="0"/>
          </a:p>
        </p:txBody>
      </p:sp>
      <p:sp>
        <p:nvSpPr>
          <p:cNvPr id="3" name="Content Placeholder 2"/>
          <p:cNvSpPr>
            <a:spLocks noGrp="1"/>
          </p:cNvSpPr>
          <p:nvPr>
            <p:ph idx="1"/>
          </p:nvPr>
        </p:nvSpPr>
        <p:spPr/>
        <p:txBody>
          <a:bodyPr/>
          <a:lstStyle/>
          <a:p>
            <a:r>
              <a:rPr lang="tr-TR" dirty="0" smtClean="0"/>
              <a:t>1. Açık Çevrim (Open </a:t>
            </a:r>
            <a:r>
              <a:rPr lang="tr-TR" dirty="0" err="1" smtClean="0"/>
              <a:t>Loop</a:t>
            </a:r>
            <a:r>
              <a:rPr lang="tr-TR" dirty="0" smtClean="0"/>
              <a:t>) Kontrol</a:t>
            </a:r>
          </a:p>
          <a:p>
            <a:pPr lvl="2">
              <a:buFont typeface="Wingdings" panose="05000000000000000000" pitchFamily="2" charset="2"/>
              <a:buChar char="q"/>
            </a:pPr>
            <a:r>
              <a:rPr lang="tr-TR" sz="1800" dirty="0"/>
              <a:t> Trafik Işıkları</a:t>
            </a:r>
          </a:p>
          <a:p>
            <a:pPr lvl="2">
              <a:buFont typeface="Wingdings" panose="05000000000000000000" pitchFamily="2" charset="2"/>
              <a:buChar char="q"/>
            </a:pPr>
            <a:r>
              <a:rPr lang="tr-TR" sz="1800" dirty="0"/>
              <a:t> Çamaşır makinası, bulaşık </a:t>
            </a:r>
            <a:r>
              <a:rPr lang="tr-TR" sz="1800" dirty="0" err="1"/>
              <a:t>mak</a:t>
            </a:r>
            <a:r>
              <a:rPr lang="tr-TR" sz="1800" dirty="0"/>
              <a:t>. </a:t>
            </a:r>
            <a:r>
              <a:rPr lang="tr-TR" sz="1800" dirty="0" err="1"/>
              <a:t>vs</a:t>
            </a:r>
            <a:endParaRPr lang="tr-TR" sz="1800" dirty="0"/>
          </a:p>
          <a:p>
            <a:pPr lvl="2">
              <a:buFont typeface="Wingdings" panose="05000000000000000000" pitchFamily="2" charset="2"/>
              <a:buChar char="q"/>
            </a:pPr>
            <a:r>
              <a:rPr lang="tr-TR" sz="1800" dirty="0"/>
              <a:t> Basit Sıvı Düzeyi Kontrolü (Tuvalet Sifonu</a:t>
            </a:r>
            <a:r>
              <a:rPr lang="tr-TR" sz="1800" dirty="0" smtClean="0"/>
              <a:t>)</a:t>
            </a:r>
            <a:endParaRPr lang="tr-TR" sz="1800" dirty="0"/>
          </a:p>
          <a:p>
            <a:pPr marL="91440" lvl="1" indent="-91440">
              <a:spcBef>
                <a:spcPts val="1200"/>
              </a:spcBef>
              <a:spcAft>
                <a:spcPts val="200"/>
              </a:spcAft>
              <a:buSzPct val="100000"/>
              <a:buFont typeface="Calibri" panose="020F0502020204030204" pitchFamily="34" charset="0"/>
              <a:buChar char=" "/>
            </a:pPr>
            <a:r>
              <a:rPr lang="tr-TR" sz="2400" dirty="0" smtClean="0"/>
              <a:t>2. </a:t>
            </a:r>
            <a:r>
              <a:rPr lang="tr-TR" sz="2400" dirty="0" err="1" smtClean="0"/>
              <a:t>Geribildirimli</a:t>
            </a:r>
            <a:r>
              <a:rPr lang="tr-TR" sz="2400" dirty="0" smtClean="0"/>
              <a:t> (Feedback) yada Kapalı Çevrim (</a:t>
            </a:r>
            <a:r>
              <a:rPr lang="tr-TR" sz="2400" dirty="0" err="1" smtClean="0"/>
              <a:t>Closed</a:t>
            </a:r>
            <a:r>
              <a:rPr lang="tr-TR" sz="2400" dirty="0" smtClean="0"/>
              <a:t> </a:t>
            </a:r>
            <a:r>
              <a:rPr lang="tr-TR" sz="2400" dirty="0" err="1" smtClean="0"/>
              <a:t>Loop</a:t>
            </a:r>
            <a:r>
              <a:rPr lang="tr-TR" sz="2400" dirty="0" smtClean="0"/>
              <a:t>) Kontrol</a:t>
            </a:r>
          </a:p>
          <a:p>
            <a:pPr marL="525780" lvl="2" indent="-342900">
              <a:spcBef>
                <a:spcPts val="400"/>
              </a:spcBef>
              <a:spcAft>
                <a:spcPts val="200"/>
              </a:spcAft>
              <a:buSzPct val="100000"/>
              <a:buFont typeface="+mj-lt"/>
              <a:buAutoNum type="alphaLcPeriod"/>
            </a:pPr>
            <a:r>
              <a:rPr lang="tr-TR" sz="2000" dirty="0" smtClean="0"/>
              <a:t>Temel hata tabanlı </a:t>
            </a:r>
            <a:r>
              <a:rPr lang="tr-TR" sz="2000" dirty="0" err="1" smtClean="0"/>
              <a:t>geribildirimli</a:t>
            </a:r>
            <a:r>
              <a:rPr lang="tr-TR" sz="2000" dirty="0" smtClean="0"/>
              <a:t> kontrol sistemi</a:t>
            </a:r>
          </a:p>
          <a:p>
            <a:pPr marL="525780" lvl="2" indent="-342900">
              <a:spcBef>
                <a:spcPts val="400"/>
              </a:spcBef>
              <a:spcAft>
                <a:spcPts val="200"/>
              </a:spcAft>
              <a:buSzPct val="100000"/>
              <a:buFont typeface="+mj-lt"/>
              <a:buAutoNum type="alphaLcPeriod"/>
            </a:pPr>
            <a:r>
              <a:rPr lang="tr-TR" sz="2000" dirty="0" smtClean="0"/>
              <a:t>Geribildirim, ileri bildirim ve bozucu etki giderici içeren kapalı çevrim kontrol sistemi</a:t>
            </a:r>
          </a:p>
          <a:p>
            <a:pPr marL="525780" lvl="2" indent="-342900">
              <a:spcBef>
                <a:spcPts val="400"/>
              </a:spcBef>
              <a:spcAft>
                <a:spcPts val="200"/>
              </a:spcAft>
              <a:buSzPct val="100000"/>
              <a:buFont typeface="+mj-lt"/>
              <a:buAutoNum type="alphaLcPeriod"/>
            </a:pPr>
            <a:r>
              <a:rPr lang="tr-TR" sz="2000" dirty="0" smtClean="0"/>
              <a:t>Dolaylı </a:t>
            </a:r>
            <a:r>
              <a:rPr lang="tr-TR" sz="2000" dirty="0" err="1" smtClean="0"/>
              <a:t>geribildirimli</a:t>
            </a:r>
            <a:r>
              <a:rPr lang="tr-TR" sz="2000" dirty="0" smtClean="0"/>
              <a:t> kontrol sistemi</a:t>
            </a:r>
          </a:p>
          <a:p>
            <a:pPr lvl="2">
              <a:buFont typeface="Wingdings" panose="05000000000000000000" pitchFamily="2" charset="2"/>
              <a:buChar char="q"/>
            </a:pPr>
            <a:r>
              <a:rPr lang="tr-TR" sz="1800" dirty="0"/>
              <a:t> İnsan davranışı ve el kontrolcüleri</a:t>
            </a:r>
          </a:p>
          <a:p>
            <a:pPr lvl="2">
              <a:buFont typeface="Wingdings" panose="05000000000000000000" pitchFamily="2" charset="2"/>
              <a:buChar char="q"/>
            </a:pPr>
            <a:r>
              <a:rPr lang="tr-TR" sz="1800" dirty="0"/>
              <a:t> Otomatik pilot</a:t>
            </a:r>
          </a:p>
          <a:p>
            <a:pPr lvl="2">
              <a:buFont typeface="Wingdings" panose="05000000000000000000" pitchFamily="2" charset="2"/>
              <a:buChar char="q"/>
            </a:pPr>
            <a:r>
              <a:rPr lang="tr-TR" sz="1800" dirty="0"/>
              <a:t> Robot manipülatörlerin kontrolü</a:t>
            </a:r>
          </a:p>
          <a:p>
            <a:pPr lvl="2">
              <a:buFont typeface="Wingdings" panose="05000000000000000000" pitchFamily="2" charset="2"/>
              <a:buChar char="q"/>
            </a:pPr>
            <a:r>
              <a:rPr lang="tr-TR" sz="1800" dirty="0"/>
              <a:t> İklimlendirme araçları (Isıtıcılar, soğutucular, nemlendiriciler vs.)</a:t>
            </a:r>
          </a:p>
          <a:p>
            <a:pPr marL="182880" lvl="2" indent="0">
              <a:spcBef>
                <a:spcPts val="400"/>
              </a:spcBef>
              <a:spcAft>
                <a:spcPts val="200"/>
              </a:spcAft>
              <a:buSzPct val="100000"/>
              <a:buNone/>
            </a:pPr>
            <a:endParaRPr lang="tr-TR" sz="1500" dirty="0" smtClean="0"/>
          </a:p>
          <a:p>
            <a:pPr marL="182880" lvl="2" indent="0">
              <a:spcBef>
                <a:spcPts val="400"/>
              </a:spcBef>
              <a:spcAft>
                <a:spcPts val="200"/>
              </a:spcAft>
              <a:buSzPct val="100000"/>
              <a:buNone/>
            </a:pPr>
            <a:endParaRPr lang="tr-TR" sz="1500" dirty="0" smtClean="0"/>
          </a:p>
        </p:txBody>
      </p:sp>
    </p:spTree>
    <p:extLst>
      <p:ext uri="{BB962C8B-B14F-4D97-AF65-F5344CB8AC3E}">
        <p14:creationId xmlns:p14="http://schemas.microsoft.com/office/powerpoint/2010/main" val="78115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 İçeriği</a:t>
            </a:r>
            <a:endParaRPr lang="tr-TR" dirty="0"/>
          </a:p>
        </p:txBody>
      </p:sp>
      <p:sp>
        <p:nvSpPr>
          <p:cNvPr id="3" name="Content Placeholder 2"/>
          <p:cNvSpPr>
            <a:spLocks noGrp="1"/>
          </p:cNvSpPr>
          <p:nvPr>
            <p:ph idx="1"/>
          </p:nvPr>
        </p:nvSpPr>
        <p:spPr/>
        <p:txBody>
          <a:bodyPr>
            <a:normAutofit/>
          </a:bodyPr>
          <a:lstStyle/>
          <a:p>
            <a:r>
              <a:rPr lang="tr-TR" sz="2400" dirty="0"/>
              <a:t>Ders kapsamında, </a:t>
            </a:r>
            <a:endParaRPr lang="tr-TR" sz="2400" dirty="0" smtClean="0"/>
          </a:p>
          <a:p>
            <a:r>
              <a:rPr lang="tr-TR" sz="2400" dirty="0" smtClean="0"/>
              <a:t>Fiziksel </a:t>
            </a:r>
            <a:r>
              <a:rPr lang="tr-TR" sz="2400" dirty="0"/>
              <a:t>sistemlerin modellenmesi ve transfer fonksiyonu şeklinde ifade edilmesi </a:t>
            </a:r>
            <a:r>
              <a:rPr lang="tr-TR" sz="2400" dirty="0" smtClean="0"/>
              <a:t>çalışılır. Ardından </a:t>
            </a:r>
          </a:p>
          <a:p>
            <a:r>
              <a:rPr lang="tr-TR" sz="2400" dirty="0" smtClean="0"/>
              <a:t>Kontrol </a:t>
            </a:r>
            <a:r>
              <a:rPr lang="tr-TR" sz="2400" dirty="0"/>
              <a:t>sisteminin temel gereksinimleri doğrultusunda fiziksel sistemin hedeflenen doğrultuda </a:t>
            </a:r>
            <a:r>
              <a:rPr lang="tr-TR" sz="2400" dirty="0" smtClean="0"/>
              <a:t>yönlendirilmesinin sağlanması öğrenilir. </a:t>
            </a:r>
            <a:endParaRPr lang="tr-TR" sz="2400" dirty="0" smtClean="0"/>
          </a:p>
          <a:p>
            <a:r>
              <a:rPr lang="tr-TR" sz="2400" dirty="0" smtClean="0"/>
              <a:t>Bu </a:t>
            </a:r>
            <a:r>
              <a:rPr lang="tr-TR" sz="2400" dirty="0"/>
              <a:t>doğrultuda </a:t>
            </a:r>
            <a:r>
              <a:rPr lang="tr-TR" sz="2400" b="1" dirty="0"/>
              <a:t>Öğrenme </a:t>
            </a:r>
            <a:r>
              <a:rPr lang="tr-TR" sz="2400" b="1" dirty="0" smtClean="0"/>
              <a:t>Çıktılarında </a:t>
            </a:r>
            <a:r>
              <a:rPr lang="tr-TR" sz="2400" dirty="0"/>
              <a:t>listelenen beceriler </a:t>
            </a:r>
            <a:r>
              <a:rPr lang="tr-TR" sz="2400" dirty="0" smtClean="0"/>
              <a:t>edinilir</a:t>
            </a:r>
            <a:r>
              <a:rPr lang="tr-TR" sz="2400" dirty="0"/>
              <a:t>.</a:t>
            </a:r>
          </a:p>
        </p:txBody>
      </p:sp>
    </p:spTree>
    <p:extLst>
      <p:ext uri="{BB962C8B-B14F-4D97-AF65-F5344CB8AC3E}">
        <p14:creationId xmlns:p14="http://schemas.microsoft.com/office/powerpoint/2010/main" val="4253451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14400"/>
          </a:xfrm>
        </p:spPr>
        <p:txBody>
          <a:bodyPr/>
          <a:lstStyle/>
          <a:p>
            <a:r>
              <a:rPr lang="tr-TR" dirty="0" smtClean="0"/>
              <a:t>Açık Çevrim Kontrol Sistemi</a:t>
            </a:r>
            <a:endParaRPr lang="en-US" dirty="0"/>
          </a:p>
        </p:txBody>
      </p:sp>
      <p:sp>
        <p:nvSpPr>
          <p:cNvPr id="39" name="Content Placeholder 38"/>
          <p:cNvSpPr>
            <a:spLocks noGrp="1"/>
          </p:cNvSpPr>
          <p:nvPr>
            <p:ph sz="half" idx="1"/>
          </p:nvPr>
        </p:nvSpPr>
        <p:spPr>
          <a:xfrm>
            <a:off x="771703" y="3438444"/>
            <a:ext cx="5005783" cy="2817149"/>
          </a:xfrm>
        </p:spPr>
        <p:txBody>
          <a:bodyPr>
            <a:noAutofit/>
          </a:bodyPr>
          <a:lstStyle/>
          <a:p>
            <a:r>
              <a:rPr lang="tr-TR" b="1" dirty="0" smtClean="0"/>
              <a:t>Kullanılan Semboller:</a:t>
            </a:r>
          </a:p>
          <a:p>
            <a:pPr>
              <a:spcBef>
                <a:spcPts val="400"/>
              </a:spcBef>
            </a:pPr>
            <a:r>
              <a:rPr lang="tr-TR" dirty="0"/>
              <a:t>c</a:t>
            </a:r>
            <a:r>
              <a:rPr lang="tr-TR" dirty="0" smtClean="0"/>
              <a:t>(t): Kontrollü Çıkış</a:t>
            </a:r>
          </a:p>
          <a:p>
            <a:pPr>
              <a:spcBef>
                <a:spcPts val="400"/>
              </a:spcBef>
            </a:pPr>
            <a:r>
              <a:rPr lang="tr-TR" dirty="0" smtClean="0"/>
              <a:t>d(t): Bozucu Etki</a:t>
            </a:r>
          </a:p>
          <a:p>
            <a:pPr>
              <a:spcBef>
                <a:spcPts val="400"/>
              </a:spcBef>
            </a:pPr>
            <a:r>
              <a:rPr lang="tr-TR" dirty="0" smtClean="0"/>
              <a:t>u(t): Ayarlanabilir Kontrol Girişi</a:t>
            </a:r>
          </a:p>
          <a:p>
            <a:pPr>
              <a:spcBef>
                <a:spcPts val="400"/>
              </a:spcBef>
            </a:pPr>
            <a:r>
              <a:rPr lang="tr-TR" dirty="0" smtClean="0"/>
              <a:t>r(t): Referans Giriş</a:t>
            </a:r>
          </a:p>
          <a:p>
            <a:pPr>
              <a:spcBef>
                <a:spcPts val="400"/>
              </a:spcBef>
            </a:pPr>
            <a:r>
              <a:rPr lang="tr-TR" dirty="0" smtClean="0"/>
              <a:t>d</a:t>
            </a:r>
            <a:r>
              <a:rPr lang="tr-TR" baseline="30000" dirty="0" smtClean="0"/>
              <a:t>*</a:t>
            </a:r>
            <a:r>
              <a:rPr lang="tr-TR" dirty="0" smtClean="0"/>
              <a:t>(t): Ölçülen yada Tahmin Edilen Bozucu Etki</a:t>
            </a:r>
          </a:p>
          <a:p>
            <a:pPr>
              <a:spcBef>
                <a:spcPts val="400"/>
              </a:spcBef>
            </a:pPr>
            <a:r>
              <a:rPr lang="tr-TR" dirty="0" smtClean="0"/>
              <a:t>P: Sistemin Parametreleri</a:t>
            </a:r>
          </a:p>
          <a:p>
            <a:pPr>
              <a:spcBef>
                <a:spcPts val="400"/>
              </a:spcBef>
            </a:pPr>
            <a:r>
              <a:rPr lang="tr-TR" dirty="0" smtClean="0"/>
              <a:t>P</a:t>
            </a:r>
            <a:r>
              <a:rPr lang="tr-TR" baseline="30000" dirty="0" smtClean="0"/>
              <a:t>*</a:t>
            </a:r>
            <a:r>
              <a:rPr lang="tr-TR" dirty="0" smtClean="0"/>
              <a:t>: Tahmin </a:t>
            </a:r>
            <a:r>
              <a:rPr lang="tr-TR" dirty="0"/>
              <a:t>E</a:t>
            </a:r>
            <a:r>
              <a:rPr lang="tr-TR" dirty="0" smtClean="0"/>
              <a:t>dilen Sistem Parametreleri</a:t>
            </a:r>
            <a:endParaRPr lang="en-US" dirty="0"/>
          </a:p>
        </p:txBody>
      </p:sp>
      <p:grpSp>
        <p:nvGrpSpPr>
          <p:cNvPr id="37" name="Group 36"/>
          <p:cNvGrpSpPr/>
          <p:nvPr/>
        </p:nvGrpSpPr>
        <p:grpSpPr>
          <a:xfrm>
            <a:off x="2793018" y="1284112"/>
            <a:ext cx="9398982" cy="2844072"/>
            <a:chOff x="1287782" y="2630939"/>
            <a:chExt cx="9398982" cy="2844072"/>
          </a:xfrm>
        </p:grpSpPr>
        <p:sp>
          <p:nvSpPr>
            <p:cNvPr id="5" name="Flowchart: Process 4"/>
            <p:cNvSpPr/>
            <p:nvPr/>
          </p:nvSpPr>
          <p:spPr>
            <a:xfrm>
              <a:off x="2792436"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914313" y="3824844"/>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87747" y="4077288"/>
              <a:ext cx="1364567" cy="369332"/>
            </a:xfrm>
            <a:prstGeom prst="rect">
              <a:avLst/>
            </a:prstGeom>
            <a:noFill/>
          </p:spPr>
          <p:txBody>
            <a:bodyPr wrap="square" rtlCol="0">
              <a:spAutoFit/>
            </a:bodyPr>
            <a:lstStyle/>
            <a:p>
              <a:r>
                <a:rPr lang="tr-TR" b="1" dirty="0" smtClean="0"/>
                <a:t>Kontrolcü</a:t>
              </a:r>
              <a:endParaRPr lang="en-US" b="1" dirty="0"/>
            </a:p>
          </p:txBody>
        </p:sp>
        <p:sp>
          <p:nvSpPr>
            <p:cNvPr id="11" name="TextBox 10"/>
            <p:cNvSpPr txBox="1"/>
            <p:nvPr/>
          </p:nvSpPr>
          <p:spPr>
            <a:xfrm>
              <a:off x="5050304" y="4103076"/>
              <a:ext cx="1364567" cy="369332"/>
            </a:xfrm>
            <a:prstGeom prst="rect">
              <a:avLst/>
            </a:prstGeom>
            <a:noFill/>
          </p:spPr>
          <p:txBody>
            <a:bodyPr wrap="square" rtlCol="0">
              <a:spAutoFit/>
            </a:bodyPr>
            <a:lstStyle/>
            <a:p>
              <a:r>
                <a:rPr lang="tr-TR" b="1" dirty="0" err="1" smtClean="0"/>
                <a:t>Eyleticiler</a:t>
              </a:r>
              <a:endParaRPr lang="en-US" b="1" dirty="0"/>
            </a:p>
          </p:txBody>
        </p:sp>
        <p:sp>
          <p:nvSpPr>
            <p:cNvPr id="12" name="TextBox 11"/>
            <p:cNvSpPr txBox="1"/>
            <p:nvPr/>
          </p:nvSpPr>
          <p:spPr>
            <a:xfrm>
              <a:off x="7228455" y="4086666"/>
              <a:ext cx="1364567" cy="369332"/>
            </a:xfrm>
            <a:prstGeom prst="rect">
              <a:avLst/>
            </a:prstGeom>
            <a:noFill/>
          </p:spPr>
          <p:txBody>
            <a:bodyPr wrap="square" rtlCol="0">
              <a:spAutoFit/>
            </a:bodyPr>
            <a:lstStyle/>
            <a:p>
              <a:r>
                <a:rPr lang="tr-TR" b="1" dirty="0" smtClean="0"/>
                <a:t>Sistem</a:t>
              </a:r>
              <a:endParaRPr lang="en-US" b="1" dirty="0"/>
            </a:p>
          </p:txBody>
        </p:sp>
        <p:cxnSp>
          <p:nvCxnSpPr>
            <p:cNvPr id="13" name="Straight Arrow Connector 12"/>
            <p:cNvCxnSpPr>
              <a:endCxn id="10"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81664" y="4718766"/>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78525" y="3892622"/>
              <a:ext cx="650627" cy="369332"/>
            </a:xfrm>
            <a:prstGeom prst="rect">
              <a:avLst/>
            </a:prstGeom>
            <a:noFill/>
          </p:spPr>
          <p:txBody>
            <a:bodyPr wrap="square" rtlCol="0">
              <a:spAutoFit/>
            </a:bodyPr>
            <a:lstStyle/>
            <a:p>
              <a:r>
                <a:rPr lang="tr-TR" b="1" dirty="0" smtClean="0"/>
                <a:t>u(t)</a:t>
              </a:r>
              <a:endParaRPr lang="en-US" b="1" dirty="0"/>
            </a:p>
          </p:txBody>
        </p:sp>
        <p:sp>
          <p:nvSpPr>
            <p:cNvPr id="22" name="TextBox 21"/>
            <p:cNvSpPr txBox="1"/>
            <p:nvPr/>
          </p:nvSpPr>
          <p:spPr>
            <a:xfrm>
              <a:off x="8725483" y="3890274"/>
              <a:ext cx="650627" cy="369332"/>
            </a:xfrm>
            <a:prstGeom prst="rect">
              <a:avLst/>
            </a:prstGeom>
            <a:noFill/>
          </p:spPr>
          <p:txBody>
            <a:bodyPr wrap="square" rtlCol="0">
              <a:spAutoFit/>
            </a:bodyPr>
            <a:lstStyle/>
            <a:p>
              <a:r>
                <a:rPr lang="tr-TR" b="1" dirty="0" smtClean="0"/>
                <a:t>c(t)</a:t>
              </a:r>
              <a:endParaRPr lang="en-US" b="1" dirty="0"/>
            </a:p>
          </p:txBody>
        </p:sp>
        <p:sp>
          <p:nvSpPr>
            <p:cNvPr id="23" name="TextBox 22"/>
            <p:cNvSpPr txBox="1"/>
            <p:nvPr/>
          </p:nvSpPr>
          <p:spPr>
            <a:xfrm>
              <a:off x="7147555" y="2776586"/>
              <a:ext cx="650627" cy="369332"/>
            </a:xfrm>
            <a:prstGeom prst="rect">
              <a:avLst/>
            </a:prstGeom>
            <a:noFill/>
          </p:spPr>
          <p:txBody>
            <a:bodyPr wrap="square" rtlCol="0">
              <a:spAutoFit/>
            </a:bodyPr>
            <a:lstStyle/>
            <a:p>
              <a:r>
                <a:rPr lang="tr-TR" b="1" dirty="0" smtClean="0"/>
                <a:t>d(t)</a:t>
              </a:r>
              <a:endParaRPr lang="en-US" b="1" dirty="0"/>
            </a:p>
          </p:txBody>
        </p:sp>
        <p:sp>
          <p:nvSpPr>
            <p:cNvPr id="24" name="TextBox 23"/>
            <p:cNvSpPr txBox="1"/>
            <p:nvPr/>
          </p:nvSpPr>
          <p:spPr>
            <a:xfrm>
              <a:off x="1790110" y="3890279"/>
              <a:ext cx="650627" cy="369332"/>
            </a:xfrm>
            <a:prstGeom prst="rect">
              <a:avLst/>
            </a:prstGeom>
            <a:noFill/>
          </p:spPr>
          <p:txBody>
            <a:bodyPr wrap="square" rtlCol="0">
              <a:spAutoFit/>
            </a:bodyPr>
            <a:lstStyle/>
            <a:p>
              <a:r>
                <a:rPr lang="tr-TR" b="1" dirty="0" smtClean="0"/>
                <a:t>r(t)</a:t>
              </a:r>
              <a:endParaRPr lang="en-US" b="1" dirty="0"/>
            </a:p>
          </p:txBody>
        </p:sp>
        <p:cxnSp>
          <p:nvCxnSpPr>
            <p:cNvPr id="25" name="Straight Arrow Connector 24"/>
            <p:cNvCxnSpPr/>
            <p:nvPr/>
          </p:nvCxnSpPr>
          <p:spPr>
            <a:xfrm rot="5400000" flipV="1">
              <a:off x="7216727" y="3340526"/>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81664" y="3110465"/>
              <a:ext cx="1331734" cy="369332"/>
            </a:xfrm>
            <a:prstGeom prst="rect">
              <a:avLst/>
            </a:prstGeom>
            <a:noFill/>
          </p:spPr>
          <p:txBody>
            <a:bodyPr wrap="square" rtlCol="0">
              <a:spAutoFit/>
            </a:bodyPr>
            <a:lstStyle/>
            <a:p>
              <a:r>
                <a:rPr lang="tr-TR" b="1" dirty="0" smtClean="0"/>
                <a:t>Bozucu Etki</a:t>
              </a:r>
              <a:endParaRPr lang="en-US" b="1" dirty="0"/>
            </a:p>
          </p:txBody>
        </p:sp>
        <p:sp>
          <p:nvSpPr>
            <p:cNvPr id="27" name="TextBox 26"/>
            <p:cNvSpPr txBox="1"/>
            <p:nvPr/>
          </p:nvSpPr>
          <p:spPr>
            <a:xfrm>
              <a:off x="8873202" y="4318927"/>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28" name="TextBox 27"/>
            <p:cNvSpPr txBox="1"/>
            <p:nvPr/>
          </p:nvSpPr>
          <p:spPr>
            <a:xfrm>
              <a:off x="6321675" y="4275808"/>
              <a:ext cx="1813562" cy="369332"/>
            </a:xfrm>
            <a:prstGeom prst="rect">
              <a:avLst/>
            </a:prstGeom>
            <a:noFill/>
          </p:spPr>
          <p:txBody>
            <a:bodyPr wrap="square" rtlCol="0">
              <a:spAutoFit/>
            </a:bodyPr>
            <a:lstStyle/>
            <a:p>
              <a:r>
                <a:rPr lang="tr-TR" b="1" dirty="0" smtClean="0"/>
                <a:t>Giriş</a:t>
              </a:r>
              <a:endParaRPr lang="en-US" b="1" dirty="0"/>
            </a:p>
          </p:txBody>
        </p:sp>
        <p:sp>
          <p:nvSpPr>
            <p:cNvPr id="29" name="TextBox 28"/>
            <p:cNvSpPr txBox="1"/>
            <p:nvPr/>
          </p:nvSpPr>
          <p:spPr>
            <a:xfrm>
              <a:off x="1287782" y="4304067"/>
              <a:ext cx="1813562" cy="369332"/>
            </a:xfrm>
            <a:prstGeom prst="rect">
              <a:avLst/>
            </a:prstGeom>
            <a:noFill/>
          </p:spPr>
          <p:txBody>
            <a:bodyPr wrap="square" rtlCol="0">
              <a:spAutoFit/>
            </a:bodyPr>
            <a:lstStyle/>
            <a:p>
              <a:r>
                <a:rPr lang="tr-TR" b="1" dirty="0" smtClean="0"/>
                <a:t>Referans Giriş</a:t>
              </a:r>
              <a:endParaRPr lang="en-US" b="1" dirty="0"/>
            </a:p>
          </p:txBody>
        </p:sp>
        <p:sp>
          <p:nvSpPr>
            <p:cNvPr id="30" name="TextBox 29"/>
            <p:cNvSpPr txBox="1"/>
            <p:nvPr/>
          </p:nvSpPr>
          <p:spPr>
            <a:xfrm>
              <a:off x="2910838" y="2774241"/>
              <a:ext cx="650627" cy="369332"/>
            </a:xfrm>
            <a:prstGeom prst="rect">
              <a:avLst/>
            </a:prstGeom>
            <a:noFill/>
          </p:spPr>
          <p:txBody>
            <a:bodyPr wrap="square" rtlCol="0">
              <a:spAutoFit/>
            </a:bodyPr>
            <a:lstStyle/>
            <a:p>
              <a:r>
                <a:rPr lang="tr-TR" b="1" dirty="0" smtClean="0"/>
                <a:t>d</a:t>
              </a:r>
              <a:r>
                <a:rPr lang="tr-TR" b="1" baseline="30000" dirty="0" smtClean="0"/>
                <a:t>*</a:t>
              </a:r>
              <a:r>
                <a:rPr lang="tr-TR" b="1" dirty="0" smtClean="0"/>
                <a:t>(t)</a:t>
              </a:r>
              <a:endParaRPr lang="en-US" b="1" dirty="0"/>
            </a:p>
          </p:txBody>
        </p:sp>
        <p:cxnSp>
          <p:nvCxnSpPr>
            <p:cNvPr id="31" name="Straight Arrow Connector 30"/>
            <p:cNvCxnSpPr/>
            <p:nvPr/>
          </p:nvCxnSpPr>
          <p:spPr>
            <a:xfrm rot="5400000" flipV="1">
              <a:off x="2980010" y="3338181"/>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4385" y="2630939"/>
              <a:ext cx="1532652" cy="923330"/>
            </a:xfrm>
            <a:prstGeom prst="rect">
              <a:avLst/>
            </a:prstGeom>
            <a:noFill/>
          </p:spPr>
          <p:txBody>
            <a:bodyPr wrap="square" rtlCol="0">
              <a:spAutoFit/>
            </a:bodyPr>
            <a:lstStyle/>
            <a:p>
              <a:r>
                <a:rPr lang="tr-TR" b="1" dirty="0" smtClean="0"/>
                <a:t>Ölçülen yada Tahmin </a:t>
              </a:r>
              <a:r>
                <a:rPr lang="tr-TR" b="1" dirty="0"/>
                <a:t>E</a:t>
              </a:r>
              <a:r>
                <a:rPr lang="tr-TR" b="1" dirty="0" smtClean="0"/>
                <a:t>dilen Bozucu Etki</a:t>
              </a:r>
              <a:endParaRPr lang="en-US" b="1" dirty="0"/>
            </a:p>
          </p:txBody>
        </p:sp>
        <p:cxnSp>
          <p:nvCxnSpPr>
            <p:cNvPr id="34" name="Straight Connector 33"/>
            <p:cNvCxnSpPr/>
            <p:nvPr/>
          </p:nvCxnSpPr>
          <p:spPr>
            <a:xfrm>
              <a:off x="3415171" y="4738467"/>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98182" y="5105679"/>
              <a:ext cx="794840" cy="369332"/>
            </a:xfrm>
            <a:prstGeom prst="rect">
              <a:avLst/>
            </a:prstGeom>
            <a:noFill/>
          </p:spPr>
          <p:txBody>
            <a:bodyPr wrap="square" rtlCol="0">
              <a:spAutoFit/>
            </a:bodyPr>
            <a:lstStyle/>
            <a:p>
              <a:r>
                <a:rPr lang="tr-TR" b="1" dirty="0" smtClean="0"/>
                <a:t>P</a:t>
              </a:r>
              <a:endParaRPr lang="en-US" b="1" dirty="0"/>
            </a:p>
          </p:txBody>
        </p:sp>
        <p:sp>
          <p:nvSpPr>
            <p:cNvPr id="36" name="TextBox 35"/>
            <p:cNvSpPr txBox="1"/>
            <p:nvPr/>
          </p:nvSpPr>
          <p:spPr>
            <a:xfrm>
              <a:off x="3531689" y="5055102"/>
              <a:ext cx="794840" cy="369332"/>
            </a:xfrm>
            <a:prstGeom prst="rect">
              <a:avLst/>
            </a:prstGeom>
            <a:noFill/>
          </p:spPr>
          <p:txBody>
            <a:bodyPr wrap="square" rtlCol="0">
              <a:spAutoFit/>
            </a:bodyPr>
            <a:lstStyle/>
            <a:p>
              <a:r>
                <a:rPr lang="tr-TR" b="1" dirty="0" smtClean="0"/>
                <a:t>P</a:t>
              </a:r>
              <a:r>
                <a:rPr lang="tr-TR" b="1" baseline="30000" dirty="0" smtClean="0"/>
                <a:t>*</a:t>
              </a:r>
              <a:endParaRPr lang="en-US" b="1" baseline="30000" dirty="0"/>
            </a:p>
          </p:txBody>
        </p:sp>
      </p:grpSp>
    </p:spTree>
    <p:extLst>
      <p:ext uri="{BB962C8B-B14F-4D97-AF65-F5344CB8AC3E}">
        <p14:creationId xmlns:p14="http://schemas.microsoft.com/office/powerpoint/2010/main" val="320234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14400"/>
          </a:xfrm>
        </p:spPr>
        <p:txBody>
          <a:bodyPr/>
          <a:lstStyle/>
          <a:p>
            <a:r>
              <a:rPr lang="tr-TR" dirty="0" smtClean="0"/>
              <a:t>Açık Çevrim Kontrol Sistemi</a:t>
            </a:r>
            <a:endParaRPr lang="en-US" dirty="0"/>
          </a:p>
        </p:txBody>
      </p:sp>
      <p:sp>
        <p:nvSpPr>
          <p:cNvPr id="40" name="Content Placeholder 39"/>
          <p:cNvSpPr>
            <a:spLocks noGrp="1"/>
          </p:cNvSpPr>
          <p:nvPr>
            <p:ph sz="half" idx="2"/>
          </p:nvPr>
        </p:nvSpPr>
        <p:spPr>
          <a:xfrm>
            <a:off x="568237" y="1432455"/>
            <a:ext cx="10183845" cy="2542252"/>
          </a:xfrm>
          <a:solidFill>
            <a:schemeClr val="bg1"/>
          </a:solidFill>
        </p:spPr>
        <p:txBody>
          <a:bodyPr>
            <a:normAutofit fontScale="62500" lnSpcReduction="20000"/>
          </a:bodyPr>
          <a:lstStyle/>
          <a:p>
            <a:r>
              <a:rPr lang="tr-TR" sz="3200" dirty="0" smtClean="0"/>
              <a:t>Açık çevrim kontrol sisteminde, üretilen kontrol girişi u(t), r(t),d*(t) ve P*(t)’</a:t>
            </a:r>
            <a:r>
              <a:rPr lang="tr-TR" sz="3200" dirty="0" err="1" smtClean="0"/>
              <a:t>nin</a:t>
            </a:r>
            <a:r>
              <a:rPr lang="tr-TR" sz="3200" dirty="0" smtClean="0"/>
              <a:t> bir fonksiyonudur. </a:t>
            </a:r>
            <a:endParaRPr lang="tr-TR" sz="3200" dirty="0"/>
          </a:p>
          <a:p>
            <a:endParaRPr lang="tr-TR" sz="3200" dirty="0" smtClean="0"/>
          </a:p>
          <a:p>
            <a:endParaRPr lang="tr-TR" sz="3200" dirty="0" smtClean="0"/>
          </a:p>
          <a:p>
            <a:r>
              <a:rPr lang="tr-TR" sz="3200" dirty="0" smtClean="0"/>
              <a:t>Bu fonksiyon, açık çevrim kontrolün kontrol kuralıdır ve kontrol mühendisi tarafından tasarlanır.</a:t>
            </a:r>
          </a:p>
          <a:p>
            <a:r>
              <a:rPr lang="tr-TR" sz="3200" i="1" dirty="0" smtClean="0"/>
              <a:t>Not: Bazı diyagramlarda </a:t>
            </a:r>
            <a:r>
              <a:rPr lang="tr-TR" sz="3200" i="1" dirty="0" err="1" smtClean="0"/>
              <a:t>eyleticiler</a:t>
            </a:r>
            <a:r>
              <a:rPr lang="tr-TR" sz="3200" i="1" dirty="0" smtClean="0"/>
              <a:t> gösterilmeyebilir, </a:t>
            </a:r>
            <a:r>
              <a:rPr lang="tr-TR" sz="3200" i="1" dirty="0" err="1" smtClean="0"/>
              <a:t>eyletici</a:t>
            </a:r>
            <a:r>
              <a:rPr lang="tr-TR" sz="3200" i="1" dirty="0" smtClean="0"/>
              <a:t> sistemle veya kontrolcüyle birleşmiş gibi düşünülebilir.</a:t>
            </a:r>
            <a:endParaRPr lang="tr-TR" sz="3200" i="1" dirty="0"/>
          </a:p>
          <a:p>
            <a:endParaRPr lang="en-US" dirty="0"/>
          </a:p>
        </p:txBody>
      </p:sp>
      <p:grpSp>
        <p:nvGrpSpPr>
          <p:cNvPr id="37" name="Group 36"/>
          <p:cNvGrpSpPr/>
          <p:nvPr/>
        </p:nvGrpSpPr>
        <p:grpSpPr>
          <a:xfrm>
            <a:off x="1353100" y="3401081"/>
            <a:ext cx="9398982" cy="2844072"/>
            <a:chOff x="1287782" y="2630939"/>
            <a:chExt cx="9398982" cy="2844072"/>
          </a:xfrm>
        </p:grpSpPr>
        <p:sp>
          <p:nvSpPr>
            <p:cNvPr id="5" name="Flowchart: Process 4"/>
            <p:cNvSpPr/>
            <p:nvPr/>
          </p:nvSpPr>
          <p:spPr>
            <a:xfrm>
              <a:off x="2792436"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914313" y="3824844"/>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87747" y="4077288"/>
              <a:ext cx="1364567" cy="369332"/>
            </a:xfrm>
            <a:prstGeom prst="rect">
              <a:avLst/>
            </a:prstGeom>
            <a:noFill/>
          </p:spPr>
          <p:txBody>
            <a:bodyPr wrap="square" rtlCol="0">
              <a:spAutoFit/>
            </a:bodyPr>
            <a:lstStyle/>
            <a:p>
              <a:r>
                <a:rPr lang="tr-TR" b="1" dirty="0" smtClean="0"/>
                <a:t>Kontrolcü</a:t>
              </a:r>
              <a:endParaRPr lang="en-US" b="1" dirty="0"/>
            </a:p>
          </p:txBody>
        </p:sp>
        <p:sp>
          <p:nvSpPr>
            <p:cNvPr id="11" name="TextBox 10"/>
            <p:cNvSpPr txBox="1"/>
            <p:nvPr/>
          </p:nvSpPr>
          <p:spPr>
            <a:xfrm>
              <a:off x="5050304" y="4103076"/>
              <a:ext cx="1364567" cy="369332"/>
            </a:xfrm>
            <a:prstGeom prst="rect">
              <a:avLst/>
            </a:prstGeom>
            <a:noFill/>
          </p:spPr>
          <p:txBody>
            <a:bodyPr wrap="square" rtlCol="0">
              <a:spAutoFit/>
            </a:bodyPr>
            <a:lstStyle/>
            <a:p>
              <a:r>
                <a:rPr lang="tr-TR" b="1" dirty="0" err="1" smtClean="0"/>
                <a:t>Eyleticiler</a:t>
              </a:r>
              <a:endParaRPr lang="en-US" b="1" dirty="0"/>
            </a:p>
          </p:txBody>
        </p:sp>
        <p:sp>
          <p:nvSpPr>
            <p:cNvPr id="12" name="TextBox 11"/>
            <p:cNvSpPr txBox="1"/>
            <p:nvPr/>
          </p:nvSpPr>
          <p:spPr>
            <a:xfrm>
              <a:off x="7228455" y="4086666"/>
              <a:ext cx="1364567" cy="369332"/>
            </a:xfrm>
            <a:prstGeom prst="rect">
              <a:avLst/>
            </a:prstGeom>
            <a:noFill/>
          </p:spPr>
          <p:txBody>
            <a:bodyPr wrap="square" rtlCol="0">
              <a:spAutoFit/>
            </a:bodyPr>
            <a:lstStyle/>
            <a:p>
              <a:r>
                <a:rPr lang="tr-TR" b="1" dirty="0" smtClean="0"/>
                <a:t>Sistem</a:t>
              </a:r>
              <a:endParaRPr lang="en-US" b="1" dirty="0"/>
            </a:p>
          </p:txBody>
        </p:sp>
        <p:cxnSp>
          <p:nvCxnSpPr>
            <p:cNvPr id="13" name="Straight Arrow Connector 12"/>
            <p:cNvCxnSpPr>
              <a:endCxn id="10"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81664" y="4718766"/>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78525" y="3892622"/>
              <a:ext cx="650627" cy="369332"/>
            </a:xfrm>
            <a:prstGeom prst="rect">
              <a:avLst/>
            </a:prstGeom>
            <a:noFill/>
          </p:spPr>
          <p:txBody>
            <a:bodyPr wrap="square" rtlCol="0">
              <a:spAutoFit/>
            </a:bodyPr>
            <a:lstStyle/>
            <a:p>
              <a:r>
                <a:rPr lang="tr-TR" b="1" dirty="0" smtClean="0"/>
                <a:t>u(t)</a:t>
              </a:r>
              <a:endParaRPr lang="en-US" b="1" dirty="0"/>
            </a:p>
          </p:txBody>
        </p:sp>
        <p:sp>
          <p:nvSpPr>
            <p:cNvPr id="22" name="TextBox 21"/>
            <p:cNvSpPr txBox="1"/>
            <p:nvPr/>
          </p:nvSpPr>
          <p:spPr>
            <a:xfrm>
              <a:off x="8725483" y="3890274"/>
              <a:ext cx="650627" cy="369332"/>
            </a:xfrm>
            <a:prstGeom prst="rect">
              <a:avLst/>
            </a:prstGeom>
            <a:noFill/>
          </p:spPr>
          <p:txBody>
            <a:bodyPr wrap="square" rtlCol="0">
              <a:spAutoFit/>
            </a:bodyPr>
            <a:lstStyle/>
            <a:p>
              <a:r>
                <a:rPr lang="tr-TR" b="1" dirty="0" smtClean="0"/>
                <a:t>c(t)</a:t>
              </a:r>
              <a:endParaRPr lang="en-US" b="1" dirty="0"/>
            </a:p>
          </p:txBody>
        </p:sp>
        <p:sp>
          <p:nvSpPr>
            <p:cNvPr id="23" name="TextBox 22"/>
            <p:cNvSpPr txBox="1"/>
            <p:nvPr/>
          </p:nvSpPr>
          <p:spPr>
            <a:xfrm>
              <a:off x="7147555" y="2776586"/>
              <a:ext cx="650627" cy="369332"/>
            </a:xfrm>
            <a:prstGeom prst="rect">
              <a:avLst/>
            </a:prstGeom>
            <a:noFill/>
          </p:spPr>
          <p:txBody>
            <a:bodyPr wrap="square" rtlCol="0">
              <a:spAutoFit/>
            </a:bodyPr>
            <a:lstStyle/>
            <a:p>
              <a:r>
                <a:rPr lang="tr-TR" b="1" dirty="0" smtClean="0"/>
                <a:t>d(t)</a:t>
              </a:r>
              <a:endParaRPr lang="en-US" b="1" dirty="0"/>
            </a:p>
          </p:txBody>
        </p:sp>
        <p:sp>
          <p:nvSpPr>
            <p:cNvPr id="24" name="TextBox 23"/>
            <p:cNvSpPr txBox="1"/>
            <p:nvPr/>
          </p:nvSpPr>
          <p:spPr>
            <a:xfrm>
              <a:off x="1790110" y="3890279"/>
              <a:ext cx="650627" cy="369332"/>
            </a:xfrm>
            <a:prstGeom prst="rect">
              <a:avLst/>
            </a:prstGeom>
            <a:noFill/>
          </p:spPr>
          <p:txBody>
            <a:bodyPr wrap="square" rtlCol="0">
              <a:spAutoFit/>
            </a:bodyPr>
            <a:lstStyle/>
            <a:p>
              <a:r>
                <a:rPr lang="tr-TR" b="1" dirty="0" smtClean="0"/>
                <a:t>r(t)</a:t>
              </a:r>
              <a:endParaRPr lang="en-US" b="1" dirty="0"/>
            </a:p>
          </p:txBody>
        </p:sp>
        <p:cxnSp>
          <p:nvCxnSpPr>
            <p:cNvPr id="25" name="Straight Arrow Connector 24"/>
            <p:cNvCxnSpPr/>
            <p:nvPr/>
          </p:nvCxnSpPr>
          <p:spPr>
            <a:xfrm rot="5400000" flipV="1">
              <a:off x="7216727" y="3340526"/>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81664" y="3110465"/>
              <a:ext cx="1331734" cy="369332"/>
            </a:xfrm>
            <a:prstGeom prst="rect">
              <a:avLst/>
            </a:prstGeom>
            <a:noFill/>
          </p:spPr>
          <p:txBody>
            <a:bodyPr wrap="square" rtlCol="0">
              <a:spAutoFit/>
            </a:bodyPr>
            <a:lstStyle/>
            <a:p>
              <a:r>
                <a:rPr lang="tr-TR" b="1" dirty="0" smtClean="0"/>
                <a:t>Bozucu Etki</a:t>
              </a:r>
              <a:endParaRPr lang="en-US" b="1" dirty="0"/>
            </a:p>
          </p:txBody>
        </p:sp>
        <p:sp>
          <p:nvSpPr>
            <p:cNvPr id="27" name="TextBox 26"/>
            <p:cNvSpPr txBox="1"/>
            <p:nvPr/>
          </p:nvSpPr>
          <p:spPr>
            <a:xfrm>
              <a:off x="8873202" y="4318927"/>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28" name="TextBox 27"/>
            <p:cNvSpPr txBox="1"/>
            <p:nvPr/>
          </p:nvSpPr>
          <p:spPr>
            <a:xfrm>
              <a:off x="6321675" y="4275808"/>
              <a:ext cx="1813562" cy="369332"/>
            </a:xfrm>
            <a:prstGeom prst="rect">
              <a:avLst/>
            </a:prstGeom>
            <a:noFill/>
          </p:spPr>
          <p:txBody>
            <a:bodyPr wrap="square" rtlCol="0">
              <a:spAutoFit/>
            </a:bodyPr>
            <a:lstStyle/>
            <a:p>
              <a:r>
                <a:rPr lang="tr-TR" b="1" dirty="0" smtClean="0"/>
                <a:t>Giriş</a:t>
              </a:r>
              <a:endParaRPr lang="en-US" b="1" dirty="0"/>
            </a:p>
          </p:txBody>
        </p:sp>
        <p:sp>
          <p:nvSpPr>
            <p:cNvPr id="29" name="TextBox 28"/>
            <p:cNvSpPr txBox="1"/>
            <p:nvPr/>
          </p:nvSpPr>
          <p:spPr>
            <a:xfrm>
              <a:off x="1287782" y="4304067"/>
              <a:ext cx="1813562" cy="369332"/>
            </a:xfrm>
            <a:prstGeom prst="rect">
              <a:avLst/>
            </a:prstGeom>
            <a:noFill/>
          </p:spPr>
          <p:txBody>
            <a:bodyPr wrap="square" rtlCol="0">
              <a:spAutoFit/>
            </a:bodyPr>
            <a:lstStyle/>
            <a:p>
              <a:r>
                <a:rPr lang="tr-TR" b="1" dirty="0" smtClean="0"/>
                <a:t>Referans Giriş</a:t>
              </a:r>
              <a:endParaRPr lang="en-US" b="1" dirty="0"/>
            </a:p>
          </p:txBody>
        </p:sp>
        <p:sp>
          <p:nvSpPr>
            <p:cNvPr id="30" name="TextBox 29"/>
            <p:cNvSpPr txBox="1"/>
            <p:nvPr/>
          </p:nvSpPr>
          <p:spPr>
            <a:xfrm>
              <a:off x="2910838" y="2774241"/>
              <a:ext cx="650627" cy="369332"/>
            </a:xfrm>
            <a:prstGeom prst="rect">
              <a:avLst/>
            </a:prstGeom>
            <a:noFill/>
          </p:spPr>
          <p:txBody>
            <a:bodyPr wrap="square" rtlCol="0">
              <a:spAutoFit/>
            </a:bodyPr>
            <a:lstStyle/>
            <a:p>
              <a:r>
                <a:rPr lang="tr-TR" b="1" dirty="0" smtClean="0"/>
                <a:t>d</a:t>
              </a:r>
              <a:r>
                <a:rPr lang="tr-TR" b="1" baseline="30000" dirty="0" smtClean="0"/>
                <a:t>*</a:t>
              </a:r>
              <a:r>
                <a:rPr lang="tr-TR" b="1" dirty="0" smtClean="0"/>
                <a:t>(t)</a:t>
              </a:r>
              <a:endParaRPr lang="en-US" b="1" dirty="0"/>
            </a:p>
          </p:txBody>
        </p:sp>
        <p:cxnSp>
          <p:nvCxnSpPr>
            <p:cNvPr id="31" name="Straight Arrow Connector 30"/>
            <p:cNvCxnSpPr/>
            <p:nvPr/>
          </p:nvCxnSpPr>
          <p:spPr>
            <a:xfrm rot="5400000" flipV="1">
              <a:off x="2980010" y="3338181"/>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4385" y="2630939"/>
              <a:ext cx="1532652" cy="923330"/>
            </a:xfrm>
            <a:prstGeom prst="rect">
              <a:avLst/>
            </a:prstGeom>
            <a:noFill/>
          </p:spPr>
          <p:txBody>
            <a:bodyPr wrap="square" rtlCol="0">
              <a:spAutoFit/>
            </a:bodyPr>
            <a:lstStyle/>
            <a:p>
              <a:r>
                <a:rPr lang="tr-TR" b="1" dirty="0" smtClean="0"/>
                <a:t>Ölçülen yada Tahmin </a:t>
              </a:r>
              <a:r>
                <a:rPr lang="tr-TR" b="1" dirty="0"/>
                <a:t>E</a:t>
              </a:r>
              <a:r>
                <a:rPr lang="tr-TR" b="1" dirty="0" smtClean="0"/>
                <a:t>dilen Bozucu Etki</a:t>
              </a:r>
              <a:endParaRPr lang="en-US" b="1" dirty="0"/>
            </a:p>
          </p:txBody>
        </p:sp>
        <p:cxnSp>
          <p:nvCxnSpPr>
            <p:cNvPr id="34" name="Straight Connector 33"/>
            <p:cNvCxnSpPr/>
            <p:nvPr/>
          </p:nvCxnSpPr>
          <p:spPr>
            <a:xfrm>
              <a:off x="3415171" y="4738467"/>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98182" y="5105679"/>
              <a:ext cx="794840" cy="369332"/>
            </a:xfrm>
            <a:prstGeom prst="rect">
              <a:avLst/>
            </a:prstGeom>
            <a:noFill/>
          </p:spPr>
          <p:txBody>
            <a:bodyPr wrap="square" rtlCol="0">
              <a:spAutoFit/>
            </a:bodyPr>
            <a:lstStyle/>
            <a:p>
              <a:r>
                <a:rPr lang="tr-TR" b="1" dirty="0" smtClean="0"/>
                <a:t>P</a:t>
              </a:r>
              <a:endParaRPr lang="en-US" b="1" dirty="0"/>
            </a:p>
          </p:txBody>
        </p:sp>
        <p:sp>
          <p:nvSpPr>
            <p:cNvPr id="36" name="TextBox 35"/>
            <p:cNvSpPr txBox="1"/>
            <p:nvPr/>
          </p:nvSpPr>
          <p:spPr>
            <a:xfrm>
              <a:off x="3531689" y="5055102"/>
              <a:ext cx="794840" cy="369332"/>
            </a:xfrm>
            <a:prstGeom prst="rect">
              <a:avLst/>
            </a:prstGeom>
            <a:noFill/>
          </p:spPr>
          <p:txBody>
            <a:bodyPr wrap="square" rtlCol="0">
              <a:spAutoFit/>
            </a:bodyPr>
            <a:lstStyle/>
            <a:p>
              <a:r>
                <a:rPr lang="tr-TR" b="1" dirty="0" smtClean="0"/>
                <a:t>P</a:t>
              </a:r>
              <a:r>
                <a:rPr lang="tr-TR" b="1" baseline="30000" dirty="0" smtClean="0"/>
                <a:t>*</a:t>
              </a:r>
              <a:endParaRPr lang="en-US" b="1" baseline="30000" dirty="0"/>
            </a:p>
          </p:txBody>
        </p:sp>
      </p:grpSp>
      <mc:AlternateContent xmlns:mc="http://schemas.openxmlformats.org/markup-compatibility/2006">
        <mc:Choice xmlns:a14="http://schemas.microsoft.com/office/drawing/2010/main" Requires="a14">
          <p:sp>
            <p:nvSpPr>
              <p:cNvPr id="41" name="Rectangle 40"/>
              <p:cNvSpPr/>
              <p:nvPr/>
            </p:nvSpPr>
            <p:spPr>
              <a:xfrm>
                <a:off x="3953219" y="1918539"/>
                <a:ext cx="2931444"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i="1">
                              <a:latin typeface="Cambria Math" panose="02040503050406030204" pitchFamily="18" charset="0"/>
                            </a:rPr>
                            <m:t>𝑟</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𝑃</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p:sp>
            <p:nvSpPr>
              <p:cNvPr id="41" name="Rectangle 40"/>
              <p:cNvSpPr>
                <a:spLocks noRot="1" noChangeAspect="1" noMove="1" noResize="1" noEditPoints="1" noAdjustHandles="1" noChangeArrowheads="1" noChangeShapeType="1" noTextEdit="1"/>
              </p:cNvSpPr>
              <p:nvPr/>
            </p:nvSpPr>
            <p:spPr>
              <a:xfrm>
                <a:off x="3953219" y="1918539"/>
                <a:ext cx="2931444" cy="404983"/>
              </a:xfrm>
              <a:prstGeom prst="rect">
                <a:avLst/>
              </a:prstGeom>
              <a:blipFill rotWithShape="0">
                <a:blip r:embed="rId2"/>
                <a:stretch>
                  <a:fillRect b="-7353"/>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03369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Kapalı Çevrim Kontrol Sistemi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79" y="1395563"/>
                <a:ext cx="9921773" cy="3533381"/>
              </a:xfrm>
            </p:spPr>
            <p:txBody>
              <a:bodyPr>
                <a:normAutofit/>
              </a:bodyPr>
              <a:lstStyle/>
              <a:p>
                <a:r>
                  <a:rPr lang="tr-TR" b="1" dirty="0" smtClean="0"/>
                  <a:t>Yeni eklenen semboller:</a:t>
                </a:r>
              </a:p>
              <a:p>
                <a:pPr>
                  <a:spcBef>
                    <a:spcPts val="400"/>
                  </a:spcBef>
                </a:pPr>
                <a:r>
                  <a:rPr lang="tr-TR" dirty="0" smtClean="0"/>
                  <a:t>c’(</a:t>
                </a:r>
                <a:r>
                  <a:rPr lang="tr-TR" dirty="0"/>
                  <a:t>t): </a:t>
                </a:r>
                <a:r>
                  <a:rPr lang="tr-TR" dirty="0" smtClean="0"/>
                  <a:t>Ölçülen Çıkış (Algılayıcı çıkışı</a:t>
                </a:r>
                <a:r>
                  <a:rPr lang="tr-TR" dirty="0" smtClean="0"/>
                  <a:t>); n(t</a:t>
                </a:r>
                <a:r>
                  <a:rPr lang="tr-TR" dirty="0"/>
                  <a:t>): </a:t>
                </a:r>
                <a:r>
                  <a:rPr lang="tr-TR" dirty="0" smtClean="0"/>
                  <a:t>Algılayıcı gürültüsü</a:t>
                </a:r>
              </a:p>
              <a:p>
                <a:pPr>
                  <a:spcBef>
                    <a:spcPts val="400"/>
                  </a:spcBef>
                </a:pPr>
                <a:r>
                  <a:rPr lang="tr-TR" dirty="0" smtClean="0"/>
                  <a:t>Açık çevrimin tersine, bozucu etkinin ve sistem parametrelerinin çok iyi tahmin edilmesine gerek yoktur. </a:t>
                </a:r>
              </a:p>
              <a:p>
                <a:pPr>
                  <a:spcBef>
                    <a:spcPts val="400"/>
                  </a:spcBef>
                </a:pPr>
                <a:r>
                  <a:rPr lang="tr-TR" dirty="0" smtClean="0"/>
                  <a:t>Ancak kapalı çevrim kontrolün başarısı iyi algılayıcılara dayanır yani;</a:t>
                </a:r>
              </a:p>
              <a:p>
                <a:pPr marL="0" indent="0">
                  <a:spcBef>
                    <a:spcPts val="400"/>
                  </a:spcBef>
                  <a:buNone/>
                </a:pPr>
                <a14:m>
                  <m:oMathPara xmlns:m="http://schemas.openxmlformats.org/officeDocument/2006/math">
                    <m:oMathParaPr>
                      <m:jc m:val="centerGroup"/>
                    </m:oMathParaPr>
                    <m:oMath xmlns:m="http://schemas.openxmlformats.org/officeDocument/2006/math">
                      <m:r>
                        <a:rPr lang="tr-TR" b="1" i="1" dirty="0" smtClean="0">
                          <a:latin typeface="Cambria Math" panose="02040503050406030204" pitchFamily="18" charset="0"/>
                        </a:rPr>
                        <m:t>𝒄</m:t>
                      </m:r>
                      <m:r>
                        <a:rPr lang="tr-TR" b="1" i="1" dirty="0" smtClean="0">
                          <a:latin typeface="Cambria Math" panose="02040503050406030204" pitchFamily="18" charset="0"/>
                        </a:rPr>
                        <m:t>’(</m:t>
                      </m:r>
                      <m:r>
                        <a:rPr lang="tr-TR" b="1" i="1" dirty="0" smtClean="0">
                          <a:latin typeface="Cambria Math" panose="02040503050406030204" pitchFamily="18" charset="0"/>
                        </a:rPr>
                        <m:t>𝒕</m:t>
                      </m:r>
                      <m:r>
                        <a:rPr lang="tr-TR" b="1" i="1" dirty="0" smtClean="0">
                          <a:latin typeface="Cambria Math" panose="02040503050406030204" pitchFamily="18" charset="0"/>
                        </a:rPr>
                        <m:t>)≅</m:t>
                      </m:r>
                      <m:r>
                        <a:rPr lang="tr-TR" b="1" i="1" dirty="0" smtClean="0">
                          <a:latin typeface="Cambria Math" panose="02040503050406030204" pitchFamily="18" charset="0"/>
                          <a:ea typeface="Cambria Math" panose="02040503050406030204" pitchFamily="18" charset="0"/>
                        </a:rPr>
                        <m:t>𝒄</m:t>
                      </m:r>
                      <m:r>
                        <a:rPr lang="tr-TR" b="1" i="1" dirty="0" smtClean="0">
                          <a:latin typeface="Cambria Math" panose="02040503050406030204" pitchFamily="18" charset="0"/>
                          <a:ea typeface="Cambria Math" panose="02040503050406030204" pitchFamily="18" charset="0"/>
                        </a:rPr>
                        <m:t>(</m:t>
                      </m:r>
                      <m:r>
                        <a:rPr lang="tr-TR" b="1" i="1" dirty="0" smtClean="0">
                          <a:latin typeface="Cambria Math" panose="02040503050406030204" pitchFamily="18" charset="0"/>
                          <a:ea typeface="Cambria Math" panose="02040503050406030204" pitchFamily="18" charset="0"/>
                        </a:rPr>
                        <m:t>𝒕</m:t>
                      </m:r>
                      <m:r>
                        <a:rPr lang="tr-TR" b="1" i="1" dirty="0" smtClean="0">
                          <a:latin typeface="Cambria Math" panose="02040503050406030204" pitchFamily="18" charset="0"/>
                          <a:ea typeface="Cambria Math" panose="02040503050406030204" pitchFamily="18" charset="0"/>
                        </a:rPr>
                        <m:t>)</m:t>
                      </m:r>
                    </m:oMath>
                  </m:oMathPara>
                </a14:m>
                <a:endParaRPr lang="tr-TR" b="1" dirty="0" smtClean="0"/>
              </a:p>
              <a:p>
                <a:r>
                  <a:rPr lang="tr-TR" dirty="0" smtClean="0"/>
                  <a:t>Kapalı </a:t>
                </a:r>
                <a:r>
                  <a:rPr lang="tr-TR" dirty="0"/>
                  <a:t>çevrim kontrol sisteminde, üretilen kontrol girişi u(t), r(t</a:t>
                </a:r>
                <a:r>
                  <a:rPr lang="tr-TR" dirty="0" smtClean="0"/>
                  <a:t>), c’(t), d</a:t>
                </a:r>
                <a:r>
                  <a:rPr lang="tr-TR" dirty="0"/>
                  <a:t>*(t) ve P*(t)’</a:t>
                </a:r>
                <a:r>
                  <a:rPr lang="tr-TR" dirty="0" err="1"/>
                  <a:t>nin</a:t>
                </a:r>
                <a:r>
                  <a:rPr lang="tr-TR" dirty="0"/>
                  <a:t> bir fonksiyonudur. </a:t>
                </a:r>
              </a:p>
              <a:p>
                <a:pPr>
                  <a:spcBef>
                    <a:spcPts val="400"/>
                  </a:spcBef>
                </a:pPr>
                <a:endParaRPr lang="tr-TR"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79" y="1395563"/>
                <a:ext cx="9921773" cy="3533381"/>
              </a:xfrm>
              <a:blipFill rotWithShape="0">
                <a:blip r:embed="rId2"/>
                <a:stretch>
                  <a:fillRect l="-921" t="-2414" r="-1044"/>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48" name="Rectangle 47"/>
              <p:cNvSpPr/>
              <p:nvPr/>
            </p:nvSpPr>
            <p:spPr>
              <a:xfrm>
                <a:off x="3788104" y="4581251"/>
                <a:ext cx="3471720"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i="1">
                              <a:latin typeface="Cambria Math" panose="02040503050406030204" pitchFamily="18" charset="0"/>
                            </a:rPr>
                            <m:t>𝑟</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𝑐</m:t>
                          </m:r>
                          <m:r>
                            <a:rPr lang="tr-TR" b="0" i="1" smtClean="0">
                              <a:latin typeface="Cambria Math" panose="02040503050406030204" pitchFamily="18" charset="0"/>
                            </a:rPr>
                            <m:t>′</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𝑃</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p:sp>
            <p:nvSpPr>
              <p:cNvPr id="48" name="Rectangle 47"/>
              <p:cNvSpPr>
                <a:spLocks noRot="1" noChangeAspect="1" noMove="1" noResize="1" noEditPoints="1" noAdjustHandles="1" noChangeArrowheads="1" noChangeShapeType="1" noTextEdit="1"/>
              </p:cNvSpPr>
              <p:nvPr/>
            </p:nvSpPr>
            <p:spPr>
              <a:xfrm>
                <a:off x="3788104" y="4581251"/>
                <a:ext cx="3471720" cy="404983"/>
              </a:xfrm>
              <a:prstGeom prst="rect">
                <a:avLst/>
              </a:prstGeom>
              <a:blipFill rotWithShape="0">
                <a:blip r:embed="rId3"/>
                <a:stretch>
                  <a:fillRect b="-7353"/>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70516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Kapalı Çevrim Kontrol Sistemi</a:t>
            </a:r>
            <a:endParaRPr lang="en-US" dirty="0"/>
          </a:p>
        </p:txBody>
      </p:sp>
      <p:sp>
        <p:nvSpPr>
          <p:cNvPr id="3" name="Content Placeholder 2"/>
          <p:cNvSpPr>
            <a:spLocks noGrp="1"/>
          </p:cNvSpPr>
          <p:nvPr>
            <p:ph idx="1"/>
          </p:nvPr>
        </p:nvSpPr>
        <p:spPr>
          <a:xfrm>
            <a:off x="1097279" y="1395563"/>
            <a:ext cx="9921773" cy="1306273"/>
          </a:xfrm>
        </p:spPr>
        <p:txBody>
          <a:bodyPr>
            <a:normAutofit/>
          </a:bodyPr>
          <a:lstStyle/>
          <a:p>
            <a:r>
              <a:rPr lang="tr-TR" dirty="0" smtClean="0"/>
              <a:t>Kapalı </a:t>
            </a:r>
            <a:r>
              <a:rPr lang="tr-TR" dirty="0"/>
              <a:t>çevrim kontrol sisteminde, üretilen kontrol girişi u(t), r(t</a:t>
            </a:r>
            <a:r>
              <a:rPr lang="tr-TR" dirty="0" smtClean="0"/>
              <a:t>), c’(t), d</a:t>
            </a:r>
            <a:r>
              <a:rPr lang="tr-TR" dirty="0"/>
              <a:t>*(t) ve P*(t)’</a:t>
            </a:r>
            <a:r>
              <a:rPr lang="tr-TR" dirty="0" err="1"/>
              <a:t>nin</a:t>
            </a:r>
            <a:r>
              <a:rPr lang="tr-TR" dirty="0"/>
              <a:t> bir fonksiyonudur. </a:t>
            </a:r>
          </a:p>
          <a:p>
            <a:pPr>
              <a:spcBef>
                <a:spcPts val="400"/>
              </a:spcBef>
            </a:pPr>
            <a:endParaRPr lang="tr-TR" dirty="0" smtClean="0"/>
          </a:p>
          <a:p>
            <a:endParaRPr lang="en-US" dirty="0"/>
          </a:p>
        </p:txBody>
      </p:sp>
      <p:grpSp>
        <p:nvGrpSpPr>
          <p:cNvPr id="47" name="Group 46"/>
          <p:cNvGrpSpPr/>
          <p:nvPr/>
        </p:nvGrpSpPr>
        <p:grpSpPr>
          <a:xfrm>
            <a:off x="1977652" y="2613090"/>
            <a:ext cx="8161025" cy="3677863"/>
            <a:chOff x="2525739" y="2630939"/>
            <a:chExt cx="8161025" cy="3677863"/>
          </a:xfrm>
        </p:grpSpPr>
        <p:sp>
          <p:nvSpPr>
            <p:cNvPr id="5" name="Flowchart: Process 4"/>
            <p:cNvSpPr/>
            <p:nvPr/>
          </p:nvSpPr>
          <p:spPr>
            <a:xfrm>
              <a:off x="4030393"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6203858" y="5556740"/>
              <a:ext cx="1364567" cy="403276"/>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22610" y="5556740"/>
              <a:ext cx="1364567" cy="369332"/>
            </a:xfrm>
            <a:prstGeom prst="rect">
              <a:avLst/>
            </a:prstGeom>
            <a:noFill/>
          </p:spPr>
          <p:txBody>
            <a:bodyPr wrap="square" rtlCol="0">
              <a:spAutoFit/>
            </a:bodyPr>
            <a:lstStyle/>
            <a:p>
              <a:r>
                <a:rPr lang="tr-TR" b="1" dirty="0" smtClean="0"/>
                <a:t>Algılayıcılar</a:t>
              </a:r>
              <a:endParaRPr lang="en-US" b="1" dirty="0"/>
            </a:p>
          </p:txBody>
        </p:sp>
        <p:sp>
          <p:nvSpPr>
            <p:cNvPr id="10" name="TextBox 9"/>
            <p:cNvSpPr txBox="1"/>
            <p:nvPr/>
          </p:nvSpPr>
          <p:spPr>
            <a:xfrm>
              <a:off x="4025704" y="4077288"/>
              <a:ext cx="1364567" cy="369332"/>
            </a:xfrm>
            <a:prstGeom prst="rect">
              <a:avLst/>
            </a:prstGeom>
            <a:noFill/>
          </p:spPr>
          <p:txBody>
            <a:bodyPr wrap="square" rtlCol="0">
              <a:spAutoFit/>
            </a:bodyPr>
            <a:lstStyle/>
            <a:p>
              <a:r>
                <a:rPr lang="tr-TR" b="1" dirty="0" smtClean="0"/>
                <a:t>Kontrolcü</a:t>
              </a:r>
              <a:endParaRPr lang="en-US" b="1" dirty="0"/>
            </a:p>
          </p:txBody>
        </p:sp>
        <p:sp>
          <p:nvSpPr>
            <p:cNvPr id="12" name="TextBox 11"/>
            <p:cNvSpPr txBox="1"/>
            <p:nvPr/>
          </p:nvSpPr>
          <p:spPr>
            <a:xfrm>
              <a:off x="7228455" y="4086666"/>
              <a:ext cx="1364567" cy="369332"/>
            </a:xfrm>
            <a:prstGeom prst="rect">
              <a:avLst/>
            </a:prstGeom>
            <a:noFill/>
          </p:spPr>
          <p:txBody>
            <a:bodyPr wrap="square" rtlCol="0">
              <a:spAutoFit/>
            </a:bodyPr>
            <a:lstStyle/>
            <a:p>
              <a:r>
                <a:rPr lang="tr-TR" b="1" dirty="0" smtClean="0"/>
                <a:t>Sistem</a:t>
              </a:r>
              <a:endParaRPr lang="en-US" b="1" dirty="0"/>
            </a:p>
          </p:txBody>
        </p:sp>
        <p:cxnSp>
          <p:nvCxnSpPr>
            <p:cNvPr id="13" name="Straight Arrow Connector 12"/>
            <p:cNvCxnSpPr>
              <a:endCxn id="10" idx="1"/>
            </p:cNvCxnSpPr>
            <p:nvPr/>
          </p:nvCxnSpPr>
          <p:spPr>
            <a:xfrm flipV="1">
              <a:off x="3076129"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7" idx="1"/>
            </p:cNvCxnSpPr>
            <p:nvPr/>
          </p:nvCxnSpPr>
          <p:spPr>
            <a:xfrm flipV="1">
              <a:off x="5394960" y="4265240"/>
              <a:ext cx="1613095" cy="18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47409" y="4287742"/>
              <a:ext cx="0" cy="1452268"/>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89821" y="4718766"/>
              <a:ext cx="18166" cy="103688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698612" y="5755646"/>
              <a:ext cx="1453658" cy="77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00226" y="3892622"/>
              <a:ext cx="650627" cy="369332"/>
            </a:xfrm>
            <a:prstGeom prst="rect">
              <a:avLst/>
            </a:prstGeom>
            <a:noFill/>
          </p:spPr>
          <p:txBody>
            <a:bodyPr wrap="square" rtlCol="0">
              <a:spAutoFit/>
            </a:bodyPr>
            <a:lstStyle/>
            <a:p>
              <a:r>
                <a:rPr lang="tr-TR" b="1" dirty="0" smtClean="0"/>
                <a:t>u(t)</a:t>
              </a:r>
              <a:endParaRPr lang="en-US" b="1" dirty="0"/>
            </a:p>
          </p:txBody>
        </p:sp>
        <p:sp>
          <p:nvSpPr>
            <p:cNvPr id="22" name="TextBox 21"/>
            <p:cNvSpPr txBox="1"/>
            <p:nvPr/>
          </p:nvSpPr>
          <p:spPr>
            <a:xfrm>
              <a:off x="8725483" y="3890274"/>
              <a:ext cx="650627" cy="369332"/>
            </a:xfrm>
            <a:prstGeom prst="rect">
              <a:avLst/>
            </a:prstGeom>
            <a:noFill/>
          </p:spPr>
          <p:txBody>
            <a:bodyPr wrap="square" rtlCol="0">
              <a:spAutoFit/>
            </a:bodyPr>
            <a:lstStyle/>
            <a:p>
              <a:r>
                <a:rPr lang="tr-TR" b="1" dirty="0" smtClean="0"/>
                <a:t>c(t)</a:t>
              </a:r>
              <a:endParaRPr lang="en-US" b="1" dirty="0"/>
            </a:p>
          </p:txBody>
        </p:sp>
        <p:sp>
          <p:nvSpPr>
            <p:cNvPr id="23" name="TextBox 22"/>
            <p:cNvSpPr txBox="1"/>
            <p:nvPr/>
          </p:nvSpPr>
          <p:spPr>
            <a:xfrm>
              <a:off x="7147555" y="2776586"/>
              <a:ext cx="650627" cy="369332"/>
            </a:xfrm>
            <a:prstGeom prst="rect">
              <a:avLst/>
            </a:prstGeom>
            <a:noFill/>
          </p:spPr>
          <p:txBody>
            <a:bodyPr wrap="square" rtlCol="0">
              <a:spAutoFit/>
            </a:bodyPr>
            <a:lstStyle/>
            <a:p>
              <a:r>
                <a:rPr lang="tr-TR" b="1" dirty="0" smtClean="0"/>
                <a:t>d(t)</a:t>
              </a:r>
              <a:endParaRPr lang="en-US" b="1" dirty="0"/>
            </a:p>
          </p:txBody>
        </p:sp>
        <p:sp>
          <p:nvSpPr>
            <p:cNvPr id="24" name="TextBox 23"/>
            <p:cNvSpPr txBox="1"/>
            <p:nvPr/>
          </p:nvSpPr>
          <p:spPr>
            <a:xfrm>
              <a:off x="3028067" y="3890279"/>
              <a:ext cx="650627" cy="369332"/>
            </a:xfrm>
            <a:prstGeom prst="rect">
              <a:avLst/>
            </a:prstGeom>
            <a:noFill/>
          </p:spPr>
          <p:txBody>
            <a:bodyPr wrap="square" rtlCol="0">
              <a:spAutoFit/>
            </a:bodyPr>
            <a:lstStyle/>
            <a:p>
              <a:r>
                <a:rPr lang="tr-TR" b="1" dirty="0" smtClean="0"/>
                <a:t>r(t)</a:t>
              </a:r>
              <a:endParaRPr lang="en-US" b="1" dirty="0"/>
            </a:p>
          </p:txBody>
        </p:sp>
        <p:cxnSp>
          <p:nvCxnSpPr>
            <p:cNvPr id="25" name="Straight Arrow Connector 24"/>
            <p:cNvCxnSpPr/>
            <p:nvPr/>
          </p:nvCxnSpPr>
          <p:spPr>
            <a:xfrm rot="5400000" flipV="1">
              <a:off x="7216727" y="3340526"/>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81664" y="3110465"/>
              <a:ext cx="1331734" cy="369332"/>
            </a:xfrm>
            <a:prstGeom prst="rect">
              <a:avLst/>
            </a:prstGeom>
            <a:noFill/>
          </p:spPr>
          <p:txBody>
            <a:bodyPr wrap="square" rtlCol="0">
              <a:spAutoFit/>
            </a:bodyPr>
            <a:lstStyle/>
            <a:p>
              <a:r>
                <a:rPr lang="tr-TR" b="1" dirty="0" smtClean="0"/>
                <a:t>Bozucu Etki</a:t>
              </a:r>
              <a:endParaRPr lang="en-US" b="1" dirty="0"/>
            </a:p>
          </p:txBody>
        </p:sp>
        <p:sp>
          <p:nvSpPr>
            <p:cNvPr id="27" name="TextBox 26"/>
            <p:cNvSpPr txBox="1"/>
            <p:nvPr/>
          </p:nvSpPr>
          <p:spPr>
            <a:xfrm>
              <a:off x="8873202" y="4318927"/>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28" name="TextBox 27"/>
            <p:cNvSpPr txBox="1"/>
            <p:nvPr/>
          </p:nvSpPr>
          <p:spPr>
            <a:xfrm>
              <a:off x="5843376" y="4275808"/>
              <a:ext cx="1813562" cy="369332"/>
            </a:xfrm>
            <a:prstGeom prst="rect">
              <a:avLst/>
            </a:prstGeom>
            <a:noFill/>
          </p:spPr>
          <p:txBody>
            <a:bodyPr wrap="square" rtlCol="0">
              <a:spAutoFit/>
            </a:bodyPr>
            <a:lstStyle/>
            <a:p>
              <a:r>
                <a:rPr lang="tr-TR" b="1" dirty="0" smtClean="0"/>
                <a:t>Giriş</a:t>
              </a:r>
              <a:endParaRPr lang="en-US" b="1" dirty="0"/>
            </a:p>
          </p:txBody>
        </p:sp>
        <p:sp>
          <p:nvSpPr>
            <p:cNvPr id="29" name="TextBox 28"/>
            <p:cNvSpPr txBox="1"/>
            <p:nvPr/>
          </p:nvSpPr>
          <p:spPr>
            <a:xfrm>
              <a:off x="2525739" y="4304067"/>
              <a:ext cx="1813562" cy="369332"/>
            </a:xfrm>
            <a:prstGeom prst="rect">
              <a:avLst/>
            </a:prstGeom>
            <a:noFill/>
          </p:spPr>
          <p:txBody>
            <a:bodyPr wrap="square" rtlCol="0">
              <a:spAutoFit/>
            </a:bodyPr>
            <a:lstStyle/>
            <a:p>
              <a:r>
                <a:rPr lang="tr-TR" b="1" dirty="0" smtClean="0"/>
                <a:t>Referans Giriş</a:t>
              </a:r>
              <a:endParaRPr lang="en-US" b="1" dirty="0"/>
            </a:p>
          </p:txBody>
        </p:sp>
        <p:sp>
          <p:nvSpPr>
            <p:cNvPr id="30" name="TextBox 29"/>
            <p:cNvSpPr txBox="1"/>
            <p:nvPr/>
          </p:nvSpPr>
          <p:spPr>
            <a:xfrm>
              <a:off x="4148795" y="2774241"/>
              <a:ext cx="650627" cy="369332"/>
            </a:xfrm>
            <a:prstGeom prst="rect">
              <a:avLst/>
            </a:prstGeom>
            <a:noFill/>
          </p:spPr>
          <p:txBody>
            <a:bodyPr wrap="square" rtlCol="0">
              <a:spAutoFit/>
            </a:bodyPr>
            <a:lstStyle/>
            <a:p>
              <a:r>
                <a:rPr lang="tr-TR" b="1" dirty="0" smtClean="0"/>
                <a:t>d</a:t>
              </a:r>
              <a:r>
                <a:rPr lang="tr-TR" b="1" baseline="30000" dirty="0" smtClean="0"/>
                <a:t>*</a:t>
              </a:r>
              <a:r>
                <a:rPr lang="tr-TR" b="1" dirty="0" smtClean="0"/>
                <a:t>(t)</a:t>
              </a:r>
              <a:endParaRPr lang="en-US" b="1" dirty="0"/>
            </a:p>
          </p:txBody>
        </p:sp>
        <p:cxnSp>
          <p:nvCxnSpPr>
            <p:cNvPr id="31" name="Straight Arrow Connector 30"/>
            <p:cNvCxnSpPr/>
            <p:nvPr/>
          </p:nvCxnSpPr>
          <p:spPr>
            <a:xfrm rot="5400000" flipV="1">
              <a:off x="4217967" y="3338181"/>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12342" y="2630939"/>
              <a:ext cx="1532652" cy="923330"/>
            </a:xfrm>
            <a:prstGeom prst="rect">
              <a:avLst/>
            </a:prstGeom>
            <a:noFill/>
          </p:spPr>
          <p:txBody>
            <a:bodyPr wrap="square" rtlCol="0">
              <a:spAutoFit/>
            </a:bodyPr>
            <a:lstStyle/>
            <a:p>
              <a:r>
                <a:rPr lang="tr-TR" b="1" dirty="0" smtClean="0"/>
                <a:t>Ölçülen yada Tahmin </a:t>
              </a:r>
              <a:r>
                <a:rPr lang="tr-TR" b="1" dirty="0"/>
                <a:t>E</a:t>
              </a:r>
              <a:r>
                <a:rPr lang="tr-TR" b="1" dirty="0" smtClean="0"/>
                <a:t>dilen Bozucu Etki</a:t>
              </a:r>
              <a:endParaRPr lang="en-US" b="1" dirty="0"/>
            </a:p>
          </p:txBody>
        </p:sp>
        <p:cxnSp>
          <p:nvCxnSpPr>
            <p:cNvPr id="33" name="Straight Connector 32"/>
            <p:cNvCxnSpPr/>
            <p:nvPr/>
          </p:nvCxnSpPr>
          <p:spPr>
            <a:xfrm>
              <a:off x="8103694" y="4718766"/>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75158" y="4738467"/>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20212" y="5105679"/>
              <a:ext cx="794840" cy="369332"/>
            </a:xfrm>
            <a:prstGeom prst="rect">
              <a:avLst/>
            </a:prstGeom>
            <a:noFill/>
          </p:spPr>
          <p:txBody>
            <a:bodyPr wrap="square" rtlCol="0">
              <a:spAutoFit/>
            </a:bodyPr>
            <a:lstStyle/>
            <a:p>
              <a:r>
                <a:rPr lang="tr-TR" b="1" dirty="0" smtClean="0"/>
                <a:t>P</a:t>
              </a:r>
              <a:endParaRPr lang="en-US" b="1" dirty="0"/>
            </a:p>
          </p:txBody>
        </p:sp>
        <p:sp>
          <p:nvSpPr>
            <p:cNvPr id="36" name="TextBox 35"/>
            <p:cNvSpPr txBox="1"/>
            <p:nvPr/>
          </p:nvSpPr>
          <p:spPr>
            <a:xfrm>
              <a:off x="5191676" y="5055102"/>
              <a:ext cx="794840" cy="369332"/>
            </a:xfrm>
            <a:prstGeom prst="rect">
              <a:avLst/>
            </a:prstGeom>
            <a:noFill/>
          </p:spPr>
          <p:txBody>
            <a:bodyPr wrap="square" rtlCol="0">
              <a:spAutoFit/>
            </a:bodyPr>
            <a:lstStyle/>
            <a:p>
              <a:r>
                <a:rPr lang="tr-TR" b="1" dirty="0" smtClean="0"/>
                <a:t>P</a:t>
              </a:r>
              <a:r>
                <a:rPr lang="tr-TR" b="1" baseline="30000" dirty="0" smtClean="0"/>
                <a:t>*</a:t>
              </a:r>
              <a:endParaRPr lang="en-US" b="1" baseline="30000" dirty="0"/>
            </a:p>
          </p:txBody>
        </p:sp>
        <p:cxnSp>
          <p:nvCxnSpPr>
            <p:cNvPr id="39" name="Straight Arrow Connector 38"/>
            <p:cNvCxnSpPr>
              <a:endCxn id="9" idx="3"/>
            </p:cNvCxnSpPr>
            <p:nvPr/>
          </p:nvCxnSpPr>
          <p:spPr>
            <a:xfrm flipH="1">
              <a:off x="7587177" y="5740010"/>
              <a:ext cx="1260232" cy="13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25860" y="5787070"/>
              <a:ext cx="650627" cy="369332"/>
            </a:xfrm>
            <a:prstGeom prst="rect">
              <a:avLst/>
            </a:prstGeom>
            <a:noFill/>
          </p:spPr>
          <p:txBody>
            <a:bodyPr wrap="square" rtlCol="0">
              <a:spAutoFit/>
            </a:bodyPr>
            <a:lstStyle/>
            <a:p>
              <a:r>
                <a:rPr lang="tr-TR" b="1" dirty="0" smtClean="0"/>
                <a:t>c(t)</a:t>
              </a:r>
              <a:endParaRPr lang="en-US" b="1" dirty="0"/>
            </a:p>
          </p:txBody>
        </p:sp>
        <p:sp>
          <p:nvSpPr>
            <p:cNvPr id="41" name="TextBox 40"/>
            <p:cNvSpPr txBox="1"/>
            <p:nvPr/>
          </p:nvSpPr>
          <p:spPr>
            <a:xfrm>
              <a:off x="5668111" y="5770654"/>
              <a:ext cx="650627" cy="369332"/>
            </a:xfrm>
            <a:prstGeom prst="rect">
              <a:avLst/>
            </a:prstGeom>
            <a:noFill/>
          </p:spPr>
          <p:txBody>
            <a:bodyPr wrap="square" rtlCol="0">
              <a:spAutoFit/>
            </a:bodyPr>
            <a:lstStyle/>
            <a:p>
              <a:r>
                <a:rPr lang="tr-TR" b="1" dirty="0" smtClean="0"/>
                <a:t>c’(t)</a:t>
              </a:r>
              <a:endParaRPr lang="en-US" b="1" dirty="0"/>
            </a:p>
          </p:txBody>
        </p:sp>
        <p:cxnSp>
          <p:nvCxnSpPr>
            <p:cNvPr id="42" name="Straight Connector 41"/>
            <p:cNvCxnSpPr/>
            <p:nvPr/>
          </p:nvCxnSpPr>
          <p:spPr>
            <a:xfrm>
              <a:off x="6863389" y="5954381"/>
              <a:ext cx="22752" cy="31981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891999" y="5939470"/>
              <a:ext cx="650627" cy="369332"/>
            </a:xfrm>
            <a:prstGeom prst="rect">
              <a:avLst/>
            </a:prstGeom>
            <a:noFill/>
          </p:spPr>
          <p:txBody>
            <a:bodyPr wrap="square" rtlCol="0">
              <a:spAutoFit/>
            </a:bodyPr>
            <a:lstStyle/>
            <a:p>
              <a:r>
                <a:rPr lang="tr-TR" b="1" dirty="0" smtClean="0"/>
                <a:t>n(t)</a:t>
              </a:r>
              <a:endParaRPr lang="en-US" b="1" dirty="0"/>
            </a:p>
          </p:txBody>
        </p:sp>
      </p:grpSp>
      <mc:AlternateContent xmlns:mc="http://schemas.openxmlformats.org/markup-compatibility/2006">
        <mc:Choice xmlns:a14="http://schemas.microsoft.com/office/drawing/2010/main" Requires="a14">
          <p:sp>
            <p:nvSpPr>
              <p:cNvPr id="48" name="Rectangle 47"/>
              <p:cNvSpPr/>
              <p:nvPr/>
            </p:nvSpPr>
            <p:spPr>
              <a:xfrm>
                <a:off x="4089023" y="2177413"/>
                <a:ext cx="3471720"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i="1">
                              <a:latin typeface="Cambria Math" panose="02040503050406030204" pitchFamily="18" charset="0"/>
                            </a:rPr>
                            <m:t>𝑟</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𝑐</m:t>
                          </m:r>
                          <m:r>
                            <a:rPr lang="tr-TR" b="0" i="1" smtClean="0">
                              <a:latin typeface="Cambria Math" panose="02040503050406030204" pitchFamily="18" charset="0"/>
                            </a:rPr>
                            <m:t>′</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𝑃</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p:sp>
            <p:nvSpPr>
              <p:cNvPr id="48" name="Rectangle 47"/>
              <p:cNvSpPr>
                <a:spLocks noRot="1" noChangeAspect="1" noMove="1" noResize="1" noEditPoints="1" noAdjustHandles="1" noChangeArrowheads="1" noChangeShapeType="1" noTextEdit="1"/>
              </p:cNvSpPr>
              <p:nvPr/>
            </p:nvSpPr>
            <p:spPr>
              <a:xfrm>
                <a:off x="4089023" y="2177413"/>
                <a:ext cx="3471720" cy="404983"/>
              </a:xfrm>
              <a:prstGeom prst="rect">
                <a:avLst/>
              </a:prstGeom>
              <a:blipFill rotWithShape="0">
                <a:blip r:embed="rId2"/>
                <a:stretch>
                  <a:fillRect b="-7246"/>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969819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Kapalı Çevrim Kontrol Sistemi</a:t>
            </a:r>
          </a:p>
        </p:txBody>
      </p:sp>
      <p:sp>
        <p:nvSpPr>
          <p:cNvPr id="3" name="İçerik Yer Tutucusu 2"/>
          <p:cNvSpPr>
            <a:spLocks noGrp="1"/>
          </p:cNvSpPr>
          <p:nvPr>
            <p:ph idx="1"/>
          </p:nvPr>
        </p:nvSpPr>
        <p:spPr/>
        <p:txBody>
          <a:bodyPr/>
          <a:lstStyle/>
          <a:p>
            <a:pPr marL="525780" lvl="2" indent="-342900">
              <a:spcBef>
                <a:spcPts val="400"/>
              </a:spcBef>
              <a:spcAft>
                <a:spcPts val="200"/>
              </a:spcAft>
              <a:buSzPct val="100000"/>
              <a:buFont typeface="+mj-lt"/>
              <a:buAutoNum type="alphaLcPeriod"/>
            </a:pPr>
            <a:r>
              <a:rPr lang="tr-TR" sz="2800" dirty="0" smtClean="0"/>
              <a:t>Temel </a:t>
            </a:r>
            <a:r>
              <a:rPr lang="tr-TR" sz="2800" dirty="0"/>
              <a:t>hata tabanlı </a:t>
            </a:r>
            <a:r>
              <a:rPr lang="tr-TR" sz="2800" dirty="0" err="1"/>
              <a:t>geribildirimli</a:t>
            </a:r>
            <a:r>
              <a:rPr lang="tr-TR" sz="2800" dirty="0"/>
              <a:t> kontrol sistemi</a:t>
            </a:r>
          </a:p>
          <a:p>
            <a:pPr marL="525780" lvl="2" indent="-342900">
              <a:spcBef>
                <a:spcPts val="400"/>
              </a:spcBef>
              <a:spcAft>
                <a:spcPts val="200"/>
              </a:spcAft>
              <a:buSzPct val="100000"/>
              <a:buFont typeface="+mj-lt"/>
              <a:buAutoNum type="alphaLcPeriod"/>
            </a:pPr>
            <a:r>
              <a:rPr lang="tr-TR" sz="2800" dirty="0"/>
              <a:t>Geribildirim, ileri bildirim ve bozucu etki giderici içeren kapalı çevrim kontrol sistemi</a:t>
            </a:r>
          </a:p>
          <a:p>
            <a:pPr marL="525780" lvl="2" indent="-342900">
              <a:spcBef>
                <a:spcPts val="400"/>
              </a:spcBef>
              <a:spcAft>
                <a:spcPts val="200"/>
              </a:spcAft>
              <a:buSzPct val="100000"/>
              <a:buFont typeface="+mj-lt"/>
              <a:buAutoNum type="alphaLcPeriod"/>
            </a:pPr>
            <a:r>
              <a:rPr lang="tr-TR" sz="2800" dirty="0"/>
              <a:t>Dolaylı </a:t>
            </a:r>
            <a:r>
              <a:rPr lang="tr-TR" sz="2800" dirty="0" err="1"/>
              <a:t>geribildirimli</a:t>
            </a:r>
            <a:r>
              <a:rPr lang="tr-TR" sz="2800" dirty="0"/>
              <a:t> kontrol sistemi</a:t>
            </a:r>
          </a:p>
          <a:p>
            <a:endParaRPr lang="tr-TR" dirty="0"/>
          </a:p>
        </p:txBody>
      </p:sp>
    </p:spTree>
    <p:extLst>
      <p:ext uri="{BB962C8B-B14F-4D97-AF65-F5344CB8AC3E}">
        <p14:creationId xmlns:p14="http://schemas.microsoft.com/office/powerpoint/2010/main" val="1471702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lvl="1" indent="-91440">
              <a:spcBef>
                <a:spcPts val="1200"/>
              </a:spcBef>
              <a:spcAft>
                <a:spcPts val="200"/>
              </a:spcAft>
            </a:pPr>
            <a:r>
              <a:rPr lang="tr-TR" sz="3600" dirty="0" smtClean="0"/>
              <a:t>Kapalı Çevrim Kontrol Sistemi Çeşitleri</a:t>
            </a:r>
            <a:r>
              <a:rPr lang="tr-TR" sz="2000" dirty="0"/>
              <a:t/>
            </a:r>
            <a:br>
              <a:rPr lang="tr-TR" sz="2000" dirty="0"/>
            </a:br>
            <a:r>
              <a:rPr lang="tr-TR" sz="2700" dirty="0" smtClean="0"/>
              <a:t>Temel </a:t>
            </a:r>
            <a:r>
              <a:rPr lang="tr-TR" sz="2700" dirty="0"/>
              <a:t>hata tabanlı </a:t>
            </a:r>
            <a:r>
              <a:rPr lang="tr-TR" sz="2700" dirty="0" smtClean="0"/>
              <a:t>geri bildirimli </a:t>
            </a:r>
            <a:r>
              <a:rPr lang="tr-TR" sz="2700" dirty="0"/>
              <a:t>kontrol sistemi</a:t>
            </a:r>
            <a:endParaRPr lang="en-US" sz="27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395563"/>
                <a:ext cx="10058400" cy="2342074"/>
              </a:xfrm>
              <a:solidFill>
                <a:schemeClr val="bg1"/>
              </a:solidFill>
            </p:spPr>
            <p:txBody>
              <a:bodyPr>
                <a:normAutofit fontScale="92500" lnSpcReduction="20000"/>
              </a:bodyPr>
              <a:lstStyle/>
              <a:p>
                <a:r>
                  <a:rPr lang="tr-TR" b="1" dirty="0" smtClean="0"/>
                  <a:t>Hata Algılayıcı </a:t>
                </a:r>
                <a:r>
                  <a:rPr lang="tr-TR" dirty="0" smtClean="0"/>
                  <a:t>(</a:t>
                </a:r>
                <a:r>
                  <a:rPr lang="tr-TR" dirty="0" err="1" smtClean="0"/>
                  <a:t>Comparator</a:t>
                </a:r>
                <a:r>
                  <a:rPr lang="tr-TR" dirty="0" smtClean="0"/>
                  <a:t> yada </a:t>
                </a:r>
                <a:r>
                  <a:rPr lang="tr-TR" dirty="0" err="1" smtClean="0"/>
                  <a:t>Error</a:t>
                </a:r>
                <a:r>
                  <a:rPr lang="tr-TR" dirty="0" smtClean="0"/>
                  <a:t> </a:t>
                </a:r>
                <a:r>
                  <a:rPr lang="tr-TR" dirty="0" err="1" smtClean="0"/>
                  <a:t>Detector</a:t>
                </a:r>
                <a:r>
                  <a:rPr lang="tr-TR" dirty="0" smtClean="0"/>
                  <a:t>): Referans giriş ile algılayıcı tarafından ölçülen çıkış arasındaki farkı bulan cihazdır.</a:t>
                </a:r>
              </a:p>
              <a:p>
                <a:r>
                  <a:rPr lang="tr-TR" dirty="0" smtClean="0"/>
                  <a:t>Burada, kontrolcünün girişi olan e’(t)’ye uygulama hatası (</a:t>
                </a:r>
                <a:r>
                  <a:rPr lang="tr-TR" dirty="0" err="1" smtClean="0"/>
                  <a:t>Actuating</a:t>
                </a:r>
                <a:r>
                  <a:rPr lang="tr-TR" dirty="0" smtClean="0"/>
                  <a:t> </a:t>
                </a:r>
                <a:r>
                  <a:rPr lang="tr-TR" dirty="0" err="1" smtClean="0"/>
                  <a:t>Error</a:t>
                </a:r>
                <a:r>
                  <a:rPr lang="tr-TR" dirty="0" smtClean="0"/>
                  <a:t>) denilmektedir, ve şu şekilde bulunur. </a:t>
                </a:r>
                <a14:m>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m:t>
                        </m:r>
                      </m:sup>
                    </m:sSup>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𝑟</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𝑐</m:t>
                        </m:r>
                      </m:e>
                      <m:sup>
                        <m:r>
                          <a:rPr lang="tr-TR" b="0" i="1" smtClean="0">
                            <a:latin typeface="Cambria Math" panose="02040503050406030204" pitchFamily="18" charset="0"/>
                          </a:rPr>
                          <m:t>′</m:t>
                        </m:r>
                      </m:sup>
                    </m:sSup>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oMath>
                </a14:m>
                <a:endParaRPr lang="tr-TR" b="0" dirty="0" smtClean="0"/>
              </a:p>
              <a:p>
                <a:r>
                  <a:rPr lang="tr-TR" dirty="0" smtClean="0"/>
                  <a:t>Gerçek hata (</a:t>
                </a:r>
                <a:r>
                  <a:rPr lang="tr-TR" dirty="0" err="1" smtClean="0"/>
                  <a:t>Actual</a:t>
                </a:r>
                <a:r>
                  <a:rPr lang="tr-TR" dirty="0" smtClean="0"/>
                  <a:t> </a:t>
                </a:r>
                <a:r>
                  <a:rPr lang="tr-TR" dirty="0" err="1" smtClean="0"/>
                  <a:t>Error</a:t>
                </a:r>
                <a:r>
                  <a:rPr lang="tr-TR" dirty="0" smtClean="0"/>
                  <a:t>) ise </a:t>
                </a:r>
                <a14:m>
                  <m:oMath xmlns:m="http://schemas.openxmlformats.org/officeDocument/2006/math">
                    <m:r>
                      <a:rPr lang="tr-TR" b="0" i="1" smtClean="0">
                        <a:latin typeface="Cambria Math" panose="02040503050406030204" pitchFamily="18" charset="0"/>
                      </a:rPr>
                      <m:t>𝑒</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𝑟</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𝑐</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a14:m>
                <a:r>
                  <a:rPr lang="tr-TR" dirty="0" smtClean="0"/>
                  <a:t> </a:t>
                </a:r>
                <a:r>
                  <a:rPr lang="tr-TR" dirty="0" err="1" smtClean="0"/>
                  <a:t>dir</a:t>
                </a:r>
                <a:r>
                  <a:rPr lang="tr-TR" dirty="0" smtClean="0"/>
                  <a:t>.</a:t>
                </a:r>
              </a:p>
              <a:p>
                <a:r>
                  <a:rPr lang="tr-TR" dirty="0" smtClean="0"/>
                  <a:t>Sistemin kontrol girişi, uygulama hatasının bir fonksiyonu olarak, kontrolcü tarafından üretilir.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395563"/>
                <a:ext cx="10058400" cy="2342074"/>
              </a:xfrm>
              <a:blipFill rotWithShape="0">
                <a:blip r:embed="rId3"/>
                <a:stretch>
                  <a:fillRect l="-788" t="-5469" r="-61" b="-2604"/>
                </a:stretch>
              </a:blipFill>
            </p:spPr>
            <p:txBody>
              <a:bodyPr/>
              <a:lstStyle/>
              <a:p>
                <a:r>
                  <a:rPr lang="tr-TR">
                    <a:noFill/>
                  </a:rPr>
                  <a:t> </a:t>
                </a:r>
              </a:p>
            </p:txBody>
          </p:sp>
        </mc:Fallback>
      </mc:AlternateContent>
      <p:grpSp>
        <p:nvGrpSpPr>
          <p:cNvPr id="55" name="Group 54"/>
          <p:cNvGrpSpPr/>
          <p:nvPr/>
        </p:nvGrpSpPr>
        <p:grpSpPr>
          <a:xfrm>
            <a:off x="1583084" y="3932197"/>
            <a:ext cx="8036166" cy="2321067"/>
            <a:chOff x="1818245" y="3678251"/>
            <a:chExt cx="8036166" cy="2321067"/>
          </a:xfrm>
        </p:grpSpPr>
        <p:sp>
          <p:nvSpPr>
            <p:cNvPr id="5" name="Flowchart: Process 4"/>
            <p:cNvSpPr/>
            <p:nvPr/>
          </p:nvSpPr>
          <p:spPr>
            <a:xfrm>
              <a:off x="2820571" y="4178889"/>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7486356" y="4160125"/>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5598944" y="5247256"/>
              <a:ext cx="1364567" cy="403276"/>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17696" y="5247256"/>
              <a:ext cx="1364567" cy="369332"/>
            </a:xfrm>
            <a:prstGeom prst="rect">
              <a:avLst/>
            </a:prstGeom>
            <a:noFill/>
          </p:spPr>
          <p:txBody>
            <a:bodyPr wrap="square" rtlCol="0">
              <a:spAutoFit/>
            </a:bodyPr>
            <a:lstStyle/>
            <a:p>
              <a:r>
                <a:rPr lang="tr-TR" b="1" dirty="0" smtClean="0"/>
                <a:t>Algılayıcı</a:t>
              </a:r>
              <a:endParaRPr lang="en-US" b="1" dirty="0"/>
            </a:p>
          </p:txBody>
        </p:sp>
        <p:sp>
          <p:nvSpPr>
            <p:cNvPr id="9" name="TextBox 8"/>
            <p:cNvSpPr txBox="1"/>
            <p:nvPr/>
          </p:nvSpPr>
          <p:spPr>
            <a:xfrm>
              <a:off x="2815881" y="4321922"/>
              <a:ext cx="1364567" cy="646331"/>
            </a:xfrm>
            <a:prstGeom prst="rect">
              <a:avLst/>
            </a:prstGeom>
            <a:noFill/>
          </p:spPr>
          <p:txBody>
            <a:bodyPr wrap="square" rtlCol="0">
              <a:spAutoFit/>
            </a:bodyPr>
            <a:lstStyle/>
            <a:p>
              <a:r>
                <a:rPr lang="tr-TR" b="1" dirty="0" smtClean="0"/>
                <a:t>Hata Algılayıcı</a:t>
              </a:r>
              <a:endParaRPr lang="en-US" b="1" dirty="0"/>
            </a:p>
          </p:txBody>
        </p:sp>
        <p:sp>
          <p:nvSpPr>
            <p:cNvPr id="10" name="TextBox 9"/>
            <p:cNvSpPr txBox="1"/>
            <p:nvPr/>
          </p:nvSpPr>
          <p:spPr>
            <a:xfrm>
              <a:off x="7706756" y="4438363"/>
              <a:ext cx="1364567" cy="369332"/>
            </a:xfrm>
            <a:prstGeom prst="rect">
              <a:avLst/>
            </a:prstGeom>
            <a:noFill/>
          </p:spPr>
          <p:txBody>
            <a:bodyPr wrap="square" rtlCol="0">
              <a:spAutoFit/>
            </a:bodyPr>
            <a:lstStyle/>
            <a:p>
              <a:r>
                <a:rPr lang="tr-TR" b="1" dirty="0" smtClean="0"/>
                <a:t>Sistem</a:t>
              </a:r>
              <a:endParaRPr lang="en-US" b="1" dirty="0"/>
            </a:p>
          </p:txBody>
        </p:sp>
        <p:cxnSp>
          <p:nvCxnSpPr>
            <p:cNvPr id="11" name="Straight Arrow Connector 10"/>
            <p:cNvCxnSpPr>
              <a:endCxn id="9" idx="1"/>
            </p:cNvCxnSpPr>
            <p:nvPr/>
          </p:nvCxnSpPr>
          <p:spPr>
            <a:xfrm>
              <a:off x="1890049" y="4633359"/>
              <a:ext cx="925832" cy="11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8" idx="3"/>
              <a:endCxn id="6" idx="1"/>
            </p:cNvCxnSpPr>
            <p:nvPr/>
          </p:nvCxnSpPr>
          <p:spPr>
            <a:xfrm flipV="1">
              <a:off x="6447693" y="4616937"/>
              <a:ext cx="1038663" cy="164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850923" y="4623029"/>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325710" y="4639439"/>
              <a:ext cx="0" cy="79248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9999" y="5070463"/>
              <a:ext cx="8791" cy="390707"/>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1"/>
            </p:cNvCxnSpPr>
            <p:nvPr/>
          </p:nvCxnSpPr>
          <p:spPr>
            <a:xfrm flipH="1">
              <a:off x="3488790" y="5431922"/>
              <a:ext cx="2128906" cy="1501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88012" y="4244319"/>
              <a:ext cx="650627" cy="369332"/>
            </a:xfrm>
            <a:prstGeom prst="rect">
              <a:avLst/>
            </a:prstGeom>
            <a:noFill/>
          </p:spPr>
          <p:txBody>
            <a:bodyPr wrap="square" rtlCol="0">
              <a:spAutoFit/>
            </a:bodyPr>
            <a:lstStyle/>
            <a:p>
              <a:r>
                <a:rPr lang="tr-TR" b="1" dirty="0" smtClean="0"/>
                <a:t>u(t)</a:t>
              </a:r>
              <a:endParaRPr lang="en-US" b="1" dirty="0"/>
            </a:p>
          </p:txBody>
        </p:sp>
        <p:sp>
          <p:nvSpPr>
            <p:cNvPr id="18" name="TextBox 17"/>
            <p:cNvSpPr txBox="1"/>
            <p:nvPr/>
          </p:nvSpPr>
          <p:spPr>
            <a:xfrm>
              <a:off x="9203784" y="4241971"/>
              <a:ext cx="650627" cy="369332"/>
            </a:xfrm>
            <a:prstGeom prst="rect">
              <a:avLst/>
            </a:prstGeom>
            <a:noFill/>
          </p:spPr>
          <p:txBody>
            <a:bodyPr wrap="square" rtlCol="0">
              <a:spAutoFit/>
            </a:bodyPr>
            <a:lstStyle/>
            <a:p>
              <a:r>
                <a:rPr lang="tr-TR" b="1" dirty="0" smtClean="0"/>
                <a:t>c(t)</a:t>
              </a:r>
              <a:endParaRPr lang="en-US" b="1" dirty="0"/>
            </a:p>
          </p:txBody>
        </p:sp>
        <p:sp>
          <p:nvSpPr>
            <p:cNvPr id="19" name="TextBox 18"/>
            <p:cNvSpPr txBox="1"/>
            <p:nvPr/>
          </p:nvSpPr>
          <p:spPr>
            <a:xfrm>
              <a:off x="8233936" y="3678251"/>
              <a:ext cx="650627" cy="369332"/>
            </a:xfrm>
            <a:prstGeom prst="rect">
              <a:avLst/>
            </a:prstGeom>
            <a:noFill/>
          </p:spPr>
          <p:txBody>
            <a:bodyPr wrap="square" rtlCol="0">
              <a:spAutoFit/>
            </a:bodyPr>
            <a:lstStyle/>
            <a:p>
              <a:r>
                <a:rPr lang="tr-TR" b="1" dirty="0" smtClean="0"/>
                <a:t>d(t)</a:t>
              </a:r>
              <a:endParaRPr lang="en-US" b="1" dirty="0"/>
            </a:p>
          </p:txBody>
        </p:sp>
        <p:sp>
          <p:nvSpPr>
            <p:cNvPr id="20" name="TextBox 19"/>
            <p:cNvSpPr txBox="1"/>
            <p:nvPr/>
          </p:nvSpPr>
          <p:spPr>
            <a:xfrm>
              <a:off x="1818245" y="4241976"/>
              <a:ext cx="650627" cy="369332"/>
            </a:xfrm>
            <a:prstGeom prst="rect">
              <a:avLst/>
            </a:prstGeom>
            <a:noFill/>
          </p:spPr>
          <p:txBody>
            <a:bodyPr wrap="square" rtlCol="0">
              <a:spAutoFit/>
            </a:bodyPr>
            <a:lstStyle/>
            <a:p>
              <a:r>
                <a:rPr lang="tr-TR" b="1" dirty="0" smtClean="0"/>
                <a:t>r(t)</a:t>
              </a:r>
              <a:endParaRPr lang="en-US" b="1" dirty="0"/>
            </a:p>
          </p:txBody>
        </p:sp>
        <p:cxnSp>
          <p:nvCxnSpPr>
            <p:cNvPr id="21" name="Straight Arrow Connector 20"/>
            <p:cNvCxnSpPr/>
            <p:nvPr/>
          </p:nvCxnSpPr>
          <p:spPr>
            <a:xfrm>
              <a:off x="8178710" y="3775853"/>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8" idx="3"/>
            </p:cNvCxnSpPr>
            <p:nvPr/>
          </p:nvCxnSpPr>
          <p:spPr>
            <a:xfrm flipH="1">
              <a:off x="6982263" y="5421592"/>
              <a:ext cx="2362199" cy="103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20946" y="5477586"/>
              <a:ext cx="650627" cy="369332"/>
            </a:xfrm>
            <a:prstGeom prst="rect">
              <a:avLst/>
            </a:prstGeom>
            <a:noFill/>
          </p:spPr>
          <p:txBody>
            <a:bodyPr wrap="square" rtlCol="0">
              <a:spAutoFit/>
            </a:bodyPr>
            <a:lstStyle/>
            <a:p>
              <a:r>
                <a:rPr lang="tr-TR" b="1" dirty="0" smtClean="0"/>
                <a:t>c(t)</a:t>
              </a:r>
              <a:endParaRPr lang="en-US" b="1" dirty="0"/>
            </a:p>
          </p:txBody>
        </p:sp>
        <p:sp>
          <p:nvSpPr>
            <p:cNvPr id="35" name="TextBox 34"/>
            <p:cNvSpPr txBox="1"/>
            <p:nvPr/>
          </p:nvSpPr>
          <p:spPr>
            <a:xfrm>
              <a:off x="4458289" y="5461170"/>
              <a:ext cx="650627" cy="369332"/>
            </a:xfrm>
            <a:prstGeom prst="rect">
              <a:avLst/>
            </a:prstGeom>
            <a:noFill/>
          </p:spPr>
          <p:txBody>
            <a:bodyPr wrap="square" rtlCol="0">
              <a:spAutoFit/>
            </a:bodyPr>
            <a:lstStyle/>
            <a:p>
              <a:r>
                <a:rPr lang="tr-TR" b="1" dirty="0" smtClean="0"/>
                <a:t>c’(t)</a:t>
              </a:r>
              <a:endParaRPr lang="en-US" b="1" dirty="0"/>
            </a:p>
          </p:txBody>
        </p:sp>
        <p:cxnSp>
          <p:nvCxnSpPr>
            <p:cNvPr id="36" name="Straight Connector 35"/>
            <p:cNvCxnSpPr/>
            <p:nvPr/>
          </p:nvCxnSpPr>
          <p:spPr>
            <a:xfrm>
              <a:off x="6258475" y="5644897"/>
              <a:ext cx="22752" cy="31981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87085" y="5629986"/>
              <a:ext cx="650627" cy="369332"/>
            </a:xfrm>
            <a:prstGeom prst="rect">
              <a:avLst/>
            </a:prstGeom>
            <a:noFill/>
          </p:spPr>
          <p:txBody>
            <a:bodyPr wrap="square" rtlCol="0">
              <a:spAutoFit/>
            </a:bodyPr>
            <a:lstStyle/>
            <a:p>
              <a:r>
                <a:rPr lang="tr-TR" b="1" dirty="0" smtClean="0"/>
                <a:t>n(t)</a:t>
              </a:r>
              <a:endParaRPr lang="en-US" b="1" dirty="0"/>
            </a:p>
          </p:txBody>
        </p:sp>
        <p:sp>
          <p:nvSpPr>
            <p:cNvPr id="38" name="Flowchart: Process 37"/>
            <p:cNvSpPr/>
            <p:nvPr/>
          </p:nvSpPr>
          <p:spPr>
            <a:xfrm>
              <a:off x="5083126" y="417655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168115" y="4466505"/>
              <a:ext cx="1364567" cy="369332"/>
            </a:xfrm>
            <a:prstGeom prst="rect">
              <a:avLst/>
            </a:prstGeom>
            <a:noFill/>
          </p:spPr>
          <p:txBody>
            <a:bodyPr wrap="square" rtlCol="0">
              <a:spAutoFit/>
            </a:bodyPr>
            <a:lstStyle/>
            <a:p>
              <a:r>
                <a:rPr lang="tr-TR" b="1" dirty="0" smtClean="0"/>
                <a:t>Kontrolcü</a:t>
              </a:r>
              <a:endParaRPr lang="en-US" b="1" dirty="0"/>
            </a:p>
          </p:txBody>
        </p:sp>
        <p:cxnSp>
          <p:nvCxnSpPr>
            <p:cNvPr id="45" name="Straight Arrow Connector 44"/>
            <p:cNvCxnSpPr>
              <a:stCxn id="5" idx="3"/>
              <a:endCxn id="38" idx="1"/>
            </p:cNvCxnSpPr>
            <p:nvPr/>
          </p:nvCxnSpPr>
          <p:spPr>
            <a:xfrm flipV="1">
              <a:off x="4185138" y="4633363"/>
              <a:ext cx="897988" cy="2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31081" y="4219881"/>
              <a:ext cx="650627" cy="369332"/>
            </a:xfrm>
            <a:prstGeom prst="rect">
              <a:avLst/>
            </a:prstGeom>
            <a:noFill/>
          </p:spPr>
          <p:txBody>
            <a:bodyPr wrap="square" rtlCol="0">
              <a:spAutoFit/>
            </a:bodyPr>
            <a:lstStyle/>
            <a:p>
              <a:r>
                <a:rPr lang="tr-TR" b="1" dirty="0" smtClean="0"/>
                <a:t>e’(t)</a:t>
              </a:r>
              <a:endParaRPr lang="en-US" b="1" dirty="0"/>
            </a:p>
          </p:txBody>
        </p:sp>
      </p:grpSp>
      <mc:AlternateContent xmlns:mc="http://schemas.openxmlformats.org/markup-compatibility/2006" xmlns:a14="http://schemas.microsoft.com/office/drawing/2010/main">
        <mc:Choice Requires="a14">
          <p:sp>
            <p:nvSpPr>
              <p:cNvPr id="56" name="Rectangle 55"/>
              <p:cNvSpPr/>
              <p:nvPr/>
            </p:nvSpPr>
            <p:spPr>
              <a:xfrm>
                <a:off x="4713264" y="3751118"/>
                <a:ext cx="1775807" cy="369332"/>
              </a:xfrm>
              <a:prstGeom prst="rect">
                <a:avLst/>
              </a:prstGeom>
              <a:solidFill>
                <a:schemeClr val="bg2">
                  <a:lumMod val="75000"/>
                </a:schemeClr>
              </a:solidFill>
              <a:ln>
                <a:solidFill>
                  <a:schemeClr val="tx1"/>
                </a:solidFill>
              </a:ln>
            </p:spPr>
            <p:txBody>
              <a:bodyPr wrap="none">
                <a:spAutoFit/>
              </a:bodyPr>
              <a:lstStyle/>
              <a:p>
                <a14:m>
                  <m:oMath xmlns:m="http://schemas.openxmlformats.org/officeDocument/2006/math">
                    <m:r>
                      <a:rPr lang="tr-TR" i="1">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oMath>
                </a14:m>
                <a:r>
                  <a:rPr lang="tr-TR" dirty="0"/>
                  <a:t> </a:t>
                </a:r>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4713264" y="3751118"/>
                <a:ext cx="1775807" cy="369332"/>
              </a:xfrm>
              <a:prstGeom prst="rect">
                <a:avLst/>
              </a:prstGeom>
              <a:blipFill rotWithShape="0">
                <a:blip r:embed="rId4"/>
                <a:stretch>
                  <a:fillRect b="-11111"/>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446606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lvl="1" indent="-91440">
              <a:spcBef>
                <a:spcPts val="1200"/>
              </a:spcBef>
              <a:spcAft>
                <a:spcPts val="200"/>
              </a:spcAft>
            </a:pPr>
            <a:r>
              <a:rPr lang="tr-TR" sz="3600" dirty="0" smtClean="0"/>
              <a:t>Kapalı Çevrim Kontrol Sistemi Çeşitleri</a:t>
            </a:r>
            <a:r>
              <a:rPr lang="tr-TR" sz="2000" dirty="0" smtClean="0"/>
              <a:t/>
            </a:r>
            <a:br>
              <a:rPr lang="tr-TR" sz="2000" dirty="0" smtClean="0"/>
            </a:br>
            <a:r>
              <a:rPr lang="tr-TR" sz="2800" dirty="0" smtClean="0"/>
              <a:t>Geri ve ileri bildirimli ve bozucu etki giderici içeren kontrol sistemi</a:t>
            </a:r>
            <a:endParaRPr lang="en-US" sz="2700" dirty="0"/>
          </a:p>
        </p:txBody>
      </p:sp>
      <p:sp>
        <p:nvSpPr>
          <p:cNvPr id="3" name="Content Placeholder 2"/>
          <p:cNvSpPr>
            <a:spLocks noGrp="1"/>
          </p:cNvSpPr>
          <p:nvPr>
            <p:ph idx="1"/>
          </p:nvPr>
        </p:nvSpPr>
        <p:spPr>
          <a:xfrm>
            <a:off x="1097280" y="1395563"/>
            <a:ext cx="10058400" cy="2095769"/>
          </a:xfrm>
        </p:spPr>
        <p:txBody>
          <a:bodyPr>
            <a:normAutofit fontScale="77500" lnSpcReduction="20000"/>
          </a:bodyPr>
          <a:lstStyle/>
          <a:p>
            <a:r>
              <a:rPr lang="tr-TR" b="1" dirty="0" smtClean="0"/>
              <a:t>Geri bildirim: </a:t>
            </a:r>
            <a:r>
              <a:rPr lang="tr-TR" dirty="0" smtClean="0"/>
              <a:t>Kontrolcüye, çıkış ile ilgili bilgi sağlar</a:t>
            </a:r>
            <a:r>
              <a:rPr lang="tr-TR" dirty="0" smtClean="0"/>
              <a:t>. </a:t>
            </a:r>
            <a:r>
              <a:rPr lang="tr-TR" b="1" dirty="0" smtClean="0"/>
              <a:t>İleri </a:t>
            </a:r>
            <a:r>
              <a:rPr lang="tr-TR" b="1" dirty="0" smtClean="0"/>
              <a:t>bildirim: </a:t>
            </a:r>
            <a:r>
              <a:rPr lang="tr-TR" dirty="0" smtClean="0"/>
              <a:t>Kontrolcüye referans giriş ile ilgili bilgi sağlar.</a:t>
            </a:r>
          </a:p>
          <a:p>
            <a:r>
              <a:rPr lang="tr-TR" b="1" dirty="0" smtClean="0"/>
              <a:t>Bozucu etki giderici: </a:t>
            </a:r>
            <a:r>
              <a:rPr lang="tr-TR" dirty="0" smtClean="0"/>
              <a:t>Kontrolcüye, bozucu etkinin mümkünse ölçülen veya tahmin edilen değeri (d*(t)) hakkında bilgi sağlar</a:t>
            </a:r>
            <a:r>
              <a:rPr lang="tr-TR" dirty="0"/>
              <a:t>. d*(t</a:t>
            </a:r>
            <a:r>
              <a:rPr lang="tr-TR" dirty="0" smtClean="0"/>
              <a:t>) bozucu giriş d(t)’</a:t>
            </a:r>
            <a:r>
              <a:rPr lang="tr-TR" dirty="0" err="1" smtClean="0"/>
              <a:t>nin</a:t>
            </a:r>
            <a:r>
              <a:rPr lang="tr-TR" dirty="0" smtClean="0"/>
              <a:t> ölçülen veya tahmin edilen değeridir</a:t>
            </a:r>
            <a:r>
              <a:rPr lang="tr-TR" dirty="0" smtClean="0"/>
              <a:t>.</a:t>
            </a:r>
          </a:p>
          <a:p>
            <a:r>
              <a:rPr lang="tr-TR" dirty="0"/>
              <a:t>P</a:t>
            </a:r>
            <a:r>
              <a:rPr lang="tr-TR" baseline="30000" dirty="0"/>
              <a:t>*</a:t>
            </a:r>
            <a:r>
              <a:rPr lang="tr-TR" dirty="0"/>
              <a:t>: </a:t>
            </a:r>
            <a:r>
              <a:rPr lang="tr-TR" b="1" dirty="0"/>
              <a:t>Tahmin Edilen Sistem Parametreleri</a:t>
            </a:r>
            <a:endParaRPr lang="en-US" b="1"/>
          </a:p>
          <a:p>
            <a:r>
              <a:rPr lang="tr-TR" smtClean="0"/>
              <a:t>Böylelikle </a:t>
            </a:r>
            <a:r>
              <a:rPr lang="tr-TR" dirty="0" smtClean="0"/>
              <a:t>kontrol girişi uygulama hatasının, referans girişin, tahmin edilen bozucu etki ve sistem parametrelerinin fonksiyonu olarak üretilir.</a:t>
            </a:r>
            <a:endParaRPr lang="en-US" dirty="0"/>
          </a:p>
        </p:txBody>
      </p:sp>
      <p:grpSp>
        <p:nvGrpSpPr>
          <p:cNvPr id="55" name="Group 54"/>
          <p:cNvGrpSpPr/>
          <p:nvPr/>
        </p:nvGrpSpPr>
        <p:grpSpPr>
          <a:xfrm>
            <a:off x="1747907" y="4128417"/>
            <a:ext cx="8036166" cy="2321067"/>
            <a:chOff x="1818245" y="3678251"/>
            <a:chExt cx="8036166" cy="2321067"/>
          </a:xfrm>
        </p:grpSpPr>
        <p:sp>
          <p:nvSpPr>
            <p:cNvPr id="5" name="Flowchart: Process 4"/>
            <p:cNvSpPr/>
            <p:nvPr/>
          </p:nvSpPr>
          <p:spPr>
            <a:xfrm>
              <a:off x="2820571" y="4178889"/>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7486356" y="4160125"/>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5598944" y="5247256"/>
              <a:ext cx="1364567" cy="403276"/>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17696" y="5247256"/>
              <a:ext cx="1364567" cy="369332"/>
            </a:xfrm>
            <a:prstGeom prst="rect">
              <a:avLst/>
            </a:prstGeom>
            <a:noFill/>
          </p:spPr>
          <p:txBody>
            <a:bodyPr wrap="square" rtlCol="0">
              <a:spAutoFit/>
            </a:bodyPr>
            <a:lstStyle/>
            <a:p>
              <a:r>
                <a:rPr lang="tr-TR" b="1" dirty="0" smtClean="0"/>
                <a:t>Algılayıcı</a:t>
              </a:r>
              <a:endParaRPr lang="en-US" b="1" dirty="0"/>
            </a:p>
          </p:txBody>
        </p:sp>
        <p:sp>
          <p:nvSpPr>
            <p:cNvPr id="9" name="TextBox 8"/>
            <p:cNvSpPr txBox="1"/>
            <p:nvPr/>
          </p:nvSpPr>
          <p:spPr>
            <a:xfrm>
              <a:off x="2815881" y="4321922"/>
              <a:ext cx="1364567" cy="646331"/>
            </a:xfrm>
            <a:prstGeom prst="rect">
              <a:avLst/>
            </a:prstGeom>
            <a:noFill/>
          </p:spPr>
          <p:txBody>
            <a:bodyPr wrap="square" rtlCol="0">
              <a:spAutoFit/>
            </a:bodyPr>
            <a:lstStyle/>
            <a:p>
              <a:r>
                <a:rPr lang="tr-TR" b="1" dirty="0" smtClean="0"/>
                <a:t>Hata Algılayıcı</a:t>
              </a:r>
              <a:endParaRPr lang="en-US" b="1" dirty="0"/>
            </a:p>
          </p:txBody>
        </p:sp>
        <p:sp>
          <p:nvSpPr>
            <p:cNvPr id="10" name="TextBox 9"/>
            <p:cNvSpPr txBox="1"/>
            <p:nvPr/>
          </p:nvSpPr>
          <p:spPr>
            <a:xfrm>
              <a:off x="7706756" y="4438363"/>
              <a:ext cx="1364567" cy="369332"/>
            </a:xfrm>
            <a:prstGeom prst="rect">
              <a:avLst/>
            </a:prstGeom>
            <a:noFill/>
          </p:spPr>
          <p:txBody>
            <a:bodyPr wrap="square" rtlCol="0">
              <a:spAutoFit/>
            </a:bodyPr>
            <a:lstStyle/>
            <a:p>
              <a:r>
                <a:rPr lang="tr-TR" b="1" dirty="0" smtClean="0"/>
                <a:t>Sistem</a:t>
              </a:r>
              <a:endParaRPr lang="en-US" b="1" dirty="0"/>
            </a:p>
          </p:txBody>
        </p:sp>
        <p:cxnSp>
          <p:nvCxnSpPr>
            <p:cNvPr id="11" name="Straight Arrow Connector 10"/>
            <p:cNvCxnSpPr>
              <a:endCxn id="9" idx="1"/>
            </p:cNvCxnSpPr>
            <p:nvPr/>
          </p:nvCxnSpPr>
          <p:spPr>
            <a:xfrm>
              <a:off x="1890049" y="4633359"/>
              <a:ext cx="925832" cy="11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8" idx="3"/>
              <a:endCxn id="6" idx="1"/>
            </p:cNvCxnSpPr>
            <p:nvPr/>
          </p:nvCxnSpPr>
          <p:spPr>
            <a:xfrm flipV="1">
              <a:off x="6447693" y="4616937"/>
              <a:ext cx="1038663" cy="164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850923" y="4623029"/>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325710" y="4639439"/>
              <a:ext cx="0" cy="79248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9999" y="5070463"/>
              <a:ext cx="8791" cy="390707"/>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1"/>
            </p:cNvCxnSpPr>
            <p:nvPr/>
          </p:nvCxnSpPr>
          <p:spPr>
            <a:xfrm flipH="1">
              <a:off x="3488790" y="5431922"/>
              <a:ext cx="2128906" cy="1501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88012" y="4244319"/>
              <a:ext cx="650627" cy="369332"/>
            </a:xfrm>
            <a:prstGeom prst="rect">
              <a:avLst/>
            </a:prstGeom>
            <a:noFill/>
          </p:spPr>
          <p:txBody>
            <a:bodyPr wrap="square" rtlCol="0">
              <a:spAutoFit/>
            </a:bodyPr>
            <a:lstStyle/>
            <a:p>
              <a:r>
                <a:rPr lang="tr-TR" b="1" dirty="0" smtClean="0"/>
                <a:t>u(t)</a:t>
              </a:r>
              <a:endParaRPr lang="en-US" b="1" dirty="0"/>
            </a:p>
          </p:txBody>
        </p:sp>
        <p:sp>
          <p:nvSpPr>
            <p:cNvPr id="18" name="TextBox 17"/>
            <p:cNvSpPr txBox="1"/>
            <p:nvPr/>
          </p:nvSpPr>
          <p:spPr>
            <a:xfrm>
              <a:off x="9203784" y="4241971"/>
              <a:ext cx="650627" cy="369332"/>
            </a:xfrm>
            <a:prstGeom prst="rect">
              <a:avLst/>
            </a:prstGeom>
            <a:noFill/>
          </p:spPr>
          <p:txBody>
            <a:bodyPr wrap="square" rtlCol="0">
              <a:spAutoFit/>
            </a:bodyPr>
            <a:lstStyle/>
            <a:p>
              <a:r>
                <a:rPr lang="tr-TR" b="1" dirty="0" smtClean="0"/>
                <a:t>c(t)</a:t>
              </a:r>
              <a:endParaRPr lang="en-US" b="1" dirty="0"/>
            </a:p>
          </p:txBody>
        </p:sp>
        <p:sp>
          <p:nvSpPr>
            <p:cNvPr id="19" name="TextBox 18"/>
            <p:cNvSpPr txBox="1"/>
            <p:nvPr/>
          </p:nvSpPr>
          <p:spPr>
            <a:xfrm>
              <a:off x="8233936" y="3678251"/>
              <a:ext cx="650627" cy="369332"/>
            </a:xfrm>
            <a:prstGeom prst="rect">
              <a:avLst/>
            </a:prstGeom>
            <a:noFill/>
          </p:spPr>
          <p:txBody>
            <a:bodyPr wrap="square" rtlCol="0">
              <a:spAutoFit/>
            </a:bodyPr>
            <a:lstStyle/>
            <a:p>
              <a:r>
                <a:rPr lang="tr-TR" b="1" dirty="0" smtClean="0"/>
                <a:t>d(t)</a:t>
              </a:r>
              <a:endParaRPr lang="en-US" b="1" dirty="0"/>
            </a:p>
          </p:txBody>
        </p:sp>
        <p:sp>
          <p:nvSpPr>
            <p:cNvPr id="20" name="TextBox 19"/>
            <p:cNvSpPr txBox="1"/>
            <p:nvPr/>
          </p:nvSpPr>
          <p:spPr>
            <a:xfrm>
              <a:off x="1818245" y="4241976"/>
              <a:ext cx="650627" cy="369332"/>
            </a:xfrm>
            <a:prstGeom prst="rect">
              <a:avLst/>
            </a:prstGeom>
            <a:noFill/>
          </p:spPr>
          <p:txBody>
            <a:bodyPr wrap="square" rtlCol="0">
              <a:spAutoFit/>
            </a:bodyPr>
            <a:lstStyle/>
            <a:p>
              <a:r>
                <a:rPr lang="tr-TR" b="1" dirty="0" smtClean="0"/>
                <a:t>r(t)</a:t>
              </a:r>
              <a:endParaRPr lang="en-US" b="1" dirty="0"/>
            </a:p>
          </p:txBody>
        </p:sp>
        <p:cxnSp>
          <p:nvCxnSpPr>
            <p:cNvPr id="21" name="Straight Arrow Connector 20"/>
            <p:cNvCxnSpPr/>
            <p:nvPr/>
          </p:nvCxnSpPr>
          <p:spPr>
            <a:xfrm>
              <a:off x="8178710" y="3775853"/>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8" idx="3"/>
            </p:cNvCxnSpPr>
            <p:nvPr/>
          </p:nvCxnSpPr>
          <p:spPr>
            <a:xfrm flipH="1">
              <a:off x="6982263" y="5421592"/>
              <a:ext cx="2362199" cy="103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20946" y="5477586"/>
              <a:ext cx="650627" cy="369332"/>
            </a:xfrm>
            <a:prstGeom prst="rect">
              <a:avLst/>
            </a:prstGeom>
            <a:noFill/>
          </p:spPr>
          <p:txBody>
            <a:bodyPr wrap="square" rtlCol="0">
              <a:spAutoFit/>
            </a:bodyPr>
            <a:lstStyle/>
            <a:p>
              <a:r>
                <a:rPr lang="tr-TR" b="1" dirty="0" smtClean="0"/>
                <a:t>c(t)</a:t>
              </a:r>
              <a:endParaRPr lang="en-US" b="1" dirty="0"/>
            </a:p>
          </p:txBody>
        </p:sp>
        <p:sp>
          <p:nvSpPr>
            <p:cNvPr id="35" name="TextBox 34"/>
            <p:cNvSpPr txBox="1"/>
            <p:nvPr/>
          </p:nvSpPr>
          <p:spPr>
            <a:xfrm>
              <a:off x="4458289" y="5461170"/>
              <a:ext cx="650627" cy="369332"/>
            </a:xfrm>
            <a:prstGeom prst="rect">
              <a:avLst/>
            </a:prstGeom>
            <a:noFill/>
          </p:spPr>
          <p:txBody>
            <a:bodyPr wrap="square" rtlCol="0">
              <a:spAutoFit/>
            </a:bodyPr>
            <a:lstStyle/>
            <a:p>
              <a:r>
                <a:rPr lang="tr-TR" b="1" dirty="0" smtClean="0"/>
                <a:t>c’(t)</a:t>
              </a:r>
              <a:endParaRPr lang="en-US" b="1" dirty="0"/>
            </a:p>
          </p:txBody>
        </p:sp>
        <p:cxnSp>
          <p:nvCxnSpPr>
            <p:cNvPr id="36" name="Straight Connector 35"/>
            <p:cNvCxnSpPr/>
            <p:nvPr/>
          </p:nvCxnSpPr>
          <p:spPr>
            <a:xfrm>
              <a:off x="6258475" y="5644897"/>
              <a:ext cx="22752" cy="31981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87085" y="5629986"/>
              <a:ext cx="650627" cy="369332"/>
            </a:xfrm>
            <a:prstGeom prst="rect">
              <a:avLst/>
            </a:prstGeom>
            <a:noFill/>
          </p:spPr>
          <p:txBody>
            <a:bodyPr wrap="square" rtlCol="0">
              <a:spAutoFit/>
            </a:bodyPr>
            <a:lstStyle/>
            <a:p>
              <a:r>
                <a:rPr lang="tr-TR" b="1" dirty="0" smtClean="0"/>
                <a:t>n(t)</a:t>
              </a:r>
              <a:endParaRPr lang="en-US" b="1" dirty="0"/>
            </a:p>
          </p:txBody>
        </p:sp>
        <p:sp>
          <p:nvSpPr>
            <p:cNvPr id="38" name="Flowchart: Process 37"/>
            <p:cNvSpPr/>
            <p:nvPr/>
          </p:nvSpPr>
          <p:spPr>
            <a:xfrm>
              <a:off x="5083126" y="417655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168115" y="4466505"/>
              <a:ext cx="1364567" cy="369332"/>
            </a:xfrm>
            <a:prstGeom prst="rect">
              <a:avLst/>
            </a:prstGeom>
            <a:noFill/>
          </p:spPr>
          <p:txBody>
            <a:bodyPr wrap="square" rtlCol="0">
              <a:spAutoFit/>
            </a:bodyPr>
            <a:lstStyle/>
            <a:p>
              <a:r>
                <a:rPr lang="tr-TR" b="1" dirty="0" smtClean="0"/>
                <a:t>Kontrolcü</a:t>
              </a:r>
              <a:endParaRPr lang="en-US" b="1" dirty="0"/>
            </a:p>
          </p:txBody>
        </p:sp>
        <p:cxnSp>
          <p:nvCxnSpPr>
            <p:cNvPr id="45" name="Straight Arrow Connector 44"/>
            <p:cNvCxnSpPr>
              <a:stCxn id="5" idx="3"/>
              <a:endCxn id="38" idx="1"/>
            </p:cNvCxnSpPr>
            <p:nvPr/>
          </p:nvCxnSpPr>
          <p:spPr>
            <a:xfrm flipV="1">
              <a:off x="4185138" y="4633363"/>
              <a:ext cx="897988" cy="2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31081" y="4219881"/>
              <a:ext cx="650627" cy="369332"/>
            </a:xfrm>
            <a:prstGeom prst="rect">
              <a:avLst/>
            </a:prstGeom>
            <a:noFill/>
          </p:spPr>
          <p:txBody>
            <a:bodyPr wrap="square" rtlCol="0">
              <a:spAutoFit/>
            </a:bodyPr>
            <a:lstStyle/>
            <a:p>
              <a:r>
                <a:rPr lang="tr-TR" b="1" dirty="0" smtClean="0"/>
                <a:t>e’(t)</a:t>
              </a:r>
              <a:endParaRPr lang="en-US" b="1" dirty="0"/>
            </a:p>
          </p:txBody>
        </p:sp>
      </p:grpSp>
      <p:sp>
        <p:nvSpPr>
          <p:cNvPr id="76" name="TextBox 75"/>
          <p:cNvSpPr txBox="1"/>
          <p:nvPr/>
        </p:nvSpPr>
        <p:spPr>
          <a:xfrm>
            <a:off x="6175004" y="4152456"/>
            <a:ext cx="794840" cy="369332"/>
          </a:xfrm>
          <a:prstGeom prst="rect">
            <a:avLst/>
          </a:prstGeom>
          <a:noFill/>
        </p:spPr>
        <p:txBody>
          <a:bodyPr wrap="square" rtlCol="0">
            <a:spAutoFit/>
          </a:bodyPr>
          <a:lstStyle/>
          <a:p>
            <a:r>
              <a:rPr lang="tr-TR" b="1" dirty="0" smtClean="0"/>
              <a:t>P</a:t>
            </a:r>
            <a:r>
              <a:rPr lang="tr-TR" b="1" baseline="30000" dirty="0" smtClean="0"/>
              <a:t>*</a:t>
            </a:r>
            <a:endParaRPr lang="en-US" b="1" baseline="30000" dirty="0"/>
          </a:p>
        </p:txBody>
      </p:sp>
      <p:sp>
        <p:nvSpPr>
          <p:cNvPr id="77" name="TextBox 76"/>
          <p:cNvSpPr txBox="1"/>
          <p:nvPr/>
        </p:nvSpPr>
        <p:spPr>
          <a:xfrm>
            <a:off x="5615004" y="4041664"/>
            <a:ext cx="650627" cy="369332"/>
          </a:xfrm>
          <a:prstGeom prst="rect">
            <a:avLst/>
          </a:prstGeom>
          <a:noFill/>
        </p:spPr>
        <p:txBody>
          <a:bodyPr wrap="square" rtlCol="0">
            <a:spAutoFit/>
          </a:bodyPr>
          <a:lstStyle/>
          <a:p>
            <a:r>
              <a:rPr lang="tr-TR" b="1" dirty="0" smtClean="0"/>
              <a:t>d</a:t>
            </a:r>
            <a:r>
              <a:rPr lang="tr-TR" b="1" baseline="30000" dirty="0" smtClean="0"/>
              <a:t>*</a:t>
            </a:r>
            <a:r>
              <a:rPr lang="tr-TR" b="1" dirty="0" smtClean="0"/>
              <a:t>(t)</a:t>
            </a:r>
            <a:endParaRPr lang="en-US" b="1" dirty="0"/>
          </a:p>
        </p:txBody>
      </p:sp>
      <p:cxnSp>
        <p:nvCxnSpPr>
          <p:cNvPr id="78" name="Straight Arrow Connector 77"/>
          <p:cNvCxnSpPr/>
          <p:nvPr/>
        </p:nvCxnSpPr>
        <p:spPr>
          <a:xfrm>
            <a:off x="5658254" y="4237739"/>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218618" y="4221329"/>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2627" y="4313083"/>
            <a:ext cx="0" cy="788254"/>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2282627" y="4313083"/>
            <a:ext cx="3091231" cy="24039"/>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5382530" y="4337122"/>
            <a:ext cx="0" cy="2918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0" name="Rectangle 79"/>
              <p:cNvSpPr/>
              <p:nvPr/>
            </p:nvSpPr>
            <p:spPr>
              <a:xfrm>
                <a:off x="4070461" y="3555850"/>
                <a:ext cx="3530774"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b="0" i="1" smtClean="0">
                              <a:latin typeface="Cambria Math" panose="02040503050406030204" pitchFamily="18" charset="0"/>
                            </a:rPr>
                            <m:t>𝑒</m:t>
                          </m:r>
                          <m:r>
                            <a:rPr lang="tr-TR" b="0" i="1" smtClean="0">
                              <a:latin typeface="Cambria Math" panose="02040503050406030204" pitchFamily="18" charset="0"/>
                            </a:rPr>
                            <m:t>′</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𝑟</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𝑃</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p:sp>
            <p:nvSpPr>
              <p:cNvPr id="80" name="Rectangle 79"/>
              <p:cNvSpPr>
                <a:spLocks noRot="1" noChangeAspect="1" noMove="1" noResize="1" noEditPoints="1" noAdjustHandles="1" noChangeArrowheads="1" noChangeShapeType="1" noTextEdit="1"/>
              </p:cNvSpPr>
              <p:nvPr/>
            </p:nvSpPr>
            <p:spPr>
              <a:xfrm>
                <a:off x="4070461" y="3555850"/>
                <a:ext cx="3530774" cy="404983"/>
              </a:xfrm>
              <a:prstGeom prst="rect">
                <a:avLst/>
              </a:prstGeom>
              <a:blipFill rotWithShape="0">
                <a:blip r:embed="rId2"/>
                <a:stretch>
                  <a:fillRect b="-7246"/>
                </a:stretch>
              </a:blipFill>
              <a:ln>
                <a:solidFill>
                  <a:schemeClr val="tx1"/>
                </a:solidFill>
              </a:ln>
            </p:spPr>
            <p:txBody>
              <a:bodyPr/>
              <a:lstStyle/>
              <a:p>
                <a:r>
                  <a:rPr lang="tr-TR">
                    <a:noFill/>
                  </a:rPr>
                  <a:t> </a:t>
                </a:r>
              </a:p>
            </p:txBody>
          </p:sp>
        </mc:Fallback>
      </mc:AlternateContent>
      <p:sp>
        <p:nvSpPr>
          <p:cNvPr id="39" name="TextBox 38"/>
          <p:cNvSpPr txBox="1"/>
          <p:nvPr/>
        </p:nvSpPr>
        <p:spPr>
          <a:xfrm>
            <a:off x="2921639" y="3975867"/>
            <a:ext cx="1364567" cy="369332"/>
          </a:xfrm>
          <a:prstGeom prst="rect">
            <a:avLst/>
          </a:prstGeom>
          <a:noFill/>
        </p:spPr>
        <p:txBody>
          <a:bodyPr wrap="square" rtlCol="0">
            <a:spAutoFit/>
          </a:bodyPr>
          <a:lstStyle/>
          <a:p>
            <a:r>
              <a:rPr lang="tr-TR" b="1" dirty="0" smtClean="0"/>
              <a:t>İleri Bildirim</a:t>
            </a:r>
            <a:endParaRPr lang="en-US" b="1" dirty="0"/>
          </a:p>
        </p:txBody>
      </p:sp>
      <p:sp>
        <p:nvSpPr>
          <p:cNvPr id="40" name="TextBox 39"/>
          <p:cNvSpPr txBox="1"/>
          <p:nvPr/>
        </p:nvSpPr>
        <p:spPr>
          <a:xfrm>
            <a:off x="7480656" y="5833728"/>
            <a:ext cx="1871892" cy="369332"/>
          </a:xfrm>
          <a:prstGeom prst="rect">
            <a:avLst/>
          </a:prstGeom>
          <a:noFill/>
        </p:spPr>
        <p:txBody>
          <a:bodyPr wrap="square" rtlCol="0">
            <a:spAutoFit/>
          </a:bodyPr>
          <a:lstStyle/>
          <a:p>
            <a:r>
              <a:rPr lang="tr-TR" b="1" dirty="0" smtClean="0"/>
              <a:t>Geri Bildirim</a:t>
            </a:r>
            <a:endParaRPr lang="en-US" b="1" dirty="0"/>
          </a:p>
        </p:txBody>
      </p:sp>
    </p:spTree>
    <p:extLst>
      <p:ext uri="{BB962C8B-B14F-4D97-AF65-F5344CB8AC3E}">
        <p14:creationId xmlns:p14="http://schemas.microsoft.com/office/powerpoint/2010/main" val="2187476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lvl="1" indent="-91440">
              <a:spcBef>
                <a:spcPts val="1200"/>
              </a:spcBef>
              <a:spcAft>
                <a:spcPts val="200"/>
              </a:spcAft>
            </a:pPr>
            <a:r>
              <a:rPr lang="tr-TR" sz="3600" dirty="0" smtClean="0"/>
              <a:t>Kapalı Çevrim Kontrol Sistemi Çeşitleri</a:t>
            </a:r>
            <a:r>
              <a:rPr lang="tr-TR" sz="2000" dirty="0" smtClean="0"/>
              <a:t/>
            </a:r>
            <a:br>
              <a:rPr lang="tr-TR" sz="2000" dirty="0" smtClean="0"/>
            </a:br>
            <a:r>
              <a:rPr lang="tr-TR" sz="2800" dirty="0" smtClean="0"/>
              <a:t>Dolaylı geri bildirimli kontrol sistemi</a:t>
            </a:r>
            <a:endParaRPr lang="en-US" sz="27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395563"/>
                <a:ext cx="10058400" cy="2639695"/>
              </a:xfrm>
            </p:spPr>
            <p:txBody>
              <a:bodyPr>
                <a:normAutofit fontScale="92500"/>
              </a:bodyPr>
              <a:lstStyle/>
              <a:p>
                <a:r>
                  <a:rPr lang="tr-TR" dirty="0" smtClean="0"/>
                  <a:t>Bu kontrol</a:t>
                </a:r>
                <a:r>
                  <a:rPr lang="tr-TR" b="1" dirty="0" smtClean="0"/>
                  <a:t>, gözlenen ve kontrol edilen çıktı farklı olduğunda kullanılır</a:t>
                </a:r>
                <a:r>
                  <a:rPr lang="tr-TR" dirty="0" smtClean="0"/>
                  <a:t>; en yaygın örneği robot manipülatörlerdir, uç noktadan alınamayan sadece bilekten alınan ölçümler geri bildirim olarak kullanılır.</a:t>
                </a:r>
              </a:p>
              <a:p>
                <a:r>
                  <a:rPr lang="tr-TR" dirty="0" smtClean="0"/>
                  <a:t>Dönüşüm </a:t>
                </a:r>
                <a14:m>
                  <m:oMath xmlns:m="http://schemas.openxmlformats.org/officeDocument/2006/math">
                    <m:r>
                      <a:rPr lang="tr-TR" b="0" i="1" smtClean="0">
                        <a:latin typeface="Cambria Math" panose="02040503050406030204" pitchFamily="18" charset="0"/>
                      </a:rPr>
                      <m:t>𝑏</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𝑐</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a14:m>
                <a:r>
                  <a:rPr lang="tr-TR" dirty="0" smtClean="0"/>
                  <a:t> ; Ters Dönüşüm </a:t>
                </a:r>
                <a14:m>
                  <m:oMath xmlns:m="http://schemas.openxmlformats.org/officeDocument/2006/math">
                    <m:r>
                      <a:rPr lang="tr-TR" b="0" i="1" smtClean="0">
                        <a:latin typeface="Cambria Math" panose="02040503050406030204" pitchFamily="18" charset="0"/>
                      </a:rPr>
                      <m:t>𝑟</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𝑠</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a14:m>
                <a:endParaRPr lang="tr-TR" dirty="0" smtClean="0"/>
              </a:p>
              <a:p>
                <a:pPr>
                  <a:spcBef>
                    <a:spcPts val="600"/>
                  </a:spcBef>
                </a:pPr>
                <a14:m>
                  <m:oMath xmlns:m="http://schemas.openxmlformats.org/officeDocument/2006/math">
                    <m:r>
                      <a:rPr lang="tr-TR" i="1">
                        <a:latin typeface="Cambria Math" panose="02040503050406030204" pitchFamily="18" charset="0"/>
                      </a:rPr>
                      <m:t>𝑟</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oMath>
                </a14:m>
                <a:r>
                  <a:rPr lang="tr-TR" dirty="0" smtClean="0"/>
                  <a:t> Kontrollü çıkış c(t) için referans		</a:t>
                </a:r>
                <a14:m>
                  <m:oMath xmlns:m="http://schemas.openxmlformats.org/officeDocument/2006/math">
                    <m:r>
                      <a:rPr lang="tr-TR" b="0" i="1" smtClean="0">
                        <a:latin typeface="Cambria Math" panose="02040503050406030204" pitchFamily="18" charset="0"/>
                      </a:rPr>
                      <m:t>𝑐</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oMath>
                </a14:m>
                <a:r>
                  <a:rPr lang="tr-TR" dirty="0"/>
                  <a:t> </a:t>
                </a:r>
                <a:r>
                  <a:rPr lang="tr-TR" dirty="0" smtClean="0"/>
                  <a:t>Ölçülemeyen Kontrollü Çıkış</a:t>
                </a:r>
                <a:r>
                  <a:rPr lang="tr-TR" dirty="0"/>
                  <a:t>	</a:t>
                </a:r>
                <a:endParaRPr lang="tr-TR" dirty="0" smtClean="0"/>
              </a:p>
              <a:p>
                <a:pPr>
                  <a:spcBef>
                    <a:spcPts val="600"/>
                  </a:spcBef>
                </a:pPr>
                <a14:m>
                  <m:oMath xmlns:m="http://schemas.openxmlformats.org/officeDocument/2006/math">
                    <m:r>
                      <a:rPr lang="tr-TR" i="1">
                        <a:latin typeface="Cambria Math" panose="02040503050406030204" pitchFamily="18" charset="0"/>
                        <a:ea typeface="Cambria Math" panose="02040503050406030204" pitchFamily="18" charset="0"/>
                      </a:rPr>
                      <m:t>𝑠</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 </m:t>
                    </m:r>
                  </m:oMath>
                </a14:m>
                <a:r>
                  <a:rPr lang="tr-TR" dirty="0"/>
                  <a:t>Gözlenen </a:t>
                </a:r>
                <a:r>
                  <a:rPr lang="tr-TR" dirty="0" smtClean="0"/>
                  <a:t>çıkış b(t) için referans		</a:t>
                </a:r>
                <a14:m>
                  <m:oMath xmlns:m="http://schemas.openxmlformats.org/officeDocument/2006/math">
                    <m:r>
                      <a:rPr lang="tr-TR" b="0" i="1" smtClean="0">
                        <a:latin typeface="Cambria Math" panose="02040503050406030204" pitchFamily="18" charset="0"/>
                        <a:ea typeface="Cambria Math" panose="02040503050406030204" pitchFamily="18" charset="0"/>
                      </a:rPr>
                      <m:t>𝑏</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 </m:t>
                    </m:r>
                  </m:oMath>
                </a14:m>
                <a:r>
                  <a:rPr lang="tr-TR" dirty="0" smtClean="0"/>
                  <a:t>Ölçülen Gözlenen </a:t>
                </a:r>
                <a:r>
                  <a:rPr lang="tr-TR" dirty="0"/>
                  <a:t>Ç</a:t>
                </a:r>
                <a:r>
                  <a:rPr lang="tr-TR" dirty="0" smtClean="0"/>
                  <a:t>ıkış</a:t>
                </a:r>
                <a:endParaRPr lang="tr-TR"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395563"/>
                <a:ext cx="10058400" cy="2639695"/>
              </a:xfrm>
              <a:blipFill rotWithShape="0">
                <a:blip r:embed="rId2"/>
                <a:stretch>
                  <a:fillRect l="-1697" t="-3002" r="-1818"/>
                </a:stretch>
              </a:blipFill>
            </p:spPr>
            <p:txBody>
              <a:bodyPr/>
              <a:lstStyle/>
              <a:p>
                <a:r>
                  <a:rPr lang="tr-TR">
                    <a:noFill/>
                  </a:rPr>
                  <a:t> </a:t>
                </a:r>
              </a:p>
            </p:txBody>
          </p:sp>
        </mc:Fallback>
      </mc:AlternateContent>
      <p:sp>
        <p:nvSpPr>
          <p:cNvPr id="5" name="Flowchart: Process 4"/>
          <p:cNvSpPr/>
          <p:nvPr/>
        </p:nvSpPr>
        <p:spPr>
          <a:xfrm>
            <a:off x="2314131" y="4629055"/>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6248399" y="461029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5880294" y="5697422"/>
            <a:ext cx="1364567" cy="403276"/>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99046" y="5697422"/>
            <a:ext cx="1364567" cy="369332"/>
          </a:xfrm>
          <a:prstGeom prst="rect">
            <a:avLst/>
          </a:prstGeom>
          <a:noFill/>
        </p:spPr>
        <p:txBody>
          <a:bodyPr wrap="square" rtlCol="0">
            <a:spAutoFit/>
          </a:bodyPr>
          <a:lstStyle/>
          <a:p>
            <a:r>
              <a:rPr lang="tr-TR" b="1" dirty="0" smtClean="0"/>
              <a:t>Algılayıcı</a:t>
            </a:r>
            <a:endParaRPr lang="en-US" b="1" dirty="0"/>
          </a:p>
        </p:txBody>
      </p:sp>
      <p:sp>
        <p:nvSpPr>
          <p:cNvPr id="9" name="TextBox 8"/>
          <p:cNvSpPr txBox="1"/>
          <p:nvPr/>
        </p:nvSpPr>
        <p:spPr>
          <a:xfrm>
            <a:off x="2309441" y="4772088"/>
            <a:ext cx="1364567" cy="646331"/>
          </a:xfrm>
          <a:prstGeom prst="rect">
            <a:avLst/>
          </a:prstGeom>
          <a:noFill/>
        </p:spPr>
        <p:txBody>
          <a:bodyPr wrap="square" rtlCol="0">
            <a:spAutoFit/>
          </a:bodyPr>
          <a:lstStyle/>
          <a:p>
            <a:r>
              <a:rPr lang="tr-TR" b="1" dirty="0" smtClean="0"/>
              <a:t>Ters Dönüşüm</a:t>
            </a:r>
            <a:endParaRPr lang="en-US" b="1" dirty="0"/>
          </a:p>
        </p:txBody>
      </p:sp>
      <p:sp>
        <p:nvSpPr>
          <p:cNvPr id="10" name="TextBox 9"/>
          <p:cNvSpPr txBox="1"/>
          <p:nvPr/>
        </p:nvSpPr>
        <p:spPr>
          <a:xfrm>
            <a:off x="6468799" y="4888529"/>
            <a:ext cx="1364567" cy="369332"/>
          </a:xfrm>
          <a:prstGeom prst="rect">
            <a:avLst/>
          </a:prstGeom>
          <a:noFill/>
        </p:spPr>
        <p:txBody>
          <a:bodyPr wrap="square" rtlCol="0">
            <a:spAutoFit/>
          </a:bodyPr>
          <a:lstStyle/>
          <a:p>
            <a:r>
              <a:rPr lang="tr-TR" b="1" dirty="0" smtClean="0"/>
              <a:t>Sistem</a:t>
            </a:r>
            <a:endParaRPr lang="en-US" b="1" dirty="0"/>
          </a:p>
        </p:txBody>
      </p:sp>
      <p:cxnSp>
        <p:nvCxnSpPr>
          <p:cNvPr id="11" name="Straight Arrow Connector 10"/>
          <p:cNvCxnSpPr>
            <a:endCxn id="9" idx="1"/>
          </p:cNvCxnSpPr>
          <p:nvPr/>
        </p:nvCxnSpPr>
        <p:spPr>
          <a:xfrm>
            <a:off x="1383609" y="5083526"/>
            <a:ext cx="925832" cy="117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1"/>
          </p:cNvCxnSpPr>
          <p:nvPr/>
        </p:nvCxnSpPr>
        <p:spPr>
          <a:xfrm>
            <a:off x="5693904" y="5063817"/>
            <a:ext cx="554495" cy="32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624645" y="5073195"/>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62666" y="5089605"/>
            <a:ext cx="0" cy="79248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28970" y="5520629"/>
            <a:ext cx="8791" cy="390707"/>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923693" y="5894363"/>
            <a:ext cx="942535" cy="469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59543" y="4694485"/>
            <a:ext cx="650627" cy="369332"/>
          </a:xfrm>
          <a:prstGeom prst="rect">
            <a:avLst/>
          </a:prstGeom>
          <a:noFill/>
        </p:spPr>
        <p:txBody>
          <a:bodyPr wrap="square" rtlCol="0">
            <a:spAutoFit/>
          </a:bodyPr>
          <a:lstStyle/>
          <a:p>
            <a:r>
              <a:rPr lang="tr-TR" b="1" dirty="0" smtClean="0"/>
              <a:t>u(t)</a:t>
            </a:r>
            <a:endParaRPr lang="en-US" b="1" dirty="0"/>
          </a:p>
        </p:txBody>
      </p:sp>
      <p:sp>
        <p:nvSpPr>
          <p:cNvPr id="18" name="TextBox 17"/>
          <p:cNvSpPr txBox="1"/>
          <p:nvPr/>
        </p:nvSpPr>
        <p:spPr>
          <a:xfrm>
            <a:off x="9977506" y="4692137"/>
            <a:ext cx="650627" cy="369332"/>
          </a:xfrm>
          <a:prstGeom prst="rect">
            <a:avLst/>
          </a:prstGeom>
          <a:noFill/>
        </p:spPr>
        <p:txBody>
          <a:bodyPr wrap="square" rtlCol="0">
            <a:spAutoFit/>
          </a:bodyPr>
          <a:lstStyle/>
          <a:p>
            <a:r>
              <a:rPr lang="tr-TR" b="1" dirty="0" smtClean="0"/>
              <a:t>c(t)</a:t>
            </a:r>
            <a:endParaRPr lang="en-US" b="1" dirty="0"/>
          </a:p>
        </p:txBody>
      </p:sp>
      <p:sp>
        <p:nvSpPr>
          <p:cNvPr id="19" name="TextBox 18"/>
          <p:cNvSpPr txBox="1"/>
          <p:nvPr/>
        </p:nvSpPr>
        <p:spPr>
          <a:xfrm>
            <a:off x="6995979" y="4128417"/>
            <a:ext cx="650627" cy="369332"/>
          </a:xfrm>
          <a:prstGeom prst="rect">
            <a:avLst/>
          </a:prstGeom>
          <a:noFill/>
        </p:spPr>
        <p:txBody>
          <a:bodyPr wrap="square" rtlCol="0">
            <a:spAutoFit/>
          </a:bodyPr>
          <a:lstStyle/>
          <a:p>
            <a:r>
              <a:rPr lang="tr-TR" b="1" dirty="0" smtClean="0"/>
              <a:t>d(t)</a:t>
            </a:r>
            <a:endParaRPr lang="en-US" b="1" dirty="0"/>
          </a:p>
        </p:txBody>
      </p:sp>
      <p:sp>
        <p:nvSpPr>
          <p:cNvPr id="20" name="TextBox 19"/>
          <p:cNvSpPr txBox="1"/>
          <p:nvPr/>
        </p:nvSpPr>
        <p:spPr>
          <a:xfrm>
            <a:off x="1311805" y="4692142"/>
            <a:ext cx="650627" cy="369332"/>
          </a:xfrm>
          <a:prstGeom prst="rect">
            <a:avLst/>
          </a:prstGeom>
          <a:noFill/>
        </p:spPr>
        <p:txBody>
          <a:bodyPr wrap="square" rtlCol="0">
            <a:spAutoFit/>
          </a:bodyPr>
          <a:lstStyle/>
          <a:p>
            <a:r>
              <a:rPr lang="tr-TR" b="1" dirty="0" smtClean="0"/>
              <a:t>r(t)</a:t>
            </a:r>
            <a:endParaRPr lang="en-US" b="1" dirty="0"/>
          </a:p>
        </p:txBody>
      </p:sp>
      <p:cxnSp>
        <p:nvCxnSpPr>
          <p:cNvPr id="21" name="Straight Arrow Connector 20"/>
          <p:cNvCxnSpPr/>
          <p:nvPr/>
        </p:nvCxnSpPr>
        <p:spPr>
          <a:xfrm>
            <a:off x="6940753" y="4226019"/>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235479" y="5881264"/>
            <a:ext cx="627187" cy="8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74161" y="5927752"/>
            <a:ext cx="650627" cy="369332"/>
          </a:xfrm>
          <a:prstGeom prst="rect">
            <a:avLst/>
          </a:prstGeom>
          <a:noFill/>
        </p:spPr>
        <p:txBody>
          <a:bodyPr wrap="square" rtlCol="0">
            <a:spAutoFit/>
          </a:bodyPr>
          <a:lstStyle/>
          <a:p>
            <a:r>
              <a:rPr lang="tr-TR" b="1" dirty="0" smtClean="0"/>
              <a:t>b(t)</a:t>
            </a:r>
            <a:endParaRPr lang="en-US" b="1" dirty="0"/>
          </a:p>
        </p:txBody>
      </p:sp>
      <p:sp>
        <p:nvSpPr>
          <p:cNvPr id="35" name="TextBox 34"/>
          <p:cNvSpPr txBox="1"/>
          <p:nvPr/>
        </p:nvSpPr>
        <p:spPr>
          <a:xfrm>
            <a:off x="4838115" y="5911336"/>
            <a:ext cx="650627" cy="369332"/>
          </a:xfrm>
          <a:prstGeom prst="rect">
            <a:avLst/>
          </a:prstGeom>
          <a:noFill/>
        </p:spPr>
        <p:txBody>
          <a:bodyPr wrap="square" rtlCol="0">
            <a:spAutoFit/>
          </a:bodyPr>
          <a:lstStyle/>
          <a:p>
            <a:r>
              <a:rPr lang="tr-TR" b="1" dirty="0" smtClean="0"/>
              <a:t>b’(t)</a:t>
            </a:r>
            <a:endParaRPr lang="en-US" b="1" dirty="0"/>
          </a:p>
        </p:txBody>
      </p:sp>
      <p:cxnSp>
        <p:nvCxnSpPr>
          <p:cNvPr id="36" name="Straight Connector 35"/>
          <p:cNvCxnSpPr/>
          <p:nvPr/>
        </p:nvCxnSpPr>
        <p:spPr>
          <a:xfrm>
            <a:off x="6511690" y="6095063"/>
            <a:ext cx="22752" cy="31981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40300" y="6080152"/>
            <a:ext cx="650627" cy="369332"/>
          </a:xfrm>
          <a:prstGeom prst="rect">
            <a:avLst/>
          </a:prstGeom>
          <a:noFill/>
        </p:spPr>
        <p:txBody>
          <a:bodyPr wrap="square" rtlCol="0">
            <a:spAutoFit/>
          </a:bodyPr>
          <a:lstStyle/>
          <a:p>
            <a:r>
              <a:rPr lang="tr-TR" b="1" dirty="0" smtClean="0"/>
              <a:t>n(t)</a:t>
            </a:r>
            <a:endParaRPr lang="en-US" b="1" dirty="0"/>
          </a:p>
        </p:txBody>
      </p:sp>
      <p:sp>
        <p:nvSpPr>
          <p:cNvPr id="38" name="Flowchart: Process 37"/>
          <p:cNvSpPr/>
          <p:nvPr/>
        </p:nvSpPr>
        <p:spPr>
          <a:xfrm>
            <a:off x="4337533" y="4626717"/>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422522" y="4916671"/>
            <a:ext cx="1364567" cy="369332"/>
          </a:xfrm>
          <a:prstGeom prst="rect">
            <a:avLst/>
          </a:prstGeom>
          <a:noFill/>
        </p:spPr>
        <p:txBody>
          <a:bodyPr wrap="square" rtlCol="0">
            <a:spAutoFit/>
          </a:bodyPr>
          <a:lstStyle/>
          <a:p>
            <a:r>
              <a:rPr lang="tr-TR" b="1" dirty="0" smtClean="0"/>
              <a:t>Kontrolcü</a:t>
            </a:r>
            <a:endParaRPr lang="en-US" b="1" dirty="0"/>
          </a:p>
        </p:txBody>
      </p:sp>
      <p:cxnSp>
        <p:nvCxnSpPr>
          <p:cNvPr id="45" name="Straight Arrow Connector 44"/>
          <p:cNvCxnSpPr>
            <a:stCxn id="5" idx="3"/>
            <a:endCxn id="38" idx="1"/>
          </p:cNvCxnSpPr>
          <p:nvPr/>
        </p:nvCxnSpPr>
        <p:spPr>
          <a:xfrm flipV="1">
            <a:off x="3678698" y="5083529"/>
            <a:ext cx="658835" cy="2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740236" y="4670047"/>
            <a:ext cx="650627" cy="369332"/>
          </a:xfrm>
          <a:prstGeom prst="rect">
            <a:avLst/>
          </a:prstGeom>
          <a:noFill/>
        </p:spPr>
        <p:txBody>
          <a:bodyPr wrap="square" rtlCol="0">
            <a:spAutoFit/>
          </a:bodyPr>
          <a:lstStyle/>
          <a:p>
            <a:r>
              <a:rPr lang="tr-TR" b="1" dirty="0" smtClean="0"/>
              <a:t>s(t)</a:t>
            </a:r>
            <a:endParaRPr lang="en-US" b="1" dirty="0"/>
          </a:p>
        </p:txBody>
      </p:sp>
      <p:sp>
        <p:nvSpPr>
          <p:cNvPr id="77" name="TextBox 76"/>
          <p:cNvSpPr txBox="1"/>
          <p:nvPr/>
        </p:nvSpPr>
        <p:spPr>
          <a:xfrm>
            <a:off x="4967889" y="4041664"/>
            <a:ext cx="650627" cy="369332"/>
          </a:xfrm>
          <a:prstGeom prst="rect">
            <a:avLst/>
          </a:prstGeom>
          <a:noFill/>
        </p:spPr>
        <p:txBody>
          <a:bodyPr wrap="square" rtlCol="0">
            <a:spAutoFit/>
          </a:bodyPr>
          <a:lstStyle/>
          <a:p>
            <a:r>
              <a:rPr lang="tr-TR" b="1" dirty="0" smtClean="0"/>
              <a:t>d</a:t>
            </a:r>
            <a:r>
              <a:rPr lang="tr-TR" b="1" baseline="30000" dirty="0" smtClean="0"/>
              <a:t>*</a:t>
            </a:r>
            <a:r>
              <a:rPr lang="tr-TR" b="1" dirty="0" smtClean="0"/>
              <a:t>(t)</a:t>
            </a:r>
            <a:endParaRPr lang="en-US" b="1" dirty="0"/>
          </a:p>
        </p:txBody>
      </p:sp>
      <p:cxnSp>
        <p:nvCxnSpPr>
          <p:cNvPr id="78" name="Straight Arrow Connector 77"/>
          <p:cNvCxnSpPr/>
          <p:nvPr/>
        </p:nvCxnSpPr>
        <p:spPr>
          <a:xfrm>
            <a:off x="5011139" y="4237739"/>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0" name="Rectangle 79"/>
              <p:cNvSpPr/>
              <p:nvPr/>
            </p:nvSpPr>
            <p:spPr>
              <a:xfrm>
                <a:off x="4390863" y="3642361"/>
                <a:ext cx="2874248"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b="0" i="1" smtClean="0">
                              <a:latin typeface="Cambria Math" panose="02040503050406030204" pitchFamily="18" charset="0"/>
                            </a:rPr>
                            <m:t>𝑏</m:t>
                          </m:r>
                          <m:r>
                            <a:rPr lang="tr-TR" b="0" i="1" smtClean="0">
                              <a:latin typeface="Cambria Math" panose="02040503050406030204" pitchFamily="18" charset="0"/>
                            </a:rPr>
                            <m:t>′</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𝑠</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p:sp>
            <p:nvSpPr>
              <p:cNvPr id="80" name="Rectangle 79"/>
              <p:cNvSpPr>
                <a:spLocks noRot="1" noChangeAspect="1" noMove="1" noResize="1" noEditPoints="1" noAdjustHandles="1" noChangeArrowheads="1" noChangeShapeType="1" noTextEdit="1"/>
              </p:cNvSpPr>
              <p:nvPr/>
            </p:nvSpPr>
            <p:spPr>
              <a:xfrm>
                <a:off x="4390863" y="3642361"/>
                <a:ext cx="2874248" cy="404983"/>
              </a:xfrm>
              <a:prstGeom prst="rect">
                <a:avLst/>
              </a:prstGeom>
              <a:blipFill rotWithShape="0">
                <a:blip r:embed="rId3"/>
                <a:stretch>
                  <a:fillRect b="-7353"/>
                </a:stretch>
              </a:blipFill>
              <a:ln>
                <a:solidFill>
                  <a:schemeClr val="tx1"/>
                </a:solidFill>
              </a:ln>
            </p:spPr>
            <p:txBody>
              <a:bodyPr/>
              <a:lstStyle/>
              <a:p>
                <a:r>
                  <a:rPr lang="tr-TR">
                    <a:noFill/>
                  </a:rPr>
                  <a:t> </a:t>
                </a:r>
              </a:p>
            </p:txBody>
          </p:sp>
        </mc:Fallback>
      </mc:AlternateContent>
      <p:sp>
        <p:nvSpPr>
          <p:cNvPr id="44" name="Flowchart: Process 43"/>
          <p:cNvSpPr/>
          <p:nvPr/>
        </p:nvSpPr>
        <p:spPr>
          <a:xfrm>
            <a:off x="8260078" y="462437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345067" y="4914325"/>
            <a:ext cx="1364567" cy="369332"/>
          </a:xfrm>
          <a:prstGeom prst="rect">
            <a:avLst/>
          </a:prstGeom>
          <a:noFill/>
        </p:spPr>
        <p:txBody>
          <a:bodyPr wrap="square" rtlCol="0">
            <a:spAutoFit/>
          </a:bodyPr>
          <a:lstStyle/>
          <a:p>
            <a:r>
              <a:rPr lang="tr-TR" b="1" dirty="0" smtClean="0"/>
              <a:t>Dönüşüm</a:t>
            </a:r>
            <a:endParaRPr lang="en-US" b="1" dirty="0"/>
          </a:p>
        </p:txBody>
      </p:sp>
      <p:cxnSp>
        <p:nvCxnSpPr>
          <p:cNvPr id="48" name="Straight Arrow Connector 47"/>
          <p:cNvCxnSpPr>
            <a:endCxn id="44" idx="1"/>
          </p:cNvCxnSpPr>
          <p:nvPr/>
        </p:nvCxnSpPr>
        <p:spPr>
          <a:xfrm flipV="1">
            <a:off x="7601243" y="5081183"/>
            <a:ext cx="658835" cy="2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662781" y="4667701"/>
            <a:ext cx="650627" cy="369332"/>
          </a:xfrm>
          <a:prstGeom prst="rect">
            <a:avLst/>
          </a:prstGeom>
          <a:noFill/>
        </p:spPr>
        <p:txBody>
          <a:bodyPr wrap="square" rtlCol="0">
            <a:spAutoFit/>
          </a:bodyPr>
          <a:lstStyle/>
          <a:p>
            <a:r>
              <a:rPr lang="tr-TR" b="1" dirty="0" smtClean="0"/>
              <a:t>b(t)</a:t>
            </a:r>
            <a:endParaRPr lang="en-US" b="1" dirty="0"/>
          </a:p>
        </p:txBody>
      </p:sp>
    </p:spTree>
    <p:extLst>
      <p:ext uri="{BB962C8B-B14F-4D97-AF65-F5344CB8AC3E}">
        <p14:creationId xmlns:p14="http://schemas.microsoft.com/office/powerpoint/2010/main" val="12358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Bir rotorun hız kontrolü</a:t>
            </a:r>
            <a:endParaRPr lang="en-US" dirty="0"/>
          </a:p>
        </p:txBody>
      </p:sp>
      <p:sp>
        <p:nvSpPr>
          <p:cNvPr id="3" name="Content Placeholder 2"/>
          <p:cNvSpPr>
            <a:spLocks noGrp="1"/>
          </p:cNvSpPr>
          <p:nvPr>
            <p:ph idx="1"/>
          </p:nvPr>
        </p:nvSpPr>
        <p:spPr>
          <a:xfrm>
            <a:off x="1097280" y="1395563"/>
            <a:ext cx="10138279" cy="4937760"/>
          </a:xfrm>
        </p:spPr>
        <p:txBody>
          <a:bodyPr>
            <a:normAutofit/>
          </a:bodyPr>
          <a:lstStyle/>
          <a:p>
            <a:r>
              <a:rPr lang="tr-TR" dirty="0" smtClean="0"/>
              <a:t>Bu </a:t>
            </a:r>
            <a:r>
              <a:rPr lang="tr-TR" dirty="0" smtClean="0"/>
              <a:t>örnekte öğrendiğimiz kontrol çeşitlerinden</a:t>
            </a:r>
          </a:p>
          <a:p>
            <a:pPr marL="658368" lvl="2">
              <a:buFont typeface="+mj-lt"/>
              <a:buAutoNum type="alphaLcParenR"/>
              <a:tabLst>
                <a:tab pos="274320" algn="l"/>
              </a:tabLst>
            </a:pPr>
            <a:r>
              <a:rPr lang="tr-TR" sz="2200" dirty="0" smtClean="0"/>
              <a:t>açık çevrim </a:t>
            </a:r>
          </a:p>
          <a:p>
            <a:pPr marL="658368" lvl="2">
              <a:buFont typeface="+mj-lt"/>
              <a:buAutoNum type="alphaLcParenR"/>
              <a:tabLst>
                <a:tab pos="274320" algn="l"/>
              </a:tabLst>
            </a:pPr>
            <a:r>
              <a:rPr lang="tr-TR" sz="2200" dirty="0" smtClean="0"/>
              <a:t>En temel kapalı çevrim </a:t>
            </a:r>
          </a:p>
          <a:p>
            <a:pPr marL="658368" lvl="2">
              <a:buFont typeface="+mj-lt"/>
              <a:buAutoNum type="alphaLcParenR"/>
              <a:tabLst>
                <a:tab pos="274320" algn="l"/>
              </a:tabLst>
            </a:pPr>
            <a:r>
              <a:rPr lang="tr-TR" sz="2200" dirty="0" smtClean="0"/>
              <a:t>Gelişmiş kapalı çevrim</a:t>
            </a:r>
          </a:p>
          <a:p>
            <a:pPr algn="just"/>
            <a:r>
              <a:rPr lang="tr-TR" dirty="0"/>
              <a:t>Kontrollerin kontrol amacını gerçekleştirme konusunda ne oranda başarılı olduklarını irdeleyeceğiz. </a:t>
            </a:r>
            <a:endParaRPr lang="tr-TR" dirty="0" smtClean="0"/>
          </a:p>
          <a:p>
            <a:pPr algn="just"/>
            <a:r>
              <a:rPr lang="tr-TR" dirty="0" smtClean="0"/>
              <a:t>Kalıcı </a:t>
            </a:r>
            <a:r>
              <a:rPr lang="tr-TR" dirty="0"/>
              <a:t>hata oranlarını karşılaştıracağız. </a:t>
            </a:r>
            <a:endParaRPr lang="tr-TR" dirty="0" smtClean="0"/>
          </a:p>
          <a:p>
            <a:pPr algn="just"/>
            <a:r>
              <a:rPr lang="tr-TR" dirty="0" smtClean="0"/>
              <a:t>Böylelikle </a:t>
            </a:r>
            <a:r>
              <a:rPr lang="tr-TR" dirty="0"/>
              <a:t>sözünü ettiğimiz kontrol çeşitlerinin avantaj ve dezavantajları konusunda daha fazla bilgi sahibi olacağız. </a:t>
            </a:r>
            <a:endParaRPr lang="tr-TR" dirty="0" smtClean="0"/>
          </a:p>
          <a:p>
            <a:pPr algn="just"/>
            <a:r>
              <a:rPr lang="tr-TR" dirty="0" smtClean="0"/>
              <a:t>Kapalı </a:t>
            </a:r>
            <a:r>
              <a:rPr lang="tr-TR" dirty="0"/>
              <a:t>çevrimde kontrol kuralı olarak en temel kontrol kuralı olan </a:t>
            </a:r>
            <a:r>
              <a:rPr lang="tr-TR" b="1" dirty="0"/>
              <a:t>oransal kontrolü </a:t>
            </a:r>
            <a:r>
              <a:rPr lang="tr-TR" dirty="0"/>
              <a:t>kullanacağız.</a:t>
            </a:r>
          </a:p>
          <a:p>
            <a:pPr marL="0" indent="0">
              <a:buNone/>
            </a:pPr>
            <a:endParaRPr lang="en-US" dirty="0"/>
          </a:p>
        </p:txBody>
      </p:sp>
    </p:spTree>
    <p:extLst>
      <p:ext uri="{BB962C8B-B14F-4D97-AF65-F5344CB8AC3E}">
        <p14:creationId xmlns:p14="http://schemas.microsoft.com/office/powerpoint/2010/main" val="4076814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Bir rotorun hız kontrolü</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395563"/>
                <a:ext cx="10058400" cy="739283"/>
              </a:xfrm>
            </p:spPr>
            <p:txBody>
              <a:bodyPr>
                <a:normAutofit lnSpcReduction="10000"/>
              </a:bodyPr>
              <a:lstStyle/>
              <a:p>
                <a:r>
                  <a:rPr lang="tr-TR" b="1" dirty="0" smtClean="0"/>
                  <a:t>Kontrol Amacı:</a:t>
                </a:r>
                <a:r>
                  <a:rPr lang="tr-TR" dirty="0" smtClean="0"/>
                  <a:t> Rotorun </a:t>
                </a:r>
                <a14:m>
                  <m:oMath xmlns:m="http://schemas.openxmlformats.org/officeDocument/2006/math">
                    <m:r>
                      <a:rPr lang="tr-TR" i="1" smtClean="0">
                        <a:latin typeface="Cambria Math" panose="02040503050406030204" pitchFamily="18" charset="0"/>
                        <a:ea typeface="Cambria Math" panose="02040503050406030204" pitchFamily="18" charset="0"/>
                      </a:rPr>
                      <m:t>𝜔</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𝜔</m:t>
                        </m:r>
                      </m:e>
                      <m:sup>
                        <m:r>
                          <a:rPr lang="tr-TR" b="0" i="1" smtClean="0">
                            <a:latin typeface="Cambria Math" panose="02040503050406030204" pitchFamily="18" charset="0"/>
                            <a:ea typeface="Cambria Math" panose="02040503050406030204" pitchFamily="18" charset="0"/>
                          </a:rPr>
                          <m:t>∗</m:t>
                        </m:r>
                      </m:sup>
                    </m:sSup>
                  </m:oMath>
                </a14:m>
                <a:r>
                  <a:rPr lang="tr-TR" b="1" dirty="0" smtClean="0"/>
                  <a:t> </a:t>
                </a:r>
                <a:r>
                  <a:rPr lang="tr-TR" dirty="0" smtClean="0"/>
                  <a:t>gibi arzu edilen sabit bir hızda dönmesi istenmektedir.</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395563"/>
                <a:ext cx="10058400" cy="739283"/>
              </a:xfrm>
              <a:blipFill rotWithShape="0">
                <a:blip r:embed="rId2"/>
                <a:stretch>
                  <a:fillRect l="-909" t="-15702" b="-11570"/>
                </a:stretch>
              </a:blipFill>
            </p:spPr>
            <p:txBody>
              <a:bodyPr/>
              <a:lstStyle/>
              <a:p>
                <a:r>
                  <a:rPr lang="tr-TR">
                    <a:noFill/>
                  </a:rPr>
                  <a:t> </a:t>
                </a:r>
              </a:p>
            </p:txBody>
          </p:sp>
        </mc:Fallback>
      </mc:AlternateContent>
      <p:grpSp>
        <p:nvGrpSpPr>
          <p:cNvPr id="39" name="Group 38"/>
          <p:cNvGrpSpPr/>
          <p:nvPr/>
        </p:nvGrpSpPr>
        <p:grpSpPr>
          <a:xfrm>
            <a:off x="1255255" y="2815360"/>
            <a:ext cx="4530584" cy="1547445"/>
            <a:chOff x="6780626" y="4135903"/>
            <a:chExt cx="4530584" cy="1547445"/>
          </a:xfrm>
        </p:grpSpPr>
        <p:sp>
          <p:nvSpPr>
            <p:cNvPr id="14" name="Rectangle 13"/>
            <p:cNvSpPr/>
            <p:nvPr/>
          </p:nvSpPr>
          <p:spPr>
            <a:xfrm>
              <a:off x="8834503" y="4825222"/>
              <a:ext cx="1491175"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61984" y="4543865"/>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p:cNvSpPr/>
            <p:nvPr/>
          </p:nvSpPr>
          <p:spPr>
            <a:xfrm>
              <a:off x="7174523" y="4543865"/>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272999" y="46423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70651" y="47947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68303" y="49471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0034" y="50995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7484007" y="523318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8424196" y="524490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p:cNvSpPr/>
            <p:nvPr/>
          </p:nvSpPr>
          <p:spPr>
            <a:xfrm>
              <a:off x="6780626" y="5373859"/>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850965" y="5373859"/>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298732" y="4714508"/>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299911" y="4947494"/>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142806" y="4135903"/>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10522635" y="4879406"/>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155045">
              <a:off x="8547083" y="4581094"/>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155045">
              <a:off x="9388799" y="4578752"/>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20356366" flipH="1">
              <a:off x="10812977" y="4656409"/>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8962071" y="4272410"/>
              <a:ext cx="663360" cy="369332"/>
            </a:xfrm>
            <a:prstGeom prst="rect">
              <a:avLst/>
            </a:prstGeom>
            <a:noFill/>
          </p:spPr>
          <p:txBody>
            <a:bodyPr wrap="square" rtlCol="0">
              <a:spAutoFit/>
            </a:bodyPr>
            <a:lstStyle/>
            <a:p>
              <a:r>
                <a:rPr lang="tr-TR" b="1" dirty="0" err="1" smtClean="0"/>
                <a:t>T</a:t>
              </a:r>
              <a:r>
                <a:rPr lang="tr-TR" b="1" baseline="-25000" dirty="0" err="1" smtClean="0"/>
                <a:t>c</a:t>
              </a:r>
              <a:r>
                <a:rPr lang="tr-TR" b="1" dirty="0" smtClean="0"/>
                <a:t>(t)</a:t>
              </a:r>
              <a:endParaRPr lang="en-US" b="1" dirty="0"/>
            </a:p>
          </p:txBody>
        </p:sp>
        <p:sp>
          <p:nvSpPr>
            <p:cNvPr id="34" name="TextBox 33"/>
            <p:cNvSpPr txBox="1"/>
            <p:nvPr/>
          </p:nvSpPr>
          <p:spPr>
            <a:xfrm>
              <a:off x="9536503" y="5043782"/>
              <a:ext cx="663360" cy="369332"/>
            </a:xfrm>
            <a:prstGeom prst="rect">
              <a:avLst/>
            </a:prstGeom>
            <a:noFill/>
          </p:spPr>
          <p:txBody>
            <a:bodyPr wrap="square" rtlCol="0">
              <a:spAutoFit/>
            </a:bodyPr>
            <a:lstStyle/>
            <a:p>
              <a:r>
                <a:rPr lang="tr-TR" b="1" dirty="0" smtClean="0">
                  <a:latin typeface="Symbol" panose="05050102010706020507" pitchFamily="18" charset="2"/>
                </a:rPr>
                <a:t>w</a:t>
              </a:r>
              <a:r>
                <a:rPr lang="tr-TR" b="1" dirty="0" smtClean="0"/>
                <a:t>(t)</a:t>
              </a:r>
              <a:endParaRPr lang="en-US" b="1" dirty="0"/>
            </a:p>
          </p:txBody>
        </p:sp>
        <p:sp>
          <p:nvSpPr>
            <p:cNvPr id="35" name="TextBox 34"/>
            <p:cNvSpPr txBox="1"/>
            <p:nvPr/>
          </p:nvSpPr>
          <p:spPr>
            <a:xfrm>
              <a:off x="10647850" y="4298198"/>
              <a:ext cx="663360" cy="369332"/>
            </a:xfrm>
            <a:prstGeom prst="rect">
              <a:avLst/>
            </a:prstGeom>
            <a:noFill/>
          </p:spPr>
          <p:txBody>
            <a:bodyPr wrap="square" rtlCol="0">
              <a:spAutoFit/>
            </a:bodyPr>
            <a:lstStyle/>
            <a:p>
              <a:r>
                <a:rPr lang="tr-TR" b="1" dirty="0" err="1" smtClean="0"/>
                <a:t>T</a:t>
              </a:r>
              <a:r>
                <a:rPr lang="tr-TR" b="1" baseline="-25000" dirty="0" err="1" smtClean="0"/>
                <a:t>d</a:t>
              </a:r>
              <a:r>
                <a:rPr lang="tr-TR" b="1" dirty="0" smtClean="0"/>
                <a:t>(t)</a:t>
              </a:r>
              <a:endParaRPr lang="en-US" b="1" dirty="0"/>
            </a:p>
          </p:txBody>
        </p:sp>
        <p:sp>
          <p:nvSpPr>
            <p:cNvPr id="36" name="TextBox 35"/>
            <p:cNvSpPr txBox="1"/>
            <p:nvPr/>
          </p:nvSpPr>
          <p:spPr>
            <a:xfrm>
              <a:off x="10181275" y="5210252"/>
              <a:ext cx="663360" cy="369332"/>
            </a:xfrm>
            <a:prstGeom prst="rect">
              <a:avLst/>
            </a:prstGeom>
            <a:noFill/>
          </p:spPr>
          <p:txBody>
            <a:bodyPr wrap="square" rtlCol="0">
              <a:spAutoFit/>
            </a:bodyPr>
            <a:lstStyle/>
            <a:p>
              <a:r>
                <a:rPr lang="tr-TR" b="1" dirty="0" smtClean="0"/>
                <a:t>J</a:t>
              </a:r>
              <a:endParaRPr lang="en-US" b="1" dirty="0"/>
            </a:p>
          </p:txBody>
        </p:sp>
        <p:sp>
          <p:nvSpPr>
            <p:cNvPr id="37" name="TextBox 36"/>
            <p:cNvSpPr txBox="1"/>
            <p:nvPr/>
          </p:nvSpPr>
          <p:spPr>
            <a:xfrm>
              <a:off x="9489614" y="4420119"/>
              <a:ext cx="663360" cy="369332"/>
            </a:xfrm>
            <a:prstGeom prst="rect">
              <a:avLst/>
            </a:prstGeom>
            <a:noFill/>
          </p:spPr>
          <p:txBody>
            <a:bodyPr wrap="square" rtlCol="0">
              <a:spAutoFit/>
            </a:bodyPr>
            <a:lstStyle/>
            <a:p>
              <a:r>
                <a:rPr lang="tr-TR" b="1" dirty="0" smtClean="0"/>
                <a:t>B</a:t>
              </a:r>
              <a:endParaRPr lang="en-US" b="1" dirty="0"/>
            </a:p>
          </p:txBody>
        </p:sp>
        <p:sp>
          <p:nvSpPr>
            <p:cNvPr id="38" name="TextBox 37"/>
            <p:cNvSpPr txBox="1"/>
            <p:nvPr/>
          </p:nvSpPr>
          <p:spPr>
            <a:xfrm>
              <a:off x="7448644" y="4558562"/>
              <a:ext cx="1712162" cy="646331"/>
            </a:xfrm>
            <a:prstGeom prst="rect">
              <a:avLst/>
            </a:prstGeom>
            <a:noFill/>
          </p:spPr>
          <p:txBody>
            <a:bodyPr wrap="square" rtlCol="0">
              <a:spAutoFit/>
            </a:bodyPr>
            <a:lstStyle/>
            <a:p>
              <a:r>
                <a:rPr lang="tr-TR" b="1" dirty="0" smtClean="0">
                  <a:solidFill>
                    <a:schemeClr val="bg1"/>
                  </a:solidFill>
                </a:rPr>
                <a:t>Kontrolcü +</a:t>
              </a:r>
            </a:p>
            <a:p>
              <a:r>
                <a:rPr lang="tr-TR" b="1" dirty="0" smtClean="0">
                  <a:solidFill>
                    <a:schemeClr val="bg1"/>
                  </a:solidFill>
                </a:rPr>
                <a:t> Eyleyici</a:t>
              </a:r>
              <a:endParaRPr lang="en-US" b="1" dirty="0">
                <a:solidFill>
                  <a:schemeClr val="bg1"/>
                </a:solidFill>
              </a:endParaRPr>
            </a:p>
          </p:txBody>
        </p:sp>
      </p:grpSp>
      <mc:AlternateContent xmlns:mc="http://schemas.openxmlformats.org/markup-compatibility/2006">
        <mc:Choice xmlns:a14="http://schemas.microsoft.com/office/drawing/2010/main" Requires="a14">
          <p:sp>
            <p:nvSpPr>
              <p:cNvPr id="4" name="TextBox 3"/>
              <p:cNvSpPr txBox="1"/>
              <p:nvPr/>
            </p:nvSpPr>
            <p:spPr>
              <a:xfrm>
                <a:off x="5963106" y="2048022"/>
                <a:ext cx="5614597" cy="3785652"/>
              </a:xfrm>
              <a:prstGeom prst="rect">
                <a:avLst/>
              </a:prstGeom>
              <a:solidFill>
                <a:schemeClr val="accent1">
                  <a:lumMod val="20000"/>
                  <a:lumOff val="80000"/>
                </a:schemeClr>
              </a:solidFill>
            </p:spPr>
            <p:txBody>
              <a:bodyPr wrap="square" rtlCol="0">
                <a:spAutoFit/>
              </a:bodyPr>
              <a:lstStyle/>
              <a:p>
                <a14:m>
                  <m:oMath xmlns:m="http://schemas.openxmlformats.org/officeDocument/2006/math">
                    <m:sSub>
                      <m:sSubPr>
                        <m:ctrlPr>
                          <a:rPr lang="en-US" sz="2400" i="1" smtClean="0"/>
                        </m:ctrlPr>
                      </m:sSubPr>
                      <m:e>
                        <m:r>
                          <a:rPr lang="tr-TR" sz="2400" b="0" i="1" smtClean="0"/>
                          <m:t>𝑇</m:t>
                        </m:r>
                      </m:e>
                      <m:sub>
                        <m:r>
                          <a:rPr lang="tr-TR" sz="2400" b="0" i="1" smtClean="0"/>
                          <m:t>𝑐</m:t>
                        </m:r>
                      </m:sub>
                    </m:sSub>
                    <m:d>
                      <m:dPr>
                        <m:ctrlPr>
                          <a:rPr lang="tr-TR" sz="2400" b="0" i="1" smtClean="0"/>
                        </m:ctrlPr>
                      </m:dPr>
                      <m:e>
                        <m:r>
                          <a:rPr lang="tr-TR" sz="2400" b="0" i="1" smtClean="0"/>
                          <m:t>𝑡</m:t>
                        </m:r>
                      </m:e>
                    </m:d>
                    <m:r>
                      <a:rPr lang="tr-TR" sz="2400" b="0" i="1" smtClean="0"/>
                      <m:t>:</m:t>
                    </m:r>
                  </m:oMath>
                </a14:m>
                <a:r>
                  <a:rPr lang="tr-TR" sz="2400" dirty="0" smtClean="0"/>
                  <a:t> Kontrol </a:t>
                </a:r>
                <a:r>
                  <a:rPr lang="tr-TR" sz="2400" dirty="0" err="1" smtClean="0"/>
                  <a:t>torku</a:t>
                </a:r>
                <a:r>
                  <a:rPr lang="tr-TR" sz="2400" dirty="0" smtClean="0"/>
                  <a:t> (Ayarlanabilir Giriş</a:t>
                </a:r>
                <a:r>
                  <a:rPr lang="tr-TR" sz="2400" dirty="0" smtClean="0"/>
                  <a:t>)</a:t>
                </a:r>
              </a:p>
              <a:p>
                <a:endParaRPr lang="tr-TR" sz="2400" dirty="0" smtClean="0"/>
              </a:p>
              <a:p>
                <a14:m>
                  <m:oMath xmlns:m="http://schemas.openxmlformats.org/officeDocument/2006/math">
                    <m:sSub>
                      <m:sSubPr>
                        <m:ctrlPr>
                          <a:rPr lang="en-US" sz="2400" i="1"/>
                        </m:ctrlPr>
                      </m:sSubPr>
                      <m:e>
                        <m:r>
                          <a:rPr lang="tr-TR" sz="2400" i="1"/>
                          <m:t>𝑇</m:t>
                        </m:r>
                      </m:e>
                      <m:sub>
                        <m:r>
                          <a:rPr lang="tr-TR" sz="2400" b="0" i="1" smtClean="0"/>
                          <m:t>𝑑</m:t>
                        </m:r>
                      </m:sub>
                    </m:sSub>
                    <m:d>
                      <m:dPr>
                        <m:ctrlPr>
                          <a:rPr lang="tr-TR" sz="2400" i="1"/>
                        </m:ctrlPr>
                      </m:dPr>
                      <m:e>
                        <m:r>
                          <a:rPr lang="tr-TR" sz="2400" i="1"/>
                          <m:t>𝑡</m:t>
                        </m:r>
                      </m:e>
                    </m:d>
                    <m:r>
                      <a:rPr lang="tr-TR" sz="2400" i="1"/>
                      <m:t>:</m:t>
                    </m:r>
                  </m:oMath>
                </a14:m>
                <a:r>
                  <a:rPr lang="tr-TR" sz="2400" dirty="0"/>
                  <a:t> </a:t>
                </a:r>
                <a:r>
                  <a:rPr lang="tr-TR" sz="2400" dirty="0" smtClean="0"/>
                  <a:t>Bozucu </a:t>
                </a:r>
                <a:r>
                  <a:rPr lang="tr-TR" sz="2400" dirty="0" err="1" smtClean="0"/>
                  <a:t>tork</a:t>
                </a:r>
                <a:r>
                  <a:rPr lang="tr-TR" sz="2400" dirty="0" smtClean="0"/>
                  <a:t>, gerçekleştirilen göreve bağlı olarak ortaya çıkan tepki </a:t>
                </a:r>
                <a:r>
                  <a:rPr lang="tr-TR" sz="2400" dirty="0" err="1" smtClean="0"/>
                  <a:t>torku</a:t>
                </a:r>
                <a:endParaRPr lang="tr-TR" sz="2400" dirty="0" smtClean="0"/>
              </a:p>
              <a:p>
                <a:endParaRPr lang="tr-TR" sz="2400" dirty="0" smtClean="0"/>
              </a:p>
              <a:p>
                <a14:m>
                  <m:oMath xmlns:m="http://schemas.openxmlformats.org/officeDocument/2006/math">
                    <m:r>
                      <a:rPr lang="tr-TR" sz="2400" b="0" i="1" smtClean="0"/>
                      <m:t>𝐽</m:t>
                    </m:r>
                    <m:r>
                      <a:rPr lang="tr-TR" sz="2400" i="1"/>
                      <m:t>:</m:t>
                    </m:r>
                  </m:oMath>
                </a14:m>
                <a:r>
                  <a:rPr lang="tr-TR" sz="2400" dirty="0"/>
                  <a:t> </a:t>
                </a:r>
                <a:r>
                  <a:rPr lang="tr-TR" sz="2400" dirty="0" smtClean="0"/>
                  <a:t>Rotorun atalet </a:t>
                </a:r>
                <a:r>
                  <a:rPr lang="tr-TR" sz="2400" dirty="0" smtClean="0"/>
                  <a:t>momenti</a:t>
                </a:r>
              </a:p>
              <a:p>
                <a:endParaRPr lang="tr-TR" sz="2400" dirty="0" smtClean="0"/>
              </a:p>
              <a:p>
                <a14:m>
                  <m:oMath xmlns:m="http://schemas.openxmlformats.org/officeDocument/2006/math">
                    <m:r>
                      <a:rPr lang="tr-TR" sz="2400" b="0" i="1" smtClean="0"/>
                      <m:t>𝐵</m:t>
                    </m:r>
                    <m:r>
                      <a:rPr lang="tr-TR" sz="2400" b="0" i="1" smtClean="0"/>
                      <m:t>: </m:t>
                    </m:r>
                  </m:oMath>
                </a14:m>
                <a:r>
                  <a:rPr lang="tr-TR" sz="2400" dirty="0" smtClean="0"/>
                  <a:t>Yatağın </a:t>
                </a:r>
                <a:r>
                  <a:rPr lang="tr-TR" sz="2400" dirty="0" err="1" smtClean="0"/>
                  <a:t>vizkoz</a:t>
                </a:r>
                <a:r>
                  <a:rPr lang="tr-TR" sz="2400" dirty="0" smtClean="0"/>
                  <a:t> sürtünme </a:t>
                </a:r>
                <a:r>
                  <a:rPr lang="tr-TR" sz="2400" dirty="0" smtClean="0"/>
                  <a:t>katsayısı</a:t>
                </a:r>
              </a:p>
              <a:p>
                <a:endParaRPr lang="tr-TR" sz="2400" dirty="0" smtClean="0"/>
              </a:p>
              <a:p>
                <a14:m>
                  <m:oMath xmlns:m="http://schemas.openxmlformats.org/officeDocument/2006/math">
                    <m:r>
                      <a:rPr lang="tr-TR" sz="2400" i="1" smtClean="0">
                        <a:ea typeface="Cambria Math" panose="02040503050406030204" pitchFamily="18" charset="0"/>
                      </a:rPr>
                      <m:t>𝜔</m:t>
                    </m:r>
                    <m:d>
                      <m:dPr>
                        <m:ctrlPr>
                          <a:rPr lang="tr-TR" sz="2400" i="1"/>
                        </m:ctrlPr>
                      </m:dPr>
                      <m:e>
                        <m:r>
                          <a:rPr lang="tr-TR" sz="2400" i="1"/>
                          <m:t>𝑡</m:t>
                        </m:r>
                      </m:e>
                    </m:d>
                    <m:r>
                      <a:rPr lang="tr-TR" sz="2400" i="1"/>
                      <m:t>:</m:t>
                    </m:r>
                  </m:oMath>
                </a14:m>
                <a:r>
                  <a:rPr lang="tr-TR" sz="2400" dirty="0"/>
                  <a:t> </a:t>
                </a:r>
                <a:r>
                  <a:rPr lang="tr-TR" sz="2400" dirty="0" smtClean="0"/>
                  <a:t>Rotorun </a:t>
                </a:r>
                <a:r>
                  <a:rPr lang="tr-TR" sz="2400" dirty="0" err="1" smtClean="0"/>
                  <a:t>açısal</a:t>
                </a:r>
                <a:r>
                  <a:rPr lang="tr-TR" sz="2400" dirty="0" smtClean="0"/>
                  <a:t> </a:t>
                </a:r>
                <a:r>
                  <a:rPr lang="tr-TR" sz="2400" dirty="0" smtClean="0"/>
                  <a:t>hızı</a:t>
                </a:r>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5963106" y="2048022"/>
                <a:ext cx="5614597" cy="3785652"/>
              </a:xfrm>
              <a:prstGeom prst="rect">
                <a:avLst/>
              </a:prstGeom>
              <a:blipFill rotWithShape="0">
                <a:blip r:embed="rId3"/>
                <a:stretch>
                  <a:fillRect l="-1629" t="-1288" b="-2738"/>
                </a:stretch>
              </a:blipFill>
            </p:spPr>
            <p:txBody>
              <a:bodyPr/>
              <a:lstStyle/>
              <a:p>
                <a:r>
                  <a:rPr lang="tr-TR">
                    <a:noFill/>
                  </a:rPr>
                  <a:t> </a:t>
                </a:r>
              </a:p>
            </p:txBody>
          </p:sp>
        </mc:Fallback>
      </mc:AlternateContent>
    </p:spTree>
    <p:extLst>
      <p:ext uri="{BB962C8B-B14F-4D97-AF65-F5344CB8AC3E}">
        <p14:creationId xmlns:p14="http://schemas.microsoft.com/office/powerpoint/2010/main" val="96115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Öğrenme Çıktıları</a:t>
            </a:r>
            <a:endParaRPr lang="tr-TR" dirty="0"/>
          </a:p>
        </p:txBody>
      </p:sp>
      <p:sp>
        <p:nvSpPr>
          <p:cNvPr id="3" name="Content Placeholder 2"/>
          <p:cNvSpPr>
            <a:spLocks noGrp="1"/>
          </p:cNvSpPr>
          <p:nvPr>
            <p:ph idx="1"/>
          </p:nvPr>
        </p:nvSpPr>
        <p:spPr/>
        <p:txBody>
          <a:bodyPr>
            <a:normAutofit fontScale="92500" lnSpcReduction="20000"/>
          </a:bodyPr>
          <a:lstStyle/>
          <a:p>
            <a:r>
              <a:rPr lang="tr-TR" dirty="0"/>
              <a:t>Ders kapsamında öğrenciler, fiziksel bir sistemi modelleyebilme ve iç dinamiklerini belirleyebilme; Sitemin giriş-çıkış ilişkilerini blok diyagramlar ve transfer fonksiyonları ile ifade edebilme bilgi ve becerisi edineceklerdir</a:t>
            </a:r>
            <a:r>
              <a:rPr lang="tr-TR" dirty="0" smtClean="0"/>
              <a:t>.</a:t>
            </a:r>
          </a:p>
          <a:p>
            <a:r>
              <a:rPr lang="tr-TR" dirty="0"/>
              <a:t>Öğrenciler bu dersin sonunda, temel kontrol mimarilerini (Açık Çevrim, Kapalı Çevrim, İleri bildirim ve Geri bildirimin birlikte kullanılması) ve aynı zamanda temel geri bildirim kontrol eylemlerini (P, PD, PI, PID) nasıl üreteceklerini ve ne şekilde kullanacaklarını bileceklerdir</a:t>
            </a:r>
            <a:r>
              <a:rPr lang="tr-TR" dirty="0" smtClean="0"/>
              <a:t>.</a:t>
            </a:r>
          </a:p>
          <a:p>
            <a:r>
              <a:rPr lang="tr-TR" dirty="0"/>
              <a:t>Öğrenciler bir kontrol sisteminin parametreleri ile kararlılığı, doğruluğu, geçici davranışı, izleme yeteneği, bozucu </a:t>
            </a:r>
            <a:r>
              <a:rPr lang="tr-TR" dirty="0" smtClean="0"/>
              <a:t>girişler ile </a:t>
            </a:r>
            <a:r>
              <a:rPr lang="tr-TR" dirty="0" err="1" smtClean="0"/>
              <a:t>başetme</a:t>
            </a:r>
            <a:r>
              <a:rPr lang="tr-TR" dirty="0" smtClean="0"/>
              <a:t> </a:t>
            </a:r>
            <a:r>
              <a:rPr lang="tr-TR" dirty="0"/>
              <a:t>yeteneği ve parametre duyarlılığı arasındaki ilişkileri bilir</a:t>
            </a:r>
            <a:r>
              <a:rPr lang="tr-TR" dirty="0"/>
              <a:t>.</a:t>
            </a:r>
          </a:p>
          <a:p>
            <a:r>
              <a:rPr lang="tr-TR" dirty="0"/>
              <a:t>Öğrenciler, düşük-dereceli sistemler için kontrol parametrelerinin doğruluk, bağıl kararlılık ve yanıtlama hızı gibi zaman cevap gerekliliklerini birbirleriyle uyumlu şekilde nasıl belirleneceğini bileceklerdir</a:t>
            </a:r>
            <a:r>
              <a:rPr lang="tr-TR" dirty="0" smtClean="0"/>
              <a:t>.</a:t>
            </a:r>
          </a:p>
          <a:p>
            <a:r>
              <a:rPr lang="tr-TR" dirty="0"/>
              <a:t>Öğrenciler kontrol sisteminin frekans cevabını belirleyebilir ve genlik oranı ve faz açısı Bode grafikleri vasıtasıyla sistemin bağıl kararlılığını, yanıt hızını, izleme doğruluğunu ve gürültü reddetme kabiliyetini değerlendirmek veya ayarlamak için kullanabileceklerdir.</a:t>
            </a:r>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1364747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Bir rotorun hız kontrolü</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395563"/>
                <a:ext cx="5526237" cy="2205766"/>
              </a:xfrm>
            </p:spPr>
            <p:txBody>
              <a:bodyPr>
                <a:normAutofit fontScale="70000" lnSpcReduction="20000"/>
              </a:bodyPr>
              <a:lstStyle/>
              <a:p>
                <a:r>
                  <a:rPr lang="tr-TR" sz="2800" dirty="0" smtClean="0"/>
                  <a:t>Sistemin Hareket Denklemi:</a:t>
                </a:r>
              </a:p>
              <a:p>
                <a14:m>
                  <m:oMath xmlns:m="http://schemas.openxmlformats.org/officeDocument/2006/math">
                    <m:r>
                      <a:rPr lang="tr-TR" sz="2800" b="0" i="1" smtClean="0"/>
                      <m:t>𝐽</m:t>
                    </m:r>
                    <m:r>
                      <a:rPr lang="tr-TR" sz="2800" b="0" i="1" smtClean="0">
                        <a:ea typeface="Cambria Math" panose="02040503050406030204" pitchFamily="18" charset="0"/>
                      </a:rPr>
                      <m:t>𝛼</m:t>
                    </m:r>
                    <m:r>
                      <a:rPr lang="tr-TR" sz="2800" b="0" i="1" smtClean="0">
                        <a:ea typeface="Cambria Math" panose="02040503050406030204" pitchFamily="18" charset="0"/>
                      </a:rPr>
                      <m:t>(</m:t>
                    </m:r>
                    <m:r>
                      <a:rPr lang="tr-TR" sz="2800" b="0" i="1" smtClean="0">
                        <a:ea typeface="Cambria Math" panose="02040503050406030204" pitchFamily="18" charset="0"/>
                      </a:rPr>
                      <m:t>𝑡</m:t>
                    </m:r>
                    <m:r>
                      <a:rPr lang="tr-TR" sz="2800" b="0" i="1" smtClean="0">
                        <a:ea typeface="Cambria Math" panose="02040503050406030204" pitchFamily="18" charset="0"/>
                      </a:rPr>
                      <m:t>)=∑</m:t>
                    </m:r>
                    <m:r>
                      <a:rPr lang="tr-TR" sz="2800" b="0" i="1" smtClean="0">
                        <a:ea typeface="Cambria Math" panose="02040503050406030204" pitchFamily="18" charset="0"/>
                      </a:rPr>
                      <m:t>𝑇</m:t>
                    </m:r>
                  </m:oMath>
                </a14:m>
                <a:endParaRPr lang="tr-TR" sz="2800" b="0" dirty="0" smtClean="0">
                  <a:ea typeface="Cambria Math" panose="02040503050406030204" pitchFamily="18" charset="0"/>
                </a:endParaRPr>
              </a:p>
              <a:p>
                <a14:m>
                  <m:oMath xmlns:m="http://schemas.openxmlformats.org/officeDocument/2006/math">
                    <m:r>
                      <a:rPr lang="en-US" sz="2800" i="1" smtClean="0">
                        <a:ea typeface="Cambria Math" panose="02040503050406030204" pitchFamily="18" charset="0"/>
                      </a:rPr>
                      <m:t>𝛼</m:t>
                    </m:r>
                    <m:r>
                      <a:rPr lang="tr-TR" sz="2800" b="0" i="1" smtClean="0">
                        <a:ea typeface="Cambria Math" panose="02040503050406030204" pitchFamily="18" charset="0"/>
                      </a:rPr>
                      <m:t>(</m:t>
                    </m:r>
                    <m:r>
                      <a:rPr lang="tr-TR" sz="2800" b="0" i="1" smtClean="0">
                        <a:ea typeface="Cambria Math" panose="02040503050406030204" pitchFamily="18" charset="0"/>
                      </a:rPr>
                      <m:t>𝑡</m:t>
                    </m:r>
                    <m:r>
                      <a:rPr lang="tr-TR" sz="2800" b="0" i="1" smtClean="0">
                        <a:ea typeface="Cambria Math" panose="02040503050406030204" pitchFamily="18" charset="0"/>
                      </a:rPr>
                      <m:t>)=</m:t>
                    </m:r>
                    <m:acc>
                      <m:accPr>
                        <m:chr m:val="̇"/>
                        <m:ctrlPr>
                          <a:rPr lang="tr-TR" sz="2800" i="1">
                            <a:ea typeface="Cambria Math" panose="02040503050406030204" pitchFamily="18" charset="0"/>
                          </a:rPr>
                        </m:ctrlPr>
                      </m:accPr>
                      <m:e>
                        <m:r>
                          <a:rPr lang="tr-TR" sz="2800" i="1">
                            <a:ea typeface="Cambria Math" panose="02040503050406030204" pitchFamily="18" charset="0"/>
                          </a:rPr>
                          <m:t>𝜔</m:t>
                        </m:r>
                      </m:e>
                    </m:acc>
                    <m:r>
                      <a:rPr lang="tr-TR" sz="2800" b="0" i="1" smtClean="0">
                        <a:ea typeface="Cambria Math" panose="02040503050406030204" pitchFamily="18" charset="0"/>
                      </a:rPr>
                      <m:t>(</m:t>
                    </m:r>
                    <m:r>
                      <a:rPr lang="tr-TR" sz="2800" b="0" i="1" smtClean="0">
                        <a:ea typeface="Cambria Math" panose="02040503050406030204" pitchFamily="18" charset="0"/>
                      </a:rPr>
                      <m:t>𝑡</m:t>
                    </m:r>
                    <m:r>
                      <a:rPr lang="tr-TR" sz="2800" b="0" i="1" smtClean="0">
                        <a:ea typeface="Cambria Math" panose="02040503050406030204" pitchFamily="18" charset="0"/>
                      </a:rPr>
                      <m:t>)</m:t>
                    </m:r>
                  </m:oMath>
                </a14:m>
                <a:endParaRPr lang="tr-TR" sz="2800" dirty="0" smtClean="0"/>
              </a:p>
              <a:p>
                <a14:m>
                  <m:oMath xmlns:m="http://schemas.openxmlformats.org/officeDocument/2006/math">
                    <m:r>
                      <a:rPr lang="tr-TR" sz="2800" i="1"/>
                      <m:t>𝐽</m:t>
                    </m:r>
                    <m:acc>
                      <m:accPr>
                        <m:chr m:val="̇"/>
                        <m:ctrlPr>
                          <a:rPr lang="tr-TR" sz="2800" i="1">
                            <a:ea typeface="Cambria Math" panose="02040503050406030204" pitchFamily="18" charset="0"/>
                          </a:rPr>
                        </m:ctrlPr>
                      </m:accPr>
                      <m:e>
                        <m:r>
                          <a:rPr lang="tr-TR" sz="2800" i="1">
                            <a:ea typeface="Cambria Math" panose="02040503050406030204" pitchFamily="18" charset="0"/>
                          </a:rPr>
                          <m:t>𝜔</m:t>
                        </m:r>
                      </m:e>
                    </m:acc>
                    <m:r>
                      <a:rPr lang="tr-TR" sz="2800" b="0" i="1" smtClean="0">
                        <a:ea typeface="Cambria Math" panose="02040503050406030204" pitchFamily="18" charset="0"/>
                      </a:rPr>
                      <m:t>(</m:t>
                    </m:r>
                    <m:r>
                      <a:rPr lang="tr-TR" sz="2800" b="0" i="1" smtClean="0">
                        <a:ea typeface="Cambria Math" panose="02040503050406030204" pitchFamily="18" charset="0"/>
                      </a:rPr>
                      <m:t>𝑡</m:t>
                    </m:r>
                    <m:r>
                      <a:rPr lang="tr-TR" sz="2800" b="0" i="1" smtClean="0">
                        <a:ea typeface="Cambria Math" panose="02040503050406030204" pitchFamily="18" charset="0"/>
                      </a:rPr>
                      <m:t>)=</m:t>
                    </m:r>
                    <m:sSub>
                      <m:sSubPr>
                        <m:ctrlPr>
                          <a:rPr lang="tr-TR" sz="2800" i="1" smtClean="0">
                            <a:ea typeface="Cambria Math" panose="02040503050406030204" pitchFamily="18" charset="0"/>
                          </a:rPr>
                        </m:ctrlPr>
                      </m:sSubPr>
                      <m:e>
                        <m:r>
                          <a:rPr lang="tr-TR" sz="2800" b="0" i="1" smtClean="0">
                            <a:ea typeface="Cambria Math" panose="02040503050406030204" pitchFamily="18" charset="0"/>
                          </a:rPr>
                          <m:t>𝑇</m:t>
                        </m:r>
                      </m:e>
                      <m:sub>
                        <m:r>
                          <a:rPr lang="tr-TR" sz="2800" b="0" i="1" smtClean="0">
                            <a:ea typeface="Cambria Math" panose="02040503050406030204" pitchFamily="18" charset="0"/>
                          </a:rPr>
                          <m:t>𝑐</m:t>
                        </m:r>
                      </m:sub>
                    </m:sSub>
                    <m:d>
                      <m:dPr>
                        <m:ctrlPr>
                          <a:rPr lang="tr-TR" sz="2800" b="0" i="1" smtClean="0">
                            <a:ea typeface="Cambria Math" panose="02040503050406030204" pitchFamily="18" charset="0"/>
                          </a:rPr>
                        </m:ctrlPr>
                      </m:dPr>
                      <m:e>
                        <m:r>
                          <a:rPr lang="tr-TR" sz="2800" b="0" i="1" smtClean="0">
                            <a:ea typeface="Cambria Math" panose="02040503050406030204" pitchFamily="18" charset="0"/>
                          </a:rPr>
                          <m:t>𝑡</m:t>
                        </m:r>
                      </m:e>
                    </m:d>
                    <m:r>
                      <a:rPr lang="tr-TR" sz="2800" b="0" i="1" smtClean="0">
                        <a:ea typeface="Cambria Math" panose="02040503050406030204" pitchFamily="18" charset="0"/>
                      </a:rPr>
                      <m:t>−</m:t>
                    </m:r>
                    <m:sSub>
                      <m:sSubPr>
                        <m:ctrlPr>
                          <a:rPr lang="tr-TR" sz="2800" i="1">
                            <a:ea typeface="Cambria Math" panose="02040503050406030204" pitchFamily="18" charset="0"/>
                          </a:rPr>
                        </m:ctrlPr>
                      </m:sSubPr>
                      <m:e>
                        <m:r>
                          <a:rPr lang="tr-TR" sz="2800" i="1">
                            <a:ea typeface="Cambria Math" panose="02040503050406030204" pitchFamily="18" charset="0"/>
                          </a:rPr>
                          <m:t>𝑇</m:t>
                        </m:r>
                      </m:e>
                      <m:sub>
                        <m:r>
                          <a:rPr lang="tr-TR" sz="2800" b="0" i="1" smtClean="0">
                            <a:ea typeface="Cambria Math" panose="02040503050406030204" pitchFamily="18" charset="0"/>
                          </a:rPr>
                          <m:t>𝑑</m:t>
                        </m:r>
                      </m:sub>
                    </m:sSub>
                    <m:d>
                      <m:dPr>
                        <m:ctrlPr>
                          <a:rPr lang="tr-TR" sz="2800" i="1">
                            <a:ea typeface="Cambria Math" panose="02040503050406030204" pitchFamily="18" charset="0"/>
                          </a:rPr>
                        </m:ctrlPr>
                      </m:dPr>
                      <m:e>
                        <m:r>
                          <a:rPr lang="tr-TR" sz="2800" i="1">
                            <a:ea typeface="Cambria Math" panose="02040503050406030204" pitchFamily="18" charset="0"/>
                          </a:rPr>
                          <m:t>𝑡</m:t>
                        </m:r>
                      </m:e>
                    </m:d>
                    <m:r>
                      <a:rPr lang="tr-TR" sz="2800" b="0" i="1" smtClean="0">
                        <a:ea typeface="Cambria Math" panose="02040503050406030204" pitchFamily="18" charset="0"/>
                      </a:rPr>
                      <m:t>−</m:t>
                    </m:r>
                    <m:sSub>
                      <m:sSubPr>
                        <m:ctrlPr>
                          <a:rPr lang="tr-TR" sz="2800" i="1">
                            <a:ea typeface="Cambria Math" panose="02040503050406030204" pitchFamily="18" charset="0"/>
                          </a:rPr>
                        </m:ctrlPr>
                      </m:sSubPr>
                      <m:e>
                        <m:r>
                          <a:rPr lang="tr-TR" sz="2800" i="1">
                            <a:ea typeface="Cambria Math" panose="02040503050406030204" pitchFamily="18" charset="0"/>
                          </a:rPr>
                          <m:t>𝑇</m:t>
                        </m:r>
                      </m:e>
                      <m:sub>
                        <m:r>
                          <a:rPr lang="tr-TR" sz="2800" b="0" i="1" smtClean="0">
                            <a:ea typeface="Cambria Math" panose="02040503050406030204" pitchFamily="18" charset="0"/>
                          </a:rPr>
                          <m:t>𝑓</m:t>
                        </m:r>
                      </m:sub>
                    </m:sSub>
                    <m:d>
                      <m:dPr>
                        <m:ctrlPr>
                          <a:rPr lang="tr-TR" sz="2800" i="1">
                            <a:ea typeface="Cambria Math" panose="02040503050406030204" pitchFamily="18" charset="0"/>
                          </a:rPr>
                        </m:ctrlPr>
                      </m:dPr>
                      <m:e>
                        <m:r>
                          <a:rPr lang="tr-TR" sz="2800" i="1">
                            <a:ea typeface="Cambria Math" panose="02040503050406030204" pitchFamily="18" charset="0"/>
                          </a:rPr>
                          <m:t>𝑡</m:t>
                        </m:r>
                      </m:e>
                    </m:d>
                  </m:oMath>
                </a14:m>
                <a:endParaRPr lang="tr-TR" sz="2800" dirty="0" smtClean="0">
                  <a:ea typeface="Cambria Math" panose="02040503050406030204" pitchFamily="18" charset="0"/>
                </a:endParaRPr>
              </a:p>
              <a:p>
                <a14:m>
                  <m:oMath xmlns:m="http://schemas.openxmlformats.org/officeDocument/2006/math">
                    <m:sSub>
                      <m:sSubPr>
                        <m:ctrlPr>
                          <a:rPr lang="tr-TR" sz="2800" i="1">
                            <a:ea typeface="Cambria Math" panose="02040503050406030204" pitchFamily="18" charset="0"/>
                          </a:rPr>
                        </m:ctrlPr>
                      </m:sSubPr>
                      <m:e>
                        <m:r>
                          <a:rPr lang="tr-TR" sz="2800" i="1">
                            <a:ea typeface="Cambria Math" panose="02040503050406030204" pitchFamily="18" charset="0"/>
                          </a:rPr>
                          <m:t>𝑇</m:t>
                        </m:r>
                      </m:e>
                      <m:sub>
                        <m:r>
                          <a:rPr lang="tr-TR" sz="2800" i="1">
                            <a:ea typeface="Cambria Math" panose="02040503050406030204" pitchFamily="18" charset="0"/>
                          </a:rPr>
                          <m:t>𝑓</m:t>
                        </m:r>
                      </m:sub>
                    </m:sSub>
                    <m:d>
                      <m:dPr>
                        <m:ctrlPr>
                          <a:rPr lang="tr-TR" sz="2800" i="1">
                            <a:ea typeface="Cambria Math" panose="02040503050406030204" pitchFamily="18" charset="0"/>
                          </a:rPr>
                        </m:ctrlPr>
                      </m:dPr>
                      <m:e>
                        <m:r>
                          <a:rPr lang="tr-TR" sz="2800" i="1">
                            <a:ea typeface="Cambria Math" panose="02040503050406030204" pitchFamily="18" charset="0"/>
                          </a:rPr>
                          <m:t>𝑡</m:t>
                        </m:r>
                      </m:e>
                    </m:d>
                    <m:r>
                      <a:rPr lang="tr-TR" sz="2800" b="0" i="1" smtClean="0">
                        <a:ea typeface="Cambria Math" panose="02040503050406030204" pitchFamily="18" charset="0"/>
                      </a:rPr>
                      <m:t>=</m:t>
                    </m:r>
                    <m:r>
                      <a:rPr lang="tr-TR" sz="2800" b="0" i="1" smtClean="0">
                        <a:ea typeface="Cambria Math" panose="02040503050406030204" pitchFamily="18" charset="0"/>
                      </a:rPr>
                      <m:t>𝐵</m:t>
                    </m:r>
                    <m:r>
                      <a:rPr lang="tr-TR" sz="2800" b="0" i="1" smtClean="0">
                        <a:ea typeface="Cambria Math" panose="02040503050406030204" pitchFamily="18" charset="0"/>
                      </a:rPr>
                      <m:t>𝜔</m:t>
                    </m:r>
                    <m:r>
                      <a:rPr lang="tr-TR" sz="2800" b="0" i="1" smtClean="0">
                        <a:ea typeface="Cambria Math" panose="02040503050406030204" pitchFamily="18" charset="0"/>
                      </a:rPr>
                      <m:t>(</m:t>
                    </m:r>
                    <m:r>
                      <a:rPr lang="tr-TR" sz="2800" b="0" i="1" smtClean="0">
                        <a:ea typeface="Cambria Math" panose="02040503050406030204" pitchFamily="18" charset="0"/>
                      </a:rPr>
                      <m:t>𝑡</m:t>
                    </m:r>
                    <m:r>
                      <a:rPr lang="tr-TR" sz="2800" b="0" i="1" smtClean="0">
                        <a:ea typeface="Cambria Math" panose="02040503050406030204" pitchFamily="18" charset="0"/>
                      </a:rPr>
                      <m:t>)</m:t>
                    </m:r>
                  </m:oMath>
                </a14:m>
                <a:r>
                  <a:rPr lang="tr-TR" sz="2800" dirty="0" smtClean="0">
                    <a:ea typeface="Cambria Math" panose="02040503050406030204" pitchFamily="18" charset="0"/>
                  </a:rPr>
                  <a:t> Sürtünmeden doğan </a:t>
                </a:r>
                <a:r>
                  <a:rPr lang="tr-TR" sz="2800" dirty="0" err="1" smtClean="0">
                    <a:ea typeface="Cambria Math" panose="02040503050406030204" pitchFamily="18" charset="0"/>
                  </a:rPr>
                  <a:t>tork</a:t>
                </a:r>
                <a:r>
                  <a:rPr lang="tr-TR" sz="2800" dirty="0" smtClean="0">
                    <a:ea typeface="Cambria Math" panose="02040503050406030204" pitchFamily="18" charset="0"/>
                  </a:rPr>
                  <a:t>.</a:t>
                </a:r>
              </a:p>
              <a:p>
                <a:endParaRPr lang="tr-TR" dirty="0">
                  <a:ea typeface="Cambria Math" panose="02040503050406030204" pitchFamily="18"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395563"/>
                <a:ext cx="5526237" cy="2205766"/>
              </a:xfrm>
              <a:blipFill rotWithShape="0">
                <a:blip r:embed="rId2"/>
                <a:stretch>
                  <a:fillRect l="-2756" t="-5249"/>
                </a:stretch>
              </a:blipFill>
            </p:spPr>
            <p:txBody>
              <a:bodyPr/>
              <a:lstStyle/>
              <a:p>
                <a:r>
                  <a:rPr lang="tr-TR">
                    <a:noFill/>
                  </a:rPr>
                  <a:t> </a:t>
                </a:r>
              </a:p>
            </p:txBody>
          </p:sp>
        </mc:Fallback>
      </mc:AlternateContent>
      <p:grpSp>
        <p:nvGrpSpPr>
          <p:cNvPr id="4" name="Group 3"/>
          <p:cNvGrpSpPr/>
          <p:nvPr/>
        </p:nvGrpSpPr>
        <p:grpSpPr>
          <a:xfrm>
            <a:off x="6907233" y="1659989"/>
            <a:ext cx="4530584" cy="1547445"/>
            <a:chOff x="6780626" y="4135903"/>
            <a:chExt cx="4530584" cy="1547445"/>
          </a:xfrm>
        </p:grpSpPr>
        <p:sp>
          <p:nvSpPr>
            <p:cNvPr id="5" name="Rectangle 4"/>
            <p:cNvSpPr/>
            <p:nvPr/>
          </p:nvSpPr>
          <p:spPr>
            <a:xfrm>
              <a:off x="8834503" y="4825222"/>
              <a:ext cx="1491175"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61984" y="4543865"/>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7174523" y="4543865"/>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272999" y="46423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70651" y="47947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68303" y="49471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80034" y="50995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7484007" y="523318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8424196" y="524490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6780626" y="5373859"/>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850965" y="5373859"/>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298732" y="4714508"/>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299911" y="4947494"/>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42806" y="4135903"/>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10522635" y="4879406"/>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155045">
              <a:off x="8547083" y="4581094"/>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155045">
              <a:off x="9388799" y="4578752"/>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0356366" flipH="1">
              <a:off x="10812977" y="4656409"/>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8962071" y="4272410"/>
              <a:ext cx="663360" cy="369332"/>
            </a:xfrm>
            <a:prstGeom prst="rect">
              <a:avLst/>
            </a:prstGeom>
            <a:noFill/>
          </p:spPr>
          <p:txBody>
            <a:bodyPr wrap="square" rtlCol="0">
              <a:spAutoFit/>
            </a:bodyPr>
            <a:lstStyle/>
            <a:p>
              <a:r>
                <a:rPr lang="tr-TR" b="1" dirty="0" err="1" smtClean="0"/>
                <a:t>T</a:t>
              </a:r>
              <a:r>
                <a:rPr lang="tr-TR" b="1" baseline="-25000" dirty="0" err="1" smtClean="0"/>
                <a:t>c</a:t>
              </a:r>
              <a:r>
                <a:rPr lang="tr-TR" b="1" dirty="0" smtClean="0"/>
                <a:t>(t)</a:t>
              </a:r>
              <a:endParaRPr lang="en-US" b="1" dirty="0"/>
            </a:p>
          </p:txBody>
        </p:sp>
        <p:sp>
          <p:nvSpPr>
            <p:cNvPr id="24" name="TextBox 23"/>
            <p:cNvSpPr txBox="1"/>
            <p:nvPr/>
          </p:nvSpPr>
          <p:spPr>
            <a:xfrm>
              <a:off x="9536503" y="5043782"/>
              <a:ext cx="663360" cy="369332"/>
            </a:xfrm>
            <a:prstGeom prst="rect">
              <a:avLst/>
            </a:prstGeom>
            <a:noFill/>
          </p:spPr>
          <p:txBody>
            <a:bodyPr wrap="square" rtlCol="0">
              <a:spAutoFit/>
            </a:bodyPr>
            <a:lstStyle/>
            <a:p>
              <a:r>
                <a:rPr lang="tr-TR" b="1" dirty="0" smtClean="0">
                  <a:latin typeface="Symbol" panose="05050102010706020507" pitchFamily="18" charset="2"/>
                </a:rPr>
                <a:t>w</a:t>
              </a:r>
              <a:r>
                <a:rPr lang="tr-TR" b="1" dirty="0" smtClean="0"/>
                <a:t>(t)</a:t>
              </a:r>
              <a:endParaRPr lang="en-US" b="1" dirty="0"/>
            </a:p>
          </p:txBody>
        </p:sp>
        <p:sp>
          <p:nvSpPr>
            <p:cNvPr id="25" name="TextBox 24"/>
            <p:cNvSpPr txBox="1"/>
            <p:nvPr/>
          </p:nvSpPr>
          <p:spPr>
            <a:xfrm>
              <a:off x="10647850" y="4298198"/>
              <a:ext cx="663360" cy="369332"/>
            </a:xfrm>
            <a:prstGeom prst="rect">
              <a:avLst/>
            </a:prstGeom>
            <a:noFill/>
          </p:spPr>
          <p:txBody>
            <a:bodyPr wrap="square" rtlCol="0">
              <a:spAutoFit/>
            </a:bodyPr>
            <a:lstStyle/>
            <a:p>
              <a:r>
                <a:rPr lang="tr-TR" b="1" dirty="0" err="1" smtClean="0"/>
                <a:t>T</a:t>
              </a:r>
              <a:r>
                <a:rPr lang="tr-TR" b="1" baseline="-25000" dirty="0" err="1" smtClean="0"/>
                <a:t>d</a:t>
              </a:r>
              <a:r>
                <a:rPr lang="tr-TR" b="1" dirty="0" smtClean="0"/>
                <a:t>(t)</a:t>
              </a:r>
              <a:endParaRPr lang="en-US" b="1" dirty="0"/>
            </a:p>
          </p:txBody>
        </p:sp>
        <p:sp>
          <p:nvSpPr>
            <p:cNvPr id="26" name="TextBox 25"/>
            <p:cNvSpPr txBox="1"/>
            <p:nvPr/>
          </p:nvSpPr>
          <p:spPr>
            <a:xfrm>
              <a:off x="10181275" y="5210252"/>
              <a:ext cx="663360" cy="369332"/>
            </a:xfrm>
            <a:prstGeom prst="rect">
              <a:avLst/>
            </a:prstGeom>
            <a:noFill/>
          </p:spPr>
          <p:txBody>
            <a:bodyPr wrap="square" rtlCol="0">
              <a:spAutoFit/>
            </a:bodyPr>
            <a:lstStyle/>
            <a:p>
              <a:r>
                <a:rPr lang="tr-TR" b="1" dirty="0" smtClean="0"/>
                <a:t>J</a:t>
              </a:r>
              <a:endParaRPr lang="en-US" b="1" dirty="0"/>
            </a:p>
          </p:txBody>
        </p:sp>
        <p:sp>
          <p:nvSpPr>
            <p:cNvPr id="27" name="TextBox 26"/>
            <p:cNvSpPr txBox="1"/>
            <p:nvPr/>
          </p:nvSpPr>
          <p:spPr>
            <a:xfrm>
              <a:off x="9489614" y="4420119"/>
              <a:ext cx="663360" cy="369332"/>
            </a:xfrm>
            <a:prstGeom prst="rect">
              <a:avLst/>
            </a:prstGeom>
            <a:noFill/>
          </p:spPr>
          <p:txBody>
            <a:bodyPr wrap="square" rtlCol="0">
              <a:spAutoFit/>
            </a:bodyPr>
            <a:lstStyle/>
            <a:p>
              <a:r>
                <a:rPr lang="tr-TR" b="1" dirty="0" smtClean="0"/>
                <a:t>B</a:t>
              </a:r>
              <a:endParaRPr lang="en-US" b="1" dirty="0"/>
            </a:p>
          </p:txBody>
        </p:sp>
        <p:sp>
          <p:nvSpPr>
            <p:cNvPr id="28" name="TextBox 27"/>
            <p:cNvSpPr txBox="1"/>
            <p:nvPr/>
          </p:nvSpPr>
          <p:spPr>
            <a:xfrm>
              <a:off x="7448644" y="4558562"/>
              <a:ext cx="1712162" cy="646331"/>
            </a:xfrm>
            <a:prstGeom prst="rect">
              <a:avLst/>
            </a:prstGeom>
            <a:noFill/>
          </p:spPr>
          <p:txBody>
            <a:bodyPr wrap="square" rtlCol="0">
              <a:spAutoFit/>
            </a:bodyPr>
            <a:lstStyle/>
            <a:p>
              <a:r>
                <a:rPr lang="tr-TR" b="1" dirty="0" smtClean="0">
                  <a:solidFill>
                    <a:schemeClr val="bg1"/>
                  </a:solidFill>
                </a:rPr>
                <a:t>Kontrolcü +</a:t>
              </a:r>
            </a:p>
            <a:p>
              <a:r>
                <a:rPr lang="tr-TR" b="1" dirty="0" smtClean="0">
                  <a:solidFill>
                    <a:schemeClr val="bg1"/>
                  </a:solidFill>
                </a:rPr>
                <a:t> Eyleyici</a:t>
              </a:r>
              <a:endParaRPr lang="en-US" b="1" dirty="0">
                <a:solidFill>
                  <a:schemeClr val="bg1"/>
                </a:solidFill>
              </a:endParaRPr>
            </a:p>
          </p:txBody>
        </p:sp>
      </p:grpSp>
      <mc:AlternateContent xmlns:mc="http://schemas.openxmlformats.org/markup-compatibility/2006">
        <mc:Choice xmlns:a14="http://schemas.microsoft.com/office/drawing/2010/main" Requires="a14">
          <p:sp>
            <p:nvSpPr>
              <p:cNvPr id="30" name="Rectangle 29"/>
              <p:cNvSpPr/>
              <p:nvPr/>
            </p:nvSpPr>
            <p:spPr>
              <a:xfrm>
                <a:off x="3181203" y="4073027"/>
                <a:ext cx="4985083" cy="523220"/>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tr-TR" sz="2800" i="1" smtClean="0">
                          <a:latin typeface="Cambria Math" panose="02040503050406030204" pitchFamily="18" charset="0"/>
                        </a:rPr>
                        <m:t>𝐽</m:t>
                      </m:r>
                      <m:acc>
                        <m:accPr>
                          <m:chr m:val="̇"/>
                          <m:ctrlPr>
                            <a:rPr lang="tr-TR" sz="2800" i="1">
                              <a:latin typeface="Cambria Math" panose="02040503050406030204" pitchFamily="18" charset="0"/>
                              <a:ea typeface="Cambria Math" panose="02040503050406030204" pitchFamily="18" charset="0"/>
                            </a:rPr>
                          </m:ctrlPr>
                        </m:accPr>
                        <m:e>
                          <m:r>
                            <a:rPr lang="tr-TR" sz="2800" i="1">
                              <a:latin typeface="Cambria Math" panose="02040503050406030204" pitchFamily="18" charset="0"/>
                              <a:ea typeface="Cambria Math" panose="02040503050406030204" pitchFamily="18" charset="0"/>
                            </a:rPr>
                            <m:t>𝜔</m:t>
                          </m:r>
                        </m:e>
                      </m:acc>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r>
                        <a:rPr lang="tr-TR" sz="2800" i="1">
                          <a:latin typeface="Cambria Math" panose="02040503050406030204" pitchFamily="18" charset="0"/>
                          <a:ea typeface="Cambria Math" panose="02040503050406030204" pitchFamily="18" charset="0"/>
                        </a:rPr>
                        <m:t>𝐵</m:t>
                      </m:r>
                      <m:r>
                        <a:rPr lang="tr-TR" sz="2800" i="1">
                          <a:latin typeface="Cambria Math" panose="02040503050406030204" pitchFamily="18" charset="0"/>
                          <a:ea typeface="Cambria Math" panose="02040503050406030204" pitchFamily="18" charset="0"/>
                        </a:rPr>
                        <m:t>𝜔</m:t>
                      </m:r>
                      <m:r>
                        <a:rPr lang="tr-TR" sz="2800" i="1">
                          <a:latin typeface="Cambria Math" panose="02040503050406030204" pitchFamily="18" charset="0"/>
                          <a:ea typeface="Cambria Math" panose="02040503050406030204" pitchFamily="18" charset="0"/>
                        </a:rPr>
                        <m:t>(</m:t>
                      </m:r>
                      <m:r>
                        <a:rPr lang="tr-TR" sz="2800" i="1">
                          <a:latin typeface="Cambria Math" panose="02040503050406030204" pitchFamily="18" charset="0"/>
                          <a:ea typeface="Cambria Math" panose="02040503050406030204" pitchFamily="18" charset="0"/>
                        </a:rPr>
                        <m:t>𝑡</m:t>
                      </m:r>
                      <m:r>
                        <a:rPr lang="tr-TR" sz="2800" i="1">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i="1">
                              <a:latin typeface="Cambria Math" panose="02040503050406030204" pitchFamily="18" charset="0"/>
                              <a:ea typeface="Cambria Math" panose="02040503050406030204" pitchFamily="18" charset="0"/>
                            </a:rPr>
                            <m:t>𝑐</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r>
                        <a:rPr lang="tr-TR" sz="2800" i="1">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i="1">
                              <a:latin typeface="Cambria Math" panose="02040503050406030204" pitchFamily="18" charset="0"/>
                              <a:ea typeface="Cambria Math" panose="02040503050406030204" pitchFamily="18" charset="0"/>
                            </a:rPr>
                            <m:t>𝑑</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oMath>
                  </m:oMathPara>
                </a14:m>
                <a:endParaRPr lang="en-US" sz="2800" dirty="0"/>
              </a:p>
            </p:txBody>
          </p:sp>
        </mc:Choice>
        <mc:Fallback>
          <p:sp>
            <p:nvSpPr>
              <p:cNvPr id="30" name="Rectangle 29"/>
              <p:cNvSpPr>
                <a:spLocks noRot="1" noChangeAspect="1" noMove="1" noResize="1" noEditPoints="1" noAdjustHandles="1" noChangeArrowheads="1" noChangeShapeType="1" noTextEdit="1"/>
              </p:cNvSpPr>
              <p:nvPr/>
            </p:nvSpPr>
            <p:spPr>
              <a:xfrm>
                <a:off x="3181203" y="4073027"/>
                <a:ext cx="4985083" cy="523220"/>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589108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Örnek: Bir rotorun hız </a:t>
            </a:r>
            <a:r>
              <a:rPr lang="tr-TR" dirty="0" smtClean="0"/>
              <a:t>kontrolü</a:t>
            </a:r>
            <a:br>
              <a:rPr lang="tr-TR" dirty="0" smtClean="0"/>
            </a:br>
            <a:r>
              <a:rPr lang="tr-TR" sz="2700" dirty="0" smtClean="0"/>
              <a:t>Açık Çevrim Kontrol</a:t>
            </a:r>
            <a:endParaRPr lang="en-US" sz="27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395563"/>
                <a:ext cx="10058400" cy="4850492"/>
              </a:xfrm>
            </p:spPr>
            <p:txBody>
              <a:bodyPr>
                <a:noAutofit/>
              </a:bodyPr>
              <a:lstStyle/>
              <a:p>
                <a:pPr>
                  <a:lnSpc>
                    <a:spcPct val="120000"/>
                  </a:lnSpc>
                  <a:spcBef>
                    <a:spcPts val="0"/>
                  </a:spcBef>
                </a:pPr>
                <a:r>
                  <a:rPr lang="tr-TR" sz="2000" dirty="0" smtClean="0"/>
                  <a:t>Sistem parametrelerini tam olarak bildiğimizi varsayalım yani,</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acc>
                        <m:accPr>
                          <m:chr m:val="̂"/>
                          <m:ctrlPr>
                            <a:rPr lang="tr-TR" sz="2000" b="0" i="1" smtClean="0">
                              <a:latin typeface="Cambria Math" panose="02040503050406030204" pitchFamily="18" charset="0"/>
                              <a:ea typeface="Cambria Math" panose="02040503050406030204" pitchFamily="18" charset="0"/>
                            </a:rPr>
                          </m:ctrlPr>
                        </m:accPr>
                        <m:e>
                          <m:r>
                            <a:rPr lang="tr-TR" sz="2000" b="0" i="1" smtClean="0">
                              <a:latin typeface="Cambria Math" panose="02040503050406030204" pitchFamily="18" charset="0"/>
                              <a:ea typeface="Cambria Math" panose="02040503050406030204" pitchFamily="18" charset="0"/>
                            </a:rPr>
                            <m:t>𝐵</m:t>
                          </m:r>
                        </m:e>
                      </m:acc>
                      <m:r>
                        <a:rPr lang="tr-TR" sz="2000" b="0" i="1" smtClean="0">
                          <a:latin typeface="Cambria Math" panose="02040503050406030204" pitchFamily="18" charset="0"/>
                          <a:ea typeface="Cambria Math" panose="02040503050406030204" pitchFamily="18" charset="0"/>
                        </a:rPr>
                        <m:t>≅</m:t>
                      </m:r>
                      <m:r>
                        <a:rPr lang="tr-TR" sz="2000" b="0" i="1" smtClean="0">
                          <a:latin typeface="Cambria Math" panose="02040503050406030204" pitchFamily="18" charset="0"/>
                          <a:ea typeface="Cambria Math" panose="02040503050406030204" pitchFamily="18" charset="0"/>
                        </a:rPr>
                        <m:t>𝐵</m:t>
                      </m:r>
                      <m:r>
                        <a:rPr lang="tr-TR" sz="2000" b="0" i="1" smtClean="0">
                          <a:latin typeface="Cambria Math" panose="02040503050406030204" pitchFamily="18" charset="0"/>
                          <a:ea typeface="Cambria Math" panose="02040503050406030204" pitchFamily="18" charset="0"/>
                        </a:rPr>
                        <m:t>  &amp;  </m:t>
                      </m:r>
                      <m:acc>
                        <m:accPr>
                          <m:chr m:val="̂"/>
                          <m:ctrlPr>
                            <a:rPr lang="tr-TR" sz="2000" i="1">
                              <a:latin typeface="Cambria Math" panose="02040503050406030204" pitchFamily="18" charset="0"/>
                              <a:ea typeface="Cambria Math" panose="02040503050406030204" pitchFamily="18" charset="0"/>
                            </a:rPr>
                          </m:ctrlPr>
                        </m:accPr>
                        <m:e>
                          <m:r>
                            <a:rPr lang="tr-TR" sz="2000" b="0" i="1" smtClean="0">
                              <a:latin typeface="Cambria Math" panose="02040503050406030204" pitchFamily="18" charset="0"/>
                              <a:ea typeface="Cambria Math" panose="02040503050406030204" pitchFamily="18" charset="0"/>
                            </a:rPr>
                            <m:t> </m:t>
                          </m:r>
                          <m:r>
                            <a:rPr lang="tr-TR" sz="2000" b="0" i="1" smtClean="0">
                              <a:latin typeface="Cambria Math" panose="02040503050406030204" pitchFamily="18" charset="0"/>
                              <a:ea typeface="Cambria Math" panose="02040503050406030204" pitchFamily="18" charset="0"/>
                            </a:rPr>
                            <m:t>𝐽</m:t>
                          </m:r>
                        </m:e>
                      </m:acc>
                      <m:r>
                        <a:rPr lang="tr-TR" sz="2000" i="1">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𝐽</m:t>
                      </m:r>
                    </m:oMath>
                  </m:oMathPara>
                </a14:m>
                <a:endParaRPr lang="tr-TR" sz="2000" i="1" dirty="0" smtClean="0">
                  <a:latin typeface="Cambria Math" panose="02040503050406030204" pitchFamily="18" charset="0"/>
                  <a:ea typeface="Cambria Math" panose="02040503050406030204" pitchFamily="18" charset="0"/>
                </a:endParaRPr>
              </a:p>
              <a:p>
                <a:pPr>
                  <a:lnSpc>
                    <a:spcPct val="120000"/>
                  </a:lnSpc>
                  <a:spcBef>
                    <a:spcPts val="0"/>
                  </a:spcBef>
                </a:pPr>
                <a:r>
                  <a:rPr lang="tr-TR" sz="2000" dirty="0" smtClean="0">
                    <a:latin typeface="Cambria Math" panose="02040503050406030204" pitchFamily="18" charset="0"/>
                    <a:ea typeface="Cambria Math" panose="02040503050406030204" pitchFamily="18" charset="0"/>
                  </a:rPr>
                  <a:t>Benzer şekilde başlangıçtaki bozucu etkiyi de </a:t>
                </a:r>
                <a14:m>
                  <m:oMath xmlns:m="http://schemas.openxmlformats.org/officeDocument/2006/math">
                    <m:sSubSup>
                      <m:sSubSupPr>
                        <m:ctrlPr>
                          <a:rPr lang="tr-TR" sz="2000" i="1" smtClean="0">
                            <a:latin typeface="Cambria Math" panose="02040503050406030204" pitchFamily="18" charset="0"/>
                            <a:ea typeface="Cambria Math" panose="02040503050406030204" pitchFamily="18" charset="0"/>
                          </a:rPr>
                        </m:ctrlPr>
                      </m:sSubSupPr>
                      <m:e>
                        <m:acc>
                          <m:accPr>
                            <m:chr m:val="̂"/>
                            <m:ctrlPr>
                              <a:rPr lang="tr-TR" sz="2000" i="1" smtClean="0">
                                <a:latin typeface="Cambria Math" panose="02040503050406030204" pitchFamily="18" charset="0"/>
                                <a:ea typeface="Cambria Math" panose="02040503050406030204" pitchFamily="18" charset="0"/>
                              </a:rPr>
                            </m:ctrlPr>
                          </m:accPr>
                          <m:e>
                            <m:r>
                              <a:rPr lang="tr-TR" sz="2000" b="0" i="1" smtClean="0">
                                <a:latin typeface="Cambria Math" panose="02040503050406030204" pitchFamily="18" charset="0"/>
                                <a:ea typeface="Cambria Math" panose="02040503050406030204" pitchFamily="18" charset="0"/>
                              </a:rPr>
                              <m:t>𝑇</m:t>
                            </m:r>
                          </m:e>
                        </m:acc>
                      </m:e>
                      <m:sub>
                        <m:r>
                          <a:rPr lang="tr-TR" sz="2000" b="0" i="1" smtClean="0">
                            <a:latin typeface="Cambria Math" panose="02040503050406030204" pitchFamily="18" charset="0"/>
                            <a:ea typeface="Cambria Math" panose="02040503050406030204" pitchFamily="18" charset="0"/>
                          </a:rPr>
                          <m:t>𝑑</m:t>
                        </m:r>
                      </m:sub>
                      <m:sup>
                        <m:r>
                          <a:rPr lang="tr-TR" sz="2000" b="0" i="1" smtClean="0">
                            <a:latin typeface="Cambria Math" panose="02040503050406030204" pitchFamily="18" charset="0"/>
                            <a:ea typeface="Cambria Math" panose="02040503050406030204" pitchFamily="18" charset="0"/>
                          </a:rPr>
                          <m:t>0</m:t>
                        </m:r>
                      </m:sup>
                    </m:sSubSup>
                  </m:oMath>
                </a14:m>
                <a:r>
                  <a:rPr lang="tr-TR" sz="2000" dirty="0" smtClean="0">
                    <a:latin typeface="Cambria Math" panose="02040503050406030204" pitchFamily="18" charset="0"/>
                    <a:ea typeface="Cambria Math" panose="02040503050406030204" pitchFamily="18" charset="0"/>
                  </a:rPr>
                  <a:t> olarak tahmin edelim. Başlangıç kontrol </a:t>
                </a:r>
                <a:r>
                  <a:rPr lang="tr-TR" sz="2000" dirty="0" err="1" smtClean="0">
                    <a:latin typeface="Cambria Math" panose="02040503050406030204" pitchFamily="18" charset="0"/>
                    <a:ea typeface="Cambria Math" panose="02040503050406030204" pitchFamily="18" charset="0"/>
                  </a:rPr>
                  <a:t>torku</a:t>
                </a:r>
                <a:r>
                  <a:rPr lang="tr-TR" sz="2000" dirty="0" smtClean="0">
                    <a:latin typeface="Cambria Math" panose="02040503050406030204" pitchFamily="18" charset="0"/>
                    <a:ea typeface="Cambria Math" panose="02040503050406030204" pitchFamily="18" charset="0"/>
                  </a:rPr>
                  <a:t> da </a:t>
                </a:r>
                <a14:m>
                  <m:oMath xmlns:m="http://schemas.openxmlformats.org/officeDocument/2006/math">
                    <m:sSubSup>
                      <m:sSubSupPr>
                        <m:ctrlPr>
                          <a:rPr lang="tr-TR" sz="2000" i="1" smtClean="0">
                            <a:latin typeface="Cambria Math" panose="02040503050406030204" pitchFamily="18" charset="0"/>
                            <a:ea typeface="Cambria Math" panose="02040503050406030204" pitchFamily="18" charset="0"/>
                          </a:rPr>
                        </m:ctrlPr>
                      </m:sSubSupPr>
                      <m:e>
                        <m:r>
                          <a:rPr lang="tr-TR" sz="2000" b="0" i="1" smtClean="0">
                            <a:latin typeface="Cambria Math" panose="02040503050406030204" pitchFamily="18" charset="0"/>
                            <a:ea typeface="Cambria Math" panose="02040503050406030204" pitchFamily="18" charset="0"/>
                          </a:rPr>
                          <m:t>𝑇</m:t>
                        </m:r>
                      </m:e>
                      <m:sub>
                        <m:r>
                          <a:rPr lang="tr-TR" sz="2000" b="0" i="1" smtClean="0">
                            <a:latin typeface="Cambria Math" panose="02040503050406030204" pitchFamily="18" charset="0"/>
                            <a:ea typeface="Cambria Math" panose="02040503050406030204" pitchFamily="18" charset="0"/>
                          </a:rPr>
                          <m:t>𝑐</m:t>
                        </m:r>
                      </m:sub>
                      <m:sup>
                        <m:r>
                          <a:rPr lang="tr-TR" sz="2000" b="0" i="1" smtClean="0">
                            <a:latin typeface="Cambria Math" panose="02040503050406030204" pitchFamily="18" charset="0"/>
                            <a:ea typeface="Cambria Math" panose="02040503050406030204" pitchFamily="18" charset="0"/>
                          </a:rPr>
                          <m:t>0</m:t>
                        </m:r>
                      </m:sup>
                    </m:sSubSup>
                  </m:oMath>
                </a14:m>
                <a:r>
                  <a:rPr lang="tr-TR" sz="2000" dirty="0" smtClean="0">
                    <a:latin typeface="Cambria Math" panose="02040503050406030204" pitchFamily="18" charset="0"/>
                    <a:ea typeface="Cambria Math" panose="02040503050406030204" pitchFamily="18" charset="0"/>
                  </a:rPr>
                  <a:t>olsun. Bu durumda sistemin hareket denklemi</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r>
                        <a:rPr lang="tr-TR" sz="2000" i="1">
                          <a:latin typeface="Cambria Math" panose="02040503050406030204" pitchFamily="18" charset="0"/>
                        </a:rPr>
                        <m:t>𝐽</m:t>
                      </m:r>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𝜔</m:t>
                          </m:r>
                        </m:e>
                      </m:acc>
                      <m:d>
                        <m:dPr>
                          <m:ctrlPr>
                            <a:rPr lang="tr-TR" sz="2000" b="0" i="1" smtClean="0">
                              <a:latin typeface="Cambria Math" panose="02040503050406030204" pitchFamily="18" charset="0"/>
                              <a:ea typeface="Cambria Math" panose="02040503050406030204" pitchFamily="18" charset="0"/>
                            </a:rPr>
                          </m:ctrlPr>
                        </m:dPr>
                        <m:e>
                          <m:r>
                            <a:rPr lang="tr-TR" sz="2000" b="0" i="1" smtClean="0">
                              <a:latin typeface="Cambria Math" panose="02040503050406030204" pitchFamily="18" charset="0"/>
                              <a:ea typeface="Cambria Math" panose="02040503050406030204" pitchFamily="18" charset="0"/>
                            </a:rPr>
                            <m:t>𝑡</m:t>
                          </m:r>
                        </m:e>
                      </m:d>
                      <m:r>
                        <a:rPr lang="tr-TR" sz="2000" b="0" i="1"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𝐵</m:t>
                      </m:r>
                      <m:r>
                        <a:rPr lang="tr-TR" sz="2000" i="1">
                          <a:latin typeface="Cambria Math" panose="02040503050406030204" pitchFamily="18" charset="0"/>
                          <a:ea typeface="Cambria Math" panose="02040503050406030204" pitchFamily="18" charset="0"/>
                        </a:rPr>
                        <m:t>𝜔</m:t>
                      </m:r>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𝑡</m:t>
                      </m:r>
                      <m:r>
                        <a:rPr lang="tr-TR" sz="2000" i="1">
                          <a:latin typeface="Cambria Math" panose="02040503050406030204" pitchFamily="18" charset="0"/>
                          <a:ea typeface="Cambria Math" panose="02040503050406030204" pitchFamily="18" charset="0"/>
                        </a:rPr>
                        <m:t>)=</m:t>
                      </m:r>
                      <m:sSubSup>
                        <m:sSubSupPr>
                          <m:ctrlPr>
                            <a:rPr lang="tr-TR" sz="2000" i="1" smtClean="0">
                              <a:latin typeface="Cambria Math" panose="02040503050406030204" pitchFamily="18" charset="0"/>
                              <a:ea typeface="Cambria Math" panose="02040503050406030204" pitchFamily="18" charset="0"/>
                            </a:rPr>
                          </m:ctrlPr>
                        </m:sSubSupPr>
                        <m:e>
                          <m:r>
                            <a:rPr lang="tr-TR" sz="2000" b="0" i="1" smtClean="0">
                              <a:latin typeface="Cambria Math" panose="02040503050406030204" pitchFamily="18" charset="0"/>
                              <a:ea typeface="Cambria Math" panose="02040503050406030204" pitchFamily="18" charset="0"/>
                            </a:rPr>
                            <m:t>𝑇</m:t>
                          </m:r>
                        </m:e>
                        <m:sub>
                          <m:r>
                            <a:rPr lang="tr-TR" sz="2000" b="0" i="1" smtClean="0">
                              <a:latin typeface="Cambria Math" panose="02040503050406030204" pitchFamily="18" charset="0"/>
                              <a:ea typeface="Cambria Math" panose="02040503050406030204" pitchFamily="18" charset="0"/>
                            </a:rPr>
                            <m:t>𝑐</m:t>
                          </m:r>
                        </m:sub>
                        <m:sup>
                          <m:r>
                            <a:rPr lang="tr-TR" sz="2000" b="0" i="1" smtClean="0">
                              <a:latin typeface="Cambria Math" panose="02040503050406030204" pitchFamily="18" charset="0"/>
                              <a:ea typeface="Cambria Math" panose="02040503050406030204" pitchFamily="18" charset="0"/>
                            </a:rPr>
                            <m:t>0</m:t>
                          </m:r>
                        </m:sup>
                      </m:sSubSup>
                      <m:r>
                        <a:rPr lang="tr-TR" sz="2000" b="0" i="1" smtClean="0">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oMath>
                  </m:oMathPara>
                </a14:m>
                <a:endParaRPr lang="tr-TR" sz="2000" dirty="0" smtClean="0">
                  <a:ea typeface="Cambria Math" panose="02040503050406030204" pitchFamily="18" charset="0"/>
                </a:endParaRPr>
              </a:p>
              <a:p>
                <a:pPr>
                  <a:lnSpc>
                    <a:spcPct val="120000"/>
                  </a:lnSpc>
                  <a:spcBef>
                    <a:spcPts val="0"/>
                  </a:spcBef>
                </a:pPr>
                <a:r>
                  <a:rPr lang="tr-TR" sz="2000" dirty="0" smtClean="0">
                    <a:ea typeface="Cambria Math" panose="02040503050406030204" pitchFamily="18" charset="0"/>
                  </a:rPr>
                  <a:t>Sistemin durgun duruma ulaşması için uygulanması gereken açık çevrim kontrol </a:t>
                </a:r>
                <a:r>
                  <a:rPr lang="tr-TR" sz="2000" dirty="0" err="1" smtClean="0">
                    <a:ea typeface="Cambria Math" panose="02040503050406030204" pitchFamily="18" charset="0"/>
                  </a:rPr>
                  <a:t>torku</a:t>
                </a:r>
                <a:r>
                  <a:rPr lang="tr-TR" sz="2000" dirty="0" smtClean="0">
                    <a:ea typeface="Cambria Math" panose="02040503050406030204" pitchFamily="18" charset="0"/>
                  </a:rPr>
                  <a:t> yukarıdaki ifadeden çekilebilir</a:t>
                </a:r>
                <a:r>
                  <a:rPr lang="tr-TR" sz="2000" dirty="0" smtClean="0">
                    <a:ea typeface="Cambria Math" panose="02040503050406030204" pitchFamily="18" charset="0"/>
                  </a:rPr>
                  <a:t>. </a:t>
                </a:r>
                <a14:m>
                  <m:oMath xmlns:m="http://schemas.openxmlformats.org/officeDocument/2006/math">
                    <m:r>
                      <a:rPr lang="tr-TR" sz="2000" i="1">
                        <a:latin typeface="Cambria Math" panose="02040503050406030204" pitchFamily="18" charset="0"/>
                        <a:ea typeface="Cambria Math" panose="02040503050406030204" pitchFamily="18" charset="0"/>
                      </a:rPr>
                      <m:t>𝐵</m:t>
                    </m:r>
                    <m:sSub>
                      <m:sSubPr>
                        <m:ctrlPr>
                          <a:rPr lang="tr-TR" sz="2000" i="1" smtClean="0">
                            <a:latin typeface="Cambria Math" panose="02040503050406030204" pitchFamily="18" charset="0"/>
                            <a:ea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𝜔</m:t>
                        </m:r>
                      </m:e>
                      <m:sub>
                        <m:r>
                          <a:rPr lang="tr-TR" sz="2000" b="0" i="1" smtClean="0">
                            <a:latin typeface="Cambria Math" panose="02040503050406030204" pitchFamily="18" charset="0"/>
                            <a:ea typeface="Cambria Math" panose="02040503050406030204" pitchFamily="18" charset="0"/>
                          </a:rPr>
                          <m:t>𝑠𝑠</m:t>
                        </m:r>
                      </m:sub>
                    </m:sSub>
                    <m:r>
                      <a:rPr lang="tr-TR" sz="2000" i="1">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𝑐</m:t>
                        </m:r>
                      </m:sub>
                      <m:sup>
                        <m:r>
                          <a:rPr lang="tr-TR" sz="2000" i="1">
                            <a:latin typeface="Cambria Math" panose="02040503050406030204" pitchFamily="18" charset="0"/>
                            <a:ea typeface="Cambria Math" panose="02040503050406030204" pitchFamily="18" charset="0"/>
                          </a:rPr>
                          <m:t>0</m:t>
                        </m:r>
                      </m:sup>
                    </m:sSubSup>
                    <m:r>
                      <a:rPr lang="tr-TR" sz="2000" i="1">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r>
                      <a:rPr lang="tr-TR" sz="2000" b="0" i="1" smtClean="0">
                        <a:latin typeface="Cambria Math" panose="02040503050406030204" pitchFamily="18" charset="0"/>
                        <a:ea typeface="Cambria Math" panose="02040503050406030204" pitchFamily="18" charset="0"/>
                      </a:rPr>
                      <m:t> </m:t>
                    </m:r>
                    <m:r>
                      <a:rPr lang="tr-TR" sz="2000" b="0" i="1" smtClean="0">
                        <a:latin typeface="Cambria Math" panose="02040503050406030204" pitchFamily="18" charset="0"/>
                        <a:ea typeface="Cambria Math" panose="02040503050406030204" pitchFamily="18" charset="0"/>
                      </a:rPr>
                      <m:t>𝑣𝑒</m:t>
                    </m:r>
                    <m:r>
                      <a:rPr lang="tr-TR" sz="2000" b="0" i="1" smtClean="0">
                        <a:latin typeface="Cambria Math" panose="02040503050406030204" pitchFamily="18" charset="0"/>
                        <a:ea typeface="Cambria Math" panose="02040503050406030204" pitchFamily="18" charset="0"/>
                      </a:rPr>
                      <m:t> </m:t>
                    </m:r>
                    <m:sSub>
                      <m:sSubPr>
                        <m:ctrlPr>
                          <a:rPr lang="tr-TR" sz="2000" i="1">
                            <a:latin typeface="Cambria Math" panose="02040503050406030204" pitchFamily="18" charset="0"/>
                            <a:ea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𝜔</m:t>
                        </m:r>
                      </m:e>
                      <m:sub>
                        <m:r>
                          <a:rPr lang="tr-TR" sz="2000" i="1">
                            <a:latin typeface="Cambria Math" panose="02040503050406030204" pitchFamily="18" charset="0"/>
                            <a:ea typeface="Cambria Math" panose="02040503050406030204" pitchFamily="18" charset="0"/>
                          </a:rPr>
                          <m:t>𝑠𝑠</m:t>
                        </m:r>
                      </m:sub>
                    </m:sSub>
                    <m:r>
                      <a:rPr lang="tr-TR" sz="2000" b="0" i="1" smtClean="0">
                        <a:latin typeface="Cambria Math" panose="02040503050406030204" pitchFamily="18" charset="0"/>
                        <a:ea typeface="Cambria Math" panose="02040503050406030204" pitchFamily="18" charset="0"/>
                      </a:rPr>
                      <m:t>=</m:t>
                    </m:r>
                    <m:sSup>
                      <m:sSupPr>
                        <m:ctrlPr>
                          <a:rPr lang="tr-TR" sz="2000" b="0" i="1" smtClean="0">
                            <a:latin typeface="Cambria Math" panose="02040503050406030204" pitchFamily="18" charset="0"/>
                            <a:ea typeface="Cambria Math" panose="02040503050406030204" pitchFamily="18" charset="0"/>
                          </a:rPr>
                        </m:ctrlPr>
                      </m:sSupPr>
                      <m:e>
                        <m:r>
                          <a:rPr lang="tr-TR" sz="2000" b="0" i="1" smtClean="0">
                            <a:latin typeface="Cambria Math" panose="02040503050406030204" pitchFamily="18" charset="0"/>
                            <a:ea typeface="Cambria Math" panose="02040503050406030204" pitchFamily="18" charset="0"/>
                          </a:rPr>
                          <m:t>𝜔</m:t>
                        </m:r>
                      </m:e>
                      <m:sup>
                        <m:r>
                          <a:rPr lang="tr-TR" sz="2000" b="0" i="1" smtClean="0">
                            <a:latin typeface="Cambria Math" panose="02040503050406030204" pitchFamily="18" charset="0"/>
                            <a:ea typeface="Cambria Math" panose="02040503050406030204" pitchFamily="18" charset="0"/>
                          </a:rPr>
                          <m:t>∗</m:t>
                        </m:r>
                      </m:sup>
                    </m:sSup>
                    <m:r>
                      <a:rPr lang="tr-TR" sz="2000" b="0" i="1" smtClean="0">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𝑐</m:t>
                        </m:r>
                      </m:sub>
                      <m:sup>
                        <m:r>
                          <a:rPr lang="tr-TR" sz="2000" i="1">
                            <a:latin typeface="Cambria Math" panose="02040503050406030204" pitchFamily="18" charset="0"/>
                            <a:ea typeface="Cambria Math" panose="02040503050406030204" pitchFamily="18" charset="0"/>
                          </a:rPr>
                          <m:t>0</m:t>
                        </m:r>
                      </m:sup>
                    </m:sSubSup>
                    <m:r>
                      <a:rPr lang="tr-TR" sz="2000" b="0" i="1" smtClean="0">
                        <a:latin typeface="Cambria Math" panose="02040503050406030204" pitchFamily="18" charset="0"/>
                        <a:ea typeface="Cambria Math" panose="02040503050406030204" pitchFamily="18" charset="0"/>
                      </a:rPr>
                      <m:t>=</m:t>
                    </m:r>
                    <m:r>
                      <a:rPr lang="tr-TR" sz="2000" b="0" i="1" smtClean="0">
                        <a:latin typeface="Cambria Math" panose="02040503050406030204" pitchFamily="18" charset="0"/>
                        <a:ea typeface="Cambria Math" panose="02040503050406030204" pitchFamily="18" charset="0"/>
                      </a:rPr>
                      <m:t>𝐵</m:t>
                    </m:r>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𝜔</m:t>
                        </m:r>
                      </m:e>
                      <m:sup>
                        <m:r>
                          <a:rPr lang="tr-TR" sz="2000" i="1">
                            <a:latin typeface="Cambria Math" panose="02040503050406030204" pitchFamily="18" charset="0"/>
                            <a:ea typeface="Cambria Math" panose="02040503050406030204" pitchFamily="18" charset="0"/>
                          </a:rPr>
                          <m:t>∗</m:t>
                        </m:r>
                      </m:sup>
                    </m:sSup>
                    <m:r>
                      <a:rPr lang="tr-TR" sz="2000" b="0" i="1" smtClean="0">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oMath>
                </a14:m>
                <a:endParaRPr lang="tr-TR" sz="2000" dirty="0" smtClean="0">
                  <a:ea typeface="Cambria Math" panose="02040503050406030204" pitchFamily="18" charset="0"/>
                </a:endParaRPr>
              </a:p>
              <a:p>
                <a:pPr>
                  <a:lnSpc>
                    <a:spcPct val="120000"/>
                  </a:lnSpc>
                  <a:spcBef>
                    <a:spcPts val="0"/>
                  </a:spcBef>
                </a:pPr>
                <a14:m>
                  <m:oMath xmlns:m="http://schemas.openxmlformats.org/officeDocument/2006/math">
                    <m:r>
                      <a:rPr lang="tr-TR" sz="2000" i="1">
                        <a:latin typeface="Cambria Math" panose="02040503050406030204" pitchFamily="18" charset="0"/>
                      </a:rPr>
                      <m:t>𝐽</m:t>
                    </m:r>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𝜔</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𝐵</m:t>
                    </m:r>
                    <m:r>
                      <a:rPr lang="tr-TR" sz="2000" i="1">
                        <a:latin typeface="Cambria Math" panose="02040503050406030204" pitchFamily="18" charset="0"/>
                        <a:ea typeface="Cambria Math" panose="02040503050406030204" pitchFamily="18" charset="0"/>
                      </a:rPr>
                      <m:t>𝜔</m:t>
                    </m:r>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𝑡</m:t>
                    </m:r>
                    <m:r>
                      <a:rPr lang="tr-TR" sz="2000" i="1">
                        <a:latin typeface="Cambria Math" panose="02040503050406030204" pitchFamily="18" charset="0"/>
                        <a:ea typeface="Cambria Math" panose="02040503050406030204" pitchFamily="18" charset="0"/>
                      </a:rPr>
                      <m:t>)=</m:t>
                    </m:r>
                    <m:limUpp>
                      <m:limUppPr>
                        <m:ctrlPr>
                          <a:rPr lang="tr-TR" sz="2000" i="1" smtClean="0">
                            <a:latin typeface="Cambria Math" panose="02040503050406030204" pitchFamily="18" charset="0"/>
                            <a:ea typeface="Cambria Math" panose="02040503050406030204" pitchFamily="18" charset="0"/>
                          </a:rPr>
                        </m:ctrlPr>
                      </m:limUppPr>
                      <m:e>
                        <m:groupChr>
                          <m:groupChrPr>
                            <m:chr m:val="⏞"/>
                            <m:pos m:val="top"/>
                            <m:vertJc m:val="bot"/>
                            <m:ctrlPr>
                              <a:rPr lang="tr-TR" sz="2000" i="1" smtClean="0">
                                <a:latin typeface="Cambria Math" panose="02040503050406030204" pitchFamily="18" charset="0"/>
                                <a:ea typeface="Cambria Math" panose="02040503050406030204" pitchFamily="18" charset="0"/>
                              </a:rPr>
                            </m:ctrlPr>
                          </m:groupChrPr>
                          <m:e>
                            <m:r>
                              <a:rPr lang="tr-TR" sz="2000" i="1">
                                <a:latin typeface="Cambria Math" panose="02040503050406030204" pitchFamily="18" charset="0"/>
                                <a:ea typeface="Cambria Math" panose="02040503050406030204" pitchFamily="18" charset="0"/>
                              </a:rPr>
                              <m:t>𝐵</m:t>
                            </m:r>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𝜔</m:t>
                                </m:r>
                              </m:e>
                              <m:sup>
                                <m:r>
                                  <a:rPr lang="tr-TR" sz="2000" i="1">
                                    <a:latin typeface="Cambria Math" panose="02040503050406030204" pitchFamily="18" charset="0"/>
                                    <a:ea typeface="Cambria Math" panose="02040503050406030204" pitchFamily="18" charset="0"/>
                                  </a:rPr>
                                  <m:t>∗</m:t>
                                </m:r>
                              </m:sup>
                            </m:sSup>
                            <m:r>
                              <a:rPr lang="tr-TR" sz="2000" i="1">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e>
                        </m:groupChr>
                      </m:e>
                      <m:lim>
                        <m:sSubSup>
                          <m:sSubSupPr>
                            <m:ctrlPr>
                              <a:rPr lang="tr-TR" sz="2000" i="1">
                                <a:latin typeface="Cambria Math" panose="02040503050406030204" pitchFamily="18" charset="0"/>
                                <a:ea typeface="Cambria Math" panose="02040503050406030204" pitchFamily="18" charset="0"/>
                              </a:rPr>
                            </m:ctrlPr>
                          </m:sSubSup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𝑐</m:t>
                            </m:r>
                          </m:sub>
                          <m:sup>
                            <m:r>
                              <a:rPr lang="tr-TR" sz="2000" i="1">
                                <a:latin typeface="Cambria Math" panose="02040503050406030204" pitchFamily="18" charset="0"/>
                                <a:ea typeface="Cambria Math" panose="02040503050406030204" pitchFamily="18" charset="0"/>
                              </a:rPr>
                              <m:t>0</m:t>
                            </m:r>
                          </m:sup>
                        </m:sSubSup>
                      </m:lim>
                    </m:limUpp>
                    <m:r>
                      <a:rPr lang="tr-TR" sz="2000" i="1">
                        <a:latin typeface="Cambria Math" panose="02040503050406030204" pitchFamily="18" charset="0"/>
                        <a:ea typeface="Cambria Math" panose="02040503050406030204" pitchFamily="18" charset="0"/>
                      </a:rPr>
                      <m:t>−</m:t>
                    </m:r>
                    <m:sSub>
                      <m:sSubPr>
                        <m:ctrlPr>
                          <a:rPr lang="tr-TR" sz="2000" i="1">
                            <a:latin typeface="Cambria Math" panose="02040503050406030204" pitchFamily="18" charset="0"/>
                            <a:ea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𝑑</m:t>
                        </m:r>
                      </m:sub>
                    </m:sSub>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oMath>
                </a14:m>
                <a:endParaRPr lang="tr-TR" sz="2000" dirty="0" smtClean="0">
                  <a:ea typeface="Cambria Math" panose="02040503050406030204" pitchFamily="18" charset="0"/>
                </a:endParaRPr>
              </a:p>
              <a:p>
                <a:pPr>
                  <a:lnSpc>
                    <a:spcPct val="120000"/>
                  </a:lnSpc>
                  <a:spcBef>
                    <a:spcPts val="0"/>
                  </a:spcBef>
                </a:pPr>
                <a14:m>
                  <m:oMath xmlns:m="http://schemas.openxmlformats.org/officeDocument/2006/math">
                    <m:r>
                      <a:rPr lang="tr-TR" sz="2000" i="1" smtClean="0">
                        <a:latin typeface="Cambria Math" panose="02040503050406030204" pitchFamily="18" charset="0"/>
                        <a:ea typeface="Cambria Math" panose="02040503050406030204" pitchFamily="18" charset="0"/>
                      </a:rPr>
                      <m:t>𝜀</m:t>
                    </m:r>
                    <m:d>
                      <m:dPr>
                        <m:ctrlPr>
                          <a:rPr lang="tr-TR" sz="2000" b="0" i="1" smtClean="0">
                            <a:latin typeface="Cambria Math" panose="02040503050406030204" pitchFamily="18" charset="0"/>
                            <a:ea typeface="Cambria Math" panose="02040503050406030204" pitchFamily="18" charset="0"/>
                          </a:rPr>
                        </m:ctrlPr>
                      </m:dPr>
                      <m:e>
                        <m:r>
                          <a:rPr lang="tr-TR" sz="2000" b="0" i="1" smtClean="0">
                            <a:latin typeface="Cambria Math" panose="02040503050406030204" pitchFamily="18" charset="0"/>
                            <a:ea typeface="Cambria Math" panose="02040503050406030204" pitchFamily="18" charset="0"/>
                          </a:rPr>
                          <m:t>𝑡</m:t>
                        </m:r>
                      </m:e>
                    </m:d>
                    <m:r>
                      <a:rPr lang="tr-TR" sz="2000" b="0" i="1" smtClean="0">
                        <a:latin typeface="Cambria Math" panose="02040503050406030204" pitchFamily="18" charset="0"/>
                        <a:ea typeface="Cambria Math" panose="02040503050406030204" pitchFamily="18" charset="0"/>
                      </a:rPr>
                      <m:t>=</m:t>
                    </m:r>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𝜔</m:t>
                        </m:r>
                      </m:e>
                      <m:sup>
                        <m:r>
                          <a:rPr lang="tr-TR" sz="2000" i="1">
                            <a:latin typeface="Cambria Math" panose="02040503050406030204" pitchFamily="18" charset="0"/>
                            <a:ea typeface="Cambria Math" panose="02040503050406030204" pitchFamily="18" charset="0"/>
                          </a:rPr>
                          <m:t>∗</m:t>
                        </m:r>
                      </m:sup>
                    </m:sSup>
                    <m:r>
                      <a:rPr lang="tr-TR" sz="2000" b="0" i="1"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𝜔</m:t>
                    </m:r>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smtClean="0">
                        <a:latin typeface="Cambria Math" panose="02040503050406030204" pitchFamily="18" charset="0"/>
                        <a:ea typeface="Cambria Math" panose="02040503050406030204" pitchFamily="18" charset="0"/>
                      </a:rPr>
                      <m:t>∴</m:t>
                    </m:r>
                    <m:acc>
                      <m:accPr>
                        <m:chr m:val="̇"/>
                        <m:ctrlPr>
                          <a:rPr lang="tr-TR" sz="2000" i="1" smtClean="0">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𝜀</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a:latin typeface="Cambria Math" panose="02040503050406030204" pitchFamily="18" charset="0"/>
                        <a:ea typeface="Cambria Math" panose="02040503050406030204" pitchFamily="18" charset="0"/>
                      </a:rPr>
                      <m:t>=−</m:t>
                    </m:r>
                    <m:acc>
                      <m:accPr>
                        <m:chr m:val="̇"/>
                        <m:ctrlPr>
                          <a:rPr lang="tr-TR" sz="2000" i="1" smtClean="0">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𝜔</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oMath>
                </a14:m>
                <a:endParaRPr lang="tr-TR" sz="2000" dirty="0" smtClean="0">
                  <a:ea typeface="Cambria Math" panose="02040503050406030204" pitchFamily="18" charset="0"/>
                </a:endParaRPr>
              </a:p>
              <a:p>
                <a:pPr>
                  <a:lnSpc>
                    <a:spcPct val="120000"/>
                  </a:lnSpc>
                  <a:spcBef>
                    <a:spcPts val="0"/>
                  </a:spcBef>
                </a:pPr>
                <a14:m>
                  <m:oMath xmlns:m="http://schemas.openxmlformats.org/officeDocument/2006/math">
                    <m:sSub>
                      <m:sSubPr>
                        <m:ctrlPr>
                          <a:rPr lang="tr-TR" sz="2000" i="1">
                            <a:latin typeface="Cambria Math" panose="02040503050406030204" pitchFamily="18" charset="0"/>
                            <a:ea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𝑑</m:t>
                        </m:r>
                      </m:sub>
                    </m:sSub>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b="0" i="1" smtClean="0">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r>
                      <a:rPr lang="tr-TR" sz="2000" i="1">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rPr>
                      <m:t>𝐽</m:t>
                    </m:r>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𝜔</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𝐵</m:t>
                    </m:r>
                    <m:d>
                      <m:dPr>
                        <m:ctrlPr>
                          <a:rPr lang="tr-TR" sz="2000" i="1" smtClean="0">
                            <a:latin typeface="Cambria Math" panose="02040503050406030204" pitchFamily="18" charset="0"/>
                            <a:ea typeface="Cambria Math" panose="02040503050406030204" pitchFamily="18" charset="0"/>
                          </a:rPr>
                        </m:ctrlPr>
                      </m:dPr>
                      <m:e>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𝜔</m:t>
                            </m:r>
                          </m:e>
                          <m:sup>
                            <m:r>
                              <a:rPr lang="tr-TR" sz="2000" i="1">
                                <a:latin typeface="Cambria Math" panose="02040503050406030204" pitchFamily="18" charset="0"/>
                                <a:ea typeface="Cambria Math" panose="02040503050406030204" pitchFamily="18" charset="0"/>
                              </a:rPr>
                              <m:t>∗</m:t>
                            </m:r>
                          </m:sup>
                        </m:sSup>
                        <m:r>
                          <a:rPr lang="tr-TR" sz="2000" i="1">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𝜔</m:t>
                        </m:r>
                        <m:r>
                          <a:rPr lang="tr-TR" sz="2000" i="1" smtClean="0">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𝑡</m:t>
                        </m:r>
                        <m:r>
                          <a:rPr lang="tr-TR" sz="2000" i="1" smtClean="0">
                            <a:latin typeface="Cambria Math" panose="02040503050406030204" pitchFamily="18" charset="0"/>
                            <a:ea typeface="Cambria Math" panose="02040503050406030204" pitchFamily="18" charset="0"/>
                          </a:rPr>
                          <m:t>)</m:t>
                        </m:r>
                      </m:e>
                    </m:d>
                  </m:oMath>
                </a14:m>
                <a:endParaRPr lang="tr-TR" sz="2000" dirty="0" smtClean="0">
                  <a:ea typeface="Cambria Math" panose="02040503050406030204" pitchFamily="18" charset="0"/>
                </a:endParaRPr>
              </a:p>
              <a:p>
                <a:pPr>
                  <a:lnSpc>
                    <a:spcPct val="120000"/>
                  </a:lnSpc>
                  <a:spcBef>
                    <a:spcPts val="0"/>
                  </a:spcBef>
                </a:pPr>
                <a14:m>
                  <m:oMath xmlns:m="http://schemas.openxmlformats.org/officeDocument/2006/math">
                    <m:sSub>
                      <m:sSubPr>
                        <m:ctrlPr>
                          <a:rPr lang="tr-TR" sz="2000" i="1">
                            <a:latin typeface="Cambria Math" panose="02040503050406030204" pitchFamily="18" charset="0"/>
                            <a:ea typeface="Cambria Math" panose="02040503050406030204" pitchFamily="18" charset="0"/>
                          </a:rPr>
                        </m:ctrlPr>
                      </m:sSubPr>
                      <m:e>
                        <m:acc>
                          <m:accPr>
                            <m:chr m:val="̃"/>
                            <m:ctrlPr>
                              <a:rPr lang="tr-TR" sz="2000" i="1" smtClean="0">
                                <a:latin typeface="Cambria Math" panose="02040503050406030204" pitchFamily="18" charset="0"/>
                                <a:ea typeface="Cambria Math" panose="02040503050406030204" pitchFamily="18" charset="0"/>
                              </a:rPr>
                            </m:ctrlPr>
                          </m:accPr>
                          <m:e>
                            <m:r>
                              <a:rPr lang="tr-TR" sz="2000" b="0" i="1" smtClean="0">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Sub>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b="0" i="0"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rPr>
                      <m:t>𝐽</m:t>
                    </m:r>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𝜀</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𝐵</m:t>
                    </m:r>
                    <m:r>
                      <a:rPr lang="tr-TR" sz="2000" i="1">
                        <a:latin typeface="Cambria Math" panose="02040503050406030204" pitchFamily="18" charset="0"/>
                        <a:ea typeface="Cambria Math" panose="02040503050406030204" pitchFamily="18" charset="0"/>
                      </a:rPr>
                      <m:t>𝜀</m:t>
                    </m:r>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smtClean="0">
                        <a:latin typeface="Cambria Math" panose="02040503050406030204" pitchFamily="18" charset="0"/>
                        <a:ea typeface="Cambria Math" panose="02040503050406030204" pitchFamily="18" charset="0"/>
                      </a:rPr>
                      <m:t>⟹</m:t>
                    </m:r>
                    <m:sSub>
                      <m:sSubPr>
                        <m:ctrlPr>
                          <a:rPr lang="tr-TR" sz="2000" i="1" smtClean="0">
                            <a:latin typeface="Cambria Math" panose="02040503050406030204" pitchFamily="18" charset="0"/>
                            <a:ea typeface="Cambria Math" panose="02040503050406030204" pitchFamily="18" charset="0"/>
                          </a:rPr>
                        </m:ctrlPr>
                      </m:sSubPr>
                      <m:e>
                        <m:r>
                          <a:rPr lang="tr-TR" sz="2000" i="1" smtClean="0">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ea typeface="Cambria Math" panose="02040503050406030204" pitchFamily="18" charset="0"/>
                          </a:rPr>
                          <m:t>𝑠𝑠</m:t>
                        </m:r>
                      </m:sub>
                    </m:sSub>
                    <m:r>
                      <a:rPr lang="tr-TR" sz="2000" b="0" i="1" smtClean="0">
                        <a:latin typeface="Cambria Math" panose="02040503050406030204" pitchFamily="18" charset="0"/>
                        <a:ea typeface="Cambria Math" panose="02040503050406030204" pitchFamily="18" charset="0"/>
                      </a:rPr>
                      <m:t>=</m:t>
                    </m:r>
                    <m:f>
                      <m:fPr>
                        <m:ctrlPr>
                          <a:rPr lang="tr-TR" sz="2000" b="0" i="1" smtClean="0">
                            <a:latin typeface="Cambria Math" panose="02040503050406030204" pitchFamily="18" charset="0"/>
                            <a:ea typeface="Cambria Math" panose="02040503050406030204" pitchFamily="18" charset="0"/>
                          </a:rPr>
                        </m:ctrlPr>
                      </m:fPr>
                      <m:num>
                        <m:sSub>
                          <m:sSubPr>
                            <m:ctrlPr>
                              <a:rPr lang="tr-TR" sz="2000" i="1">
                                <a:latin typeface="Cambria Math" panose="02040503050406030204" pitchFamily="18" charset="0"/>
                                <a:ea typeface="Cambria Math" panose="02040503050406030204" pitchFamily="18" charset="0"/>
                              </a:rPr>
                            </m:ctrlPr>
                          </m:sSub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Sub>
                      </m:num>
                      <m:den>
                        <m:r>
                          <a:rPr lang="tr-TR" sz="2000" b="0" i="1" smtClean="0">
                            <a:latin typeface="Cambria Math" panose="02040503050406030204" pitchFamily="18" charset="0"/>
                            <a:ea typeface="Cambria Math" panose="02040503050406030204" pitchFamily="18" charset="0"/>
                          </a:rPr>
                          <m:t>𝐵</m:t>
                        </m:r>
                      </m:den>
                    </m:f>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395563"/>
                <a:ext cx="10058400" cy="4850492"/>
              </a:xfrm>
              <a:blipFill rotWithShape="0">
                <a:blip r:embed="rId3"/>
                <a:stretch>
                  <a:fillRect l="-1515" r="-1273" b="-1759"/>
                </a:stretch>
              </a:blipFill>
            </p:spPr>
            <p:txBody>
              <a:bodyPr/>
              <a:lstStyle/>
              <a:p>
                <a:r>
                  <a:rPr lang="tr-TR">
                    <a:noFill/>
                  </a:rPr>
                  <a:t> </a:t>
                </a:r>
              </a:p>
            </p:txBody>
          </p:sp>
        </mc:Fallback>
      </mc:AlternateContent>
      <p:grpSp>
        <p:nvGrpSpPr>
          <p:cNvPr id="4" name="Group 3"/>
          <p:cNvGrpSpPr/>
          <p:nvPr/>
        </p:nvGrpSpPr>
        <p:grpSpPr>
          <a:xfrm>
            <a:off x="6818332" y="29218"/>
            <a:ext cx="4530584" cy="1260000"/>
            <a:chOff x="6780626" y="4135903"/>
            <a:chExt cx="4530584" cy="1547445"/>
          </a:xfrm>
        </p:grpSpPr>
        <p:sp>
          <p:nvSpPr>
            <p:cNvPr id="5" name="Rectangle 4"/>
            <p:cNvSpPr/>
            <p:nvPr/>
          </p:nvSpPr>
          <p:spPr>
            <a:xfrm>
              <a:off x="8834503" y="4825222"/>
              <a:ext cx="1491175"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61984" y="4543865"/>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7174523" y="4543865"/>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272999" y="46423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70651" y="47947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68303" y="49471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80034" y="50995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7484007" y="523318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8424196" y="524490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6780626" y="5373859"/>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850965" y="5373859"/>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298732" y="4714508"/>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299911" y="4947494"/>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42806" y="4135903"/>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10522635" y="4879406"/>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155045">
              <a:off x="8547083" y="4581094"/>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155045">
              <a:off x="9388799" y="4578752"/>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0356366" flipH="1">
              <a:off x="10812977" y="4656409"/>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8962071" y="4272410"/>
              <a:ext cx="663360" cy="369332"/>
            </a:xfrm>
            <a:prstGeom prst="rect">
              <a:avLst/>
            </a:prstGeom>
            <a:noFill/>
          </p:spPr>
          <p:txBody>
            <a:bodyPr wrap="square" rtlCol="0">
              <a:spAutoFit/>
            </a:bodyPr>
            <a:lstStyle/>
            <a:p>
              <a:r>
                <a:rPr lang="tr-TR" b="1" dirty="0" err="1" smtClean="0"/>
                <a:t>T</a:t>
              </a:r>
              <a:r>
                <a:rPr lang="tr-TR" b="1" baseline="-25000" dirty="0" err="1" smtClean="0"/>
                <a:t>c</a:t>
              </a:r>
              <a:r>
                <a:rPr lang="tr-TR" b="1" dirty="0" smtClean="0"/>
                <a:t>(t)</a:t>
              </a:r>
              <a:endParaRPr lang="en-US" b="1" dirty="0"/>
            </a:p>
          </p:txBody>
        </p:sp>
        <p:sp>
          <p:nvSpPr>
            <p:cNvPr id="24" name="TextBox 23"/>
            <p:cNvSpPr txBox="1"/>
            <p:nvPr/>
          </p:nvSpPr>
          <p:spPr>
            <a:xfrm>
              <a:off x="9536503" y="5043782"/>
              <a:ext cx="663360" cy="369332"/>
            </a:xfrm>
            <a:prstGeom prst="rect">
              <a:avLst/>
            </a:prstGeom>
            <a:noFill/>
          </p:spPr>
          <p:txBody>
            <a:bodyPr wrap="square" rtlCol="0">
              <a:spAutoFit/>
            </a:bodyPr>
            <a:lstStyle/>
            <a:p>
              <a:r>
                <a:rPr lang="tr-TR" b="1" dirty="0" smtClean="0">
                  <a:latin typeface="Symbol" panose="05050102010706020507" pitchFamily="18" charset="2"/>
                </a:rPr>
                <a:t>w</a:t>
              </a:r>
              <a:r>
                <a:rPr lang="tr-TR" b="1" dirty="0" smtClean="0"/>
                <a:t>(t)</a:t>
              </a:r>
              <a:endParaRPr lang="en-US" b="1" dirty="0"/>
            </a:p>
          </p:txBody>
        </p:sp>
        <p:sp>
          <p:nvSpPr>
            <p:cNvPr id="25" name="TextBox 24"/>
            <p:cNvSpPr txBox="1"/>
            <p:nvPr/>
          </p:nvSpPr>
          <p:spPr>
            <a:xfrm>
              <a:off x="10647850" y="4298198"/>
              <a:ext cx="663360" cy="369332"/>
            </a:xfrm>
            <a:prstGeom prst="rect">
              <a:avLst/>
            </a:prstGeom>
            <a:noFill/>
          </p:spPr>
          <p:txBody>
            <a:bodyPr wrap="square" rtlCol="0">
              <a:spAutoFit/>
            </a:bodyPr>
            <a:lstStyle/>
            <a:p>
              <a:r>
                <a:rPr lang="tr-TR" b="1" dirty="0" err="1" smtClean="0"/>
                <a:t>T</a:t>
              </a:r>
              <a:r>
                <a:rPr lang="tr-TR" b="1" baseline="-25000" dirty="0" err="1" smtClean="0"/>
                <a:t>d</a:t>
              </a:r>
              <a:r>
                <a:rPr lang="tr-TR" b="1" dirty="0" smtClean="0"/>
                <a:t>(t)</a:t>
              </a:r>
              <a:endParaRPr lang="en-US" b="1" dirty="0"/>
            </a:p>
          </p:txBody>
        </p:sp>
        <p:sp>
          <p:nvSpPr>
            <p:cNvPr id="26" name="TextBox 25"/>
            <p:cNvSpPr txBox="1"/>
            <p:nvPr/>
          </p:nvSpPr>
          <p:spPr>
            <a:xfrm>
              <a:off x="10181275" y="5210252"/>
              <a:ext cx="663360" cy="369332"/>
            </a:xfrm>
            <a:prstGeom prst="rect">
              <a:avLst/>
            </a:prstGeom>
            <a:noFill/>
          </p:spPr>
          <p:txBody>
            <a:bodyPr wrap="square" rtlCol="0">
              <a:spAutoFit/>
            </a:bodyPr>
            <a:lstStyle/>
            <a:p>
              <a:r>
                <a:rPr lang="tr-TR" b="1" dirty="0" smtClean="0"/>
                <a:t>J</a:t>
              </a:r>
              <a:endParaRPr lang="en-US" b="1" dirty="0"/>
            </a:p>
          </p:txBody>
        </p:sp>
        <p:sp>
          <p:nvSpPr>
            <p:cNvPr id="27" name="TextBox 26"/>
            <p:cNvSpPr txBox="1"/>
            <p:nvPr/>
          </p:nvSpPr>
          <p:spPr>
            <a:xfrm>
              <a:off x="9489614" y="4420119"/>
              <a:ext cx="663360" cy="369332"/>
            </a:xfrm>
            <a:prstGeom prst="rect">
              <a:avLst/>
            </a:prstGeom>
            <a:noFill/>
          </p:spPr>
          <p:txBody>
            <a:bodyPr wrap="square" rtlCol="0">
              <a:spAutoFit/>
            </a:bodyPr>
            <a:lstStyle/>
            <a:p>
              <a:r>
                <a:rPr lang="tr-TR" b="1" dirty="0" smtClean="0"/>
                <a:t>B</a:t>
              </a:r>
              <a:endParaRPr lang="en-US" b="1" dirty="0"/>
            </a:p>
          </p:txBody>
        </p:sp>
        <p:sp>
          <p:nvSpPr>
            <p:cNvPr id="28" name="TextBox 27"/>
            <p:cNvSpPr txBox="1"/>
            <p:nvPr/>
          </p:nvSpPr>
          <p:spPr>
            <a:xfrm>
              <a:off x="7448644" y="4558562"/>
              <a:ext cx="1712162" cy="646331"/>
            </a:xfrm>
            <a:prstGeom prst="rect">
              <a:avLst/>
            </a:prstGeom>
            <a:noFill/>
          </p:spPr>
          <p:txBody>
            <a:bodyPr wrap="square" rtlCol="0">
              <a:spAutoFit/>
            </a:bodyPr>
            <a:lstStyle/>
            <a:p>
              <a:r>
                <a:rPr lang="tr-TR" b="1" dirty="0" smtClean="0">
                  <a:solidFill>
                    <a:schemeClr val="bg1"/>
                  </a:solidFill>
                </a:rPr>
                <a:t>Kontrolcü +</a:t>
              </a:r>
            </a:p>
            <a:p>
              <a:r>
                <a:rPr lang="tr-TR" b="1" dirty="0" smtClean="0">
                  <a:solidFill>
                    <a:schemeClr val="bg1"/>
                  </a:solidFill>
                </a:rPr>
                <a:t> Eyleyici</a:t>
              </a:r>
              <a:endParaRPr lang="en-US" b="1" dirty="0">
                <a:solidFill>
                  <a:schemeClr val="bg1"/>
                </a:solidFill>
              </a:endParaRPr>
            </a:p>
          </p:txBody>
        </p:sp>
      </p:grpSp>
      <mc:AlternateContent xmlns:mc="http://schemas.openxmlformats.org/markup-compatibility/2006">
        <mc:Choice xmlns:a14="http://schemas.microsoft.com/office/drawing/2010/main" Requires="a14">
          <p:sp>
            <p:nvSpPr>
              <p:cNvPr id="30" name="Rectangle 29"/>
              <p:cNvSpPr/>
              <p:nvPr/>
            </p:nvSpPr>
            <p:spPr>
              <a:xfrm>
                <a:off x="6507235" y="4492959"/>
                <a:ext cx="4985083" cy="523220"/>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tr-TR" sz="2800" i="1" smtClean="0">
                          <a:latin typeface="Cambria Math" panose="02040503050406030204" pitchFamily="18" charset="0"/>
                        </a:rPr>
                        <m:t>𝐽</m:t>
                      </m:r>
                      <m:acc>
                        <m:accPr>
                          <m:chr m:val="̇"/>
                          <m:ctrlPr>
                            <a:rPr lang="tr-TR" sz="2800" i="1">
                              <a:latin typeface="Cambria Math" panose="02040503050406030204" pitchFamily="18" charset="0"/>
                              <a:ea typeface="Cambria Math" panose="02040503050406030204" pitchFamily="18" charset="0"/>
                            </a:rPr>
                          </m:ctrlPr>
                        </m:accPr>
                        <m:e>
                          <m:r>
                            <a:rPr lang="tr-TR" sz="2800" i="1">
                              <a:latin typeface="Cambria Math" panose="02040503050406030204" pitchFamily="18" charset="0"/>
                              <a:ea typeface="Cambria Math" panose="02040503050406030204" pitchFamily="18" charset="0"/>
                            </a:rPr>
                            <m:t>𝜔</m:t>
                          </m:r>
                        </m:e>
                      </m:acc>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r>
                        <a:rPr lang="tr-TR" sz="2800" i="1">
                          <a:latin typeface="Cambria Math" panose="02040503050406030204" pitchFamily="18" charset="0"/>
                          <a:ea typeface="Cambria Math" panose="02040503050406030204" pitchFamily="18" charset="0"/>
                        </a:rPr>
                        <m:t>𝐵</m:t>
                      </m:r>
                      <m:r>
                        <a:rPr lang="tr-TR" sz="2800" i="1">
                          <a:latin typeface="Cambria Math" panose="02040503050406030204" pitchFamily="18" charset="0"/>
                          <a:ea typeface="Cambria Math" panose="02040503050406030204" pitchFamily="18" charset="0"/>
                        </a:rPr>
                        <m:t>𝜔</m:t>
                      </m:r>
                      <m:r>
                        <a:rPr lang="tr-TR" sz="2800" i="1">
                          <a:latin typeface="Cambria Math" panose="02040503050406030204" pitchFamily="18" charset="0"/>
                          <a:ea typeface="Cambria Math" panose="02040503050406030204" pitchFamily="18" charset="0"/>
                        </a:rPr>
                        <m:t>(</m:t>
                      </m:r>
                      <m:r>
                        <a:rPr lang="tr-TR" sz="2800" i="1">
                          <a:latin typeface="Cambria Math" panose="02040503050406030204" pitchFamily="18" charset="0"/>
                          <a:ea typeface="Cambria Math" panose="02040503050406030204" pitchFamily="18" charset="0"/>
                        </a:rPr>
                        <m:t>𝑡</m:t>
                      </m:r>
                      <m:r>
                        <a:rPr lang="tr-TR" sz="2800" i="1">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i="1">
                              <a:latin typeface="Cambria Math" panose="02040503050406030204" pitchFamily="18" charset="0"/>
                              <a:ea typeface="Cambria Math" panose="02040503050406030204" pitchFamily="18" charset="0"/>
                            </a:rPr>
                            <m:t>𝑐</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r>
                        <a:rPr lang="tr-TR" sz="2800" i="1">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i="1">
                              <a:latin typeface="Cambria Math" panose="02040503050406030204" pitchFamily="18" charset="0"/>
                              <a:ea typeface="Cambria Math" panose="02040503050406030204" pitchFamily="18" charset="0"/>
                            </a:rPr>
                            <m:t>𝑑</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oMath>
                  </m:oMathPara>
                </a14:m>
                <a:endParaRPr lang="en-US" sz="2800" dirty="0"/>
              </a:p>
            </p:txBody>
          </p:sp>
        </mc:Choice>
        <mc:Fallback>
          <p:sp>
            <p:nvSpPr>
              <p:cNvPr id="30" name="Rectangle 29"/>
              <p:cNvSpPr>
                <a:spLocks noRot="1" noChangeAspect="1" noMove="1" noResize="1" noEditPoints="1" noAdjustHandles="1" noChangeArrowheads="1" noChangeShapeType="1" noTextEdit="1"/>
              </p:cNvSpPr>
              <p:nvPr/>
            </p:nvSpPr>
            <p:spPr>
              <a:xfrm>
                <a:off x="6507235" y="4492959"/>
                <a:ext cx="4985083" cy="523220"/>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31" name="Rectangle 30"/>
              <p:cNvSpPr/>
              <p:nvPr/>
            </p:nvSpPr>
            <p:spPr>
              <a:xfrm>
                <a:off x="8253999" y="5170254"/>
                <a:ext cx="1530484" cy="963084"/>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𝜀</m:t>
                          </m:r>
                        </m:e>
                        <m:sub>
                          <m:r>
                            <a:rPr lang="tr-TR" sz="2800" i="1">
                              <a:latin typeface="Cambria Math" panose="02040503050406030204" pitchFamily="18" charset="0"/>
                              <a:ea typeface="Cambria Math" panose="02040503050406030204" pitchFamily="18" charset="0"/>
                            </a:rPr>
                            <m:t>𝑠𝑠</m:t>
                          </m:r>
                        </m:sub>
                      </m:sSub>
                      <m:r>
                        <a:rPr lang="tr-TR" sz="2800" i="1">
                          <a:latin typeface="Cambria Math" panose="02040503050406030204" pitchFamily="18" charset="0"/>
                          <a:ea typeface="Cambria Math" panose="02040503050406030204" pitchFamily="18" charset="0"/>
                        </a:rPr>
                        <m:t>=</m:t>
                      </m:r>
                      <m:f>
                        <m:fPr>
                          <m:ctrlPr>
                            <a:rPr lang="tr-TR" sz="2800" i="1">
                              <a:latin typeface="Cambria Math" panose="02040503050406030204" pitchFamily="18" charset="0"/>
                              <a:ea typeface="Cambria Math" panose="02040503050406030204" pitchFamily="18" charset="0"/>
                            </a:rPr>
                          </m:ctrlPr>
                        </m:fPr>
                        <m:num>
                          <m:sSub>
                            <m:sSubPr>
                              <m:ctrlPr>
                                <a:rPr lang="tr-TR" sz="2800" i="1">
                                  <a:latin typeface="Cambria Math" panose="02040503050406030204" pitchFamily="18" charset="0"/>
                                  <a:ea typeface="Cambria Math" panose="02040503050406030204" pitchFamily="18" charset="0"/>
                                </a:rPr>
                              </m:ctrlPr>
                            </m:sSubPr>
                            <m:e>
                              <m:acc>
                                <m:accPr>
                                  <m:chr m:val="̃"/>
                                  <m:ctrlPr>
                                    <a:rPr lang="tr-TR" sz="2800" i="1">
                                      <a:latin typeface="Cambria Math" panose="02040503050406030204" pitchFamily="18" charset="0"/>
                                      <a:ea typeface="Cambria Math" panose="02040503050406030204" pitchFamily="18" charset="0"/>
                                    </a:rPr>
                                  </m:ctrlPr>
                                </m:accPr>
                                <m:e>
                                  <m:r>
                                    <a:rPr lang="tr-TR" sz="2800" i="1">
                                      <a:latin typeface="Cambria Math" panose="02040503050406030204" pitchFamily="18" charset="0"/>
                                      <a:ea typeface="Cambria Math" panose="02040503050406030204" pitchFamily="18" charset="0"/>
                                    </a:rPr>
                                    <m:t>𝑇</m:t>
                                  </m:r>
                                </m:e>
                              </m:acc>
                            </m:e>
                            <m:sub>
                              <m:r>
                                <a:rPr lang="tr-TR" sz="2800" i="1">
                                  <a:latin typeface="Cambria Math" panose="02040503050406030204" pitchFamily="18" charset="0"/>
                                  <a:ea typeface="Cambria Math" panose="02040503050406030204" pitchFamily="18" charset="0"/>
                                </a:rPr>
                                <m:t>𝑑</m:t>
                              </m:r>
                            </m:sub>
                          </m:sSub>
                        </m:num>
                        <m:den>
                          <m:r>
                            <a:rPr lang="tr-TR" sz="2800" i="1">
                              <a:latin typeface="Cambria Math" panose="02040503050406030204" pitchFamily="18" charset="0"/>
                              <a:ea typeface="Cambria Math" panose="02040503050406030204" pitchFamily="18" charset="0"/>
                            </a:rPr>
                            <m:t>𝐵</m:t>
                          </m:r>
                        </m:den>
                      </m:f>
                    </m:oMath>
                  </m:oMathPara>
                </a14:m>
                <a:endParaRPr lang="en-US" sz="2800" dirty="0"/>
              </a:p>
            </p:txBody>
          </p:sp>
        </mc:Choice>
        <mc:Fallback>
          <p:sp>
            <p:nvSpPr>
              <p:cNvPr id="31" name="Rectangle 30"/>
              <p:cNvSpPr>
                <a:spLocks noRot="1" noChangeAspect="1" noMove="1" noResize="1" noEditPoints="1" noAdjustHandles="1" noChangeArrowheads="1" noChangeShapeType="1" noTextEdit="1"/>
              </p:cNvSpPr>
              <p:nvPr/>
            </p:nvSpPr>
            <p:spPr>
              <a:xfrm>
                <a:off x="8253999" y="5170254"/>
                <a:ext cx="1530484" cy="963084"/>
              </a:xfrm>
              <a:prstGeom prst="rect">
                <a:avLst/>
              </a:prstGeom>
              <a:blipFill rotWithShape="0">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791618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Örnek: Bir rotorun hız </a:t>
            </a:r>
            <a:r>
              <a:rPr lang="tr-TR" dirty="0" smtClean="0"/>
              <a:t>kontrolü</a:t>
            </a:r>
            <a:br>
              <a:rPr lang="tr-TR" dirty="0" smtClean="0"/>
            </a:br>
            <a:r>
              <a:rPr lang="tr-TR" sz="2800" dirty="0"/>
              <a:t>En </a:t>
            </a:r>
            <a:r>
              <a:rPr lang="tr-TR" sz="2800" dirty="0" smtClean="0"/>
              <a:t>Temel Kapalı </a:t>
            </a:r>
            <a:r>
              <a:rPr lang="tr-TR" sz="2700" dirty="0" smtClean="0"/>
              <a:t>Çevrim Kontrol</a:t>
            </a:r>
            <a:endParaRPr lang="en-US" sz="27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406025"/>
                <a:ext cx="11168292" cy="2840029"/>
              </a:xfrm>
            </p:spPr>
            <p:txBody>
              <a:bodyPr>
                <a:normAutofit fontScale="92500" lnSpcReduction="10000"/>
              </a:bodyPr>
              <a:lstStyle/>
              <a:p>
                <a:r>
                  <a:rPr lang="tr-TR" dirty="0" smtClean="0">
                    <a:latin typeface="Cambria Math" panose="02040503050406030204" pitchFamily="18" charset="0"/>
                  </a:rPr>
                  <a:t>En temel geri bildirim kontrol kuralı olan P (oransal) kontrol kullanıyoruz. Bu ilişkiye göre kontrol girişi (</a:t>
                </a:r>
                <a:r>
                  <a:rPr lang="tr-TR" dirty="0" err="1" smtClean="0">
                    <a:latin typeface="Cambria Math" panose="02040503050406030204" pitchFamily="18" charset="0"/>
                  </a:rPr>
                  <a:t>torku</a:t>
                </a:r>
                <a:r>
                  <a:rPr lang="tr-TR" dirty="0" smtClean="0">
                    <a:latin typeface="Cambria Math" panose="02040503050406030204" pitchFamily="18" charset="0"/>
                  </a:rPr>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𝑐</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𝐾</m:t>
                    </m:r>
                    <m:r>
                      <a:rPr lang="tr-TR" b="0" i="1" smtClean="0">
                        <a:latin typeface="Cambria Math" panose="02040503050406030204" pitchFamily="18" charset="0"/>
                        <a:ea typeface="Cambria Math" panose="02040503050406030204" pitchFamily="18" charset="0"/>
                      </a:rPr>
                      <m:t>𝜀</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a14:m>
                <a:r>
                  <a:rPr lang="tr-TR" dirty="0" smtClean="0">
                    <a:latin typeface="Cambria Math" panose="02040503050406030204" pitchFamily="18" charset="0"/>
                  </a:rPr>
                  <a:t>. </a:t>
                </a:r>
              </a:p>
              <a:p>
                <a:r>
                  <a:rPr lang="tr-TR" dirty="0" smtClean="0">
                    <a:latin typeface="Cambria Math" panose="02040503050406030204" pitchFamily="18" charset="0"/>
                  </a:rPr>
                  <a:t>Hata </a:t>
                </a:r>
                <a14:m>
                  <m:oMath xmlns:m="http://schemas.openxmlformats.org/officeDocument/2006/math">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𝜔</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smtClean="0">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𝜔</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acc>
                      <m:accPr>
                        <m:chr m:val="̇"/>
                        <m:ctrlPr>
                          <a:rPr lang="tr-TR" i="1" smtClean="0">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𝜔</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acc>
                      <m:accPr>
                        <m:chr m:val="̇"/>
                        <m:ctrlPr>
                          <a:rPr lang="tr-TR" i="1" smtClean="0">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𝜀</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oMath>
                </a14:m>
                <a:endParaRPr lang="tr-TR" dirty="0" smtClean="0">
                  <a:latin typeface="Cambria Math" panose="02040503050406030204" pitchFamily="18" charset="0"/>
                </a:endParaRPr>
              </a:p>
              <a:p>
                <a14:m>
                  <m:oMath xmlns:m="http://schemas.openxmlformats.org/officeDocument/2006/math">
                    <m:r>
                      <a:rPr lang="tr-TR" b="0" i="1" smtClean="0">
                        <a:latin typeface="Cambria Math" panose="02040503050406030204" pitchFamily="18" charset="0"/>
                      </a:rPr>
                      <m:t>−</m:t>
                    </m:r>
                    <m:r>
                      <a:rPr lang="tr-TR" i="1">
                        <a:latin typeface="Cambria Math" panose="02040503050406030204" pitchFamily="18" charset="0"/>
                      </a:rPr>
                      <m:t>𝐽</m:t>
                    </m:r>
                    <m:acc>
                      <m:accPr>
                        <m:chr m:val="̇"/>
                        <m:ctrlPr>
                          <a:rPr lang="tr-TR" i="1">
                            <a:latin typeface="Cambria Math" panose="02040503050406030204" pitchFamily="18" charset="0"/>
                            <a:ea typeface="Cambria Math" panose="02040503050406030204" pitchFamily="18" charset="0"/>
                          </a:rPr>
                        </m:ctrlPr>
                      </m:accPr>
                      <m:e>
                        <m:r>
                          <a:rPr lang="tr-TR" i="1" smtClean="0">
                            <a:latin typeface="Cambria Math" panose="02040503050406030204" pitchFamily="18" charset="0"/>
                            <a:ea typeface="Cambria Math" panose="02040503050406030204" pitchFamily="18" charset="0"/>
                          </a:rPr>
                          <m:t>𝜀</m:t>
                        </m:r>
                      </m:e>
                    </m:acc>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𝐵</m:t>
                    </m:r>
                    <m:r>
                      <a:rPr lang="tr-TR" i="1" smtClean="0">
                        <a:latin typeface="Cambria Math" panose="02040503050406030204" pitchFamily="18" charset="0"/>
                        <a:ea typeface="Cambria Math" panose="02040503050406030204" pitchFamily="18" charset="0"/>
                      </a:rPr>
                      <m:t> </m:t>
                    </m:r>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𝐾</m:t>
                    </m:r>
                    <m:r>
                      <a:rPr lang="tr-TR" i="1">
                        <a:latin typeface="Cambria Math" panose="02040503050406030204" pitchFamily="18" charset="0"/>
                        <a:ea typeface="Cambria Math" panose="02040503050406030204" pitchFamily="18" charset="0"/>
                      </a:rPr>
                      <m:t>𝜀</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𝑑</m:t>
                        </m:r>
                      </m:sub>
                    </m:sSub>
                    <m:d>
                      <m:dPr>
                        <m:ctrlPr>
                          <a:rPr lang="tr-TR" i="1">
                            <a:latin typeface="Cambria Math" panose="02040503050406030204" pitchFamily="18" charset="0"/>
                          </a:rPr>
                        </m:ctrlPr>
                      </m:dPr>
                      <m:e>
                        <m:r>
                          <a:rPr lang="tr-TR" i="1">
                            <a:latin typeface="Cambria Math" panose="02040503050406030204" pitchFamily="18" charset="0"/>
                          </a:rPr>
                          <m:t>𝑡</m:t>
                        </m:r>
                      </m:e>
                    </m:d>
                  </m:oMath>
                </a14:m>
                <a:endParaRPr lang="tr-TR" dirty="0" smtClean="0">
                  <a:ea typeface="Cambria Math" panose="02040503050406030204" pitchFamily="18" charset="0"/>
                </a:endParaRPr>
              </a:p>
              <a:p>
                <a14:m>
                  <m:oMath xmlns:m="http://schemas.openxmlformats.org/officeDocument/2006/math">
                    <m:r>
                      <a:rPr lang="tr-TR" i="1">
                        <a:latin typeface="Cambria Math" panose="02040503050406030204" pitchFamily="18" charset="0"/>
                      </a:rPr>
                      <m:t>𝐽</m:t>
                    </m:r>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𝜀</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 </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𝐵</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𝐾</m:t>
                        </m:r>
                      </m:e>
                    </m:d>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𝐵</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b="0"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𝑑</m:t>
                        </m:r>
                      </m:sub>
                    </m:sSub>
                    <m:d>
                      <m:dPr>
                        <m:ctrlPr>
                          <a:rPr lang="tr-TR" i="1">
                            <a:latin typeface="Cambria Math" panose="02040503050406030204" pitchFamily="18" charset="0"/>
                          </a:rPr>
                        </m:ctrlPr>
                      </m:dPr>
                      <m:e>
                        <m:r>
                          <a:rPr lang="tr-TR" i="1">
                            <a:latin typeface="Cambria Math" panose="02040503050406030204" pitchFamily="18" charset="0"/>
                          </a:rPr>
                          <m:t>𝑡</m:t>
                        </m:r>
                      </m:e>
                    </m:d>
                  </m:oMath>
                </a14:m>
                <a:endParaRPr lang="tr-TR" dirty="0" smtClean="0">
                  <a:ea typeface="Cambria Math" panose="02040503050406030204" pitchFamily="18" charset="0"/>
                </a:endParaRPr>
              </a:p>
              <a:p>
                <a:r>
                  <a:rPr lang="tr-TR" dirty="0" smtClean="0">
                    <a:ea typeface="Cambria Math" panose="02040503050406030204" pitchFamily="18" charset="0"/>
                  </a:rPr>
                  <a:t>Tekrar, aynı varsayımda bulunup bozucu etkinin sabit bir değere oturduğunu düşünürsek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𝑑</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𝑇</m:t>
                        </m:r>
                      </m:e>
                      <m:sub>
                        <m:r>
                          <a:rPr lang="tr-TR" b="0" i="1" smtClean="0">
                            <a:latin typeface="Cambria Math" panose="02040503050406030204" pitchFamily="18" charset="0"/>
                          </a:rPr>
                          <m:t>𝑑</m:t>
                        </m:r>
                      </m:sub>
                      <m:sup>
                        <m:r>
                          <a:rPr lang="tr-TR" b="0" i="1" smtClean="0">
                            <a:latin typeface="Cambria Math" panose="02040503050406030204" pitchFamily="18" charset="0"/>
                          </a:rPr>
                          <m:t>0</m:t>
                        </m:r>
                      </m:sup>
                    </m:sSubSup>
                  </m:oMath>
                </a14:m>
                <a:r>
                  <a:rPr lang="tr-TR" dirty="0" smtClean="0">
                    <a:ea typeface="Cambria Math" panose="02040503050406030204" pitchFamily="18" charset="0"/>
                  </a:rPr>
                  <a:t> olur. Bu durumda kalıcı </a:t>
                </a:r>
                <a:r>
                  <a:rPr lang="tr-TR" smtClean="0">
                    <a:ea typeface="Cambria Math" panose="02040503050406030204" pitchFamily="18" charset="0"/>
                  </a:rPr>
                  <a:t>durum </a:t>
                </a:r>
                <a:r>
                  <a:rPr lang="tr-TR" smtClean="0">
                    <a:ea typeface="Cambria Math" panose="02040503050406030204" pitchFamily="18" charset="0"/>
                  </a:rPr>
                  <a:t>hatası</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406025"/>
                <a:ext cx="11168292" cy="2840029"/>
              </a:xfrm>
              <a:blipFill rotWithShape="0">
                <a:blip r:embed="rId2"/>
                <a:stretch>
                  <a:fillRect l="-1528" t="-3863" b="-1502"/>
                </a:stretch>
              </a:blipFill>
            </p:spPr>
            <p:txBody>
              <a:bodyPr/>
              <a:lstStyle/>
              <a:p>
                <a:r>
                  <a:rPr lang="tr-TR">
                    <a:noFill/>
                  </a:rPr>
                  <a:t> </a:t>
                </a:r>
              </a:p>
            </p:txBody>
          </p:sp>
        </mc:Fallback>
      </mc:AlternateContent>
      <p:grpSp>
        <p:nvGrpSpPr>
          <p:cNvPr id="68" name="Group 67"/>
          <p:cNvGrpSpPr/>
          <p:nvPr/>
        </p:nvGrpSpPr>
        <p:grpSpPr>
          <a:xfrm>
            <a:off x="1350503" y="1327359"/>
            <a:ext cx="9805177" cy="1952309"/>
            <a:chOff x="872201" y="1393497"/>
            <a:chExt cx="9805177" cy="1952309"/>
          </a:xfrm>
        </p:grpSpPr>
        <p:sp>
          <p:nvSpPr>
            <p:cNvPr id="5" name="Rectangle 4"/>
            <p:cNvSpPr/>
            <p:nvPr/>
          </p:nvSpPr>
          <p:spPr>
            <a:xfrm>
              <a:off x="7188579" y="2267067"/>
              <a:ext cx="1673352"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16061" y="1985710"/>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5528600" y="1985710"/>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627076" y="2084186"/>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24728" y="2236586"/>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22380" y="2388986"/>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111" y="2541386"/>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5838084" y="2675025"/>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778273" y="2686745"/>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5134703" y="2815704"/>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205042" y="2815704"/>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52809" y="2156353"/>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53988" y="2389339"/>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820441" y="1577748"/>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9200270" y="2321251"/>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155045">
              <a:off x="6901160" y="2022939"/>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155045">
              <a:off x="8066440" y="2020597"/>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0356366" flipH="1">
              <a:off x="9490612" y="2098254"/>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7316148" y="1714255"/>
              <a:ext cx="663360" cy="369332"/>
            </a:xfrm>
            <a:prstGeom prst="rect">
              <a:avLst/>
            </a:prstGeom>
            <a:noFill/>
          </p:spPr>
          <p:txBody>
            <a:bodyPr wrap="square" rtlCol="0">
              <a:spAutoFit/>
            </a:bodyPr>
            <a:lstStyle/>
            <a:p>
              <a:r>
                <a:rPr lang="tr-TR" b="1" dirty="0" err="1" smtClean="0"/>
                <a:t>T</a:t>
              </a:r>
              <a:r>
                <a:rPr lang="tr-TR" b="1" baseline="-25000" dirty="0" err="1" smtClean="0"/>
                <a:t>c</a:t>
              </a:r>
              <a:r>
                <a:rPr lang="tr-TR" b="1" dirty="0" smtClean="0"/>
                <a:t>(t)</a:t>
              </a:r>
              <a:endParaRPr lang="en-US" b="1" dirty="0"/>
            </a:p>
          </p:txBody>
        </p:sp>
        <p:sp>
          <p:nvSpPr>
            <p:cNvPr id="24" name="TextBox 23"/>
            <p:cNvSpPr txBox="1"/>
            <p:nvPr/>
          </p:nvSpPr>
          <p:spPr>
            <a:xfrm>
              <a:off x="8577838" y="1769000"/>
              <a:ext cx="663360" cy="369332"/>
            </a:xfrm>
            <a:prstGeom prst="rect">
              <a:avLst/>
            </a:prstGeom>
            <a:noFill/>
          </p:spPr>
          <p:txBody>
            <a:bodyPr wrap="square" rtlCol="0">
              <a:spAutoFit/>
            </a:bodyPr>
            <a:lstStyle/>
            <a:p>
              <a:r>
                <a:rPr lang="tr-TR" b="1" dirty="0" smtClean="0">
                  <a:latin typeface="Symbol" panose="05050102010706020507" pitchFamily="18" charset="2"/>
                </a:rPr>
                <a:t>w</a:t>
              </a:r>
              <a:r>
                <a:rPr lang="tr-TR" b="1" dirty="0" smtClean="0"/>
                <a:t>(t)</a:t>
              </a:r>
              <a:endParaRPr lang="en-US" b="1" dirty="0"/>
            </a:p>
          </p:txBody>
        </p:sp>
        <p:sp>
          <p:nvSpPr>
            <p:cNvPr id="25" name="TextBox 24"/>
            <p:cNvSpPr txBox="1"/>
            <p:nvPr/>
          </p:nvSpPr>
          <p:spPr>
            <a:xfrm>
              <a:off x="9325485" y="1740043"/>
              <a:ext cx="663360" cy="369332"/>
            </a:xfrm>
            <a:prstGeom prst="rect">
              <a:avLst/>
            </a:prstGeom>
            <a:noFill/>
          </p:spPr>
          <p:txBody>
            <a:bodyPr wrap="square" rtlCol="0">
              <a:spAutoFit/>
            </a:bodyPr>
            <a:lstStyle/>
            <a:p>
              <a:r>
                <a:rPr lang="tr-TR" b="1" dirty="0" err="1" smtClean="0"/>
                <a:t>T</a:t>
              </a:r>
              <a:r>
                <a:rPr lang="tr-TR" b="1" baseline="-25000" dirty="0" err="1" smtClean="0"/>
                <a:t>d</a:t>
              </a:r>
              <a:r>
                <a:rPr lang="tr-TR" b="1" dirty="0" smtClean="0"/>
                <a:t>(t)</a:t>
              </a:r>
              <a:endParaRPr lang="en-US" b="1" dirty="0"/>
            </a:p>
          </p:txBody>
        </p:sp>
        <p:sp>
          <p:nvSpPr>
            <p:cNvPr id="26" name="TextBox 25"/>
            <p:cNvSpPr txBox="1"/>
            <p:nvPr/>
          </p:nvSpPr>
          <p:spPr>
            <a:xfrm>
              <a:off x="8858910" y="2652097"/>
              <a:ext cx="663360" cy="369332"/>
            </a:xfrm>
            <a:prstGeom prst="rect">
              <a:avLst/>
            </a:prstGeom>
            <a:noFill/>
          </p:spPr>
          <p:txBody>
            <a:bodyPr wrap="square" rtlCol="0">
              <a:spAutoFit/>
            </a:bodyPr>
            <a:lstStyle/>
            <a:p>
              <a:r>
                <a:rPr lang="tr-TR" b="1" dirty="0" smtClean="0"/>
                <a:t>J</a:t>
              </a:r>
              <a:endParaRPr lang="en-US" b="1" dirty="0"/>
            </a:p>
          </p:txBody>
        </p:sp>
        <p:sp>
          <p:nvSpPr>
            <p:cNvPr id="27" name="TextBox 26"/>
            <p:cNvSpPr txBox="1"/>
            <p:nvPr/>
          </p:nvSpPr>
          <p:spPr>
            <a:xfrm>
              <a:off x="7843691" y="1861964"/>
              <a:ext cx="663360" cy="369332"/>
            </a:xfrm>
            <a:prstGeom prst="rect">
              <a:avLst/>
            </a:prstGeom>
            <a:noFill/>
          </p:spPr>
          <p:txBody>
            <a:bodyPr wrap="square" rtlCol="0">
              <a:spAutoFit/>
            </a:bodyPr>
            <a:lstStyle/>
            <a:p>
              <a:r>
                <a:rPr lang="tr-TR" b="1" dirty="0" smtClean="0"/>
                <a:t>B</a:t>
              </a:r>
              <a:endParaRPr lang="en-US" b="1" dirty="0"/>
            </a:p>
          </p:txBody>
        </p:sp>
        <p:sp>
          <p:nvSpPr>
            <p:cNvPr id="28" name="TextBox 27"/>
            <p:cNvSpPr txBox="1"/>
            <p:nvPr/>
          </p:nvSpPr>
          <p:spPr>
            <a:xfrm>
              <a:off x="5802721" y="2000407"/>
              <a:ext cx="1712162" cy="646331"/>
            </a:xfrm>
            <a:prstGeom prst="rect">
              <a:avLst/>
            </a:prstGeom>
            <a:noFill/>
          </p:spPr>
          <p:txBody>
            <a:bodyPr wrap="square" rtlCol="0">
              <a:spAutoFit/>
            </a:bodyPr>
            <a:lstStyle/>
            <a:p>
              <a:r>
                <a:rPr lang="tr-TR" b="1" dirty="0" smtClean="0">
                  <a:solidFill>
                    <a:schemeClr val="bg1"/>
                  </a:solidFill>
                </a:rPr>
                <a:t>Kontrolcü +</a:t>
              </a:r>
            </a:p>
            <a:p>
              <a:r>
                <a:rPr lang="tr-TR" b="1" dirty="0" smtClean="0">
                  <a:solidFill>
                    <a:schemeClr val="bg1"/>
                  </a:solidFill>
                </a:rPr>
                <a:t> Eyleyici</a:t>
              </a:r>
              <a:endParaRPr lang="en-US" b="1" dirty="0">
                <a:solidFill>
                  <a:schemeClr val="bg1"/>
                </a:solidFill>
              </a:endParaRPr>
            </a:p>
          </p:txBody>
        </p:sp>
        <p:sp>
          <p:nvSpPr>
            <p:cNvPr id="32" name="Flowchart: Process 31"/>
            <p:cNvSpPr/>
            <p:nvPr/>
          </p:nvSpPr>
          <p:spPr>
            <a:xfrm>
              <a:off x="2919044" y="1885854"/>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914354" y="2028887"/>
              <a:ext cx="1364567" cy="646331"/>
            </a:xfrm>
            <a:prstGeom prst="rect">
              <a:avLst/>
            </a:prstGeom>
            <a:noFill/>
          </p:spPr>
          <p:txBody>
            <a:bodyPr wrap="square" rtlCol="0">
              <a:spAutoFit/>
            </a:bodyPr>
            <a:lstStyle/>
            <a:p>
              <a:r>
                <a:rPr lang="tr-TR" b="1" dirty="0" smtClean="0"/>
                <a:t>Hata Algılayıcı</a:t>
              </a:r>
              <a:endParaRPr lang="en-US" b="1" dirty="0"/>
            </a:p>
          </p:txBody>
        </p:sp>
        <p:cxnSp>
          <p:nvCxnSpPr>
            <p:cNvPr id="34" name="Straight Arrow Connector 33"/>
            <p:cNvCxnSpPr>
              <a:endCxn id="33" idx="1"/>
            </p:cNvCxnSpPr>
            <p:nvPr/>
          </p:nvCxnSpPr>
          <p:spPr>
            <a:xfrm>
              <a:off x="1988522" y="2340324"/>
              <a:ext cx="925832" cy="11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78472" y="2777428"/>
              <a:ext cx="8791" cy="545289"/>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587263" y="3306075"/>
              <a:ext cx="4837318" cy="1664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3"/>
              <a:endCxn id="6" idx="2"/>
            </p:cNvCxnSpPr>
            <p:nvPr/>
          </p:nvCxnSpPr>
          <p:spPr>
            <a:xfrm flipV="1">
              <a:off x="4283611" y="2329373"/>
              <a:ext cx="1132450" cy="132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199496" y="1605745"/>
              <a:ext cx="384809" cy="1371600"/>
              <a:chOff x="1800665" y="3319798"/>
              <a:chExt cx="384809" cy="1371600"/>
            </a:xfrm>
          </p:grpSpPr>
          <p:cxnSp>
            <p:nvCxnSpPr>
              <p:cNvPr id="46" name="Straight Connector 45"/>
              <p:cNvCxnSpPr/>
              <p:nvPr/>
            </p:nvCxnSpPr>
            <p:spPr>
              <a:xfrm>
                <a:off x="2025749" y="3319798"/>
                <a:ext cx="0" cy="1371600"/>
              </a:xfrm>
              <a:prstGeom prst="line">
                <a:avLst/>
              </a:prstGeom>
              <a:ln w="38100">
                <a:solidFill>
                  <a:schemeClr val="accent2"/>
                </a:solidFill>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1800665" y="3854547"/>
                <a:ext cx="182880" cy="3544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24931" y="3655250"/>
                <a:ext cx="182880" cy="73152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854591" y="3559126"/>
                <a:ext cx="330883" cy="11019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52244" y="4372707"/>
                <a:ext cx="330883" cy="11019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Arrow Connector 52"/>
            <p:cNvCxnSpPr>
              <a:endCxn id="40" idx="0"/>
            </p:cNvCxnSpPr>
            <p:nvPr/>
          </p:nvCxnSpPr>
          <p:spPr>
            <a:xfrm flipH="1">
              <a:off x="8415202" y="1577748"/>
              <a:ext cx="1004995" cy="363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312811" y="1393497"/>
              <a:ext cx="1364567" cy="369332"/>
            </a:xfrm>
            <a:prstGeom prst="rect">
              <a:avLst/>
            </a:prstGeom>
            <a:noFill/>
          </p:spPr>
          <p:txBody>
            <a:bodyPr wrap="square" rtlCol="0">
              <a:spAutoFit/>
            </a:bodyPr>
            <a:lstStyle/>
            <a:p>
              <a:r>
                <a:rPr lang="tr-TR" b="1" dirty="0" smtClean="0"/>
                <a:t>Takometre</a:t>
              </a:r>
              <a:endParaRPr lang="en-US" b="1" dirty="0"/>
            </a:p>
          </p:txBody>
        </p:sp>
        <p:cxnSp>
          <p:nvCxnSpPr>
            <p:cNvPr id="56" name="Straight Connector 55"/>
            <p:cNvCxnSpPr/>
            <p:nvPr/>
          </p:nvCxnSpPr>
          <p:spPr>
            <a:xfrm>
              <a:off x="8424580" y="2998582"/>
              <a:ext cx="0" cy="324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073835" y="2976474"/>
              <a:ext cx="1250006" cy="369332"/>
            </a:xfrm>
            <a:prstGeom prst="rect">
              <a:avLst/>
            </a:prstGeom>
            <a:noFill/>
          </p:spPr>
          <p:txBody>
            <a:bodyPr wrap="square" rtlCol="0">
              <a:spAutoFit/>
            </a:bodyPr>
            <a:lstStyle/>
            <a:p>
              <a:r>
                <a:rPr lang="tr-TR" b="1" dirty="0" smtClean="0">
                  <a:latin typeface="Symbol" panose="05050102010706020507" pitchFamily="18" charset="2"/>
                </a:rPr>
                <a:t>w</a:t>
              </a:r>
              <a:r>
                <a:rPr lang="tr-TR" b="1" dirty="0" smtClean="0">
                  <a:latin typeface="+mj-lt"/>
                </a:rPr>
                <a:t>’</a:t>
              </a:r>
              <a:r>
                <a:rPr lang="tr-TR" b="1" dirty="0" smtClean="0"/>
                <a:t>(t)=</a:t>
              </a:r>
              <a:r>
                <a:rPr lang="tr-TR" b="1" dirty="0">
                  <a:latin typeface="Symbol" panose="05050102010706020507" pitchFamily="18" charset="2"/>
                </a:rPr>
                <a:t>w</a:t>
              </a:r>
              <a:r>
                <a:rPr lang="tr-TR" b="1" dirty="0"/>
                <a:t>(t)</a:t>
              </a:r>
              <a:endParaRPr lang="en-US" b="1" dirty="0"/>
            </a:p>
          </p:txBody>
        </p:sp>
        <p:sp>
          <p:nvSpPr>
            <p:cNvPr id="59" name="Flowchart: Process 58"/>
            <p:cNvSpPr/>
            <p:nvPr/>
          </p:nvSpPr>
          <p:spPr>
            <a:xfrm>
              <a:off x="876891" y="1883514"/>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72201" y="2153159"/>
              <a:ext cx="1364567" cy="369332"/>
            </a:xfrm>
            <a:prstGeom prst="rect">
              <a:avLst/>
            </a:prstGeom>
            <a:noFill/>
          </p:spPr>
          <p:txBody>
            <a:bodyPr wrap="square" rtlCol="0">
              <a:spAutoFit/>
            </a:bodyPr>
            <a:lstStyle/>
            <a:p>
              <a:r>
                <a:rPr lang="tr-TR" b="1" dirty="0" smtClean="0"/>
                <a:t>Giriş Aracı</a:t>
              </a:r>
              <a:endParaRPr lang="en-US" b="1" dirty="0"/>
            </a:p>
          </p:txBody>
        </p:sp>
        <p:grpSp>
          <p:nvGrpSpPr>
            <p:cNvPr id="63" name="Group 62"/>
            <p:cNvGrpSpPr/>
            <p:nvPr/>
          </p:nvGrpSpPr>
          <p:grpSpPr>
            <a:xfrm>
              <a:off x="4755527" y="2121186"/>
              <a:ext cx="457200" cy="457200"/>
              <a:chOff x="2236768" y="3217467"/>
              <a:chExt cx="457200" cy="457200"/>
            </a:xfrm>
          </p:grpSpPr>
          <p:sp>
            <p:nvSpPr>
              <p:cNvPr id="61" name="Flowchart: Process 60"/>
              <p:cNvSpPr>
                <a:spLocks/>
              </p:cNvSpPr>
              <p:nvPr/>
            </p:nvSpPr>
            <p:spPr>
              <a:xfrm>
                <a:off x="2236768" y="3217467"/>
                <a:ext cx="457200" cy="457200"/>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279313" y="3265039"/>
                <a:ext cx="366055" cy="369332"/>
              </a:xfrm>
              <a:prstGeom prst="rect">
                <a:avLst/>
              </a:prstGeom>
              <a:noFill/>
            </p:spPr>
            <p:txBody>
              <a:bodyPr wrap="square" rtlCol="0">
                <a:spAutoFit/>
              </a:bodyPr>
              <a:lstStyle/>
              <a:p>
                <a:r>
                  <a:rPr lang="tr-TR" b="1" dirty="0" smtClean="0"/>
                  <a:t>K</a:t>
                </a:r>
                <a:endParaRPr lang="en-US" b="1" dirty="0"/>
              </a:p>
            </p:txBody>
          </p:sp>
        </p:grpSp>
        <p:sp>
          <p:nvSpPr>
            <p:cNvPr id="66" name="Rectangle 65"/>
            <p:cNvSpPr/>
            <p:nvPr/>
          </p:nvSpPr>
          <p:spPr>
            <a:xfrm>
              <a:off x="2393441" y="1985710"/>
              <a:ext cx="458780" cy="369332"/>
            </a:xfrm>
            <a:prstGeom prst="rect">
              <a:avLst/>
            </a:prstGeom>
          </p:spPr>
          <p:txBody>
            <a:bodyPr wrap="none">
              <a:spAutoFit/>
            </a:bodyPr>
            <a:lstStyle/>
            <a:p>
              <a:r>
                <a:rPr lang="tr-TR" b="1" dirty="0" smtClean="0">
                  <a:latin typeface="Symbol" panose="05050102010706020507" pitchFamily="18" charset="2"/>
                </a:rPr>
                <a:t>w</a:t>
              </a:r>
              <a:r>
                <a:rPr lang="tr-TR" b="1" dirty="0" smtClean="0"/>
                <a:t>*</a:t>
              </a:r>
              <a:endParaRPr lang="en-US" dirty="0"/>
            </a:p>
          </p:txBody>
        </p:sp>
        <p:sp>
          <p:nvSpPr>
            <p:cNvPr id="67" name="Rectangle 66"/>
            <p:cNvSpPr/>
            <p:nvPr/>
          </p:nvSpPr>
          <p:spPr>
            <a:xfrm>
              <a:off x="4251378" y="1977848"/>
              <a:ext cx="510076" cy="369332"/>
            </a:xfrm>
            <a:prstGeom prst="rect">
              <a:avLst/>
            </a:prstGeom>
          </p:spPr>
          <p:txBody>
            <a:bodyPr wrap="none">
              <a:spAutoFit/>
            </a:bodyPr>
            <a:lstStyle/>
            <a:p>
              <a:r>
                <a:rPr lang="tr-TR" b="1" dirty="0" smtClean="0">
                  <a:latin typeface="Symbol" panose="05050102010706020507" pitchFamily="18" charset="2"/>
                </a:rPr>
                <a:t>e</a:t>
              </a:r>
              <a:r>
                <a:rPr lang="tr-TR" b="1" dirty="0" smtClean="0"/>
                <a:t>(t</a:t>
              </a:r>
              <a:r>
                <a:rPr lang="tr-TR" b="1" dirty="0"/>
                <a:t>)</a:t>
              </a:r>
              <a:endParaRPr lang="en-US" dirty="0"/>
            </a:p>
          </p:txBody>
        </p:sp>
      </p:grpSp>
      <mc:AlternateContent xmlns:mc="http://schemas.openxmlformats.org/markup-compatibility/2006" xmlns:a14="http://schemas.microsoft.com/office/drawing/2010/main">
        <mc:Choice Requires="a14">
          <p:sp>
            <p:nvSpPr>
              <p:cNvPr id="69" name="Rectangle 68"/>
              <p:cNvSpPr/>
              <p:nvPr/>
            </p:nvSpPr>
            <p:spPr>
              <a:xfrm>
                <a:off x="8769353" y="4053524"/>
                <a:ext cx="3218189" cy="1229376"/>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3600" i="1" smtClean="0">
                              <a:latin typeface="Cambria Math" panose="02040503050406030204" pitchFamily="18" charset="0"/>
                              <a:ea typeface="Cambria Math" panose="02040503050406030204" pitchFamily="18" charset="0"/>
                            </a:rPr>
                          </m:ctrlPr>
                        </m:sSubPr>
                        <m:e>
                          <m:r>
                            <a:rPr lang="tr-TR" sz="3600" i="1">
                              <a:latin typeface="Cambria Math" panose="02040503050406030204" pitchFamily="18" charset="0"/>
                              <a:ea typeface="Cambria Math" panose="02040503050406030204" pitchFamily="18" charset="0"/>
                            </a:rPr>
                            <m:t>𝜀</m:t>
                          </m:r>
                        </m:e>
                        <m:sub>
                          <m:r>
                            <a:rPr lang="tr-TR" sz="3600" i="1">
                              <a:latin typeface="Cambria Math" panose="02040503050406030204" pitchFamily="18" charset="0"/>
                              <a:ea typeface="Cambria Math" panose="02040503050406030204" pitchFamily="18" charset="0"/>
                            </a:rPr>
                            <m:t>𝑠𝑠</m:t>
                          </m:r>
                        </m:sub>
                      </m:sSub>
                      <m:r>
                        <a:rPr lang="tr-TR" sz="3600" i="1">
                          <a:latin typeface="Cambria Math" panose="02040503050406030204" pitchFamily="18" charset="0"/>
                          <a:ea typeface="Cambria Math" panose="02040503050406030204" pitchFamily="18" charset="0"/>
                        </a:rPr>
                        <m:t>=</m:t>
                      </m:r>
                      <m:f>
                        <m:fPr>
                          <m:ctrlPr>
                            <a:rPr lang="tr-TR" sz="3600" i="1">
                              <a:latin typeface="Cambria Math" panose="02040503050406030204" pitchFamily="18" charset="0"/>
                              <a:ea typeface="Cambria Math" panose="02040503050406030204" pitchFamily="18" charset="0"/>
                            </a:rPr>
                          </m:ctrlPr>
                        </m:fPr>
                        <m:num>
                          <m:r>
                            <a:rPr lang="tr-TR" sz="3600" b="0" i="1" smtClean="0">
                              <a:latin typeface="Cambria Math" panose="02040503050406030204" pitchFamily="18" charset="0"/>
                              <a:ea typeface="Cambria Math" panose="02040503050406030204" pitchFamily="18" charset="0"/>
                            </a:rPr>
                            <m:t>𝐵</m:t>
                          </m:r>
                          <m:sSup>
                            <m:sSupPr>
                              <m:ctrlPr>
                                <a:rPr lang="tr-TR" sz="2800" i="1">
                                  <a:latin typeface="Cambria Math" panose="02040503050406030204" pitchFamily="18" charset="0"/>
                                  <a:ea typeface="Cambria Math" panose="02040503050406030204" pitchFamily="18" charset="0"/>
                                </a:rPr>
                              </m:ctrlPr>
                            </m:sSupPr>
                            <m:e>
                              <m:r>
                                <a:rPr lang="tr-TR" sz="2800" i="1">
                                  <a:latin typeface="Cambria Math" panose="02040503050406030204" pitchFamily="18" charset="0"/>
                                  <a:ea typeface="Cambria Math" panose="02040503050406030204" pitchFamily="18" charset="0"/>
                                </a:rPr>
                                <m:t>𝜔</m:t>
                              </m:r>
                            </m:e>
                            <m:sup>
                              <m:r>
                                <a:rPr lang="tr-TR" sz="2800" i="1">
                                  <a:latin typeface="Cambria Math" panose="02040503050406030204" pitchFamily="18" charset="0"/>
                                  <a:ea typeface="Cambria Math" panose="02040503050406030204" pitchFamily="18" charset="0"/>
                                </a:rPr>
                                <m:t>∗</m:t>
                              </m:r>
                            </m:sup>
                          </m:sSup>
                          <m:r>
                            <a:rPr lang="tr-TR" sz="3600" b="0" i="1" smtClean="0">
                              <a:latin typeface="Cambria Math" panose="02040503050406030204" pitchFamily="18" charset="0"/>
                              <a:ea typeface="Cambria Math" panose="02040503050406030204" pitchFamily="18" charset="0"/>
                            </a:rPr>
                            <m:t>+</m:t>
                          </m:r>
                          <m:sSubSup>
                            <m:sSubSupPr>
                              <m:ctrlPr>
                                <a:rPr lang="tr-TR" sz="3600" i="1" smtClean="0">
                                  <a:latin typeface="Cambria Math" panose="02040503050406030204" pitchFamily="18" charset="0"/>
                                  <a:ea typeface="Cambria Math" panose="02040503050406030204" pitchFamily="18" charset="0"/>
                                </a:rPr>
                              </m:ctrlPr>
                            </m:sSubSupPr>
                            <m:e>
                              <m:r>
                                <a:rPr lang="tr-TR" sz="3600" b="0" i="1" smtClean="0">
                                  <a:latin typeface="Cambria Math" panose="02040503050406030204" pitchFamily="18" charset="0"/>
                                  <a:ea typeface="Cambria Math" panose="02040503050406030204" pitchFamily="18" charset="0"/>
                                </a:rPr>
                                <m:t>𝑇</m:t>
                              </m:r>
                            </m:e>
                            <m:sub>
                              <m:r>
                                <a:rPr lang="tr-TR" sz="3600" b="0" i="1" smtClean="0">
                                  <a:latin typeface="Cambria Math" panose="02040503050406030204" pitchFamily="18" charset="0"/>
                                  <a:ea typeface="Cambria Math" panose="02040503050406030204" pitchFamily="18" charset="0"/>
                                </a:rPr>
                                <m:t>𝑑</m:t>
                              </m:r>
                            </m:sub>
                            <m:sup>
                              <m:r>
                                <a:rPr lang="tr-TR" sz="3600" b="0" i="1" smtClean="0">
                                  <a:latin typeface="Cambria Math" panose="02040503050406030204" pitchFamily="18" charset="0"/>
                                  <a:ea typeface="Cambria Math" panose="02040503050406030204" pitchFamily="18" charset="0"/>
                                </a:rPr>
                                <m:t>0</m:t>
                              </m:r>
                            </m:sup>
                          </m:sSubSup>
                        </m:num>
                        <m:den>
                          <m:r>
                            <a:rPr lang="tr-TR" sz="3600" i="1">
                              <a:latin typeface="Cambria Math" panose="02040503050406030204" pitchFamily="18" charset="0"/>
                              <a:ea typeface="Cambria Math" panose="02040503050406030204" pitchFamily="18" charset="0"/>
                            </a:rPr>
                            <m:t>𝐵</m:t>
                          </m:r>
                          <m:r>
                            <a:rPr lang="tr-TR" sz="3600" b="0" i="1" smtClean="0">
                              <a:latin typeface="Cambria Math" panose="02040503050406030204" pitchFamily="18" charset="0"/>
                              <a:ea typeface="Cambria Math" panose="02040503050406030204" pitchFamily="18" charset="0"/>
                            </a:rPr>
                            <m:t>+</m:t>
                          </m:r>
                          <m:r>
                            <a:rPr lang="tr-TR" sz="3600" b="0" i="1" smtClean="0">
                              <a:latin typeface="Cambria Math" panose="02040503050406030204" pitchFamily="18" charset="0"/>
                              <a:ea typeface="Cambria Math" panose="02040503050406030204" pitchFamily="18" charset="0"/>
                            </a:rPr>
                            <m:t>𝐾</m:t>
                          </m:r>
                        </m:den>
                      </m:f>
                    </m:oMath>
                  </m:oMathPara>
                </a14:m>
                <a:endParaRPr lang="en-US" sz="2800" dirty="0"/>
              </a:p>
            </p:txBody>
          </p:sp>
        </mc:Choice>
        <mc:Fallback xmlns="">
          <p:sp>
            <p:nvSpPr>
              <p:cNvPr id="69" name="Rectangle 68"/>
              <p:cNvSpPr>
                <a:spLocks noRot="1" noChangeAspect="1" noMove="1" noResize="1" noEditPoints="1" noAdjustHandles="1" noChangeArrowheads="1" noChangeShapeType="1" noTextEdit="1"/>
              </p:cNvSpPr>
              <p:nvPr/>
            </p:nvSpPr>
            <p:spPr>
              <a:xfrm>
                <a:off x="8769353" y="4053524"/>
                <a:ext cx="3218189" cy="122937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9729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Örnek: Bir rotorun hız </a:t>
            </a:r>
            <a:r>
              <a:rPr lang="tr-TR" dirty="0" smtClean="0"/>
              <a:t>kontrolü</a:t>
            </a:r>
            <a:br>
              <a:rPr lang="tr-TR" dirty="0" smtClean="0"/>
            </a:br>
            <a:r>
              <a:rPr lang="tr-TR" sz="2800" dirty="0"/>
              <a:t>Gelişmiş Kapalı Çevrim Kontrol</a:t>
            </a:r>
            <a:endParaRPr lang="en-US"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24593" y="4218179"/>
                <a:ext cx="10873117" cy="2027876"/>
              </a:xfrm>
            </p:spPr>
            <p:txBody>
              <a:bodyPr>
                <a:normAutofit fontScale="92500" lnSpcReduction="20000"/>
              </a:bodyPr>
              <a:lstStyle/>
              <a:p>
                <a:r>
                  <a:rPr lang="tr-TR" dirty="0" smtClean="0">
                    <a:latin typeface="Cambria Math" panose="02040503050406030204" pitchFamily="18" charset="0"/>
                  </a:rPr>
                  <a:t>İleri besleme ve bozucu etki giderici tahmin değerinin katılımıyla</a:t>
                </a:r>
                <a:r>
                  <a:rPr lang="tr-TR" dirty="0" smtClean="0">
                    <a:latin typeface="Cambria Math" panose="02040503050406030204" pitchFamily="18" charset="0"/>
                  </a:rPr>
                  <a:t>, kontrol </a:t>
                </a:r>
                <a:r>
                  <a:rPr lang="tr-TR" dirty="0" smtClean="0">
                    <a:latin typeface="Cambria Math" panose="02040503050406030204" pitchFamily="18" charset="0"/>
                  </a:rPr>
                  <a:t>girişi (</a:t>
                </a:r>
                <a:r>
                  <a:rPr lang="tr-TR" dirty="0" err="1" smtClean="0">
                    <a:latin typeface="Cambria Math" panose="02040503050406030204" pitchFamily="18" charset="0"/>
                  </a:rPr>
                  <a:t>torku</a:t>
                </a:r>
                <a:r>
                  <a:rPr lang="tr-TR" dirty="0" smtClean="0">
                    <a:latin typeface="Cambria Math" panose="02040503050406030204" pitchFamily="18" charset="0"/>
                  </a:rPr>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𝑐</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𝐾</m:t>
                    </m:r>
                    <m:r>
                      <a:rPr lang="tr-TR" b="0" i="1" smtClean="0">
                        <a:latin typeface="Cambria Math" panose="02040503050406030204" pitchFamily="18" charset="0"/>
                        <a:ea typeface="Cambria Math" panose="02040503050406030204" pitchFamily="18" charset="0"/>
                      </a:rPr>
                      <m:t>𝜀</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𝐵</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b="0" i="1" smtClean="0">
                        <a:latin typeface="Cambria Math" panose="02040503050406030204" pitchFamily="18" charset="0"/>
                        <a:ea typeface="Cambria Math" panose="02040503050406030204" pitchFamily="18" charset="0"/>
                      </a:rPr>
                      <m:t>+</m:t>
                    </m:r>
                    <m:sSubSup>
                      <m:sSubSupPr>
                        <m:ctrlPr>
                          <a:rPr lang="tr-TR" i="1">
                            <a:latin typeface="Cambria Math" panose="02040503050406030204" pitchFamily="18" charset="0"/>
                            <a:ea typeface="Cambria Math" panose="02040503050406030204" pitchFamily="18" charset="0"/>
                          </a:rPr>
                        </m:ctrlPr>
                      </m:sSubSup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i="1">
                            <a:latin typeface="Cambria Math" panose="02040503050406030204" pitchFamily="18" charset="0"/>
                            <a:ea typeface="Cambria Math" panose="02040503050406030204" pitchFamily="18" charset="0"/>
                          </a:rPr>
                          <m:t>𝑑</m:t>
                        </m:r>
                      </m:sub>
                      <m:sup>
                        <m:r>
                          <a:rPr lang="tr-TR" i="1">
                            <a:latin typeface="Cambria Math" panose="02040503050406030204" pitchFamily="18" charset="0"/>
                            <a:ea typeface="Cambria Math" panose="02040503050406030204" pitchFamily="18" charset="0"/>
                          </a:rPr>
                          <m:t>0</m:t>
                        </m:r>
                      </m:sup>
                    </m:sSubSup>
                  </m:oMath>
                </a14:m>
                <a:r>
                  <a:rPr lang="tr-TR" dirty="0" smtClean="0">
                    <a:latin typeface="Cambria Math" panose="02040503050406030204" pitchFamily="18" charset="0"/>
                  </a:rPr>
                  <a:t> olur. </a:t>
                </a:r>
              </a:p>
              <a:p>
                <a:r>
                  <a:rPr lang="tr-TR" dirty="0" smtClean="0">
                    <a:latin typeface="Cambria Math" panose="02040503050406030204" pitchFamily="18" charset="0"/>
                  </a:rPr>
                  <a:t>Hata </a:t>
                </a:r>
                <a14:m>
                  <m:oMath xmlns:m="http://schemas.openxmlformats.org/officeDocument/2006/math">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𝜔</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smtClean="0">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𝜔</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acc>
                      <m:accPr>
                        <m:chr m:val="̇"/>
                        <m:ctrlPr>
                          <a:rPr lang="tr-TR" i="1" smtClean="0">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𝜔</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acc>
                      <m:accPr>
                        <m:chr m:val="̇"/>
                        <m:ctrlPr>
                          <a:rPr lang="tr-TR" i="1" smtClean="0">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𝜀</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oMath>
                </a14:m>
                <a:endParaRPr lang="tr-TR" dirty="0" smtClean="0">
                  <a:latin typeface="Cambria Math" panose="02040503050406030204" pitchFamily="18" charset="0"/>
                </a:endParaRPr>
              </a:p>
              <a:p>
                <a14:m>
                  <m:oMath xmlns:m="http://schemas.openxmlformats.org/officeDocument/2006/math">
                    <m:r>
                      <a:rPr lang="tr-TR" b="0" i="1" smtClean="0">
                        <a:latin typeface="Cambria Math" panose="02040503050406030204" pitchFamily="18" charset="0"/>
                      </a:rPr>
                      <m:t>−</m:t>
                    </m:r>
                    <m:r>
                      <a:rPr lang="tr-TR" i="1">
                        <a:latin typeface="Cambria Math" panose="02040503050406030204" pitchFamily="18" charset="0"/>
                      </a:rPr>
                      <m:t>𝐽</m:t>
                    </m:r>
                    <m:acc>
                      <m:accPr>
                        <m:chr m:val="̇"/>
                        <m:ctrlPr>
                          <a:rPr lang="tr-TR" i="1">
                            <a:latin typeface="Cambria Math" panose="02040503050406030204" pitchFamily="18" charset="0"/>
                            <a:ea typeface="Cambria Math" panose="02040503050406030204" pitchFamily="18" charset="0"/>
                          </a:rPr>
                        </m:ctrlPr>
                      </m:accPr>
                      <m:e>
                        <m:r>
                          <a:rPr lang="tr-TR" i="1" smtClean="0">
                            <a:latin typeface="Cambria Math" panose="02040503050406030204" pitchFamily="18" charset="0"/>
                            <a:ea typeface="Cambria Math" panose="02040503050406030204" pitchFamily="18" charset="0"/>
                          </a:rPr>
                          <m:t>𝜀</m:t>
                        </m:r>
                      </m:e>
                    </m:acc>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𝐵</m:t>
                    </m:r>
                    <m:r>
                      <a:rPr lang="tr-TR" i="1" smtClean="0">
                        <a:latin typeface="Cambria Math" panose="02040503050406030204" pitchFamily="18" charset="0"/>
                        <a:ea typeface="Cambria Math" panose="02040503050406030204" pitchFamily="18" charset="0"/>
                      </a:rPr>
                      <m:t> </m:t>
                    </m:r>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d>
                      <m:dPr>
                        <m:begChr m:val="["/>
                        <m:endChr m:val="]"/>
                        <m:ctrlPr>
                          <a:rPr lang="tr-TR" i="1" smtClean="0">
                            <a:latin typeface="Cambria Math" panose="02040503050406030204" pitchFamily="18" charset="0"/>
                            <a:ea typeface="Cambria Math" panose="02040503050406030204" pitchFamily="18" charset="0"/>
                          </a:rPr>
                        </m:ctrlPr>
                      </m:dPr>
                      <m:e>
                        <m:r>
                          <a:rPr lang="tr-TR" i="1">
                            <a:latin typeface="Cambria Math" panose="02040503050406030204" pitchFamily="18" charset="0"/>
                          </a:rPr>
                          <m:t>𝐾</m:t>
                        </m:r>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𝐵</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sSubSup>
                          <m:sSubSupPr>
                            <m:ctrlPr>
                              <a:rPr lang="tr-TR" i="1">
                                <a:latin typeface="Cambria Math" panose="02040503050406030204" pitchFamily="18" charset="0"/>
                                <a:ea typeface="Cambria Math" panose="02040503050406030204" pitchFamily="18" charset="0"/>
                              </a:rPr>
                            </m:ctrlPr>
                          </m:sSubSup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i="1">
                                <a:latin typeface="Cambria Math" panose="02040503050406030204" pitchFamily="18" charset="0"/>
                                <a:ea typeface="Cambria Math" panose="02040503050406030204" pitchFamily="18" charset="0"/>
                              </a:rPr>
                              <m:t>𝑑</m:t>
                            </m:r>
                          </m:sub>
                          <m:sup>
                            <m:r>
                              <a:rPr lang="tr-TR" i="1">
                                <a:latin typeface="Cambria Math" panose="02040503050406030204" pitchFamily="18" charset="0"/>
                                <a:ea typeface="Cambria Math" panose="02040503050406030204" pitchFamily="18" charset="0"/>
                              </a:rPr>
                              <m:t>0</m:t>
                            </m:r>
                          </m:sup>
                        </m:sSubSup>
                      </m:e>
                    </m:d>
                    <m:r>
                      <a:rPr lang="tr-TR" b="0"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𝑑</m:t>
                        </m:r>
                      </m:sub>
                    </m:sSub>
                    <m:d>
                      <m:dPr>
                        <m:ctrlPr>
                          <a:rPr lang="tr-TR" i="1">
                            <a:latin typeface="Cambria Math" panose="02040503050406030204" pitchFamily="18" charset="0"/>
                          </a:rPr>
                        </m:ctrlPr>
                      </m:dPr>
                      <m:e>
                        <m:r>
                          <a:rPr lang="tr-TR" i="1">
                            <a:latin typeface="Cambria Math" panose="02040503050406030204" pitchFamily="18" charset="0"/>
                          </a:rPr>
                          <m:t>𝑡</m:t>
                        </m:r>
                      </m:e>
                    </m:d>
                  </m:oMath>
                </a14:m>
                <a:endParaRPr lang="tr-TR" dirty="0" smtClean="0">
                  <a:ea typeface="Cambria Math" panose="02040503050406030204" pitchFamily="18" charset="0"/>
                </a:endParaRPr>
              </a:p>
              <a:p>
                <a14:m>
                  <m:oMath xmlns:m="http://schemas.openxmlformats.org/officeDocument/2006/math">
                    <m:r>
                      <a:rPr lang="tr-TR" i="1">
                        <a:latin typeface="Cambria Math" panose="02040503050406030204" pitchFamily="18" charset="0"/>
                      </a:rPr>
                      <m:t>𝐽</m:t>
                    </m:r>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𝜀</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 </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𝐵</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𝐾</m:t>
                        </m:r>
                      </m:e>
                    </m:d>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b>
                      <m:sSubPr>
                        <m:ctrlPr>
                          <a:rPr lang="tr-TR" i="1" smtClean="0">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b="0" i="1" smtClean="0">
                            <a:latin typeface="Cambria Math" panose="02040503050406030204" pitchFamily="18" charset="0"/>
                            <a:ea typeface="Cambria Math" panose="02040503050406030204" pitchFamily="18" charset="0"/>
                          </a:rPr>
                          <m:t>𝑑</m:t>
                        </m:r>
                      </m:sub>
                    </m:sSub>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a14:m>
                <a:endParaRPr lang="tr-TR" dirty="0" smtClean="0">
                  <a:ea typeface="Cambria Math" panose="02040503050406030204" pitchFamily="18"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24593" y="4218179"/>
                <a:ext cx="10873117" cy="2027876"/>
              </a:xfrm>
              <a:blipFill rotWithShape="0">
                <a:blip r:embed="rId2"/>
                <a:stretch>
                  <a:fillRect l="-1570" t="-6907" b="-3303"/>
                </a:stretch>
              </a:blipFill>
            </p:spPr>
            <p:txBody>
              <a:bodyPr/>
              <a:lstStyle/>
              <a:p>
                <a:r>
                  <a:rPr lang="tr-TR">
                    <a:noFill/>
                  </a:rPr>
                  <a:t> </a:t>
                </a:r>
              </a:p>
            </p:txBody>
          </p:sp>
        </mc:Fallback>
      </mc:AlternateContent>
      <p:grpSp>
        <p:nvGrpSpPr>
          <p:cNvPr id="44" name="Group 43"/>
          <p:cNvGrpSpPr/>
          <p:nvPr/>
        </p:nvGrpSpPr>
        <p:grpSpPr>
          <a:xfrm>
            <a:off x="1322368" y="1282478"/>
            <a:ext cx="9805177" cy="2851135"/>
            <a:chOff x="1322368" y="1493498"/>
            <a:chExt cx="9805177" cy="2851135"/>
          </a:xfrm>
        </p:grpSpPr>
        <p:sp>
          <p:nvSpPr>
            <p:cNvPr id="5" name="Rectangle 4"/>
            <p:cNvSpPr/>
            <p:nvPr/>
          </p:nvSpPr>
          <p:spPr>
            <a:xfrm>
              <a:off x="7638746" y="3265894"/>
              <a:ext cx="1673352"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6228" y="2984537"/>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5978767" y="2984537"/>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077243" y="3083013"/>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74895" y="3235413"/>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72547" y="3387813"/>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84278" y="3540213"/>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6288251" y="3673852"/>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7228440" y="3685572"/>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5584870" y="3814531"/>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655209" y="3814531"/>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102976" y="3155180"/>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104155" y="3388166"/>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70608" y="2576575"/>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9650437" y="3320078"/>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155045">
              <a:off x="7351327" y="3021766"/>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155045">
              <a:off x="8516607" y="3019424"/>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0356366" flipH="1">
              <a:off x="9940779" y="3097081"/>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7766315" y="2713082"/>
              <a:ext cx="663360" cy="369332"/>
            </a:xfrm>
            <a:prstGeom prst="rect">
              <a:avLst/>
            </a:prstGeom>
            <a:noFill/>
          </p:spPr>
          <p:txBody>
            <a:bodyPr wrap="square" rtlCol="0">
              <a:spAutoFit/>
            </a:bodyPr>
            <a:lstStyle/>
            <a:p>
              <a:r>
                <a:rPr lang="tr-TR" b="1" dirty="0" err="1" smtClean="0"/>
                <a:t>T</a:t>
              </a:r>
              <a:r>
                <a:rPr lang="tr-TR" b="1" baseline="-25000" dirty="0" err="1" smtClean="0"/>
                <a:t>c</a:t>
              </a:r>
              <a:r>
                <a:rPr lang="tr-TR" b="1" dirty="0" smtClean="0"/>
                <a:t>(t)</a:t>
              </a:r>
              <a:endParaRPr lang="en-US" b="1" dirty="0"/>
            </a:p>
          </p:txBody>
        </p:sp>
        <p:sp>
          <p:nvSpPr>
            <p:cNvPr id="24" name="TextBox 23"/>
            <p:cNvSpPr txBox="1"/>
            <p:nvPr/>
          </p:nvSpPr>
          <p:spPr>
            <a:xfrm>
              <a:off x="9028005" y="2767827"/>
              <a:ext cx="663360" cy="369332"/>
            </a:xfrm>
            <a:prstGeom prst="rect">
              <a:avLst/>
            </a:prstGeom>
            <a:noFill/>
          </p:spPr>
          <p:txBody>
            <a:bodyPr wrap="square" rtlCol="0">
              <a:spAutoFit/>
            </a:bodyPr>
            <a:lstStyle/>
            <a:p>
              <a:r>
                <a:rPr lang="tr-TR" b="1" dirty="0" smtClean="0">
                  <a:latin typeface="Symbol" panose="05050102010706020507" pitchFamily="18" charset="2"/>
                </a:rPr>
                <a:t>w</a:t>
              </a:r>
              <a:r>
                <a:rPr lang="tr-TR" b="1" dirty="0" smtClean="0"/>
                <a:t>(t)</a:t>
              </a:r>
              <a:endParaRPr lang="en-US" b="1" dirty="0"/>
            </a:p>
          </p:txBody>
        </p:sp>
        <p:sp>
          <p:nvSpPr>
            <p:cNvPr id="25" name="TextBox 24"/>
            <p:cNvSpPr txBox="1"/>
            <p:nvPr/>
          </p:nvSpPr>
          <p:spPr>
            <a:xfrm>
              <a:off x="9775652" y="2738870"/>
              <a:ext cx="663360" cy="369332"/>
            </a:xfrm>
            <a:prstGeom prst="rect">
              <a:avLst/>
            </a:prstGeom>
            <a:noFill/>
          </p:spPr>
          <p:txBody>
            <a:bodyPr wrap="square" rtlCol="0">
              <a:spAutoFit/>
            </a:bodyPr>
            <a:lstStyle/>
            <a:p>
              <a:r>
                <a:rPr lang="tr-TR" b="1" dirty="0" err="1" smtClean="0"/>
                <a:t>T</a:t>
              </a:r>
              <a:r>
                <a:rPr lang="tr-TR" b="1" baseline="-25000" dirty="0" err="1" smtClean="0"/>
                <a:t>d</a:t>
              </a:r>
              <a:r>
                <a:rPr lang="tr-TR" b="1" dirty="0" smtClean="0"/>
                <a:t>(t)</a:t>
              </a:r>
              <a:endParaRPr lang="en-US" b="1" dirty="0"/>
            </a:p>
          </p:txBody>
        </p:sp>
        <p:sp>
          <p:nvSpPr>
            <p:cNvPr id="26" name="TextBox 25"/>
            <p:cNvSpPr txBox="1"/>
            <p:nvPr/>
          </p:nvSpPr>
          <p:spPr>
            <a:xfrm>
              <a:off x="9309077" y="3650924"/>
              <a:ext cx="663360" cy="369332"/>
            </a:xfrm>
            <a:prstGeom prst="rect">
              <a:avLst/>
            </a:prstGeom>
            <a:noFill/>
          </p:spPr>
          <p:txBody>
            <a:bodyPr wrap="square" rtlCol="0">
              <a:spAutoFit/>
            </a:bodyPr>
            <a:lstStyle/>
            <a:p>
              <a:r>
                <a:rPr lang="tr-TR" b="1" dirty="0" smtClean="0"/>
                <a:t>J</a:t>
              </a:r>
              <a:endParaRPr lang="en-US" b="1" dirty="0"/>
            </a:p>
          </p:txBody>
        </p:sp>
        <p:sp>
          <p:nvSpPr>
            <p:cNvPr id="27" name="TextBox 26"/>
            <p:cNvSpPr txBox="1"/>
            <p:nvPr/>
          </p:nvSpPr>
          <p:spPr>
            <a:xfrm>
              <a:off x="8293858" y="2860791"/>
              <a:ext cx="663360" cy="369332"/>
            </a:xfrm>
            <a:prstGeom prst="rect">
              <a:avLst/>
            </a:prstGeom>
            <a:noFill/>
          </p:spPr>
          <p:txBody>
            <a:bodyPr wrap="square" rtlCol="0">
              <a:spAutoFit/>
            </a:bodyPr>
            <a:lstStyle/>
            <a:p>
              <a:r>
                <a:rPr lang="tr-TR" b="1" dirty="0" smtClean="0"/>
                <a:t>B</a:t>
              </a:r>
              <a:endParaRPr lang="en-US" b="1" dirty="0"/>
            </a:p>
          </p:txBody>
        </p:sp>
        <p:sp>
          <p:nvSpPr>
            <p:cNvPr id="28" name="TextBox 27"/>
            <p:cNvSpPr txBox="1"/>
            <p:nvPr/>
          </p:nvSpPr>
          <p:spPr>
            <a:xfrm>
              <a:off x="6252888" y="2999234"/>
              <a:ext cx="1712162" cy="646331"/>
            </a:xfrm>
            <a:prstGeom prst="rect">
              <a:avLst/>
            </a:prstGeom>
            <a:noFill/>
          </p:spPr>
          <p:txBody>
            <a:bodyPr wrap="square" rtlCol="0">
              <a:spAutoFit/>
            </a:bodyPr>
            <a:lstStyle/>
            <a:p>
              <a:r>
                <a:rPr lang="tr-TR" b="1" dirty="0" smtClean="0">
                  <a:solidFill>
                    <a:schemeClr val="bg1"/>
                  </a:solidFill>
                </a:rPr>
                <a:t>Kontrolcü +</a:t>
              </a:r>
            </a:p>
            <a:p>
              <a:r>
                <a:rPr lang="tr-TR" b="1" dirty="0" smtClean="0">
                  <a:solidFill>
                    <a:schemeClr val="bg1"/>
                  </a:solidFill>
                </a:rPr>
                <a:t> Eyleyici</a:t>
              </a:r>
              <a:endParaRPr lang="en-US" b="1" dirty="0">
                <a:solidFill>
                  <a:schemeClr val="bg1"/>
                </a:solidFill>
              </a:endParaRPr>
            </a:p>
          </p:txBody>
        </p:sp>
        <p:sp>
          <p:nvSpPr>
            <p:cNvPr id="32" name="Flowchart: Process 31"/>
            <p:cNvSpPr/>
            <p:nvPr/>
          </p:nvSpPr>
          <p:spPr>
            <a:xfrm>
              <a:off x="3369211" y="288468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364521" y="3027714"/>
              <a:ext cx="1364567" cy="646331"/>
            </a:xfrm>
            <a:prstGeom prst="rect">
              <a:avLst/>
            </a:prstGeom>
            <a:noFill/>
          </p:spPr>
          <p:txBody>
            <a:bodyPr wrap="square" rtlCol="0">
              <a:spAutoFit/>
            </a:bodyPr>
            <a:lstStyle/>
            <a:p>
              <a:r>
                <a:rPr lang="tr-TR" b="1" dirty="0" smtClean="0"/>
                <a:t>Hata Algılayıcı</a:t>
              </a:r>
              <a:endParaRPr lang="en-US" b="1" dirty="0"/>
            </a:p>
          </p:txBody>
        </p:sp>
        <p:cxnSp>
          <p:nvCxnSpPr>
            <p:cNvPr id="34" name="Straight Arrow Connector 33"/>
            <p:cNvCxnSpPr>
              <a:endCxn id="33" idx="1"/>
            </p:cNvCxnSpPr>
            <p:nvPr/>
          </p:nvCxnSpPr>
          <p:spPr>
            <a:xfrm>
              <a:off x="2438689" y="3339151"/>
              <a:ext cx="925832" cy="11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028639" y="3776255"/>
              <a:ext cx="8791" cy="545289"/>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37430" y="4304902"/>
              <a:ext cx="4837318" cy="1664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3"/>
              <a:endCxn id="6" idx="2"/>
            </p:cNvCxnSpPr>
            <p:nvPr/>
          </p:nvCxnSpPr>
          <p:spPr>
            <a:xfrm flipV="1">
              <a:off x="4733778" y="3328200"/>
              <a:ext cx="1132450" cy="132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649663" y="2604572"/>
              <a:ext cx="384809" cy="1371600"/>
              <a:chOff x="1800665" y="3319798"/>
              <a:chExt cx="384809" cy="1371600"/>
            </a:xfrm>
          </p:grpSpPr>
          <p:cxnSp>
            <p:nvCxnSpPr>
              <p:cNvPr id="46" name="Straight Connector 45"/>
              <p:cNvCxnSpPr/>
              <p:nvPr/>
            </p:nvCxnSpPr>
            <p:spPr>
              <a:xfrm>
                <a:off x="2025749" y="3319798"/>
                <a:ext cx="0" cy="1371600"/>
              </a:xfrm>
              <a:prstGeom prst="line">
                <a:avLst/>
              </a:prstGeom>
              <a:ln w="38100">
                <a:solidFill>
                  <a:schemeClr val="accent2"/>
                </a:solidFill>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1800665" y="3854547"/>
                <a:ext cx="182880" cy="3544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24931" y="3655250"/>
                <a:ext cx="182880" cy="73152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854591" y="3559126"/>
                <a:ext cx="330883" cy="11019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52244" y="4372707"/>
                <a:ext cx="330883" cy="11019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Arrow Connector 52"/>
            <p:cNvCxnSpPr>
              <a:endCxn id="40" idx="0"/>
            </p:cNvCxnSpPr>
            <p:nvPr/>
          </p:nvCxnSpPr>
          <p:spPr>
            <a:xfrm flipH="1">
              <a:off x="8865369" y="2576575"/>
              <a:ext cx="1004995" cy="363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762978" y="2392324"/>
              <a:ext cx="1364567" cy="369332"/>
            </a:xfrm>
            <a:prstGeom prst="rect">
              <a:avLst/>
            </a:prstGeom>
            <a:noFill/>
          </p:spPr>
          <p:txBody>
            <a:bodyPr wrap="square" rtlCol="0">
              <a:spAutoFit/>
            </a:bodyPr>
            <a:lstStyle/>
            <a:p>
              <a:r>
                <a:rPr lang="tr-TR" b="1" dirty="0" smtClean="0"/>
                <a:t>Takometre</a:t>
              </a:r>
              <a:endParaRPr lang="en-US" b="1" dirty="0"/>
            </a:p>
          </p:txBody>
        </p:sp>
        <p:cxnSp>
          <p:nvCxnSpPr>
            <p:cNvPr id="56" name="Straight Connector 55"/>
            <p:cNvCxnSpPr/>
            <p:nvPr/>
          </p:nvCxnSpPr>
          <p:spPr>
            <a:xfrm>
              <a:off x="8874747" y="3997409"/>
              <a:ext cx="0" cy="324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524002" y="3975301"/>
              <a:ext cx="1250006" cy="369332"/>
            </a:xfrm>
            <a:prstGeom prst="rect">
              <a:avLst/>
            </a:prstGeom>
            <a:noFill/>
          </p:spPr>
          <p:txBody>
            <a:bodyPr wrap="square" rtlCol="0">
              <a:spAutoFit/>
            </a:bodyPr>
            <a:lstStyle/>
            <a:p>
              <a:r>
                <a:rPr lang="tr-TR" b="1" dirty="0" smtClean="0">
                  <a:latin typeface="Symbol" panose="05050102010706020507" pitchFamily="18" charset="2"/>
                </a:rPr>
                <a:t>w</a:t>
              </a:r>
              <a:r>
                <a:rPr lang="tr-TR" b="1" dirty="0" smtClean="0">
                  <a:latin typeface="+mj-lt"/>
                </a:rPr>
                <a:t>’</a:t>
              </a:r>
              <a:r>
                <a:rPr lang="tr-TR" b="1" dirty="0" smtClean="0"/>
                <a:t>(t)=</a:t>
              </a:r>
              <a:r>
                <a:rPr lang="tr-TR" b="1" dirty="0">
                  <a:latin typeface="Symbol" panose="05050102010706020507" pitchFamily="18" charset="2"/>
                </a:rPr>
                <a:t>w</a:t>
              </a:r>
              <a:r>
                <a:rPr lang="tr-TR" b="1" dirty="0"/>
                <a:t>(t)</a:t>
              </a:r>
              <a:endParaRPr lang="en-US" b="1" dirty="0"/>
            </a:p>
          </p:txBody>
        </p:sp>
        <p:sp>
          <p:nvSpPr>
            <p:cNvPr id="59" name="Flowchart: Process 58"/>
            <p:cNvSpPr/>
            <p:nvPr/>
          </p:nvSpPr>
          <p:spPr>
            <a:xfrm>
              <a:off x="1327058" y="288234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322368" y="3151986"/>
              <a:ext cx="1364567" cy="369332"/>
            </a:xfrm>
            <a:prstGeom prst="rect">
              <a:avLst/>
            </a:prstGeom>
            <a:noFill/>
          </p:spPr>
          <p:txBody>
            <a:bodyPr wrap="square" rtlCol="0">
              <a:spAutoFit/>
            </a:bodyPr>
            <a:lstStyle/>
            <a:p>
              <a:r>
                <a:rPr lang="tr-TR" b="1" dirty="0" smtClean="0"/>
                <a:t>Giriş Aracı</a:t>
              </a:r>
              <a:endParaRPr lang="en-US" b="1" dirty="0"/>
            </a:p>
          </p:txBody>
        </p:sp>
        <p:grpSp>
          <p:nvGrpSpPr>
            <p:cNvPr id="63" name="Group 62"/>
            <p:cNvGrpSpPr/>
            <p:nvPr/>
          </p:nvGrpSpPr>
          <p:grpSpPr>
            <a:xfrm>
              <a:off x="5205694" y="3120013"/>
              <a:ext cx="457200" cy="457200"/>
              <a:chOff x="2236768" y="3217467"/>
              <a:chExt cx="457200" cy="457200"/>
            </a:xfrm>
          </p:grpSpPr>
          <p:sp>
            <p:nvSpPr>
              <p:cNvPr id="61" name="Flowchart: Process 60"/>
              <p:cNvSpPr>
                <a:spLocks/>
              </p:cNvSpPr>
              <p:nvPr/>
            </p:nvSpPr>
            <p:spPr>
              <a:xfrm>
                <a:off x="2236768" y="3217467"/>
                <a:ext cx="457200" cy="457200"/>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279313" y="3265039"/>
                <a:ext cx="366055" cy="369332"/>
              </a:xfrm>
              <a:prstGeom prst="rect">
                <a:avLst/>
              </a:prstGeom>
              <a:noFill/>
            </p:spPr>
            <p:txBody>
              <a:bodyPr wrap="square" rtlCol="0">
                <a:spAutoFit/>
              </a:bodyPr>
              <a:lstStyle/>
              <a:p>
                <a:r>
                  <a:rPr lang="tr-TR" b="1" dirty="0" smtClean="0"/>
                  <a:t>K</a:t>
                </a:r>
                <a:endParaRPr lang="en-US" b="1" dirty="0"/>
              </a:p>
            </p:txBody>
          </p:sp>
        </p:grpSp>
        <p:sp>
          <p:nvSpPr>
            <p:cNvPr id="66" name="Rectangle 65"/>
            <p:cNvSpPr/>
            <p:nvPr/>
          </p:nvSpPr>
          <p:spPr>
            <a:xfrm>
              <a:off x="2843608" y="2984537"/>
              <a:ext cx="458780" cy="369332"/>
            </a:xfrm>
            <a:prstGeom prst="rect">
              <a:avLst/>
            </a:prstGeom>
          </p:spPr>
          <p:txBody>
            <a:bodyPr wrap="none">
              <a:spAutoFit/>
            </a:bodyPr>
            <a:lstStyle/>
            <a:p>
              <a:r>
                <a:rPr lang="tr-TR" b="1" dirty="0" smtClean="0">
                  <a:latin typeface="Symbol" panose="05050102010706020507" pitchFamily="18" charset="2"/>
                </a:rPr>
                <a:t>w</a:t>
              </a:r>
              <a:r>
                <a:rPr lang="tr-TR" b="1" dirty="0" smtClean="0"/>
                <a:t>*</a:t>
              </a:r>
              <a:endParaRPr lang="en-US" dirty="0"/>
            </a:p>
          </p:txBody>
        </p:sp>
        <p:sp>
          <p:nvSpPr>
            <p:cNvPr id="67" name="Rectangle 66"/>
            <p:cNvSpPr/>
            <p:nvPr/>
          </p:nvSpPr>
          <p:spPr>
            <a:xfrm>
              <a:off x="4701545" y="2976675"/>
              <a:ext cx="510076" cy="369332"/>
            </a:xfrm>
            <a:prstGeom prst="rect">
              <a:avLst/>
            </a:prstGeom>
          </p:spPr>
          <p:txBody>
            <a:bodyPr wrap="none">
              <a:spAutoFit/>
            </a:bodyPr>
            <a:lstStyle/>
            <a:p>
              <a:r>
                <a:rPr lang="tr-TR" b="1" dirty="0" smtClean="0">
                  <a:latin typeface="Symbol" panose="05050102010706020507" pitchFamily="18" charset="2"/>
                </a:rPr>
                <a:t>e</a:t>
              </a:r>
              <a:r>
                <a:rPr lang="tr-TR" b="1" dirty="0" smtClean="0"/>
                <a:t>(t</a:t>
              </a:r>
              <a:r>
                <a:rPr lang="tr-TR" b="1" dirty="0"/>
                <a:t>)</a:t>
              </a:r>
              <a:endParaRPr lang="en-US" dirty="0"/>
            </a:p>
          </p:txBody>
        </p:sp>
        <p:cxnSp>
          <p:nvCxnSpPr>
            <p:cNvPr id="55" name="Straight Connector 54"/>
            <p:cNvCxnSpPr/>
            <p:nvPr/>
          </p:nvCxnSpPr>
          <p:spPr>
            <a:xfrm flipV="1">
              <a:off x="6740881" y="1868250"/>
              <a:ext cx="5332" cy="1171188"/>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908895" y="1868250"/>
              <a:ext cx="4837318" cy="1664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908895" y="1884892"/>
              <a:ext cx="0" cy="9902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3513195" y="1493498"/>
                  <a:ext cx="500393" cy="394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tr-TR" b="1" i="1">
                                <a:latin typeface="Cambria Math" panose="02040503050406030204" pitchFamily="18" charset="0"/>
                                <a:ea typeface="Cambria Math" panose="02040503050406030204" pitchFamily="18" charset="0"/>
                              </a:rPr>
                            </m:ctrlPr>
                          </m:sSubSupPr>
                          <m:e>
                            <m:acc>
                              <m:accPr>
                                <m:chr m:val="̂"/>
                                <m:ctrlPr>
                                  <a:rPr lang="tr-TR" b="1" i="1">
                                    <a:latin typeface="Cambria Math" panose="02040503050406030204" pitchFamily="18" charset="0"/>
                                    <a:ea typeface="Cambria Math" panose="02040503050406030204" pitchFamily="18" charset="0"/>
                                  </a:rPr>
                                </m:ctrlPr>
                              </m:accPr>
                              <m:e>
                                <m:r>
                                  <a:rPr lang="tr-TR" b="1" i="1">
                                    <a:latin typeface="Cambria Math" panose="02040503050406030204" pitchFamily="18" charset="0"/>
                                    <a:ea typeface="Cambria Math" panose="02040503050406030204" pitchFamily="18" charset="0"/>
                                  </a:rPr>
                                  <m:t>𝑻</m:t>
                                </m:r>
                              </m:e>
                            </m:acc>
                          </m:e>
                          <m:sub>
                            <m:r>
                              <a:rPr lang="tr-TR" b="1" i="1">
                                <a:latin typeface="Cambria Math" panose="02040503050406030204" pitchFamily="18" charset="0"/>
                                <a:ea typeface="Cambria Math" panose="02040503050406030204" pitchFamily="18" charset="0"/>
                              </a:rPr>
                              <m:t>𝒅</m:t>
                            </m:r>
                          </m:sub>
                          <m:sup>
                            <m:r>
                              <a:rPr lang="tr-TR" b="1" i="1">
                                <a:latin typeface="Cambria Math" panose="02040503050406030204" pitchFamily="18" charset="0"/>
                                <a:ea typeface="Cambria Math" panose="02040503050406030204" pitchFamily="18" charset="0"/>
                              </a:rPr>
                              <m:t>𝟎</m:t>
                            </m:r>
                          </m:sup>
                        </m:sSubSup>
                      </m:oMath>
                    </m:oMathPara>
                  </a14:m>
                  <a:endParaRPr lang="en-US" b="1" dirty="0"/>
                </a:p>
              </p:txBody>
            </p:sp>
          </mc:Choice>
          <mc:Fallback xmlns="">
            <p:sp>
              <p:nvSpPr>
                <p:cNvPr id="4" name="Rectangle 3"/>
                <p:cNvSpPr>
                  <a:spLocks noRot="1" noChangeAspect="1" noMove="1" noResize="1" noEditPoints="1" noAdjustHandles="1" noChangeArrowheads="1" noChangeShapeType="1" noTextEdit="1"/>
                </p:cNvSpPr>
                <p:nvPr/>
              </p:nvSpPr>
              <p:spPr>
                <a:xfrm>
                  <a:off x="3513195" y="1493498"/>
                  <a:ext cx="500393" cy="394019"/>
                </a:xfrm>
                <a:prstGeom prst="rect">
                  <a:avLst/>
                </a:prstGeom>
                <a:blipFill rotWithShape="0">
                  <a:blip r:embed="rId3"/>
                  <a:stretch>
                    <a:fillRect r="-3659" b="-3077"/>
                  </a:stretch>
                </a:blipFill>
              </p:spPr>
              <p:txBody>
                <a:bodyPr/>
                <a:lstStyle/>
                <a:p>
                  <a:r>
                    <a:rPr lang="en-US">
                      <a:noFill/>
                    </a:rPr>
                    <a:t> </a:t>
                  </a:r>
                </a:p>
              </p:txBody>
            </p:sp>
          </mc:Fallback>
        </mc:AlternateContent>
        <p:cxnSp>
          <p:nvCxnSpPr>
            <p:cNvPr id="65" name="Straight Connector 64"/>
            <p:cNvCxnSpPr/>
            <p:nvPr/>
          </p:nvCxnSpPr>
          <p:spPr>
            <a:xfrm flipH="1">
              <a:off x="2820952" y="2360850"/>
              <a:ext cx="363611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820952" y="2360850"/>
              <a:ext cx="0" cy="9902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5090808" y="2118862"/>
              <a:ext cx="457200" cy="457200"/>
              <a:chOff x="2236768" y="3217467"/>
              <a:chExt cx="457200" cy="457200"/>
            </a:xfrm>
          </p:grpSpPr>
          <p:sp>
            <p:nvSpPr>
              <p:cNvPr id="72" name="Flowchart: Process 71"/>
              <p:cNvSpPr>
                <a:spLocks/>
              </p:cNvSpPr>
              <p:nvPr/>
            </p:nvSpPr>
            <p:spPr>
              <a:xfrm>
                <a:off x="2236768" y="3217467"/>
                <a:ext cx="457200" cy="457200"/>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2279313" y="3265039"/>
                <a:ext cx="366055" cy="369332"/>
              </a:xfrm>
              <a:prstGeom prst="rect">
                <a:avLst/>
              </a:prstGeom>
              <a:noFill/>
            </p:spPr>
            <p:txBody>
              <a:bodyPr wrap="square" rtlCol="0">
                <a:spAutoFit/>
              </a:bodyPr>
              <a:lstStyle/>
              <a:p>
                <a:r>
                  <a:rPr lang="tr-TR" b="1" dirty="0" smtClean="0"/>
                  <a:t>B</a:t>
                </a:r>
                <a:endParaRPr lang="en-US" b="1" dirty="0"/>
              </a:p>
            </p:txBody>
          </p:sp>
        </p:grpSp>
        <p:cxnSp>
          <p:nvCxnSpPr>
            <p:cNvPr id="74" name="Straight Connector 73"/>
            <p:cNvCxnSpPr/>
            <p:nvPr/>
          </p:nvCxnSpPr>
          <p:spPr>
            <a:xfrm flipH="1" flipV="1">
              <a:off x="6457071" y="2360850"/>
              <a:ext cx="110" cy="634038"/>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75" name="Rectangle 74"/>
              <p:cNvSpPr/>
              <p:nvPr/>
            </p:nvSpPr>
            <p:spPr>
              <a:xfrm>
                <a:off x="8773929" y="4587587"/>
                <a:ext cx="2646302" cy="1224887"/>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3600" i="1" smtClean="0">
                              <a:latin typeface="Cambria Math" panose="02040503050406030204" pitchFamily="18" charset="0"/>
                              <a:ea typeface="Cambria Math" panose="02040503050406030204" pitchFamily="18" charset="0"/>
                            </a:rPr>
                          </m:ctrlPr>
                        </m:sSubPr>
                        <m:e>
                          <m:r>
                            <a:rPr lang="tr-TR" sz="3600" i="1">
                              <a:latin typeface="Cambria Math" panose="02040503050406030204" pitchFamily="18" charset="0"/>
                              <a:ea typeface="Cambria Math" panose="02040503050406030204" pitchFamily="18" charset="0"/>
                            </a:rPr>
                            <m:t>𝜀</m:t>
                          </m:r>
                        </m:e>
                        <m:sub>
                          <m:r>
                            <a:rPr lang="tr-TR" sz="3600" i="1">
                              <a:latin typeface="Cambria Math" panose="02040503050406030204" pitchFamily="18" charset="0"/>
                              <a:ea typeface="Cambria Math" panose="02040503050406030204" pitchFamily="18" charset="0"/>
                            </a:rPr>
                            <m:t>𝑠𝑠</m:t>
                          </m:r>
                        </m:sub>
                      </m:sSub>
                      <m:r>
                        <a:rPr lang="tr-TR" sz="3600" i="1">
                          <a:latin typeface="Cambria Math" panose="02040503050406030204" pitchFamily="18" charset="0"/>
                          <a:ea typeface="Cambria Math" panose="02040503050406030204" pitchFamily="18" charset="0"/>
                        </a:rPr>
                        <m:t>=</m:t>
                      </m:r>
                      <m:f>
                        <m:fPr>
                          <m:ctrlPr>
                            <a:rPr lang="tr-TR" sz="3600" i="1">
                              <a:latin typeface="Cambria Math" panose="02040503050406030204" pitchFamily="18" charset="0"/>
                              <a:ea typeface="Cambria Math" panose="02040503050406030204" pitchFamily="18" charset="0"/>
                            </a:rPr>
                          </m:ctrlPr>
                        </m:fPr>
                        <m:num>
                          <m:sSub>
                            <m:sSubPr>
                              <m:ctrlPr>
                                <a:rPr lang="tr-TR" sz="3600" i="1" smtClean="0">
                                  <a:latin typeface="Cambria Math" panose="02040503050406030204" pitchFamily="18" charset="0"/>
                                  <a:ea typeface="Cambria Math" panose="02040503050406030204" pitchFamily="18" charset="0"/>
                                </a:rPr>
                              </m:ctrlPr>
                            </m:sSubPr>
                            <m:e>
                              <m:acc>
                                <m:accPr>
                                  <m:chr m:val="̃"/>
                                  <m:ctrlPr>
                                    <a:rPr lang="tr-TR" sz="3600" i="1">
                                      <a:latin typeface="Cambria Math" panose="02040503050406030204" pitchFamily="18" charset="0"/>
                                      <a:ea typeface="Cambria Math" panose="02040503050406030204" pitchFamily="18" charset="0"/>
                                    </a:rPr>
                                  </m:ctrlPr>
                                </m:accPr>
                                <m:e>
                                  <m:r>
                                    <a:rPr lang="tr-TR" sz="3600" i="1">
                                      <a:latin typeface="Cambria Math" panose="02040503050406030204" pitchFamily="18" charset="0"/>
                                      <a:ea typeface="Cambria Math" panose="02040503050406030204" pitchFamily="18" charset="0"/>
                                    </a:rPr>
                                    <m:t>𝑇</m:t>
                                  </m:r>
                                </m:e>
                              </m:acc>
                            </m:e>
                            <m:sub>
                              <m:r>
                                <a:rPr lang="tr-TR" sz="3600" b="0" i="1" smtClean="0">
                                  <a:latin typeface="Cambria Math" panose="02040503050406030204" pitchFamily="18" charset="0"/>
                                  <a:ea typeface="Cambria Math" panose="02040503050406030204" pitchFamily="18" charset="0"/>
                                </a:rPr>
                                <m:t>𝑑</m:t>
                              </m:r>
                            </m:sub>
                          </m:sSub>
                          <m:r>
                            <a:rPr lang="tr-TR" sz="3600" b="0" i="1" smtClean="0">
                              <a:latin typeface="Cambria Math" panose="02040503050406030204" pitchFamily="18" charset="0"/>
                              <a:ea typeface="Cambria Math" panose="02040503050406030204" pitchFamily="18" charset="0"/>
                            </a:rPr>
                            <m:t>(</m:t>
                          </m:r>
                          <m:r>
                            <a:rPr lang="tr-TR" sz="3600" b="0" i="1" smtClean="0">
                              <a:latin typeface="Cambria Math" panose="02040503050406030204" pitchFamily="18" charset="0"/>
                              <a:ea typeface="Cambria Math" panose="02040503050406030204" pitchFamily="18" charset="0"/>
                            </a:rPr>
                            <m:t>𝑡</m:t>
                          </m:r>
                          <m:r>
                            <a:rPr lang="tr-TR" sz="3600" b="0" i="1" smtClean="0">
                              <a:latin typeface="Cambria Math" panose="02040503050406030204" pitchFamily="18" charset="0"/>
                              <a:ea typeface="Cambria Math" panose="02040503050406030204" pitchFamily="18" charset="0"/>
                            </a:rPr>
                            <m:t>)</m:t>
                          </m:r>
                        </m:num>
                        <m:den>
                          <m:r>
                            <a:rPr lang="tr-TR" sz="3600" i="1">
                              <a:latin typeface="Cambria Math" panose="02040503050406030204" pitchFamily="18" charset="0"/>
                              <a:ea typeface="Cambria Math" panose="02040503050406030204" pitchFamily="18" charset="0"/>
                            </a:rPr>
                            <m:t>𝐵</m:t>
                          </m:r>
                          <m:r>
                            <a:rPr lang="tr-TR" sz="3600" b="0" i="1" smtClean="0">
                              <a:latin typeface="Cambria Math" panose="02040503050406030204" pitchFamily="18" charset="0"/>
                              <a:ea typeface="Cambria Math" panose="02040503050406030204" pitchFamily="18" charset="0"/>
                            </a:rPr>
                            <m:t>+</m:t>
                          </m:r>
                          <m:r>
                            <a:rPr lang="tr-TR" sz="3600" b="0" i="1" smtClean="0">
                              <a:latin typeface="Cambria Math" panose="02040503050406030204" pitchFamily="18" charset="0"/>
                              <a:ea typeface="Cambria Math" panose="02040503050406030204" pitchFamily="18" charset="0"/>
                            </a:rPr>
                            <m:t>𝐾</m:t>
                          </m:r>
                        </m:den>
                      </m:f>
                    </m:oMath>
                  </m:oMathPara>
                </a14:m>
                <a:endParaRPr lang="en-US" sz="2800" dirty="0"/>
              </a:p>
            </p:txBody>
          </p:sp>
        </mc:Choice>
        <mc:Fallback>
          <p:sp>
            <p:nvSpPr>
              <p:cNvPr id="75" name="Rectangle 74"/>
              <p:cNvSpPr>
                <a:spLocks noRot="1" noChangeAspect="1" noMove="1" noResize="1" noEditPoints="1" noAdjustHandles="1" noChangeArrowheads="1" noChangeShapeType="1" noTextEdit="1"/>
              </p:cNvSpPr>
              <p:nvPr/>
            </p:nvSpPr>
            <p:spPr>
              <a:xfrm>
                <a:off x="8773929" y="4587587"/>
                <a:ext cx="2646302" cy="1224887"/>
              </a:xfrm>
              <a:prstGeom prst="rect">
                <a:avLst/>
              </a:prstGeom>
              <a:blipFill rotWithShape="0">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505957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Kalıcı hata oranlarını</a:t>
            </a:r>
          </a:p>
        </p:txBody>
      </p:sp>
      <mc:AlternateContent xmlns:mc="http://schemas.openxmlformats.org/markup-compatibility/2006">
        <mc:Choice xmlns:a14="http://schemas.microsoft.com/office/drawing/2010/main" Requires="a14">
          <p:graphicFrame>
            <p:nvGraphicFramePr>
              <p:cNvPr id="5" name="İçerik Yer Tutucusu 4"/>
              <p:cNvGraphicFramePr>
                <a:graphicFrameLocks noGrp="1"/>
              </p:cNvGraphicFramePr>
              <p:nvPr>
                <p:ph idx="1"/>
                <p:extLst>
                  <p:ext uri="{D42A27DB-BD31-4B8C-83A1-F6EECF244321}">
                    <p14:modId xmlns:p14="http://schemas.microsoft.com/office/powerpoint/2010/main" val="653680770"/>
                  </p:ext>
                </p:extLst>
              </p:nvPr>
            </p:nvGraphicFramePr>
            <p:xfrm>
              <a:off x="1096963" y="1395413"/>
              <a:ext cx="9465934" cy="2961640"/>
            </p:xfrm>
            <a:graphic>
              <a:graphicData uri="http://schemas.openxmlformats.org/drawingml/2006/table">
                <a:tbl>
                  <a:tblPr firstRow="1" bandRow="1">
                    <a:tableStyleId>{5C22544A-7EE6-4342-B048-85BDC9FD1C3A}</a:tableStyleId>
                  </a:tblPr>
                  <a:tblGrid>
                    <a:gridCol w="2667294"/>
                    <a:gridCol w="1701899"/>
                    <a:gridCol w="5096741"/>
                  </a:tblGrid>
                  <a:tr h="370840">
                    <a:tc>
                      <a:txBody>
                        <a:bodyPr/>
                        <a:lstStyle/>
                        <a:p>
                          <a:r>
                            <a:rPr lang="tr-TR" dirty="0" smtClean="0"/>
                            <a:t>Kontrol Tipi</a:t>
                          </a:r>
                          <a:endParaRPr lang="tr-TR" dirty="0"/>
                        </a:p>
                      </a:txBody>
                      <a:tcPr/>
                    </a:tc>
                    <a:tc>
                      <a:txBody>
                        <a:bodyPr/>
                        <a:lstStyle/>
                        <a:p>
                          <a:r>
                            <a:rPr lang="tr-TR" dirty="0" smtClean="0"/>
                            <a:t>Hata</a:t>
                          </a:r>
                          <a:r>
                            <a:rPr lang="tr-TR" baseline="0" dirty="0" smtClean="0"/>
                            <a:t> Oranları</a:t>
                          </a:r>
                          <a:endParaRPr lang="tr-TR" dirty="0"/>
                        </a:p>
                      </a:txBody>
                      <a:tcPr/>
                    </a:tc>
                    <a:tc>
                      <a:txBody>
                        <a:bodyPr/>
                        <a:lstStyle/>
                        <a:p>
                          <a:r>
                            <a:rPr lang="tr-TR" dirty="0" smtClean="0"/>
                            <a:t>Avantaj ve Dezavantajlar</a:t>
                          </a:r>
                          <a:endParaRPr lang="tr-TR" dirty="0"/>
                        </a:p>
                      </a:txBody>
                      <a:tcPr/>
                    </a:tc>
                  </a:tr>
                  <a:tr h="370840">
                    <a:tc>
                      <a:txBody>
                        <a:bodyPr/>
                        <a:lstStyle/>
                        <a:p>
                          <a:pPr marL="658368" lvl="2">
                            <a:buFont typeface="+mj-lt"/>
                            <a:buAutoNum type="alphaLcParenR"/>
                            <a:tabLst>
                              <a:tab pos="274320" algn="l"/>
                            </a:tabLst>
                          </a:pPr>
                          <a:r>
                            <a:rPr lang="tr-TR" sz="2200" dirty="0" smtClean="0"/>
                            <a:t>açık çevrim </a:t>
                          </a:r>
                        </a:p>
                      </a:txBody>
                      <a:tcPr/>
                    </a:tc>
                    <a:tc>
                      <a:txBody>
                        <a:bodyPr/>
                        <a:lstStyle/>
                        <a:p>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ea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𝜀</m:t>
                                    </m:r>
                                  </m:e>
                                  <m:sub>
                                    <m:r>
                                      <a:rPr lang="tr-TR" sz="1800" i="1">
                                        <a:latin typeface="Cambria Math" panose="02040503050406030204" pitchFamily="18" charset="0"/>
                                        <a:ea typeface="Cambria Math" panose="02040503050406030204" pitchFamily="18" charset="0"/>
                                      </a:rPr>
                                      <m:t>𝑠𝑠</m:t>
                                    </m:r>
                                  </m:sub>
                                </m:sSub>
                                <m:r>
                                  <a:rPr lang="tr-TR" sz="1800" i="1">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ea typeface="Cambria Math" panose="02040503050406030204" pitchFamily="18" charset="0"/>
                                      </a:rPr>
                                    </m:ctrlPr>
                                  </m:fPr>
                                  <m:num>
                                    <m:sSub>
                                      <m:sSubPr>
                                        <m:ctrlPr>
                                          <a:rPr lang="tr-TR" sz="1800" i="1">
                                            <a:latin typeface="Cambria Math" panose="02040503050406030204" pitchFamily="18" charset="0"/>
                                            <a:ea typeface="Cambria Math" panose="02040503050406030204" pitchFamily="18" charset="0"/>
                                          </a:rPr>
                                        </m:ctrlPr>
                                      </m:sSubPr>
                                      <m:e>
                                        <m:acc>
                                          <m:accPr>
                                            <m:chr m:val="̃"/>
                                            <m:ctrlPr>
                                              <a:rPr lang="tr-TR" sz="1800" i="1">
                                                <a:latin typeface="Cambria Math" panose="02040503050406030204" pitchFamily="18" charset="0"/>
                                                <a:ea typeface="Cambria Math" panose="02040503050406030204" pitchFamily="18" charset="0"/>
                                              </a:rPr>
                                            </m:ctrlPr>
                                          </m:accPr>
                                          <m:e>
                                            <m:r>
                                              <a:rPr lang="tr-TR" sz="1800" i="1">
                                                <a:latin typeface="Cambria Math" panose="02040503050406030204" pitchFamily="18" charset="0"/>
                                                <a:ea typeface="Cambria Math" panose="02040503050406030204" pitchFamily="18" charset="0"/>
                                              </a:rPr>
                                              <m:t>𝑇</m:t>
                                            </m:r>
                                          </m:e>
                                        </m:acc>
                                      </m:e>
                                      <m:sub>
                                        <m:r>
                                          <a:rPr lang="tr-TR" sz="1800" i="1">
                                            <a:latin typeface="Cambria Math" panose="02040503050406030204" pitchFamily="18" charset="0"/>
                                            <a:ea typeface="Cambria Math" panose="02040503050406030204" pitchFamily="18" charset="0"/>
                                          </a:rPr>
                                          <m:t>𝑑</m:t>
                                        </m:r>
                                      </m:sub>
                                    </m:sSub>
                                  </m:num>
                                  <m:den>
                                    <m:r>
                                      <a:rPr lang="tr-TR" sz="1800" i="1">
                                        <a:latin typeface="Cambria Math" panose="02040503050406030204" pitchFamily="18" charset="0"/>
                                        <a:ea typeface="Cambria Math" panose="02040503050406030204" pitchFamily="18" charset="0"/>
                                      </a:rPr>
                                      <m:t>𝐵</m:t>
                                    </m:r>
                                  </m:den>
                                </m:f>
                              </m:oMath>
                            </m:oMathPara>
                          </a14:m>
                          <a:endParaRPr lang="tr-TR" dirty="0"/>
                        </a:p>
                      </a:txBody>
                      <a:tcPr/>
                    </a:tc>
                    <a:tc>
                      <a:txBody>
                        <a:bodyPr/>
                        <a:lstStyle/>
                        <a:p>
                          <a:r>
                            <a:rPr lang="tr-TR" dirty="0" smtClean="0"/>
                            <a:t>Basit, ucuz ancak</a:t>
                          </a:r>
                          <a:r>
                            <a:rPr lang="tr-TR" baseline="0" dirty="0" smtClean="0"/>
                            <a:t> kontrol edilecek sistemin parametrelerinin ve dış bozucuların doğru tahmin edilmesini gerektirdiği için uzmanlık gerektirir.</a:t>
                          </a:r>
                          <a:endParaRPr lang="tr-TR" dirty="0"/>
                        </a:p>
                      </a:txBody>
                      <a:tcPr/>
                    </a:tc>
                  </a:tr>
                  <a:tr h="370840">
                    <a:tc>
                      <a:txBody>
                        <a:bodyPr/>
                        <a:lstStyle/>
                        <a:p>
                          <a:pPr marL="658368" lvl="2">
                            <a:buFont typeface="+mj-lt"/>
                            <a:buAutoNum type="alphaLcParenR"/>
                            <a:tabLst>
                              <a:tab pos="274320" algn="l"/>
                            </a:tabLst>
                          </a:pPr>
                          <a:r>
                            <a:rPr lang="tr-TR" sz="2200" dirty="0" smtClean="0"/>
                            <a:t>En temel kapalı çevrim </a:t>
                          </a:r>
                        </a:p>
                      </a:txBody>
                      <a:tcPr/>
                    </a:tc>
                    <a:tc>
                      <a:txBody>
                        <a:bodyPr/>
                        <a:lstStyle/>
                        <a:p>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ea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𝜀</m:t>
                                    </m:r>
                                  </m:e>
                                  <m:sub>
                                    <m:r>
                                      <a:rPr lang="tr-TR" sz="1800" i="1">
                                        <a:latin typeface="Cambria Math" panose="02040503050406030204" pitchFamily="18" charset="0"/>
                                        <a:ea typeface="Cambria Math" panose="02040503050406030204" pitchFamily="18" charset="0"/>
                                      </a:rPr>
                                      <m:t>𝑠𝑠</m:t>
                                    </m:r>
                                  </m:sub>
                                </m:sSub>
                                <m:r>
                                  <a:rPr lang="tr-TR" sz="1800" i="1">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ea typeface="Cambria Math" panose="02040503050406030204" pitchFamily="18" charset="0"/>
                                      </a:rPr>
                                    </m:ctrlPr>
                                  </m:fPr>
                                  <m:num>
                                    <m:r>
                                      <a:rPr lang="tr-TR" sz="1800" b="0" i="1" smtClean="0">
                                        <a:latin typeface="Cambria Math" panose="02040503050406030204" pitchFamily="18" charset="0"/>
                                        <a:ea typeface="Cambria Math" panose="02040503050406030204" pitchFamily="18" charset="0"/>
                                      </a:rPr>
                                      <m:t>𝐵</m:t>
                                    </m:r>
                                    <m:sSup>
                                      <m:sSupPr>
                                        <m:ctrlPr>
                                          <a:rPr lang="tr-TR" sz="1400" i="1">
                                            <a:latin typeface="Cambria Math" panose="02040503050406030204" pitchFamily="18" charset="0"/>
                                            <a:ea typeface="Cambria Math" panose="02040503050406030204" pitchFamily="18" charset="0"/>
                                          </a:rPr>
                                        </m:ctrlPr>
                                      </m:sSupPr>
                                      <m:e>
                                        <m:r>
                                          <a:rPr lang="tr-TR" sz="1400" i="1">
                                            <a:latin typeface="Cambria Math" panose="02040503050406030204" pitchFamily="18" charset="0"/>
                                            <a:ea typeface="Cambria Math" panose="02040503050406030204" pitchFamily="18" charset="0"/>
                                          </a:rPr>
                                          <m:t>𝜔</m:t>
                                        </m:r>
                                      </m:e>
                                      <m:sup>
                                        <m:r>
                                          <a:rPr lang="tr-TR" sz="1400" i="1">
                                            <a:latin typeface="Cambria Math" panose="02040503050406030204" pitchFamily="18" charset="0"/>
                                            <a:ea typeface="Cambria Math" panose="02040503050406030204" pitchFamily="18" charset="0"/>
                                          </a:rPr>
                                          <m:t>∗</m:t>
                                        </m:r>
                                      </m:sup>
                                    </m:sSup>
                                    <m:r>
                                      <a:rPr lang="tr-TR" sz="1800" b="0" i="1" smtClean="0">
                                        <a:latin typeface="Cambria Math" panose="02040503050406030204" pitchFamily="18" charset="0"/>
                                        <a:ea typeface="Cambria Math" panose="02040503050406030204" pitchFamily="18" charset="0"/>
                                      </a:rPr>
                                      <m:t>+</m:t>
                                    </m:r>
                                    <m:sSubSup>
                                      <m:sSubSupPr>
                                        <m:ctrlPr>
                                          <a:rPr lang="tr-TR" sz="1800" i="1" smtClean="0">
                                            <a:latin typeface="Cambria Math" panose="02040503050406030204" pitchFamily="18" charset="0"/>
                                            <a:ea typeface="Cambria Math" panose="02040503050406030204" pitchFamily="18" charset="0"/>
                                          </a:rPr>
                                        </m:ctrlPr>
                                      </m:sSubSupPr>
                                      <m:e>
                                        <m:r>
                                          <a:rPr lang="tr-TR" sz="1800" b="0" i="1" smtClean="0">
                                            <a:latin typeface="Cambria Math" panose="02040503050406030204" pitchFamily="18" charset="0"/>
                                            <a:ea typeface="Cambria Math" panose="02040503050406030204" pitchFamily="18" charset="0"/>
                                          </a:rPr>
                                          <m:t>𝑇</m:t>
                                        </m:r>
                                      </m:e>
                                      <m:sub>
                                        <m:r>
                                          <a:rPr lang="tr-TR" sz="1800" b="0" i="1" smtClean="0">
                                            <a:latin typeface="Cambria Math" panose="02040503050406030204" pitchFamily="18" charset="0"/>
                                            <a:ea typeface="Cambria Math" panose="02040503050406030204" pitchFamily="18" charset="0"/>
                                          </a:rPr>
                                          <m:t>𝑑</m:t>
                                        </m:r>
                                      </m:sub>
                                      <m:sup>
                                        <m:r>
                                          <a:rPr lang="tr-TR" sz="1800" b="0" i="1" smtClean="0">
                                            <a:latin typeface="Cambria Math" panose="02040503050406030204" pitchFamily="18" charset="0"/>
                                            <a:ea typeface="Cambria Math" panose="02040503050406030204" pitchFamily="18" charset="0"/>
                                          </a:rPr>
                                          <m:t>0</m:t>
                                        </m:r>
                                      </m:sup>
                                    </m:sSubSup>
                                  </m:num>
                                  <m:den>
                                    <m:r>
                                      <a:rPr lang="tr-TR" sz="1800" i="1">
                                        <a:latin typeface="Cambria Math" panose="02040503050406030204" pitchFamily="18" charset="0"/>
                                        <a:ea typeface="Cambria Math" panose="02040503050406030204" pitchFamily="18" charset="0"/>
                                      </a:rPr>
                                      <m:t>𝐵</m:t>
                                    </m:r>
                                    <m:r>
                                      <a:rPr lang="tr-TR" sz="1800" b="0" i="1" smtClean="0">
                                        <a:latin typeface="Cambria Math" panose="02040503050406030204" pitchFamily="18" charset="0"/>
                                        <a:ea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𝐾</m:t>
                                    </m:r>
                                  </m:den>
                                </m:f>
                              </m:oMath>
                            </m:oMathPara>
                          </a14:m>
                          <a:endParaRPr lang="tr-TR" dirty="0"/>
                        </a:p>
                      </a:txBody>
                      <a:tcPr/>
                    </a:tc>
                    <a:tc>
                      <a:txBody>
                        <a:bodyPr/>
                        <a:lstStyle/>
                        <a:p>
                          <a:r>
                            <a:rPr lang="tr-TR" dirty="0" smtClean="0"/>
                            <a:t>Görece</a:t>
                          </a:r>
                          <a:r>
                            <a:rPr lang="tr-TR" baseline="0" dirty="0" smtClean="0"/>
                            <a:t> daha karmaşık ve pahalıdır. Ancak kontrol edilecek sistemin ve dış bozucu belirsizlikleriyle baş edebilir.</a:t>
                          </a:r>
                          <a:endParaRPr lang="tr-TR" dirty="0"/>
                        </a:p>
                      </a:txBody>
                      <a:tcPr/>
                    </a:tc>
                  </a:tr>
                  <a:tr h="370840">
                    <a:tc>
                      <a:txBody>
                        <a:bodyPr/>
                        <a:lstStyle/>
                        <a:p>
                          <a:pPr marL="658368" lvl="2">
                            <a:buFont typeface="+mj-lt"/>
                            <a:buAutoNum type="alphaLcParenR"/>
                            <a:tabLst>
                              <a:tab pos="274320" algn="l"/>
                            </a:tabLst>
                          </a:pPr>
                          <a:r>
                            <a:rPr lang="tr-TR" sz="2200" dirty="0" smtClean="0"/>
                            <a:t>Gelişmiş kapalı çevrim</a:t>
                          </a:r>
                          <a:endParaRPr lang="tr-TR" sz="2200" dirty="0" smtClean="0"/>
                        </a:p>
                      </a:txBody>
                      <a:tcPr/>
                    </a:tc>
                    <a:tc>
                      <a:txBody>
                        <a:bodyPr/>
                        <a:lstStyle/>
                        <a:p>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ea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𝜀</m:t>
                                    </m:r>
                                  </m:e>
                                  <m:sub>
                                    <m:r>
                                      <a:rPr lang="tr-TR" sz="1800" i="1">
                                        <a:latin typeface="Cambria Math" panose="02040503050406030204" pitchFamily="18" charset="0"/>
                                        <a:ea typeface="Cambria Math" panose="02040503050406030204" pitchFamily="18" charset="0"/>
                                      </a:rPr>
                                      <m:t>𝑠𝑠</m:t>
                                    </m:r>
                                  </m:sub>
                                </m:sSub>
                                <m:r>
                                  <a:rPr lang="tr-TR" sz="1800" i="1">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ea typeface="Cambria Math" panose="02040503050406030204" pitchFamily="18" charset="0"/>
                                      </a:rPr>
                                    </m:ctrlPr>
                                  </m:fPr>
                                  <m:num>
                                    <m:sSub>
                                      <m:sSubPr>
                                        <m:ctrlPr>
                                          <a:rPr lang="tr-TR" sz="1800" i="1" smtClean="0">
                                            <a:latin typeface="Cambria Math" panose="02040503050406030204" pitchFamily="18" charset="0"/>
                                            <a:ea typeface="Cambria Math" panose="02040503050406030204" pitchFamily="18" charset="0"/>
                                          </a:rPr>
                                        </m:ctrlPr>
                                      </m:sSubPr>
                                      <m:e>
                                        <m:acc>
                                          <m:accPr>
                                            <m:chr m:val="̃"/>
                                            <m:ctrlPr>
                                              <a:rPr lang="tr-TR" sz="1800" i="1">
                                                <a:latin typeface="Cambria Math" panose="02040503050406030204" pitchFamily="18" charset="0"/>
                                                <a:ea typeface="Cambria Math" panose="02040503050406030204" pitchFamily="18" charset="0"/>
                                              </a:rPr>
                                            </m:ctrlPr>
                                          </m:accPr>
                                          <m:e>
                                            <m:r>
                                              <a:rPr lang="tr-TR" sz="1800" i="1">
                                                <a:latin typeface="Cambria Math" panose="02040503050406030204" pitchFamily="18" charset="0"/>
                                                <a:ea typeface="Cambria Math" panose="02040503050406030204" pitchFamily="18" charset="0"/>
                                              </a:rPr>
                                              <m:t>𝑇</m:t>
                                            </m:r>
                                          </m:e>
                                        </m:acc>
                                      </m:e>
                                      <m:sub>
                                        <m:r>
                                          <a:rPr lang="tr-TR" sz="1800" i="1">
                                            <a:latin typeface="Cambria Math" panose="02040503050406030204" pitchFamily="18" charset="0"/>
                                            <a:ea typeface="Cambria Math" panose="02040503050406030204" pitchFamily="18" charset="0"/>
                                          </a:rPr>
                                          <m:t>𝑑</m:t>
                                        </m:r>
                                      </m:sub>
                                    </m:sSub>
                                  </m:num>
                                  <m:den>
                                    <m:r>
                                      <a:rPr lang="tr-TR" sz="1800" i="1">
                                        <a:latin typeface="Cambria Math" panose="02040503050406030204" pitchFamily="18" charset="0"/>
                                        <a:ea typeface="Cambria Math" panose="02040503050406030204" pitchFamily="18" charset="0"/>
                                      </a:rPr>
                                      <m:t>𝐵</m:t>
                                    </m:r>
                                    <m:r>
                                      <a:rPr lang="tr-TR" sz="1800" b="0" i="1" smtClean="0">
                                        <a:latin typeface="Cambria Math" panose="02040503050406030204" pitchFamily="18" charset="0"/>
                                        <a:ea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𝐾</m:t>
                                    </m:r>
                                  </m:den>
                                </m:f>
                              </m:oMath>
                            </m:oMathPara>
                          </a14:m>
                          <a:endParaRPr lang="tr-TR" dirty="0"/>
                        </a:p>
                      </a:txBody>
                      <a:tcPr/>
                    </a:tc>
                    <a:tc>
                      <a:txBody>
                        <a:bodyPr/>
                        <a:lstStyle/>
                        <a:p>
                          <a:r>
                            <a:rPr lang="tr-TR" dirty="0" smtClean="0"/>
                            <a:t>İleri bildirim ile kapalı çevrim daha sofistike</a:t>
                          </a:r>
                          <a:r>
                            <a:rPr lang="tr-TR" baseline="0" dirty="0" smtClean="0"/>
                            <a:t> hale getirilebilir, kontrol sisteminin performansı artar.</a:t>
                          </a:r>
                          <a:endParaRPr lang="tr-TR" dirty="0"/>
                        </a:p>
                      </a:txBody>
                      <a:tcPr/>
                    </a:tc>
                  </a:tr>
                </a:tbl>
              </a:graphicData>
            </a:graphic>
          </p:graphicFrame>
        </mc:Choice>
        <mc:Fallback>
          <p:graphicFrame>
            <p:nvGraphicFramePr>
              <p:cNvPr id="5" name="İçerik Yer Tutucusu 4"/>
              <p:cNvGraphicFramePr>
                <a:graphicFrameLocks noGrp="1"/>
              </p:cNvGraphicFramePr>
              <p:nvPr>
                <p:ph idx="1"/>
                <p:extLst>
                  <p:ext uri="{D42A27DB-BD31-4B8C-83A1-F6EECF244321}">
                    <p14:modId xmlns:p14="http://schemas.microsoft.com/office/powerpoint/2010/main" val="653680770"/>
                  </p:ext>
                </p:extLst>
              </p:nvPr>
            </p:nvGraphicFramePr>
            <p:xfrm>
              <a:off x="1096963" y="1395413"/>
              <a:ext cx="9465934" cy="2961640"/>
            </p:xfrm>
            <a:graphic>
              <a:graphicData uri="http://schemas.openxmlformats.org/drawingml/2006/table">
                <a:tbl>
                  <a:tblPr firstRow="1" bandRow="1">
                    <a:tableStyleId>{5C22544A-7EE6-4342-B048-85BDC9FD1C3A}</a:tableStyleId>
                  </a:tblPr>
                  <a:tblGrid>
                    <a:gridCol w="2667294"/>
                    <a:gridCol w="1701899"/>
                    <a:gridCol w="5096741"/>
                  </a:tblGrid>
                  <a:tr h="370840">
                    <a:tc>
                      <a:txBody>
                        <a:bodyPr/>
                        <a:lstStyle/>
                        <a:p>
                          <a:r>
                            <a:rPr lang="tr-TR" dirty="0" smtClean="0"/>
                            <a:t>Kontrol Tipi</a:t>
                          </a:r>
                          <a:endParaRPr lang="tr-TR" dirty="0"/>
                        </a:p>
                      </a:txBody>
                      <a:tcPr/>
                    </a:tc>
                    <a:tc>
                      <a:txBody>
                        <a:bodyPr/>
                        <a:lstStyle/>
                        <a:p>
                          <a:r>
                            <a:rPr lang="tr-TR" dirty="0" smtClean="0"/>
                            <a:t>Hata</a:t>
                          </a:r>
                          <a:r>
                            <a:rPr lang="tr-TR" baseline="0" dirty="0" smtClean="0"/>
                            <a:t> Oranları</a:t>
                          </a:r>
                          <a:endParaRPr lang="tr-TR" dirty="0"/>
                        </a:p>
                      </a:txBody>
                      <a:tcPr/>
                    </a:tc>
                    <a:tc>
                      <a:txBody>
                        <a:bodyPr/>
                        <a:lstStyle/>
                        <a:p>
                          <a:r>
                            <a:rPr lang="tr-TR" dirty="0" smtClean="0"/>
                            <a:t>Avantaj ve Dezavantajlar</a:t>
                          </a:r>
                          <a:endParaRPr lang="tr-TR" dirty="0"/>
                        </a:p>
                      </a:txBody>
                      <a:tcPr/>
                    </a:tc>
                  </a:tr>
                  <a:tr h="914400">
                    <a:tc>
                      <a:txBody>
                        <a:bodyPr/>
                        <a:lstStyle/>
                        <a:p>
                          <a:pPr marL="658368" lvl="2">
                            <a:buFont typeface="+mj-lt"/>
                            <a:buAutoNum type="alphaLcParenR"/>
                            <a:tabLst>
                              <a:tab pos="274320" algn="l"/>
                            </a:tabLst>
                          </a:pPr>
                          <a:r>
                            <a:rPr lang="tr-TR" sz="2200" dirty="0" smtClean="0"/>
                            <a:t>açık çevrim </a:t>
                          </a:r>
                        </a:p>
                      </a:txBody>
                      <a:tcPr/>
                    </a:tc>
                    <a:tc>
                      <a:txBody>
                        <a:bodyPr/>
                        <a:lstStyle/>
                        <a:p>
                          <a:endParaRPr lang="tr-TR"/>
                        </a:p>
                      </a:txBody>
                      <a:tcPr>
                        <a:blipFill rotWithShape="0">
                          <a:blip r:embed="rId2"/>
                          <a:stretch>
                            <a:fillRect l="-157348" t="-44000" r="-301434" b="-197333"/>
                          </a:stretch>
                        </a:blipFill>
                      </a:tcPr>
                    </a:tc>
                    <a:tc>
                      <a:txBody>
                        <a:bodyPr/>
                        <a:lstStyle/>
                        <a:p>
                          <a:r>
                            <a:rPr lang="tr-TR" dirty="0" smtClean="0"/>
                            <a:t>Basit, ucuz ancak</a:t>
                          </a:r>
                          <a:r>
                            <a:rPr lang="tr-TR" baseline="0" dirty="0" smtClean="0"/>
                            <a:t> kontrol edilecek sistemin parametrelerinin ve dış bozucuların doğru tahmin edilmesini gerektirdiği için uzmanlık gerektirir.</a:t>
                          </a:r>
                          <a:endParaRPr lang="tr-TR" dirty="0"/>
                        </a:p>
                      </a:txBody>
                      <a:tcPr/>
                    </a:tc>
                  </a:tr>
                  <a:tr h="914400">
                    <a:tc>
                      <a:txBody>
                        <a:bodyPr/>
                        <a:lstStyle/>
                        <a:p>
                          <a:pPr marL="658368" lvl="2">
                            <a:buFont typeface="+mj-lt"/>
                            <a:buAutoNum type="alphaLcParenR"/>
                            <a:tabLst>
                              <a:tab pos="274320" algn="l"/>
                            </a:tabLst>
                          </a:pPr>
                          <a:r>
                            <a:rPr lang="tr-TR" sz="2200" dirty="0" smtClean="0"/>
                            <a:t>En temel kapalı çevrim </a:t>
                          </a:r>
                        </a:p>
                      </a:txBody>
                      <a:tcPr/>
                    </a:tc>
                    <a:tc>
                      <a:txBody>
                        <a:bodyPr/>
                        <a:lstStyle/>
                        <a:p>
                          <a:endParaRPr lang="tr-TR"/>
                        </a:p>
                      </a:txBody>
                      <a:tcPr>
                        <a:blipFill rotWithShape="0">
                          <a:blip r:embed="rId2"/>
                          <a:stretch>
                            <a:fillRect l="-157348" t="-143046" r="-301434" b="-96026"/>
                          </a:stretch>
                        </a:blipFill>
                      </a:tcPr>
                    </a:tc>
                    <a:tc>
                      <a:txBody>
                        <a:bodyPr/>
                        <a:lstStyle/>
                        <a:p>
                          <a:r>
                            <a:rPr lang="tr-TR" dirty="0" smtClean="0"/>
                            <a:t>Görece</a:t>
                          </a:r>
                          <a:r>
                            <a:rPr lang="tr-TR" baseline="0" dirty="0" smtClean="0"/>
                            <a:t> daha karmaşık ve pahalıdır. Ancak kontrol edilecek sistemin ve dış bozucu belirsizlikleriyle baş edebilir.</a:t>
                          </a:r>
                          <a:endParaRPr lang="tr-TR" dirty="0"/>
                        </a:p>
                      </a:txBody>
                      <a:tcPr/>
                    </a:tc>
                  </a:tr>
                  <a:tr h="762000">
                    <a:tc>
                      <a:txBody>
                        <a:bodyPr/>
                        <a:lstStyle/>
                        <a:p>
                          <a:pPr marL="658368" lvl="2">
                            <a:buFont typeface="+mj-lt"/>
                            <a:buAutoNum type="alphaLcParenR"/>
                            <a:tabLst>
                              <a:tab pos="274320" algn="l"/>
                            </a:tabLst>
                          </a:pPr>
                          <a:r>
                            <a:rPr lang="tr-TR" sz="2200" dirty="0" smtClean="0"/>
                            <a:t>Gelişmiş kapalı çevrim</a:t>
                          </a:r>
                          <a:endParaRPr lang="tr-TR" sz="2200" dirty="0" smtClean="0"/>
                        </a:p>
                      </a:txBody>
                      <a:tcPr/>
                    </a:tc>
                    <a:tc>
                      <a:txBody>
                        <a:bodyPr/>
                        <a:lstStyle/>
                        <a:p>
                          <a:endParaRPr lang="tr-TR"/>
                        </a:p>
                      </a:txBody>
                      <a:tcPr>
                        <a:blipFill rotWithShape="0">
                          <a:blip r:embed="rId2"/>
                          <a:stretch>
                            <a:fillRect l="-157348" t="-293600" r="-301434" b="-16000"/>
                          </a:stretch>
                        </a:blipFill>
                      </a:tcPr>
                    </a:tc>
                    <a:tc>
                      <a:txBody>
                        <a:bodyPr/>
                        <a:lstStyle/>
                        <a:p>
                          <a:r>
                            <a:rPr lang="tr-TR" dirty="0" smtClean="0"/>
                            <a:t>İleri bildirim ile kapalı çevrim daha sofistike</a:t>
                          </a:r>
                          <a:r>
                            <a:rPr lang="tr-TR" baseline="0" dirty="0" smtClean="0"/>
                            <a:t> hale getirilebilir, kontrol sisteminin performansı artar.</a:t>
                          </a:r>
                          <a:endParaRPr lang="tr-TR" dirty="0"/>
                        </a:p>
                      </a:txBody>
                      <a:tcPr/>
                    </a:tc>
                  </a:tr>
                </a:tbl>
              </a:graphicData>
            </a:graphic>
          </p:graphicFrame>
        </mc:Fallback>
      </mc:AlternateContent>
      <mc:AlternateContent xmlns:mc="http://schemas.openxmlformats.org/markup-compatibility/2006">
        <mc:Choice xmlns:a14="http://schemas.microsoft.com/office/drawing/2010/main" Requires="a14">
          <p:sp>
            <p:nvSpPr>
              <p:cNvPr id="6" name="Dikdörtgen 5"/>
              <p:cNvSpPr/>
              <p:nvPr/>
            </p:nvSpPr>
            <p:spPr>
              <a:xfrm>
                <a:off x="2994080" y="5321421"/>
                <a:ext cx="6096000" cy="440185"/>
              </a:xfrm>
              <a:prstGeom prst="rect">
                <a:avLst/>
              </a:prstGeom>
            </p:spPr>
            <p:txBody>
              <a:bodyPr>
                <a:spAutoFit/>
              </a:bodyPr>
              <a:lstStyle/>
              <a:p>
                <a:pPr>
                  <a:lnSpc>
                    <a:spcPct val="120000"/>
                  </a:lnSpc>
                  <a:spcBef>
                    <a:spcPts val="0"/>
                  </a:spcBef>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𝑇</m:t>
                          </m:r>
                        </m:e>
                        <m:sub>
                          <m:r>
                            <a:rPr lang="tr-TR" i="1">
                              <a:latin typeface="Cambria Math" panose="02040503050406030204" pitchFamily="18" charset="0"/>
                              <a:ea typeface="Cambria Math" panose="02040503050406030204" pitchFamily="18" charset="0"/>
                            </a:rPr>
                            <m:t>𝑑</m:t>
                          </m:r>
                        </m:sub>
                      </m:sSub>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bSup>
                        <m:sSubSupPr>
                          <m:ctrlPr>
                            <a:rPr lang="tr-TR" i="1">
                              <a:latin typeface="Cambria Math" panose="02040503050406030204" pitchFamily="18" charset="0"/>
                              <a:ea typeface="Cambria Math" panose="02040503050406030204" pitchFamily="18" charset="0"/>
                            </a:rPr>
                          </m:ctrlPr>
                        </m:sSubSup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i="1">
                              <a:latin typeface="Cambria Math" panose="02040503050406030204" pitchFamily="18" charset="0"/>
                              <a:ea typeface="Cambria Math" panose="02040503050406030204" pitchFamily="18" charset="0"/>
                            </a:rPr>
                            <m:t>𝑑</m:t>
                          </m:r>
                        </m:sub>
                        <m:sup>
                          <m:r>
                            <a:rPr lang="tr-TR" i="1">
                              <a:latin typeface="Cambria Math" panose="02040503050406030204" pitchFamily="18" charset="0"/>
                              <a:ea typeface="Cambria Math" panose="02040503050406030204" pitchFamily="18" charset="0"/>
                            </a:rPr>
                            <m:t>0</m:t>
                          </m:r>
                        </m:sup>
                      </m:sSubSup>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i="1">
                              <a:latin typeface="Cambria Math" panose="02040503050406030204" pitchFamily="18" charset="0"/>
                              <a:ea typeface="Cambria Math" panose="02040503050406030204" pitchFamily="18" charset="0"/>
                            </a:rPr>
                            <m:t>𝑑</m:t>
                          </m:r>
                        </m:sub>
                      </m:sSub>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oMath>
                  </m:oMathPara>
                </a14:m>
                <a:endParaRPr lang="tr-TR" dirty="0"/>
              </a:p>
            </p:txBody>
          </p:sp>
        </mc:Choice>
        <mc:Fallback>
          <p:sp>
            <p:nvSpPr>
              <p:cNvPr id="6" name="Dikdörtgen 5"/>
              <p:cNvSpPr>
                <a:spLocks noRot="1" noChangeAspect="1" noMove="1" noResize="1" noEditPoints="1" noAdjustHandles="1" noChangeArrowheads="1" noChangeShapeType="1" noTextEdit="1"/>
              </p:cNvSpPr>
              <p:nvPr/>
            </p:nvSpPr>
            <p:spPr>
              <a:xfrm>
                <a:off x="2994080" y="5321421"/>
                <a:ext cx="6096000" cy="440185"/>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943184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Özet</a:t>
            </a:r>
            <a:endParaRPr lang="en-US" dirty="0"/>
          </a:p>
        </p:txBody>
      </p:sp>
      <p:sp>
        <p:nvSpPr>
          <p:cNvPr id="3" name="Content Placeholder 2"/>
          <p:cNvSpPr>
            <a:spLocks noGrp="1"/>
          </p:cNvSpPr>
          <p:nvPr>
            <p:ph idx="1"/>
          </p:nvPr>
        </p:nvSpPr>
        <p:spPr/>
        <p:txBody>
          <a:bodyPr>
            <a:normAutofit/>
          </a:bodyPr>
          <a:lstStyle/>
          <a:p>
            <a:r>
              <a:rPr lang="tr-TR" dirty="0" smtClean="0"/>
              <a:t>Bu derste, </a:t>
            </a:r>
          </a:p>
          <a:p>
            <a:pPr>
              <a:buFont typeface="Wingdings" panose="05000000000000000000" pitchFamily="2" charset="2"/>
              <a:buChar char="q"/>
            </a:pPr>
            <a:r>
              <a:rPr lang="tr-TR" dirty="0" smtClean="0"/>
              <a:t> Otomatik kontrolün amacı ve uygulama hakkında konuştuk</a:t>
            </a:r>
          </a:p>
          <a:p>
            <a:pPr>
              <a:buFont typeface="Wingdings" panose="05000000000000000000" pitchFamily="2" charset="2"/>
              <a:buChar char="q"/>
            </a:pPr>
            <a:r>
              <a:rPr lang="tr-TR" dirty="0" smtClean="0"/>
              <a:t> Genel </a:t>
            </a:r>
            <a:r>
              <a:rPr lang="tr-TR" dirty="0"/>
              <a:t>olarak otomatik kontrol </a:t>
            </a:r>
            <a:r>
              <a:rPr lang="tr-TR" dirty="0" smtClean="0"/>
              <a:t>kavramlarını ve kontrol elemanlarını tanıdık</a:t>
            </a:r>
            <a:r>
              <a:rPr lang="tr-TR" dirty="0"/>
              <a:t>. </a:t>
            </a:r>
            <a:endParaRPr lang="tr-TR" dirty="0" smtClean="0"/>
          </a:p>
          <a:p>
            <a:pPr>
              <a:buFont typeface="Wingdings" panose="05000000000000000000" pitchFamily="2" charset="2"/>
              <a:buChar char="q"/>
            </a:pPr>
            <a:r>
              <a:rPr lang="tr-TR" dirty="0" smtClean="0"/>
              <a:t>Kontrolün </a:t>
            </a:r>
            <a:r>
              <a:rPr lang="tr-TR" dirty="0"/>
              <a:t>çeşitleri ve birbirlerine olan üstünlüklerini konuştuk.</a:t>
            </a:r>
          </a:p>
          <a:p>
            <a:pPr>
              <a:buFont typeface="Wingdings" panose="05000000000000000000" pitchFamily="2" charset="2"/>
              <a:buChar char="q"/>
            </a:pPr>
            <a:r>
              <a:rPr lang="tr-TR" dirty="0"/>
              <a:t> Örnek bir problem üzerinden öğrendiklerimizi pekiştirdik.</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857021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 Kitabı ve Referanslar</a:t>
            </a:r>
            <a:endParaRPr lang="tr-TR" dirty="0"/>
          </a:p>
        </p:txBody>
      </p:sp>
      <p:sp>
        <p:nvSpPr>
          <p:cNvPr id="3" name="Content Placeholder 2"/>
          <p:cNvSpPr>
            <a:spLocks noGrp="1"/>
          </p:cNvSpPr>
          <p:nvPr>
            <p:ph idx="1"/>
          </p:nvPr>
        </p:nvSpPr>
        <p:spPr/>
        <p:txBody>
          <a:bodyPr>
            <a:normAutofit fontScale="92500" lnSpcReduction="10000"/>
          </a:bodyPr>
          <a:lstStyle/>
          <a:p>
            <a:r>
              <a:rPr lang="tr-TR" dirty="0"/>
              <a:t>Ders Kitabı: Ogata, K., Modern Control Engineering, 5th Edition, Pearson Prentice Hall, 2009.</a:t>
            </a:r>
          </a:p>
          <a:p>
            <a:r>
              <a:rPr lang="tr-TR" b="1" dirty="0"/>
              <a:t>Ders Notları : http://otomatikkontrol.omu.edu.tr/dersler/</a:t>
            </a:r>
          </a:p>
          <a:p>
            <a:r>
              <a:rPr lang="tr-TR" dirty="0"/>
              <a:t>Dorf, R.C. and Bishop, R.H., Modern Control Systems, 11th Ed., Pearson Prentice-Hall, 2008.</a:t>
            </a:r>
          </a:p>
          <a:p>
            <a:r>
              <a:rPr lang="tr-TR" dirty="0"/>
              <a:t>Franklin, G.F., Powell, J.D., and Emami-Naeini, A., Feedback Control of Dynamic Systems, 6th Edition, Pearson Prentice Hall, 2010.</a:t>
            </a:r>
          </a:p>
          <a:p>
            <a:r>
              <a:rPr lang="tr-TR" dirty="0"/>
              <a:t>Kuo, B.C. and Golnaraghi, F., Automatic Control Systems, 9th Ed., John Wiley  ve  Sons, 2010.</a:t>
            </a:r>
          </a:p>
          <a:p>
            <a:r>
              <a:rPr lang="tr-TR" dirty="0"/>
              <a:t>Nise, N.S. , Control Systems Engineering, 5th Ed., John Wiley, 2008.</a:t>
            </a:r>
          </a:p>
          <a:p>
            <a:r>
              <a:rPr lang="tr-TR" dirty="0"/>
              <a:t>Phillips, C.L., and Harbor, R.D., Feedback Control Systems, 4th Ed., Prentice-Hall, 2000.</a:t>
            </a:r>
          </a:p>
          <a:p>
            <a:r>
              <a:rPr lang="tr-TR" dirty="0"/>
              <a:t>Raven, F. H., Automatic Control Engineering, 5th Ed., McGraw-Hill, 1995.</a:t>
            </a:r>
          </a:p>
        </p:txBody>
      </p:sp>
    </p:spTree>
    <p:extLst>
      <p:ext uri="{BB962C8B-B14F-4D97-AF65-F5344CB8AC3E}">
        <p14:creationId xmlns:p14="http://schemas.microsoft.com/office/powerpoint/2010/main" val="341051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84408" y="293299"/>
            <a:ext cx="7532308" cy="5760000"/>
          </a:xfrm>
          <a:prstGeom prst="rect">
            <a:avLst/>
          </a:prstGeom>
        </p:spPr>
      </p:pic>
    </p:spTree>
    <p:extLst>
      <p:ext uri="{BB962C8B-B14F-4D97-AF65-F5344CB8AC3E}">
        <p14:creationId xmlns:p14="http://schemas.microsoft.com/office/powerpoint/2010/main" val="407999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Otomatik Kontrol Uygulama Alanları</a:t>
            </a:r>
            <a:endParaRPr lang="tr-TR" dirty="0"/>
          </a:p>
        </p:txBody>
      </p:sp>
      <p:sp>
        <p:nvSpPr>
          <p:cNvPr id="3" name="Content Placeholder 2"/>
          <p:cNvSpPr>
            <a:spLocks noGrp="1"/>
          </p:cNvSpPr>
          <p:nvPr>
            <p:ph idx="1"/>
          </p:nvPr>
        </p:nvSpPr>
        <p:spPr/>
        <p:txBody>
          <a:bodyPr>
            <a:normAutofit/>
          </a:bodyPr>
          <a:lstStyle/>
          <a:p>
            <a:pPr indent="-182880">
              <a:buFont typeface="Arial" panose="020B0604020202020204" pitchFamily="34" charset="0"/>
              <a:buChar char="•"/>
            </a:pPr>
            <a:r>
              <a:rPr lang="tr-TR" sz="2800" dirty="0" smtClean="0"/>
              <a:t>Otomatik kontrol, bilim ve mühendisliğin gelişiminde önemli bir role sahiptir.</a:t>
            </a:r>
          </a:p>
          <a:p>
            <a:pPr indent="-182880">
              <a:buFont typeface="Arial" panose="020B0604020202020204" pitchFamily="34" charset="0"/>
              <a:buChar char="•"/>
            </a:pPr>
            <a:r>
              <a:rPr lang="tr-TR" sz="2800" dirty="0" smtClean="0"/>
              <a:t>Otomatik kontrol, modern üretim ve endüstriyel işlevlerin ayrılmaz ve önemli bir parçası olması yanında uzay, savaş ve robot teknolojilerinde çok daha önemli yer almaktadır.</a:t>
            </a:r>
          </a:p>
          <a:p>
            <a:endParaRPr lang="tr-TR" dirty="0"/>
          </a:p>
        </p:txBody>
      </p:sp>
    </p:spTree>
    <p:extLst>
      <p:ext uri="{BB962C8B-B14F-4D97-AF65-F5344CB8AC3E}">
        <p14:creationId xmlns:p14="http://schemas.microsoft.com/office/powerpoint/2010/main" val="115537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Alanları</a:t>
            </a:r>
            <a:endParaRPr lang="tr-TR" dirty="0"/>
          </a:p>
        </p:txBody>
      </p:sp>
      <p:sp>
        <p:nvSpPr>
          <p:cNvPr id="3" name="İçerik Yer Tutucusu 2"/>
          <p:cNvSpPr>
            <a:spLocks noGrp="1"/>
          </p:cNvSpPr>
          <p:nvPr>
            <p:ph idx="1"/>
          </p:nvPr>
        </p:nvSpPr>
        <p:spPr/>
        <p:txBody>
          <a:bodyPr>
            <a:normAutofit fontScale="92500" lnSpcReduction="20000"/>
          </a:bodyPr>
          <a:lstStyle/>
          <a:p>
            <a:pPr indent="-182880">
              <a:buFont typeface="Arial" panose="020B0604020202020204" pitchFamily="34" charset="0"/>
              <a:buChar char="•"/>
            </a:pPr>
            <a:r>
              <a:rPr lang="tr-TR" sz="2800" dirty="0"/>
              <a:t>Örnek vermek gerekirse</a:t>
            </a:r>
          </a:p>
          <a:p>
            <a:pPr lvl="1">
              <a:buFont typeface="Arial" panose="020B0604020202020204" pitchFamily="34" charset="0"/>
              <a:buChar char="•"/>
            </a:pPr>
            <a:r>
              <a:rPr lang="tr-TR" sz="2200" b="1" dirty="0"/>
              <a:t>İmalat Sanayii</a:t>
            </a:r>
          </a:p>
          <a:p>
            <a:pPr lvl="2">
              <a:buFont typeface="Arial" panose="020B0604020202020204" pitchFamily="34" charset="0"/>
              <a:buChar char="•"/>
            </a:pPr>
            <a:r>
              <a:rPr lang="tr-TR" sz="1800" dirty="0"/>
              <a:t>Takım tezgahlarının numerik kontrolü (CNC tezgahlar vs.), İleri otomasyon ve robotik uygulamaları</a:t>
            </a:r>
          </a:p>
          <a:p>
            <a:pPr lvl="1">
              <a:buFont typeface="Arial" panose="020B0604020202020204" pitchFamily="34" charset="0"/>
              <a:buChar char="•"/>
            </a:pPr>
            <a:r>
              <a:rPr lang="tr-TR" sz="2200" b="1" dirty="0"/>
              <a:t>Havacılık ve Uzay Sanayii</a:t>
            </a:r>
          </a:p>
          <a:p>
            <a:pPr lvl="2">
              <a:buFont typeface="Arial" panose="020B0604020202020204" pitchFamily="34" charset="0"/>
              <a:buChar char="•"/>
            </a:pPr>
            <a:r>
              <a:rPr lang="tr-TR" sz="1800" dirty="0"/>
              <a:t>Uzay araçları, füze güdüm sistemleri, oto pilot uygulamaları vs.</a:t>
            </a:r>
          </a:p>
          <a:p>
            <a:pPr lvl="1">
              <a:buFont typeface="Arial" panose="020B0604020202020204" pitchFamily="34" charset="0"/>
              <a:buChar char="•"/>
            </a:pPr>
            <a:r>
              <a:rPr lang="tr-TR" sz="2200" b="1" dirty="0"/>
              <a:t>Kara Ulaşım Araçları</a:t>
            </a:r>
          </a:p>
          <a:p>
            <a:pPr lvl="2">
              <a:buFont typeface="Arial" panose="020B0604020202020204" pitchFamily="34" charset="0"/>
              <a:buChar char="•"/>
            </a:pPr>
            <a:r>
              <a:rPr lang="tr-TR" sz="1800" dirty="0"/>
              <a:t>ABS frenler, Hız sabitleme kontrolü, klima kontrolü, kayma kontrolü vs.</a:t>
            </a:r>
          </a:p>
          <a:p>
            <a:pPr lvl="1">
              <a:buFont typeface="Arial" panose="020B0604020202020204" pitchFamily="34" charset="0"/>
              <a:buChar char="•"/>
            </a:pPr>
            <a:r>
              <a:rPr lang="tr-TR" sz="2200" b="1" dirty="0"/>
              <a:t>Savunma Sanayii</a:t>
            </a:r>
          </a:p>
          <a:p>
            <a:pPr lvl="2">
              <a:buFont typeface="Arial" panose="020B0604020202020204" pitchFamily="34" charset="0"/>
              <a:buChar char="•"/>
            </a:pPr>
            <a:r>
              <a:rPr lang="tr-TR" sz="1800" dirty="0"/>
              <a:t>Füze korunma sistemleri, radar sistemleri, hedef takip sistemleri, silah platformlarının stabilizasyonu</a:t>
            </a:r>
          </a:p>
          <a:p>
            <a:pPr lvl="1">
              <a:buFont typeface="Arial" panose="020B0604020202020204" pitchFamily="34" charset="0"/>
              <a:buChar char="•"/>
            </a:pPr>
            <a:r>
              <a:rPr lang="tr-TR" sz="2200" b="1" dirty="0"/>
              <a:t>Diğer Endüstriyel Uygulamalar</a:t>
            </a:r>
          </a:p>
          <a:p>
            <a:pPr lvl="2">
              <a:buFont typeface="Arial" panose="020B0604020202020204" pitchFamily="34" charset="0"/>
              <a:buChar char="•"/>
            </a:pPr>
            <a:r>
              <a:rPr lang="tr-TR" sz="1800" dirty="0"/>
              <a:t>Binalarda ı</a:t>
            </a:r>
            <a:r>
              <a:rPr lang="en-US" sz="1800" dirty="0" err="1"/>
              <a:t>sıtma</a:t>
            </a:r>
            <a:r>
              <a:rPr lang="en-US" sz="1800" dirty="0"/>
              <a:t>, </a:t>
            </a:r>
            <a:r>
              <a:rPr lang="en-US" sz="1800" dirty="0" err="1"/>
              <a:t>havalandırma</a:t>
            </a:r>
            <a:r>
              <a:rPr lang="en-US" sz="1800" dirty="0"/>
              <a:t> </a:t>
            </a:r>
            <a:r>
              <a:rPr lang="en-US" sz="1800" dirty="0" err="1"/>
              <a:t>ve</a:t>
            </a:r>
            <a:r>
              <a:rPr lang="en-US" sz="1800" dirty="0"/>
              <a:t> </a:t>
            </a:r>
            <a:r>
              <a:rPr lang="en-US" sz="1800" dirty="0" err="1"/>
              <a:t>iklimlendirme</a:t>
            </a:r>
            <a:r>
              <a:rPr lang="en-US" sz="1800" dirty="0"/>
              <a:t> (HVAC) </a:t>
            </a:r>
            <a:r>
              <a:rPr lang="en-US" sz="1800" dirty="0" err="1"/>
              <a:t>sistemlerinde</a:t>
            </a:r>
            <a:r>
              <a:rPr lang="en-US" sz="1800" dirty="0"/>
              <a:t>, </a:t>
            </a:r>
            <a:r>
              <a:rPr lang="en-US" sz="1800" dirty="0" err="1"/>
              <a:t>yangın</a:t>
            </a:r>
            <a:r>
              <a:rPr lang="en-US" sz="1800" dirty="0"/>
              <a:t> </a:t>
            </a:r>
            <a:r>
              <a:rPr lang="en-US" sz="1800" dirty="0" err="1"/>
              <a:t>ve</a:t>
            </a:r>
            <a:r>
              <a:rPr lang="en-US" sz="1800" dirty="0"/>
              <a:t> </a:t>
            </a:r>
            <a:r>
              <a:rPr lang="en-US" sz="1800" dirty="0" err="1"/>
              <a:t>güvenlik</a:t>
            </a:r>
            <a:r>
              <a:rPr lang="en-US" sz="1800" dirty="0"/>
              <a:t> </a:t>
            </a:r>
            <a:r>
              <a:rPr lang="en-US" sz="1800" dirty="0" err="1"/>
              <a:t>sistemleri</a:t>
            </a:r>
            <a:r>
              <a:rPr lang="en-US" sz="1800" dirty="0"/>
              <a:t>, </a:t>
            </a:r>
            <a:r>
              <a:rPr lang="en-US" sz="1800" dirty="0" err="1"/>
              <a:t>aydınlatma</a:t>
            </a:r>
            <a:r>
              <a:rPr lang="en-US" sz="1800" dirty="0"/>
              <a:t>, </a:t>
            </a:r>
            <a:r>
              <a:rPr lang="en-US" sz="1800" dirty="0" err="1"/>
              <a:t>acil</a:t>
            </a:r>
            <a:r>
              <a:rPr lang="en-US" sz="1800" dirty="0"/>
              <a:t> durum </a:t>
            </a:r>
            <a:r>
              <a:rPr lang="en-US" sz="1800" dirty="0" err="1"/>
              <a:t>enerji</a:t>
            </a:r>
            <a:r>
              <a:rPr lang="en-US" sz="1800" dirty="0"/>
              <a:t> </a:t>
            </a:r>
            <a:r>
              <a:rPr lang="en-US" sz="1800" dirty="0" err="1"/>
              <a:t>dağıtımı</a:t>
            </a:r>
            <a:r>
              <a:rPr lang="en-US" sz="1800" dirty="0"/>
              <a:t>, </a:t>
            </a:r>
            <a:r>
              <a:rPr lang="en-US" sz="1800" dirty="0" err="1"/>
              <a:t>asansörler</a:t>
            </a:r>
            <a:r>
              <a:rPr lang="tr-TR" sz="1800" dirty="0"/>
              <a:t>de vs. Endüstriyel tesislerde basıncın, akışın, sıcaklığın veya yoğunluğun kontrol edildiği sistemlerde</a:t>
            </a:r>
          </a:p>
          <a:p>
            <a:pPr lvl="1">
              <a:buFont typeface="Arial" panose="020B0604020202020204" pitchFamily="34" charset="0"/>
              <a:buChar char="•"/>
            </a:pPr>
            <a:r>
              <a:rPr lang="tr-TR" sz="2200" b="1" dirty="0"/>
              <a:t>Bilgisayar Endüstrisi</a:t>
            </a:r>
          </a:p>
          <a:p>
            <a:pPr lvl="2">
              <a:buFont typeface="Arial" panose="020B0604020202020204" pitchFamily="34" charset="0"/>
              <a:buChar char="•"/>
            </a:pPr>
            <a:r>
              <a:rPr lang="tr-TR" sz="1800" dirty="0"/>
              <a:t>Veri depolama, koruma saklama, disk sürücüleri vs.</a:t>
            </a:r>
          </a:p>
          <a:p>
            <a:pPr lvl="1">
              <a:buFont typeface="Arial" panose="020B0604020202020204" pitchFamily="34" charset="0"/>
              <a:buChar char="•"/>
            </a:pPr>
            <a:r>
              <a:rPr lang="tr-TR" sz="2200" b="1" dirty="0"/>
              <a:t>Ev Araç Gereçleri</a:t>
            </a:r>
          </a:p>
          <a:p>
            <a:pPr lvl="2">
              <a:buFont typeface="Arial" panose="020B0604020202020204" pitchFamily="34" charset="0"/>
              <a:buChar char="•"/>
            </a:pPr>
            <a:r>
              <a:rPr lang="tr-TR" sz="1800" dirty="0"/>
              <a:t>TV, çamaşır makinası, bulaşık makinası, buzdolabı, mikrodalga fırın vs.</a:t>
            </a:r>
          </a:p>
          <a:p>
            <a:endParaRPr lang="tr-TR" dirty="0"/>
          </a:p>
        </p:txBody>
      </p:sp>
    </p:spTree>
    <p:extLst>
      <p:ext uri="{BB962C8B-B14F-4D97-AF65-F5344CB8AC3E}">
        <p14:creationId xmlns:p14="http://schemas.microsoft.com/office/powerpoint/2010/main" val="356840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Otomatik </a:t>
            </a:r>
            <a:r>
              <a:rPr lang="tr-TR" dirty="0" smtClean="0"/>
              <a:t>kontrolün tanımı ve amacı</a:t>
            </a:r>
            <a:endParaRPr lang="en-US" dirty="0"/>
          </a:p>
        </p:txBody>
      </p:sp>
      <p:sp>
        <p:nvSpPr>
          <p:cNvPr id="3" name="Content Placeholder 2"/>
          <p:cNvSpPr>
            <a:spLocks noGrp="1"/>
          </p:cNvSpPr>
          <p:nvPr>
            <p:ph idx="1"/>
          </p:nvPr>
        </p:nvSpPr>
        <p:spPr/>
        <p:txBody>
          <a:bodyPr>
            <a:normAutofit/>
          </a:bodyPr>
          <a:lstStyle/>
          <a:p>
            <a:pPr marL="0" indent="0">
              <a:buNone/>
            </a:pPr>
            <a:r>
              <a:rPr lang="tr-TR" sz="2200" b="1" dirty="0" smtClean="0"/>
              <a:t>Tanım</a:t>
            </a:r>
            <a:endParaRPr lang="tr-TR" sz="2200" b="1" dirty="0"/>
          </a:p>
          <a:p>
            <a:pPr marL="0" indent="0">
              <a:buNone/>
            </a:pPr>
            <a:r>
              <a:rPr lang="tr-TR" sz="2200" dirty="0" smtClean="0"/>
              <a:t>Otomatik kontrol, bir nesnenin, bir sistemin veya bir işleyişin arzu edilen şekilde davranmasını sağlama işlemidir.</a:t>
            </a:r>
          </a:p>
          <a:p>
            <a:pPr marL="0" indent="0">
              <a:buNone/>
            </a:pPr>
            <a:r>
              <a:rPr lang="tr-TR" sz="2200" b="1" dirty="0" smtClean="0"/>
              <a:t>Amaçlar</a:t>
            </a:r>
          </a:p>
          <a:p>
            <a:pPr>
              <a:buFont typeface="Wingdings" panose="05000000000000000000" pitchFamily="2" charset="2"/>
              <a:buChar char="q"/>
            </a:pPr>
            <a:r>
              <a:rPr lang="tr-TR" sz="2200" dirty="0" smtClean="0"/>
              <a:t> İnsanları sıkıcı ve tekrarlanan iş ve etkinliklerden kurtarmak.</a:t>
            </a:r>
          </a:p>
          <a:p>
            <a:pPr>
              <a:buFont typeface="Wingdings" panose="05000000000000000000" pitchFamily="2" charset="2"/>
              <a:buChar char="q"/>
            </a:pPr>
            <a:r>
              <a:rPr lang="tr-TR" sz="2200" dirty="0"/>
              <a:t> </a:t>
            </a:r>
            <a:r>
              <a:rPr lang="tr-TR" sz="2200" dirty="0" smtClean="0"/>
              <a:t>Yapılan iş veya etkinliğin hızını ve doğruluğunu artırmak.</a:t>
            </a:r>
          </a:p>
          <a:p>
            <a:pPr>
              <a:buFont typeface="Wingdings" panose="05000000000000000000" pitchFamily="2" charset="2"/>
              <a:buChar char="q"/>
            </a:pPr>
            <a:r>
              <a:rPr lang="tr-TR" sz="2200" dirty="0"/>
              <a:t> </a:t>
            </a:r>
            <a:r>
              <a:rPr lang="tr-TR" sz="2200" dirty="0" smtClean="0"/>
              <a:t>Zaman ve para tasarrufu sağlamak</a:t>
            </a:r>
          </a:p>
          <a:p>
            <a:pPr marL="0" indent="0">
              <a:buNone/>
            </a:pPr>
            <a:r>
              <a:rPr lang="tr-TR" sz="2200" dirty="0" smtClean="0"/>
              <a:t>Otomatik kontrol teori ve pratiğindeki ilerlemeler, dinamik sistemlerden optimal performans elde etmeyi, verimliliğin artmasını ve rutin tekrar eden el işçiliğinin ağır yükünde hafiflemeyi sağladığı için günümüz </a:t>
            </a:r>
            <a:r>
              <a:rPr lang="tr-TR" sz="2200" b="1" dirty="0" smtClean="0"/>
              <a:t>mühendis ve bilim adamlarının </a:t>
            </a:r>
            <a:r>
              <a:rPr lang="tr-TR" sz="2200" dirty="0" smtClean="0"/>
              <a:t>yoğun ilgisi bu alanı daha iyi anlamaya yönelmek zorundadır.</a:t>
            </a:r>
          </a:p>
          <a:p>
            <a:pPr marL="201168" lvl="1" indent="0">
              <a:buNone/>
            </a:pPr>
            <a:endParaRPr lang="en-US" dirty="0"/>
          </a:p>
        </p:txBody>
      </p:sp>
    </p:spTree>
    <p:extLst>
      <p:ext uri="{BB962C8B-B14F-4D97-AF65-F5344CB8AC3E}">
        <p14:creationId xmlns:p14="http://schemas.microsoft.com/office/powerpoint/2010/main" val="1345523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1824</TotalTime>
  <Words>3248</Words>
  <Application>Microsoft Office PowerPoint</Application>
  <PresentationFormat>Geniş ekran</PresentationFormat>
  <Paragraphs>520</Paragraphs>
  <Slides>45</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45</vt:i4>
      </vt:variant>
    </vt:vector>
  </HeadingPairs>
  <TitlesOfParts>
    <vt:vector size="52" baseType="lpstr">
      <vt:lpstr>Arial</vt:lpstr>
      <vt:lpstr>Calibri</vt:lpstr>
      <vt:lpstr>Calibri Light</vt:lpstr>
      <vt:lpstr>Cambria Math</vt:lpstr>
      <vt:lpstr>Symbol</vt:lpstr>
      <vt:lpstr>Wingdings</vt:lpstr>
      <vt:lpstr>Retrospect</vt:lpstr>
      <vt:lpstr>Otomatik Kontrol</vt:lpstr>
      <vt:lpstr>Dersin Amacı</vt:lpstr>
      <vt:lpstr>Ders İçeriği</vt:lpstr>
      <vt:lpstr>Öğrenme Çıktıları</vt:lpstr>
      <vt:lpstr>Ders Kitabı ve Referanslar</vt:lpstr>
      <vt:lpstr>PowerPoint Sunusu</vt:lpstr>
      <vt:lpstr>Otomatik Kontrol Uygulama Alanları</vt:lpstr>
      <vt:lpstr>Uygulama Alanları</vt:lpstr>
      <vt:lpstr>Otomatik kontrolün tanımı ve amacı</vt:lpstr>
      <vt:lpstr>Otomatik Kontrole Tarihsel Bakış</vt:lpstr>
      <vt:lpstr>PowerPoint Sunusu</vt:lpstr>
      <vt:lpstr>Otomatik Kontrole Tarihsel Bakış</vt:lpstr>
      <vt:lpstr>Ağırlıklı Mekanik Regülatöre</vt:lpstr>
      <vt:lpstr>Otomatik Kontrole Tarihsel Bakış</vt:lpstr>
      <vt:lpstr>Temel Kavramlar ve Tanımlar</vt:lpstr>
      <vt:lpstr>Temel Kavramlar ve Tanımlar</vt:lpstr>
      <vt:lpstr>Temel Kavramlar</vt:lpstr>
      <vt:lpstr>Örnek</vt:lpstr>
      <vt:lpstr>Temel Kavramlar</vt:lpstr>
      <vt:lpstr>Temel Kavramlar</vt:lpstr>
      <vt:lpstr>Temel Kavramlar</vt:lpstr>
      <vt:lpstr>Bir Kontrol Sisteminin Temel Bileşenleri</vt:lpstr>
      <vt:lpstr>Temel Kontrol Çeşitleri </vt:lpstr>
      <vt:lpstr>Temel Kontrol Çeşitleri </vt:lpstr>
      <vt:lpstr>Temel Kontrol Çeşitleri </vt:lpstr>
      <vt:lpstr>Temel Kavramlar</vt:lpstr>
      <vt:lpstr>Temel Kavramlar</vt:lpstr>
      <vt:lpstr>Temel Kavramlar</vt:lpstr>
      <vt:lpstr>Temel Kontrol Çeşitleri </vt:lpstr>
      <vt:lpstr>Açık Çevrim Kontrol Sistemi</vt:lpstr>
      <vt:lpstr>Açık Çevrim Kontrol Sistemi</vt:lpstr>
      <vt:lpstr>Kapalı Çevrim Kontrol Sistemi</vt:lpstr>
      <vt:lpstr>Kapalı Çevrim Kontrol Sistemi</vt:lpstr>
      <vt:lpstr>Kapalı Çevrim Kontrol Sistemi</vt:lpstr>
      <vt:lpstr>Kapalı Çevrim Kontrol Sistemi Çeşitleri Temel hata tabanlı geri bildirimli kontrol sistemi</vt:lpstr>
      <vt:lpstr>Kapalı Çevrim Kontrol Sistemi Çeşitleri Geri ve ileri bildirimli ve bozucu etki giderici içeren kontrol sistemi</vt:lpstr>
      <vt:lpstr>Kapalı Çevrim Kontrol Sistemi Çeşitleri Dolaylı geri bildirimli kontrol sistemi</vt:lpstr>
      <vt:lpstr>Örnek: Bir rotorun hız kontrolü</vt:lpstr>
      <vt:lpstr>Örnek: Bir rotorun hız kontrolü</vt:lpstr>
      <vt:lpstr>Örnek: Bir rotorun hız kontrolü</vt:lpstr>
      <vt:lpstr>Örnek: Bir rotorun hız kontrolü Açık Çevrim Kontrol</vt:lpstr>
      <vt:lpstr>Örnek: Bir rotorun hız kontrolü En Temel Kapalı Çevrim Kontrol</vt:lpstr>
      <vt:lpstr>Örnek: Bir rotorun hız kontrolü Gelişmiş Kapalı Çevrim Kontrol</vt:lpstr>
      <vt:lpstr>Kalıcı hata oranlarını</vt:lpstr>
      <vt:lpstr>Özet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Otomatik Kontrol</dc:title>
  <dc:creator>Nurdan Bilgin</dc:creator>
  <cp:lastModifiedBy>Nurdan Bilgin</cp:lastModifiedBy>
  <cp:revision>149</cp:revision>
  <dcterms:created xsi:type="dcterms:W3CDTF">2017-04-18T08:36:43Z</dcterms:created>
  <dcterms:modified xsi:type="dcterms:W3CDTF">2019-09-26T10:26:44Z</dcterms:modified>
</cp:coreProperties>
</file>