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567D21-CCA7-4A91-B6CB-DE637EAFA74C}">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p:scale>
          <a:sx n="100" d="100"/>
          <a:sy n="100" d="100"/>
        </p:scale>
        <p:origin x="72"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dan Bilgin" userId="S::nurdan.bilgin@omu.edu.tr::131f8f7b-6d85-49b5-8fc2-d8a48ab09715" providerId="AD" clId="Web-{6F97E487-C269-0847-1294-8CEEF60DE044}"/>
    <pc:docChg chg="modSld">
      <pc:chgData name="Nurdan Bilgin" userId="S::nurdan.bilgin@omu.edu.tr::131f8f7b-6d85-49b5-8fc2-d8a48ab09715" providerId="AD" clId="Web-{6F97E487-C269-0847-1294-8CEEF60DE044}" dt="2019-02-21T13:30:29.624" v="0"/>
      <pc:docMkLst>
        <pc:docMk/>
      </pc:docMkLst>
      <pc:sldChg chg="delSp modSp mod modClrScheme chgLayout">
        <pc:chgData name="Nurdan Bilgin" userId="S::nurdan.bilgin@omu.edu.tr::131f8f7b-6d85-49b5-8fc2-d8a48ab09715" providerId="AD" clId="Web-{6F97E487-C269-0847-1294-8CEEF60DE044}" dt="2019-02-21T13:30:29.624" v="0"/>
        <pc:sldMkLst>
          <pc:docMk/>
          <pc:sldMk cId="1390076203" sldId="298"/>
        </pc:sldMkLst>
        <pc:spChg chg="del">
          <ac:chgData name="Nurdan Bilgin" userId="S::nurdan.bilgin@omu.edu.tr::131f8f7b-6d85-49b5-8fc2-d8a48ab09715" providerId="AD" clId="Web-{6F97E487-C269-0847-1294-8CEEF60DE044}" dt="2019-02-21T13:30:29.624" v="0"/>
          <ac:spMkLst>
            <pc:docMk/>
            <pc:sldMk cId="1390076203" sldId="298"/>
            <ac:spMk id="2" creationId="{00000000-0000-0000-0000-000000000000}"/>
          </ac:spMkLst>
        </pc:spChg>
        <pc:spChg chg="del">
          <ac:chgData name="Nurdan Bilgin" userId="S::nurdan.bilgin@omu.edu.tr::131f8f7b-6d85-49b5-8fc2-d8a48ab09715" providerId="AD" clId="Web-{6F97E487-C269-0847-1294-8CEEF60DE044}" dt="2019-02-21T13:30:29.624" v="0"/>
          <ac:spMkLst>
            <pc:docMk/>
            <pc:sldMk cId="1390076203" sldId="298"/>
            <ac:spMk id="3" creationId="{00000000-0000-0000-0000-000000000000}"/>
          </ac:spMkLst>
        </pc:spChg>
        <pc:spChg chg="mod ord">
          <ac:chgData name="Nurdan Bilgin" userId="S::nurdan.bilgin@omu.edu.tr::131f8f7b-6d85-49b5-8fc2-d8a48ab09715" providerId="AD" clId="Web-{6F97E487-C269-0847-1294-8CEEF60DE044}" dt="2019-02-21T13:30:29.624" v="0"/>
          <ac:spMkLst>
            <pc:docMk/>
            <pc:sldMk cId="1390076203" sldId="298"/>
            <ac:spMk id="4" creationId="{00000000-0000-0000-0000-000000000000}"/>
          </ac:spMkLst>
        </pc:spChg>
        <pc:spChg chg="mod ord">
          <ac:chgData name="Nurdan Bilgin" userId="S::nurdan.bilgin@omu.edu.tr::131f8f7b-6d85-49b5-8fc2-d8a48ab09715" providerId="AD" clId="Web-{6F97E487-C269-0847-1294-8CEEF60DE044}" dt="2019-02-21T13:30:29.624" v="0"/>
          <ac:spMkLst>
            <pc:docMk/>
            <pc:sldMk cId="1390076203" sldId="298"/>
            <ac:spMk id="5" creationId="{00000000-0000-0000-0000-000000000000}"/>
          </ac:spMkLst>
        </pc:spChg>
        <pc:spChg chg="mod ord">
          <ac:chgData name="Nurdan Bilgin" userId="S::nurdan.bilgin@omu.edu.tr::131f8f7b-6d85-49b5-8fc2-d8a48ab09715" providerId="AD" clId="Web-{6F97E487-C269-0847-1294-8CEEF60DE044}" dt="2019-02-21T13:30:29.624" v="0"/>
          <ac:spMkLst>
            <pc:docMk/>
            <pc:sldMk cId="1390076203" sldId="29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DCDDE-01E5-474A-BAA0-B0D07F39A4C1}" type="datetimeFigureOut">
              <a:rPr lang="tr-TR" smtClean="0"/>
              <a:t>8.04.2019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59C75-C23D-48AA-B48B-C3E057677071}" type="slidenum">
              <a:rPr lang="tr-TR" smtClean="0"/>
              <a:t>‹#›</a:t>
            </a:fld>
            <a:endParaRPr lang="tr-TR"/>
          </a:p>
        </p:txBody>
      </p:sp>
    </p:spTree>
    <p:extLst>
      <p:ext uri="{BB962C8B-B14F-4D97-AF65-F5344CB8AC3E}">
        <p14:creationId xmlns:p14="http://schemas.microsoft.com/office/powerpoint/2010/main" val="424110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C62D67D-ECEB-4442-B14E-CE31090C80CA}" type="datetime1">
              <a:rPr lang="tr-TR" smtClean="0"/>
              <a:t>8.04.2019</a:t>
            </a:fld>
            <a:endParaRPr lang="tr-TR"/>
          </a:p>
        </p:txBody>
      </p:sp>
      <p:sp>
        <p:nvSpPr>
          <p:cNvPr id="5" name="Footer Placeholder 4"/>
          <p:cNvSpPr>
            <a:spLocks noGrp="1"/>
          </p:cNvSpPr>
          <p:nvPr>
            <p:ph type="ftr" sz="quarter" idx="11"/>
          </p:nvPr>
        </p:nvSpPr>
        <p:spPr/>
        <p:txBody>
          <a:bodyPr/>
          <a:lstStyle>
            <a:lvl1pPr>
              <a:defRPr>
                <a:solidFill>
                  <a:schemeClr val="tx1"/>
                </a:solidFill>
              </a:defRPr>
            </a:lvl1pPr>
          </a:lstStyle>
          <a:p>
            <a:r>
              <a:rPr lang="tr-TR"/>
              <a:t>Dr. Nurdan Bilgin 2018-2019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1F581CE-71F0-4088-85C7-6D10BC70B87B}"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2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ED58E-352B-4628-B722-465261E3FA04}" type="datetime1">
              <a:rPr lang="tr-TR" smtClean="0"/>
              <a:t>8.04.2019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78603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305C-388E-4713-9F11-4D4CE1398326}" type="datetime1">
              <a:rPr lang="tr-TR" smtClean="0"/>
              <a:t>8.04.2019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05193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263" y="418528"/>
            <a:ext cx="11177516" cy="700588"/>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32264" y="1214651"/>
            <a:ext cx="11177516" cy="48813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0731" y="6223828"/>
            <a:ext cx="2329074" cy="365125"/>
          </a:xfrm>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a:xfrm>
            <a:off x="9998274" y="6223828"/>
            <a:ext cx="1706217" cy="365125"/>
          </a:xfrm>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7847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6F4CF-439E-4A1C-B7C6-D930E4FBC5D2}" type="datetime1">
              <a:rPr lang="tr-TR" smtClean="0"/>
              <a:t>8.04.2019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32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77672" y="391232"/>
            <a:ext cx="11204812" cy="65964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77672" y="1193946"/>
            <a:ext cx="5420208" cy="4886813"/>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193946"/>
            <a:ext cx="5414872" cy="4886814"/>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28840" y="6223828"/>
            <a:ext cx="2329074" cy="365125"/>
          </a:xfrm>
        </p:spPr>
        <p:txBody>
          <a:bodyPr/>
          <a:lstStyle/>
          <a:p>
            <a:fld id="{A4920C92-C129-4A29-B7DE-6868BACBB59B}" type="datetime1">
              <a:rPr lang="tr-TR" smtClean="0"/>
              <a:t>8.04.2019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a:xfrm>
            <a:off x="10011923" y="6223828"/>
            <a:ext cx="1706217" cy="365125"/>
          </a:xfrm>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40845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483B3E-29AD-4057-A345-6E35CB383B4D}" type="datetime1">
              <a:rPr lang="tr-TR" smtClean="0"/>
              <a:t>8.04.2019</a:t>
            </a:fld>
            <a:endParaRPr lang="tr-TR"/>
          </a:p>
        </p:txBody>
      </p:sp>
      <p:sp>
        <p:nvSpPr>
          <p:cNvPr id="8" name="Footer Placeholder 7"/>
          <p:cNvSpPr>
            <a:spLocks noGrp="1"/>
          </p:cNvSpPr>
          <p:nvPr>
            <p:ph type="ftr" sz="quarter" idx="11"/>
          </p:nvPr>
        </p:nvSpPr>
        <p:spPr/>
        <p:txBody>
          <a:bodyPr/>
          <a:lstStyle/>
          <a:p>
            <a:r>
              <a:rPr lang="tr-TR"/>
              <a:t>Dr. Nurdan Bilgin 2018-2019</a:t>
            </a:r>
          </a:p>
        </p:txBody>
      </p:sp>
      <p:sp>
        <p:nvSpPr>
          <p:cNvPr id="9" name="Slide Number Placeholder 8"/>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100081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D4838-5470-40F9-8D8C-4D5E3E9AD242}" type="datetime1">
              <a:rPr lang="tr-TR" smtClean="0"/>
              <a:t>8.04.2019</a:t>
            </a:fld>
            <a:endParaRPr lang="tr-TR"/>
          </a:p>
        </p:txBody>
      </p:sp>
      <p:sp>
        <p:nvSpPr>
          <p:cNvPr id="4" name="Footer Placeholder 3"/>
          <p:cNvSpPr>
            <a:spLocks noGrp="1"/>
          </p:cNvSpPr>
          <p:nvPr>
            <p:ph type="ftr" sz="quarter" idx="11"/>
          </p:nvPr>
        </p:nvSpPr>
        <p:spPr/>
        <p:txBody>
          <a:bodyPr/>
          <a:lstStyle/>
          <a:p>
            <a:r>
              <a:rPr lang="tr-TR"/>
              <a:t>Dr. Nurdan Bilgin 2018-2019</a:t>
            </a:r>
          </a:p>
        </p:txBody>
      </p:sp>
      <p:sp>
        <p:nvSpPr>
          <p:cNvPr id="5" name="Slide Number Placeholder 4"/>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75030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B8F1C-B34B-4B05-9688-DEDA3FB354D1}" type="datetime1">
              <a:rPr lang="tr-TR" smtClean="0"/>
              <a:t>8.04.2019</a:t>
            </a:fld>
            <a:endParaRPr lang="tr-TR"/>
          </a:p>
        </p:txBody>
      </p:sp>
      <p:sp>
        <p:nvSpPr>
          <p:cNvPr id="3" name="Footer Placeholder 2"/>
          <p:cNvSpPr>
            <a:spLocks noGrp="1"/>
          </p:cNvSpPr>
          <p:nvPr>
            <p:ph type="ftr" sz="quarter" idx="11"/>
          </p:nvPr>
        </p:nvSpPr>
        <p:spPr/>
        <p:txBody>
          <a:bodyPr/>
          <a:lstStyle/>
          <a:p>
            <a:r>
              <a:rPr lang="tr-TR"/>
              <a:t>Dr. Nurdan Bilgin 2018-2019</a:t>
            </a:r>
          </a:p>
        </p:txBody>
      </p:sp>
      <p:sp>
        <p:nvSpPr>
          <p:cNvPr id="4" name="Slide Number Placeholder 3"/>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94621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BA3DAE-4BAC-4033-864E-26754B11420F}" type="datetime1">
              <a:rPr lang="tr-TR" smtClean="0"/>
              <a:t>8.04.2019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184632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59DE30-3DDE-4013-AD65-30EE5051DE8C}" type="datetime1">
              <a:rPr lang="tr-TR" smtClean="0"/>
              <a:t>8.04.2019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410497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1FB0899-8F57-4973-8F48-0C941FDE4B97}" type="datetime1">
              <a:rPr lang="tr-TR" smtClean="0"/>
              <a:t>8.04.2019</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tr-TR"/>
              <a:t>Dr. Nurdan Bilgin 2018-2019</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A1F581CE-71F0-4088-85C7-6D10BC70B87B}" type="slidenum">
              <a:rPr lang="tr-TR" smtClean="0"/>
              <a:t>‹#›</a:t>
            </a:fld>
            <a:endParaRPr lang="tr-TR"/>
          </a:p>
        </p:txBody>
      </p:sp>
    </p:spTree>
    <p:extLst>
      <p:ext uri="{BB962C8B-B14F-4D97-AF65-F5344CB8AC3E}">
        <p14:creationId xmlns:p14="http://schemas.microsoft.com/office/powerpoint/2010/main" val="35541459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Optimal kontrol</a:t>
            </a:r>
          </a:p>
        </p:txBody>
      </p:sp>
      <p:sp>
        <p:nvSpPr>
          <p:cNvPr id="3" name="Subtitle 2"/>
          <p:cNvSpPr>
            <a:spLocks noGrp="1"/>
          </p:cNvSpPr>
          <p:nvPr>
            <p:ph type="subTitle" idx="1"/>
          </p:nvPr>
        </p:nvSpPr>
        <p:spPr>
          <a:xfrm>
            <a:off x="1709530" y="3869634"/>
            <a:ext cx="8767860" cy="2032402"/>
          </a:xfrm>
        </p:spPr>
        <p:txBody>
          <a:bodyPr>
            <a:normAutofit/>
          </a:bodyPr>
          <a:lstStyle/>
          <a:p>
            <a:r>
              <a:rPr lang="tr-TR" sz="2000" dirty="0" smtClean="0"/>
              <a:t>Dördüncü </a:t>
            </a:r>
            <a:r>
              <a:rPr lang="tr-TR" sz="2000" dirty="0"/>
              <a:t>Bölüm:</a:t>
            </a:r>
          </a:p>
          <a:p>
            <a:r>
              <a:rPr lang="tr-TR" sz="2000" dirty="0" smtClean="0"/>
              <a:t>Varyasyonlar Hesabı</a:t>
            </a:r>
            <a:endParaRPr lang="tr-TR" sz="2000" dirty="0"/>
          </a:p>
          <a:p>
            <a:endParaRPr lang="tr-TR" sz="2000" dirty="0"/>
          </a:p>
          <a:p>
            <a:endParaRPr lang="tr-TR" sz="2000" dirty="0"/>
          </a:p>
          <a:p>
            <a:endParaRPr lang="tr-TR" sz="2000" dirty="0"/>
          </a:p>
          <a:p>
            <a:endParaRPr lang="tr-TR" dirty="0"/>
          </a:p>
        </p:txBody>
      </p:sp>
      <p:sp>
        <p:nvSpPr>
          <p:cNvPr id="4" name="Footer Placeholder 3"/>
          <p:cNvSpPr>
            <a:spLocks noGrp="1"/>
          </p:cNvSpPr>
          <p:nvPr>
            <p:ph type="ftr" sz="quarter" idx="11"/>
          </p:nvPr>
        </p:nvSpPr>
        <p:spPr/>
        <p:txBody>
          <a:bodyPr/>
          <a:lstStyle/>
          <a:p>
            <a:r>
              <a:rPr lang="tr-TR"/>
              <a:t>Dr. Nurdan Bilgin 2018-2019</a:t>
            </a:r>
            <a:endParaRPr lang="tr-TR" dirty="0"/>
          </a:p>
        </p:txBody>
      </p:sp>
      <p:sp>
        <p:nvSpPr>
          <p:cNvPr id="5" name="Date Placeholder 4"/>
          <p:cNvSpPr>
            <a:spLocks noGrp="1"/>
          </p:cNvSpPr>
          <p:nvPr>
            <p:ph type="dt" sz="half" idx="10"/>
          </p:nvPr>
        </p:nvSpPr>
        <p:spPr/>
        <p:txBody>
          <a:bodyPr/>
          <a:lstStyle/>
          <a:p>
            <a:fld id="{D7353437-76F5-44F0-BE7C-F3C3DA36BA11}" type="datetime1">
              <a:rPr lang="tr-TR" smtClean="0"/>
              <a:t>8.04.2019</a:t>
            </a:fld>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a:t>
            </a:fld>
            <a:endParaRPr lang="tr-TR"/>
          </a:p>
        </p:txBody>
      </p:sp>
    </p:spTree>
    <p:extLst>
      <p:ext uri="{BB962C8B-B14F-4D97-AF65-F5344CB8AC3E}">
        <p14:creationId xmlns:p14="http://schemas.microsoft.com/office/powerpoint/2010/main" val="3595597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000000"/>
                </a:solidFill>
              </a:rPr>
              <a:t>Kısıt Olduğu Durum İçin Fonksiyonelin </a:t>
            </a:r>
            <a:r>
              <a:rPr lang="tr-TR" sz="2800" dirty="0" err="1">
                <a:solidFill>
                  <a:srgbClr val="000000"/>
                </a:solidFill>
              </a:rPr>
              <a:t>Minimizasyonu</a:t>
            </a:r>
            <a:endParaRPr lang="tr-TR" sz="2800"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fontScale="92500"/>
              </a:bodyPr>
              <a:lstStyle/>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𝛿</m:t>
                      </m:r>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 </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 </m:t>
                          </m:r>
                          <m:d>
                            <m:dPr>
                              <m:begChr m:val="{"/>
                              <m:endChr m:val="}"/>
                              <m:ctrlPr>
                                <a:rPr lang="tr-TR" i="1">
                                  <a:latin typeface="Cambria Math" panose="02040503050406030204" pitchFamily="18" charset="0"/>
                                </a:rPr>
                              </m:ctrlPr>
                            </m:dPr>
                            <m:e>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e>
                                      </m:d>
                                    </m:e>
                                    <m:sup>
                                      <m:r>
                                        <a:rPr lang="tr-TR" i="1">
                                          <a:latin typeface="Cambria Math" panose="02040503050406030204" pitchFamily="18" charset="0"/>
                                        </a:rPr>
                                        <m:t>𝑇</m:t>
                                      </m:r>
                                    </m:sup>
                                  </m:sSup>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f>
                                    <m:fPr>
                                      <m:ctrlPr>
                                        <a:rPr lang="tr-TR" i="1">
                                          <a:latin typeface="Cambria Math" panose="02040503050406030204" pitchFamily="18" charset="0"/>
                                        </a:rPr>
                                      </m:ctrlPr>
                                    </m:fPr>
                                    <m:num>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𝑓</m:t>
                                          </m:r>
                                        </m:e>
                                      </m:acc>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m:t>
                                      </m:r>
                                    </m:num>
                                    <m:den>
                                      <m:r>
                                        <a:rPr lang="tr-TR" i="1">
                                          <a:latin typeface="Cambria Math" panose="02040503050406030204" pitchFamily="18" charset="0"/>
                                        </a:rPr>
                                        <m:t>𝑑𝑡</m:t>
                                      </m:r>
                                    </m:den>
                                  </m:f>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e>
                                          </m:d>
                                        </m:e>
                                        <m:sup>
                                          <m:r>
                                            <a:rPr lang="tr-TR" i="1">
                                              <a:latin typeface="Cambria Math" panose="02040503050406030204" pitchFamily="18" charset="0"/>
                                            </a:rPr>
                                            <m:t>𝑇</m:t>
                                          </m:r>
                                        </m:sup>
                                      </m:sSup>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f>
                                        <m:fPr>
                                          <m:ctrlPr>
                                            <a:rPr lang="tr-TR" i="1">
                                              <a:latin typeface="Cambria Math" panose="02040503050406030204" pitchFamily="18" charset="0"/>
                                            </a:rPr>
                                          </m:ctrlPr>
                                        </m:fPr>
                                        <m:num>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𝑓</m:t>
                                              </m:r>
                                            </m:e>
                                          </m:acc>
                                        </m:num>
                                        <m:den>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en>
                                      </m:f>
                                    </m:e>
                                  </m:d>
                                </m:e>
                              </m:d>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m:t>
                              </m:r>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𝑓</m:t>
                                          </m:r>
                                        </m:e>
                                      </m:acc>
                                    </m:e>
                                    <m:sup>
                                      <m:r>
                                        <a:rPr lang="tr-TR" i="1">
                                          <a:latin typeface="Cambria Math" panose="02040503050406030204" pitchFamily="18" charset="0"/>
                                        </a:rPr>
                                        <m:t>𝑇</m:t>
                                      </m:r>
                                    </m:sup>
                                  </m:sSup>
                                </m:e>
                              </m:d>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 </m:t>
                          </m:r>
                          <m:r>
                            <a:rPr lang="tr-TR" i="1">
                              <a:latin typeface="Cambria Math" panose="02040503050406030204" pitchFamily="18" charset="0"/>
                            </a:rPr>
                            <m:t>𝑑𝑡</m:t>
                          </m:r>
                          <m:r>
                            <a:rPr lang="tr-TR" i="1">
                              <a:latin typeface="Cambria Math" panose="02040503050406030204" pitchFamily="18" charset="0"/>
                            </a:rPr>
                            <m:t>=0</m:t>
                          </m:r>
                        </m:e>
                      </m:nary>
                    </m:oMath>
                  </m:oMathPara>
                </a14:m>
                <a:endParaRPr lang="tr-TR" dirty="0" smtClean="0"/>
              </a:p>
              <a:p>
                <a:r>
                  <a:rPr lang="tr-TR" dirty="0" smtClean="0"/>
                  <a:t>Yukarıdaki </a:t>
                </a:r>
                <a:r>
                  <a:rPr lang="tr-TR" dirty="0" smtClean="0"/>
                  <a:t>denklemi  (</a:t>
                </a:r>
                <a14:m>
                  <m:oMath xmlns:m="http://schemas.openxmlformats.org/officeDocument/2006/math">
                    <m:r>
                      <a:rPr lang="tr-TR" i="1">
                        <a:latin typeface="Cambria Math" panose="02040503050406030204" pitchFamily="18" charset="0"/>
                      </a:rPr>
                      <m:t>𝛿</m:t>
                    </m:r>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r>
                      <a:rPr lang="tr-TR" i="1">
                        <a:latin typeface="Cambria Math" panose="02040503050406030204" pitchFamily="18" charset="0"/>
                      </a:rPr>
                      <m:t>=0</m:t>
                    </m:r>
                  </m:oMath>
                </a14:m>
                <a:r>
                  <a:rPr lang="tr-TR" dirty="0"/>
                  <a:t> </a:t>
                </a:r>
                <a:r>
                  <a:rPr lang="tr-TR" dirty="0" smtClean="0"/>
                  <a:t>) sıfır yapan değer kümesini arıyoruz. Dolayısıyla </a:t>
                </a:r>
                <a14:m>
                  <m:oMath xmlns:m="http://schemas.openxmlformats.org/officeDocument/2006/math">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𝑝</m:t>
                        </m:r>
                      </m:e>
                    </m:acc>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smtClean="0"/>
                  <a:t>’nin  katsayısı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𝑓</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0</m:t>
                        </m:r>
                      </m:e>
                    </m:acc>
                  </m:oMath>
                </a14:m>
                <a:r>
                  <a:rPr lang="tr-TR" dirty="0" smtClean="0"/>
                  <a:t> olmalıdır. Bu kısıtların sağlandığını gösterir. </a:t>
                </a:r>
                <a14:m>
                  <m:oMath xmlns:m="http://schemas.openxmlformats.org/officeDocument/2006/math">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a:t>
                </a:r>
                <a:r>
                  <a:rPr lang="tr-TR" dirty="0" smtClean="0"/>
                  <a:t>‘nin sağlanan kısıtlar kadar bileşeni (n) sıfır olabilir geri kalan m bileşen için </a:t>
                </a:r>
                <a14:m>
                  <m:oMath xmlns:m="http://schemas.openxmlformats.org/officeDocument/2006/math">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a:t>
                </a:r>
                <a:r>
                  <a:rPr lang="tr-TR" dirty="0" smtClean="0"/>
                  <a:t>‘nin katsayısının sıfır olması gerekir. Dolayısıyla</a:t>
                </a:r>
                <a:endParaRPr lang="tr-TR" dirty="0"/>
              </a:p>
              <a:p>
                <a:pPr marL="45720"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𝑓</m:t>
                          </m:r>
                        </m:e>
                      </m:acc>
                      <m:r>
                        <a:rPr lang="tr-TR" i="1">
                          <a:latin typeface="Cambria Math" panose="02040503050406030204" pitchFamily="18" charset="0"/>
                        </a:rPr>
                        <m:t> </m:t>
                      </m:r>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0</m:t>
                          </m:r>
                        </m:e>
                      </m:acc>
                    </m:oMath>
                  </m:oMathPara>
                </a14:m>
                <a:endParaRPr lang="tr-TR" dirty="0" smtClean="0"/>
              </a:p>
              <a:p>
                <a:pPr marL="45720" indent="0">
                  <a:buNone/>
                </a:pPr>
                <a:r>
                  <a:rPr lang="tr-TR" dirty="0" smtClean="0"/>
                  <a:t>ve</a:t>
                </a:r>
                <a:endParaRPr lang="tr-TR" dirty="0"/>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𝑓</m:t>
                                      </m:r>
                                    </m:e>
                                  </m:acc>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e>
                          </m:d>
                        </m:e>
                        <m:sup>
                          <m:r>
                            <a:rPr lang="tr-TR" i="1">
                              <a:latin typeface="Cambria Math" panose="02040503050406030204" pitchFamily="18" charset="0"/>
                            </a:rPr>
                            <m:t>𝑇</m:t>
                          </m:r>
                        </m:sup>
                      </m:sSup>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m:t>
                          </m:r>
                        </m:num>
                        <m:den>
                          <m:r>
                            <a:rPr lang="tr-TR" i="1">
                              <a:latin typeface="Cambria Math" panose="02040503050406030204" pitchFamily="18" charset="0"/>
                            </a:rPr>
                            <m:t>𝑑𝑡</m:t>
                          </m:r>
                        </m:den>
                      </m:f>
                      <m:r>
                        <a:rPr lang="tr-TR" i="1">
                          <a:latin typeface="Cambria Math" panose="02040503050406030204" pitchFamily="18" charset="0"/>
                        </a:rPr>
                        <m:t> </m:t>
                      </m:r>
                      <m:d>
                        <m:dPr>
                          <m:begChr m:val="{"/>
                          <m:endChr m:val="}"/>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en>
                          </m:f>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𝑓</m:t>
                                      </m:r>
                                    </m:num>
                                    <m:den>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en>
                                  </m:f>
                                </m:e>
                              </m:d>
                            </m:e>
                            <m:sup>
                              <m:r>
                                <a:rPr lang="tr-TR" i="1">
                                  <a:latin typeface="Cambria Math" panose="02040503050406030204" pitchFamily="18" charset="0"/>
                                </a:rPr>
                                <m:t>𝑇</m:t>
                              </m:r>
                            </m:sup>
                          </m:sSup>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0</m:t>
                          </m:r>
                        </m:e>
                      </m:acc>
                    </m:oMath>
                  </m:oMathPara>
                </a14:m>
                <a:endParaRPr lang="tr-TR" dirty="0" smtClean="0"/>
              </a:p>
              <a:p>
                <a:r>
                  <a:rPr lang="tr-TR" dirty="0" smtClean="0"/>
                  <a:t>Denklemleri sağlanmalıdır. Yukarıdaki denklemin </a:t>
                </a:r>
                <a14:m>
                  <m:oMath xmlns:m="http://schemas.openxmlformats.org/officeDocument/2006/math">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oMath>
                </a14:m>
                <a:r>
                  <a:rPr lang="tr-TR" dirty="0" smtClean="0"/>
                  <a:t>’nin katsayısının transpozu olduğuna dikkat edin</a:t>
                </a:r>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9"/>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57D1AED8-0CE7-448B-8AFA-39DDECFBF1A2}" type="datetime1">
              <a:rPr lang="tr-TR" smtClean="0"/>
              <a:t>8.04.2019</a:t>
            </a:fld>
            <a:endParaRPr lang="tr-TR"/>
          </a:p>
        </p:txBody>
      </p:sp>
      <p:sp>
        <p:nvSpPr>
          <p:cNvPr id="5" name="Altbilgi Yer Tutucusu 4"/>
          <p:cNvSpPr>
            <a:spLocks noGrp="1"/>
          </p:cNvSpPr>
          <p:nvPr>
            <p:ph type="ftr" sz="quarter" idx="11"/>
          </p:nvPr>
        </p:nvSpPr>
        <p:spPr/>
        <p:txBody>
          <a:bodyPr/>
          <a:lstStyle/>
          <a:p>
            <a:r>
              <a:rPr lang="tr-TR" smtClean="0"/>
              <a:t>Dr. Nurdan Bilgin 2018-2019</a:t>
            </a:r>
            <a:endParaRPr lang="tr-TR"/>
          </a:p>
        </p:txBody>
      </p:sp>
      <p:sp>
        <p:nvSpPr>
          <p:cNvPr id="6" name="Slayt Numarası Yer Tutucusu 5"/>
          <p:cNvSpPr>
            <a:spLocks noGrp="1"/>
          </p:cNvSpPr>
          <p:nvPr>
            <p:ph type="sldNum" sz="quarter" idx="12"/>
          </p:nvPr>
        </p:nvSpPr>
        <p:spPr/>
        <p:txBody>
          <a:bodyPr/>
          <a:lstStyle/>
          <a:p>
            <a:fld id="{A1F581CE-71F0-4088-85C7-6D10BC70B87B}" type="slidenum">
              <a:rPr lang="tr-TR" smtClean="0"/>
              <a:t>10</a:t>
            </a:fld>
            <a:endParaRPr lang="tr-TR"/>
          </a:p>
        </p:txBody>
      </p:sp>
    </p:spTree>
    <p:extLst>
      <p:ext uri="{BB962C8B-B14F-4D97-AF65-F5344CB8AC3E}">
        <p14:creationId xmlns:p14="http://schemas.microsoft.com/office/powerpoint/2010/main" val="256746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00"/>
                </a:solidFill>
              </a:rPr>
              <a:t>Kısıt Olduğu Durum İçin Fonksiyonelin Minimizasyonu</a:t>
            </a:r>
            <a:endParaRPr lang="tr-TR"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fontScale="77500" lnSpcReduction="20000"/>
              </a:bodyPr>
              <a:lstStyle/>
              <a:p>
                <a:r>
                  <a:rPr lang="tr-TR" dirty="0" smtClean="0"/>
                  <a:t>Eğer </a:t>
                </a:r>
                <a:r>
                  <a:rPr lang="tr-TR" dirty="0"/>
                  <a:t>başlangıç ve bitişin her ikisinin detanımlı olduğu problem 1’i düşünürsek, fonksiyonel aşağıdaki formda ele alınır.</a:t>
                </a:r>
                <a:endParaRPr lang="tr-TR" i="1" dirty="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sSub>
                            <m:sSubPr>
                              <m:ctrlPr>
                                <a:rPr lang="tr-TR" i="1">
                                  <a:latin typeface="Cambria Math" panose="02040503050406030204" pitchFamily="18" charset="0"/>
                                </a:rPr>
                              </m:ctrlPr>
                            </m:sSubPr>
                            <m:e>
                              <m:r>
                                <a:rPr lang="tr-TR" i="1">
                                  <a:latin typeface="Cambria Math" panose="02040503050406030204" pitchFamily="18" charset="0"/>
                                </a:rPr>
                                <m:t>𝑔</m:t>
                              </m:r>
                            </m:e>
                            <m:sub>
                              <m:r>
                                <a:rPr lang="tr-TR" i="1">
                                  <a:latin typeface="Cambria Math" panose="02040503050406030204" pitchFamily="18" charset="0"/>
                                </a:rPr>
                                <m:t>𝑎</m:t>
                              </m:r>
                            </m:sub>
                          </m:sSub>
                          <m:d>
                            <m:dPr>
                              <m:ctrlPr>
                                <a:rPr lang="tr-TR" i="1">
                                  <a:latin typeface="Cambria Math" panose="02040503050406030204" pitchFamily="18" charset="0"/>
                                </a:rPr>
                              </m:ctrlPr>
                            </m:dPr>
                            <m:e>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  </m:t>
                              </m:r>
                              <m:acc>
                                <m:accPr>
                                  <m:chr m:val="̲"/>
                                  <m:ctrlPr>
                                    <a:rPr lang="tr-TR" i="1">
                                      <a:latin typeface="Cambria Math" panose="02040503050406030204" pitchFamily="18" charset="0"/>
                                    </a:rPr>
                                  </m:ctrlPr>
                                </m:accPr>
                                <m:e>
                                  <m:r>
                                    <a:rPr lang="tr-TR" i="1">
                                      <a:latin typeface="Cambria Math" panose="02040503050406030204" pitchFamily="18" charset="0"/>
                                    </a:rPr>
                                    <m:t>𝑝</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  </m:t>
                              </m:r>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𝑑𝑡</m:t>
                          </m:r>
                          <m:r>
                            <a:rPr lang="tr-TR" i="1">
                              <a:latin typeface="Cambria Math" panose="02040503050406030204" pitchFamily="18" charset="0"/>
                            </a:rPr>
                            <m:t> </m:t>
                          </m:r>
                        </m:e>
                      </m:nary>
                    </m:oMath>
                  </m:oMathPara>
                </a14:m>
                <a:endParaRPr lang="tr-TR" dirty="0"/>
              </a:p>
              <a:p>
                <a:pPr marL="45720" indent="0">
                  <a:buNone/>
                </a:pPr>
                <a:r>
                  <a:rPr lang="tr-TR" dirty="0"/>
                  <a:t>burada</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𝑔</m:t>
                          </m:r>
                        </m:e>
                        <m:sub>
                          <m:r>
                            <a:rPr lang="tr-TR" i="1">
                              <a:latin typeface="Cambria Math" panose="02040503050406030204" pitchFamily="18" charset="0"/>
                            </a:rPr>
                            <m:t>𝑎</m:t>
                          </m:r>
                        </m:sub>
                      </m:sSub>
                      <m:d>
                        <m:dPr>
                          <m:ctrlPr>
                            <a:rPr lang="tr-TR" i="1">
                              <a:latin typeface="Cambria Math" panose="02040503050406030204" pitchFamily="18" charset="0"/>
                            </a:rPr>
                          </m:ctrlPr>
                        </m:dPr>
                        <m:e>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 </m:t>
                          </m:r>
                          <m:acc>
                            <m:accPr>
                              <m:chr m:val="̲"/>
                              <m:ctrlPr>
                                <a:rPr lang="tr-TR" i="1">
                                  <a:latin typeface="Cambria Math" panose="02040503050406030204" pitchFamily="18" charset="0"/>
                                </a:rPr>
                              </m:ctrlPr>
                            </m:accPr>
                            <m:e>
                              <m:r>
                                <a:rPr lang="tr-TR" i="1">
                                  <a:latin typeface="Cambria Math" panose="02040503050406030204" pitchFamily="18" charset="0"/>
                                </a:rPr>
                                <m:t>𝑝</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 </m:t>
                          </m:r>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𝑔</m:t>
                      </m:r>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d>
                        <m:dPr>
                          <m:ctrlPr>
                            <a:rPr lang="tr-TR" i="1">
                              <a:latin typeface="Cambria Math" panose="02040503050406030204" pitchFamily="18" charset="0"/>
                            </a:rPr>
                          </m:ctrlPr>
                        </m:dPr>
                        <m:e>
                          <m:r>
                            <a:rPr lang="tr-TR" i="1">
                              <a:latin typeface="Cambria Math" panose="02040503050406030204" pitchFamily="18" charset="0"/>
                            </a:rPr>
                            <m:t>𝑡</m:t>
                          </m:r>
                        </m:e>
                      </m:d>
                      <m:d>
                        <m:dPr>
                          <m:begChr m:val="["/>
                          <m:endChr m:val="]"/>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𝑓</m:t>
                              </m:r>
                            </m:e>
                          </m:acc>
                          <m:r>
                            <a:rPr lang="tr-TR" i="1">
                              <a:latin typeface="Cambria Math" panose="02040503050406030204" pitchFamily="18" charset="0"/>
                            </a:rPr>
                            <m:t> </m:t>
                          </m:r>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e>
                      </m:d>
                    </m:oMath>
                  </m:oMathPara>
                </a14:m>
                <a:endParaRPr lang="tr-TR" dirty="0"/>
              </a:p>
              <a:p>
                <a:endParaRPr lang="tr-TR" dirty="0" smtClean="0"/>
              </a:p>
              <a:p>
                <a:r>
                  <a:rPr lang="tr-TR" dirty="0" smtClean="0"/>
                  <a:t>Varsayalım ki </a:t>
                </a:r>
                <a14:m>
                  <m:oMath xmlns:m="http://schemas.openxmlformats.org/officeDocument/2006/math">
                    <m:acc>
                      <m:accPr>
                        <m:chr m:val="̲"/>
                        <m:ctrlPr>
                          <a:rPr lang="tr-TR" i="1" smtClean="0">
                            <a:latin typeface="Cambria Math" panose="02040503050406030204" pitchFamily="18" charset="0"/>
                          </a:rPr>
                        </m:ctrlPr>
                      </m:accPr>
                      <m:e>
                        <m:r>
                          <a:rPr lang="tr-TR" i="1">
                            <a:latin typeface="Cambria Math" panose="02040503050406030204" pitchFamily="18" charset="0"/>
                          </a:rPr>
                          <m:t>𝑤</m:t>
                        </m:r>
                      </m:e>
                    </m:acc>
                    <m:r>
                      <a:rPr lang="tr-TR" i="1" smtClean="0">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a:t>
                </a:r>
                <a:r>
                  <a:rPr lang="tr-TR" dirty="0" smtClean="0"/>
                  <a:t>ve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a:t>
                </a:r>
                <a:r>
                  <a:rPr lang="tr-TR" dirty="0" smtClean="0"/>
                  <a:t>birbirlerinden bağımsızlar, bu durumda </a:t>
                </a:r>
                <a14:m>
                  <m:oMath xmlns:m="http://schemas.openxmlformats.org/officeDocument/2006/math">
                    <m:r>
                      <a:rPr lang="tr-TR" b="0" i="1" smtClean="0">
                        <a:latin typeface="Cambria Math" panose="02040503050406030204" pitchFamily="18" charset="0"/>
                      </a:rPr>
                      <m:t>𝑤</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r>
                  <a:rPr lang="tr-TR" dirty="0" smtClean="0"/>
                  <a:t> için Euler denklemi</a:t>
                </a:r>
                <a:endParaRPr lang="tr-TR" dirty="0"/>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𝑔</m:t>
                              </m:r>
                            </m:e>
                            <m:sub>
                              <m:r>
                                <a:rPr lang="tr-TR" i="1">
                                  <a:latin typeface="Cambria Math" panose="02040503050406030204" pitchFamily="18" charset="0"/>
                                </a:rPr>
                                <m:t>𝑎</m:t>
                              </m:r>
                            </m:sub>
                          </m:sSub>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m:t>
                          </m:r>
                        </m:num>
                        <m:den>
                          <m:r>
                            <a:rPr lang="tr-TR" i="1">
                              <a:latin typeface="Cambria Math" panose="02040503050406030204" pitchFamily="18" charset="0"/>
                            </a:rPr>
                            <m:t>𝑑𝑡</m:t>
                          </m:r>
                        </m:den>
                      </m:f>
                      <m:d>
                        <m:dPr>
                          <m:begChr m:val="["/>
                          <m:endChr m:val="]"/>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𝑔</m:t>
                                  </m:r>
                                </m:e>
                                <m:sub>
                                  <m:r>
                                    <a:rPr lang="tr-TR" i="1">
                                      <a:latin typeface="Cambria Math" panose="02040503050406030204" pitchFamily="18" charset="0"/>
                                    </a:rPr>
                                    <m:t>𝑎</m:t>
                                  </m:r>
                                </m:sub>
                              </m:sSub>
                            </m:num>
                            <m:den>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en>
                          </m:f>
                        </m:e>
                      </m:d>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0</m:t>
                          </m:r>
                        </m:e>
                      </m:acc>
                    </m:oMath>
                  </m:oMathPara>
                </a14:m>
                <a:endParaRPr lang="tr-TR" dirty="0"/>
              </a:p>
              <a:p>
                <a:pPr marL="45720" indent="0">
                  <a:buNone/>
                </a:pPr>
                <a:r>
                  <a:rPr lang="tr-TR" dirty="0" smtClean="0"/>
                  <a:t>Ve </a:t>
                </a:r>
                <a14:m>
                  <m:oMath xmlns:m="http://schemas.openxmlformats.org/officeDocument/2006/math">
                    <m:r>
                      <a:rPr lang="tr-TR" b="0" i="1" smtClean="0">
                        <a:latin typeface="Cambria Math" panose="02040503050406030204" pitchFamily="18" charset="0"/>
                      </a:rPr>
                      <m:t>𝑝</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için Euler denklemi</a:t>
                </a:r>
                <a:endParaRPr lang="tr-TR" dirty="0"/>
              </a:p>
              <a:p>
                <a:pPr marL="45720"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𝑓</m:t>
                          </m:r>
                        </m:e>
                      </m:acc>
                      <m:r>
                        <a:rPr lang="tr-TR" i="1">
                          <a:latin typeface="Cambria Math" panose="02040503050406030204" pitchFamily="18" charset="0"/>
                        </a:rPr>
                        <m:t>=0</m:t>
                      </m:r>
                    </m:oMath>
                  </m:oMathPara>
                </a14:m>
                <a:endParaRPr lang="tr-TR" dirty="0"/>
              </a:p>
              <a:p>
                <a:r>
                  <a:rPr lang="tr-TR" dirty="0" smtClean="0"/>
                  <a:t>Varyasyonlar sıfıra eşit olmayacağı için katsayıların sıfıra eşit olması gerektiğinden. İlkinden n+m ikincisinden de n adet denklem olmak üzere çözülecek 2n+m diferansiyel denklem vardır. Birleşik fonksiyonel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d>
                      <m:dPr>
                        <m:ctrlPr>
                          <a:rPr lang="tr-TR" i="1">
                            <a:latin typeface="Cambria Math" panose="02040503050406030204" pitchFamily="18" charset="0"/>
                          </a:rPr>
                        </m:ctrlPr>
                      </m:dPr>
                      <m:e>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oMath>
                </a14:m>
                <a:r>
                  <a:rPr lang="tr-TR" dirty="0" smtClean="0"/>
                  <a:t> kısıt olmayan denklemler için Euler denklemleri kullanılarak çözülebilir. Eğer kısıt ifadesi fonksiyonun türevini </a:t>
                </a:r>
                <a14:m>
                  <m:oMath xmlns:m="http://schemas.openxmlformats.org/officeDocument/2006/math">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smtClean="0"/>
                  <a:t> içermiyorsa bu durumda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𝑓</m:t>
                        </m:r>
                      </m:e>
                    </m:acc>
                    <m:d>
                      <m:dPr>
                        <m:ctrlPr>
                          <a:rPr lang="tr-TR" i="1">
                            <a:latin typeface="Cambria Math" panose="02040503050406030204" pitchFamily="18" charset="0"/>
                          </a:rPr>
                        </m:ctrlPr>
                      </m:dPr>
                      <m:e>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0</m:t>
                        </m:r>
                      </m:e>
                    </m:acc>
                  </m:oMath>
                </a14:m>
                <a:r>
                  <a:rPr lang="tr-TR" dirty="0"/>
                  <a:t>  </a:t>
                </a:r>
                <a:r>
                  <a:rPr lang="tr-TR" dirty="0" smtClean="0"/>
                  <a:t>olur ve </a:t>
                </a:r>
                <a:r>
                  <a:rPr lang="tr-TR" i="1" u="sng" dirty="0" smtClean="0"/>
                  <a:t>noktasal kısıtlar </a:t>
                </a:r>
                <a:r>
                  <a:rPr lang="tr-TR" dirty="0" smtClean="0"/>
                  <a:t>üretir. </a:t>
                </a:r>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t="-1748"/>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57D1AED8-0CE7-448B-8AFA-39DDECFBF1A2}" type="datetime1">
              <a:rPr lang="tr-TR" smtClean="0"/>
              <a:t>8.04.2019</a:t>
            </a:fld>
            <a:endParaRPr lang="tr-TR"/>
          </a:p>
        </p:txBody>
      </p:sp>
      <p:sp>
        <p:nvSpPr>
          <p:cNvPr id="5" name="Altbilgi Yer Tutucusu 4"/>
          <p:cNvSpPr>
            <a:spLocks noGrp="1"/>
          </p:cNvSpPr>
          <p:nvPr>
            <p:ph type="ftr" sz="quarter" idx="11"/>
          </p:nvPr>
        </p:nvSpPr>
        <p:spPr/>
        <p:txBody>
          <a:bodyPr/>
          <a:lstStyle/>
          <a:p>
            <a:r>
              <a:rPr lang="tr-TR" smtClean="0"/>
              <a:t>Dr. Nurdan Bilgin 2018-2019</a:t>
            </a:r>
            <a:endParaRPr lang="tr-TR"/>
          </a:p>
        </p:txBody>
      </p:sp>
      <p:sp>
        <p:nvSpPr>
          <p:cNvPr id="6" name="Slayt Numarası Yer Tutucusu 5"/>
          <p:cNvSpPr>
            <a:spLocks noGrp="1"/>
          </p:cNvSpPr>
          <p:nvPr>
            <p:ph type="sldNum" sz="quarter" idx="12"/>
          </p:nvPr>
        </p:nvSpPr>
        <p:spPr/>
        <p:txBody>
          <a:bodyPr/>
          <a:lstStyle/>
          <a:p>
            <a:fld id="{A1F581CE-71F0-4088-85C7-6D10BC70B87B}" type="slidenum">
              <a:rPr lang="tr-TR" smtClean="0"/>
              <a:t>11</a:t>
            </a:fld>
            <a:endParaRPr lang="tr-TR"/>
          </a:p>
        </p:txBody>
      </p:sp>
    </p:spTree>
    <p:extLst>
      <p:ext uri="{BB962C8B-B14F-4D97-AF65-F5344CB8AC3E}">
        <p14:creationId xmlns:p14="http://schemas.microsoft.com/office/powerpoint/2010/main" val="345599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Örnek</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acc>
                            <m:accPr>
                              <m:chr m:val="̇"/>
                              <m:ctrlPr>
                                <a:rPr lang="tr-TR" i="1"/>
                              </m:ctrlPr>
                            </m:accPr>
                            <m:e>
                              <m:r>
                                <a:rPr lang="tr-TR" i="1"/>
                                <m:t>𝑥</m:t>
                              </m:r>
                            </m:e>
                          </m:acc>
                        </m:e>
                        <m:sub>
                          <m:r>
                            <a:rPr lang="tr-TR" i="1"/>
                            <m:t>1</m:t>
                          </m:r>
                        </m:sub>
                      </m:sSub>
                      <m:d>
                        <m:dPr>
                          <m:ctrlPr>
                            <a:rPr lang="tr-TR" i="1"/>
                          </m:ctrlPr>
                        </m:dPr>
                        <m:e>
                          <m:r>
                            <a:rPr lang="tr-TR" i="1"/>
                            <m:t>𝑡</m:t>
                          </m:r>
                        </m:e>
                      </m:d>
                      <m:r>
                        <a:rPr lang="tr-TR" i="1"/>
                        <m:t>=</m:t>
                      </m:r>
                      <m:sSub>
                        <m:sSubPr>
                          <m:ctrlPr>
                            <a:rPr lang="tr-TR" i="1"/>
                          </m:ctrlPr>
                        </m:sSubPr>
                        <m:e>
                          <m:r>
                            <a:rPr lang="tr-TR" i="1"/>
                            <m:t>𝑥</m:t>
                          </m:r>
                        </m:e>
                        <m:sub>
                          <m:r>
                            <a:rPr lang="tr-TR" i="1"/>
                            <m:t>2</m:t>
                          </m:r>
                        </m:sub>
                      </m:sSub>
                      <m:d>
                        <m:dPr>
                          <m:ctrlPr>
                            <a:rPr lang="tr-TR" i="1"/>
                          </m:ctrlPr>
                        </m:dPr>
                        <m:e>
                          <m:r>
                            <a:rPr lang="tr-TR" i="1"/>
                            <m:t>𝑡</m:t>
                          </m:r>
                        </m:e>
                      </m:d>
                      <m:r>
                        <a:rPr lang="tr-TR" i="1"/>
                        <m:t>−</m:t>
                      </m:r>
                      <m:sSub>
                        <m:sSubPr>
                          <m:ctrlPr>
                            <a:rPr lang="tr-TR" i="1"/>
                          </m:ctrlPr>
                        </m:sSubPr>
                        <m:e>
                          <m:r>
                            <a:rPr lang="tr-TR" i="1"/>
                            <m:t>𝑥</m:t>
                          </m:r>
                        </m:e>
                        <m:sub>
                          <m:r>
                            <a:rPr lang="tr-TR" i="1"/>
                            <m:t>1</m:t>
                          </m:r>
                        </m:sub>
                      </m:sSub>
                      <m:r>
                        <a:rPr lang="tr-TR" i="1"/>
                        <m:t>(</m:t>
                      </m:r>
                      <m:r>
                        <a:rPr lang="tr-TR" i="1"/>
                        <m:t>𝑡</m:t>
                      </m:r>
                      <m:r>
                        <a:rPr lang="tr-TR" i="1"/>
                        <m:t>)</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acc>
                            <m:accPr>
                              <m:chr m:val="̇"/>
                              <m:ctrlPr>
                                <a:rPr lang="tr-TR" i="1"/>
                              </m:ctrlPr>
                            </m:accPr>
                            <m:e>
                              <m:r>
                                <a:rPr lang="tr-TR" i="1"/>
                                <m:t>𝑥</m:t>
                              </m:r>
                            </m:e>
                          </m:acc>
                        </m:e>
                        <m:sub>
                          <m:r>
                            <a:rPr lang="tr-TR" i="1"/>
                            <m:t>2</m:t>
                          </m:r>
                        </m:sub>
                      </m:sSub>
                      <m:d>
                        <m:dPr>
                          <m:ctrlPr>
                            <a:rPr lang="tr-TR" i="1"/>
                          </m:ctrlPr>
                        </m:dPr>
                        <m:e>
                          <m:r>
                            <a:rPr lang="tr-TR" i="1"/>
                            <m:t>𝑡</m:t>
                          </m:r>
                        </m:e>
                      </m:d>
                      <m:r>
                        <a:rPr lang="tr-TR" i="1"/>
                        <m:t>=−2</m:t>
                      </m:r>
                      <m:sSub>
                        <m:sSubPr>
                          <m:ctrlPr>
                            <a:rPr lang="tr-TR" i="1"/>
                          </m:ctrlPr>
                        </m:sSubPr>
                        <m:e>
                          <m:r>
                            <a:rPr lang="tr-TR" i="1"/>
                            <m:t>𝑥</m:t>
                          </m:r>
                        </m:e>
                        <m:sub>
                          <m:r>
                            <a:rPr lang="tr-TR" i="1"/>
                            <m:t>1</m:t>
                          </m:r>
                        </m:sub>
                      </m:sSub>
                      <m:d>
                        <m:dPr>
                          <m:ctrlPr>
                            <a:rPr lang="tr-TR" i="1"/>
                          </m:ctrlPr>
                        </m:dPr>
                        <m:e>
                          <m:r>
                            <a:rPr lang="tr-TR" i="1"/>
                            <m:t>𝑡</m:t>
                          </m:r>
                        </m:e>
                      </m:d>
                      <m:r>
                        <a:rPr lang="tr-TR" i="1"/>
                        <m:t>−3</m:t>
                      </m:r>
                      <m:sSub>
                        <m:sSubPr>
                          <m:ctrlPr>
                            <a:rPr lang="tr-TR" i="1"/>
                          </m:ctrlPr>
                        </m:sSubPr>
                        <m:e>
                          <m:r>
                            <a:rPr lang="tr-TR" i="1"/>
                            <m:t>𝑥</m:t>
                          </m:r>
                        </m:e>
                        <m:sub>
                          <m:r>
                            <a:rPr lang="tr-TR" i="1"/>
                            <m:t>2</m:t>
                          </m:r>
                        </m:sub>
                      </m:sSub>
                      <m:d>
                        <m:dPr>
                          <m:ctrlPr>
                            <a:rPr lang="tr-TR" i="1"/>
                          </m:ctrlPr>
                        </m:dPr>
                        <m:e>
                          <m:r>
                            <a:rPr lang="tr-TR" i="1"/>
                            <m:t>𝑡</m:t>
                          </m:r>
                        </m:e>
                      </m:d>
                      <m:r>
                        <a:rPr lang="tr-TR" i="1"/>
                        <m:t>+</m:t>
                      </m:r>
                      <m:r>
                        <a:rPr lang="tr-TR" i="1"/>
                        <m:t>𝑢</m:t>
                      </m:r>
                      <m:r>
                        <a:rPr lang="tr-TR" i="1"/>
                        <m:t>(</m:t>
                      </m:r>
                      <m:r>
                        <a:rPr lang="tr-TR" i="1"/>
                        <m:t>𝑡</m:t>
                      </m:r>
                      <m:r>
                        <a:rPr lang="tr-TR" i="1"/>
                        <m:t>)</m:t>
                      </m:r>
                    </m:oMath>
                  </m:oMathPara>
                </a14:m>
                <a:endParaRPr lang="tr-TR" dirty="0"/>
              </a:p>
              <a:p>
                <a:pPr marL="45720" indent="0">
                  <a:buNone/>
                </a:pPr>
                <a:r>
                  <a:rPr lang="tr-TR" dirty="0"/>
                  <a:t>Yukarıdaki sistem, aşağıda verilen performans ölçütü fonksiyonelini </a:t>
                </a:r>
              </a:p>
              <a:p>
                <a:pPr marL="45720" indent="0">
                  <a:buNone/>
                </a:pPr>
                <a14:m>
                  <m:oMathPara xmlns:m="http://schemas.openxmlformats.org/officeDocument/2006/math">
                    <m:oMathParaPr>
                      <m:jc m:val="centerGroup"/>
                    </m:oMathParaPr>
                    <m:oMath xmlns:m="http://schemas.openxmlformats.org/officeDocument/2006/math">
                      <m:r>
                        <a:rPr lang="tr-TR" i="1"/>
                        <m:t>𝐽</m:t>
                      </m:r>
                      <m:d>
                        <m:dPr>
                          <m:ctrlPr>
                            <a:rPr lang="tr-TR" i="1"/>
                          </m:ctrlPr>
                        </m:dPr>
                        <m:e>
                          <m:r>
                            <a:rPr lang="tr-TR" i="1"/>
                            <m:t> </m:t>
                          </m:r>
                          <m:acc>
                            <m:accPr>
                              <m:chr m:val="̲"/>
                              <m:ctrlPr>
                                <a:rPr lang="tr-TR" i="1"/>
                              </m:ctrlPr>
                            </m:accPr>
                            <m:e>
                              <m:r>
                                <a:rPr lang="tr-TR" i="1"/>
                                <m:t>𝑥</m:t>
                              </m:r>
                            </m:e>
                          </m:acc>
                          <m:r>
                            <a:rPr lang="tr-TR" i="1"/>
                            <m:t> , </m:t>
                          </m:r>
                          <m:r>
                            <a:rPr lang="tr-TR" i="1"/>
                            <m:t>𝑢</m:t>
                          </m:r>
                          <m:r>
                            <a:rPr lang="tr-TR" i="1"/>
                            <m:t> </m:t>
                          </m:r>
                        </m:e>
                      </m:d>
                      <m:r>
                        <a:rPr lang="tr-TR" i="1"/>
                        <m:t>=</m:t>
                      </m:r>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f>
                            <m:fPr>
                              <m:ctrlPr>
                                <a:rPr lang="tr-TR" i="1"/>
                              </m:ctrlPr>
                            </m:fPr>
                            <m:num>
                              <m:r>
                                <a:rPr lang="tr-TR" i="1"/>
                                <m:t>1</m:t>
                              </m:r>
                            </m:num>
                            <m:den>
                              <m:r>
                                <a:rPr lang="tr-TR" i="1"/>
                                <m:t>2</m:t>
                              </m:r>
                            </m:den>
                          </m:f>
                          <m:d>
                            <m:dPr>
                              <m:begChr m:val="["/>
                              <m:endChr m:val="]"/>
                              <m:ctrlPr>
                                <a:rPr lang="tr-TR" i="1"/>
                              </m:ctrlPr>
                            </m:dPr>
                            <m:e>
                              <m:r>
                                <a:rPr lang="tr-TR" i="1"/>
                                <m:t> </m:t>
                              </m:r>
                              <m:sSubSup>
                                <m:sSubSupPr>
                                  <m:ctrlPr>
                                    <a:rPr lang="tr-TR" i="1"/>
                                  </m:ctrlPr>
                                </m:sSubSupPr>
                                <m:e>
                                  <m:r>
                                    <a:rPr lang="tr-TR" i="1"/>
                                    <m:t>𝑥</m:t>
                                  </m:r>
                                </m:e>
                                <m:sub>
                                  <m:r>
                                    <a:rPr lang="tr-TR" i="1"/>
                                    <m:t>1</m:t>
                                  </m:r>
                                </m:sub>
                                <m:sup>
                                  <m:r>
                                    <a:rPr lang="tr-TR" i="1"/>
                                    <m:t>2</m:t>
                                  </m:r>
                                </m:sup>
                              </m:sSubSup>
                              <m:d>
                                <m:dPr>
                                  <m:ctrlPr>
                                    <a:rPr lang="tr-TR" i="1"/>
                                  </m:ctrlPr>
                                </m:dPr>
                                <m:e>
                                  <m:r>
                                    <a:rPr lang="tr-TR" i="1"/>
                                    <m:t>𝑡</m:t>
                                  </m:r>
                                </m:e>
                              </m:d>
                              <m:r>
                                <a:rPr lang="tr-TR" i="1"/>
                                <m:t>+</m:t>
                              </m:r>
                              <m:sSubSup>
                                <m:sSubSupPr>
                                  <m:ctrlPr>
                                    <a:rPr lang="tr-TR" i="1"/>
                                  </m:ctrlPr>
                                </m:sSubSupPr>
                                <m:e>
                                  <m:r>
                                    <a:rPr lang="tr-TR" i="1"/>
                                    <m:t>𝑥</m:t>
                                  </m:r>
                                </m:e>
                                <m:sub>
                                  <m:r>
                                    <a:rPr lang="tr-TR" i="1"/>
                                    <m:t>2</m:t>
                                  </m:r>
                                </m:sub>
                                <m:sup>
                                  <m:r>
                                    <a:rPr lang="tr-TR" i="1"/>
                                    <m:t>2</m:t>
                                  </m:r>
                                </m:sup>
                              </m:sSubSup>
                              <m:d>
                                <m:dPr>
                                  <m:ctrlPr>
                                    <a:rPr lang="tr-TR" i="1"/>
                                  </m:ctrlPr>
                                </m:dPr>
                                <m:e>
                                  <m:r>
                                    <a:rPr lang="tr-TR" i="1"/>
                                    <m:t>𝑡</m:t>
                                  </m:r>
                                </m:e>
                              </m:d>
                              <m:r>
                                <a:rPr lang="tr-TR" i="1"/>
                                <m:t>+</m:t>
                              </m:r>
                              <m:sSup>
                                <m:sSupPr>
                                  <m:ctrlPr>
                                    <a:rPr lang="tr-TR" i="1"/>
                                  </m:ctrlPr>
                                </m:sSupPr>
                                <m:e>
                                  <m:r>
                                    <a:rPr lang="tr-TR" i="1"/>
                                    <m:t>𝑢</m:t>
                                  </m:r>
                                </m:e>
                                <m:sup>
                                  <m:r>
                                    <a:rPr lang="tr-TR" i="1"/>
                                    <m:t>2</m:t>
                                  </m:r>
                                </m:sup>
                              </m:sSup>
                              <m:d>
                                <m:dPr>
                                  <m:ctrlPr>
                                    <a:rPr lang="tr-TR" i="1"/>
                                  </m:ctrlPr>
                                </m:dPr>
                                <m:e>
                                  <m:r>
                                    <a:rPr lang="tr-TR" i="1"/>
                                    <m:t>𝑡</m:t>
                                  </m:r>
                                </m:e>
                              </m:d>
                              <m:r>
                                <a:rPr lang="tr-TR" i="1"/>
                                <m:t> </m:t>
                              </m:r>
                            </m:e>
                          </m:d>
                          <m:r>
                            <a:rPr lang="tr-TR" i="1"/>
                            <m:t> </m:t>
                          </m:r>
                          <m:r>
                            <a:rPr lang="tr-TR" i="1"/>
                            <m:t>𝑑𝑡</m:t>
                          </m:r>
                        </m:e>
                      </m:nary>
                    </m:oMath>
                  </m:oMathPara>
                </a14:m>
                <a:endParaRPr lang="tr-TR" dirty="0"/>
              </a:p>
              <a:p>
                <a:pPr marL="45720" indent="0">
                  <a:buNone/>
                </a:pPr>
                <a:r>
                  <a:rPr lang="tr-TR" dirty="0"/>
                  <a:t>minimize edecek şekilde kontrol edilmek istenmektedir. Bunun için gerekli giriş ve durum değişkenleri fonksiyonlarını tanımlayınız.</a:t>
                </a:r>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12</a:t>
            </a:fld>
            <a:endParaRPr lang="tr-TR"/>
          </a:p>
        </p:txBody>
      </p:sp>
    </p:spTree>
    <p:extLst>
      <p:ext uri="{BB962C8B-B14F-4D97-AF65-F5344CB8AC3E}">
        <p14:creationId xmlns:p14="http://schemas.microsoft.com/office/powerpoint/2010/main" val="135964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Örnek devam</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𝑥</m:t>
                          </m:r>
                        </m:e>
                        <m:sub>
                          <m:r>
                            <a:rPr lang="tr-TR" i="1"/>
                            <m:t>1</m:t>
                          </m:r>
                        </m:sub>
                      </m:sSub>
                      <m:r>
                        <a:rPr lang="tr-TR" i="1"/>
                        <m:t>≡</m:t>
                      </m:r>
                      <m:sSub>
                        <m:sSubPr>
                          <m:ctrlPr>
                            <a:rPr lang="tr-TR" i="1"/>
                          </m:ctrlPr>
                        </m:sSubPr>
                        <m:e>
                          <m:r>
                            <a:rPr lang="tr-TR" i="1"/>
                            <m:t>𝑤</m:t>
                          </m:r>
                        </m:e>
                        <m:sub>
                          <m:r>
                            <a:rPr lang="tr-TR" i="1"/>
                            <m:t>1</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𝑥</m:t>
                          </m:r>
                        </m:e>
                        <m:sub>
                          <m:r>
                            <a:rPr lang="tr-TR" i="1"/>
                            <m:t>2</m:t>
                          </m:r>
                        </m:sub>
                      </m:sSub>
                      <m:r>
                        <a:rPr lang="tr-TR" i="1"/>
                        <m:t>≡</m:t>
                      </m:r>
                      <m:sSub>
                        <m:sSubPr>
                          <m:ctrlPr>
                            <a:rPr lang="tr-TR" i="1"/>
                          </m:ctrlPr>
                        </m:sSubPr>
                        <m:e>
                          <m:r>
                            <a:rPr lang="tr-TR" i="1"/>
                            <m:t>𝑤</m:t>
                          </m:r>
                        </m:e>
                        <m:sub>
                          <m:r>
                            <a:rPr lang="tr-TR" i="1"/>
                            <m:t>2</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m:t>𝑢</m:t>
                      </m:r>
                      <m:r>
                        <a:rPr lang="tr-TR" i="1"/>
                        <m:t> ≡</m:t>
                      </m:r>
                      <m:sSub>
                        <m:sSubPr>
                          <m:ctrlPr>
                            <a:rPr lang="tr-TR" i="1"/>
                          </m:ctrlPr>
                        </m:sSubPr>
                        <m:e>
                          <m:r>
                            <a:rPr lang="tr-TR" i="1"/>
                            <m:t>𝑤</m:t>
                          </m:r>
                        </m:e>
                        <m:sub>
                          <m:r>
                            <a:rPr lang="tr-TR" i="1"/>
                            <m:t>3</m:t>
                          </m:r>
                        </m:sub>
                      </m:sSub>
                    </m:oMath>
                  </m:oMathPara>
                </a14:m>
                <a:endParaRPr lang="tr-TR" dirty="0" smtClean="0"/>
              </a:p>
              <a:p>
                <a:pPr marL="45720" indent="0">
                  <a:buNone/>
                </a:pPr>
                <a:r>
                  <a:rPr lang="tr-TR" dirty="0" smtClean="0"/>
                  <a:t>Yukarıda verilen dönüşümlerle problemde verilen ifadeleri aşağıdaki gibi yazabiliriz.</a:t>
                </a:r>
              </a:p>
              <a:p>
                <a:pPr marL="45720" indent="0">
                  <a:buNone/>
                </a:pPr>
                <a14:m>
                  <m:oMathPara xmlns:m="http://schemas.openxmlformats.org/officeDocument/2006/math">
                    <m:oMathParaPr>
                      <m:jc m:val="centerGroup"/>
                    </m:oMathParaPr>
                    <m:oMath xmlns:m="http://schemas.openxmlformats.org/officeDocument/2006/math">
                      <m:r>
                        <a:rPr lang="tr-TR" i="1"/>
                        <m:t>𝐽</m:t>
                      </m:r>
                      <m:d>
                        <m:dPr>
                          <m:ctrlPr>
                            <a:rPr lang="tr-TR" i="1"/>
                          </m:ctrlPr>
                        </m:dPr>
                        <m:e>
                          <m:acc>
                            <m:accPr>
                              <m:chr m:val="̲"/>
                              <m:ctrlPr>
                                <a:rPr lang="tr-TR" i="1"/>
                              </m:ctrlPr>
                            </m:accPr>
                            <m:e>
                              <m:r>
                                <a:rPr lang="tr-TR" i="1"/>
                                <m:t>𝑤</m:t>
                              </m:r>
                            </m:e>
                          </m:acc>
                        </m:e>
                      </m:d>
                      <m:r>
                        <a:rPr lang="tr-TR" i="1"/>
                        <m:t>=</m:t>
                      </m:r>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f>
                            <m:fPr>
                              <m:ctrlPr>
                                <a:rPr lang="tr-TR" i="1"/>
                              </m:ctrlPr>
                            </m:fPr>
                            <m:num>
                              <m:r>
                                <a:rPr lang="tr-TR" i="1"/>
                                <m:t>1</m:t>
                              </m:r>
                            </m:num>
                            <m:den>
                              <m:r>
                                <a:rPr lang="tr-TR" i="1"/>
                                <m:t>2</m:t>
                              </m:r>
                            </m:den>
                          </m:f>
                          <m:d>
                            <m:dPr>
                              <m:begChr m:val="["/>
                              <m:endChr m:val="]"/>
                              <m:ctrlPr>
                                <a:rPr lang="tr-TR" i="1"/>
                              </m:ctrlPr>
                            </m:dPr>
                            <m:e>
                              <m:r>
                                <a:rPr lang="tr-TR" i="1"/>
                                <m:t> </m:t>
                              </m:r>
                              <m:sSubSup>
                                <m:sSubSupPr>
                                  <m:ctrlPr>
                                    <a:rPr lang="tr-TR" i="1"/>
                                  </m:ctrlPr>
                                </m:sSubSupPr>
                                <m:e>
                                  <m:r>
                                    <a:rPr lang="tr-TR" i="1"/>
                                    <m:t>𝑤</m:t>
                                  </m:r>
                                </m:e>
                                <m:sub>
                                  <m:r>
                                    <a:rPr lang="tr-TR" i="1"/>
                                    <m:t>1</m:t>
                                  </m:r>
                                </m:sub>
                                <m:sup>
                                  <m:r>
                                    <a:rPr lang="tr-TR" i="1"/>
                                    <m:t>2</m:t>
                                  </m:r>
                                </m:sup>
                              </m:sSubSup>
                              <m:d>
                                <m:dPr>
                                  <m:ctrlPr>
                                    <a:rPr lang="tr-TR" i="1"/>
                                  </m:ctrlPr>
                                </m:dPr>
                                <m:e>
                                  <m:r>
                                    <a:rPr lang="tr-TR" i="1"/>
                                    <m:t>𝑡</m:t>
                                  </m:r>
                                </m:e>
                              </m:d>
                              <m:r>
                                <a:rPr lang="tr-TR" i="1"/>
                                <m:t>+</m:t>
                              </m:r>
                              <m:sSubSup>
                                <m:sSubSupPr>
                                  <m:ctrlPr>
                                    <a:rPr lang="tr-TR" i="1"/>
                                  </m:ctrlPr>
                                </m:sSubSupPr>
                                <m:e>
                                  <m:r>
                                    <a:rPr lang="tr-TR" i="1"/>
                                    <m:t>𝑤</m:t>
                                  </m:r>
                                </m:e>
                                <m:sub>
                                  <m:r>
                                    <a:rPr lang="tr-TR" i="1"/>
                                    <m:t>2</m:t>
                                  </m:r>
                                </m:sub>
                                <m:sup>
                                  <m:r>
                                    <a:rPr lang="tr-TR" i="1"/>
                                    <m:t>2</m:t>
                                  </m:r>
                                </m:sup>
                              </m:sSubSup>
                              <m:d>
                                <m:dPr>
                                  <m:ctrlPr>
                                    <a:rPr lang="tr-TR" i="1"/>
                                  </m:ctrlPr>
                                </m:dPr>
                                <m:e>
                                  <m:r>
                                    <a:rPr lang="tr-TR" i="1"/>
                                    <m:t>𝑡</m:t>
                                  </m:r>
                                </m:e>
                              </m:d>
                              <m:r>
                                <a:rPr lang="tr-TR" i="1"/>
                                <m:t>+</m:t>
                              </m:r>
                              <m:sSubSup>
                                <m:sSubSupPr>
                                  <m:ctrlPr>
                                    <a:rPr lang="tr-TR" i="1"/>
                                  </m:ctrlPr>
                                </m:sSubSupPr>
                                <m:e>
                                  <m:r>
                                    <a:rPr lang="tr-TR" i="1"/>
                                    <m:t>𝑤</m:t>
                                  </m:r>
                                </m:e>
                                <m:sub>
                                  <m:r>
                                    <a:rPr lang="tr-TR" i="1"/>
                                    <m:t>3</m:t>
                                  </m:r>
                                </m:sub>
                                <m:sup>
                                  <m:r>
                                    <a:rPr lang="tr-TR" i="1"/>
                                    <m:t>2</m:t>
                                  </m:r>
                                </m:sup>
                              </m:sSubSup>
                              <m:d>
                                <m:dPr>
                                  <m:ctrlPr>
                                    <a:rPr lang="tr-TR" i="1"/>
                                  </m:ctrlPr>
                                </m:dPr>
                                <m:e>
                                  <m:r>
                                    <a:rPr lang="tr-TR" i="1"/>
                                    <m:t>𝑡</m:t>
                                  </m:r>
                                </m:e>
                              </m:d>
                              <m:r>
                                <a:rPr lang="tr-TR" i="1"/>
                                <m:t> </m:t>
                              </m:r>
                            </m:e>
                          </m:d>
                          <m:r>
                            <a:rPr lang="tr-TR" i="1"/>
                            <m:t> </m:t>
                          </m:r>
                          <m:r>
                            <a:rPr lang="tr-TR" i="1"/>
                            <m:t>𝑑𝑡</m:t>
                          </m:r>
                        </m:e>
                      </m:nary>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acc>
                            <m:accPr>
                              <m:chr m:val="̇"/>
                              <m:ctrlPr>
                                <a:rPr lang="tr-TR" i="1"/>
                              </m:ctrlPr>
                            </m:accPr>
                            <m:e>
                              <m:r>
                                <a:rPr lang="tr-TR" i="1"/>
                                <m:t>𝑤</m:t>
                              </m:r>
                            </m:e>
                          </m:acc>
                        </m:e>
                        <m:sub>
                          <m:r>
                            <a:rPr lang="tr-TR" i="1"/>
                            <m:t>1</m:t>
                          </m:r>
                        </m:sub>
                      </m:sSub>
                      <m:d>
                        <m:dPr>
                          <m:ctrlPr>
                            <a:rPr lang="tr-TR" i="1"/>
                          </m:ctrlPr>
                        </m:dPr>
                        <m:e>
                          <m:r>
                            <a:rPr lang="tr-TR" i="1"/>
                            <m:t>𝑡</m:t>
                          </m:r>
                        </m:e>
                      </m:d>
                      <m:r>
                        <a:rPr lang="tr-TR" i="1"/>
                        <m:t>=</m:t>
                      </m:r>
                      <m:sSub>
                        <m:sSubPr>
                          <m:ctrlPr>
                            <a:rPr lang="tr-TR" i="1"/>
                          </m:ctrlPr>
                        </m:sSubPr>
                        <m:e>
                          <m:r>
                            <a:rPr lang="tr-TR" i="1"/>
                            <m:t>𝑤</m:t>
                          </m:r>
                        </m:e>
                        <m:sub>
                          <m:r>
                            <a:rPr lang="tr-TR" i="1"/>
                            <m:t>2</m:t>
                          </m:r>
                        </m:sub>
                      </m:sSub>
                      <m:d>
                        <m:dPr>
                          <m:ctrlPr>
                            <a:rPr lang="tr-TR" i="1"/>
                          </m:ctrlPr>
                        </m:dPr>
                        <m:e>
                          <m:r>
                            <a:rPr lang="tr-TR" i="1"/>
                            <m:t>𝑡</m:t>
                          </m:r>
                        </m:e>
                      </m:d>
                      <m:r>
                        <a:rPr lang="tr-TR" i="1"/>
                        <m:t>−</m:t>
                      </m:r>
                      <m:sSub>
                        <m:sSubPr>
                          <m:ctrlPr>
                            <a:rPr lang="tr-TR" i="1"/>
                          </m:ctrlPr>
                        </m:sSubPr>
                        <m:e>
                          <m:r>
                            <a:rPr lang="tr-TR" i="1"/>
                            <m:t>𝑤</m:t>
                          </m:r>
                        </m:e>
                        <m:sub>
                          <m:r>
                            <a:rPr lang="tr-TR" i="1"/>
                            <m:t>1</m:t>
                          </m:r>
                        </m:sub>
                      </m:sSub>
                      <m:r>
                        <a:rPr lang="tr-TR" i="1"/>
                        <m:t>(</m:t>
                      </m:r>
                      <m:r>
                        <a:rPr lang="tr-TR" i="1"/>
                        <m:t>𝑡</m:t>
                      </m:r>
                      <m:r>
                        <a:rPr lang="tr-TR" i="1"/>
                        <m:t>)</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acc>
                            <m:accPr>
                              <m:chr m:val="̇"/>
                              <m:ctrlPr>
                                <a:rPr lang="tr-TR" i="1"/>
                              </m:ctrlPr>
                            </m:accPr>
                            <m:e>
                              <m:r>
                                <a:rPr lang="tr-TR" i="1"/>
                                <m:t>𝑤</m:t>
                              </m:r>
                            </m:e>
                          </m:acc>
                        </m:e>
                        <m:sub>
                          <m:r>
                            <a:rPr lang="tr-TR" i="1"/>
                            <m:t>2</m:t>
                          </m:r>
                        </m:sub>
                      </m:sSub>
                      <m:d>
                        <m:dPr>
                          <m:ctrlPr>
                            <a:rPr lang="tr-TR" i="1"/>
                          </m:ctrlPr>
                        </m:dPr>
                        <m:e>
                          <m:r>
                            <a:rPr lang="tr-TR" i="1"/>
                            <m:t>𝑡</m:t>
                          </m:r>
                        </m:e>
                      </m:d>
                      <m:r>
                        <a:rPr lang="tr-TR" i="1"/>
                        <m:t>= −2</m:t>
                      </m:r>
                      <m:sSub>
                        <m:sSubPr>
                          <m:ctrlPr>
                            <a:rPr lang="tr-TR" i="1"/>
                          </m:ctrlPr>
                        </m:sSubPr>
                        <m:e>
                          <m:r>
                            <a:rPr lang="tr-TR" i="1"/>
                            <m:t>𝑤</m:t>
                          </m:r>
                        </m:e>
                        <m:sub>
                          <m:r>
                            <a:rPr lang="tr-TR" i="1"/>
                            <m:t>1</m:t>
                          </m:r>
                        </m:sub>
                      </m:sSub>
                      <m:d>
                        <m:dPr>
                          <m:ctrlPr>
                            <a:rPr lang="tr-TR" i="1"/>
                          </m:ctrlPr>
                        </m:dPr>
                        <m:e>
                          <m:r>
                            <a:rPr lang="tr-TR" i="1"/>
                            <m:t>𝑡</m:t>
                          </m:r>
                        </m:e>
                      </m:d>
                      <m:r>
                        <a:rPr lang="tr-TR" i="1"/>
                        <m:t>−3</m:t>
                      </m:r>
                      <m:sSub>
                        <m:sSubPr>
                          <m:ctrlPr>
                            <a:rPr lang="tr-TR" i="1"/>
                          </m:ctrlPr>
                        </m:sSubPr>
                        <m:e>
                          <m:r>
                            <a:rPr lang="tr-TR" i="1"/>
                            <m:t>𝑤</m:t>
                          </m:r>
                        </m:e>
                        <m:sub>
                          <m:r>
                            <a:rPr lang="tr-TR" i="1"/>
                            <m:t>2</m:t>
                          </m:r>
                        </m:sub>
                      </m:sSub>
                      <m:d>
                        <m:dPr>
                          <m:ctrlPr>
                            <a:rPr lang="tr-TR" i="1"/>
                          </m:ctrlPr>
                        </m:dPr>
                        <m:e>
                          <m:r>
                            <a:rPr lang="tr-TR" i="1"/>
                            <m:t>𝑡</m:t>
                          </m:r>
                        </m:e>
                      </m:d>
                      <m:r>
                        <a:rPr lang="tr-TR" i="1"/>
                        <m:t>+</m:t>
                      </m:r>
                      <m:sSub>
                        <m:sSubPr>
                          <m:ctrlPr>
                            <a:rPr lang="tr-TR" i="1"/>
                          </m:ctrlPr>
                        </m:sSubPr>
                        <m:e>
                          <m:r>
                            <a:rPr lang="tr-TR" i="1"/>
                            <m:t>𝑤</m:t>
                          </m:r>
                        </m:e>
                        <m:sub>
                          <m:r>
                            <a:rPr lang="tr-TR" i="1"/>
                            <m:t>3</m:t>
                          </m:r>
                        </m:sub>
                      </m:sSub>
                      <m:r>
                        <a:rPr lang="tr-TR" i="1"/>
                        <m:t>(</m:t>
                      </m:r>
                      <m:r>
                        <a:rPr lang="tr-TR" i="1"/>
                        <m:t>𝑡</m:t>
                      </m:r>
                      <m:r>
                        <a:rPr lang="tr-TR" i="1"/>
                        <m:t>)</m:t>
                      </m:r>
                    </m:oMath>
                  </m:oMathPara>
                </a14:m>
                <a:endParaRPr lang="tr-TR" dirty="0"/>
              </a:p>
              <a:p>
                <a:pPr marL="45720" indent="0">
                  <a:buNone/>
                </a:pPr>
                <a:r>
                  <a:rPr lang="tr-TR" dirty="0" smtClean="0"/>
                  <a:t>Buradan da</a:t>
                </a:r>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𝑓</m:t>
                          </m:r>
                        </m:e>
                        <m:sub>
                          <m:r>
                            <a:rPr lang="tr-TR" i="1"/>
                            <m:t>1</m:t>
                          </m:r>
                        </m:sub>
                      </m:sSub>
                      <m:d>
                        <m:dPr>
                          <m:ctrlPr>
                            <a:rPr lang="tr-TR" i="1"/>
                          </m:ctrlPr>
                        </m:dPr>
                        <m:e>
                          <m:acc>
                            <m:accPr>
                              <m:chr m:val="̲"/>
                              <m:ctrlPr>
                                <a:rPr lang="tr-TR" i="1"/>
                              </m:ctrlPr>
                            </m:accPr>
                            <m:e>
                              <m:r>
                                <a:rPr lang="tr-TR" i="1"/>
                                <m:t>𝑤</m:t>
                              </m:r>
                            </m:e>
                          </m:acc>
                          <m:r>
                            <a:rPr lang="tr-TR" i="1"/>
                            <m:t> , </m:t>
                          </m:r>
                          <m:acc>
                            <m:accPr>
                              <m:chr m:val="̲"/>
                              <m:ctrlPr>
                                <a:rPr lang="tr-TR" i="1"/>
                              </m:ctrlPr>
                            </m:accPr>
                            <m:e>
                              <m:acc>
                                <m:accPr>
                                  <m:chr m:val="̇"/>
                                  <m:ctrlPr>
                                    <a:rPr lang="tr-TR" i="1"/>
                                  </m:ctrlPr>
                                </m:accPr>
                                <m:e>
                                  <m:r>
                                    <a:rPr lang="tr-TR" i="1"/>
                                    <m:t>𝑤</m:t>
                                  </m:r>
                                </m:e>
                              </m:acc>
                            </m:e>
                          </m:acc>
                          <m:r>
                            <a:rPr lang="tr-TR" i="1"/>
                            <m:t> </m:t>
                          </m:r>
                        </m:e>
                      </m:d>
                      <m:r>
                        <a:rPr lang="tr-TR" i="1"/>
                        <m:t>≡</m:t>
                      </m:r>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1</m:t>
                          </m:r>
                        </m:sub>
                      </m:sSub>
                      <m:r>
                        <a:rPr lang="tr-TR" i="1"/>
                        <m:t>−</m:t>
                      </m:r>
                      <m:sSub>
                        <m:sSubPr>
                          <m:ctrlPr>
                            <a:rPr lang="tr-TR" i="1"/>
                          </m:ctrlPr>
                        </m:sSubPr>
                        <m:e>
                          <m:acc>
                            <m:accPr>
                              <m:chr m:val="̇"/>
                              <m:ctrlPr>
                                <a:rPr lang="tr-TR" i="1"/>
                              </m:ctrlPr>
                            </m:accPr>
                            <m:e>
                              <m:r>
                                <a:rPr lang="tr-TR" i="1"/>
                                <m:t>𝑤</m:t>
                              </m:r>
                            </m:e>
                          </m:acc>
                        </m:e>
                        <m:sub>
                          <m:r>
                            <a:rPr lang="tr-TR" i="1"/>
                            <m:t>1</m:t>
                          </m:r>
                        </m:sub>
                      </m:sSub>
                      <m:r>
                        <a:rPr lang="tr-TR" i="1"/>
                        <m:t>=0</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𝑓</m:t>
                          </m:r>
                        </m:e>
                        <m:sub>
                          <m:r>
                            <a:rPr lang="tr-TR" i="1"/>
                            <m:t>2</m:t>
                          </m:r>
                        </m:sub>
                      </m:sSub>
                      <m:d>
                        <m:dPr>
                          <m:ctrlPr>
                            <a:rPr lang="tr-TR" i="1"/>
                          </m:ctrlPr>
                        </m:dPr>
                        <m:e>
                          <m:acc>
                            <m:accPr>
                              <m:chr m:val="̲"/>
                              <m:ctrlPr>
                                <a:rPr lang="tr-TR" i="1"/>
                              </m:ctrlPr>
                            </m:accPr>
                            <m:e>
                              <m:r>
                                <a:rPr lang="tr-TR" i="1"/>
                                <m:t>𝑤</m:t>
                              </m:r>
                            </m:e>
                          </m:acc>
                          <m:r>
                            <a:rPr lang="tr-TR" i="1"/>
                            <m:t> , </m:t>
                          </m:r>
                          <m:acc>
                            <m:accPr>
                              <m:chr m:val="̲"/>
                              <m:ctrlPr>
                                <a:rPr lang="tr-TR" i="1"/>
                              </m:ctrlPr>
                            </m:accPr>
                            <m:e>
                              <m:acc>
                                <m:accPr>
                                  <m:chr m:val="̇"/>
                                  <m:ctrlPr>
                                    <a:rPr lang="tr-TR" i="1"/>
                                  </m:ctrlPr>
                                </m:accPr>
                                <m:e>
                                  <m:r>
                                    <a:rPr lang="tr-TR" i="1"/>
                                    <m:t>𝑤</m:t>
                                  </m:r>
                                </m:e>
                              </m:acc>
                            </m:e>
                          </m:acc>
                          <m:r>
                            <a:rPr lang="tr-TR" i="1"/>
                            <m:t> </m:t>
                          </m:r>
                        </m:e>
                      </m:d>
                      <m:r>
                        <a:rPr lang="tr-TR" i="1"/>
                        <m:t>≡</m:t>
                      </m:r>
                      <m:sSub>
                        <m:sSubPr>
                          <m:ctrlPr>
                            <a:rPr lang="tr-TR" i="1"/>
                          </m:ctrlPr>
                        </m:sSubPr>
                        <m:e>
                          <m:r>
                            <a:rPr lang="tr-TR" i="1"/>
                            <m:t>−2</m:t>
                          </m:r>
                          <m:r>
                            <a:rPr lang="tr-TR" i="1"/>
                            <m:t>𝑤</m:t>
                          </m:r>
                        </m:e>
                        <m:sub>
                          <m:r>
                            <a:rPr lang="tr-TR" i="1"/>
                            <m:t>1</m:t>
                          </m:r>
                        </m:sub>
                      </m:sSub>
                      <m:r>
                        <a:rPr lang="tr-TR" i="1"/>
                        <m:t>−3</m:t>
                      </m:r>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3</m:t>
                          </m:r>
                        </m:sub>
                      </m:sSub>
                      <m:r>
                        <a:rPr lang="tr-TR" i="1"/>
                        <m:t>−</m:t>
                      </m:r>
                      <m:sSub>
                        <m:sSubPr>
                          <m:ctrlPr>
                            <a:rPr lang="tr-TR" i="1"/>
                          </m:ctrlPr>
                        </m:sSubPr>
                        <m:e>
                          <m:acc>
                            <m:accPr>
                              <m:chr m:val="̇"/>
                              <m:ctrlPr>
                                <a:rPr lang="tr-TR" i="1"/>
                              </m:ctrlPr>
                            </m:accPr>
                            <m:e>
                              <m:r>
                                <a:rPr lang="tr-TR" i="1"/>
                                <m:t>𝑤</m:t>
                              </m:r>
                            </m:e>
                          </m:acc>
                        </m:e>
                        <m:sub>
                          <m:r>
                            <a:rPr lang="tr-TR" i="1"/>
                            <m:t>2</m:t>
                          </m:r>
                        </m:sub>
                      </m:sSub>
                      <m:r>
                        <a:rPr lang="tr-TR" i="1"/>
                        <m:t>=0</m:t>
                      </m:r>
                    </m:oMath>
                  </m:oMathPara>
                </a14:m>
                <a:endParaRPr lang="tr-TR" dirty="0" smtClean="0"/>
              </a:p>
              <a:p>
                <a:pPr marL="45720" indent="0">
                  <a:buNone/>
                </a:pPr>
                <a:r>
                  <a:rPr lang="tr-TR" dirty="0" smtClean="0"/>
                  <a:t>Elde edilir. Şimdi birleştirilmiş fonksiyonu yazabiliriz.</a:t>
                </a:r>
                <a:endParaRPr lang="tr-TR" dirty="0"/>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13</a:t>
            </a:fld>
            <a:endParaRPr lang="tr-TR"/>
          </a:p>
        </p:txBody>
      </p:sp>
    </p:spTree>
    <p:extLst>
      <p:ext uri="{BB962C8B-B14F-4D97-AF65-F5344CB8AC3E}">
        <p14:creationId xmlns:p14="http://schemas.microsoft.com/office/powerpoint/2010/main" val="216042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devam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45720" indent="0">
                  <a:buNone/>
                </a:pPr>
                <a:r>
                  <a:rPr lang="tr-TR" dirty="0" smtClean="0"/>
                  <a:t>Birleştirilmiş Fonksiyon</a:t>
                </a:r>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𝑔</m:t>
                          </m:r>
                        </m:e>
                        <m:sub>
                          <m:r>
                            <a:rPr lang="tr-TR" i="1"/>
                            <m:t>𝑎</m:t>
                          </m:r>
                        </m:sub>
                      </m:sSub>
                      <m:d>
                        <m:dPr>
                          <m:ctrlPr>
                            <a:rPr lang="tr-TR" i="1"/>
                          </m:ctrlPr>
                        </m:dPr>
                        <m:e>
                          <m:acc>
                            <m:accPr>
                              <m:chr m:val="̲"/>
                              <m:ctrlPr>
                                <a:rPr lang="tr-TR" i="1"/>
                              </m:ctrlPr>
                            </m:accPr>
                            <m:e>
                              <m:r>
                                <a:rPr lang="tr-TR" i="1"/>
                                <m:t>𝑤</m:t>
                              </m:r>
                            </m:e>
                          </m:acc>
                          <m:d>
                            <m:dPr>
                              <m:ctrlPr>
                                <a:rPr lang="tr-TR" i="1"/>
                              </m:ctrlPr>
                            </m:dPr>
                            <m:e>
                              <m:r>
                                <a:rPr lang="tr-TR" i="1"/>
                                <m:t>𝑡</m:t>
                              </m:r>
                            </m:e>
                          </m:d>
                          <m:r>
                            <a:rPr lang="tr-TR" i="1"/>
                            <m:t>, </m:t>
                          </m:r>
                          <m:acc>
                            <m:accPr>
                              <m:chr m:val="̇"/>
                              <m:ctrlPr>
                                <a:rPr lang="tr-TR" i="1"/>
                              </m:ctrlPr>
                            </m:accPr>
                            <m:e>
                              <m:acc>
                                <m:accPr>
                                  <m:chr m:val="̲"/>
                                  <m:ctrlPr>
                                    <a:rPr lang="tr-TR" i="1"/>
                                  </m:ctrlPr>
                                </m:accPr>
                                <m:e>
                                  <m:r>
                                    <a:rPr lang="tr-TR" i="1"/>
                                    <m:t>𝑤</m:t>
                                  </m:r>
                                </m:e>
                              </m:acc>
                            </m:e>
                          </m:acc>
                          <m:d>
                            <m:dPr>
                              <m:ctrlPr>
                                <a:rPr lang="tr-TR" i="1"/>
                              </m:ctrlPr>
                            </m:dPr>
                            <m:e>
                              <m:r>
                                <a:rPr lang="tr-TR" i="1"/>
                                <m:t>𝑡</m:t>
                              </m:r>
                            </m:e>
                          </m:d>
                          <m:r>
                            <a:rPr lang="tr-TR" i="1"/>
                            <m:t>, </m:t>
                          </m:r>
                          <m:acc>
                            <m:accPr>
                              <m:chr m:val="̲"/>
                              <m:ctrlPr>
                                <a:rPr lang="tr-TR" i="1"/>
                              </m:ctrlPr>
                            </m:accPr>
                            <m:e>
                              <m:r>
                                <a:rPr lang="tr-TR" i="1"/>
                                <m:t>𝑝</m:t>
                              </m:r>
                            </m:e>
                          </m:acc>
                          <m:d>
                            <m:dPr>
                              <m:ctrlPr>
                                <a:rPr lang="tr-TR" i="1"/>
                              </m:ctrlPr>
                            </m:dPr>
                            <m:e>
                              <m:r>
                                <a:rPr lang="tr-TR" i="1"/>
                                <m:t>𝑡</m:t>
                              </m:r>
                            </m:e>
                          </m:d>
                        </m:e>
                      </m:d>
                      <m:r>
                        <a:rPr lang="tr-TR" i="1"/>
                        <m:t>=</m:t>
                      </m:r>
                      <m:f>
                        <m:fPr>
                          <m:ctrlPr>
                            <a:rPr lang="tr-TR" i="1"/>
                          </m:ctrlPr>
                        </m:fPr>
                        <m:num>
                          <m:r>
                            <a:rPr lang="tr-TR" i="1"/>
                            <m:t>1</m:t>
                          </m:r>
                        </m:num>
                        <m:den>
                          <m:r>
                            <a:rPr lang="tr-TR" i="1"/>
                            <m:t>2</m:t>
                          </m:r>
                        </m:den>
                      </m:f>
                      <m:d>
                        <m:dPr>
                          <m:begChr m:val="["/>
                          <m:endChr m:val="]"/>
                          <m:ctrlPr>
                            <a:rPr lang="tr-TR" i="1"/>
                          </m:ctrlPr>
                        </m:dPr>
                        <m:e>
                          <m:sSubSup>
                            <m:sSubSupPr>
                              <m:ctrlPr>
                                <a:rPr lang="tr-TR" i="1"/>
                              </m:ctrlPr>
                            </m:sSubSupPr>
                            <m:e>
                              <m:r>
                                <a:rPr lang="tr-TR" i="1"/>
                                <m:t>𝑤</m:t>
                              </m:r>
                            </m:e>
                            <m:sub>
                              <m:r>
                                <a:rPr lang="tr-TR" i="1"/>
                                <m:t>1</m:t>
                              </m:r>
                            </m:sub>
                            <m:sup>
                              <m:r>
                                <a:rPr lang="tr-TR" i="1"/>
                                <m:t>2</m:t>
                              </m:r>
                            </m:sup>
                          </m:sSubSup>
                          <m:r>
                            <a:rPr lang="tr-TR" i="1"/>
                            <m:t>+</m:t>
                          </m:r>
                          <m:sSubSup>
                            <m:sSubSupPr>
                              <m:ctrlPr>
                                <a:rPr lang="tr-TR" i="1"/>
                              </m:ctrlPr>
                            </m:sSubSupPr>
                            <m:e>
                              <m:r>
                                <a:rPr lang="tr-TR" i="1"/>
                                <m:t>𝑤</m:t>
                              </m:r>
                            </m:e>
                            <m:sub>
                              <m:r>
                                <a:rPr lang="tr-TR" i="1"/>
                                <m:t>2</m:t>
                              </m:r>
                            </m:sub>
                            <m:sup>
                              <m:r>
                                <a:rPr lang="tr-TR" i="1"/>
                                <m:t>2</m:t>
                              </m:r>
                            </m:sup>
                          </m:sSubSup>
                          <m:r>
                            <a:rPr lang="tr-TR" i="1"/>
                            <m:t>+</m:t>
                          </m:r>
                          <m:sSubSup>
                            <m:sSubSupPr>
                              <m:ctrlPr>
                                <a:rPr lang="tr-TR" i="1"/>
                              </m:ctrlPr>
                            </m:sSubSupPr>
                            <m:e>
                              <m:r>
                                <a:rPr lang="tr-TR" i="1"/>
                                <m:t>𝑤</m:t>
                              </m:r>
                            </m:e>
                            <m:sub>
                              <m:r>
                                <a:rPr lang="tr-TR" i="1"/>
                                <m:t>3</m:t>
                              </m:r>
                            </m:sub>
                            <m:sup>
                              <m:r>
                                <a:rPr lang="tr-TR" i="1"/>
                                <m:t>2</m:t>
                              </m:r>
                            </m:sup>
                          </m:sSubSup>
                        </m:e>
                      </m:d>
                      <m:r>
                        <a:rPr lang="tr-TR" i="1"/>
                        <m:t>+</m:t>
                      </m:r>
                      <m:sSub>
                        <m:sSubPr>
                          <m:ctrlPr>
                            <a:rPr lang="tr-TR" i="1"/>
                          </m:ctrlPr>
                        </m:sSubPr>
                        <m:e>
                          <m:r>
                            <a:rPr lang="tr-TR" i="1"/>
                            <m:t>𝑝</m:t>
                          </m:r>
                        </m:e>
                        <m:sub>
                          <m:r>
                            <a:rPr lang="tr-TR" i="1"/>
                            <m:t>1</m:t>
                          </m:r>
                        </m:sub>
                      </m:sSub>
                      <m:d>
                        <m:dPr>
                          <m:begChr m:val="["/>
                          <m:endChr m:val="]"/>
                          <m:ctrlPr>
                            <a:rPr lang="tr-TR" i="1"/>
                          </m:ctrlPr>
                        </m:dPr>
                        <m:e>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1</m:t>
                              </m:r>
                            </m:sub>
                          </m:sSub>
                          <m:r>
                            <a:rPr lang="tr-TR" i="1"/>
                            <m:t>−</m:t>
                          </m:r>
                          <m:sSub>
                            <m:sSubPr>
                              <m:ctrlPr>
                                <a:rPr lang="tr-TR" i="1"/>
                              </m:ctrlPr>
                            </m:sSubPr>
                            <m:e>
                              <m:acc>
                                <m:accPr>
                                  <m:chr m:val="̇"/>
                                  <m:ctrlPr>
                                    <a:rPr lang="tr-TR" i="1"/>
                                  </m:ctrlPr>
                                </m:accPr>
                                <m:e>
                                  <m:r>
                                    <a:rPr lang="tr-TR" i="1"/>
                                    <m:t>𝑤</m:t>
                                  </m:r>
                                </m:e>
                              </m:acc>
                            </m:e>
                            <m:sub>
                              <m:r>
                                <a:rPr lang="tr-TR" i="1"/>
                                <m:t>1</m:t>
                              </m:r>
                            </m:sub>
                          </m:sSub>
                        </m:e>
                      </m:d>
                      <m:r>
                        <a:rPr lang="tr-TR" i="1"/>
                        <m:t>+</m:t>
                      </m:r>
                      <m:sSub>
                        <m:sSubPr>
                          <m:ctrlPr>
                            <a:rPr lang="tr-TR" i="1"/>
                          </m:ctrlPr>
                        </m:sSubPr>
                        <m:e>
                          <m:r>
                            <a:rPr lang="tr-TR" i="1"/>
                            <m:t>𝑝</m:t>
                          </m:r>
                        </m:e>
                        <m:sub>
                          <m:r>
                            <a:rPr lang="tr-TR" i="1"/>
                            <m:t>2</m:t>
                          </m:r>
                        </m:sub>
                      </m:sSub>
                      <m:r>
                        <a:rPr lang="tr-TR" i="1"/>
                        <m:t>[−2</m:t>
                      </m:r>
                      <m:sSub>
                        <m:sSubPr>
                          <m:ctrlPr>
                            <a:rPr lang="tr-TR" i="1"/>
                          </m:ctrlPr>
                        </m:sSubPr>
                        <m:e>
                          <m:r>
                            <a:rPr lang="tr-TR" i="1"/>
                            <m:t>𝑤</m:t>
                          </m:r>
                        </m:e>
                        <m:sub>
                          <m:r>
                            <a:rPr lang="tr-TR" i="1"/>
                            <m:t>1</m:t>
                          </m:r>
                        </m:sub>
                      </m:sSub>
                      <m:r>
                        <a:rPr lang="tr-TR" i="1"/>
                        <m:t>−3</m:t>
                      </m:r>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3</m:t>
                          </m:r>
                        </m:sub>
                      </m:sSub>
                      <m:r>
                        <a:rPr lang="tr-TR" i="1"/>
                        <m:t>−</m:t>
                      </m:r>
                      <m:acc>
                        <m:accPr>
                          <m:chr m:val="̇"/>
                          <m:ctrlPr>
                            <a:rPr lang="tr-TR" i="1"/>
                          </m:ctrlPr>
                        </m:accPr>
                        <m:e>
                          <m:sSub>
                            <m:sSubPr>
                              <m:ctrlPr>
                                <a:rPr lang="tr-TR" i="1"/>
                              </m:ctrlPr>
                            </m:sSubPr>
                            <m:e>
                              <m:r>
                                <a:rPr lang="tr-TR" i="1"/>
                                <m:t>𝑤</m:t>
                              </m:r>
                            </m:e>
                            <m:sub>
                              <m:r>
                                <a:rPr lang="tr-TR" i="1"/>
                                <m:t>2</m:t>
                              </m:r>
                            </m:sub>
                          </m:sSub>
                        </m:e>
                      </m:acc>
                      <m:r>
                        <a:rPr lang="tr-TR" i="1"/>
                        <m:t>]</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r>
                        <m:rPr>
                          <m:sty m:val="p"/>
                        </m:rPr>
                        <a:rPr lang="tr-TR" b="0" i="0" dirty="0" smtClean="0">
                          <a:latin typeface="Cambria Math" panose="02040503050406030204" pitchFamily="18" charset="0"/>
                        </a:rPr>
                        <m:t>w</m:t>
                      </m:r>
                      <m:d>
                        <m:dPr>
                          <m:ctrlPr>
                            <a:rPr lang="tr-TR" b="0" i="0" dirty="0" smtClean="0">
                              <a:latin typeface="Cambria Math" panose="02040503050406030204" pitchFamily="18" charset="0"/>
                            </a:rPr>
                          </m:ctrlPr>
                        </m:dPr>
                        <m:e>
                          <m:r>
                            <m:rPr>
                              <m:sty m:val="p"/>
                            </m:rPr>
                            <a:rPr lang="tr-TR" b="0" i="0" dirty="0" smtClean="0">
                              <a:latin typeface="Cambria Math" panose="02040503050406030204" pitchFamily="18" charset="0"/>
                            </a:rPr>
                            <m:t>t</m:t>
                          </m:r>
                        </m:e>
                      </m:d>
                      <m:r>
                        <m:rPr>
                          <m:sty m:val="p"/>
                        </m:rPr>
                        <a:rPr lang="tr-TR" b="0" i="0" dirty="0" smtClean="0">
                          <a:latin typeface="Cambria Math" panose="02040503050406030204" pitchFamily="18" charset="0"/>
                        </a:rPr>
                        <m:t>i</m:t>
                      </m:r>
                      <m:r>
                        <a:rPr lang="tr-TR" b="0" i="0" dirty="0" smtClean="0">
                          <a:latin typeface="Cambria Math" panose="02040503050406030204" pitchFamily="18" charset="0"/>
                        </a:rPr>
                        <m:t>ç</m:t>
                      </m:r>
                      <m:r>
                        <m:rPr>
                          <m:sty m:val="p"/>
                        </m:rPr>
                        <a:rPr lang="tr-TR" b="0" i="0" dirty="0" smtClean="0">
                          <a:latin typeface="Cambria Math" panose="02040503050406030204" pitchFamily="18" charset="0"/>
                        </a:rPr>
                        <m:t>in</m:t>
                      </m:r>
                      <m:r>
                        <a:rPr lang="tr-TR" b="0" i="0" dirty="0" smtClean="0">
                          <a:latin typeface="Cambria Math" panose="02040503050406030204" pitchFamily="18" charset="0"/>
                        </a:rPr>
                        <m:t> </m:t>
                      </m:r>
                      <m:r>
                        <m:rPr>
                          <m:sty m:val="p"/>
                        </m:rPr>
                        <a:rPr lang="tr-TR" i="0" dirty="0" smtClean="0">
                          <a:latin typeface="Cambria Math" panose="02040503050406030204" pitchFamily="18" charset="0"/>
                        </a:rPr>
                        <m:t>Euler</m:t>
                      </m:r>
                      <m:r>
                        <a:rPr lang="tr-TR" i="0" dirty="0" smtClean="0">
                          <a:latin typeface="Cambria Math" panose="02040503050406030204" pitchFamily="18" charset="0"/>
                        </a:rPr>
                        <m:t> </m:t>
                      </m:r>
                      <m:r>
                        <m:rPr>
                          <m:sty m:val="p"/>
                        </m:rPr>
                        <a:rPr lang="tr-TR" b="0" i="0" dirty="0" smtClean="0">
                          <a:latin typeface="Cambria Math" panose="02040503050406030204" pitchFamily="18" charset="0"/>
                        </a:rPr>
                        <m:t>denklemi</m:t>
                      </m:r>
                      <m:r>
                        <a:rPr lang="tr-TR" i="0" dirty="0" smtClean="0">
                          <a:latin typeface="Cambria Math" panose="02040503050406030204" pitchFamily="18" charset="0"/>
                        </a:rPr>
                        <m:t>:</m:t>
                      </m:r>
                      <m:f>
                        <m:fPr>
                          <m:ctrlPr>
                            <a:rPr lang="tr-TR" i="1"/>
                          </m:ctrlPr>
                        </m:fPr>
                        <m:num>
                          <m:r>
                            <a:rPr lang="tr-TR" i="1"/>
                            <m:t>𝜕</m:t>
                          </m:r>
                          <m:sSub>
                            <m:sSubPr>
                              <m:ctrlPr>
                                <a:rPr lang="tr-TR" i="1"/>
                              </m:ctrlPr>
                            </m:sSubPr>
                            <m:e>
                              <m:r>
                                <a:rPr lang="tr-TR" i="1"/>
                                <m:t>𝑔</m:t>
                              </m:r>
                            </m:e>
                            <m:sub>
                              <m:r>
                                <a:rPr lang="tr-TR" i="1" smtClean="0"/>
                                <m:t>𝑎</m:t>
                              </m:r>
                            </m:sub>
                          </m:sSub>
                        </m:num>
                        <m:den>
                          <m:r>
                            <a:rPr lang="tr-TR" i="1"/>
                            <m:t>𝜕</m:t>
                          </m:r>
                          <m:sSub>
                            <m:sSubPr>
                              <m:ctrlPr>
                                <a:rPr lang="tr-TR" i="1"/>
                              </m:ctrlPr>
                            </m:sSubPr>
                            <m:e>
                              <m:r>
                                <a:rPr lang="tr-TR" i="1"/>
                                <m:t>𝑤</m:t>
                              </m:r>
                            </m:e>
                            <m:sub>
                              <m:r>
                                <a:rPr lang="tr-TR" i="1"/>
                                <m:t>𝑖</m:t>
                              </m:r>
                            </m:sub>
                          </m:sSub>
                        </m:den>
                      </m:f>
                      <m:r>
                        <a:rPr lang="tr-TR" i="1"/>
                        <m:t>−</m:t>
                      </m:r>
                      <m:f>
                        <m:fPr>
                          <m:ctrlPr>
                            <a:rPr lang="tr-TR" i="1"/>
                          </m:ctrlPr>
                        </m:fPr>
                        <m:num>
                          <m:r>
                            <a:rPr lang="tr-TR" i="1"/>
                            <m:t>𝑑</m:t>
                          </m:r>
                        </m:num>
                        <m:den>
                          <m:r>
                            <a:rPr lang="tr-TR" i="1"/>
                            <m:t>𝑑𝑡</m:t>
                          </m:r>
                        </m:den>
                      </m:f>
                      <m:d>
                        <m:dPr>
                          <m:begChr m:val="["/>
                          <m:endChr m:val="]"/>
                          <m:ctrlPr>
                            <a:rPr lang="tr-TR" i="1"/>
                          </m:ctrlPr>
                        </m:dPr>
                        <m:e>
                          <m:f>
                            <m:fPr>
                              <m:ctrlPr>
                                <a:rPr lang="tr-TR" i="1"/>
                              </m:ctrlPr>
                            </m:fPr>
                            <m:num>
                              <m:r>
                                <a:rPr lang="tr-TR" i="1"/>
                                <m:t>𝜕</m:t>
                              </m:r>
                              <m:sSub>
                                <m:sSubPr>
                                  <m:ctrlPr>
                                    <a:rPr lang="tr-TR" i="1"/>
                                  </m:ctrlPr>
                                </m:sSubPr>
                                <m:e>
                                  <m:r>
                                    <a:rPr lang="tr-TR" i="1"/>
                                    <m:t>𝑔</m:t>
                                  </m:r>
                                </m:e>
                                <m:sub>
                                  <m:r>
                                    <a:rPr lang="tr-TR" i="1"/>
                                    <m:t>𝑎</m:t>
                                  </m:r>
                                </m:sub>
                              </m:sSub>
                            </m:num>
                            <m:den>
                              <m:r>
                                <a:rPr lang="tr-TR" i="1"/>
                                <m:t>𝜕</m:t>
                              </m:r>
                              <m:sSub>
                                <m:sSubPr>
                                  <m:ctrlPr>
                                    <a:rPr lang="tr-TR" i="1"/>
                                  </m:ctrlPr>
                                </m:sSubPr>
                                <m:e>
                                  <m:acc>
                                    <m:accPr>
                                      <m:chr m:val="̇"/>
                                      <m:ctrlPr>
                                        <a:rPr lang="tr-TR" i="1"/>
                                      </m:ctrlPr>
                                    </m:accPr>
                                    <m:e>
                                      <m:r>
                                        <a:rPr lang="tr-TR" i="1"/>
                                        <m:t>𝑤</m:t>
                                      </m:r>
                                    </m:e>
                                  </m:acc>
                                </m:e>
                                <m:sub>
                                  <m:r>
                                    <a:rPr lang="tr-TR" i="1"/>
                                    <m:t>𝑖</m:t>
                                  </m:r>
                                </m:sub>
                              </m:sSub>
                            </m:den>
                          </m:f>
                        </m:e>
                      </m:d>
                      <m:r>
                        <a:rPr lang="tr-TR" i="1"/>
                        <m:t>=0</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m:t>𝑖</m:t>
                      </m:r>
                      <m:r>
                        <a:rPr lang="tr-TR" i="1"/>
                        <m:t>=1⟹</m:t>
                      </m:r>
                      <m:sSub>
                        <m:sSubPr>
                          <m:ctrlPr>
                            <a:rPr lang="tr-TR" i="1"/>
                          </m:ctrlPr>
                        </m:sSubPr>
                        <m:e>
                          <m:r>
                            <a:rPr lang="tr-TR" i="1"/>
                            <m:t>𝑤</m:t>
                          </m:r>
                        </m:e>
                        <m:sub>
                          <m:r>
                            <a:rPr lang="tr-TR" i="1"/>
                            <m:t>1</m:t>
                          </m:r>
                        </m:sub>
                      </m:sSub>
                      <m:r>
                        <a:rPr lang="tr-TR" i="1"/>
                        <m:t>−</m:t>
                      </m:r>
                      <m:sSub>
                        <m:sSubPr>
                          <m:ctrlPr>
                            <a:rPr lang="tr-TR" i="1"/>
                          </m:ctrlPr>
                        </m:sSubPr>
                        <m:e>
                          <m:r>
                            <a:rPr lang="tr-TR" i="1"/>
                            <m:t>𝑝</m:t>
                          </m:r>
                        </m:e>
                        <m:sub>
                          <m:r>
                            <a:rPr lang="tr-TR" i="1"/>
                            <m:t>1</m:t>
                          </m:r>
                        </m:sub>
                      </m:sSub>
                      <m:r>
                        <a:rPr lang="tr-TR" i="1"/>
                        <m:t>−2</m:t>
                      </m:r>
                      <m:sSub>
                        <m:sSubPr>
                          <m:ctrlPr>
                            <a:rPr lang="tr-TR" i="1"/>
                          </m:ctrlPr>
                        </m:sSubPr>
                        <m:e>
                          <m:r>
                            <a:rPr lang="tr-TR" i="1"/>
                            <m:t>𝑝</m:t>
                          </m:r>
                        </m:e>
                        <m:sub>
                          <m:r>
                            <a:rPr lang="tr-TR" i="1"/>
                            <m:t>2</m:t>
                          </m:r>
                        </m:sub>
                      </m:sSub>
                      <m:r>
                        <a:rPr lang="tr-TR" i="1"/>
                        <m:t>−</m:t>
                      </m:r>
                      <m:f>
                        <m:fPr>
                          <m:ctrlPr>
                            <a:rPr lang="tr-TR" i="1"/>
                          </m:ctrlPr>
                        </m:fPr>
                        <m:num>
                          <m:r>
                            <a:rPr lang="tr-TR" i="1"/>
                            <m:t>𝑑</m:t>
                          </m:r>
                        </m:num>
                        <m:den>
                          <m:r>
                            <a:rPr lang="tr-TR" i="1"/>
                            <m:t>𝑑𝑡</m:t>
                          </m:r>
                        </m:den>
                      </m:f>
                      <m:d>
                        <m:dPr>
                          <m:begChr m:val="["/>
                          <m:endChr m:val="]"/>
                          <m:ctrlPr>
                            <a:rPr lang="tr-TR" i="1"/>
                          </m:ctrlPr>
                        </m:dPr>
                        <m:e>
                          <m:r>
                            <a:rPr lang="tr-TR" i="1"/>
                            <m:t> −</m:t>
                          </m:r>
                          <m:sSub>
                            <m:sSubPr>
                              <m:ctrlPr>
                                <a:rPr lang="tr-TR" i="1"/>
                              </m:ctrlPr>
                            </m:sSubPr>
                            <m:e>
                              <m:r>
                                <a:rPr lang="tr-TR" i="1"/>
                                <m:t>𝑝</m:t>
                              </m:r>
                            </m:e>
                            <m:sub>
                              <m:r>
                                <a:rPr lang="tr-TR" i="1"/>
                                <m:t>1</m:t>
                              </m:r>
                            </m:sub>
                          </m:sSub>
                        </m:e>
                      </m:d>
                      <m:r>
                        <a:rPr lang="tr-TR" i="1"/>
                        <m:t>=0⟹  </m:t>
                      </m:r>
                      <m:acc>
                        <m:accPr>
                          <m:chr m:val="̇"/>
                          <m:ctrlPr>
                            <a:rPr lang="tr-TR" i="1"/>
                          </m:ctrlPr>
                        </m:accPr>
                        <m:e>
                          <m:sSub>
                            <m:sSubPr>
                              <m:ctrlPr>
                                <a:rPr lang="tr-TR" i="1"/>
                              </m:ctrlPr>
                            </m:sSubPr>
                            <m:e>
                              <m:r>
                                <a:rPr lang="tr-TR" i="1"/>
                                <m:t>𝑝</m:t>
                              </m:r>
                            </m:e>
                            <m:sub>
                              <m:r>
                                <a:rPr lang="tr-TR" i="1"/>
                                <m:t>1</m:t>
                              </m:r>
                            </m:sub>
                          </m:sSub>
                        </m:e>
                      </m:acc>
                      <m:r>
                        <a:rPr lang="tr-TR" i="1"/>
                        <m:t>=−</m:t>
                      </m:r>
                      <m:sSub>
                        <m:sSubPr>
                          <m:ctrlPr>
                            <a:rPr lang="tr-TR" i="1"/>
                          </m:ctrlPr>
                        </m:sSubPr>
                        <m:e>
                          <m:r>
                            <a:rPr lang="tr-TR" i="1"/>
                            <m:t>𝑤</m:t>
                          </m:r>
                        </m:e>
                        <m:sub>
                          <m:r>
                            <a:rPr lang="tr-TR" i="1"/>
                            <m:t>1</m:t>
                          </m:r>
                        </m:sub>
                      </m:sSub>
                      <m:r>
                        <a:rPr lang="tr-TR" i="1"/>
                        <m:t>+</m:t>
                      </m:r>
                      <m:sSub>
                        <m:sSubPr>
                          <m:ctrlPr>
                            <a:rPr lang="tr-TR" i="1"/>
                          </m:ctrlPr>
                        </m:sSubPr>
                        <m:e>
                          <m:r>
                            <a:rPr lang="tr-TR" i="1"/>
                            <m:t>𝑝</m:t>
                          </m:r>
                        </m:e>
                        <m:sub>
                          <m:r>
                            <a:rPr lang="tr-TR" i="1"/>
                            <m:t>1</m:t>
                          </m:r>
                        </m:sub>
                      </m:sSub>
                      <m:r>
                        <a:rPr lang="tr-TR" i="1"/>
                        <m:t>+2</m:t>
                      </m:r>
                      <m:sSub>
                        <m:sSubPr>
                          <m:ctrlPr>
                            <a:rPr lang="tr-TR" i="1"/>
                          </m:ctrlPr>
                        </m:sSubPr>
                        <m:e>
                          <m:r>
                            <a:rPr lang="tr-TR" i="1"/>
                            <m:t>𝑝</m:t>
                          </m:r>
                        </m:e>
                        <m:sub>
                          <m:r>
                            <a:rPr lang="tr-TR" i="1"/>
                            <m:t>2</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m:t>𝑖</m:t>
                      </m:r>
                      <m:r>
                        <a:rPr lang="tr-TR" i="1"/>
                        <m:t> = 2⟹</m:t>
                      </m:r>
                      <m:sSub>
                        <m:sSubPr>
                          <m:ctrlPr>
                            <a:rPr lang="tr-TR" i="1"/>
                          </m:ctrlPr>
                        </m:sSubPr>
                        <m:e>
                          <m:r>
                            <a:rPr lang="tr-TR" i="1"/>
                            <m:t>𝑤</m:t>
                          </m:r>
                        </m:e>
                        <m:sub>
                          <m:r>
                            <a:rPr lang="tr-TR" i="1"/>
                            <m:t>2</m:t>
                          </m:r>
                        </m:sub>
                      </m:sSub>
                      <m:r>
                        <a:rPr lang="tr-TR" i="1"/>
                        <m:t>+</m:t>
                      </m:r>
                      <m:sSub>
                        <m:sSubPr>
                          <m:ctrlPr>
                            <a:rPr lang="tr-TR" i="1"/>
                          </m:ctrlPr>
                        </m:sSubPr>
                        <m:e>
                          <m:r>
                            <a:rPr lang="tr-TR" i="1"/>
                            <m:t>𝑝</m:t>
                          </m:r>
                        </m:e>
                        <m:sub>
                          <m:r>
                            <a:rPr lang="tr-TR" i="1"/>
                            <m:t>1</m:t>
                          </m:r>
                        </m:sub>
                      </m:sSub>
                      <m:r>
                        <a:rPr lang="tr-TR" i="1"/>
                        <m:t>−3</m:t>
                      </m:r>
                      <m:sSub>
                        <m:sSubPr>
                          <m:ctrlPr>
                            <a:rPr lang="tr-TR" i="1"/>
                          </m:ctrlPr>
                        </m:sSubPr>
                        <m:e>
                          <m:r>
                            <a:rPr lang="tr-TR" i="1"/>
                            <m:t>𝑝</m:t>
                          </m:r>
                        </m:e>
                        <m:sub>
                          <m:r>
                            <a:rPr lang="tr-TR" i="1"/>
                            <m:t>2</m:t>
                          </m:r>
                        </m:sub>
                      </m:sSub>
                      <m:r>
                        <a:rPr lang="tr-TR" i="1"/>
                        <m:t>−</m:t>
                      </m:r>
                      <m:f>
                        <m:fPr>
                          <m:ctrlPr>
                            <a:rPr lang="tr-TR" i="1"/>
                          </m:ctrlPr>
                        </m:fPr>
                        <m:num>
                          <m:r>
                            <a:rPr lang="tr-TR" i="1"/>
                            <m:t>𝑑</m:t>
                          </m:r>
                        </m:num>
                        <m:den>
                          <m:r>
                            <a:rPr lang="tr-TR" i="1"/>
                            <m:t>𝑑𝑡</m:t>
                          </m:r>
                        </m:den>
                      </m:f>
                      <m:d>
                        <m:dPr>
                          <m:begChr m:val="["/>
                          <m:endChr m:val="]"/>
                          <m:ctrlPr>
                            <a:rPr lang="tr-TR" i="1"/>
                          </m:ctrlPr>
                        </m:dPr>
                        <m:e>
                          <m:r>
                            <a:rPr lang="tr-TR" i="1"/>
                            <m:t>−</m:t>
                          </m:r>
                          <m:sSub>
                            <m:sSubPr>
                              <m:ctrlPr>
                                <a:rPr lang="tr-TR" i="1"/>
                              </m:ctrlPr>
                            </m:sSubPr>
                            <m:e>
                              <m:r>
                                <a:rPr lang="tr-TR" i="1"/>
                                <m:t>𝑝</m:t>
                              </m:r>
                            </m:e>
                            <m:sub>
                              <m:r>
                                <a:rPr lang="tr-TR" i="1"/>
                                <m:t>2</m:t>
                              </m:r>
                            </m:sub>
                          </m:sSub>
                          <m:r>
                            <a:rPr lang="tr-TR" i="1"/>
                            <m:t> </m:t>
                          </m:r>
                        </m:e>
                      </m:d>
                      <m:r>
                        <a:rPr lang="tr-TR" i="1"/>
                        <m:t>=0⇒</m:t>
                      </m:r>
                      <m:acc>
                        <m:accPr>
                          <m:chr m:val="̇"/>
                          <m:ctrlPr>
                            <a:rPr lang="tr-TR" i="1"/>
                          </m:ctrlPr>
                        </m:accPr>
                        <m:e>
                          <m:sSub>
                            <m:sSubPr>
                              <m:ctrlPr>
                                <a:rPr lang="tr-TR" i="1"/>
                              </m:ctrlPr>
                            </m:sSubPr>
                            <m:e>
                              <m:r>
                                <a:rPr lang="tr-TR" i="1"/>
                                <m:t>𝑝</m:t>
                              </m:r>
                            </m:e>
                            <m:sub>
                              <m:r>
                                <a:rPr lang="tr-TR" i="1"/>
                                <m:t>2</m:t>
                              </m:r>
                            </m:sub>
                          </m:sSub>
                        </m:e>
                      </m:acc>
                      <m:r>
                        <a:rPr lang="tr-TR" i="1"/>
                        <m:t>=−</m:t>
                      </m:r>
                      <m:sSub>
                        <m:sSubPr>
                          <m:ctrlPr>
                            <a:rPr lang="tr-TR" i="1"/>
                          </m:ctrlPr>
                        </m:sSubPr>
                        <m:e>
                          <m:r>
                            <a:rPr lang="tr-TR" i="1"/>
                            <m:t>𝑤</m:t>
                          </m:r>
                        </m:e>
                        <m:sub>
                          <m:r>
                            <a:rPr lang="tr-TR" i="1"/>
                            <m:t>2</m:t>
                          </m:r>
                        </m:sub>
                      </m:sSub>
                      <m:r>
                        <a:rPr lang="tr-TR" i="1"/>
                        <m:t>−</m:t>
                      </m:r>
                      <m:sSub>
                        <m:sSubPr>
                          <m:ctrlPr>
                            <a:rPr lang="tr-TR" i="1"/>
                          </m:ctrlPr>
                        </m:sSubPr>
                        <m:e>
                          <m:r>
                            <a:rPr lang="tr-TR" i="1"/>
                            <m:t>𝑝</m:t>
                          </m:r>
                        </m:e>
                        <m:sub>
                          <m:r>
                            <a:rPr lang="tr-TR" i="1"/>
                            <m:t>1</m:t>
                          </m:r>
                        </m:sub>
                      </m:sSub>
                      <m:r>
                        <a:rPr lang="tr-TR" i="1"/>
                        <m:t>+3</m:t>
                      </m:r>
                      <m:sSub>
                        <m:sSubPr>
                          <m:ctrlPr>
                            <a:rPr lang="tr-TR" i="1"/>
                          </m:ctrlPr>
                        </m:sSubPr>
                        <m:e>
                          <m:r>
                            <a:rPr lang="tr-TR" i="1"/>
                            <m:t>𝑝</m:t>
                          </m:r>
                        </m:e>
                        <m:sub>
                          <m:r>
                            <a:rPr lang="tr-TR" i="1"/>
                            <m:t>2</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m:t>𝑖</m:t>
                      </m:r>
                      <m:r>
                        <a:rPr lang="tr-TR" i="1"/>
                        <m:t> = 3⟹</m:t>
                      </m:r>
                      <m:sSub>
                        <m:sSubPr>
                          <m:ctrlPr>
                            <a:rPr lang="tr-TR" i="1"/>
                          </m:ctrlPr>
                        </m:sSubPr>
                        <m:e>
                          <m:r>
                            <a:rPr lang="tr-TR" i="1"/>
                            <m:t>𝑤</m:t>
                          </m:r>
                        </m:e>
                        <m:sub>
                          <m:r>
                            <a:rPr lang="tr-TR" i="1"/>
                            <m:t>3</m:t>
                          </m:r>
                        </m:sub>
                      </m:sSub>
                      <m:r>
                        <a:rPr lang="tr-TR" i="1"/>
                        <m:t>+</m:t>
                      </m:r>
                      <m:sSub>
                        <m:sSubPr>
                          <m:ctrlPr>
                            <a:rPr lang="tr-TR" i="1"/>
                          </m:ctrlPr>
                        </m:sSubPr>
                        <m:e>
                          <m:r>
                            <a:rPr lang="tr-TR" i="1"/>
                            <m:t>𝑝</m:t>
                          </m:r>
                        </m:e>
                        <m:sub>
                          <m:r>
                            <a:rPr lang="tr-TR" i="1"/>
                            <m:t>2</m:t>
                          </m:r>
                        </m:sub>
                      </m:sSub>
                      <m:r>
                        <a:rPr lang="tr-TR" i="1"/>
                        <m:t>−</m:t>
                      </m:r>
                      <m:f>
                        <m:fPr>
                          <m:ctrlPr>
                            <a:rPr lang="tr-TR" i="1"/>
                          </m:ctrlPr>
                        </m:fPr>
                        <m:num>
                          <m:r>
                            <a:rPr lang="tr-TR" i="1"/>
                            <m:t>𝑑</m:t>
                          </m:r>
                        </m:num>
                        <m:den>
                          <m:r>
                            <a:rPr lang="tr-TR" i="1"/>
                            <m:t>𝑑𝑡</m:t>
                          </m:r>
                        </m:den>
                      </m:f>
                      <m:d>
                        <m:dPr>
                          <m:begChr m:val="["/>
                          <m:endChr m:val="]"/>
                          <m:ctrlPr>
                            <a:rPr lang="tr-TR" i="1"/>
                          </m:ctrlPr>
                        </m:dPr>
                        <m:e>
                          <m:r>
                            <a:rPr lang="tr-TR" i="1"/>
                            <m:t> 0 </m:t>
                          </m:r>
                        </m:e>
                      </m:d>
                      <m:r>
                        <a:rPr lang="tr-TR" i="1"/>
                        <m:t>=0⟹</m:t>
                      </m:r>
                      <m:sSub>
                        <m:sSubPr>
                          <m:ctrlPr>
                            <a:rPr lang="tr-TR" i="1"/>
                          </m:ctrlPr>
                        </m:sSubPr>
                        <m:e>
                          <m:r>
                            <a:rPr lang="tr-TR" i="1"/>
                            <m:t>𝑤</m:t>
                          </m:r>
                        </m:e>
                        <m:sub>
                          <m:r>
                            <a:rPr lang="tr-TR" i="1"/>
                            <m:t>3</m:t>
                          </m:r>
                        </m:sub>
                      </m:sSub>
                      <m:r>
                        <a:rPr lang="tr-TR" i="1"/>
                        <m:t>+</m:t>
                      </m:r>
                      <m:sSub>
                        <m:sSubPr>
                          <m:ctrlPr>
                            <a:rPr lang="tr-TR" i="1"/>
                          </m:ctrlPr>
                        </m:sSubPr>
                        <m:e>
                          <m:r>
                            <a:rPr lang="tr-TR" i="1"/>
                            <m:t>𝑝</m:t>
                          </m:r>
                        </m:e>
                        <m:sub>
                          <m:r>
                            <a:rPr lang="tr-TR" i="1"/>
                            <m:t>2</m:t>
                          </m:r>
                        </m:sub>
                      </m:sSub>
                      <m:r>
                        <a:rPr lang="tr-TR" i="1"/>
                        <m:t>=0</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𝑝</m:t>
                      </m:r>
                      <m:d>
                        <m:dPr>
                          <m:ctrlPr>
                            <a:rPr lang="tr-TR" i="1" dirty="0">
                              <a:latin typeface="Cambria Math" panose="02040503050406030204" pitchFamily="18" charset="0"/>
                            </a:rPr>
                          </m:ctrlPr>
                        </m:dPr>
                        <m:e>
                          <m:r>
                            <m:rPr>
                              <m:sty m:val="p"/>
                            </m:rPr>
                            <a:rPr lang="tr-TR" dirty="0">
                              <a:latin typeface="Cambria Math" panose="02040503050406030204" pitchFamily="18" charset="0"/>
                            </a:rPr>
                            <m:t>t</m:t>
                          </m:r>
                        </m:e>
                      </m:d>
                      <m:r>
                        <m:rPr>
                          <m:sty m:val="p"/>
                        </m:rPr>
                        <a:rPr lang="tr-TR" dirty="0">
                          <a:latin typeface="Cambria Math" panose="02040503050406030204" pitchFamily="18" charset="0"/>
                        </a:rPr>
                        <m:t>i</m:t>
                      </m:r>
                      <m:r>
                        <a:rPr lang="tr-TR" dirty="0">
                          <a:latin typeface="Cambria Math" panose="02040503050406030204" pitchFamily="18" charset="0"/>
                        </a:rPr>
                        <m:t>ç</m:t>
                      </m:r>
                      <m:r>
                        <m:rPr>
                          <m:sty m:val="p"/>
                        </m:rPr>
                        <a:rPr lang="tr-TR" dirty="0">
                          <a:latin typeface="Cambria Math" panose="02040503050406030204" pitchFamily="18" charset="0"/>
                        </a:rPr>
                        <m:t>in</m:t>
                      </m:r>
                      <m:r>
                        <a:rPr lang="tr-TR" dirty="0">
                          <a:latin typeface="Cambria Math" panose="02040503050406030204" pitchFamily="18" charset="0"/>
                        </a:rPr>
                        <m:t> </m:t>
                      </m:r>
                      <m:r>
                        <m:rPr>
                          <m:sty m:val="p"/>
                        </m:rPr>
                        <a:rPr lang="tr-TR" dirty="0">
                          <a:latin typeface="Cambria Math" panose="02040503050406030204" pitchFamily="18" charset="0"/>
                        </a:rPr>
                        <m:t>Euler</m:t>
                      </m:r>
                      <m:r>
                        <a:rPr lang="tr-TR" dirty="0">
                          <a:latin typeface="Cambria Math" panose="02040503050406030204" pitchFamily="18" charset="0"/>
                        </a:rPr>
                        <m:t> </m:t>
                      </m:r>
                      <m:r>
                        <m:rPr>
                          <m:sty m:val="p"/>
                        </m:rPr>
                        <a:rPr lang="tr-TR" dirty="0">
                          <a:latin typeface="Cambria Math" panose="02040503050406030204" pitchFamily="18" charset="0"/>
                        </a:rPr>
                        <m:t>denklemi</m:t>
                      </m:r>
                      <m:r>
                        <a:rPr lang="tr-TR" dirty="0">
                          <a:latin typeface="Cambria Math" panose="02040503050406030204" pitchFamily="18" charset="0"/>
                        </a:rPr>
                        <m:t>:</m:t>
                      </m:r>
                      <m:r>
                        <a:rPr lang="tr-TR" i="1" dirty="0">
                          <a:latin typeface="Cambria Math" panose="02040503050406030204" pitchFamily="18" charset="0"/>
                        </a:rPr>
                        <m:t> </m:t>
                      </m:r>
                      <m:f>
                        <m:fPr>
                          <m:ctrlPr>
                            <a:rPr lang="tr-TR" i="1"/>
                          </m:ctrlPr>
                        </m:fPr>
                        <m:num>
                          <m:r>
                            <a:rPr lang="tr-TR" i="1"/>
                            <m:t>𝜕</m:t>
                          </m:r>
                          <m:sSub>
                            <m:sSubPr>
                              <m:ctrlPr>
                                <a:rPr lang="tr-TR" i="1"/>
                              </m:ctrlPr>
                            </m:sSubPr>
                            <m:e>
                              <m:r>
                                <a:rPr lang="tr-TR" i="1"/>
                                <m:t>𝑔</m:t>
                              </m:r>
                            </m:e>
                            <m:sub>
                              <m:r>
                                <a:rPr lang="tr-TR" i="1"/>
                                <m:t>𝑎</m:t>
                              </m:r>
                            </m:sub>
                          </m:sSub>
                        </m:num>
                        <m:den>
                          <m:r>
                            <a:rPr lang="tr-TR" i="1"/>
                            <m:t>𝜕</m:t>
                          </m:r>
                          <m:sSub>
                            <m:sSubPr>
                              <m:ctrlPr>
                                <a:rPr lang="tr-TR" i="1"/>
                              </m:ctrlPr>
                            </m:sSubPr>
                            <m:e>
                              <m:r>
                                <a:rPr lang="tr-TR" i="1"/>
                                <m:t>𝑝</m:t>
                              </m:r>
                            </m:e>
                            <m:sub>
                              <m:r>
                                <a:rPr lang="tr-TR" i="1"/>
                                <m:t>𝑖</m:t>
                              </m:r>
                            </m:sub>
                          </m:sSub>
                        </m:den>
                      </m:f>
                      <m:r>
                        <a:rPr lang="tr-TR" i="1"/>
                        <m:t>−</m:t>
                      </m:r>
                      <m:f>
                        <m:fPr>
                          <m:ctrlPr>
                            <a:rPr lang="tr-TR" i="1"/>
                          </m:ctrlPr>
                        </m:fPr>
                        <m:num>
                          <m:r>
                            <a:rPr lang="tr-TR" i="1"/>
                            <m:t>𝑑</m:t>
                          </m:r>
                        </m:num>
                        <m:den>
                          <m:r>
                            <a:rPr lang="tr-TR" i="1"/>
                            <m:t>𝑑𝑡</m:t>
                          </m:r>
                        </m:den>
                      </m:f>
                      <m:d>
                        <m:dPr>
                          <m:begChr m:val="["/>
                          <m:endChr m:val="]"/>
                          <m:ctrlPr>
                            <a:rPr lang="tr-TR" i="1"/>
                          </m:ctrlPr>
                        </m:dPr>
                        <m:e>
                          <m:f>
                            <m:fPr>
                              <m:ctrlPr>
                                <a:rPr lang="tr-TR" i="1"/>
                              </m:ctrlPr>
                            </m:fPr>
                            <m:num>
                              <m:r>
                                <a:rPr lang="tr-TR" i="1"/>
                                <m:t>𝜕</m:t>
                              </m:r>
                              <m:sSub>
                                <m:sSubPr>
                                  <m:ctrlPr>
                                    <a:rPr lang="tr-TR" i="1"/>
                                  </m:ctrlPr>
                                </m:sSubPr>
                                <m:e>
                                  <m:r>
                                    <a:rPr lang="tr-TR" i="1"/>
                                    <m:t>𝑔</m:t>
                                  </m:r>
                                </m:e>
                                <m:sub>
                                  <m:r>
                                    <a:rPr lang="tr-TR" i="1"/>
                                    <m:t>𝑎</m:t>
                                  </m:r>
                                </m:sub>
                              </m:sSub>
                            </m:num>
                            <m:den>
                              <m:r>
                                <a:rPr lang="tr-TR" i="1"/>
                                <m:t>𝜕</m:t>
                              </m:r>
                              <m:sSub>
                                <m:sSubPr>
                                  <m:ctrlPr>
                                    <a:rPr lang="tr-TR" i="1"/>
                                  </m:ctrlPr>
                                </m:sSubPr>
                                <m:e>
                                  <m:acc>
                                    <m:accPr>
                                      <m:chr m:val="̇"/>
                                      <m:ctrlPr>
                                        <a:rPr lang="tr-TR" i="1"/>
                                      </m:ctrlPr>
                                    </m:accPr>
                                    <m:e>
                                      <m:r>
                                        <a:rPr lang="tr-TR" i="1"/>
                                        <m:t>𝑝</m:t>
                                      </m:r>
                                    </m:e>
                                  </m:acc>
                                </m:e>
                                <m:sub>
                                  <m:r>
                                    <a:rPr lang="tr-TR" i="1"/>
                                    <m:t>𝑖</m:t>
                                  </m:r>
                                </m:sub>
                              </m:sSub>
                            </m:den>
                          </m:f>
                        </m:e>
                      </m:d>
                      <m:r>
                        <a:rPr lang="tr-TR" i="1"/>
                        <m:t>=0</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m:t>𝑖</m:t>
                      </m:r>
                      <m:r>
                        <a:rPr lang="tr-TR" i="1"/>
                        <m:t> = 1⟹</m:t>
                      </m:r>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1</m:t>
                          </m:r>
                        </m:sub>
                      </m:sSub>
                      <m:r>
                        <a:rPr lang="tr-TR" i="1"/>
                        <m:t>−</m:t>
                      </m:r>
                      <m:sSub>
                        <m:sSubPr>
                          <m:ctrlPr>
                            <a:rPr lang="tr-TR" i="1"/>
                          </m:ctrlPr>
                        </m:sSubPr>
                        <m:e>
                          <m:acc>
                            <m:accPr>
                              <m:chr m:val="̇"/>
                              <m:ctrlPr>
                                <a:rPr lang="tr-TR" i="1"/>
                              </m:ctrlPr>
                            </m:accPr>
                            <m:e>
                              <m:r>
                                <a:rPr lang="tr-TR" i="1"/>
                                <m:t>𝑤</m:t>
                              </m:r>
                            </m:e>
                          </m:acc>
                        </m:e>
                        <m:sub>
                          <m:r>
                            <a:rPr lang="tr-TR" i="1"/>
                            <m:t>1</m:t>
                          </m:r>
                        </m:sub>
                      </m:sSub>
                      <m:r>
                        <a:rPr lang="tr-TR" i="1"/>
                        <m:t>−</m:t>
                      </m:r>
                      <m:f>
                        <m:fPr>
                          <m:ctrlPr>
                            <a:rPr lang="tr-TR" i="1"/>
                          </m:ctrlPr>
                        </m:fPr>
                        <m:num>
                          <m:r>
                            <a:rPr lang="tr-TR" i="1"/>
                            <m:t>𝑑</m:t>
                          </m:r>
                        </m:num>
                        <m:den>
                          <m:r>
                            <a:rPr lang="tr-TR" i="1"/>
                            <m:t>𝑑𝑡</m:t>
                          </m:r>
                        </m:den>
                      </m:f>
                      <m:d>
                        <m:dPr>
                          <m:begChr m:val="["/>
                          <m:endChr m:val="]"/>
                          <m:ctrlPr>
                            <a:rPr lang="tr-TR" i="1"/>
                          </m:ctrlPr>
                        </m:dPr>
                        <m:e>
                          <m:r>
                            <a:rPr lang="tr-TR" i="1"/>
                            <m:t> 0 </m:t>
                          </m:r>
                        </m:e>
                      </m:d>
                      <m:r>
                        <a:rPr lang="tr-TR" i="1"/>
                        <m:t>=0⟹</m:t>
                      </m:r>
                      <m:acc>
                        <m:accPr>
                          <m:chr m:val="̇"/>
                          <m:ctrlPr>
                            <a:rPr lang="tr-TR" i="1"/>
                          </m:ctrlPr>
                        </m:accPr>
                        <m:e>
                          <m:sSub>
                            <m:sSubPr>
                              <m:ctrlPr>
                                <a:rPr lang="tr-TR" i="1"/>
                              </m:ctrlPr>
                            </m:sSubPr>
                            <m:e>
                              <m:r>
                                <a:rPr lang="tr-TR" i="1"/>
                                <m:t>𝑤</m:t>
                              </m:r>
                            </m:e>
                            <m:sub>
                              <m:r>
                                <a:rPr lang="tr-TR" i="1"/>
                                <m:t>1</m:t>
                              </m:r>
                            </m:sub>
                          </m:sSub>
                        </m:e>
                      </m:acc>
                      <m:r>
                        <a:rPr lang="tr-TR" i="1"/>
                        <m:t>=</m:t>
                      </m:r>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1</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m:t>𝑖</m:t>
                      </m:r>
                      <m:r>
                        <a:rPr lang="tr-TR" i="1"/>
                        <m:t> = 2⟹−2</m:t>
                      </m:r>
                      <m:sSub>
                        <m:sSubPr>
                          <m:ctrlPr>
                            <a:rPr lang="tr-TR" i="1"/>
                          </m:ctrlPr>
                        </m:sSubPr>
                        <m:e>
                          <m:r>
                            <a:rPr lang="tr-TR" i="1"/>
                            <m:t>𝑤</m:t>
                          </m:r>
                        </m:e>
                        <m:sub>
                          <m:r>
                            <a:rPr lang="tr-TR" i="1"/>
                            <m:t>1</m:t>
                          </m:r>
                        </m:sub>
                      </m:sSub>
                      <m:r>
                        <a:rPr lang="tr-TR" i="1"/>
                        <m:t>−3</m:t>
                      </m:r>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3</m:t>
                          </m:r>
                        </m:sub>
                      </m:sSub>
                      <m:r>
                        <a:rPr lang="tr-TR" i="1"/>
                        <m:t>−</m:t>
                      </m:r>
                      <m:acc>
                        <m:accPr>
                          <m:chr m:val="̇"/>
                          <m:ctrlPr>
                            <a:rPr lang="tr-TR" i="1"/>
                          </m:ctrlPr>
                        </m:accPr>
                        <m:e>
                          <m:sSub>
                            <m:sSubPr>
                              <m:ctrlPr>
                                <a:rPr lang="tr-TR" i="1"/>
                              </m:ctrlPr>
                            </m:sSubPr>
                            <m:e>
                              <m:r>
                                <a:rPr lang="tr-TR" i="1"/>
                                <m:t>𝑤</m:t>
                              </m:r>
                            </m:e>
                            <m:sub>
                              <m:r>
                                <a:rPr lang="tr-TR" i="1"/>
                                <m:t>2</m:t>
                              </m:r>
                            </m:sub>
                          </m:sSub>
                        </m:e>
                      </m:acc>
                      <m:r>
                        <a:rPr lang="tr-TR" i="1"/>
                        <m:t>−</m:t>
                      </m:r>
                      <m:f>
                        <m:fPr>
                          <m:ctrlPr>
                            <a:rPr lang="tr-TR" i="1"/>
                          </m:ctrlPr>
                        </m:fPr>
                        <m:num>
                          <m:r>
                            <a:rPr lang="tr-TR" i="1"/>
                            <m:t>𝑑</m:t>
                          </m:r>
                        </m:num>
                        <m:den>
                          <m:r>
                            <a:rPr lang="tr-TR" i="1"/>
                            <m:t>𝑑𝑡</m:t>
                          </m:r>
                        </m:den>
                      </m:f>
                      <m:d>
                        <m:dPr>
                          <m:begChr m:val="["/>
                          <m:endChr m:val="]"/>
                          <m:ctrlPr>
                            <a:rPr lang="tr-TR" i="1"/>
                          </m:ctrlPr>
                        </m:dPr>
                        <m:e>
                          <m:r>
                            <a:rPr lang="tr-TR" i="1"/>
                            <m:t> 0 </m:t>
                          </m:r>
                        </m:e>
                      </m:d>
                      <m:r>
                        <a:rPr lang="tr-TR" i="1"/>
                        <m:t>=0⟹</m:t>
                      </m:r>
                      <m:acc>
                        <m:accPr>
                          <m:chr m:val="̇"/>
                          <m:ctrlPr>
                            <a:rPr lang="tr-TR" i="1"/>
                          </m:ctrlPr>
                        </m:accPr>
                        <m:e>
                          <m:sSub>
                            <m:sSubPr>
                              <m:ctrlPr>
                                <a:rPr lang="tr-TR" i="1"/>
                              </m:ctrlPr>
                            </m:sSubPr>
                            <m:e>
                              <m:r>
                                <a:rPr lang="tr-TR" i="1"/>
                                <m:t>𝑤</m:t>
                              </m:r>
                            </m:e>
                            <m:sub>
                              <m:r>
                                <a:rPr lang="tr-TR" i="1"/>
                                <m:t>2</m:t>
                              </m:r>
                            </m:sub>
                          </m:sSub>
                        </m:e>
                      </m:acc>
                      <m:r>
                        <a:rPr lang="tr-TR" i="1"/>
                        <m:t>= −2</m:t>
                      </m:r>
                      <m:sSub>
                        <m:sSubPr>
                          <m:ctrlPr>
                            <a:rPr lang="tr-TR" i="1"/>
                          </m:ctrlPr>
                        </m:sSubPr>
                        <m:e>
                          <m:r>
                            <a:rPr lang="tr-TR" i="1"/>
                            <m:t>𝑤</m:t>
                          </m:r>
                        </m:e>
                        <m:sub>
                          <m:r>
                            <a:rPr lang="tr-TR" i="1"/>
                            <m:t>1</m:t>
                          </m:r>
                        </m:sub>
                      </m:sSub>
                      <m:r>
                        <a:rPr lang="tr-TR" i="1"/>
                        <m:t>−3</m:t>
                      </m:r>
                      <m:sSub>
                        <m:sSubPr>
                          <m:ctrlPr>
                            <a:rPr lang="tr-TR" i="1"/>
                          </m:ctrlPr>
                        </m:sSubPr>
                        <m:e>
                          <m:r>
                            <a:rPr lang="tr-TR" i="1"/>
                            <m:t>𝑤</m:t>
                          </m:r>
                        </m:e>
                        <m:sub>
                          <m:r>
                            <a:rPr lang="tr-TR" i="1"/>
                            <m:t>2</m:t>
                          </m:r>
                        </m:sub>
                      </m:sSub>
                      <m:r>
                        <a:rPr lang="tr-TR" i="1"/>
                        <m:t>+</m:t>
                      </m:r>
                      <m:sSub>
                        <m:sSubPr>
                          <m:ctrlPr>
                            <a:rPr lang="tr-TR" i="1"/>
                          </m:ctrlPr>
                        </m:sSubPr>
                        <m:e>
                          <m:r>
                            <a:rPr lang="tr-TR" i="1"/>
                            <m:t>𝑤</m:t>
                          </m:r>
                        </m:e>
                        <m:sub>
                          <m:r>
                            <a:rPr lang="tr-TR" i="1"/>
                            <m:t>3</m:t>
                          </m:r>
                        </m:sub>
                      </m:sSub>
                    </m:oMath>
                  </m:oMathPara>
                </a14:m>
                <a:endParaRPr lang="tr-TR" dirty="0"/>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 t="-124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14</a:t>
            </a:fld>
            <a:endParaRPr lang="tr-TR"/>
          </a:p>
        </p:txBody>
      </p:sp>
    </p:spTree>
    <p:extLst>
      <p:ext uri="{BB962C8B-B14F-4D97-AF65-F5344CB8AC3E}">
        <p14:creationId xmlns:p14="http://schemas.microsoft.com/office/powerpoint/2010/main" val="3849558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Örnek devam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a:r>
                  <a:rPr lang="tr-TR" dirty="0"/>
                  <a:t>Beklendiği gibi, son iki denklem problemde verilen diferansiyel denklem kısıtlarından başka bir şey değildir. [ Durum Denklemleri]. Bu nedenle genellikle, Euler denklemlerini </a:t>
                </a:r>
                <a14:m>
                  <m:oMath xmlns:m="http://schemas.openxmlformats.org/officeDocument/2006/math">
                    <m:acc>
                      <m:accPr>
                        <m:chr m:val="̲"/>
                        <m:ctrlPr>
                          <a:rPr lang="tr-TR" i="1"/>
                        </m:ctrlPr>
                      </m:accPr>
                      <m:e>
                        <m:r>
                          <a:rPr lang="tr-TR" i="1"/>
                          <m:t>𝑝</m:t>
                        </m:r>
                      </m:e>
                    </m:acc>
                  </m:oMath>
                </a14:m>
                <a:r>
                  <a:rPr lang="tr-TR" dirty="0"/>
                  <a:t> için kullanmayız, duurm denklemlerini direkt yazarız.</a:t>
                </a:r>
              </a:p>
              <a:p>
                <a:pPr lvl="0"/>
                <a:r>
                  <a:rPr lang="tr-TR" dirty="0"/>
                  <a:t>Euler denklemlerinin kullanılması ile birleştirilmiş fonksiyon üzerinden 4 diferansiyel denklem bir cebirsel denklem olmak üzere 5 farklı denklem bulduk; Bu denklemlerin çözümü bilinmeyen  </a:t>
                </a:r>
                <a14:m>
                  <m:oMath xmlns:m="http://schemas.openxmlformats.org/officeDocument/2006/math">
                    <m:sSub>
                      <m:sSubPr>
                        <m:ctrlPr>
                          <a:rPr lang="tr-TR" i="1"/>
                        </m:ctrlPr>
                      </m:sSubPr>
                      <m:e>
                        <m:r>
                          <a:rPr lang="tr-TR" i="1"/>
                          <m:t>𝑤</m:t>
                        </m:r>
                      </m:e>
                      <m:sub>
                        <m:r>
                          <a:rPr lang="tr-TR" i="1"/>
                          <m:t>1</m:t>
                        </m:r>
                      </m:sub>
                    </m:sSub>
                    <m:r>
                      <a:rPr lang="tr-TR" i="1"/>
                      <m:t>(</m:t>
                    </m:r>
                    <m:r>
                      <a:rPr lang="tr-TR" i="1"/>
                      <m:t>𝑡</m:t>
                    </m:r>
                    <m:r>
                      <a:rPr lang="tr-TR" i="1"/>
                      <m:t>)</m:t>
                    </m:r>
                  </m:oMath>
                </a14:m>
                <a:r>
                  <a:rPr lang="tr-TR" dirty="0"/>
                  <a:t>, </a:t>
                </a:r>
                <a14:m>
                  <m:oMath xmlns:m="http://schemas.openxmlformats.org/officeDocument/2006/math">
                    <m:sSub>
                      <m:sSubPr>
                        <m:ctrlPr>
                          <a:rPr lang="tr-TR" i="1"/>
                        </m:ctrlPr>
                      </m:sSubPr>
                      <m:e>
                        <m:r>
                          <a:rPr lang="tr-TR" i="1"/>
                          <m:t>𝑤</m:t>
                        </m:r>
                      </m:e>
                      <m:sub>
                        <m:r>
                          <a:rPr lang="tr-TR" i="1"/>
                          <m:t>2</m:t>
                        </m:r>
                      </m:sub>
                    </m:sSub>
                    <m:r>
                      <a:rPr lang="tr-TR" i="1"/>
                      <m:t>(</m:t>
                    </m:r>
                    <m:r>
                      <a:rPr lang="tr-TR" i="1"/>
                      <m:t>𝑡</m:t>
                    </m:r>
                    <m:r>
                      <a:rPr lang="tr-TR" i="1"/>
                      <m:t>)</m:t>
                    </m:r>
                  </m:oMath>
                </a14:m>
                <a:r>
                  <a:rPr lang="tr-TR" dirty="0"/>
                  <a:t>, </a:t>
                </a:r>
                <a14:m>
                  <m:oMath xmlns:m="http://schemas.openxmlformats.org/officeDocument/2006/math">
                    <m:sSub>
                      <m:sSubPr>
                        <m:ctrlPr>
                          <a:rPr lang="tr-TR" i="1"/>
                        </m:ctrlPr>
                      </m:sSubPr>
                      <m:e>
                        <m:r>
                          <a:rPr lang="tr-TR" i="1"/>
                          <m:t>𝑤</m:t>
                        </m:r>
                      </m:e>
                      <m:sub>
                        <m:r>
                          <a:rPr lang="tr-TR" i="1"/>
                          <m:t>3</m:t>
                        </m:r>
                      </m:sub>
                    </m:sSub>
                    <m:r>
                      <a:rPr lang="tr-TR" i="1"/>
                      <m:t>(</m:t>
                    </m:r>
                    <m:r>
                      <a:rPr lang="tr-TR" i="1"/>
                      <m:t>𝑡</m:t>
                    </m:r>
                    <m:r>
                      <a:rPr lang="tr-TR" i="1"/>
                      <m:t>)</m:t>
                    </m:r>
                  </m:oMath>
                </a14:m>
                <a:r>
                  <a:rPr lang="tr-TR" dirty="0"/>
                  <a:t>, </a:t>
                </a:r>
                <a14:m>
                  <m:oMath xmlns:m="http://schemas.openxmlformats.org/officeDocument/2006/math">
                    <m:sSub>
                      <m:sSubPr>
                        <m:ctrlPr>
                          <a:rPr lang="tr-TR" i="1"/>
                        </m:ctrlPr>
                      </m:sSubPr>
                      <m:e>
                        <m:r>
                          <a:rPr lang="tr-TR" i="1"/>
                          <m:t>𝑝</m:t>
                        </m:r>
                      </m:e>
                      <m:sub>
                        <m:r>
                          <a:rPr lang="tr-TR" i="1"/>
                          <m:t>1</m:t>
                        </m:r>
                      </m:sub>
                    </m:sSub>
                    <m:r>
                      <a:rPr lang="tr-TR" i="1"/>
                      <m:t>(</m:t>
                    </m:r>
                    <m:r>
                      <a:rPr lang="tr-TR" i="1"/>
                      <m:t>𝑡</m:t>
                    </m:r>
                    <m:r>
                      <a:rPr lang="tr-TR" i="1"/>
                      <m:t>)</m:t>
                    </m:r>
                  </m:oMath>
                </a14:m>
                <a:r>
                  <a:rPr lang="tr-TR" dirty="0"/>
                  <a:t> ve </a:t>
                </a:r>
                <a14:m>
                  <m:oMath xmlns:m="http://schemas.openxmlformats.org/officeDocument/2006/math">
                    <m:sSub>
                      <m:sSubPr>
                        <m:ctrlPr>
                          <a:rPr lang="tr-TR" i="1"/>
                        </m:ctrlPr>
                      </m:sSubPr>
                      <m:e>
                        <m:r>
                          <a:rPr lang="tr-TR" i="1"/>
                          <m:t>𝑝</m:t>
                        </m:r>
                      </m:e>
                      <m:sub>
                        <m:r>
                          <a:rPr lang="tr-TR" i="1"/>
                          <m:t>2</m:t>
                        </m:r>
                      </m:sub>
                    </m:sSub>
                    <m:r>
                      <a:rPr lang="tr-TR" i="1"/>
                      <m:t>(</m:t>
                    </m:r>
                    <m:r>
                      <a:rPr lang="tr-TR" i="1"/>
                      <m:t>𝑡</m:t>
                    </m:r>
                    <m:r>
                      <a:rPr lang="tr-TR" i="1"/>
                      <m:t>)</m:t>
                    </m:r>
                  </m:oMath>
                </a14:m>
                <a:r>
                  <a:rPr lang="tr-TR" dirty="0"/>
                  <a:t>  verecektir. </a:t>
                </a: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498" r="-327"/>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15</a:t>
            </a:fld>
            <a:endParaRPr lang="tr-TR"/>
          </a:p>
        </p:txBody>
      </p:sp>
    </p:spTree>
    <p:extLst>
      <p:ext uri="{BB962C8B-B14F-4D97-AF65-F5344CB8AC3E}">
        <p14:creationId xmlns:p14="http://schemas.microsoft.com/office/powerpoint/2010/main" val="164877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t>İzoperimetrik </a:t>
            </a:r>
            <a:r>
              <a:rPr lang="tr-TR" sz="2800" dirty="0" smtClean="0"/>
              <a:t>Kısıtlamalar</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r>
                  <a:rPr lang="tr-TR" dirty="0" smtClean="0"/>
                  <a:t>Aşağıda verilen fonksiyonel için sistemi izoperimetrik kısıtlar altında optimum yapacak </a:t>
                </a:r>
                <a14:m>
                  <m:oMath xmlns:m="http://schemas.openxmlformats.org/officeDocument/2006/math">
                    <m:sSup>
                      <m:sSupPr>
                        <m:ctrlPr>
                          <a:rPr lang="tr-TR" i="1"/>
                        </m:ctrlPr>
                      </m:sSupPr>
                      <m:e>
                        <m:acc>
                          <m:accPr>
                            <m:chr m:val="̲"/>
                            <m:ctrlPr>
                              <a:rPr lang="tr-TR" i="1"/>
                            </m:ctrlPr>
                          </m:accPr>
                          <m:e>
                            <m:r>
                              <a:rPr lang="tr-TR" i="1"/>
                              <m:t>𝑤</m:t>
                            </m:r>
                          </m:e>
                        </m:acc>
                      </m:e>
                      <m:sup>
                        <m:r>
                          <a:rPr lang="tr-TR" i="1"/>
                          <m:t>∗</m:t>
                        </m:r>
                      </m:sup>
                    </m:sSup>
                    <m:r>
                      <a:rPr lang="tr-TR" i="1"/>
                      <m:t>(</m:t>
                    </m:r>
                    <m:r>
                      <a:rPr lang="tr-TR" i="1"/>
                      <m:t>𝑡</m:t>
                    </m:r>
                    <m:r>
                      <a:rPr lang="tr-TR" i="1"/>
                      <m:t>)</m:t>
                    </m:r>
                  </m:oMath>
                </a14:m>
                <a:r>
                  <a:rPr lang="tr-TR" dirty="0"/>
                  <a:t> fonksiyonunu bulma problemini ele alalım</a:t>
                </a:r>
              </a:p>
              <a:p>
                <a:pPr marL="45720" indent="0">
                  <a:buNone/>
                </a:pPr>
                <a14:m>
                  <m:oMathPara xmlns:m="http://schemas.openxmlformats.org/officeDocument/2006/math">
                    <m:oMathParaPr>
                      <m:jc m:val="centerGroup"/>
                    </m:oMathParaPr>
                    <m:oMath xmlns:m="http://schemas.openxmlformats.org/officeDocument/2006/math">
                      <m:r>
                        <a:rPr lang="tr-TR" i="1"/>
                        <m:t>𝐽</m:t>
                      </m:r>
                      <m:d>
                        <m:dPr>
                          <m:ctrlPr>
                            <a:rPr lang="tr-TR" i="1"/>
                          </m:ctrlPr>
                        </m:dPr>
                        <m:e>
                          <m:acc>
                            <m:accPr>
                              <m:chr m:val="̲"/>
                              <m:ctrlPr>
                                <a:rPr lang="tr-TR" i="1"/>
                              </m:ctrlPr>
                            </m:accPr>
                            <m:e>
                              <m:r>
                                <a:rPr lang="tr-TR" i="1"/>
                                <m:t>𝑤</m:t>
                              </m:r>
                            </m:e>
                          </m:acc>
                        </m:e>
                      </m:d>
                      <m:r>
                        <a:rPr lang="tr-TR" i="1"/>
                        <m:t>=</m:t>
                      </m:r>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r>
                            <a:rPr lang="tr-TR" i="1"/>
                            <m:t>𝑔</m:t>
                          </m:r>
                          <m:d>
                            <m:dPr>
                              <m:ctrlPr>
                                <a:rPr lang="tr-TR" i="1"/>
                              </m:ctrlPr>
                            </m:dPr>
                            <m:e>
                              <m:acc>
                                <m:accPr>
                                  <m:chr m:val="̲"/>
                                  <m:ctrlPr>
                                    <a:rPr lang="tr-TR" i="1"/>
                                  </m:ctrlPr>
                                </m:accPr>
                                <m:e>
                                  <m:r>
                                    <a:rPr lang="tr-TR" i="1"/>
                                    <m:t>𝑤</m:t>
                                  </m:r>
                                </m:e>
                              </m:acc>
                              <m:d>
                                <m:dPr>
                                  <m:ctrlPr>
                                    <a:rPr lang="tr-TR" i="1"/>
                                  </m:ctrlPr>
                                </m:dPr>
                                <m:e>
                                  <m:r>
                                    <a:rPr lang="tr-TR" i="1"/>
                                    <m:t>𝑡</m:t>
                                  </m:r>
                                </m:e>
                              </m:d>
                              <m:r>
                                <a:rPr lang="tr-TR" i="1"/>
                                <m:t>, </m:t>
                              </m:r>
                              <m:acc>
                                <m:accPr>
                                  <m:chr m:val="̇"/>
                                  <m:ctrlPr>
                                    <a:rPr lang="tr-TR" i="1"/>
                                  </m:ctrlPr>
                                </m:accPr>
                                <m:e>
                                  <m:acc>
                                    <m:accPr>
                                      <m:chr m:val="̲"/>
                                      <m:ctrlPr>
                                        <a:rPr lang="tr-TR" i="1"/>
                                      </m:ctrlPr>
                                    </m:accPr>
                                    <m:e>
                                      <m:r>
                                        <a:rPr lang="tr-TR" i="1"/>
                                        <m:t>𝑤</m:t>
                                      </m:r>
                                    </m:e>
                                  </m:acc>
                                </m:e>
                              </m:acc>
                              <m:d>
                                <m:dPr>
                                  <m:ctrlPr>
                                    <a:rPr lang="tr-TR" i="1"/>
                                  </m:ctrlPr>
                                </m:dPr>
                                <m:e>
                                  <m:r>
                                    <a:rPr lang="tr-TR" i="1"/>
                                    <m:t>𝑡</m:t>
                                  </m:r>
                                </m:e>
                              </m:d>
                              <m:r>
                                <a:rPr lang="tr-TR" i="1"/>
                                <m:t>,  </m:t>
                              </m:r>
                              <m:r>
                                <a:rPr lang="tr-TR" i="1"/>
                                <m:t>𝑡</m:t>
                              </m:r>
                            </m:e>
                          </m:d>
                          <m:r>
                            <a:rPr lang="tr-TR" i="1"/>
                            <m:t>𝑑𝑡</m:t>
                          </m:r>
                        </m:e>
                      </m:nary>
                    </m:oMath>
                  </m:oMathPara>
                </a14:m>
                <a:endParaRPr lang="tr-TR" dirty="0"/>
              </a:p>
              <a:p>
                <a:pPr marL="45720" indent="0">
                  <a:buNone/>
                </a:pPr>
                <a:r>
                  <a:rPr lang="tr-TR" dirty="0"/>
                  <a:t>Burada </a:t>
                </a:r>
                <a14:m>
                  <m:oMath xmlns:m="http://schemas.openxmlformats.org/officeDocument/2006/math">
                    <m:acc>
                      <m:accPr>
                        <m:chr m:val="̲"/>
                        <m:ctrlPr>
                          <a:rPr lang="tr-TR" i="1"/>
                        </m:ctrlPr>
                      </m:accPr>
                      <m:e>
                        <m:r>
                          <a:rPr lang="tr-TR" i="1"/>
                          <m:t>𝑤</m:t>
                        </m:r>
                      </m:e>
                    </m:acc>
                    <m:d>
                      <m:dPr>
                        <m:ctrlPr>
                          <a:rPr lang="tr-TR" i="1"/>
                        </m:ctrlPr>
                      </m:dPr>
                      <m:e>
                        <m:r>
                          <a:rPr lang="tr-TR" i="1"/>
                          <m:t>𝑡</m:t>
                        </m:r>
                      </m:e>
                    </m:d>
                    <m:r>
                      <a:rPr lang="tr-TR" i="1"/>
                      <m:t>,</m:t>
                    </m:r>
                  </m:oMath>
                </a14:m>
                <a:r>
                  <a:rPr lang="tr-TR" dirty="0"/>
                  <a:t> aşağıdaki gibi verilen </a:t>
                </a:r>
                <a:r>
                  <a:rPr lang="tr-TR" i="1" u="sng" dirty="0"/>
                  <a:t>izoperimetrik kısıtlara</a:t>
                </a:r>
                <a:r>
                  <a:rPr lang="tr-TR" dirty="0"/>
                  <a:t> bağlıdır.</a:t>
                </a:r>
              </a:p>
              <a:p>
                <a:pPr marL="45720" indent="0">
                  <a:buNone/>
                </a:pPr>
                <a14:m>
                  <m:oMathPara xmlns:m="http://schemas.openxmlformats.org/officeDocument/2006/math">
                    <m:oMathParaPr>
                      <m:jc m:val="centerGroup"/>
                    </m:oMathParaPr>
                    <m:oMath xmlns:m="http://schemas.openxmlformats.org/officeDocument/2006/math">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sSub>
                            <m:sSubPr>
                              <m:ctrlPr>
                                <a:rPr lang="tr-TR" i="1"/>
                              </m:ctrlPr>
                            </m:sSubPr>
                            <m:e>
                              <m:r>
                                <a:rPr lang="tr-TR" i="1"/>
                                <m:t>𝑒</m:t>
                              </m:r>
                            </m:e>
                            <m:sub>
                              <m:r>
                                <a:rPr lang="tr-TR" i="1"/>
                                <m:t>𝑖</m:t>
                              </m:r>
                            </m:sub>
                          </m:sSub>
                          <m:d>
                            <m:dPr>
                              <m:ctrlPr>
                                <a:rPr lang="tr-TR" i="1"/>
                              </m:ctrlPr>
                            </m:dPr>
                            <m:e>
                              <m:acc>
                                <m:accPr>
                                  <m:chr m:val="̲"/>
                                  <m:ctrlPr>
                                    <a:rPr lang="tr-TR" i="1"/>
                                  </m:ctrlPr>
                                </m:accPr>
                                <m:e>
                                  <m:r>
                                    <a:rPr lang="tr-TR" i="1"/>
                                    <m:t>𝑤</m:t>
                                  </m:r>
                                </m:e>
                              </m:acc>
                              <m:d>
                                <m:dPr>
                                  <m:ctrlPr>
                                    <a:rPr lang="tr-TR" i="1"/>
                                  </m:ctrlPr>
                                </m:dPr>
                                <m:e>
                                  <m:r>
                                    <a:rPr lang="tr-TR" i="1"/>
                                    <m:t>𝑡</m:t>
                                  </m:r>
                                </m:e>
                              </m:d>
                              <m:r>
                                <a:rPr lang="tr-TR" i="1"/>
                                <m:t>, </m:t>
                              </m:r>
                              <m:acc>
                                <m:accPr>
                                  <m:chr m:val="̇"/>
                                  <m:ctrlPr>
                                    <a:rPr lang="tr-TR" i="1"/>
                                  </m:ctrlPr>
                                </m:accPr>
                                <m:e>
                                  <m:acc>
                                    <m:accPr>
                                      <m:chr m:val="̲"/>
                                      <m:ctrlPr>
                                        <a:rPr lang="tr-TR" i="1"/>
                                      </m:ctrlPr>
                                    </m:accPr>
                                    <m:e>
                                      <m:r>
                                        <a:rPr lang="tr-TR" i="1"/>
                                        <m:t>𝑤</m:t>
                                      </m:r>
                                    </m:e>
                                  </m:acc>
                                </m:e>
                              </m:acc>
                              <m:d>
                                <m:dPr>
                                  <m:ctrlPr>
                                    <a:rPr lang="tr-TR" i="1"/>
                                  </m:ctrlPr>
                                </m:dPr>
                                <m:e>
                                  <m:r>
                                    <a:rPr lang="tr-TR" i="1"/>
                                    <m:t>𝑡</m:t>
                                  </m:r>
                                </m:e>
                              </m:d>
                              <m:r>
                                <a:rPr lang="tr-TR" i="1"/>
                                <m:t>,  </m:t>
                              </m:r>
                              <m:r>
                                <a:rPr lang="tr-TR" i="1"/>
                                <m:t>𝑡</m:t>
                              </m:r>
                            </m:e>
                          </m:d>
                          <m:r>
                            <a:rPr lang="tr-TR" i="1"/>
                            <m:t> </m:t>
                          </m:r>
                          <m:r>
                            <a:rPr lang="tr-TR" i="1"/>
                            <m:t>𝑑𝑡</m:t>
                          </m:r>
                          <m:r>
                            <a:rPr lang="tr-TR" i="1"/>
                            <m:t>=</m:t>
                          </m:r>
                          <m:sSub>
                            <m:sSubPr>
                              <m:ctrlPr>
                                <a:rPr lang="tr-TR" i="1"/>
                              </m:ctrlPr>
                            </m:sSubPr>
                            <m:e>
                              <m:r>
                                <a:rPr lang="tr-TR" i="1"/>
                                <m:t>𝑐</m:t>
                              </m:r>
                            </m:e>
                            <m:sub>
                              <m:r>
                                <a:rPr lang="tr-TR" i="1"/>
                                <m:t>𝑖</m:t>
                              </m:r>
                            </m:sub>
                          </m:sSub>
                        </m:e>
                      </m:nary>
                      <m:r>
                        <a:rPr lang="tr-TR" i="1"/>
                        <m:t>  </m:t>
                      </m:r>
                      <m:r>
                        <a:rPr lang="tr-TR" i="1"/>
                        <m:t>𝑖</m:t>
                      </m:r>
                      <m:r>
                        <a:rPr lang="tr-TR" i="1"/>
                        <m:t>=1,2, …. , </m:t>
                      </m:r>
                      <m:r>
                        <a:rPr lang="tr-TR" i="1"/>
                        <m:t>𝑟</m:t>
                      </m:r>
                    </m:oMath>
                  </m:oMathPara>
                </a14:m>
                <a:endParaRPr lang="tr-TR" dirty="0"/>
              </a:p>
              <a:p>
                <a:pPr marL="45720" indent="0">
                  <a:buNone/>
                </a:pPr>
                <a:r>
                  <a:rPr lang="tr-TR" dirty="0"/>
                  <a:t>İfade de yer alan </a:t>
                </a:r>
                <a14:m>
                  <m:oMath xmlns:m="http://schemas.openxmlformats.org/officeDocument/2006/math">
                    <m:sSub>
                      <m:sSubPr>
                        <m:ctrlPr>
                          <a:rPr lang="tr-TR" i="1"/>
                        </m:ctrlPr>
                      </m:sSubPr>
                      <m:e>
                        <m:r>
                          <a:rPr lang="tr-TR" i="1"/>
                          <m:t>𝑐</m:t>
                        </m:r>
                      </m:e>
                      <m:sub>
                        <m:r>
                          <a:rPr lang="tr-TR" i="1"/>
                          <m:t>𝑖</m:t>
                        </m:r>
                      </m:sub>
                    </m:sSub>
                    <m:r>
                      <a:rPr lang="tr-TR" b="0" i="0" smtClean="0">
                        <a:latin typeface="Cambria Math" panose="02040503050406030204" pitchFamily="18" charset="0"/>
                      </a:rPr>
                      <m:t> </m:t>
                    </m:r>
                  </m:oMath>
                </a14:m>
                <a:r>
                  <a:rPr lang="tr-TR" dirty="0" smtClean="0"/>
                  <a:t>belirli/belirlenmiş </a:t>
                </a:r>
                <a:r>
                  <a:rPr lang="tr-TR" dirty="0"/>
                  <a:t>sabitleri ifade etmektedir</a:t>
                </a:r>
                <a:r>
                  <a:rPr lang="tr-TR" dirty="0" smtClean="0"/>
                  <a:t>. </a:t>
                </a:r>
                <a:r>
                  <a:rPr lang="tr-TR" dirty="0"/>
                  <a:t>Kontrol problemlerinde, izoperimetrik kısıtlamalar, mevcut olan toplam yakıtı veya toplam enerjiyi temsil edebilir.</a:t>
                </a:r>
              </a:p>
              <a:p>
                <a:pPr marL="45720" indent="0">
                  <a:buNone/>
                </a:pPr>
                <a:endParaRPr lang="tr-TR" dirty="0"/>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3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16</a:t>
            </a:fld>
            <a:endParaRPr lang="tr-TR"/>
          </a:p>
        </p:txBody>
      </p:sp>
    </p:spTree>
    <p:extLst>
      <p:ext uri="{BB962C8B-B14F-4D97-AF65-F5344CB8AC3E}">
        <p14:creationId xmlns:p14="http://schemas.microsoft.com/office/powerpoint/2010/main" val="47930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İzoperimetrik Kısıtlamalar</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45720" indent="0">
                  <a:buNone/>
                </a:pPr>
                <a:r>
                  <a:rPr lang="tr-TR" dirty="0"/>
                  <a:t>İzoperimetrik kısıtlamalar, aşağıda </a:t>
                </a:r>
                <a14:m>
                  <m:oMath xmlns:m="http://schemas.openxmlformats.org/officeDocument/2006/math">
                    <m:sSub>
                      <m:sSubPr>
                        <m:ctrlPr>
                          <a:rPr lang="tr-TR" i="1"/>
                        </m:ctrlPr>
                      </m:sSubPr>
                      <m:e>
                        <m:r>
                          <a:rPr lang="tr-TR" i="1"/>
                          <m:t>𝑧</m:t>
                        </m:r>
                      </m:e>
                      <m:sub>
                        <m:r>
                          <a:rPr lang="tr-TR" i="1"/>
                          <m:t>𝑖</m:t>
                        </m:r>
                      </m:sub>
                    </m:sSub>
                  </m:oMath>
                </a14:m>
                <a:r>
                  <a:rPr lang="tr-TR" dirty="0"/>
                  <a:t> ile gösterilen denklem aracılığıyla, tanımlanan yeni değişkenler ile diferansiyel denklem kısıtlarına dönüştürülebilir. </a:t>
                </a:r>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𝑧</m:t>
                          </m:r>
                        </m:e>
                        <m:sub>
                          <m:r>
                            <a:rPr lang="tr-TR" i="1"/>
                            <m:t>𝑖</m:t>
                          </m:r>
                        </m:sub>
                      </m:sSub>
                      <m:d>
                        <m:dPr>
                          <m:ctrlPr>
                            <a:rPr lang="tr-TR" i="1"/>
                          </m:ctrlPr>
                        </m:dPr>
                        <m:e>
                          <m:r>
                            <a:rPr lang="tr-TR" i="1"/>
                            <m:t>𝑡</m:t>
                          </m:r>
                        </m:e>
                      </m:d>
                      <m:r>
                        <a:rPr lang="tr-TR" i="1"/>
                        <m:t>≡</m:t>
                      </m:r>
                      <m:nary>
                        <m:naryPr>
                          <m:ctrlPr>
                            <a:rPr lang="tr-TR" i="1"/>
                          </m:ctrlPr>
                        </m:naryPr>
                        <m:sub>
                          <m:sSub>
                            <m:sSubPr>
                              <m:ctrlPr>
                                <a:rPr lang="tr-TR" i="1"/>
                              </m:ctrlPr>
                            </m:sSubPr>
                            <m:e>
                              <m:r>
                                <a:rPr lang="tr-TR" i="1"/>
                                <m:t>𝑡</m:t>
                              </m:r>
                            </m:e>
                            <m:sub>
                              <m:r>
                                <a:rPr lang="tr-TR" i="1"/>
                                <m:t>0</m:t>
                              </m:r>
                            </m:sub>
                          </m:sSub>
                        </m:sub>
                        <m:sup>
                          <m:r>
                            <a:rPr lang="tr-TR" i="1"/>
                            <m:t>𝑡</m:t>
                          </m:r>
                        </m:sup>
                        <m:e>
                          <m:sSub>
                            <m:sSubPr>
                              <m:ctrlPr>
                                <a:rPr lang="tr-TR" i="1"/>
                              </m:ctrlPr>
                            </m:sSubPr>
                            <m:e>
                              <m:r>
                                <a:rPr lang="tr-TR" i="1"/>
                                <m:t>𝑒</m:t>
                              </m:r>
                            </m:e>
                            <m:sub>
                              <m:r>
                                <a:rPr lang="tr-TR" i="1"/>
                                <m:t>𝑖</m:t>
                              </m:r>
                            </m:sub>
                          </m:sSub>
                          <m:d>
                            <m:dPr>
                              <m:ctrlPr>
                                <a:rPr lang="tr-TR" i="1"/>
                              </m:ctrlPr>
                            </m:dPr>
                            <m:e>
                              <m:acc>
                                <m:accPr>
                                  <m:chr m:val="̲"/>
                                  <m:ctrlPr>
                                    <a:rPr lang="tr-TR" i="1"/>
                                  </m:ctrlPr>
                                </m:accPr>
                                <m:e>
                                  <m:r>
                                    <a:rPr lang="tr-TR" i="1"/>
                                    <m:t>𝑤</m:t>
                                  </m:r>
                                </m:e>
                              </m:acc>
                              <m:d>
                                <m:dPr>
                                  <m:ctrlPr>
                                    <a:rPr lang="tr-TR" i="1"/>
                                  </m:ctrlPr>
                                </m:dPr>
                                <m:e>
                                  <m:r>
                                    <a:rPr lang="tr-TR" i="1"/>
                                    <m:t>𝑡</m:t>
                                  </m:r>
                                </m:e>
                              </m:d>
                              <m:r>
                                <a:rPr lang="tr-TR" i="1"/>
                                <m:t>, </m:t>
                              </m:r>
                              <m:acc>
                                <m:accPr>
                                  <m:chr m:val="̇"/>
                                  <m:ctrlPr>
                                    <a:rPr lang="tr-TR" i="1"/>
                                  </m:ctrlPr>
                                </m:accPr>
                                <m:e>
                                  <m:acc>
                                    <m:accPr>
                                      <m:chr m:val="̲"/>
                                      <m:ctrlPr>
                                        <a:rPr lang="tr-TR" i="1"/>
                                      </m:ctrlPr>
                                    </m:accPr>
                                    <m:e>
                                      <m:r>
                                        <a:rPr lang="tr-TR" i="1"/>
                                        <m:t>𝑤</m:t>
                                      </m:r>
                                    </m:e>
                                  </m:acc>
                                </m:e>
                              </m:acc>
                              <m:d>
                                <m:dPr>
                                  <m:ctrlPr>
                                    <a:rPr lang="tr-TR" i="1"/>
                                  </m:ctrlPr>
                                </m:dPr>
                                <m:e>
                                  <m:r>
                                    <a:rPr lang="tr-TR" i="1"/>
                                    <m:t>𝑡</m:t>
                                  </m:r>
                                </m:e>
                              </m:d>
                              <m:r>
                                <a:rPr lang="tr-TR" i="1"/>
                                <m:t>, </m:t>
                              </m:r>
                              <m:r>
                                <a:rPr lang="tr-TR" i="1"/>
                                <m:t>𝑡</m:t>
                              </m:r>
                              <m:r>
                                <a:rPr lang="tr-TR" i="1"/>
                                <m:t> </m:t>
                              </m:r>
                            </m:e>
                          </m:d>
                          <m:r>
                            <a:rPr lang="tr-TR" i="1"/>
                            <m:t> </m:t>
                          </m:r>
                          <m:r>
                            <a:rPr lang="tr-TR" i="1"/>
                            <m:t>𝑑𝑡</m:t>
                          </m:r>
                        </m:e>
                      </m:nary>
                      <m:r>
                        <a:rPr lang="tr-TR" i="1"/>
                        <m:t>       </m:t>
                      </m:r>
                      <m:r>
                        <a:rPr lang="tr-TR" i="1"/>
                        <m:t>𝑖</m:t>
                      </m:r>
                      <m:r>
                        <a:rPr lang="tr-TR" i="1"/>
                        <m:t>=1,2, …. , </m:t>
                      </m:r>
                      <m:r>
                        <a:rPr lang="tr-TR" i="1"/>
                        <m:t>𝑟</m:t>
                      </m:r>
                    </m:oMath>
                  </m:oMathPara>
                </a14:m>
                <a:endParaRPr lang="tr-TR" dirty="0"/>
              </a:p>
              <a:p>
                <a:pPr marL="45720" indent="0">
                  <a:buNone/>
                </a:pPr>
                <a:r>
                  <a:rPr lang="tr-TR" dirty="0"/>
                  <a:t>Sınır koşulların sağlanması zorunluluğundan aşağıdaki ilişkiler yazılabilir.</a:t>
                </a:r>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𝑧</m:t>
                          </m:r>
                        </m:e>
                        <m:sub>
                          <m:r>
                            <a:rPr lang="tr-TR" i="1"/>
                            <m:t>𝑖</m:t>
                          </m:r>
                        </m:sub>
                      </m:sSub>
                      <m:d>
                        <m:dPr>
                          <m:ctrlPr>
                            <a:rPr lang="tr-TR" i="1"/>
                          </m:ctrlPr>
                        </m:dPr>
                        <m:e>
                          <m:sSub>
                            <m:sSubPr>
                              <m:ctrlPr>
                                <a:rPr lang="tr-TR" i="1"/>
                              </m:ctrlPr>
                            </m:sSubPr>
                            <m:e>
                              <m:r>
                                <a:rPr lang="tr-TR" i="1"/>
                                <m:t>𝑡</m:t>
                              </m:r>
                            </m:e>
                            <m:sub>
                              <m:r>
                                <a:rPr lang="tr-TR" i="1"/>
                                <m:t>0</m:t>
                              </m:r>
                            </m:sub>
                          </m:sSub>
                        </m:e>
                      </m:d>
                      <m:r>
                        <a:rPr lang="tr-TR" i="1"/>
                        <m:t>=0</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𝑧</m:t>
                          </m:r>
                        </m:e>
                        <m:sub>
                          <m:r>
                            <a:rPr lang="tr-TR" i="1"/>
                            <m:t>𝑖</m:t>
                          </m:r>
                        </m:sub>
                      </m:sSub>
                      <m:d>
                        <m:dPr>
                          <m:ctrlPr>
                            <a:rPr lang="tr-TR" i="1"/>
                          </m:ctrlPr>
                        </m:dPr>
                        <m:e>
                          <m:sSub>
                            <m:sSubPr>
                              <m:ctrlPr>
                                <a:rPr lang="tr-TR" i="1"/>
                              </m:ctrlPr>
                            </m:sSubPr>
                            <m:e>
                              <m:r>
                                <a:rPr lang="tr-TR" i="1"/>
                                <m:t>𝑡</m:t>
                              </m:r>
                            </m:e>
                            <m:sub>
                              <m:r>
                                <a:rPr lang="tr-TR" i="1"/>
                                <m:t>𝑓</m:t>
                              </m:r>
                            </m:sub>
                          </m:sSub>
                        </m:e>
                      </m:d>
                      <m:r>
                        <a:rPr lang="tr-TR" i="1"/>
                        <m:t>=</m:t>
                      </m:r>
                      <m:sSub>
                        <m:sSubPr>
                          <m:ctrlPr>
                            <a:rPr lang="tr-TR" i="1"/>
                          </m:ctrlPr>
                        </m:sSubPr>
                        <m:e>
                          <m:r>
                            <a:rPr lang="tr-TR" i="1"/>
                            <m:t>𝑐</m:t>
                          </m:r>
                        </m:e>
                        <m:sub>
                          <m:r>
                            <a:rPr lang="tr-TR" i="1"/>
                            <m:t>𝑖</m:t>
                          </m:r>
                        </m:sub>
                      </m:sSub>
                    </m:oMath>
                  </m:oMathPara>
                </a14:m>
                <a:endParaRPr lang="tr-TR" dirty="0"/>
              </a:p>
              <a:p>
                <a:pPr marL="45720" indent="0">
                  <a:buNone/>
                </a:pPr>
                <a:r>
                  <a:rPr lang="tr-TR" dirty="0"/>
                  <a:t>Yukarıda verilen kısıt denkleminin her iki tarafının türevi alınarak, diferansiyel kısıt denklemi aşağıdaki gibi yazılabilir.</a:t>
                </a:r>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acc>
                            <m:accPr>
                              <m:chr m:val="̲"/>
                              <m:ctrlPr>
                                <a:rPr lang="tr-TR" i="1"/>
                              </m:ctrlPr>
                            </m:accPr>
                            <m:e>
                              <m:r>
                                <a:rPr lang="tr-TR" i="1"/>
                                <m:t>𝑍</m:t>
                              </m:r>
                            </m:e>
                          </m:acc>
                        </m:e>
                      </m:acc>
                      <m:d>
                        <m:dPr>
                          <m:ctrlPr>
                            <a:rPr lang="tr-TR" i="1"/>
                          </m:ctrlPr>
                        </m:dPr>
                        <m:e>
                          <m:r>
                            <a:rPr lang="tr-TR" i="1"/>
                            <m:t>𝑡</m:t>
                          </m:r>
                        </m:e>
                      </m:d>
                      <m:r>
                        <a:rPr lang="tr-TR" i="1"/>
                        <m:t>≡</m:t>
                      </m:r>
                      <m:acc>
                        <m:accPr>
                          <m:chr m:val="̲"/>
                          <m:ctrlPr>
                            <a:rPr lang="tr-TR" i="1"/>
                          </m:ctrlPr>
                        </m:accPr>
                        <m:e>
                          <m:r>
                            <a:rPr lang="tr-TR" i="1"/>
                            <m:t>𝑒</m:t>
                          </m:r>
                        </m:e>
                      </m:acc>
                      <m:r>
                        <a:rPr lang="tr-TR" i="1"/>
                        <m:t>( </m:t>
                      </m:r>
                      <m:acc>
                        <m:accPr>
                          <m:chr m:val="̲"/>
                          <m:ctrlPr>
                            <a:rPr lang="tr-TR" i="1"/>
                          </m:ctrlPr>
                        </m:accPr>
                        <m:e>
                          <m:r>
                            <a:rPr lang="tr-TR" i="1"/>
                            <m:t>𝑤</m:t>
                          </m:r>
                        </m:e>
                      </m:acc>
                      <m:d>
                        <m:dPr>
                          <m:ctrlPr>
                            <a:rPr lang="tr-TR" i="1"/>
                          </m:ctrlPr>
                        </m:dPr>
                        <m:e>
                          <m:r>
                            <a:rPr lang="tr-TR" i="1"/>
                            <m:t>𝑡</m:t>
                          </m:r>
                        </m:e>
                      </m:d>
                      <m:r>
                        <a:rPr lang="tr-TR" i="1"/>
                        <m:t>, </m:t>
                      </m:r>
                      <m:acc>
                        <m:accPr>
                          <m:chr m:val="̇"/>
                          <m:ctrlPr>
                            <a:rPr lang="tr-TR" i="1"/>
                          </m:ctrlPr>
                        </m:accPr>
                        <m:e>
                          <m:acc>
                            <m:accPr>
                              <m:chr m:val="̲"/>
                              <m:ctrlPr>
                                <a:rPr lang="tr-TR" i="1"/>
                              </m:ctrlPr>
                            </m:accPr>
                            <m:e>
                              <m:r>
                                <a:rPr lang="tr-TR" i="1"/>
                                <m:t>𝑤</m:t>
                              </m:r>
                            </m:e>
                          </m:acc>
                        </m:e>
                      </m:acc>
                      <m:d>
                        <m:dPr>
                          <m:ctrlPr>
                            <a:rPr lang="tr-TR" i="1"/>
                          </m:ctrlPr>
                        </m:dPr>
                        <m:e>
                          <m:r>
                            <a:rPr lang="tr-TR" i="1"/>
                            <m:t>𝑡</m:t>
                          </m:r>
                        </m:e>
                      </m:d>
                      <m:r>
                        <a:rPr lang="tr-TR" i="1"/>
                        <m:t>, </m:t>
                      </m:r>
                      <m:r>
                        <a:rPr lang="tr-TR" i="1"/>
                        <m:t>𝑡</m:t>
                      </m:r>
                      <m:r>
                        <a:rPr lang="tr-TR" i="1"/>
                        <m:t>)</m:t>
                      </m:r>
                    </m:oMath>
                  </m:oMathPara>
                </a14:m>
                <a:endParaRPr lang="tr-TR" dirty="0"/>
              </a:p>
              <a:p>
                <a:pPr marL="45720" indent="0">
                  <a:buNone/>
                </a:pPr>
                <a:r>
                  <a:rPr lang="tr-TR" dirty="0"/>
                  <a:t>bu denkem r adet diferansiyel denklem içeren denklem kümesi ifade etmektedir..</a:t>
                </a:r>
              </a:p>
              <a:p>
                <a:pPr marL="45720" indent="0">
                  <a:buNone/>
                </a:pPr>
                <a:r>
                  <a:rPr lang="tr-TR" dirty="0"/>
                  <a:t>Şimdi, birlşik fonksiyon aşağıdaki gibi tanımlanabilir.</a:t>
                </a:r>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𝑔</m:t>
                          </m:r>
                        </m:e>
                        <m:sub>
                          <m:r>
                            <a:rPr lang="tr-TR" i="1"/>
                            <m:t>𝑎</m:t>
                          </m:r>
                        </m:sub>
                      </m:sSub>
                      <m:d>
                        <m:dPr>
                          <m:ctrlPr>
                            <a:rPr lang="tr-TR" i="1"/>
                          </m:ctrlPr>
                        </m:dPr>
                        <m:e>
                          <m:r>
                            <a:rPr lang="tr-TR" i="1"/>
                            <m:t> </m:t>
                          </m:r>
                          <m:acc>
                            <m:accPr>
                              <m:chr m:val="̲"/>
                              <m:ctrlPr>
                                <a:rPr lang="tr-TR" i="1"/>
                              </m:ctrlPr>
                            </m:accPr>
                            <m:e>
                              <m:r>
                                <a:rPr lang="tr-TR" i="1"/>
                                <m:t>𝑤</m:t>
                              </m:r>
                            </m:e>
                          </m:acc>
                          <m:d>
                            <m:dPr>
                              <m:ctrlPr>
                                <a:rPr lang="tr-TR" i="1"/>
                              </m:ctrlPr>
                            </m:dPr>
                            <m:e>
                              <m:r>
                                <a:rPr lang="tr-TR" i="1"/>
                                <m:t>𝑡</m:t>
                              </m:r>
                            </m:e>
                          </m:d>
                          <m:r>
                            <a:rPr lang="tr-TR" i="1"/>
                            <m:t>, </m:t>
                          </m:r>
                          <m:acc>
                            <m:accPr>
                              <m:chr m:val="̇"/>
                              <m:ctrlPr>
                                <a:rPr lang="tr-TR" i="1"/>
                              </m:ctrlPr>
                            </m:accPr>
                            <m:e>
                              <m:acc>
                                <m:accPr>
                                  <m:chr m:val="̲"/>
                                  <m:ctrlPr>
                                    <a:rPr lang="tr-TR" i="1"/>
                                  </m:ctrlPr>
                                </m:accPr>
                                <m:e>
                                  <m:r>
                                    <a:rPr lang="tr-TR" i="1"/>
                                    <m:t>𝑤</m:t>
                                  </m:r>
                                </m:e>
                              </m:acc>
                            </m:e>
                          </m:acc>
                          <m:d>
                            <m:dPr>
                              <m:ctrlPr>
                                <a:rPr lang="tr-TR" i="1"/>
                              </m:ctrlPr>
                            </m:dPr>
                            <m:e>
                              <m:r>
                                <a:rPr lang="tr-TR" i="1"/>
                                <m:t>𝑡</m:t>
                              </m:r>
                            </m:e>
                          </m:d>
                          <m:r>
                            <a:rPr lang="tr-TR" i="1"/>
                            <m:t>, </m:t>
                          </m:r>
                          <m:acc>
                            <m:accPr>
                              <m:chr m:val="̲"/>
                              <m:ctrlPr>
                                <a:rPr lang="tr-TR" i="1"/>
                              </m:ctrlPr>
                            </m:accPr>
                            <m:e>
                              <m:r>
                                <a:rPr lang="tr-TR" i="1"/>
                                <m:t>𝑝</m:t>
                              </m:r>
                            </m:e>
                          </m:acc>
                          <m:d>
                            <m:dPr>
                              <m:ctrlPr>
                                <a:rPr lang="tr-TR" i="1"/>
                              </m:ctrlPr>
                            </m:dPr>
                            <m:e>
                              <m:r>
                                <a:rPr lang="tr-TR" i="1"/>
                                <m:t>𝑡</m:t>
                              </m:r>
                            </m:e>
                          </m:d>
                          <m:r>
                            <a:rPr lang="tr-TR" i="1"/>
                            <m:t>, </m:t>
                          </m:r>
                          <m:acc>
                            <m:accPr>
                              <m:chr m:val="̇"/>
                              <m:ctrlPr>
                                <a:rPr lang="tr-TR" i="1"/>
                              </m:ctrlPr>
                            </m:accPr>
                            <m:e>
                              <m:acc>
                                <m:accPr>
                                  <m:chr m:val="̲"/>
                                  <m:ctrlPr>
                                    <a:rPr lang="tr-TR" i="1"/>
                                  </m:ctrlPr>
                                </m:accPr>
                                <m:e>
                                  <m:r>
                                    <a:rPr lang="tr-TR" i="1"/>
                                    <m:t>𝑧</m:t>
                                  </m:r>
                                </m:e>
                              </m:acc>
                            </m:e>
                          </m:acc>
                          <m:d>
                            <m:dPr>
                              <m:ctrlPr>
                                <a:rPr lang="tr-TR" i="1"/>
                              </m:ctrlPr>
                            </m:dPr>
                            <m:e>
                              <m:r>
                                <a:rPr lang="tr-TR" i="1"/>
                                <m:t>𝑡</m:t>
                              </m:r>
                            </m:e>
                          </m:d>
                          <m:r>
                            <a:rPr lang="tr-TR" i="1"/>
                            <m:t> , </m:t>
                          </m:r>
                          <m:r>
                            <a:rPr lang="tr-TR" i="1"/>
                            <m:t>𝑡</m:t>
                          </m:r>
                          <m:r>
                            <a:rPr lang="tr-TR" i="1"/>
                            <m:t> </m:t>
                          </m:r>
                        </m:e>
                      </m:d>
                      <m:r>
                        <a:rPr lang="tr-TR" i="1"/>
                        <m:t>≡</m:t>
                      </m:r>
                      <m:r>
                        <a:rPr lang="tr-TR" i="1"/>
                        <m:t>𝑔</m:t>
                      </m:r>
                      <m:d>
                        <m:dPr>
                          <m:ctrlPr>
                            <a:rPr lang="tr-TR" i="1"/>
                          </m:ctrlPr>
                        </m:dPr>
                        <m:e>
                          <m:acc>
                            <m:accPr>
                              <m:chr m:val="̲"/>
                              <m:ctrlPr>
                                <a:rPr lang="tr-TR" i="1"/>
                              </m:ctrlPr>
                            </m:accPr>
                            <m:e>
                              <m:r>
                                <a:rPr lang="tr-TR" i="1"/>
                                <m:t>𝑤</m:t>
                              </m:r>
                            </m:e>
                          </m:acc>
                          <m:r>
                            <a:rPr lang="tr-TR" i="1"/>
                            <m:t> , </m:t>
                          </m:r>
                          <m:acc>
                            <m:accPr>
                              <m:chr m:val="̇"/>
                              <m:ctrlPr>
                                <a:rPr lang="tr-TR" i="1"/>
                              </m:ctrlPr>
                            </m:accPr>
                            <m:e>
                              <m:acc>
                                <m:accPr>
                                  <m:chr m:val="̲"/>
                                  <m:ctrlPr>
                                    <a:rPr lang="tr-TR" i="1"/>
                                  </m:ctrlPr>
                                </m:accPr>
                                <m:e>
                                  <m:r>
                                    <a:rPr lang="tr-TR" i="1"/>
                                    <m:t>𝑤</m:t>
                                  </m:r>
                                </m:e>
                              </m:acc>
                            </m:e>
                          </m:acc>
                          <m:r>
                            <a:rPr lang="tr-TR" i="1"/>
                            <m:t> ,</m:t>
                          </m:r>
                          <m:r>
                            <a:rPr lang="tr-TR" i="1"/>
                            <m:t>𝑡</m:t>
                          </m:r>
                          <m:r>
                            <a:rPr lang="tr-TR" i="1"/>
                            <m:t> </m:t>
                          </m:r>
                        </m:e>
                      </m:d>
                      <m:r>
                        <a:rPr lang="tr-TR" i="1"/>
                        <m:t>+</m:t>
                      </m:r>
                      <m:sSup>
                        <m:sSupPr>
                          <m:ctrlPr>
                            <a:rPr lang="tr-TR" i="1"/>
                          </m:ctrlPr>
                        </m:sSupPr>
                        <m:e>
                          <m:acc>
                            <m:accPr>
                              <m:chr m:val="̲"/>
                              <m:ctrlPr>
                                <a:rPr lang="tr-TR" i="1"/>
                              </m:ctrlPr>
                            </m:accPr>
                            <m:e>
                              <m:r>
                                <a:rPr lang="tr-TR" i="1"/>
                                <m:t>𝑝</m:t>
                              </m:r>
                            </m:e>
                          </m:acc>
                        </m:e>
                        <m:sup>
                          <m:r>
                            <a:rPr lang="tr-TR" i="1"/>
                            <m:t>𝑇</m:t>
                          </m:r>
                        </m:sup>
                      </m:sSup>
                      <m:r>
                        <a:rPr lang="tr-TR" i="1"/>
                        <m:t> [ </m:t>
                      </m:r>
                      <m:acc>
                        <m:accPr>
                          <m:chr m:val="̲"/>
                          <m:ctrlPr>
                            <a:rPr lang="tr-TR" i="1"/>
                          </m:ctrlPr>
                        </m:accPr>
                        <m:e>
                          <m:r>
                            <a:rPr lang="tr-TR" i="1"/>
                            <m:t>𝑒</m:t>
                          </m:r>
                        </m:e>
                      </m:acc>
                      <m:r>
                        <a:rPr lang="tr-TR" i="1"/>
                        <m:t>−</m:t>
                      </m:r>
                      <m:acc>
                        <m:accPr>
                          <m:chr m:val="̇"/>
                          <m:ctrlPr>
                            <a:rPr lang="tr-TR" i="1"/>
                          </m:ctrlPr>
                        </m:accPr>
                        <m:e>
                          <m:acc>
                            <m:accPr>
                              <m:chr m:val="̲"/>
                              <m:ctrlPr>
                                <a:rPr lang="tr-TR" i="1"/>
                              </m:ctrlPr>
                            </m:accPr>
                            <m:e>
                              <m:r>
                                <a:rPr lang="tr-TR" i="1"/>
                                <m:t>𝑧</m:t>
                              </m:r>
                            </m:e>
                          </m:acc>
                        </m:e>
                      </m:acc>
                      <m:r>
                        <a:rPr lang="tr-TR" i="1"/>
                        <m:t> ]</m:t>
                      </m:r>
                    </m:oMath>
                  </m:oMathPara>
                </a14:m>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9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dirty="0"/>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17</a:t>
            </a:fld>
            <a:endParaRPr lang="tr-TR"/>
          </a:p>
        </p:txBody>
      </p:sp>
    </p:spTree>
    <p:extLst>
      <p:ext uri="{BB962C8B-B14F-4D97-AF65-F5344CB8AC3E}">
        <p14:creationId xmlns:p14="http://schemas.microsoft.com/office/powerpoint/2010/main" val="1254160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a:solidFill>
                  <a:srgbClr val="000000"/>
                </a:solidFill>
              </a:rPr>
              <a:t>İzoperimetrik Kısıtlamalar</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45720" indent="0">
                  <a:buNone/>
                </a:pPr>
                <a14:m>
                  <m:oMathPara xmlns:m="http://schemas.openxmlformats.org/officeDocument/2006/math">
                    <m:oMathParaPr>
                      <m:jc m:val="centerGroup"/>
                    </m:oMathParaPr>
                    <m:oMath xmlns:m="http://schemas.openxmlformats.org/officeDocument/2006/math">
                      <m:r>
                        <m:rPr>
                          <m:sty m:val="p"/>
                        </m:rPr>
                        <a:rPr lang="tr-TR" dirty="0">
                          <a:latin typeface="Cambria Math" panose="02040503050406030204" pitchFamily="18" charset="0"/>
                        </a:rPr>
                        <m:t>w</m:t>
                      </m:r>
                      <m:d>
                        <m:dPr>
                          <m:ctrlPr>
                            <a:rPr lang="tr-TR" i="1" dirty="0">
                              <a:latin typeface="Cambria Math" panose="02040503050406030204" pitchFamily="18" charset="0"/>
                            </a:rPr>
                          </m:ctrlPr>
                        </m:dPr>
                        <m:e>
                          <m:r>
                            <m:rPr>
                              <m:sty m:val="p"/>
                            </m:rPr>
                            <a:rPr lang="tr-TR" dirty="0">
                              <a:latin typeface="Cambria Math" panose="02040503050406030204" pitchFamily="18" charset="0"/>
                            </a:rPr>
                            <m:t>t</m:t>
                          </m:r>
                        </m:e>
                      </m:d>
                      <m:r>
                        <m:rPr>
                          <m:sty m:val="p"/>
                        </m:rPr>
                        <a:rPr lang="tr-TR" dirty="0">
                          <a:latin typeface="Cambria Math" panose="02040503050406030204" pitchFamily="18" charset="0"/>
                        </a:rPr>
                        <m:t>i</m:t>
                      </m:r>
                      <m:r>
                        <a:rPr lang="tr-TR" dirty="0">
                          <a:latin typeface="Cambria Math" panose="02040503050406030204" pitchFamily="18" charset="0"/>
                        </a:rPr>
                        <m:t>ç</m:t>
                      </m:r>
                      <m:r>
                        <m:rPr>
                          <m:sty m:val="p"/>
                        </m:rPr>
                        <a:rPr lang="tr-TR" dirty="0">
                          <a:latin typeface="Cambria Math" panose="02040503050406030204" pitchFamily="18" charset="0"/>
                        </a:rPr>
                        <m:t>in</m:t>
                      </m:r>
                      <m:r>
                        <a:rPr lang="tr-TR" dirty="0">
                          <a:latin typeface="Cambria Math" panose="02040503050406030204" pitchFamily="18" charset="0"/>
                        </a:rPr>
                        <m:t> </m:t>
                      </m:r>
                      <m:r>
                        <m:rPr>
                          <m:sty m:val="p"/>
                        </m:rPr>
                        <a:rPr lang="tr-TR" dirty="0">
                          <a:latin typeface="Cambria Math" panose="02040503050406030204" pitchFamily="18" charset="0"/>
                        </a:rPr>
                        <m:t>Euler</m:t>
                      </m:r>
                      <m:r>
                        <a:rPr lang="tr-TR" dirty="0">
                          <a:latin typeface="Cambria Math" panose="02040503050406030204" pitchFamily="18" charset="0"/>
                        </a:rPr>
                        <m:t> </m:t>
                      </m:r>
                      <m:r>
                        <m:rPr>
                          <m:sty m:val="p"/>
                        </m:rPr>
                        <a:rPr lang="tr-TR" dirty="0">
                          <a:latin typeface="Cambria Math" panose="02040503050406030204" pitchFamily="18" charset="0"/>
                        </a:rPr>
                        <m:t>denklemi</m:t>
                      </m:r>
                      <m:r>
                        <a:rPr lang="tr-TR" dirty="0">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𝑔</m:t>
                              </m:r>
                            </m:e>
                            <m:sub>
                              <m:r>
                                <a:rPr lang="tr-TR" i="1">
                                  <a:latin typeface="Cambria Math" panose="02040503050406030204" pitchFamily="18" charset="0"/>
                                </a:rPr>
                                <m:t>𝑎</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𝑤</m:t>
                              </m:r>
                            </m:e>
                            <m:sub>
                              <m:r>
                                <a:rPr lang="tr-TR" i="1">
                                  <a:latin typeface="Cambria Math" panose="02040503050406030204" pitchFamily="18" charset="0"/>
                                </a:rPr>
                                <m:t>𝑖</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m:t>
                          </m:r>
                        </m:num>
                        <m:den>
                          <m:r>
                            <a:rPr lang="tr-TR" i="1">
                              <a:latin typeface="Cambria Math" panose="02040503050406030204" pitchFamily="18" charset="0"/>
                            </a:rPr>
                            <m:t>𝑑𝑡</m:t>
                          </m:r>
                        </m:den>
                      </m:f>
                      <m:d>
                        <m:dPr>
                          <m:begChr m:val="["/>
                          <m:endChr m:val="]"/>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𝑔</m:t>
                                  </m:r>
                                </m:e>
                                <m:sub>
                                  <m:r>
                                    <a:rPr lang="tr-TR" i="1">
                                      <a:latin typeface="Cambria Math" panose="02040503050406030204" pitchFamily="18" charset="0"/>
                                    </a:rPr>
                                    <m:t>𝑎</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sub>
                                  <m:r>
                                    <a:rPr lang="tr-TR" i="1">
                                      <a:latin typeface="Cambria Math" panose="02040503050406030204" pitchFamily="18" charset="0"/>
                                    </a:rPr>
                                    <m:t>𝑖</m:t>
                                  </m:r>
                                </m:sub>
                              </m:sSub>
                            </m:den>
                          </m:f>
                        </m:e>
                      </m:d>
                      <m:r>
                        <a:rPr lang="tr-TR" i="1">
                          <a:latin typeface="Cambria Math" panose="02040503050406030204" pitchFamily="18" charset="0"/>
                        </a:rPr>
                        <m:t>=0</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m:rPr>
                              <m:nor/>
                            </m:rPr>
                            <a:rPr lang="tr-TR"/>
                            <m:t>z</m:t>
                          </m:r>
                        </m:e>
                      </m:acc>
                      <m:r>
                        <a:rPr lang="tr-TR" i="1"/>
                        <m:t> </m:t>
                      </m:r>
                      <m:r>
                        <m:rPr>
                          <m:nor/>
                        </m:rPr>
                        <a:rPr lang="tr-TR"/>
                        <m:t>i</m:t>
                      </m:r>
                      <m:r>
                        <m:rPr>
                          <m:nor/>
                        </m:rPr>
                        <a:rPr lang="tr-TR"/>
                        <m:t>ç</m:t>
                      </m:r>
                      <m:r>
                        <m:rPr>
                          <m:nor/>
                        </m:rPr>
                        <a:rPr lang="tr-TR"/>
                        <m:t>in</m:t>
                      </m:r>
                      <m:r>
                        <m:rPr>
                          <m:nor/>
                        </m:rPr>
                        <a:rPr lang="tr-TR"/>
                        <m:t> </m:t>
                      </m:r>
                      <m:r>
                        <m:rPr>
                          <m:nor/>
                        </m:rPr>
                        <a:rPr lang="tr-TR"/>
                        <m:t>Euler</m:t>
                      </m:r>
                      <m:r>
                        <m:rPr>
                          <m:nor/>
                        </m:rPr>
                        <a:rPr lang="tr-TR"/>
                        <m:t> </m:t>
                      </m:r>
                      <m:r>
                        <m:rPr>
                          <m:nor/>
                        </m:rPr>
                        <a:rPr lang="tr-TR"/>
                        <m:t>denklemi</m:t>
                      </m:r>
                      <m:r>
                        <a:rPr lang="tr-TR" i="1"/>
                        <m:t>⟹</m:t>
                      </m:r>
                      <m:limLow>
                        <m:limLowPr>
                          <m:ctrlPr>
                            <a:rPr lang="tr-TR" i="1"/>
                          </m:ctrlPr>
                        </m:limLowPr>
                        <m:e>
                          <m:groupChr>
                            <m:groupChrPr>
                              <m:chr m:val="⏟"/>
                              <m:ctrlPr>
                                <a:rPr lang="tr-TR" i="1"/>
                              </m:ctrlPr>
                            </m:groupChrPr>
                            <m:e>
                              <m:f>
                                <m:fPr>
                                  <m:ctrlPr>
                                    <a:rPr lang="tr-TR" i="1"/>
                                  </m:ctrlPr>
                                </m:fPr>
                                <m:num>
                                  <m:r>
                                    <a:rPr lang="tr-TR" i="1"/>
                                    <m:t>𝜕</m:t>
                                  </m:r>
                                  <m:sSub>
                                    <m:sSubPr>
                                      <m:ctrlPr>
                                        <a:rPr lang="tr-TR" i="1"/>
                                      </m:ctrlPr>
                                    </m:sSubPr>
                                    <m:e>
                                      <m:r>
                                        <a:rPr lang="tr-TR" i="1"/>
                                        <m:t>𝑔</m:t>
                                      </m:r>
                                    </m:e>
                                    <m:sub>
                                      <m:r>
                                        <a:rPr lang="tr-TR" i="1"/>
                                        <m:t>𝑎</m:t>
                                      </m:r>
                                    </m:sub>
                                  </m:sSub>
                                </m:num>
                                <m:den>
                                  <m:r>
                                    <a:rPr lang="tr-TR" i="1"/>
                                    <m:t>𝜕</m:t>
                                  </m:r>
                                  <m:acc>
                                    <m:accPr>
                                      <m:chr m:val="̲"/>
                                      <m:ctrlPr>
                                        <a:rPr lang="tr-TR" i="1"/>
                                      </m:ctrlPr>
                                    </m:accPr>
                                    <m:e>
                                      <m:r>
                                        <a:rPr lang="tr-TR" i="1"/>
                                        <m:t>𝑧</m:t>
                                      </m:r>
                                    </m:e>
                                  </m:acc>
                                </m:den>
                              </m:f>
                            </m:e>
                          </m:groupChr>
                        </m:e>
                        <m:lim>
                          <m:r>
                            <a:rPr lang="tr-TR" i="1"/>
                            <m:t>0</m:t>
                          </m:r>
                        </m:lim>
                      </m:limLow>
                      <m:r>
                        <a:rPr lang="tr-TR" i="1"/>
                        <m:t>−</m:t>
                      </m:r>
                      <m:f>
                        <m:fPr>
                          <m:ctrlPr>
                            <a:rPr lang="tr-TR" i="1"/>
                          </m:ctrlPr>
                        </m:fPr>
                        <m:num>
                          <m:r>
                            <a:rPr lang="tr-TR" i="1"/>
                            <m:t>𝑑</m:t>
                          </m:r>
                        </m:num>
                        <m:den>
                          <m:r>
                            <a:rPr lang="tr-TR" i="1"/>
                            <m:t>𝑑𝑡</m:t>
                          </m:r>
                        </m:den>
                      </m:f>
                      <m:limLow>
                        <m:limLowPr>
                          <m:ctrlPr>
                            <a:rPr lang="tr-TR" i="1"/>
                          </m:ctrlPr>
                        </m:limLowPr>
                        <m:e>
                          <m:groupChr>
                            <m:groupChrPr>
                              <m:chr m:val="⏟"/>
                              <m:ctrlPr>
                                <a:rPr lang="tr-TR" i="1"/>
                              </m:ctrlPr>
                            </m:groupChrPr>
                            <m:e>
                              <m:d>
                                <m:dPr>
                                  <m:begChr m:val="["/>
                                  <m:endChr m:val="]"/>
                                  <m:ctrlPr>
                                    <a:rPr lang="tr-TR" i="1"/>
                                  </m:ctrlPr>
                                </m:dPr>
                                <m:e>
                                  <m:f>
                                    <m:fPr>
                                      <m:ctrlPr>
                                        <a:rPr lang="tr-TR" i="1"/>
                                      </m:ctrlPr>
                                    </m:fPr>
                                    <m:num>
                                      <m:r>
                                        <a:rPr lang="tr-TR" i="1"/>
                                        <m:t>𝜕</m:t>
                                      </m:r>
                                      <m:sSub>
                                        <m:sSubPr>
                                          <m:ctrlPr>
                                            <a:rPr lang="tr-TR" i="1"/>
                                          </m:ctrlPr>
                                        </m:sSubPr>
                                        <m:e>
                                          <m:r>
                                            <a:rPr lang="tr-TR" i="1"/>
                                            <m:t>𝑔</m:t>
                                          </m:r>
                                        </m:e>
                                        <m:sub>
                                          <m:r>
                                            <a:rPr lang="tr-TR" i="1"/>
                                            <m:t>𝑎</m:t>
                                          </m:r>
                                        </m:sub>
                                      </m:sSub>
                                    </m:num>
                                    <m:den>
                                      <m:r>
                                        <a:rPr lang="tr-TR" i="1"/>
                                        <m:t>𝜕</m:t>
                                      </m:r>
                                      <m:acc>
                                        <m:accPr>
                                          <m:chr m:val="̲"/>
                                          <m:ctrlPr>
                                            <a:rPr lang="tr-TR" i="1"/>
                                          </m:ctrlPr>
                                        </m:accPr>
                                        <m:e>
                                          <m:acc>
                                            <m:accPr>
                                              <m:chr m:val="̇"/>
                                              <m:ctrlPr>
                                                <a:rPr lang="tr-TR" i="1"/>
                                              </m:ctrlPr>
                                            </m:accPr>
                                            <m:e>
                                              <m:r>
                                                <a:rPr lang="tr-TR" i="1"/>
                                                <m:t>𝑧</m:t>
                                              </m:r>
                                            </m:e>
                                          </m:acc>
                                        </m:e>
                                      </m:acc>
                                    </m:den>
                                  </m:f>
                                </m:e>
                              </m:d>
                            </m:e>
                          </m:groupChr>
                        </m:e>
                        <m:lim>
                          <m:r>
                            <a:rPr lang="tr-TR" i="1"/>
                            <m:t>−</m:t>
                          </m:r>
                          <m:r>
                            <a:rPr lang="tr-TR" i="1"/>
                            <m:t>𝑝</m:t>
                          </m:r>
                        </m:lim>
                      </m:limLow>
                      <m:r>
                        <a:rPr lang="tr-TR" i="1"/>
                        <m:t>=</m:t>
                      </m:r>
                      <m:acc>
                        <m:accPr>
                          <m:chr m:val="̲"/>
                          <m:ctrlPr>
                            <a:rPr lang="tr-TR" i="1"/>
                          </m:ctrlPr>
                        </m:accPr>
                        <m:e>
                          <m:r>
                            <a:rPr lang="tr-TR" i="1"/>
                            <m:t>0</m:t>
                          </m:r>
                        </m:e>
                      </m:acc>
                      <m:r>
                        <a:rPr lang="tr-TR" i="1"/>
                        <m:t>⟹</m:t>
                      </m:r>
                      <m:acc>
                        <m:accPr>
                          <m:chr m:val="̇"/>
                          <m:ctrlPr>
                            <a:rPr lang="tr-TR" i="1"/>
                          </m:ctrlPr>
                        </m:accPr>
                        <m:e>
                          <m:acc>
                            <m:accPr>
                              <m:chr m:val="̲"/>
                              <m:ctrlPr>
                                <a:rPr lang="tr-TR" i="1"/>
                              </m:ctrlPr>
                            </m:accPr>
                            <m:e>
                              <m:r>
                                <a:rPr lang="tr-TR" i="1"/>
                                <m:t>𝑝</m:t>
                              </m:r>
                            </m:e>
                          </m:acc>
                        </m:e>
                      </m:acc>
                      <m:r>
                        <a:rPr lang="tr-TR" i="1"/>
                        <m:t>=</m:t>
                      </m:r>
                      <m:acc>
                        <m:accPr>
                          <m:chr m:val="̲"/>
                          <m:ctrlPr>
                            <a:rPr lang="tr-TR" i="1"/>
                          </m:ctrlPr>
                        </m:accPr>
                        <m:e>
                          <m:r>
                            <a:rPr lang="tr-TR" i="1"/>
                            <m:t>0</m:t>
                          </m:r>
                        </m:e>
                      </m:acc>
                    </m:oMath>
                  </m:oMathPara>
                </a14:m>
                <a:endParaRPr lang="tr-TR" dirty="0"/>
              </a:p>
              <a:p>
                <a:pPr marL="45720" indent="0">
                  <a:buNone/>
                </a:pPr>
                <a:r>
                  <a:rPr lang="tr-TR" dirty="0"/>
                  <a:t>Yukarıdaki denklemden </a:t>
                </a:r>
                <a14:m>
                  <m:oMath xmlns:m="http://schemas.openxmlformats.org/officeDocument/2006/math">
                    <m:acc>
                      <m:accPr>
                        <m:chr m:val="̲"/>
                        <m:ctrlPr>
                          <a:rPr lang="tr-TR" i="1"/>
                        </m:ctrlPr>
                      </m:accPr>
                      <m:e>
                        <m:r>
                          <a:rPr lang="tr-TR" i="1"/>
                          <m:t>𝑝</m:t>
                        </m:r>
                      </m:e>
                    </m:acc>
                    <m:r>
                      <a:rPr lang="tr-TR" i="1"/>
                      <m:t>(</m:t>
                    </m:r>
                    <m:r>
                      <a:rPr lang="tr-TR" i="1"/>
                      <m:t>𝑡</m:t>
                    </m:r>
                    <m:r>
                      <a:rPr lang="tr-TR" i="1"/>
                      <m:t>)</m:t>
                    </m:r>
                  </m:oMath>
                </a14:m>
                <a:r>
                  <a:rPr lang="tr-TR" dirty="0"/>
                  <a:t>’nin sabit olduğu sonucunu çıkarırız</a:t>
                </a:r>
                <a:r>
                  <a:rPr lang="tr-TR" dirty="0" smtClean="0"/>
                  <a:t>.</a:t>
                </a:r>
                <a:endParaRPr lang="tr-TR" dirty="0"/>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𝑝</m:t>
                          </m:r>
                        </m:e>
                      </m:acc>
                      <m:r>
                        <a:rPr lang="tr-TR" i="1"/>
                        <m:t> </m:t>
                      </m:r>
                      <m:r>
                        <m:rPr>
                          <m:nor/>
                        </m:rPr>
                        <a:rPr lang="tr-TR"/>
                        <m:t>i</m:t>
                      </m:r>
                      <m:r>
                        <m:rPr>
                          <m:nor/>
                        </m:rPr>
                        <a:rPr lang="tr-TR"/>
                        <m:t>ç</m:t>
                      </m:r>
                      <m:r>
                        <m:rPr>
                          <m:nor/>
                        </m:rPr>
                        <a:rPr lang="tr-TR"/>
                        <m:t>in</m:t>
                      </m:r>
                      <m:r>
                        <m:rPr>
                          <m:nor/>
                        </m:rPr>
                        <a:rPr lang="tr-TR"/>
                        <m:t> </m:t>
                      </m:r>
                      <m:r>
                        <m:rPr>
                          <m:nor/>
                        </m:rPr>
                        <a:rPr lang="tr-TR"/>
                        <m:t>Euler</m:t>
                      </m:r>
                      <m:r>
                        <m:rPr>
                          <m:nor/>
                        </m:rPr>
                        <a:rPr lang="tr-TR"/>
                        <m:t> </m:t>
                      </m:r>
                      <m:r>
                        <m:rPr>
                          <m:nor/>
                        </m:rPr>
                        <a:rPr lang="tr-TR"/>
                        <m:t>denklemi</m:t>
                      </m:r>
                      <m:r>
                        <a:rPr lang="tr-TR" i="1"/>
                        <m:t>⟹</m:t>
                      </m:r>
                      <m:f>
                        <m:fPr>
                          <m:ctrlPr>
                            <a:rPr lang="tr-TR" i="1"/>
                          </m:ctrlPr>
                        </m:fPr>
                        <m:num>
                          <m:r>
                            <a:rPr lang="tr-TR" i="1"/>
                            <m:t>𝜕</m:t>
                          </m:r>
                          <m:sSub>
                            <m:sSubPr>
                              <m:ctrlPr>
                                <a:rPr lang="tr-TR" i="1"/>
                              </m:ctrlPr>
                            </m:sSubPr>
                            <m:e>
                              <m:r>
                                <a:rPr lang="tr-TR" i="1"/>
                                <m:t>𝑔</m:t>
                              </m:r>
                            </m:e>
                            <m:sub>
                              <m:r>
                                <a:rPr lang="tr-TR" i="1"/>
                                <m:t>𝑎</m:t>
                              </m:r>
                            </m:sub>
                          </m:sSub>
                        </m:num>
                        <m:den>
                          <m:r>
                            <a:rPr lang="tr-TR" i="1"/>
                            <m:t>𝜕</m:t>
                          </m:r>
                          <m:r>
                            <a:rPr lang="tr-TR" i="1"/>
                            <m:t>𝑝</m:t>
                          </m:r>
                        </m:den>
                      </m:f>
                      <m:r>
                        <a:rPr lang="tr-TR" i="1"/>
                        <m:t>−</m:t>
                      </m:r>
                      <m:f>
                        <m:fPr>
                          <m:ctrlPr>
                            <a:rPr lang="tr-TR" i="1"/>
                          </m:ctrlPr>
                        </m:fPr>
                        <m:num>
                          <m:r>
                            <a:rPr lang="tr-TR" i="1"/>
                            <m:t>𝑑</m:t>
                          </m:r>
                        </m:num>
                        <m:den>
                          <m:r>
                            <a:rPr lang="tr-TR" i="1"/>
                            <m:t>𝑑𝑡</m:t>
                          </m:r>
                        </m:den>
                      </m:f>
                      <m:limLow>
                        <m:limLowPr>
                          <m:ctrlPr>
                            <a:rPr lang="tr-TR" i="1"/>
                          </m:ctrlPr>
                        </m:limLowPr>
                        <m:e>
                          <m:groupChr>
                            <m:groupChrPr>
                              <m:chr m:val="⏟"/>
                              <m:ctrlPr>
                                <a:rPr lang="tr-TR" i="1"/>
                              </m:ctrlPr>
                            </m:groupChrPr>
                            <m:e>
                              <m:d>
                                <m:dPr>
                                  <m:begChr m:val="["/>
                                  <m:endChr m:val="]"/>
                                  <m:ctrlPr>
                                    <a:rPr lang="tr-TR" i="1"/>
                                  </m:ctrlPr>
                                </m:dPr>
                                <m:e>
                                  <m:f>
                                    <m:fPr>
                                      <m:ctrlPr>
                                        <a:rPr lang="tr-TR" i="1"/>
                                      </m:ctrlPr>
                                    </m:fPr>
                                    <m:num>
                                      <m:r>
                                        <a:rPr lang="tr-TR" i="1"/>
                                        <m:t>𝜕</m:t>
                                      </m:r>
                                      <m:sSub>
                                        <m:sSubPr>
                                          <m:ctrlPr>
                                            <a:rPr lang="tr-TR" i="1"/>
                                          </m:ctrlPr>
                                        </m:sSubPr>
                                        <m:e>
                                          <m:r>
                                            <a:rPr lang="tr-TR" i="1"/>
                                            <m:t>𝑔</m:t>
                                          </m:r>
                                        </m:e>
                                        <m:sub>
                                          <m:r>
                                            <a:rPr lang="tr-TR" i="1"/>
                                            <m:t>𝑎</m:t>
                                          </m:r>
                                        </m:sub>
                                      </m:sSub>
                                    </m:num>
                                    <m:den>
                                      <m:r>
                                        <a:rPr lang="tr-TR" i="1"/>
                                        <m:t>𝜕</m:t>
                                      </m:r>
                                      <m:acc>
                                        <m:accPr>
                                          <m:chr m:val="̲"/>
                                          <m:ctrlPr>
                                            <a:rPr lang="tr-TR" i="1"/>
                                          </m:ctrlPr>
                                        </m:accPr>
                                        <m:e>
                                          <m:acc>
                                            <m:accPr>
                                              <m:chr m:val="̇"/>
                                              <m:ctrlPr>
                                                <a:rPr lang="tr-TR" i="1"/>
                                              </m:ctrlPr>
                                            </m:accPr>
                                            <m:e>
                                              <m:r>
                                                <a:rPr lang="tr-TR" i="1"/>
                                                <m:t>𝑝</m:t>
                                              </m:r>
                                            </m:e>
                                          </m:acc>
                                        </m:e>
                                      </m:acc>
                                    </m:den>
                                  </m:f>
                                </m:e>
                              </m:d>
                            </m:e>
                          </m:groupChr>
                        </m:e>
                        <m:lim>
                          <m:r>
                            <a:rPr lang="tr-TR" i="1"/>
                            <m:t>0</m:t>
                          </m:r>
                        </m:lim>
                      </m:limLow>
                      <m:r>
                        <a:rPr lang="tr-TR" i="1"/>
                        <m:t>=</m:t>
                      </m:r>
                      <m:acc>
                        <m:accPr>
                          <m:chr m:val="̲"/>
                          <m:ctrlPr>
                            <a:rPr lang="tr-TR" i="1"/>
                          </m:ctrlPr>
                        </m:accPr>
                        <m:e>
                          <m:r>
                            <a:rPr lang="tr-TR" i="1"/>
                            <m:t>0</m:t>
                          </m:r>
                        </m:e>
                      </m:acc>
                      <m:r>
                        <a:rPr lang="tr-TR" i="1"/>
                        <m:t>⟹</m:t>
                      </m:r>
                      <m:acc>
                        <m:accPr>
                          <m:chr m:val="̇"/>
                          <m:ctrlPr>
                            <a:rPr lang="tr-TR" i="1"/>
                          </m:ctrlPr>
                        </m:accPr>
                        <m:e>
                          <m:acc>
                            <m:accPr>
                              <m:chr m:val="̲"/>
                              <m:ctrlPr>
                                <a:rPr lang="tr-TR" i="1"/>
                              </m:ctrlPr>
                            </m:accPr>
                            <m:e>
                              <m:r>
                                <a:rPr lang="tr-TR" i="1"/>
                                <m:t>𝑧</m:t>
                              </m:r>
                            </m:e>
                          </m:acc>
                        </m:e>
                      </m:acc>
                      <m:r>
                        <a:rPr lang="tr-TR" i="1"/>
                        <m:t>=</m:t>
                      </m:r>
                      <m:acc>
                        <m:accPr>
                          <m:chr m:val="̲"/>
                          <m:ctrlPr>
                            <a:rPr lang="tr-TR" i="1"/>
                          </m:ctrlPr>
                        </m:accPr>
                        <m:e>
                          <m:r>
                            <a:rPr lang="tr-TR" i="1"/>
                            <m:t>𝑒</m:t>
                          </m:r>
                        </m:e>
                      </m:acc>
                    </m:oMath>
                  </m:oMathPara>
                </a14:m>
                <a:endParaRPr lang="tr-TR" dirty="0" smtClean="0"/>
              </a:p>
              <a:p>
                <a:pPr marL="45720" indent="0">
                  <a:buNone/>
                </a:pPr>
                <a:r>
                  <a:rPr lang="tr-TR" dirty="0"/>
                  <a:t>Bu denklemler  </a:t>
                </a:r>
                <a14:m>
                  <m:oMath xmlns:m="http://schemas.openxmlformats.org/officeDocument/2006/math">
                    <m:d>
                      <m:dPr>
                        <m:ctrlPr>
                          <a:rPr lang="tr-TR" i="1"/>
                        </m:ctrlPr>
                      </m:dPr>
                      <m:e>
                        <m:r>
                          <a:rPr lang="tr-TR" i="1"/>
                          <m:t>𝑛</m:t>
                        </m:r>
                        <m:r>
                          <a:rPr lang="tr-TR" i="1"/>
                          <m:t>+</m:t>
                        </m:r>
                        <m:r>
                          <a:rPr lang="tr-TR" i="1"/>
                          <m:t>𝑚</m:t>
                        </m:r>
                      </m:e>
                    </m:d>
                    <m:r>
                      <a:rPr lang="tr-TR" i="1"/>
                      <m:t>+</m:t>
                    </m:r>
                    <m:d>
                      <m:dPr>
                        <m:ctrlPr>
                          <a:rPr lang="tr-TR" i="1"/>
                        </m:ctrlPr>
                      </m:dPr>
                      <m:e>
                        <m:r>
                          <a:rPr lang="tr-TR" i="1"/>
                          <m:t>𝑟</m:t>
                        </m:r>
                      </m:e>
                    </m:d>
                    <m:r>
                      <a:rPr lang="tr-TR" i="1"/>
                      <m:t>+</m:t>
                    </m:r>
                    <m:d>
                      <m:dPr>
                        <m:ctrlPr>
                          <a:rPr lang="tr-TR" i="1"/>
                        </m:ctrlPr>
                      </m:dPr>
                      <m:e>
                        <m:r>
                          <a:rPr lang="tr-TR" i="1"/>
                          <m:t>𝑟</m:t>
                        </m:r>
                      </m:e>
                    </m:d>
                    <m:r>
                      <a:rPr lang="tr-TR" i="1"/>
                      <m:t>=</m:t>
                    </m:r>
                    <m:d>
                      <m:dPr>
                        <m:ctrlPr>
                          <a:rPr lang="tr-TR" i="1"/>
                        </m:ctrlPr>
                      </m:dPr>
                      <m:e>
                        <m:r>
                          <a:rPr lang="tr-TR" i="1"/>
                          <m:t>𝑛</m:t>
                        </m:r>
                        <m:r>
                          <a:rPr lang="tr-TR" i="1"/>
                          <m:t>+</m:t>
                        </m:r>
                        <m:r>
                          <a:rPr lang="tr-TR" i="1"/>
                          <m:t>𝑚</m:t>
                        </m:r>
                        <m:r>
                          <a:rPr lang="tr-TR" i="1"/>
                          <m:t>+2</m:t>
                        </m:r>
                        <m:r>
                          <a:rPr lang="tr-TR" i="1"/>
                          <m:t>𝑟</m:t>
                        </m:r>
                      </m:e>
                    </m:d>
                  </m:oMath>
                </a14:m>
                <a:r>
                  <a:rPr lang="tr-TR" dirty="0"/>
                  <a:t> diferansiyel denklem üretir. Böylece,  </a:t>
                </a:r>
                <a14:m>
                  <m:oMath xmlns:m="http://schemas.openxmlformats.org/officeDocument/2006/math">
                    <m:acc>
                      <m:accPr>
                        <m:chr m:val="̲"/>
                        <m:ctrlPr>
                          <a:rPr lang="tr-TR" i="1"/>
                        </m:ctrlPr>
                      </m:accPr>
                      <m:e>
                        <m:r>
                          <a:rPr lang="tr-TR" i="1"/>
                          <m:t>𝑤</m:t>
                        </m:r>
                      </m:e>
                    </m:acc>
                  </m:oMath>
                </a14:m>
                <a:r>
                  <a:rPr lang="tr-TR" dirty="0"/>
                  <a:t> , </a:t>
                </a:r>
                <a14:m>
                  <m:oMath xmlns:m="http://schemas.openxmlformats.org/officeDocument/2006/math">
                    <m:acc>
                      <m:accPr>
                        <m:chr m:val="̲"/>
                        <m:ctrlPr>
                          <a:rPr lang="tr-TR" i="1"/>
                        </m:ctrlPr>
                      </m:accPr>
                      <m:e>
                        <m:r>
                          <a:rPr lang="tr-TR" i="1"/>
                          <m:t>𝑧</m:t>
                        </m:r>
                      </m:e>
                    </m:acc>
                  </m:oMath>
                </a14:m>
                <a:r>
                  <a:rPr lang="tr-TR" dirty="0"/>
                  <a:t> ve </a:t>
                </a:r>
                <a14:m>
                  <m:oMath xmlns:m="http://schemas.openxmlformats.org/officeDocument/2006/math">
                    <m:acc>
                      <m:accPr>
                        <m:chr m:val="̲"/>
                        <m:ctrlPr>
                          <a:rPr lang="tr-TR" i="1"/>
                        </m:ctrlPr>
                      </m:accPr>
                      <m:e>
                        <m:r>
                          <a:rPr lang="tr-TR" i="1"/>
                          <m:t>𝑝</m:t>
                        </m:r>
                      </m:e>
                    </m:acc>
                  </m:oMath>
                </a14:m>
                <a:r>
                  <a:rPr lang="tr-TR" dirty="0"/>
                  <a:t> fonksiyonlarındaki </a:t>
                </a:r>
                <a14:m>
                  <m:oMath xmlns:m="http://schemas.openxmlformats.org/officeDocument/2006/math">
                    <m:r>
                      <a:rPr lang="tr-TR" i="1"/>
                      <m:t>(</m:t>
                    </m:r>
                    <m:r>
                      <a:rPr lang="tr-TR" i="1"/>
                      <m:t>𝑛</m:t>
                    </m:r>
                    <m:r>
                      <a:rPr lang="tr-TR" i="1"/>
                      <m:t>+</m:t>
                    </m:r>
                    <m:r>
                      <a:rPr lang="tr-TR" i="1"/>
                      <m:t>𝑚</m:t>
                    </m:r>
                    <m:r>
                      <a:rPr lang="tr-TR" i="1"/>
                      <m:t>+2</m:t>
                    </m:r>
                    <m:r>
                      <a:rPr lang="tr-TR" i="1"/>
                      <m:t>𝑟</m:t>
                    </m:r>
                    <m:r>
                      <a:rPr lang="tr-TR" i="1"/>
                      <m:t>)</m:t>
                    </m:r>
                  </m:oMath>
                </a14:m>
                <a:r>
                  <a:rPr lang="tr-TR" dirty="0"/>
                  <a:t> bilinmeyen, yukarıda </a:t>
                </a:r>
                <a14:m>
                  <m:oMath xmlns:m="http://schemas.openxmlformats.org/officeDocument/2006/math">
                    <m:r>
                      <a:rPr lang="tr-TR" i="1"/>
                      <m:t>𝑧</m:t>
                    </m:r>
                    <m:r>
                      <a:rPr lang="tr-TR" i="1"/>
                      <m:t>(</m:t>
                    </m:r>
                    <m:r>
                      <a:rPr lang="tr-TR" i="1"/>
                      <m:t>𝑡</m:t>
                    </m:r>
                    <m:r>
                      <a:rPr lang="tr-TR" i="1"/>
                      <m:t>)</m:t>
                    </m:r>
                  </m:oMath>
                </a14:m>
                <a:r>
                  <a:rPr lang="tr-TR" dirty="0"/>
                  <a:t>için verilen sınır koşullar ve aşağıdaki gibi </a:t>
                </a:r>
                <a14:m>
                  <m:oMath xmlns:m="http://schemas.openxmlformats.org/officeDocument/2006/math">
                    <m:r>
                      <a:rPr lang="tr-TR" i="1"/>
                      <m:t>𝑤</m:t>
                    </m:r>
                    <m:r>
                      <a:rPr lang="tr-TR" i="1"/>
                      <m:t>(</m:t>
                    </m:r>
                    <m:r>
                      <a:rPr lang="tr-TR" i="1"/>
                      <m:t>𝑡</m:t>
                    </m:r>
                    <m:r>
                      <a:rPr lang="tr-TR" i="1"/>
                      <m:t>)</m:t>
                    </m:r>
                  </m:oMath>
                </a14:m>
                <a:r>
                  <a:rPr lang="tr-TR" dirty="0"/>
                  <a:t> için verilecek sınır koşullara bağlı olarak çözülebilir.</a:t>
                </a:r>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𝑤</m:t>
                          </m:r>
                        </m:e>
                      </m:acc>
                      <m:d>
                        <m:dPr>
                          <m:ctrlPr>
                            <a:rPr lang="tr-TR" i="1"/>
                          </m:ctrlPr>
                        </m:dPr>
                        <m:e>
                          <m:sSub>
                            <m:sSubPr>
                              <m:ctrlPr>
                                <a:rPr lang="tr-TR" i="1"/>
                              </m:ctrlPr>
                            </m:sSubPr>
                            <m:e>
                              <m:r>
                                <a:rPr lang="tr-TR" i="1"/>
                                <m:t>𝑡</m:t>
                              </m:r>
                            </m:e>
                            <m:sub>
                              <m:r>
                                <a:rPr lang="tr-TR" i="1"/>
                                <m:t>0</m:t>
                              </m:r>
                            </m:sub>
                          </m:sSub>
                        </m:e>
                      </m:d>
                      <m:r>
                        <a:rPr lang="tr-TR" i="1"/>
                        <m:t>=</m:t>
                      </m:r>
                      <m:sSub>
                        <m:sSubPr>
                          <m:ctrlPr>
                            <a:rPr lang="tr-TR" i="1"/>
                          </m:ctrlPr>
                        </m:sSubPr>
                        <m:e>
                          <m:acc>
                            <m:accPr>
                              <m:chr m:val="̲"/>
                              <m:ctrlPr>
                                <a:rPr lang="tr-TR" i="1"/>
                              </m:ctrlPr>
                            </m:accPr>
                            <m:e>
                              <m:r>
                                <a:rPr lang="tr-TR" i="1"/>
                                <m:t>𝑤</m:t>
                              </m:r>
                            </m:e>
                          </m:acc>
                        </m:e>
                        <m:sub>
                          <m:r>
                            <a:rPr lang="tr-TR" i="1"/>
                            <m:t>0</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𝑤</m:t>
                          </m:r>
                        </m:e>
                      </m:acc>
                      <m:d>
                        <m:dPr>
                          <m:ctrlPr>
                            <a:rPr lang="tr-TR" i="1"/>
                          </m:ctrlPr>
                        </m:dPr>
                        <m:e>
                          <m:sSub>
                            <m:sSubPr>
                              <m:ctrlPr>
                                <a:rPr lang="tr-TR" i="1"/>
                              </m:ctrlPr>
                            </m:sSubPr>
                            <m:e>
                              <m:r>
                                <a:rPr lang="tr-TR" i="1"/>
                                <m:t>𝑡</m:t>
                              </m:r>
                            </m:e>
                            <m:sub>
                              <m:r>
                                <a:rPr lang="tr-TR" i="1"/>
                                <m:t>𝑓</m:t>
                              </m:r>
                            </m:sub>
                          </m:sSub>
                        </m:e>
                      </m:d>
                      <m:r>
                        <a:rPr lang="tr-TR" i="1"/>
                        <m:t>=</m:t>
                      </m:r>
                      <m:sSub>
                        <m:sSubPr>
                          <m:ctrlPr>
                            <a:rPr lang="tr-TR" i="1"/>
                          </m:ctrlPr>
                        </m:sSubPr>
                        <m:e>
                          <m:acc>
                            <m:accPr>
                              <m:chr m:val="̲"/>
                              <m:ctrlPr>
                                <a:rPr lang="tr-TR" i="1"/>
                              </m:ctrlPr>
                            </m:accPr>
                            <m:e>
                              <m:r>
                                <a:rPr lang="tr-TR" i="1"/>
                                <m:t>𝑤</m:t>
                              </m:r>
                            </m:e>
                          </m:acc>
                        </m:e>
                        <m:sub>
                          <m:r>
                            <a:rPr lang="tr-TR" i="1"/>
                            <m:t>𝑓</m:t>
                          </m:r>
                        </m:sub>
                      </m:sSub>
                    </m:oMath>
                  </m:oMathPara>
                </a14:m>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r="-1145"/>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18</a:t>
            </a:fld>
            <a:endParaRPr lang="tr-TR"/>
          </a:p>
        </p:txBody>
      </p:sp>
    </p:spTree>
    <p:extLst>
      <p:ext uri="{BB962C8B-B14F-4D97-AF65-F5344CB8AC3E}">
        <p14:creationId xmlns:p14="http://schemas.microsoft.com/office/powerpoint/2010/main" val="315282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Örnek</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r>
                  <a:rPr lang="tr-TR" dirty="0"/>
                  <a:t>Aşağıdaki fonksiyonel için </a:t>
                </a:r>
              </a:p>
              <a:p>
                <a:pPr marL="45720" indent="0">
                  <a:buNone/>
                </a:pPr>
                <a14:m>
                  <m:oMathPara xmlns:m="http://schemas.openxmlformats.org/officeDocument/2006/math">
                    <m:oMathParaPr>
                      <m:jc m:val="centerGroup"/>
                    </m:oMathParaPr>
                    <m:oMath xmlns:m="http://schemas.openxmlformats.org/officeDocument/2006/math">
                      <m:r>
                        <a:rPr lang="tr-TR" i="1"/>
                        <m:t>𝐽</m:t>
                      </m:r>
                      <m:d>
                        <m:dPr>
                          <m:ctrlPr>
                            <a:rPr lang="tr-TR" i="1"/>
                          </m:ctrlPr>
                        </m:dPr>
                        <m:e>
                          <m:acc>
                            <m:accPr>
                              <m:chr m:val="̲"/>
                              <m:ctrlPr>
                                <a:rPr lang="tr-TR" i="1"/>
                              </m:ctrlPr>
                            </m:accPr>
                            <m:e>
                              <m:r>
                                <a:rPr lang="tr-TR" i="1"/>
                                <m:t>𝑤</m:t>
                              </m:r>
                            </m:e>
                          </m:acc>
                        </m:e>
                      </m:d>
                      <m:r>
                        <a:rPr lang="tr-TR" i="1"/>
                        <m:t>=</m:t>
                      </m:r>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f>
                            <m:fPr>
                              <m:ctrlPr>
                                <a:rPr lang="tr-TR" i="1"/>
                              </m:ctrlPr>
                            </m:fPr>
                            <m:num>
                              <m:r>
                                <a:rPr lang="tr-TR" i="1"/>
                                <m:t>1</m:t>
                              </m:r>
                            </m:num>
                            <m:den>
                              <m:r>
                                <a:rPr lang="tr-TR" i="1"/>
                                <m:t>2</m:t>
                              </m:r>
                            </m:den>
                          </m:f>
                          <m:d>
                            <m:dPr>
                              <m:begChr m:val="["/>
                              <m:endChr m:val="]"/>
                              <m:ctrlPr>
                                <a:rPr lang="tr-TR" i="1"/>
                              </m:ctrlPr>
                            </m:dPr>
                            <m:e>
                              <m:sSubSup>
                                <m:sSubSupPr>
                                  <m:ctrlPr>
                                    <a:rPr lang="tr-TR" i="1"/>
                                  </m:ctrlPr>
                                </m:sSubSupPr>
                                <m:e>
                                  <m:r>
                                    <a:rPr lang="tr-TR" i="1"/>
                                    <m:t>𝑤</m:t>
                                  </m:r>
                                </m:e>
                                <m:sub>
                                  <m:r>
                                    <a:rPr lang="tr-TR" i="1"/>
                                    <m:t>1</m:t>
                                  </m:r>
                                </m:sub>
                                <m:sup>
                                  <m:r>
                                    <a:rPr lang="tr-TR" i="1"/>
                                    <m:t>2</m:t>
                                  </m:r>
                                </m:sup>
                              </m:sSubSup>
                              <m:r>
                                <a:rPr lang="tr-TR" i="1"/>
                                <m:t>+</m:t>
                              </m:r>
                              <m:sSubSup>
                                <m:sSubSupPr>
                                  <m:ctrlPr>
                                    <a:rPr lang="tr-TR" i="1"/>
                                  </m:ctrlPr>
                                </m:sSubSupPr>
                                <m:e>
                                  <m:r>
                                    <a:rPr lang="tr-TR" i="1"/>
                                    <m:t>𝑤</m:t>
                                  </m:r>
                                </m:e>
                                <m:sub>
                                  <m:r>
                                    <a:rPr lang="tr-TR" i="1"/>
                                    <m:t>2</m:t>
                                  </m:r>
                                </m:sub>
                                <m:sup>
                                  <m:r>
                                    <a:rPr lang="tr-TR" i="1"/>
                                    <m:t>2</m:t>
                                  </m:r>
                                </m:sup>
                              </m:sSubSup>
                              <m:r>
                                <a:rPr lang="tr-TR" i="1"/>
                                <m:t>+2</m:t>
                              </m:r>
                              <m:sSub>
                                <m:sSubPr>
                                  <m:ctrlPr>
                                    <a:rPr lang="tr-TR" i="1"/>
                                  </m:ctrlPr>
                                </m:sSubPr>
                                <m:e>
                                  <m:acc>
                                    <m:accPr>
                                      <m:chr m:val="̇"/>
                                      <m:ctrlPr>
                                        <a:rPr lang="tr-TR" i="1"/>
                                      </m:ctrlPr>
                                    </m:accPr>
                                    <m:e>
                                      <m:r>
                                        <a:rPr lang="tr-TR" i="1"/>
                                        <m:t>𝑤</m:t>
                                      </m:r>
                                    </m:e>
                                  </m:acc>
                                </m:e>
                                <m:sub>
                                  <m:r>
                                    <a:rPr lang="tr-TR" i="1"/>
                                    <m:t>1</m:t>
                                  </m:r>
                                </m:sub>
                              </m:sSub>
                              <m:r>
                                <a:rPr lang="tr-TR" i="1"/>
                                <m:t> </m:t>
                              </m:r>
                              <m:sSub>
                                <m:sSubPr>
                                  <m:ctrlPr>
                                    <a:rPr lang="tr-TR" i="1"/>
                                  </m:ctrlPr>
                                </m:sSubPr>
                                <m:e>
                                  <m:acc>
                                    <m:accPr>
                                      <m:chr m:val="̇"/>
                                      <m:ctrlPr>
                                        <a:rPr lang="tr-TR" i="1"/>
                                      </m:ctrlPr>
                                    </m:accPr>
                                    <m:e>
                                      <m:r>
                                        <a:rPr lang="tr-TR" i="1"/>
                                        <m:t>𝑤</m:t>
                                      </m:r>
                                    </m:e>
                                  </m:acc>
                                </m:e>
                                <m:sub>
                                  <m:r>
                                    <a:rPr lang="tr-TR" i="1"/>
                                    <m:t>2</m:t>
                                  </m:r>
                                </m:sub>
                              </m:sSub>
                            </m:e>
                          </m:d>
                          <m:r>
                            <a:rPr lang="tr-TR" i="1"/>
                            <m:t>𝑑𝑡</m:t>
                          </m:r>
                        </m:e>
                      </m:nary>
                    </m:oMath>
                  </m:oMathPara>
                </a14:m>
                <a:endParaRPr lang="tr-TR" dirty="0"/>
              </a:p>
              <a:p>
                <a:pPr marL="45720" indent="0">
                  <a:buNone/>
                </a:pPr>
                <a:r>
                  <a:rPr lang="tr-TR" dirty="0"/>
                  <a:t>bağıl minimum üretecek fonksiyonu, aşağıda verilen kısıta bağlı </a:t>
                </a:r>
                <a:r>
                  <a:rPr lang="tr-TR" dirty="0" smtClean="0"/>
                  <a:t>olarak</a:t>
                </a:r>
              </a:p>
              <a:p>
                <a:pPr marL="45720" indent="0">
                  <a:buNone/>
                </a:pPr>
                <a14:m>
                  <m:oMathPara xmlns:m="http://schemas.openxmlformats.org/officeDocument/2006/math">
                    <m:oMathParaPr>
                      <m:jc m:val="centerGroup"/>
                    </m:oMathParaPr>
                    <m:oMath xmlns:m="http://schemas.openxmlformats.org/officeDocument/2006/math">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sSubSup>
                            <m:sSubSupPr>
                              <m:ctrlPr>
                                <a:rPr lang="tr-TR" i="1"/>
                              </m:ctrlPr>
                            </m:sSubSupPr>
                            <m:e>
                              <m:r>
                                <a:rPr lang="tr-TR" i="1"/>
                                <m:t>𝑤</m:t>
                              </m:r>
                            </m:e>
                            <m:sub>
                              <m:r>
                                <a:rPr lang="tr-TR" i="1"/>
                                <m:t>2</m:t>
                              </m:r>
                            </m:sub>
                            <m:sup>
                              <m:r>
                                <a:rPr lang="tr-TR" i="1"/>
                                <m:t>2</m:t>
                              </m:r>
                            </m:sup>
                          </m:sSubSup>
                          <m:r>
                            <a:rPr lang="tr-TR" i="1"/>
                            <m:t>𝑑𝑡</m:t>
                          </m:r>
                          <m:r>
                            <a:rPr lang="tr-TR" i="1"/>
                            <m:t>=</m:t>
                          </m:r>
                          <m:r>
                            <a:rPr lang="tr-TR" i="1"/>
                            <m:t>𝑐</m:t>
                          </m:r>
                        </m:e>
                      </m:nary>
                    </m:oMath>
                  </m:oMathPara>
                </a14:m>
                <a:endParaRPr lang="tr-TR" dirty="0"/>
              </a:p>
              <a:p>
                <a:pPr marL="45720" indent="0">
                  <a:buNone/>
                </a:pPr>
                <a:r>
                  <a:rPr lang="tr-TR" dirty="0"/>
                  <a:t>bulunuz, Burada </a:t>
                </a:r>
                <a14:m>
                  <m:oMath xmlns:m="http://schemas.openxmlformats.org/officeDocument/2006/math">
                    <m:r>
                      <a:rPr lang="tr-TR" i="1"/>
                      <m:t>𝑐</m:t>
                    </m:r>
                  </m:oMath>
                </a14:m>
                <a:r>
                  <a:rPr lang="tr-TR" dirty="0"/>
                  <a:t> belirli/belirlenmiş bir sabittir.</a:t>
                </a:r>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19</a:t>
            </a:fld>
            <a:endParaRPr lang="tr-TR"/>
          </a:p>
        </p:txBody>
      </p:sp>
    </p:spTree>
    <p:extLst>
      <p:ext uri="{BB962C8B-B14F-4D97-AF65-F5344CB8AC3E}">
        <p14:creationId xmlns:p14="http://schemas.microsoft.com/office/powerpoint/2010/main" val="93542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Varyasyonlar Hesabı</a:t>
            </a:r>
          </a:p>
        </p:txBody>
      </p:sp>
      <p:sp>
        <p:nvSpPr>
          <p:cNvPr id="7" name="Metin Yer Tutucusu 6"/>
          <p:cNvSpPr>
            <a:spLocks noGrp="1"/>
          </p:cNvSpPr>
          <p:nvPr>
            <p:ph type="body" idx="1"/>
          </p:nvPr>
        </p:nvSpPr>
        <p:spPr/>
        <p:txBody>
          <a:bodyPr/>
          <a:lstStyle/>
          <a:p>
            <a:r>
              <a:rPr lang="tr-TR" dirty="0" smtClean="0"/>
              <a:t>KISIT İÇEREN DURUMLARDA MAKSİMUM MİNİMUM DEĞERLERİN BULUNMASI</a:t>
            </a:r>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8.04.2019</a:t>
            </a:fld>
            <a:endParaRPr lang="en-US" dirty="0"/>
          </a:p>
        </p:txBody>
      </p:sp>
      <p:sp>
        <p:nvSpPr>
          <p:cNvPr id="5" name="Altbilgi Yer Tutucusu 4"/>
          <p:cNvSpPr>
            <a:spLocks noGrp="1"/>
          </p:cNvSpPr>
          <p:nvPr>
            <p:ph type="ftr" sz="quarter" idx="11"/>
          </p:nvPr>
        </p:nvSpPr>
        <p:spPr/>
        <p:txBody>
          <a:bodyPr/>
          <a:lstStyle/>
          <a:p>
            <a:r>
              <a:rPr lang="en-US" dirty="0"/>
              <a:t>Dr. Nurdan Bilgin 2018-2019</a:t>
            </a:r>
          </a:p>
        </p:txBody>
      </p:sp>
      <p:sp>
        <p:nvSpPr>
          <p:cNvPr id="6" name="Slayt Numarası Yer Tutucusu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180403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Örnek devam</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45720" indent="0">
                  <a:buNone/>
                </a:pPr>
                <a:r>
                  <a:rPr lang="tr-TR" dirty="0" smtClean="0"/>
                  <a:t>Kısıt fonksiyonunun her iki tarafının türevini alarak elde ettiğimiz fonksiyona </a:t>
                </a:r>
                <a14:m>
                  <m:oMath xmlns:m="http://schemas.openxmlformats.org/officeDocument/2006/math">
                    <m:sSub>
                      <m:sSubPr>
                        <m:ctrlPr>
                          <a:rPr lang="tr-TR" i="1"/>
                        </m:ctrlPr>
                      </m:sSubPr>
                      <m:e>
                        <m:r>
                          <a:rPr lang="tr-TR" i="1"/>
                          <m:t>𝑒</m:t>
                        </m:r>
                      </m:e>
                      <m:sub>
                        <m:r>
                          <a:rPr lang="tr-TR" i="1"/>
                          <m:t>1</m:t>
                        </m:r>
                      </m:sub>
                    </m:sSub>
                  </m:oMath>
                </a14:m>
                <a:r>
                  <a:rPr lang="tr-TR" dirty="0"/>
                  <a:t> ismini verelim.</a:t>
                </a:r>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𝑧</m:t>
                          </m:r>
                        </m:e>
                      </m:acc>
                      <m:d>
                        <m:dPr>
                          <m:ctrlPr>
                            <a:rPr lang="tr-TR" i="1"/>
                          </m:ctrlPr>
                        </m:dPr>
                        <m:e>
                          <m:r>
                            <a:rPr lang="tr-TR" i="1"/>
                            <m:t>𝑡</m:t>
                          </m:r>
                        </m:e>
                      </m:d>
                      <m:r>
                        <a:rPr lang="tr-TR" i="1"/>
                        <m:t>=</m:t>
                      </m:r>
                      <m:sSub>
                        <m:sSubPr>
                          <m:ctrlPr>
                            <a:rPr lang="tr-TR" i="1"/>
                          </m:ctrlPr>
                        </m:sSubPr>
                        <m:e>
                          <m:r>
                            <a:rPr lang="tr-TR" i="1"/>
                            <m:t>𝑒</m:t>
                          </m:r>
                        </m:e>
                        <m:sub>
                          <m:r>
                            <a:rPr lang="tr-TR" i="1"/>
                            <m:t>1</m:t>
                          </m:r>
                        </m:sub>
                      </m:sSub>
                      <m:r>
                        <a:rPr lang="tr-TR" i="1"/>
                        <m:t>=</m:t>
                      </m:r>
                      <m:sSubSup>
                        <m:sSubSupPr>
                          <m:ctrlPr>
                            <a:rPr lang="tr-TR" i="1"/>
                          </m:ctrlPr>
                        </m:sSubSupPr>
                        <m:e>
                          <m:r>
                            <a:rPr lang="tr-TR" i="1"/>
                            <m:t>𝑤</m:t>
                          </m:r>
                        </m:e>
                        <m:sub>
                          <m:r>
                            <a:rPr lang="tr-TR" i="1"/>
                            <m:t>2</m:t>
                          </m:r>
                        </m:sub>
                        <m:sup>
                          <m:r>
                            <a:rPr lang="tr-TR" i="1"/>
                            <m:t>2</m:t>
                          </m:r>
                        </m:sup>
                      </m:sSubSup>
                    </m:oMath>
                  </m:oMathPara>
                </a14:m>
                <a:endParaRPr lang="tr-TR" dirty="0"/>
              </a:p>
              <a:p>
                <a:pPr marL="45720" indent="0">
                  <a:buNone/>
                </a:pPr>
                <a:r>
                  <a:rPr lang="tr-TR" dirty="0"/>
                  <a:t>Bu fonksiyon için sınır koşullar aşağıdaki gibi olacaktır.</a:t>
                </a:r>
              </a:p>
              <a:p>
                <a:pPr marL="45720" indent="0">
                  <a:buNone/>
                </a:pPr>
                <a14:m>
                  <m:oMathPara xmlns:m="http://schemas.openxmlformats.org/officeDocument/2006/math">
                    <m:oMathParaPr>
                      <m:jc m:val="centerGroup"/>
                    </m:oMathParaPr>
                    <m:oMath xmlns:m="http://schemas.openxmlformats.org/officeDocument/2006/math">
                      <m:r>
                        <a:rPr lang="tr-TR" i="1"/>
                        <m:t>𝑧</m:t>
                      </m:r>
                      <m:d>
                        <m:dPr>
                          <m:ctrlPr>
                            <a:rPr lang="tr-TR" i="1"/>
                          </m:ctrlPr>
                        </m:dPr>
                        <m:e>
                          <m:sSub>
                            <m:sSubPr>
                              <m:ctrlPr>
                                <a:rPr lang="tr-TR" i="1"/>
                              </m:ctrlPr>
                            </m:sSubPr>
                            <m:e>
                              <m:r>
                                <a:rPr lang="tr-TR" i="1"/>
                                <m:t>𝑡</m:t>
                              </m:r>
                            </m:e>
                            <m:sub>
                              <m:r>
                                <a:rPr lang="tr-TR" i="1"/>
                                <m:t>0</m:t>
                              </m:r>
                            </m:sub>
                          </m:sSub>
                        </m:e>
                      </m:d>
                      <m:r>
                        <a:rPr lang="tr-TR" i="1"/>
                        <m:t>=0</m:t>
                      </m:r>
                      <m:r>
                        <a:rPr lang="tr-TR" b="0" i="1" smtClean="0">
                          <a:latin typeface="Cambria Math" panose="02040503050406030204" pitchFamily="18" charset="0"/>
                        </a:rPr>
                        <m:t> </m:t>
                      </m:r>
                      <m:r>
                        <m:rPr>
                          <m:nor/>
                        </m:rPr>
                        <a:rPr lang="tr-TR" b="0" i="0" smtClean="0">
                          <a:latin typeface="Cambria Math" panose="02040503050406030204" pitchFamily="18" charset="0"/>
                        </a:rPr>
                        <m:t>ve</m:t>
                      </m:r>
                      <m:r>
                        <a:rPr lang="tr-TR" b="0" i="1" smtClean="0">
                          <a:latin typeface="Cambria Math" panose="02040503050406030204" pitchFamily="18" charset="0"/>
                        </a:rPr>
                        <m:t> </m:t>
                      </m:r>
                      <m:r>
                        <a:rPr lang="tr-TR" i="1"/>
                        <m:t>𝑧</m:t>
                      </m:r>
                      <m:d>
                        <m:dPr>
                          <m:ctrlPr>
                            <a:rPr lang="tr-TR" i="1"/>
                          </m:ctrlPr>
                        </m:dPr>
                        <m:e>
                          <m:sSub>
                            <m:sSubPr>
                              <m:ctrlPr>
                                <a:rPr lang="tr-TR" i="1"/>
                              </m:ctrlPr>
                            </m:sSubPr>
                            <m:e>
                              <m:r>
                                <a:rPr lang="tr-TR" i="1"/>
                                <m:t>𝑡</m:t>
                              </m:r>
                            </m:e>
                            <m:sub>
                              <m:r>
                                <a:rPr lang="tr-TR" i="1"/>
                                <m:t>𝑓</m:t>
                              </m:r>
                            </m:sub>
                          </m:sSub>
                        </m:e>
                      </m:d>
                      <m:r>
                        <a:rPr lang="tr-TR" i="1"/>
                        <m:t>=</m:t>
                      </m:r>
                      <m:r>
                        <a:rPr lang="tr-TR" i="1"/>
                        <m:t>𝑐</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𝑔</m:t>
                          </m:r>
                        </m:e>
                        <m:sub>
                          <m:r>
                            <a:rPr lang="tr-TR" i="1"/>
                            <m:t>𝑎</m:t>
                          </m:r>
                        </m:sub>
                      </m:sSub>
                      <m:d>
                        <m:dPr>
                          <m:ctrlPr>
                            <a:rPr lang="tr-TR" i="1"/>
                          </m:ctrlPr>
                        </m:dPr>
                        <m:e>
                          <m:r>
                            <a:rPr lang="tr-TR" i="1"/>
                            <m:t> </m:t>
                          </m:r>
                          <m:acc>
                            <m:accPr>
                              <m:chr m:val="̲"/>
                              <m:ctrlPr>
                                <a:rPr lang="tr-TR" i="1"/>
                              </m:ctrlPr>
                            </m:accPr>
                            <m:e>
                              <m:r>
                                <a:rPr lang="tr-TR" i="1"/>
                                <m:t>𝑤</m:t>
                              </m:r>
                            </m:e>
                          </m:acc>
                          <m:r>
                            <a:rPr lang="tr-TR" i="1"/>
                            <m:t> , </m:t>
                          </m:r>
                          <m:acc>
                            <m:accPr>
                              <m:chr m:val="̲"/>
                              <m:ctrlPr>
                                <a:rPr lang="tr-TR" i="1"/>
                              </m:ctrlPr>
                            </m:accPr>
                            <m:e>
                              <m:acc>
                                <m:accPr>
                                  <m:chr m:val="̇"/>
                                  <m:ctrlPr>
                                    <a:rPr lang="tr-TR" i="1"/>
                                  </m:ctrlPr>
                                </m:accPr>
                                <m:e>
                                  <m:r>
                                    <a:rPr lang="tr-TR" i="1"/>
                                    <m:t>𝑤</m:t>
                                  </m:r>
                                </m:e>
                              </m:acc>
                            </m:e>
                          </m:acc>
                          <m:r>
                            <a:rPr lang="tr-TR" i="1"/>
                            <m:t> , </m:t>
                          </m:r>
                          <m:acc>
                            <m:accPr>
                              <m:chr m:val="̲"/>
                              <m:ctrlPr>
                                <a:rPr lang="tr-TR" i="1"/>
                              </m:ctrlPr>
                            </m:accPr>
                            <m:e>
                              <m:r>
                                <a:rPr lang="tr-TR" i="1"/>
                                <m:t>𝑝</m:t>
                              </m:r>
                            </m:e>
                          </m:acc>
                          <m:r>
                            <a:rPr lang="tr-TR" i="1"/>
                            <m:t> , </m:t>
                          </m:r>
                          <m:acc>
                            <m:accPr>
                              <m:chr m:val="̲"/>
                              <m:ctrlPr>
                                <a:rPr lang="tr-TR" i="1"/>
                              </m:ctrlPr>
                            </m:accPr>
                            <m:e>
                              <m:acc>
                                <m:accPr>
                                  <m:chr m:val="̇"/>
                                  <m:ctrlPr>
                                    <a:rPr lang="tr-TR" i="1"/>
                                  </m:ctrlPr>
                                </m:accPr>
                                <m:e>
                                  <m:r>
                                    <a:rPr lang="tr-TR" i="1"/>
                                    <m:t>𝑧</m:t>
                                  </m:r>
                                </m:e>
                              </m:acc>
                            </m:e>
                          </m:acc>
                          <m:r>
                            <a:rPr lang="tr-TR" i="1"/>
                            <m:t> </m:t>
                          </m:r>
                        </m:e>
                      </m:d>
                      <m:r>
                        <a:rPr lang="tr-TR" i="1"/>
                        <m:t>=</m:t>
                      </m:r>
                      <m:r>
                        <a:rPr lang="tr-TR" i="1"/>
                        <m:t>𝑔</m:t>
                      </m:r>
                      <m:d>
                        <m:dPr>
                          <m:ctrlPr>
                            <a:rPr lang="tr-TR" i="1"/>
                          </m:ctrlPr>
                        </m:dPr>
                        <m:e>
                          <m:r>
                            <a:rPr lang="tr-TR" i="1"/>
                            <m:t> </m:t>
                          </m:r>
                          <m:acc>
                            <m:accPr>
                              <m:chr m:val="̲"/>
                              <m:ctrlPr>
                                <a:rPr lang="tr-TR" i="1"/>
                              </m:ctrlPr>
                            </m:accPr>
                            <m:e>
                              <m:r>
                                <a:rPr lang="tr-TR" i="1"/>
                                <m:t>𝑤</m:t>
                              </m:r>
                            </m:e>
                          </m:acc>
                          <m:r>
                            <a:rPr lang="tr-TR" i="1"/>
                            <m:t> , </m:t>
                          </m:r>
                          <m:acc>
                            <m:accPr>
                              <m:chr m:val="̲"/>
                              <m:ctrlPr>
                                <a:rPr lang="tr-TR" i="1"/>
                              </m:ctrlPr>
                            </m:accPr>
                            <m:e>
                              <m:acc>
                                <m:accPr>
                                  <m:chr m:val="̇"/>
                                  <m:ctrlPr>
                                    <a:rPr lang="tr-TR" i="1"/>
                                  </m:ctrlPr>
                                </m:accPr>
                                <m:e>
                                  <m:r>
                                    <a:rPr lang="tr-TR" i="1"/>
                                    <m:t>𝑤</m:t>
                                  </m:r>
                                </m:e>
                              </m:acc>
                            </m:e>
                          </m:acc>
                          <m:r>
                            <a:rPr lang="tr-TR" i="1"/>
                            <m:t>, </m:t>
                          </m:r>
                          <m:r>
                            <a:rPr lang="tr-TR" i="1"/>
                            <m:t>𝑡</m:t>
                          </m:r>
                        </m:e>
                      </m:d>
                      <m:r>
                        <a:rPr lang="tr-TR" i="1"/>
                        <m:t>+</m:t>
                      </m:r>
                      <m:sSup>
                        <m:sSupPr>
                          <m:ctrlPr>
                            <a:rPr lang="tr-TR" i="1"/>
                          </m:ctrlPr>
                        </m:sSupPr>
                        <m:e>
                          <m:acc>
                            <m:accPr>
                              <m:chr m:val="̲"/>
                              <m:ctrlPr>
                                <a:rPr lang="tr-TR" i="1"/>
                              </m:ctrlPr>
                            </m:accPr>
                            <m:e>
                              <m:r>
                                <a:rPr lang="tr-TR" i="1"/>
                                <m:t>𝑝</m:t>
                              </m:r>
                            </m:e>
                          </m:acc>
                        </m:e>
                        <m:sup>
                          <m:r>
                            <a:rPr lang="tr-TR" i="1"/>
                            <m:t>𝑇</m:t>
                          </m:r>
                        </m:sup>
                      </m:sSup>
                      <m:r>
                        <a:rPr lang="tr-TR" i="1"/>
                        <m:t> [</m:t>
                      </m:r>
                      <m:acc>
                        <m:accPr>
                          <m:chr m:val="̲"/>
                          <m:ctrlPr>
                            <a:rPr lang="tr-TR" i="1"/>
                          </m:ctrlPr>
                        </m:accPr>
                        <m:e>
                          <m:r>
                            <a:rPr lang="tr-TR" i="1"/>
                            <m:t>𝑒</m:t>
                          </m:r>
                        </m:e>
                      </m:acc>
                      <m:r>
                        <a:rPr lang="tr-TR" i="1"/>
                        <m:t>−</m:t>
                      </m:r>
                      <m:acc>
                        <m:accPr>
                          <m:chr m:val="̲"/>
                          <m:ctrlPr>
                            <a:rPr lang="tr-TR" i="1"/>
                          </m:ctrlPr>
                        </m:accPr>
                        <m:e>
                          <m:r>
                            <a:rPr lang="tr-TR" i="1"/>
                            <m:t>𝑧</m:t>
                          </m:r>
                        </m:e>
                      </m:acc>
                      <m:r>
                        <a:rPr lang="tr-TR" i="1"/>
                        <m:t> ]=</m:t>
                      </m:r>
                      <m:f>
                        <m:fPr>
                          <m:ctrlPr>
                            <a:rPr lang="tr-TR" i="1"/>
                          </m:ctrlPr>
                        </m:fPr>
                        <m:num>
                          <m:r>
                            <a:rPr lang="tr-TR" i="1"/>
                            <m:t>1</m:t>
                          </m:r>
                        </m:num>
                        <m:den>
                          <m:r>
                            <a:rPr lang="tr-TR" i="1"/>
                            <m:t>2</m:t>
                          </m:r>
                        </m:den>
                      </m:f>
                      <m:d>
                        <m:dPr>
                          <m:begChr m:val="["/>
                          <m:endChr m:val="]"/>
                          <m:ctrlPr>
                            <a:rPr lang="tr-TR" i="1"/>
                          </m:ctrlPr>
                        </m:dPr>
                        <m:e>
                          <m:sSubSup>
                            <m:sSubSupPr>
                              <m:ctrlPr>
                                <a:rPr lang="tr-TR" i="1"/>
                              </m:ctrlPr>
                            </m:sSubSupPr>
                            <m:e>
                              <m:r>
                                <a:rPr lang="tr-TR" i="1"/>
                                <m:t>𝑤</m:t>
                              </m:r>
                            </m:e>
                            <m:sub>
                              <m:r>
                                <a:rPr lang="tr-TR" i="1"/>
                                <m:t>1</m:t>
                              </m:r>
                            </m:sub>
                            <m:sup>
                              <m:r>
                                <a:rPr lang="tr-TR" i="1"/>
                                <m:t>2</m:t>
                              </m:r>
                            </m:sup>
                          </m:sSubSup>
                          <m:r>
                            <a:rPr lang="tr-TR" i="1"/>
                            <m:t>+</m:t>
                          </m:r>
                          <m:sSubSup>
                            <m:sSubSupPr>
                              <m:ctrlPr>
                                <a:rPr lang="tr-TR" i="1"/>
                              </m:ctrlPr>
                            </m:sSubSupPr>
                            <m:e>
                              <m:r>
                                <a:rPr lang="tr-TR" i="1"/>
                                <m:t>𝑤</m:t>
                              </m:r>
                            </m:e>
                            <m:sub>
                              <m:r>
                                <a:rPr lang="tr-TR" i="1"/>
                                <m:t>2</m:t>
                              </m:r>
                            </m:sub>
                            <m:sup>
                              <m:r>
                                <a:rPr lang="tr-TR" i="1"/>
                                <m:t>2</m:t>
                              </m:r>
                            </m:sup>
                          </m:sSubSup>
                          <m:r>
                            <a:rPr lang="tr-TR" i="1"/>
                            <m:t>+2</m:t>
                          </m:r>
                          <m:sSub>
                            <m:sSubPr>
                              <m:ctrlPr>
                                <a:rPr lang="tr-TR" i="1"/>
                              </m:ctrlPr>
                            </m:sSubPr>
                            <m:e>
                              <m:acc>
                                <m:accPr>
                                  <m:chr m:val="̇"/>
                                  <m:ctrlPr>
                                    <a:rPr lang="tr-TR" i="1"/>
                                  </m:ctrlPr>
                                </m:accPr>
                                <m:e>
                                  <m:r>
                                    <a:rPr lang="tr-TR" i="1"/>
                                    <m:t>𝑤</m:t>
                                  </m:r>
                                </m:e>
                              </m:acc>
                            </m:e>
                            <m:sub>
                              <m:r>
                                <a:rPr lang="tr-TR" i="1"/>
                                <m:t>1</m:t>
                              </m:r>
                            </m:sub>
                          </m:sSub>
                          <m:r>
                            <a:rPr lang="tr-TR" i="1"/>
                            <m:t> </m:t>
                          </m:r>
                          <m:sSub>
                            <m:sSubPr>
                              <m:ctrlPr>
                                <a:rPr lang="tr-TR" i="1"/>
                              </m:ctrlPr>
                            </m:sSubPr>
                            <m:e>
                              <m:acc>
                                <m:accPr>
                                  <m:chr m:val="̇"/>
                                  <m:ctrlPr>
                                    <a:rPr lang="tr-TR" i="1"/>
                                  </m:ctrlPr>
                                </m:accPr>
                                <m:e>
                                  <m:r>
                                    <a:rPr lang="tr-TR" i="1"/>
                                    <m:t>𝑤</m:t>
                                  </m:r>
                                </m:e>
                              </m:acc>
                            </m:e>
                            <m:sub>
                              <m:r>
                                <a:rPr lang="tr-TR" i="1"/>
                                <m:t>2</m:t>
                              </m:r>
                            </m:sub>
                          </m:sSub>
                        </m:e>
                      </m:d>
                      <m:r>
                        <a:rPr lang="tr-TR" i="1"/>
                        <m:t>+</m:t>
                      </m:r>
                      <m:r>
                        <a:rPr lang="tr-TR" i="1"/>
                        <m:t>𝑝</m:t>
                      </m:r>
                      <m:r>
                        <a:rPr lang="tr-TR" i="1"/>
                        <m:t>[</m:t>
                      </m:r>
                      <m:sSubSup>
                        <m:sSubSupPr>
                          <m:ctrlPr>
                            <a:rPr lang="tr-TR" i="1"/>
                          </m:ctrlPr>
                        </m:sSubSupPr>
                        <m:e>
                          <m:r>
                            <a:rPr lang="tr-TR" i="1"/>
                            <m:t>𝑤</m:t>
                          </m:r>
                        </m:e>
                        <m:sub>
                          <m:r>
                            <a:rPr lang="tr-TR" i="1"/>
                            <m:t>2</m:t>
                          </m:r>
                        </m:sub>
                        <m:sup>
                          <m:r>
                            <a:rPr lang="tr-TR" i="1"/>
                            <m:t>2</m:t>
                          </m:r>
                        </m:sup>
                      </m:sSubSup>
                      <m:r>
                        <a:rPr lang="tr-TR" i="1"/>
                        <m:t>−</m:t>
                      </m:r>
                      <m:acc>
                        <m:accPr>
                          <m:chr m:val="̇"/>
                          <m:ctrlPr>
                            <a:rPr lang="tr-TR" i="1"/>
                          </m:ctrlPr>
                        </m:accPr>
                        <m:e>
                          <m:r>
                            <a:rPr lang="tr-TR" i="1"/>
                            <m:t>𝑧</m:t>
                          </m:r>
                        </m:e>
                      </m:acc>
                      <m:r>
                        <a:rPr lang="tr-TR" i="1"/>
                        <m:t>]</m:t>
                      </m:r>
                    </m:oMath>
                  </m:oMathPara>
                </a14:m>
                <a:endParaRPr lang="tr-TR" dirty="0"/>
              </a:p>
              <a:p>
                <a:pPr marL="45720" indent="0">
                  <a:buNone/>
                </a:pPr>
                <a14:m>
                  <m:oMath xmlns:m="http://schemas.openxmlformats.org/officeDocument/2006/math">
                    <m:sSub>
                      <m:sSubPr>
                        <m:ctrlPr>
                          <a:rPr lang="tr-TR" i="1"/>
                        </m:ctrlPr>
                      </m:sSubPr>
                      <m:e>
                        <m:r>
                          <a:rPr lang="tr-TR" i="1"/>
                          <m:t>𝑤</m:t>
                        </m:r>
                      </m:e>
                      <m:sub>
                        <m:r>
                          <a:rPr lang="tr-TR" i="1"/>
                          <m:t>1</m:t>
                        </m:r>
                      </m:sub>
                    </m:sSub>
                  </m:oMath>
                </a14:m>
                <a:r>
                  <a:rPr lang="tr-TR" dirty="0"/>
                  <a:t>, </a:t>
                </a:r>
                <a14:m>
                  <m:oMath xmlns:m="http://schemas.openxmlformats.org/officeDocument/2006/math">
                    <m:sSub>
                      <m:sSubPr>
                        <m:ctrlPr>
                          <a:rPr lang="tr-TR" i="1"/>
                        </m:ctrlPr>
                      </m:sSubPr>
                      <m:e>
                        <m:r>
                          <a:rPr lang="tr-TR" i="1"/>
                          <m:t>𝑤</m:t>
                        </m:r>
                      </m:e>
                      <m:sub>
                        <m:r>
                          <a:rPr lang="tr-TR" i="1"/>
                          <m:t>2</m:t>
                        </m:r>
                      </m:sub>
                    </m:sSub>
                  </m:oMath>
                </a14:m>
                <a:r>
                  <a:rPr lang="tr-TR" dirty="0"/>
                  <a:t> için Euler denklemi :</a:t>
                </a:r>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𝑤</m:t>
                          </m:r>
                        </m:e>
                        <m:sub>
                          <m:r>
                            <a:rPr lang="tr-TR" i="1"/>
                            <m:t>1</m:t>
                          </m:r>
                        </m:sub>
                      </m:sSub>
                      <m:r>
                        <a:rPr lang="tr-TR" i="1"/>
                        <m:t>−</m:t>
                      </m:r>
                      <m:sSub>
                        <m:sSubPr>
                          <m:ctrlPr>
                            <a:rPr lang="tr-TR" i="1"/>
                          </m:ctrlPr>
                        </m:sSubPr>
                        <m:e>
                          <m:acc>
                            <m:accPr>
                              <m:chr m:val="̈"/>
                              <m:ctrlPr>
                                <a:rPr lang="tr-TR" i="1"/>
                              </m:ctrlPr>
                            </m:accPr>
                            <m:e>
                              <m:r>
                                <a:rPr lang="tr-TR" i="1"/>
                                <m:t>𝑤</m:t>
                              </m:r>
                            </m:e>
                          </m:acc>
                        </m:e>
                        <m:sub>
                          <m:r>
                            <a:rPr lang="tr-TR" i="1"/>
                            <m:t>2</m:t>
                          </m:r>
                        </m:sub>
                      </m:sSub>
                      <m:r>
                        <a:rPr lang="tr-TR" i="1"/>
                        <m:t>=</m:t>
                      </m:r>
                      <m:r>
                        <a:rPr lang="tr-TR" b="0" i="1" smtClean="0">
                          <a:latin typeface="Cambria Math" panose="02040503050406030204" pitchFamily="18" charset="0"/>
                        </a:rPr>
                        <m:t>0 </m:t>
                      </m:r>
                      <m:r>
                        <m:rPr>
                          <m:nor/>
                        </m:rPr>
                        <a:rPr lang="tr-TR" b="0" i="0" smtClean="0">
                          <a:latin typeface="Cambria Math" panose="02040503050406030204" pitchFamily="18" charset="0"/>
                        </a:rPr>
                        <m:t>ve</m:t>
                      </m:r>
                      <m:r>
                        <a:rPr lang="tr-TR" b="0" i="1" smtClean="0">
                          <a:latin typeface="Cambria Math" panose="02040503050406030204" pitchFamily="18" charset="0"/>
                        </a:rPr>
                        <m:t> </m:t>
                      </m:r>
                      <m:sSub>
                        <m:sSubPr>
                          <m:ctrlPr>
                            <a:rPr lang="tr-TR" i="1"/>
                          </m:ctrlPr>
                        </m:sSubPr>
                        <m:e>
                          <m:r>
                            <a:rPr lang="tr-TR" i="1"/>
                            <m:t>𝑤</m:t>
                          </m:r>
                        </m:e>
                        <m:sub>
                          <m:r>
                            <a:rPr lang="tr-TR" i="1"/>
                            <m:t>2</m:t>
                          </m:r>
                        </m:sub>
                      </m:sSub>
                      <m:r>
                        <a:rPr lang="tr-TR" i="1"/>
                        <m:t>+2</m:t>
                      </m:r>
                      <m:sSub>
                        <m:sSubPr>
                          <m:ctrlPr>
                            <a:rPr lang="tr-TR" i="1"/>
                          </m:ctrlPr>
                        </m:sSubPr>
                        <m:e>
                          <m:r>
                            <a:rPr lang="tr-TR" i="1"/>
                            <m:t>𝑤</m:t>
                          </m:r>
                        </m:e>
                        <m:sub>
                          <m:r>
                            <a:rPr lang="tr-TR" i="1"/>
                            <m:t>2</m:t>
                          </m:r>
                        </m:sub>
                      </m:sSub>
                      <m:r>
                        <a:rPr lang="tr-TR" i="1"/>
                        <m:t>𝑝</m:t>
                      </m:r>
                      <m:r>
                        <a:rPr lang="tr-TR" i="1"/>
                        <m:t>−</m:t>
                      </m:r>
                      <m:sSub>
                        <m:sSubPr>
                          <m:ctrlPr>
                            <a:rPr lang="tr-TR" i="1"/>
                          </m:ctrlPr>
                        </m:sSubPr>
                        <m:e>
                          <m:acc>
                            <m:accPr>
                              <m:chr m:val="̈"/>
                              <m:ctrlPr>
                                <a:rPr lang="tr-TR" i="1"/>
                              </m:ctrlPr>
                            </m:accPr>
                            <m:e>
                              <m:r>
                                <a:rPr lang="tr-TR" i="1"/>
                                <m:t>𝑤</m:t>
                              </m:r>
                            </m:e>
                          </m:acc>
                        </m:e>
                        <m:sub>
                          <m:r>
                            <a:rPr lang="tr-TR" i="1"/>
                            <m:t>1</m:t>
                          </m:r>
                        </m:sub>
                      </m:sSub>
                      <m:r>
                        <a:rPr lang="tr-TR" i="1"/>
                        <m:t>=0</m:t>
                      </m:r>
                    </m:oMath>
                  </m:oMathPara>
                </a14:m>
                <a:endParaRPr lang="tr-TR" dirty="0"/>
              </a:p>
              <a:p>
                <a:pPr marL="45720" indent="0">
                  <a:buNone/>
                </a:pPr>
                <a14:m>
                  <m:oMath xmlns:m="http://schemas.openxmlformats.org/officeDocument/2006/math">
                    <m:r>
                      <a:rPr lang="tr-TR" i="1"/>
                      <m:t>𝑧</m:t>
                    </m:r>
                  </m:oMath>
                </a14:m>
                <a:r>
                  <a:rPr lang="tr-TR" dirty="0"/>
                  <a:t> için Euler denklemi:</a:t>
                </a:r>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𝑝</m:t>
                          </m:r>
                        </m:e>
                      </m:acc>
                      <m:r>
                        <a:rPr lang="tr-TR" i="1"/>
                        <m:t>=0</m:t>
                      </m:r>
                    </m:oMath>
                  </m:oMathPara>
                </a14:m>
                <a:endParaRPr lang="tr-TR" dirty="0"/>
              </a:p>
              <a:p>
                <a:pPr marL="45720" indent="0">
                  <a:buNone/>
                </a:pPr>
                <a14:m>
                  <m:oMath xmlns:m="http://schemas.openxmlformats.org/officeDocument/2006/math">
                    <m:r>
                      <a:rPr lang="tr-TR" i="1"/>
                      <m:t>𝑝</m:t>
                    </m:r>
                  </m:oMath>
                </a14:m>
                <a:r>
                  <a:rPr lang="tr-TR" dirty="0"/>
                  <a:t> için Euler denklemi :</a:t>
                </a:r>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𝑧</m:t>
                          </m:r>
                        </m:e>
                      </m:acc>
                      <m:r>
                        <a:rPr lang="tr-TR" i="1"/>
                        <m:t>=</m:t>
                      </m:r>
                      <m:sSubSup>
                        <m:sSubSupPr>
                          <m:ctrlPr>
                            <a:rPr lang="tr-TR" i="1"/>
                          </m:ctrlPr>
                        </m:sSubSupPr>
                        <m:e>
                          <m:r>
                            <a:rPr lang="tr-TR" i="1"/>
                            <m:t>𝑤</m:t>
                          </m:r>
                        </m:e>
                        <m:sub>
                          <m:r>
                            <a:rPr lang="tr-TR" i="1"/>
                            <m:t>2</m:t>
                          </m:r>
                        </m:sub>
                        <m:sup>
                          <m:r>
                            <a:rPr lang="tr-TR" i="1"/>
                            <m:t>2</m:t>
                          </m:r>
                        </m:sup>
                      </m:sSubSup>
                    </m:oMath>
                  </m:oMathPara>
                </a14:m>
                <a:endParaRPr lang="tr-TR" dirty="0"/>
              </a:p>
              <a:p>
                <a:pPr marL="45720" indent="0">
                  <a:buNone/>
                </a:pPr>
                <a:r>
                  <a:rPr lang="tr-TR" dirty="0"/>
                  <a:t>Bu denklemler sınır değerler kullanılarak çözüldüğünde minimumu vermesi beklenen bir dizi </a:t>
                </a:r>
                <a:r>
                  <a:rPr lang="tr-TR" u="sng" dirty="0"/>
                  <a:t>aday</a:t>
                </a:r>
                <a:r>
                  <a:rPr lang="tr-TR" dirty="0"/>
                  <a:t> </a:t>
                </a:r>
                <a14:m>
                  <m:oMath xmlns:m="http://schemas.openxmlformats.org/officeDocument/2006/math">
                    <m:acc>
                      <m:accPr>
                        <m:chr m:val="̲"/>
                        <m:ctrlPr>
                          <a:rPr lang="tr-TR" i="1"/>
                        </m:ctrlPr>
                      </m:accPr>
                      <m:e>
                        <m:r>
                          <a:rPr lang="tr-TR" i="1"/>
                          <m:t>𝑤</m:t>
                        </m:r>
                      </m:e>
                    </m:acc>
                    <m:r>
                      <a:rPr lang="tr-TR" i="1"/>
                      <m:t>(</m:t>
                    </m:r>
                    <m:r>
                      <a:rPr lang="tr-TR" i="1"/>
                      <m:t>𝑡</m:t>
                    </m:r>
                    <m:r>
                      <a:rPr lang="tr-TR" i="1"/>
                      <m:t>)</m:t>
                    </m:r>
                  </m:oMath>
                </a14:m>
                <a:r>
                  <a:rPr lang="tr-TR" dirty="0"/>
                  <a:t> fonksiyonu bulunur.</a:t>
                </a:r>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 t="-1248" b="-18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20</a:t>
            </a:fld>
            <a:endParaRPr lang="tr-TR"/>
          </a:p>
        </p:txBody>
      </p:sp>
    </p:spTree>
    <p:extLst>
      <p:ext uri="{BB962C8B-B14F-4D97-AF65-F5344CB8AC3E}">
        <p14:creationId xmlns:p14="http://schemas.microsoft.com/office/powerpoint/2010/main" val="153617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Özet</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r>
                  <a:rPr lang="tr-TR" dirty="0" smtClean="0"/>
                  <a:t>Aşağıda verilen fonksiyonel  için bağıl ekstramum üretecek </a:t>
                </a:r>
                <a14:m>
                  <m:oMath xmlns:m="http://schemas.openxmlformats.org/officeDocument/2006/math">
                    <m:sSup>
                      <m:sSupPr>
                        <m:ctrlPr>
                          <a:rPr lang="tr-TR" i="1"/>
                        </m:ctrlPr>
                      </m:sSupPr>
                      <m:e>
                        <m:acc>
                          <m:accPr>
                            <m:chr m:val="̲"/>
                            <m:ctrlPr>
                              <a:rPr lang="tr-TR" i="1"/>
                            </m:ctrlPr>
                          </m:accPr>
                          <m:e>
                            <m:r>
                              <a:rPr lang="tr-TR" i="1"/>
                              <m:t>𝑤</m:t>
                            </m:r>
                          </m:e>
                        </m:acc>
                      </m:e>
                      <m:sup>
                        <m:r>
                          <a:rPr lang="tr-TR" i="1"/>
                          <m:t>∗</m:t>
                        </m:r>
                      </m:sup>
                    </m:sSup>
                    <m:r>
                      <a:rPr lang="tr-TR" i="1"/>
                      <m:t>(</m:t>
                    </m:r>
                    <m:r>
                      <a:rPr lang="tr-TR" i="1"/>
                      <m:t>𝑡</m:t>
                    </m:r>
                    <m:r>
                      <a:rPr lang="tr-TR" i="1"/>
                      <m:t>)</m:t>
                    </m:r>
                  </m:oMath>
                </a14:m>
                <a:r>
                  <a:rPr lang="tr-TR" dirty="0"/>
                  <a:t> </a:t>
                </a:r>
                <a:r>
                  <a:rPr lang="tr-TR" dirty="0" smtClean="0"/>
                  <a:t>fonksiyonunu bulma problemi</a:t>
                </a:r>
                <a:endParaRPr lang="tr-TR" dirty="0"/>
              </a:p>
              <a:p>
                <a:pPr marL="45720" indent="0">
                  <a:buNone/>
                </a:pPr>
                <a14:m>
                  <m:oMathPara xmlns:m="http://schemas.openxmlformats.org/officeDocument/2006/math">
                    <m:oMathParaPr>
                      <m:jc m:val="centerGroup"/>
                    </m:oMathParaPr>
                    <m:oMath xmlns:m="http://schemas.openxmlformats.org/officeDocument/2006/math">
                      <m:r>
                        <a:rPr lang="tr-TR" i="1"/>
                        <m:t>𝐽</m:t>
                      </m:r>
                      <m:d>
                        <m:dPr>
                          <m:ctrlPr>
                            <a:rPr lang="tr-TR" i="1"/>
                          </m:ctrlPr>
                        </m:dPr>
                        <m:e>
                          <m:acc>
                            <m:accPr>
                              <m:chr m:val="̲"/>
                              <m:ctrlPr>
                                <a:rPr lang="tr-TR" i="1"/>
                              </m:ctrlPr>
                            </m:accPr>
                            <m:e>
                              <m:r>
                                <a:rPr lang="tr-TR" i="1"/>
                                <m:t>𝑤</m:t>
                              </m:r>
                            </m:e>
                          </m:acc>
                        </m:e>
                      </m:d>
                      <m:r>
                        <a:rPr lang="tr-TR" i="1"/>
                        <m:t>=</m:t>
                      </m:r>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r>
                            <a:rPr lang="tr-TR" i="1"/>
                            <m:t>𝑔</m:t>
                          </m:r>
                          <m:d>
                            <m:dPr>
                              <m:ctrlPr>
                                <a:rPr lang="tr-TR" i="1"/>
                              </m:ctrlPr>
                            </m:dPr>
                            <m:e>
                              <m:r>
                                <a:rPr lang="tr-TR" i="1"/>
                                <m:t> </m:t>
                              </m:r>
                              <m:acc>
                                <m:accPr>
                                  <m:chr m:val="̲"/>
                                  <m:ctrlPr>
                                    <a:rPr lang="tr-TR" i="1"/>
                                  </m:ctrlPr>
                                </m:accPr>
                                <m:e>
                                  <m:r>
                                    <a:rPr lang="tr-TR" i="1"/>
                                    <m:t>𝑤</m:t>
                                  </m:r>
                                </m:e>
                              </m:acc>
                              <m:r>
                                <a:rPr lang="tr-TR" i="1"/>
                                <m:t> , </m:t>
                              </m:r>
                              <m:acc>
                                <m:accPr>
                                  <m:chr m:val="̇"/>
                                  <m:ctrlPr>
                                    <a:rPr lang="tr-TR" i="1"/>
                                  </m:ctrlPr>
                                </m:accPr>
                                <m:e>
                                  <m:acc>
                                    <m:accPr>
                                      <m:chr m:val="̲"/>
                                      <m:ctrlPr>
                                        <a:rPr lang="tr-TR" i="1"/>
                                      </m:ctrlPr>
                                    </m:accPr>
                                    <m:e>
                                      <m:r>
                                        <a:rPr lang="tr-TR" i="1"/>
                                        <m:t>𝑤</m:t>
                                      </m:r>
                                    </m:e>
                                  </m:acc>
                                </m:e>
                              </m:acc>
                              <m:r>
                                <a:rPr lang="tr-TR" i="1"/>
                                <m:t> , </m:t>
                              </m:r>
                              <m:r>
                                <a:rPr lang="tr-TR" i="1"/>
                                <m:t>𝑡</m:t>
                              </m:r>
                              <m:r>
                                <a:rPr lang="tr-TR" i="1"/>
                                <m:t> </m:t>
                              </m:r>
                            </m:e>
                          </m:d>
                          <m:r>
                            <a:rPr lang="tr-TR" i="1"/>
                            <m:t>𝑑𝑡</m:t>
                          </m:r>
                          <m:r>
                            <a:rPr lang="tr-TR" i="1"/>
                            <m:t> </m:t>
                          </m:r>
                        </m:e>
                      </m:nary>
                      <m:r>
                        <a:rPr lang="tr-TR" b="0" i="1" smtClean="0">
                          <a:latin typeface="Cambria Math" panose="02040503050406030204" pitchFamily="18" charset="0"/>
                        </a:rPr>
                        <m:t>         </m:t>
                      </m:r>
                      <m:r>
                        <a:rPr lang="tr-TR" i="1"/>
                        <m:t>[</m:t>
                      </m:r>
                      <m:acc>
                        <m:accPr>
                          <m:chr m:val="̲"/>
                          <m:ctrlPr>
                            <a:rPr lang="tr-TR" i="1"/>
                          </m:ctrlPr>
                        </m:accPr>
                        <m:e>
                          <m:r>
                            <a:rPr lang="tr-TR" i="1"/>
                            <m:t>𝑤</m:t>
                          </m:r>
                        </m:e>
                      </m:acc>
                      <m:r>
                        <a:rPr lang="tr-TR" i="1"/>
                        <m:t> ⇒</m:t>
                      </m:r>
                      <m:d>
                        <m:dPr>
                          <m:ctrlPr>
                            <a:rPr lang="tr-TR" i="1"/>
                          </m:ctrlPr>
                        </m:dPr>
                        <m:e>
                          <m:r>
                            <a:rPr lang="tr-TR" i="1"/>
                            <m:t>𝑛</m:t>
                          </m:r>
                          <m:r>
                            <a:rPr lang="tr-TR" i="1"/>
                            <m:t>+</m:t>
                          </m:r>
                          <m:r>
                            <a:rPr lang="tr-TR" i="1"/>
                            <m:t>𝑚</m:t>
                          </m:r>
                        </m:e>
                      </m:d>
                      <m:r>
                        <a:rPr lang="tr-TR" i="1"/>
                        <m:t>×1 </m:t>
                      </m:r>
                      <m:r>
                        <a:rPr lang="tr-TR" i="1"/>
                        <m:t>𝑣𝑒𝑐𝑡𝑜𝑟</m:t>
                      </m:r>
                      <m:r>
                        <a:rPr lang="tr-TR" i="1"/>
                        <m:t>]</m:t>
                      </m:r>
                    </m:oMath>
                  </m:oMathPara>
                </a14:m>
                <a:endParaRPr lang="tr-TR" dirty="0"/>
              </a:p>
              <a:p>
                <a:pPr marL="45720" indent="0">
                  <a:buNone/>
                </a:pPr>
                <a14:m>
                  <m:oMath xmlns:m="http://schemas.openxmlformats.org/officeDocument/2006/math">
                    <m:acc>
                      <m:accPr>
                        <m:chr m:val="̲"/>
                        <m:ctrlPr>
                          <a:rPr lang="tr-TR" i="1"/>
                        </m:ctrlPr>
                      </m:accPr>
                      <m:e>
                        <m:r>
                          <a:rPr lang="tr-TR" i="1"/>
                          <m:t>𝑤</m:t>
                        </m:r>
                      </m:e>
                    </m:acc>
                    <m:r>
                      <a:rPr lang="tr-TR" i="1"/>
                      <m:t>(</m:t>
                    </m:r>
                    <m:r>
                      <a:rPr lang="tr-TR" i="1"/>
                      <m:t>𝑡</m:t>
                    </m:r>
                    <m:r>
                      <a:rPr lang="tr-TR" i="1"/>
                      <m:t>)</m:t>
                    </m:r>
                  </m:oMath>
                </a14:m>
                <a:r>
                  <a:rPr lang="tr-TR" dirty="0"/>
                  <a:t> </a:t>
                </a:r>
                <a:r>
                  <a:rPr lang="tr-TR" dirty="0" smtClean="0"/>
                  <a:t>aşağıdaki gibi diferansiyel denklemlerle belirlenmiş kısıtlara sahip olduğunda çözülmek üzere ele alınmıştır.</a:t>
                </a:r>
                <a:endParaRPr lang="tr-TR" dirty="0"/>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𝑓</m:t>
                          </m:r>
                        </m:e>
                      </m:acc>
                      <m:d>
                        <m:dPr>
                          <m:ctrlPr>
                            <a:rPr lang="tr-TR" i="1"/>
                          </m:ctrlPr>
                        </m:dPr>
                        <m:e>
                          <m:acc>
                            <m:accPr>
                              <m:chr m:val="̲"/>
                              <m:ctrlPr>
                                <a:rPr lang="tr-TR" i="1"/>
                              </m:ctrlPr>
                            </m:accPr>
                            <m:e>
                              <m:r>
                                <a:rPr lang="tr-TR" i="1"/>
                                <m:t>𝑤</m:t>
                              </m:r>
                            </m:e>
                          </m:acc>
                          <m:r>
                            <a:rPr lang="tr-TR" i="1"/>
                            <m:t> ,  </m:t>
                          </m:r>
                          <m:acc>
                            <m:accPr>
                              <m:chr m:val="̇"/>
                              <m:ctrlPr>
                                <a:rPr lang="tr-TR" i="1"/>
                              </m:ctrlPr>
                            </m:accPr>
                            <m:e>
                              <m:acc>
                                <m:accPr>
                                  <m:chr m:val="̲"/>
                                  <m:ctrlPr>
                                    <a:rPr lang="tr-TR" i="1"/>
                                  </m:ctrlPr>
                                </m:accPr>
                                <m:e>
                                  <m:r>
                                    <a:rPr lang="tr-TR" i="1"/>
                                    <m:t>𝑤</m:t>
                                  </m:r>
                                </m:e>
                              </m:acc>
                            </m:e>
                          </m:acc>
                          <m:r>
                            <a:rPr lang="tr-TR" i="1"/>
                            <m:t> , </m:t>
                          </m:r>
                          <m:r>
                            <a:rPr lang="tr-TR" i="1"/>
                            <m:t>𝑡</m:t>
                          </m:r>
                        </m:e>
                      </m:d>
                      <m:r>
                        <a:rPr lang="tr-TR" i="1"/>
                        <m:t>=</m:t>
                      </m:r>
                      <m:acc>
                        <m:accPr>
                          <m:chr m:val="̲"/>
                          <m:ctrlPr>
                            <a:rPr lang="tr-TR" i="1"/>
                          </m:ctrlPr>
                        </m:accPr>
                        <m:e>
                          <m:r>
                            <a:rPr lang="tr-TR" i="1"/>
                            <m:t>0</m:t>
                          </m:r>
                        </m:e>
                      </m:acc>
                      <m:r>
                        <a:rPr lang="tr-TR" b="0" i="1" smtClean="0">
                          <a:latin typeface="Cambria Math" panose="02040503050406030204" pitchFamily="18" charset="0"/>
                        </a:rPr>
                        <m:t>           </m:t>
                      </m:r>
                      <m:r>
                        <a:rPr lang="tr-TR" i="1"/>
                        <m:t>[ </m:t>
                      </m:r>
                      <m:acc>
                        <m:accPr>
                          <m:chr m:val="̲"/>
                          <m:ctrlPr>
                            <a:rPr lang="tr-TR" i="1"/>
                          </m:ctrlPr>
                        </m:accPr>
                        <m:e>
                          <m:r>
                            <a:rPr lang="tr-TR" i="1"/>
                            <m:t>𝑓</m:t>
                          </m:r>
                        </m:e>
                      </m:acc>
                      <m:r>
                        <a:rPr lang="tr-TR" i="1"/>
                        <m:t>⇒</m:t>
                      </m:r>
                      <m:r>
                        <a:rPr lang="tr-TR" i="1"/>
                        <m:t>𝑛</m:t>
                      </m:r>
                      <m:r>
                        <a:rPr lang="tr-TR" i="1"/>
                        <m:t>×1 </m:t>
                      </m:r>
                      <m:r>
                        <a:rPr lang="tr-TR" i="1"/>
                        <m:t>𝑣𝑒𝑐𝑡𝑜𝑟</m:t>
                      </m:r>
                      <m:r>
                        <a:rPr lang="tr-TR" i="1"/>
                        <m:t>]</m:t>
                      </m:r>
                    </m:oMath>
                  </m:oMathPara>
                </a14:m>
                <a:endParaRPr lang="tr-TR" dirty="0" smtClean="0"/>
              </a:p>
              <a:p>
                <a:pPr marL="45720" indent="0">
                  <a:buNone/>
                </a:pPr>
                <a:r>
                  <a:rPr lang="tr-TR" dirty="0" smtClean="0"/>
                  <a:t>Bu problem dönüştürüldüğünde bir sonraki slaytda verilen kısıtsız probleme evrilir.</a:t>
                </a:r>
                <a:endParaRPr lang="tr-TR" dirty="0"/>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3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21</a:t>
            </a:fld>
            <a:endParaRPr lang="tr-TR"/>
          </a:p>
        </p:txBody>
      </p:sp>
    </p:spTree>
    <p:extLst>
      <p:ext uri="{BB962C8B-B14F-4D97-AF65-F5344CB8AC3E}">
        <p14:creationId xmlns:p14="http://schemas.microsoft.com/office/powerpoint/2010/main" val="9051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smtClean="0"/>
              <a:t>Özet</a:t>
            </a:r>
            <a:endParaRPr lang="tr-TR"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45720" indent="0">
                  <a:buNone/>
                </a:pPr>
                <a:r>
                  <a:rPr lang="tr-TR" dirty="0"/>
                  <a:t>Aşağıda verilen birleştirilmiş fonksiyonelin bağıl extramum değerine sahip olmasını sağlayacak </a:t>
                </a:r>
              </a:p>
              <a:p>
                <a:pPr marL="45720" indent="0">
                  <a:buNone/>
                </a:pPr>
                <a14:m>
                  <m:oMathPara xmlns:m="http://schemas.openxmlformats.org/officeDocument/2006/math">
                    <m:oMathParaPr>
                      <m:jc m:val="centerGroup"/>
                    </m:oMathParaPr>
                    <m:oMath xmlns:m="http://schemas.openxmlformats.org/officeDocument/2006/math">
                      <m:sSub>
                        <m:sSubPr>
                          <m:ctrlPr>
                            <a:rPr lang="tr-TR" i="1"/>
                          </m:ctrlPr>
                        </m:sSubPr>
                        <m:e>
                          <m:r>
                            <a:rPr lang="tr-TR" i="1"/>
                            <m:t>𝐽</m:t>
                          </m:r>
                        </m:e>
                        <m:sub>
                          <m:r>
                            <a:rPr lang="tr-TR" i="1"/>
                            <m:t>𝑎</m:t>
                          </m:r>
                        </m:sub>
                      </m:sSub>
                      <m:d>
                        <m:dPr>
                          <m:ctrlPr>
                            <a:rPr lang="tr-TR" i="1"/>
                          </m:ctrlPr>
                        </m:dPr>
                        <m:e>
                          <m:acc>
                            <m:accPr>
                              <m:chr m:val="̲"/>
                              <m:ctrlPr>
                                <a:rPr lang="tr-TR" i="1"/>
                              </m:ctrlPr>
                            </m:accPr>
                            <m:e>
                              <m:r>
                                <a:rPr lang="tr-TR" i="1"/>
                                <m:t>𝑣</m:t>
                              </m:r>
                            </m:e>
                          </m:acc>
                        </m:e>
                      </m:d>
                      <m:r>
                        <a:rPr lang="tr-TR" i="1"/>
                        <m:t>=</m:t>
                      </m:r>
                      <m:nary>
                        <m:naryPr>
                          <m:ctrlPr>
                            <a:rPr lang="tr-TR" i="1"/>
                          </m:ctrlPr>
                        </m:naryPr>
                        <m:sub>
                          <m:sSub>
                            <m:sSubPr>
                              <m:ctrlPr>
                                <a:rPr lang="tr-TR" i="1"/>
                              </m:ctrlPr>
                            </m:sSubPr>
                            <m:e>
                              <m:r>
                                <a:rPr lang="tr-TR" i="1"/>
                                <m:t>𝑡</m:t>
                              </m:r>
                            </m:e>
                            <m:sub>
                              <m:r>
                                <a:rPr lang="tr-TR" i="1"/>
                                <m:t>0</m:t>
                              </m:r>
                            </m:sub>
                          </m:sSub>
                        </m:sub>
                        <m:sup>
                          <m:sSub>
                            <m:sSubPr>
                              <m:ctrlPr>
                                <a:rPr lang="tr-TR" i="1"/>
                              </m:ctrlPr>
                            </m:sSubPr>
                            <m:e>
                              <m:r>
                                <a:rPr lang="tr-TR" i="1"/>
                                <m:t>𝑡</m:t>
                              </m:r>
                            </m:e>
                            <m:sub>
                              <m:r>
                                <a:rPr lang="tr-TR" i="1"/>
                                <m:t>𝑓</m:t>
                              </m:r>
                            </m:sub>
                          </m:sSub>
                        </m:sup>
                        <m:e>
                          <m:groupChr>
                            <m:groupChrPr>
                              <m:chr m:val="⏟"/>
                              <m:ctrlPr>
                                <a:rPr lang="tr-TR" i="1"/>
                              </m:ctrlPr>
                            </m:groupChrPr>
                            <m:e>
                              <m:sSub>
                                <m:sSubPr>
                                  <m:ctrlPr>
                                    <a:rPr lang="tr-TR" i="1"/>
                                  </m:ctrlPr>
                                </m:sSubPr>
                                <m:e>
                                  <m:r>
                                    <a:rPr lang="tr-TR" i="1"/>
                                    <m:t>𝑔</m:t>
                                  </m:r>
                                </m:e>
                                <m:sub>
                                  <m:r>
                                    <a:rPr lang="tr-TR" i="1"/>
                                    <m:t>𝑎</m:t>
                                  </m:r>
                                </m:sub>
                              </m:sSub>
                              <m:d>
                                <m:dPr>
                                  <m:ctrlPr>
                                    <a:rPr lang="tr-TR" i="1"/>
                                  </m:ctrlPr>
                                </m:dPr>
                                <m:e>
                                  <m:acc>
                                    <m:accPr>
                                      <m:chr m:val="̲"/>
                                      <m:ctrlPr>
                                        <a:rPr lang="tr-TR" i="1"/>
                                      </m:ctrlPr>
                                    </m:accPr>
                                    <m:e>
                                      <m:r>
                                        <a:rPr lang="tr-TR" i="1"/>
                                        <m:t>𝑣</m:t>
                                      </m:r>
                                    </m:e>
                                  </m:acc>
                                  <m:r>
                                    <a:rPr lang="tr-TR" i="1"/>
                                    <m:t> , </m:t>
                                  </m:r>
                                  <m:acc>
                                    <m:accPr>
                                      <m:chr m:val="̇"/>
                                      <m:ctrlPr>
                                        <a:rPr lang="tr-TR" i="1"/>
                                      </m:ctrlPr>
                                    </m:accPr>
                                    <m:e>
                                      <m:acc>
                                        <m:accPr>
                                          <m:chr m:val="̲"/>
                                          <m:ctrlPr>
                                            <a:rPr lang="tr-TR" i="1"/>
                                          </m:ctrlPr>
                                        </m:accPr>
                                        <m:e>
                                          <m:r>
                                            <a:rPr lang="tr-TR" i="1"/>
                                            <m:t>𝑣</m:t>
                                          </m:r>
                                        </m:e>
                                      </m:acc>
                                    </m:e>
                                  </m:acc>
                                  <m:r>
                                    <a:rPr lang="tr-TR" i="1"/>
                                    <m:t> , </m:t>
                                  </m:r>
                                  <m:r>
                                    <a:rPr lang="tr-TR" i="1"/>
                                    <m:t>𝑡</m:t>
                                  </m:r>
                                </m:e>
                              </m:d>
                            </m:e>
                          </m:groupChr>
                          <m:r>
                            <a:rPr lang="tr-TR" i="1"/>
                            <m:t>𝑑𝑡</m:t>
                          </m:r>
                        </m:e>
                      </m:nary>
                      <m:r>
                        <a:rPr lang="tr-TR" i="1"/>
                        <m:t>≡</m:t>
                      </m:r>
                      <m:r>
                        <a:rPr lang="tr-TR" i="1"/>
                        <m:t>𝑔</m:t>
                      </m:r>
                      <m:d>
                        <m:dPr>
                          <m:ctrlPr>
                            <a:rPr lang="tr-TR" i="1"/>
                          </m:ctrlPr>
                        </m:dPr>
                        <m:e>
                          <m:acc>
                            <m:accPr>
                              <m:chr m:val="̲"/>
                              <m:ctrlPr>
                                <a:rPr lang="tr-TR" i="1"/>
                              </m:ctrlPr>
                            </m:accPr>
                            <m:e>
                              <m:r>
                                <a:rPr lang="tr-TR" i="1"/>
                                <m:t>𝑤</m:t>
                              </m:r>
                            </m:e>
                          </m:acc>
                          <m:r>
                            <a:rPr lang="tr-TR" i="1"/>
                            <m:t> ,</m:t>
                          </m:r>
                          <m:acc>
                            <m:accPr>
                              <m:chr m:val="̇"/>
                              <m:ctrlPr>
                                <a:rPr lang="tr-TR" i="1"/>
                              </m:ctrlPr>
                            </m:accPr>
                            <m:e>
                              <m:acc>
                                <m:accPr>
                                  <m:chr m:val="̲"/>
                                  <m:ctrlPr>
                                    <a:rPr lang="tr-TR" i="1"/>
                                  </m:ctrlPr>
                                </m:accPr>
                                <m:e>
                                  <m:r>
                                    <a:rPr lang="tr-TR" i="1"/>
                                    <m:t>𝑤</m:t>
                                  </m:r>
                                </m:e>
                              </m:acc>
                            </m:e>
                          </m:acc>
                          <m:r>
                            <a:rPr lang="tr-TR" i="1"/>
                            <m:t> ,</m:t>
                          </m:r>
                          <m:r>
                            <a:rPr lang="tr-TR" i="1"/>
                            <m:t>𝑡</m:t>
                          </m:r>
                        </m:e>
                      </m:d>
                      <m:r>
                        <a:rPr lang="tr-TR" i="1"/>
                        <m:t>+</m:t>
                      </m:r>
                      <m:sSup>
                        <m:sSupPr>
                          <m:ctrlPr>
                            <a:rPr lang="tr-TR" i="1"/>
                          </m:ctrlPr>
                        </m:sSupPr>
                        <m:e>
                          <m:acc>
                            <m:accPr>
                              <m:chr m:val="̲"/>
                              <m:ctrlPr>
                                <a:rPr lang="tr-TR" i="1"/>
                              </m:ctrlPr>
                            </m:accPr>
                            <m:e>
                              <m:r>
                                <a:rPr lang="tr-TR" i="1"/>
                                <m:t>𝑝</m:t>
                              </m:r>
                            </m:e>
                          </m:acc>
                        </m:e>
                        <m:sup>
                          <m:r>
                            <a:rPr lang="tr-TR" i="1"/>
                            <m:t>𝑇</m:t>
                          </m:r>
                        </m:sup>
                      </m:sSup>
                      <m:acc>
                        <m:accPr>
                          <m:chr m:val="̲"/>
                          <m:ctrlPr>
                            <a:rPr lang="tr-TR" i="1"/>
                          </m:ctrlPr>
                        </m:accPr>
                        <m:e>
                          <m:r>
                            <a:rPr lang="tr-TR" i="1"/>
                            <m:t>𝑓</m:t>
                          </m:r>
                        </m:e>
                      </m:acc>
                    </m:oMath>
                  </m:oMathPara>
                </a14:m>
                <a:endParaRPr lang="tr-TR" dirty="0"/>
              </a:p>
              <a:p>
                <a:pPr marL="45720" indent="0">
                  <a:buNone/>
                </a:pPr>
                <a14:m>
                  <m:oMath xmlns:m="http://schemas.openxmlformats.org/officeDocument/2006/math">
                    <m:sSup>
                      <m:sSupPr>
                        <m:ctrlPr>
                          <a:rPr lang="tr-TR" i="1"/>
                        </m:ctrlPr>
                      </m:sSupPr>
                      <m:e>
                        <m:acc>
                          <m:accPr>
                            <m:chr m:val="̲"/>
                            <m:ctrlPr>
                              <a:rPr lang="tr-TR" i="1"/>
                            </m:ctrlPr>
                          </m:accPr>
                          <m:e>
                            <m:r>
                              <a:rPr lang="tr-TR" i="1"/>
                              <m:t>𝑣</m:t>
                            </m:r>
                          </m:e>
                        </m:acc>
                      </m:e>
                      <m:sup>
                        <m:r>
                          <a:rPr lang="tr-TR" i="1"/>
                          <m:t>∗</m:t>
                        </m:r>
                      </m:sup>
                    </m:sSup>
                    <m:r>
                      <a:rPr lang="tr-TR" i="1"/>
                      <m:t>(</m:t>
                    </m:r>
                    <m:r>
                      <a:rPr lang="tr-TR" i="1"/>
                      <m:t>𝑡</m:t>
                    </m:r>
                    <m:r>
                      <a:rPr lang="tr-TR" i="1"/>
                      <m:t>)</m:t>
                    </m:r>
                  </m:oMath>
                </a14:m>
                <a:r>
                  <a:rPr lang="tr-TR" dirty="0"/>
                  <a:t> fonksiyonunu bulma probleminde </a:t>
                </a:r>
                <a14:m>
                  <m:oMath xmlns:m="http://schemas.openxmlformats.org/officeDocument/2006/math">
                    <m:acc>
                      <m:accPr>
                        <m:chr m:val="̲"/>
                        <m:ctrlPr>
                          <a:rPr lang="tr-TR" i="1"/>
                        </m:ctrlPr>
                      </m:accPr>
                      <m:e>
                        <m:r>
                          <a:rPr lang="tr-TR" i="1"/>
                          <m:t>𝑣</m:t>
                        </m:r>
                      </m:e>
                    </m:acc>
                  </m:oMath>
                </a14:m>
                <a:r>
                  <a:rPr lang="tr-TR" dirty="0"/>
                  <a:t> üzerine tanımlı herhangi bir kısıt </a:t>
                </a:r>
                <a:r>
                  <a:rPr lang="tr-TR"/>
                  <a:t>yoktur</a:t>
                </a:r>
                <a:r>
                  <a:rPr lang="tr-TR" smtClean="0"/>
                  <a:t>.</a:t>
                </a:r>
              </a:p>
              <a:p>
                <a:pPr marL="45720" indent="0">
                  <a:buNone/>
                </a:pPr>
                <a:endParaRPr lang="tr-TR" dirty="0"/>
              </a:p>
              <a:p>
                <a:pPr marL="45720" indent="0">
                  <a:buNone/>
                </a:pPr>
                <a14:m>
                  <m:oMathPara xmlns:m="http://schemas.openxmlformats.org/officeDocument/2006/math">
                    <m:oMathParaPr>
                      <m:jc m:val="centerGroup"/>
                    </m:oMathParaPr>
                    <m:oMath xmlns:m="http://schemas.openxmlformats.org/officeDocument/2006/math">
                      <m:acc>
                        <m:accPr>
                          <m:chr m:val="̲"/>
                          <m:ctrlPr>
                            <a:rPr lang="tr-TR" i="1"/>
                          </m:ctrlPr>
                        </m:accPr>
                        <m:e>
                          <m:r>
                            <a:rPr lang="tr-TR" i="1"/>
                            <m:t>𝑣</m:t>
                          </m:r>
                        </m:e>
                      </m:acc>
                      <m:r>
                        <a:rPr lang="tr-TR" i="1"/>
                        <m:t>≡</m:t>
                      </m:r>
                      <m:d>
                        <m:dPr>
                          <m:begChr m:val="["/>
                          <m:endChr m:val="]"/>
                          <m:ctrlPr>
                            <a:rPr lang="tr-TR" i="1"/>
                          </m:ctrlPr>
                        </m:dPr>
                        <m:e>
                          <m:m>
                            <m:mPr>
                              <m:mcs>
                                <m:mc>
                                  <m:mcPr>
                                    <m:count m:val="1"/>
                                    <m:mcJc m:val="center"/>
                                  </m:mcPr>
                                </m:mc>
                              </m:mcs>
                              <m:ctrlPr>
                                <a:rPr lang="tr-TR" i="1"/>
                              </m:ctrlPr>
                            </m:mPr>
                            <m:mr>
                              <m:e>
                                <m:sSub>
                                  <m:sSubPr>
                                    <m:ctrlPr>
                                      <a:rPr lang="tr-TR" i="1"/>
                                    </m:ctrlPr>
                                  </m:sSubPr>
                                  <m:e>
                                    <m:r>
                                      <a:rPr lang="tr-TR" i="1"/>
                                      <m:t>𝑤</m:t>
                                    </m:r>
                                  </m:e>
                                  <m:sub>
                                    <m:r>
                                      <a:rPr lang="tr-TR" i="1"/>
                                      <m:t>1</m:t>
                                    </m:r>
                                  </m:sub>
                                </m:sSub>
                                <m:d>
                                  <m:dPr>
                                    <m:ctrlPr>
                                      <a:rPr lang="tr-TR" i="1"/>
                                    </m:ctrlPr>
                                  </m:dPr>
                                  <m:e>
                                    <m:r>
                                      <a:rPr lang="tr-TR" i="1"/>
                                      <m:t>𝑡</m:t>
                                    </m:r>
                                  </m:e>
                                </m:d>
                              </m:e>
                            </m:mr>
                            <m:mr>
                              <m:e>
                                <m:r>
                                  <a:rPr lang="tr-TR" i="1"/>
                                  <m:t>.</m:t>
                                </m:r>
                              </m:e>
                            </m:mr>
                            <m:mr>
                              <m:e>
                                <m:r>
                                  <a:rPr lang="tr-TR" i="1"/>
                                  <m:t>.</m:t>
                                </m:r>
                              </m:e>
                            </m:mr>
                            <m:mr>
                              <m:e>
                                <m:sSub>
                                  <m:sSubPr>
                                    <m:ctrlPr>
                                      <a:rPr lang="tr-TR" i="1"/>
                                    </m:ctrlPr>
                                  </m:sSubPr>
                                  <m:e>
                                    <m:r>
                                      <a:rPr lang="tr-TR" i="1"/>
                                      <m:t>𝑤</m:t>
                                    </m:r>
                                  </m:e>
                                  <m:sub>
                                    <m:r>
                                      <a:rPr lang="tr-TR" i="1"/>
                                      <m:t>𝑛</m:t>
                                    </m:r>
                                    <m:r>
                                      <a:rPr lang="tr-TR" i="1"/>
                                      <m:t>+</m:t>
                                    </m:r>
                                    <m:r>
                                      <a:rPr lang="tr-TR" i="1"/>
                                      <m:t>𝑚</m:t>
                                    </m:r>
                                  </m:sub>
                                </m:sSub>
                                <m:d>
                                  <m:dPr>
                                    <m:ctrlPr>
                                      <a:rPr lang="tr-TR" i="1"/>
                                    </m:ctrlPr>
                                  </m:dPr>
                                  <m:e>
                                    <m:r>
                                      <a:rPr lang="tr-TR" i="1"/>
                                      <m:t>𝑡</m:t>
                                    </m:r>
                                  </m:e>
                                </m:d>
                              </m:e>
                            </m:mr>
                            <m:mr>
                              <m:e>
                                <m:sSub>
                                  <m:sSubPr>
                                    <m:ctrlPr>
                                      <a:rPr lang="tr-TR" i="1"/>
                                    </m:ctrlPr>
                                  </m:sSubPr>
                                  <m:e>
                                    <m:r>
                                      <a:rPr lang="tr-TR" i="1"/>
                                      <m:t>𝑝</m:t>
                                    </m:r>
                                  </m:e>
                                  <m:sub>
                                    <m:r>
                                      <a:rPr lang="tr-TR" i="1"/>
                                      <m:t>1</m:t>
                                    </m:r>
                                  </m:sub>
                                </m:sSub>
                                <m:d>
                                  <m:dPr>
                                    <m:ctrlPr>
                                      <a:rPr lang="tr-TR" i="1"/>
                                    </m:ctrlPr>
                                  </m:dPr>
                                  <m:e>
                                    <m:r>
                                      <a:rPr lang="tr-TR" i="1"/>
                                      <m:t>𝑡</m:t>
                                    </m:r>
                                  </m:e>
                                </m:d>
                              </m:e>
                            </m:mr>
                            <m:mr>
                              <m:e>
                                <m:r>
                                  <a:rPr lang="tr-TR" i="1"/>
                                  <m:t>.</m:t>
                                </m:r>
                              </m:e>
                            </m:mr>
                            <m:mr>
                              <m:e>
                                <m:r>
                                  <a:rPr lang="tr-TR" i="1"/>
                                  <m:t>.</m:t>
                                </m:r>
                              </m:e>
                            </m:mr>
                            <m:mr>
                              <m:e>
                                <m:sSub>
                                  <m:sSubPr>
                                    <m:ctrlPr>
                                      <a:rPr lang="tr-TR" i="1"/>
                                    </m:ctrlPr>
                                  </m:sSubPr>
                                  <m:e>
                                    <m:r>
                                      <a:rPr lang="tr-TR" i="1"/>
                                      <m:t>𝑝</m:t>
                                    </m:r>
                                  </m:e>
                                  <m:sub>
                                    <m:r>
                                      <a:rPr lang="tr-TR" i="1"/>
                                      <m:t>𝑛</m:t>
                                    </m:r>
                                  </m:sub>
                                </m:sSub>
                                <m:d>
                                  <m:dPr>
                                    <m:ctrlPr>
                                      <a:rPr lang="tr-TR" i="1"/>
                                    </m:ctrlPr>
                                  </m:dPr>
                                  <m:e>
                                    <m:r>
                                      <a:rPr lang="tr-TR" i="1"/>
                                      <m:t>𝑡</m:t>
                                    </m:r>
                                  </m:e>
                                </m:d>
                              </m:e>
                            </m:mr>
                          </m:m>
                        </m:e>
                      </m:d>
                      <m:r>
                        <a:rPr lang="tr-TR" i="1"/>
                        <m:t>=</m:t>
                      </m:r>
                      <m:d>
                        <m:dPr>
                          <m:begChr m:val="["/>
                          <m:endChr m:val="]"/>
                          <m:ctrlPr>
                            <a:rPr lang="tr-TR" i="1"/>
                          </m:ctrlPr>
                        </m:dPr>
                        <m:e>
                          <m:f>
                            <m:fPr>
                              <m:ctrlPr>
                                <a:rPr lang="tr-TR" i="1"/>
                              </m:ctrlPr>
                            </m:fPr>
                            <m:num>
                              <m:r>
                                <a:rPr lang="tr-TR" i="1"/>
                                <m:t>𝑤</m:t>
                              </m:r>
                            </m:num>
                            <m:den>
                              <m:acc>
                                <m:accPr>
                                  <m:chr m:val="̲"/>
                                  <m:ctrlPr>
                                    <a:rPr lang="tr-TR" i="1"/>
                                  </m:ctrlPr>
                                </m:accPr>
                                <m:e>
                                  <m:r>
                                    <a:rPr lang="tr-TR" i="1"/>
                                    <m:t>𝑝</m:t>
                                  </m:r>
                                </m:e>
                              </m:acc>
                            </m:den>
                          </m:f>
                        </m:e>
                      </m:d>
                      <m:r>
                        <a:rPr lang="tr-TR" i="1"/>
                        <m:t>   [</m:t>
                      </m:r>
                      <m:acc>
                        <m:accPr>
                          <m:chr m:val="̲"/>
                          <m:ctrlPr>
                            <a:rPr lang="tr-TR" i="1"/>
                          </m:ctrlPr>
                        </m:accPr>
                        <m:e>
                          <m:r>
                            <a:rPr lang="tr-TR" i="1"/>
                            <m:t>𝑣</m:t>
                          </m:r>
                        </m:e>
                      </m:acc>
                      <m:r>
                        <a:rPr lang="tr-TR" i="1"/>
                        <m:t>⇒</m:t>
                      </m:r>
                      <m:d>
                        <m:dPr>
                          <m:ctrlPr>
                            <a:rPr lang="tr-TR" i="1"/>
                          </m:ctrlPr>
                        </m:dPr>
                        <m:e>
                          <m:r>
                            <a:rPr lang="tr-TR" i="1"/>
                            <m:t>2</m:t>
                          </m:r>
                          <m:r>
                            <a:rPr lang="tr-TR" i="1"/>
                            <m:t>𝑛</m:t>
                          </m:r>
                          <m:r>
                            <a:rPr lang="tr-TR" i="1"/>
                            <m:t>+</m:t>
                          </m:r>
                          <m:r>
                            <a:rPr lang="tr-TR" i="1"/>
                            <m:t>𝑚</m:t>
                          </m:r>
                        </m:e>
                      </m:d>
                      <m:r>
                        <a:rPr lang="tr-TR" i="1"/>
                        <m:t>×1 </m:t>
                      </m:r>
                      <m:r>
                        <a:rPr lang="tr-TR" i="1"/>
                        <m:t>𝑣𝑒𝑐𝑡𝑜𝑟</m:t>
                      </m:r>
                      <m:r>
                        <a:rPr lang="tr-TR" i="1"/>
                        <m:t>]</m:t>
                      </m:r>
                    </m:oMath>
                  </m:oMathPara>
                </a14:m>
                <a:endParaRPr lang="tr-TR" dirty="0"/>
              </a:p>
              <a:p>
                <a:pPr marL="45720" indent="0">
                  <a:buNone/>
                </a:pPr>
                <a:r>
                  <a:rPr lang="tr-TR" dirty="0"/>
                  <a:t>Genelleştirilmiş sınır koşulları, (GBC) denkleminden  </a:t>
                </a:r>
                <a14:m>
                  <m:oMath xmlns:m="http://schemas.openxmlformats.org/officeDocument/2006/math">
                    <m:acc>
                      <m:accPr>
                        <m:chr m:val="̲"/>
                        <m:ctrlPr>
                          <a:rPr lang="tr-TR" i="1"/>
                        </m:ctrlPr>
                      </m:accPr>
                      <m:e>
                        <m:r>
                          <a:rPr lang="tr-TR" i="1"/>
                          <m:t>𝑥</m:t>
                        </m:r>
                      </m:e>
                    </m:acc>
                  </m:oMath>
                </a14:m>
                <a:r>
                  <a:rPr lang="tr-TR" dirty="0"/>
                  <a:t> yerine </a:t>
                </a:r>
                <a14:m>
                  <m:oMath xmlns:m="http://schemas.openxmlformats.org/officeDocument/2006/math">
                    <m:acc>
                      <m:accPr>
                        <m:chr m:val="̲"/>
                        <m:ctrlPr>
                          <a:rPr lang="tr-TR" i="1"/>
                        </m:ctrlPr>
                      </m:accPr>
                      <m:e>
                        <m:r>
                          <a:rPr lang="tr-TR" i="1"/>
                          <m:t>𝑣</m:t>
                        </m:r>
                      </m:e>
                    </m:acc>
                  </m:oMath>
                </a14:m>
                <a:r>
                  <a:rPr lang="tr-TR" dirty="0"/>
                  <a:t> yazılarak elde edilebilir.</a:t>
                </a:r>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998" b="-624"/>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22</a:t>
            </a:fld>
            <a:endParaRPr lang="tr-TR"/>
          </a:p>
        </p:txBody>
      </p:sp>
    </p:spTree>
    <p:extLst>
      <p:ext uri="{BB962C8B-B14F-4D97-AF65-F5344CB8AC3E}">
        <p14:creationId xmlns:p14="http://schemas.microsoft.com/office/powerpoint/2010/main" val="403416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smtClean="0"/>
              <a:t>Kısıt Olduğu Durum İçin Fonksiyonun Minimizasyonu</a:t>
            </a:r>
            <a:endParaRPr lang="tr-TR" dirty="0"/>
          </a:p>
        </p:txBody>
      </p:sp>
      <p:sp>
        <p:nvSpPr>
          <p:cNvPr id="8" name="Content Placeholder 7"/>
          <p:cNvSpPr>
            <a:spLocks noGrp="1"/>
          </p:cNvSpPr>
          <p:nvPr>
            <p:ph idx="1"/>
          </p:nvPr>
        </p:nvSpPr>
        <p:spPr/>
        <p:txBody>
          <a:bodyPr/>
          <a:lstStyle/>
          <a:p>
            <a:r>
              <a:rPr lang="tr-TR" dirty="0" smtClean="0"/>
              <a:t>Kısıt altında fonksiyonun veya fonksiyonelin minimizasyonunda iki yöntemden biri kullanılabilir.</a:t>
            </a:r>
          </a:p>
          <a:p>
            <a:pPr lvl="1"/>
            <a:r>
              <a:rPr lang="tr-TR" dirty="0" smtClean="0"/>
              <a:t>Bağımlı değişkenlerin kısıtlara bağlı yok edilmesi</a:t>
            </a:r>
          </a:p>
          <a:p>
            <a:pPr lvl="1"/>
            <a:r>
              <a:rPr lang="tr-TR" dirty="0" smtClean="0"/>
              <a:t>Lagrange Çarpanları Yöntemi</a:t>
            </a:r>
            <a:endParaRPr lang="tr-TR" dirty="0"/>
          </a:p>
          <a:p>
            <a:endParaRPr lang="tr-TR" dirty="0"/>
          </a:p>
        </p:txBody>
      </p:sp>
      <p:sp>
        <p:nvSpPr>
          <p:cNvPr id="4" name="Date Placeholder 3"/>
          <p:cNvSpPr>
            <a:spLocks noGrp="1"/>
          </p:cNvSpPr>
          <p:nvPr>
            <p:ph type="dt" sz="half" idx="10"/>
          </p:nvPr>
        </p:nvSpPr>
        <p:spPr/>
        <p:txBody>
          <a:bodyPr/>
          <a:lstStyle/>
          <a:p>
            <a:fld id="{57C6F4CF-439E-4A1C-B7C6-D930E4FBC5D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3</a:t>
            </a:fld>
            <a:endParaRPr lang="tr-TR"/>
          </a:p>
        </p:txBody>
      </p:sp>
    </p:spTree>
    <p:extLst>
      <p:ext uri="{BB962C8B-B14F-4D97-AF65-F5344CB8AC3E}">
        <p14:creationId xmlns:p14="http://schemas.microsoft.com/office/powerpoint/2010/main" val="139631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tr-TR" dirty="0" smtClean="0"/>
                  <a:t>Aşağıda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=5</m:t>
                    </m:r>
                  </m:oMath>
                </a14:m>
                <a:r>
                  <a:rPr lang="tr-TR" dirty="0"/>
                  <a:t>	</a:t>
                </a:r>
                <a:r>
                  <a:rPr lang="tr-TR" dirty="0" smtClean="0"/>
                  <a:t>kısıtı ile verilen</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e>
                      </m:d>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2</m:t>
                          </m:r>
                        </m:sup>
                      </m:sSubSup>
                    </m:oMath>
                  </m:oMathPara>
                </a14:m>
                <a:endParaRPr lang="tr-TR" dirty="0"/>
              </a:p>
              <a:p>
                <a:pPr marL="45720" indent="0">
                  <a:buNone/>
                </a:pPr>
                <a:r>
                  <a:rPr lang="tr-TR" dirty="0" smtClean="0"/>
                  <a:t> fonksiyonunu </a:t>
                </a:r>
              </a:p>
              <a:p>
                <a:pPr marL="502920" indent="-457200">
                  <a:buFont typeface="+mj-lt"/>
                  <a:buAutoNum type="alphaLcParenR"/>
                </a:pPr>
                <a:r>
                  <a:rPr lang="tr-TR" dirty="0" smtClean="0"/>
                  <a:t>Bağımlı </a:t>
                </a:r>
                <a:r>
                  <a:rPr lang="tr-TR" dirty="0"/>
                  <a:t>değişkenlerin kısıtlara bağlı yok </a:t>
                </a:r>
                <a:r>
                  <a:rPr lang="tr-TR" dirty="0" smtClean="0"/>
                  <a:t>edilmesi</a:t>
                </a:r>
              </a:p>
              <a:p>
                <a:pPr marL="502920" indent="-457200">
                  <a:buFont typeface="+mj-lt"/>
                  <a:buAutoNum type="alphaLcParenR"/>
                </a:pPr>
                <a:r>
                  <a:rPr lang="tr-TR" dirty="0" smtClean="0"/>
                  <a:t>Lagrange </a:t>
                </a:r>
                <a:r>
                  <a:rPr lang="tr-TR" dirty="0"/>
                  <a:t>Çarpanları Yöntemi</a:t>
                </a:r>
              </a:p>
              <a:p>
                <a:pPr marL="45720" indent="0">
                  <a:buNone/>
                </a:pPr>
                <a:r>
                  <a:rPr lang="tr-TR" dirty="0" smtClean="0"/>
                  <a:t>kullanarak minimize ediniz. </a:t>
                </a:r>
                <a:endParaRPr lang="tr-TR"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3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4</a:t>
            </a:fld>
            <a:endParaRPr lang="tr-TR"/>
          </a:p>
        </p:txBody>
      </p:sp>
    </p:spTree>
    <p:extLst>
      <p:ext uri="{BB962C8B-B14F-4D97-AF65-F5344CB8AC3E}">
        <p14:creationId xmlns:p14="http://schemas.microsoft.com/office/powerpoint/2010/main" val="117684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dirty="0" smtClean="0"/>
              <a:t>Örnek çözüm: </a:t>
            </a:r>
            <a:r>
              <a:rPr lang="tr-TR" sz="2400" dirty="0"/>
              <a:t>Bağımlı değişkenlerin kısıtlara bağlı yok </a:t>
            </a:r>
            <a:r>
              <a:rPr lang="tr-TR" sz="2400" dirty="0" smtClean="0"/>
              <a:t>edilmesi</a:t>
            </a:r>
            <a:endParaRPr lang="tr-TR"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tr-TR" dirty="0" smtClean="0"/>
                  <a:t>Kısıt fonksiyonundan değişkenlerden biri çekilirse</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=5⇒</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=5−</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oMath>
                  </m:oMathPara>
                </a14:m>
                <a:endParaRPr lang="tr-TR" dirty="0" smtClean="0"/>
              </a:p>
              <a:p>
                <a:pPr marL="45720" indent="0">
                  <a:buNone/>
                </a:pPr>
                <a:r>
                  <a:rPr lang="tr-TR" dirty="0" smtClean="0"/>
                  <a:t>Fonksiyonda yerine yazılsın, böylece;</a:t>
                </a:r>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e>
                      </m:d>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e>
                      </m:d>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r>
                                <a:rPr lang="tr-TR" i="1">
                                  <a:latin typeface="Cambria Math" panose="02040503050406030204" pitchFamily="18" charset="0"/>
                                </a:rPr>
                                <m:t>5−</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e>
                          </m:d>
                        </m:e>
                        <m:sup>
                          <m:r>
                            <a:rPr lang="tr-TR" i="1">
                              <a:latin typeface="Cambria Math" panose="02040503050406030204" pitchFamily="18" charset="0"/>
                            </a:rPr>
                            <m:t>2</m:t>
                          </m:r>
                        </m:sup>
                      </m:s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=25−10</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+2</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2</m:t>
                          </m:r>
                        </m:sup>
                      </m:sSubSup>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𝑑𝑓</m:t>
                      </m:r>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m:t>
                              </m:r>
                            </m:sup>
                          </m:sSubSup>
                        </m:e>
                      </m:d>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𝑑𝑓</m:t>
                          </m:r>
                        </m:num>
                        <m:den>
                          <m:r>
                            <a:rPr lang="tr-TR" i="1">
                              <a:latin typeface="Cambria Math" panose="02040503050406030204" pitchFamily="18" charset="0"/>
                            </a:rPr>
                            <m:t>𝑑</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den>
                      </m:f>
                      <m:r>
                        <m:rPr>
                          <m:sty m:val="p"/>
                        </m:rPr>
                        <a:rPr lang="tr-TR">
                          <a:latin typeface="Cambria Math" panose="02040503050406030204" pitchFamily="18" charset="0"/>
                        </a:rPr>
                        <m:t>Δ</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rPr>
                            <m:t>−10+4</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m:t>
                              </m:r>
                            </m:sup>
                          </m:sSubSup>
                        </m:e>
                      </m:d>
                      <m:r>
                        <m:rPr>
                          <m:sty m:val="p"/>
                        </m:rPr>
                        <a:rPr lang="tr-TR">
                          <a:latin typeface="Cambria Math" panose="02040503050406030204" pitchFamily="18" charset="0"/>
                        </a:rPr>
                        <m:t>Δ</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=0</m:t>
                      </m:r>
                      <m:r>
                        <a:rPr lang="tr-TR" b="0" i="1" smtClean="0">
                          <a:latin typeface="Cambria Math" panose="02040503050406030204" pitchFamily="18" charset="0"/>
                        </a:rPr>
                        <m:t>    </m:t>
                      </m:r>
                      <m:r>
                        <a:rPr lang="tr-TR" i="1" smtClean="0">
                          <a:latin typeface="Cambria Math" panose="02040503050406030204" pitchFamily="18" charset="0"/>
                          <a:ea typeface="Cambria Math" panose="02040503050406030204" pitchFamily="18" charset="0"/>
                        </a:rPr>
                        <m:t>∀</m:t>
                      </m:r>
                      <m:r>
                        <m:rPr>
                          <m:sty m:val="p"/>
                        </m:rPr>
                        <a:rPr lang="tr-TR">
                          <a:latin typeface="Cambria Math" panose="02040503050406030204" pitchFamily="18" charset="0"/>
                        </a:rPr>
                        <m:t>Δ</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oMath>
                  </m:oMathPara>
                </a14:m>
                <a:endParaRPr lang="tr-TR" i="1" dirty="0" smtClean="0">
                  <a:latin typeface="Cambria Math" panose="02040503050406030204" pitchFamily="18" charset="0"/>
                </a:endParaRPr>
              </a:p>
              <a:p>
                <a:pPr marL="45720" indent="0">
                  <a:buNone/>
                </a:pPr>
                <a:r>
                  <a:rPr lang="tr-TR" dirty="0"/>
                  <a:t>Bu denklemin  çözümü</a:t>
                </a:r>
              </a:p>
              <a:p>
                <a:pPr marL="45720" indent="0">
                  <a:buNone/>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m:t>
                          </m:r>
                        </m:sup>
                      </m:sSubSup>
                      <m:r>
                        <a:rPr lang="tr-TR" i="1">
                          <a:latin typeface="Cambria Math" panose="02040503050406030204" pitchFamily="18" charset="0"/>
                        </a:rPr>
                        <m:t>=2.5</m:t>
                      </m:r>
                    </m:oMath>
                  </m:oMathPara>
                </a14:m>
                <a:endParaRPr lang="tr-TR" dirty="0"/>
              </a:p>
              <a:p>
                <a:pPr marL="45720" indent="0">
                  <a:buNone/>
                </a:pPr>
                <a:r>
                  <a:rPr lang="tr-TR" i="0" dirty="0" smtClean="0">
                    <a:latin typeface="+mj-lt"/>
                  </a:rPr>
                  <a:t>"Kısıt fonksiyonunda"</a:t>
                </a:r>
                <a:r>
                  <a:rPr lang="tr-TR" b="0" i="0" dirty="0" smtClean="0">
                    <a:latin typeface="+mj-lt"/>
                  </a:rPr>
                  <a:t> </a:t>
                </a:r>
                <a:r>
                  <a:rPr lang="tr-TR" i="0" dirty="0" smtClean="0">
                    <a:latin typeface="+mj-lt"/>
                  </a:rPr>
                  <a:t>yerine konulursa</a:t>
                </a:r>
                <a14:m>
                  <m:oMath xmlns:m="http://schemas.openxmlformats.org/officeDocument/2006/math">
                    <m:r>
                      <a:rPr lang="tr-TR" b="0" i="0" smtClean="0">
                        <a:latin typeface="Cambria Math" panose="02040503050406030204" pitchFamily="18" charset="0"/>
                      </a:rPr>
                      <m:t>         </m:t>
                    </m:r>
                    <m:sSubSup>
                      <m:sSubSupPr>
                        <m:ctrlPr>
                          <a:rPr lang="tr-TR" i="1">
                            <a:latin typeface="Cambria Math" panose="02040503050406030204" pitchFamily="18" charset="0"/>
                          </a:rPr>
                        </m:ctrlPr>
                      </m:sSubSupPr>
                      <m:e>
                        <m:r>
                          <a:rPr lang="tr-TR">
                            <a:latin typeface="Cambria Math" panose="02040503050406030204" pitchFamily="18" charset="0"/>
                          </a:rPr>
                          <m:t>𝑦</m:t>
                        </m:r>
                      </m:e>
                      <m:sub>
                        <m:r>
                          <a:rPr lang="tr-TR">
                            <a:latin typeface="Cambria Math" panose="02040503050406030204" pitchFamily="18" charset="0"/>
                          </a:rPr>
                          <m:t>1</m:t>
                        </m:r>
                      </m:sub>
                      <m:sup>
                        <m:r>
                          <a:rPr lang="tr-TR">
                            <a:latin typeface="Cambria Math" panose="02040503050406030204" pitchFamily="18" charset="0"/>
                          </a:rPr>
                          <m:t>∗</m:t>
                        </m:r>
                      </m:sup>
                    </m:sSubSup>
                    <m:r>
                      <a:rPr lang="tr-TR">
                        <a:latin typeface="Cambria Math" panose="02040503050406030204" pitchFamily="18" charset="0"/>
                      </a:rPr>
                      <m:t>=2.5</m:t>
                    </m:r>
                  </m:oMath>
                </a14:m>
                <a:r>
                  <a:rPr lang="tr-TR" dirty="0"/>
                  <a:t>	</a:t>
                </a:r>
              </a:p>
              <a:p>
                <a:pPr marL="45720" indent="0">
                  <a:buNone/>
                </a:pPr>
                <a:r>
                  <a:rPr lang="tr-TR" i="0" dirty="0" smtClean="0">
                    <a:latin typeface="+mj-lt"/>
                  </a:rPr>
                  <a:t>Böylece fonksiyonun minimum değeri</a:t>
                </a:r>
                <a:endParaRPr lang="tr-TR" i="1"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2.5</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2.5</m:t>
                          </m:r>
                        </m:e>
                        <m:sup>
                          <m:r>
                            <a:rPr lang="tr-TR" i="1">
                              <a:latin typeface="Cambria Math" panose="02040503050406030204" pitchFamily="18" charset="0"/>
                            </a:rPr>
                            <m:t>2</m:t>
                          </m:r>
                        </m:sup>
                      </m:sSup>
                      <m:r>
                        <a:rPr lang="tr-TR" i="1">
                          <a:latin typeface="Cambria Math" panose="02040503050406030204" pitchFamily="18" charset="0"/>
                        </a:rPr>
                        <m:t>=12.5</m:t>
                      </m:r>
                    </m:oMath>
                  </m:oMathPara>
                </a14:m>
                <a:endParaRPr lang="tr-TR" dirty="0" smtClean="0"/>
              </a:p>
              <a:p>
                <a:pPr marL="45720" indent="0">
                  <a:buNone/>
                </a:pPr>
                <a:r>
                  <a:rPr lang="tr-TR" dirty="0" smtClean="0"/>
                  <a:t>Şeklinde bulunur.</a:t>
                </a:r>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5</a:t>
            </a:fld>
            <a:endParaRPr lang="tr-TR"/>
          </a:p>
        </p:txBody>
      </p:sp>
    </p:spTree>
    <p:extLst>
      <p:ext uri="{BB962C8B-B14F-4D97-AF65-F5344CB8AC3E}">
        <p14:creationId xmlns:p14="http://schemas.microsoft.com/office/powerpoint/2010/main" val="23441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dirty="0" smtClean="0"/>
              <a:t>Örnek çözüm: </a:t>
            </a:r>
            <a:r>
              <a:rPr lang="tr-TR" sz="2400" dirty="0"/>
              <a:t>Lagrange çarpanları </a:t>
            </a:r>
            <a:r>
              <a:rPr lang="tr-TR" sz="2400" dirty="0" smtClean="0"/>
              <a:t>yöntemi</a:t>
            </a:r>
            <a:endParaRPr lang="tr-TR"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r>
                  <a:rPr lang="tr-TR" dirty="0" smtClean="0"/>
                  <a:t>Birleştirilmiş fonksiyon </a:t>
                </a:r>
                <a:r>
                  <a:rPr lang="tr-TR" dirty="0"/>
                  <a:t>=</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i="1">
                            <a:latin typeface="Cambria Math" panose="02040503050406030204" pitchFamily="18" charset="0"/>
                          </a:rPr>
                          <m:t>𝑎</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m:t>
                        </m:r>
                        <m:r>
                          <a:rPr lang="tr-TR" i="1">
                            <a:latin typeface="Cambria Math" panose="02040503050406030204" pitchFamily="18" charset="0"/>
                          </a:rPr>
                          <m:t>𝑝</m:t>
                        </m:r>
                      </m:e>
                    </m:d>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r>
                      <a:rPr lang="tr-TR" i="1">
                        <a:latin typeface="Cambria Math" panose="02040503050406030204" pitchFamily="18" charset="0"/>
                      </a:rPr>
                      <m:t>𝑝</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−5]</m:t>
                    </m:r>
                  </m:oMath>
                </a14:m>
                <a:r>
                  <a:rPr lang="tr-TR" dirty="0" smtClean="0"/>
                  <a:t> olrak yazılır. Burada </a:t>
                </a:r>
                <a14:m>
                  <m:oMath xmlns:m="http://schemas.openxmlformats.org/officeDocument/2006/math">
                    <m:r>
                      <a:rPr lang="tr-TR" i="1">
                        <a:latin typeface="Cambria Math" panose="02040503050406030204" pitchFamily="18" charset="0"/>
                      </a:rPr>
                      <m:t>𝑝</m:t>
                    </m:r>
                    <m:r>
                      <a:rPr lang="tr-TR" i="1">
                        <a:latin typeface="Cambria Math" panose="02040503050406030204" pitchFamily="18" charset="0"/>
                      </a:rPr>
                      <m:t> ⇒ </m:t>
                    </m:r>
                  </m:oMath>
                </a14:m>
                <a:r>
                  <a:rPr lang="tr-TR" dirty="0"/>
                  <a:t>Lagrange </a:t>
                </a:r>
                <a:r>
                  <a:rPr lang="tr-TR" dirty="0" smtClean="0"/>
                  <a:t>çarpanı adı verilir. Böylece kısıt fonksiyonun bir parçası halini alır. Bundan sonra</a:t>
                </a:r>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i="1">
                              <a:latin typeface="Cambria Math" panose="02040503050406030204" pitchFamily="18" charset="0"/>
                            </a:rPr>
                            <m:t>𝑎</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m:t>
                          </m:r>
                          <m:r>
                            <a:rPr lang="tr-TR" i="1">
                              <a:latin typeface="Cambria Math" panose="02040503050406030204" pitchFamily="18" charset="0"/>
                            </a:rPr>
                            <m:t>𝑝</m:t>
                          </m:r>
                        </m:e>
                      </m:d>
                    </m:oMath>
                  </m:oMathPara>
                </a14:m>
                <a:endParaRPr lang="tr-TR" i="1" dirty="0" smtClean="0"/>
              </a:p>
              <a:p>
                <a:pPr marL="45720" indent="0">
                  <a:buNone/>
                </a:pPr>
                <a:r>
                  <a:rPr lang="tr-TR" dirty="0" smtClean="0"/>
                  <a:t>Genel yöntemler kullanılarak yani kısıtsız bir fonksiyonda yapıldığı gibi minimize edilir. Fonksiyonun minimize edilecek her bir değerine bağlı olarak kısmi türevleri sıfıra eşitlenerek üç bilinmeyen üç denklem aşağıdaki ibi elde edilir ve çözülür.</a:t>
                </a:r>
                <a:endParaRPr lang="tr-TR" dirty="0"/>
              </a:p>
              <a:p>
                <a:pPr marL="45720" indent="0">
                  <a:buNone/>
                </a:pP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i="1">
                                <a:latin typeface="Cambria Math" panose="02040503050406030204" pitchFamily="18" charset="0"/>
                              </a:rPr>
                              <m:t>𝑎</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den>
                    </m:f>
                    <m:r>
                      <a:rPr lang="tr-TR" i="1">
                        <a:latin typeface="Cambria Math" panose="02040503050406030204" pitchFamily="18" charset="0"/>
                      </a:rPr>
                      <m:t>=0  ⇒  2</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r>
                      <a:rPr lang="tr-TR" i="1">
                        <a:latin typeface="Cambria Math" panose="02040503050406030204" pitchFamily="18" charset="0"/>
                      </a:rPr>
                      <m:t>𝑝</m:t>
                    </m:r>
                    <m:r>
                      <a:rPr lang="tr-TR" i="1">
                        <a:latin typeface="Cambria Math" panose="02040503050406030204" pitchFamily="18" charset="0"/>
                      </a:rPr>
                      <m:t>=0</m:t>
                    </m:r>
                  </m:oMath>
                </a14:m>
                <a:r>
                  <a:rPr lang="tr-TR" dirty="0"/>
                  <a:t> </a:t>
                </a:r>
              </a:p>
              <a:p>
                <a:pPr marL="45720" indent="0">
                  <a:buNone/>
                </a:pP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i="1">
                                <a:latin typeface="Cambria Math" panose="02040503050406030204" pitchFamily="18" charset="0"/>
                              </a:rPr>
                              <m:t>𝑎</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den>
                    </m:f>
                    <m:r>
                      <a:rPr lang="tr-TR" i="1">
                        <a:latin typeface="Cambria Math" panose="02040503050406030204" pitchFamily="18" charset="0"/>
                      </a:rPr>
                      <m:t>=0  ⇒  2</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m:t>
                    </m:r>
                    <m:r>
                      <a:rPr lang="tr-TR" i="1">
                        <a:latin typeface="Cambria Math" panose="02040503050406030204" pitchFamily="18" charset="0"/>
                      </a:rPr>
                      <m:t>𝑝</m:t>
                    </m:r>
                    <m:r>
                      <a:rPr lang="tr-TR" i="1">
                        <a:latin typeface="Cambria Math" panose="02040503050406030204" pitchFamily="18" charset="0"/>
                      </a:rPr>
                      <m:t>=0</m:t>
                    </m:r>
                  </m:oMath>
                </a14:m>
                <a:r>
                  <a:rPr lang="tr-TR" dirty="0"/>
                  <a:t> </a:t>
                </a:r>
              </a:p>
              <a:p>
                <a:pPr marL="45720" indent="0">
                  <a:buNone/>
                </a:pP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i="1">
                                <a:latin typeface="Cambria Math" panose="02040503050406030204" pitchFamily="18" charset="0"/>
                              </a:rPr>
                              <m:t>𝑎</m:t>
                            </m:r>
                          </m:sub>
                        </m:sSub>
                      </m:num>
                      <m:den>
                        <m:r>
                          <a:rPr lang="tr-TR" i="1">
                            <a:latin typeface="Cambria Math" panose="02040503050406030204" pitchFamily="18" charset="0"/>
                          </a:rPr>
                          <m:t>𝜕</m:t>
                        </m:r>
                        <m:r>
                          <a:rPr lang="tr-TR" i="1">
                            <a:latin typeface="Cambria Math" panose="02040503050406030204" pitchFamily="18" charset="0"/>
                          </a:rPr>
                          <m:t>𝑝</m:t>
                        </m:r>
                      </m:den>
                    </m:f>
                    <m:r>
                      <a:rPr lang="tr-TR" i="1">
                        <a:latin typeface="Cambria Math" panose="02040503050406030204" pitchFamily="18" charset="0"/>
                      </a:rPr>
                      <m:t>=0  ⇒  </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2</m:t>
                        </m:r>
                      </m:sub>
                    </m:sSub>
                    <m:r>
                      <a:rPr lang="tr-TR" i="1">
                        <a:latin typeface="Cambria Math" panose="02040503050406030204" pitchFamily="18" charset="0"/>
                      </a:rPr>
                      <m:t>−5=0</m:t>
                    </m:r>
                  </m:oMath>
                </a14:m>
                <a:r>
                  <a:rPr lang="tr-TR" dirty="0"/>
                  <a:t> </a:t>
                </a:r>
              </a:p>
              <a:p>
                <a:pPr marL="45720" indent="0">
                  <a:buNone/>
                </a:pPr>
                <a:r>
                  <a:rPr lang="tr-TR" dirty="0"/>
                  <a:t>Yukarıdaki 3 denklemin </a:t>
                </a:r>
                <a:r>
                  <a:rPr lang="tr-TR" dirty="0" smtClean="0"/>
                  <a:t>çözümü,</a:t>
                </a:r>
                <a14:m>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1</m:t>
                        </m:r>
                      </m:sub>
                      <m:sup>
                        <m:r>
                          <a:rPr lang="tr-TR" i="1">
                            <a:latin typeface="Cambria Math" panose="02040503050406030204" pitchFamily="18" charset="0"/>
                          </a:rPr>
                          <m:t>∗</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𝑦</m:t>
                        </m:r>
                      </m:e>
                      <m:sub>
                        <m:r>
                          <a:rPr lang="tr-TR" i="1">
                            <a:latin typeface="Cambria Math" panose="02040503050406030204" pitchFamily="18" charset="0"/>
                          </a:rPr>
                          <m:t>2</m:t>
                        </m:r>
                      </m:sub>
                      <m:sup>
                        <m:r>
                          <a:rPr lang="tr-TR" i="1">
                            <a:latin typeface="Cambria Math" panose="02040503050406030204" pitchFamily="18" charset="0"/>
                          </a:rPr>
                          <m:t>∗</m:t>
                        </m:r>
                      </m:sup>
                    </m:sSubSup>
                    <m:r>
                      <a:rPr lang="tr-TR" i="1">
                        <a:latin typeface="Cambria Math" panose="02040503050406030204" pitchFamily="18" charset="0"/>
                      </a:rPr>
                      <m:t>=2.5</m:t>
                    </m:r>
                  </m:oMath>
                </a14:m>
                <a:r>
                  <a:rPr lang="tr-TR" dirty="0"/>
                  <a:t> </a:t>
                </a:r>
                <a:r>
                  <a:rPr lang="tr-TR" dirty="0" smtClean="0"/>
                  <a:t>ve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𝑝</m:t>
                        </m:r>
                      </m:e>
                      <m:sup>
                        <m:r>
                          <a:rPr lang="tr-TR" i="1">
                            <a:latin typeface="Cambria Math" panose="02040503050406030204" pitchFamily="18" charset="0"/>
                          </a:rPr>
                          <m:t>∗</m:t>
                        </m:r>
                      </m:sup>
                    </m:sSup>
                    <m:r>
                      <a:rPr lang="tr-TR" i="1">
                        <a:latin typeface="Cambria Math" panose="02040503050406030204" pitchFamily="18" charset="0"/>
                      </a:rPr>
                      <m:t>=−5</m:t>
                    </m:r>
                  </m:oMath>
                </a14:m>
                <a:r>
                  <a:rPr lang="tr-TR" dirty="0"/>
                  <a:t> </a:t>
                </a:r>
                <a:r>
                  <a:rPr lang="tr-TR" smtClean="0"/>
                  <a:t>çözümünü verir.</a:t>
                </a:r>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999" r="-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8.04.2019</a:t>
            </a:fld>
            <a:endParaRPr lang="tr-TR"/>
          </a:p>
        </p:txBody>
      </p:sp>
      <p:sp>
        <p:nvSpPr>
          <p:cNvPr id="5" name="Footer Placeholder 4"/>
          <p:cNvSpPr>
            <a:spLocks noGrp="1"/>
          </p:cNvSpPr>
          <p:nvPr>
            <p:ph type="ftr" sz="quarter" idx="11"/>
          </p:nvPr>
        </p:nvSpPr>
        <p:spPr/>
        <p:txBody>
          <a:bodyPr/>
          <a:lstStyle/>
          <a:p>
            <a:r>
              <a:rPr lang="tr-TR" smtClean="0"/>
              <a:t>Dr. Nurdan Bilgin 2018-2019</a:t>
            </a:r>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6</a:t>
            </a:fld>
            <a:endParaRPr lang="tr-TR"/>
          </a:p>
        </p:txBody>
      </p:sp>
    </p:spTree>
    <p:extLst>
      <p:ext uri="{BB962C8B-B14F-4D97-AF65-F5344CB8AC3E}">
        <p14:creationId xmlns:p14="http://schemas.microsoft.com/office/powerpoint/2010/main" val="318273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Kısıt Olduğu Durum İçin </a:t>
            </a:r>
            <a:r>
              <a:rPr lang="tr-TR" sz="2400" dirty="0" smtClean="0"/>
              <a:t>Fonksiyonelin </a:t>
            </a:r>
            <a:r>
              <a:rPr lang="tr-TR" sz="2400" dirty="0" err="1"/>
              <a:t>Minimizasyonu</a:t>
            </a:r>
            <a:endParaRPr lang="tr-TR" sz="24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45720" indent="0">
                  <a:buNone/>
                </a:pPr>
                <a14:m>
                  <m:oMath xmlns:m="http://schemas.openxmlformats.org/officeDocument/2006/math">
                    <m:acc>
                      <m:accPr>
                        <m:chr m:val="̲"/>
                        <m:ctrlPr>
                          <a:rPr lang="tr-TR" i="1" smtClean="0">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a:t>
                </a:r>
                <a:r>
                  <a:rPr lang="tr-TR" dirty="0" smtClean="0"/>
                  <a:t>fonksiyonu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𝑓</m:t>
                        </m:r>
                      </m:e>
                    </m:acc>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𝑡</m:t>
                        </m:r>
                      </m:e>
                    </m:d>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0</m:t>
                        </m:r>
                      </m:e>
                    </m:acc>
                  </m:oMath>
                </a14:m>
                <a:r>
                  <a:rPr lang="tr-TR" dirty="0"/>
                  <a:t> </a:t>
                </a:r>
                <a:r>
                  <a:rPr lang="tr-TR" dirty="0" smtClean="0"/>
                  <a:t>şeklinde bir diferansiyel denklemi ile kısıtlı iken</a:t>
                </a:r>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d>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𝑔</m:t>
                          </m:r>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r>
                            <a:rPr lang="tr-TR" i="1">
                              <a:latin typeface="Cambria Math" panose="02040503050406030204" pitchFamily="18" charset="0"/>
                            </a:rPr>
                            <m:t>𝑑𝑡</m:t>
                          </m:r>
                        </m:e>
                      </m:nary>
                    </m:oMath>
                  </m:oMathPara>
                </a14:m>
                <a:endParaRPr lang="tr-TR" dirty="0" smtClean="0"/>
              </a:p>
              <a:p>
                <a:pPr marL="45720" indent="0">
                  <a:buNone/>
                </a:pPr>
                <a:r>
                  <a:rPr lang="tr-TR" dirty="0" smtClean="0"/>
                  <a:t>Fonksiyonelini minimum yapacak </a:t>
                </a:r>
                <a14:m>
                  <m:oMath xmlns:m="http://schemas.openxmlformats.org/officeDocument/2006/math">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a:t> </a:t>
                </a:r>
                <a:r>
                  <a:rPr lang="tr-TR" dirty="0" smtClean="0"/>
                  <a:t>fonksiyonunu bulma problemini ele alalım.</a:t>
                </a:r>
                <a:endParaRPr lang="tr-TR" dirty="0"/>
              </a:p>
              <a:p>
                <a:pPr marL="45720" indent="0">
                  <a:buNone/>
                </a:pP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d>
                      <m:dPr>
                        <m:ctrlPr>
                          <a:rPr lang="tr-TR" i="1">
                            <a:latin typeface="Cambria Math" panose="02040503050406030204" pitchFamily="18" charset="0"/>
                          </a:rPr>
                        </m:ctrlPr>
                      </m:dPr>
                      <m:e>
                        <m:r>
                          <a:rPr lang="tr-TR" i="1">
                            <a:latin typeface="Cambria Math" panose="02040503050406030204" pitchFamily="18" charset="0"/>
                          </a:rPr>
                          <m:t>𝑛</m:t>
                        </m:r>
                        <m:r>
                          <a:rPr lang="tr-TR" i="1">
                            <a:latin typeface="Cambria Math" panose="02040503050406030204" pitchFamily="18" charset="0"/>
                          </a:rPr>
                          <m:t>+</m:t>
                        </m:r>
                        <m:r>
                          <a:rPr lang="tr-TR" i="1">
                            <a:latin typeface="Cambria Math" panose="02040503050406030204" pitchFamily="18" charset="0"/>
                          </a:rPr>
                          <m:t>𝑚</m:t>
                        </m:r>
                      </m:e>
                    </m:d>
                    <m:r>
                      <a:rPr lang="tr-TR" i="1">
                        <a:latin typeface="Cambria Math" panose="02040503050406030204" pitchFamily="18" charset="0"/>
                      </a:rPr>
                      <m:t>× 1</m:t>
                    </m:r>
                  </m:oMath>
                </a14:m>
                <a:r>
                  <a:rPr lang="tr-TR" dirty="0"/>
                  <a:t> </a:t>
                </a:r>
                <a:r>
                  <a:rPr lang="tr-TR" dirty="0" smtClean="0"/>
                  <a:t>vektör olduğu ve, </a:t>
                </a:r>
                <a14:m>
                  <m:oMath xmlns:m="http://schemas.openxmlformats.org/officeDocument/2006/math">
                    <m:r>
                      <a:rPr lang="tr-TR" i="1">
                        <a:latin typeface="Cambria Math" panose="02040503050406030204" pitchFamily="18" charset="0"/>
                      </a:rPr>
                      <m:t>(</m:t>
                    </m:r>
                    <m:r>
                      <a:rPr lang="tr-TR" i="1">
                        <a:latin typeface="Cambria Math" panose="02040503050406030204" pitchFamily="18" charset="0"/>
                      </a:rPr>
                      <m:t>𝑛</m:t>
                    </m:r>
                    <m:r>
                      <a:rPr lang="tr-TR" i="1">
                        <a:latin typeface="Cambria Math" panose="02040503050406030204" pitchFamily="18" charset="0"/>
                      </a:rPr>
                      <m:t>+</m:t>
                    </m:r>
                    <m:r>
                      <a:rPr lang="tr-TR" i="1">
                        <a:latin typeface="Cambria Math" panose="02040503050406030204" pitchFamily="18" charset="0"/>
                      </a:rPr>
                      <m:t>𝑚</m:t>
                    </m:r>
                    <m:r>
                      <a:rPr lang="tr-TR" i="1">
                        <a:latin typeface="Cambria Math" panose="02040503050406030204" pitchFamily="18" charset="0"/>
                      </a:rPr>
                      <m:t>)</m:t>
                    </m:r>
                  </m:oMath>
                </a14:m>
                <a:r>
                  <a:rPr lang="tr-TR" dirty="0"/>
                  <a:t> </a:t>
                </a:r>
                <a:r>
                  <a:rPr lang="tr-TR" dirty="0" smtClean="0"/>
                  <a:t>adet düzgün fonksiyon içerdiği için</a:t>
                </a:r>
              </a:p>
              <a:p>
                <a:pPr marL="45720" indent="0">
                  <a:buNone/>
                </a:pPr>
                <a14:m>
                  <m:oMathPara xmlns:m="http://schemas.openxmlformats.org/officeDocument/2006/math">
                    <m:oMathParaPr>
                      <m:jc m:val="centerGroup"/>
                    </m:oMathParaPr>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𝑓</m:t>
                          </m:r>
                        </m:e>
                      </m:acc>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𝑡</m:t>
                          </m:r>
                        </m:e>
                      </m:d>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0</m:t>
                          </m:r>
                        </m:e>
                      </m:acc>
                    </m:oMath>
                  </m:oMathPara>
                </a14:m>
                <a:endParaRPr lang="tr-TR" dirty="0"/>
              </a:p>
              <a:p>
                <a:pPr marL="45720" indent="0">
                  <a:buNone/>
                </a:pPr>
                <a:r>
                  <a:rPr lang="tr-TR" dirty="0"/>
                  <a:t>Fonksiyonu </a:t>
                </a:r>
                <a:r>
                  <a:rPr lang="tr-TR" dirty="0" smtClean="0"/>
                  <a:t>aşağıdaki gibi her bir n için yazılabilir.</a:t>
                </a:r>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i="1">
                              <a:latin typeface="Cambria Math" panose="02040503050406030204" pitchFamily="18" charset="0"/>
                            </a:rPr>
                            <m:t>𝑖</m:t>
                          </m:r>
                        </m:sub>
                      </m:sSub>
                      <m:d>
                        <m:dPr>
                          <m:ctrlPr>
                            <a:rPr lang="tr-TR" i="1">
                              <a:latin typeface="Cambria Math" panose="02040503050406030204" pitchFamily="18" charset="0"/>
                            </a:rPr>
                          </m:ctrlPr>
                        </m:dPr>
                        <m:e>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r>
                        <a:rPr lang="tr-TR" i="1">
                          <a:latin typeface="Cambria Math" panose="02040503050406030204" pitchFamily="18" charset="0"/>
                        </a:rPr>
                        <m:t>=0</m:t>
                      </m:r>
                      <m:r>
                        <a:rPr lang="tr-TR" b="0" i="0" smtClean="0">
                          <a:latin typeface="Cambria Math" panose="02040503050406030204" pitchFamily="18" charset="0"/>
                        </a:rPr>
                        <m:t>       </m:t>
                      </m:r>
                      <m:r>
                        <a:rPr lang="tr-TR" i="1">
                          <a:latin typeface="Cambria Math" panose="02040503050406030204" pitchFamily="18" charset="0"/>
                        </a:rPr>
                        <m:t>𝑖</m:t>
                      </m:r>
                      <m:r>
                        <a:rPr lang="tr-TR" i="1">
                          <a:latin typeface="Cambria Math" panose="02040503050406030204" pitchFamily="18" charset="0"/>
                        </a:rPr>
                        <m:t>=1,2,……,</m:t>
                      </m:r>
                      <m:r>
                        <a:rPr lang="tr-TR" i="1">
                          <a:latin typeface="Cambria Math" panose="02040503050406030204" pitchFamily="18" charset="0"/>
                        </a:rPr>
                        <m:t>𝑛</m:t>
                      </m:r>
                    </m:oMath>
                  </m:oMathPara>
                </a14:m>
                <a:endParaRPr lang="tr-TR" dirty="0" smtClean="0"/>
              </a:p>
              <a:p>
                <a:pPr marL="45720" indent="0">
                  <a:buNone/>
                </a:pPr>
                <a:r>
                  <a:rPr lang="tr-TR" dirty="0" smtClean="0"/>
                  <a:t>Burada </a:t>
                </a:r>
                <a:endParaRPr lang="tr-TR" dirty="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r>
                      <a:rPr lang="tr-TR" i="1">
                        <a:latin typeface="Cambria Math" panose="02040503050406030204" pitchFamily="18" charset="0"/>
                      </a:rPr>
                      <m:t> , </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r>
                      <a:rPr lang="tr-TR" i="1">
                        <a:latin typeface="Cambria Math" panose="02040503050406030204" pitchFamily="18" charset="0"/>
                      </a:rPr>
                      <m:t> ⇒ </m:t>
                    </m:r>
                  </m:oMath>
                </a14:m>
                <a:r>
                  <a:rPr lang="tr-TR" dirty="0"/>
                  <a:t>  </a:t>
                </a:r>
                <a:r>
                  <a:rPr lang="tr-TR" dirty="0" smtClean="0"/>
                  <a:t>Tanımlıdır.</a:t>
                </a:r>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273" t="-1248"/>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57D1AED8-0CE7-448B-8AFA-39DDECFBF1A2}" type="datetime1">
              <a:rPr lang="tr-TR" smtClean="0"/>
              <a:t>8.04.2019</a:t>
            </a:fld>
            <a:endParaRPr lang="tr-TR"/>
          </a:p>
        </p:txBody>
      </p:sp>
      <p:sp>
        <p:nvSpPr>
          <p:cNvPr id="5" name="Altbilgi Yer Tutucusu 4"/>
          <p:cNvSpPr>
            <a:spLocks noGrp="1"/>
          </p:cNvSpPr>
          <p:nvPr>
            <p:ph type="ftr" sz="quarter" idx="11"/>
          </p:nvPr>
        </p:nvSpPr>
        <p:spPr/>
        <p:txBody>
          <a:bodyPr/>
          <a:lstStyle/>
          <a:p>
            <a:r>
              <a:rPr lang="tr-TR" smtClean="0"/>
              <a:t>Dr. Nurdan Bilgin 2018-2019</a:t>
            </a:r>
            <a:endParaRPr lang="tr-TR"/>
          </a:p>
        </p:txBody>
      </p:sp>
      <p:sp>
        <p:nvSpPr>
          <p:cNvPr id="6" name="Slayt Numarası Yer Tutucusu 5"/>
          <p:cNvSpPr>
            <a:spLocks noGrp="1"/>
          </p:cNvSpPr>
          <p:nvPr>
            <p:ph type="sldNum" sz="quarter" idx="12"/>
          </p:nvPr>
        </p:nvSpPr>
        <p:spPr/>
        <p:txBody>
          <a:bodyPr/>
          <a:lstStyle/>
          <a:p>
            <a:fld id="{A1F581CE-71F0-4088-85C7-6D10BC70B87B}" type="slidenum">
              <a:rPr lang="tr-TR" smtClean="0"/>
              <a:t>7</a:t>
            </a:fld>
            <a:endParaRPr lang="tr-TR"/>
          </a:p>
        </p:txBody>
      </p:sp>
    </p:spTree>
    <p:extLst>
      <p:ext uri="{BB962C8B-B14F-4D97-AF65-F5344CB8AC3E}">
        <p14:creationId xmlns:p14="http://schemas.microsoft.com/office/powerpoint/2010/main" val="423221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t>Kısıt Olduğu Durum İçin Fonksiyonelin </a:t>
            </a:r>
            <a:r>
              <a:rPr lang="tr-TR" sz="2800" dirty="0" err="1"/>
              <a:t>Minimizasyonu</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lnSpcReduction="10000"/>
              </a:bodyPr>
              <a:lstStyle/>
              <a:p>
                <a:pPr lvl="0"/>
                <a:r>
                  <a:rPr lang="tr-TR" dirty="0" smtClean="0"/>
                  <a:t>Diferansiyel denklem sayısı n olduğu için,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𝑤</m:t>
                        </m:r>
                      </m:e>
                      <m:sub>
                        <m:r>
                          <a:rPr lang="tr-TR" i="1">
                            <a:latin typeface="Cambria Math" panose="02040503050406030204" pitchFamily="18" charset="0"/>
                          </a:rPr>
                          <m:t>𝑖</m:t>
                        </m:r>
                      </m:sub>
                    </m:sSub>
                    <m:d>
                      <m:dPr>
                        <m:ctrlPr>
                          <a:rPr lang="tr-TR" i="1">
                            <a:latin typeface="Cambria Math" panose="02040503050406030204" pitchFamily="18" charset="0"/>
                          </a:rPr>
                        </m:ctrlPr>
                      </m:dPr>
                      <m:e>
                        <m:r>
                          <a:rPr lang="tr-TR" i="1">
                            <a:latin typeface="Cambria Math" panose="02040503050406030204" pitchFamily="18" charset="0"/>
                          </a:rPr>
                          <m:t>𝑡</m:t>
                        </m:r>
                      </m:e>
                    </m:d>
                  </m:oMath>
                </a14:m>
                <a:r>
                  <a:rPr lang="tr-TR" dirty="0"/>
                  <a:t> </a:t>
                </a:r>
                <a:r>
                  <a:rPr lang="tr-TR" dirty="0" smtClean="0"/>
                  <a:t>fonksiyonlarından sadece m adedi bağımsızdır. Optimal kontrol problemlerinde de benzer şekilde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𝑥</m:t>
                        </m:r>
                      </m:e>
                    </m:acc>
                  </m:oMath>
                </a14:m>
                <a:r>
                  <a:rPr lang="tr-TR" dirty="0"/>
                  <a:t> </a:t>
                </a:r>
                <a:r>
                  <a:rPr lang="tr-TR" dirty="0" smtClean="0"/>
                  <a:t>ve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𝑢</m:t>
                        </m:r>
                      </m:e>
                    </m:acc>
                  </m:oMath>
                </a14:m>
                <a:r>
                  <a:rPr lang="tr-TR" dirty="0" smtClean="0"/>
                  <a:t> ‘</a:t>
                </a:r>
                <a:r>
                  <a:rPr lang="tr-TR" dirty="0" err="1" smtClean="0"/>
                  <a:t>nun</a:t>
                </a:r>
                <a:r>
                  <a:rPr lang="tr-TR" dirty="0" smtClean="0"/>
                  <a:t> oluşturduğu (</a:t>
                </a:r>
                <a:r>
                  <a:rPr lang="tr-TR" dirty="0" err="1" smtClean="0"/>
                  <a:t>n+m</a:t>
                </a:r>
                <a:r>
                  <a:rPr lang="tr-TR" dirty="0" smtClean="0"/>
                  <a:t>) denklemle ilişkili n adet durum denklemi vardır.</a:t>
                </a:r>
              </a:p>
              <a:p>
                <a:pPr>
                  <a:spcAft>
                    <a:spcPts val="1200"/>
                  </a:spcAft>
                </a:pPr>
                <a:r>
                  <a:rPr lang="tr-TR" dirty="0"/>
                  <a:t>Fonksiyon sayısı fazla olduğunda, </a:t>
                </a:r>
                <a14:m>
                  <m:oMath xmlns:m="http://schemas.openxmlformats.org/officeDocument/2006/math">
                    <m:r>
                      <a:rPr lang="tr-TR" i="1">
                        <a:latin typeface="Cambria Math" panose="02040503050406030204" pitchFamily="18" charset="0"/>
                      </a:rPr>
                      <m:t>𝑛</m:t>
                    </m:r>
                  </m:oMath>
                </a14:m>
                <a:r>
                  <a:rPr lang="tr-TR" dirty="0"/>
                  <a:t> fonksiyonu </a:t>
                </a:r>
                <a14:m>
                  <m:oMath xmlns:m="http://schemas.openxmlformats.org/officeDocument/2006/math">
                    <m:r>
                      <a:rPr lang="tr-TR" i="1">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𝑙𝑒𝑟</m:t>
                    </m:r>
                  </m:oMath>
                </a14:m>
                <a:r>
                  <a:rPr lang="tr-TR" dirty="0"/>
                  <a:t> cinsinden çözmek pek mümkün değildir. Bu nedenle genellikle, “</a:t>
                </a:r>
                <a:r>
                  <a:rPr lang="tr-TR" dirty="0" err="1"/>
                  <a:t>Lagrange</a:t>
                </a:r>
                <a:r>
                  <a:rPr lang="tr-TR" dirty="0"/>
                  <a:t> Çarpanları” yöntemi kullanılır. Dolayısıyla ilk olarak, </a:t>
                </a:r>
                <a:r>
                  <a:rPr lang="tr-TR" u="sng" dirty="0"/>
                  <a:t>kısıtlar eklenerek birleştirilmiş fonksiyon</a:t>
                </a:r>
                <a:r>
                  <a:rPr lang="tr-TR" dirty="0"/>
                  <a:t> şu şekilde </a:t>
                </a:r>
                <a:r>
                  <a:rPr lang="tr-TR" dirty="0" smtClean="0"/>
                  <a:t>oluşturulur</a:t>
                </a:r>
                <a:r>
                  <a:rPr lang="tr-TR" dirty="0"/>
                  <a:t>:</a:t>
                </a:r>
                <a:endParaRPr lang="tr-TR" dirty="0" smtClean="0"/>
              </a:p>
              <a:p>
                <a:pPr marL="45720" indent="0">
                  <a:buNone/>
                </a:pPr>
                <a14:m>
                  <m:oMathPara xmlns:m="http://schemas.openxmlformats.org/officeDocument/2006/math">
                    <m:oMathParaPr>
                      <m:jc m:val="centerGroup"/>
                    </m:oMathParaPr>
                    <m:oMath xmlns:m="http://schemas.openxmlformats.org/officeDocument/2006/math">
                      <m:sSub>
                        <m:sSubPr>
                          <m:ctrlPr>
                            <a:rPr lang="tr-TR" sz="1700" i="1">
                              <a:latin typeface="Cambria Math" panose="02040503050406030204" pitchFamily="18" charset="0"/>
                            </a:rPr>
                          </m:ctrlPr>
                        </m:sSubPr>
                        <m:e>
                          <m:r>
                            <a:rPr lang="tr-TR" sz="1700" i="1">
                              <a:latin typeface="Cambria Math" panose="02040503050406030204" pitchFamily="18" charset="0"/>
                            </a:rPr>
                            <m:t>𝐽</m:t>
                          </m:r>
                        </m:e>
                        <m:sub>
                          <m:r>
                            <a:rPr lang="tr-TR" sz="1700" i="1">
                              <a:latin typeface="Cambria Math" panose="02040503050406030204" pitchFamily="18" charset="0"/>
                            </a:rPr>
                            <m:t>𝑎</m:t>
                          </m:r>
                        </m:sub>
                      </m:sSub>
                      <m:d>
                        <m:dPr>
                          <m:ctrlPr>
                            <a:rPr lang="tr-TR" sz="1700" i="1">
                              <a:latin typeface="Cambria Math" panose="02040503050406030204" pitchFamily="18" charset="0"/>
                            </a:rPr>
                          </m:ctrlPr>
                        </m:d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r>
                            <a:rPr lang="tr-TR" sz="1700" i="1">
                              <a:latin typeface="Cambria Math" panose="02040503050406030204" pitchFamily="18" charset="0"/>
                            </a:rPr>
                            <m:t> , </m:t>
                          </m:r>
                          <m:acc>
                            <m:accPr>
                              <m:chr m:val="̲"/>
                              <m:ctrlPr>
                                <a:rPr lang="tr-TR" sz="1700" i="1">
                                  <a:latin typeface="Cambria Math" panose="02040503050406030204" pitchFamily="18" charset="0"/>
                                </a:rPr>
                              </m:ctrlPr>
                            </m:accPr>
                            <m:e>
                              <m:r>
                                <a:rPr lang="tr-TR" sz="1700" i="1">
                                  <a:latin typeface="Cambria Math" panose="02040503050406030204" pitchFamily="18" charset="0"/>
                                </a:rPr>
                                <m:t>𝑝</m:t>
                              </m:r>
                            </m:e>
                          </m:acc>
                          <m:r>
                            <a:rPr lang="tr-TR" sz="1700" i="1">
                              <a:latin typeface="Cambria Math" panose="02040503050406030204" pitchFamily="18" charset="0"/>
                            </a:rPr>
                            <m:t> </m:t>
                          </m:r>
                        </m:e>
                      </m:d>
                      <m:r>
                        <a:rPr lang="tr-TR" sz="1700" i="1">
                          <a:latin typeface="Cambria Math" panose="02040503050406030204" pitchFamily="18" charset="0"/>
                        </a:rPr>
                        <m:t>≡</m:t>
                      </m:r>
                      <m:nary>
                        <m:naryPr>
                          <m:ctrlPr>
                            <a:rPr lang="tr-TR" sz="1700" i="1">
                              <a:latin typeface="Cambria Math" panose="02040503050406030204" pitchFamily="18" charset="0"/>
                            </a:rPr>
                          </m:ctrlPr>
                        </m:naryPr>
                        <m:sub>
                          <m:sSub>
                            <m:sSubPr>
                              <m:ctrlPr>
                                <a:rPr lang="tr-TR" sz="1700" i="1">
                                  <a:latin typeface="Cambria Math" panose="02040503050406030204" pitchFamily="18" charset="0"/>
                                </a:rPr>
                              </m:ctrlPr>
                            </m:sSubPr>
                            <m:e>
                              <m:r>
                                <a:rPr lang="tr-TR" sz="1700" i="1">
                                  <a:latin typeface="Cambria Math" panose="02040503050406030204" pitchFamily="18" charset="0"/>
                                </a:rPr>
                                <m:t>𝑡</m:t>
                              </m:r>
                            </m:e>
                            <m:sub>
                              <m:r>
                                <a:rPr lang="tr-TR" sz="1700" i="1">
                                  <a:latin typeface="Cambria Math" panose="02040503050406030204" pitchFamily="18" charset="0"/>
                                </a:rPr>
                                <m:t>0</m:t>
                              </m:r>
                            </m:sub>
                          </m:sSub>
                        </m:sub>
                        <m:sup>
                          <m:sSub>
                            <m:sSubPr>
                              <m:ctrlPr>
                                <a:rPr lang="tr-TR" sz="1700" i="1">
                                  <a:latin typeface="Cambria Math" panose="02040503050406030204" pitchFamily="18" charset="0"/>
                                </a:rPr>
                              </m:ctrlPr>
                            </m:sSubPr>
                            <m:e>
                              <m:r>
                                <a:rPr lang="tr-TR" sz="1700" i="1">
                                  <a:latin typeface="Cambria Math" panose="02040503050406030204" pitchFamily="18" charset="0"/>
                                </a:rPr>
                                <m:t>𝑡</m:t>
                              </m:r>
                            </m:e>
                            <m:sub>
                              <m:r>
                                <a:rPr lang="tr-TR" sz="1700" i="1">
                                  <a:latin typeface="Cambria Math" panose="02040503050406030204" pitchFamily="18" charset="0"/>
                                </a:rPr>
                                <m:t>𝑓</m:t>
                              </m:r>
                            </m:sub>
                          </m:sSub>
                        </m:sup>
                        <m:e>
                          <m:r>
                            <a:rPr lang="tr-TR" sz="1700" i="1">
                              <a:latin typeface="Cambria Math" panose="02040503050406030204" pitchFamily="18" charset="0"/>
                            </a:rPr>
                            <m:t>𝑔</m:t>
                          </m:r>
                          <m:d>
                            <m:dPr>
                              <m:ctrlPr>
                                <a:rPr lang="tr-TR" sz="1700" i="1">
                                  <a:latin typeface="Cambria Math" panose="02040503050406030204" pitchFamily="18" charset="0"/>
                                </a:rPr>
                              </m:ctrlPr>
                            </m:d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 </m:t>
                              </m:r>
                              <m:acc>
                                <m:accPr>
                                  <m:chr m:val="̇"/>
                                  <m:ctrlPr>
                                    <a:rPr lang="tr-TR" sz="1700" i="1">
                                      <a:latin typeface="Cambria Math" panose="02040503050406030204" pitchFamily="18" charset="0"/>
                                    </a:rPr>
                                  </m:ctrlPr>
                                </m:acc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 </m:t>
                              </m:r>
                              <m:r>
                                <a:rPr lang="tr-TR" sz="1700" i="1">
                                  <a:latin typeface="Cambria Math" panose="02040503050406030204" pitchFamily="18" charset="0"/>
                                </a:rPr>
                                <m:t>𝑡</m:t>
                              </m:r>
                            </m:e>
                          </m:d>
                          <m:r>
                            <a:rPr lang="tr-TR" sz="1700" i="1">
                              <a:latin typeface="Cambria Math" panose="02040503050406030204" pitchFamily="18" charset="0"/>
                            </a:rPr>
                            <m:t>+</m:t>
                          </m:r>
                          <m:sSub>
                            <m:sSubPr>
                              <m:ctrlPr>
                                <a:rPr lang="tr-TR" sz="1700" i="1">
                                  <a:latin typeface="Cambria Math" panose="02040503050406030204" pitchFamily="18" charset="0"/>
                                </a:rPr>
                              </m:ctrlPr>
                            </m:sSubPr>
                            <m:e>
                              <m:r>
                                <a:rPr lang="tr-TR" sz="1700" i="1">
                                  <a:latin typeface="Cambria Math" panose="02040503050406030204" pitchFamily="18" charset="0"/>
                                </a:rPr>
                                <m:t>𝑝</m:t>
                              </m:r>
                            </m:e>
                            <m:sub>
                              <m:r>
                                <a:rPr lang="tr-TR" sz="1700" i="1">
                                  <a:latin typeface="Cambria Math" panose="02040503050406030204" pitchFamily="18" charset="0"/>
                                </a:rPr>
                                <m:t>1</m:t>
                              </m:r>
                            </m:sub>
                          </m:sSub>
                          <m:d>
                            <m:dPr>
                              <m:ctrlPr>
                                <a:rPr lang="tr-TR" sz="1700" i="1">
                                  <a:latin typeface="Cambria Math" panose="02040503050406030204" pitchFamily="18" charset="0"/>
                                </a:rPr>
                              </m:ctrlPr>
                            </m:dPr>
                            <m:e>
                              <m:r>
                                <a:rPr lang="tr-TR" sz="1700" i="1">
                                  <a:latin typeface="Cambria Math" panose="02040503050406030204" pitchFamily="18" charset="0"/>
                                </a:rPr>
                                <m:t>𝑡</m:t>
                              </m:r>
                            </m:e>
                          </m:d>
                          <m:d>
                            <m:dPr>
                              <m:begChr m:val="["/>
                              <m:endChr m:val="]"/>
                              <m:ctrlPr>
                                <a:rPr lang="tr-TR" sz="1700" i="1">
                                  <a:latin typeface="Cambria Math" panose="02040503050406030204" pitchFamily="18" charset="0"/>
                                </a:rPr>
                              </m:ctrlPr>
                            </m:dPr>
                            <m:e>
                              <m:sSub>
                                <m:sSubPr>
                                  <m:ctrlPr>
                                    <a:rPr lang="tr-TR" sz="1700" i="1">
                                      <a:latin typeface="Cambria Math" panose="02040503050406030204" pitchFamily="18" charset="0"/>
                                    </a:rPr>
                                  </m:ctrlPr>
                                </m:sSubPr>
                                <m:e>
                                  <m:r>
                                    <a:rPr lang="tr-TR" sz="1700" i="1">
                                      <a:latin typeface="Cambria Math" panose="02040503050406030204" pitchFamily="18" charset="0"/>
                                    </a:rPr>
                                    <m:t>𝑓</m:t>
                                  </m:r>
                                </m:e>
                                <m:sub>
                                  <m:r>
                                    <a:rPr lang="tr-TR" sz="1700" i="1">
                                      <a:latin typeface="Cambria Math" panose="02040503050406030204" pitchFamily="18" charset="0"/>
                                    </a:rPr>
                                    <m:t>1</m:t>
                                  </m:r>
                                </m:sub>
                              </m:sSub>
                              <m:d>
                                <m:dPr>
                                  <m:ctrlPr>
                                    <a:rPr lang="tr-TR" sz="1700" i="1">
                                      <a:latin typeface="Cambria Math" panose="02040503050406030204" pitchFamily="18" charset="0"/>
                                    </a:rPr>
                                  </m:ctrlPr>
                                </m:d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 </m:t>
                                  </m:r>
                                  <m:acc>
                                    <m:accPr>
                                      <m:chr m:val="̇"/>
                                      <m:ctrlPr>
                                        <a:rPr lang="tr-TR" sz="1700" i="1">
                                          <a:latin typeface="Cambria Math" panose="02040503050406030204" pitchFamily="18" charset="0"/>
                                        </a:rPr>
                                      </m:ctrlPr>
                                    </m:acc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 </m:t>
                                  </m:r>
                                  <m:r>
                                    <a:rPr lang="tr-TR" sz="1700" i="1">
                                      <a:latin typeface="Cambria Math" panose="02040503050406030204" pitchFamily="18" charset="0"/>
                                    </a:rPr>
                                    <m:t>𝑡</m:t>
                                  </m:r>
                                </m:e>
                              </m:d>
                            </m:e>
                          </m:d>
                          <m:r>
                            <a:rPr lang="tr-TR" sz="1700" i="1">
                              <a:latin typeface="Cambria Math" panose="02040503050406030204" pitchFamily="18" charset="0"/>
                            </a:rPr>
                            <m:t>+</m:t>
                          </m:r>
                          <m:sSub>
                            <m:sSubPr>
                              <m:ctrlPr>
                                <a:rPr lang="tr-TR" sz="1700" i="1">
                                  <a:latin typeface="Cambria Math" panose="02040503050406030204" pitchFamily="18" charset="0"/>
                                </a:rPr>
                              </m:ctrlPr>
                            </m:sSubPr>
                            <m:e>
                              <m:r>
                                <a:rPr lang="tr-TR" sz="1700" i="1">
                                  <a:latin typeface="Cambria Math" panose="02040503050406030204" pitchFamily="18" charset="0"/>
                                </a:rPr>
                                <m:t>𝑝</m:t>
                              </m:r>
                            </m:e>
                            <m:sub>
                              <m:r>
                                <a:rPr lang="tr-TR" sz="1700" i="1">
                                  <a:latin typeface="Cambria Math" panose="02040503050406030204" pitchFamily="18" charset="0"/>
                                </a:rPr>
                                <m:t>2</m:t>
                              </m:r>
                            </m:sub>
                          </m:sSub>
                          <m:d>
                            <m:dPr>
                              <m:ctrlPr>
                                <a:rPr lang="tr-TR" sz="1700" i="1">
                                  <a:latin typeface="Cambria Math" panose="02040503050406030204" pitchFamily="18" charset="0"/>
                                </a:rPr>
                              </m:ctrlPr>
                            </m:dPr>
                            <m:e>
                              <m:r>
                                <a:rPr lang="tr-TR" sz="1700" i="1">
                                  <a:latin typeface="Cambria Math" panose="02040503050406030204" pitchFamily="18" charset="0"/>
                                </a:rPr>
                                <m:t>𝑡</m:t>
                              </m:r>
                            </m:e>
                          </m:d>
                          <m:d>
                            <m:dPr>
                              <m:begChr m:val="["/>
                              <m:endChr m:val="]"/>
                              <m:ctrlPr>
                                <a:rPr lang="tr-TR" sz="1700" i="1">
                                  <a:latin typeface="Cambria Math" panose="02040503050406030204" pitchFamily="18" charset="0"/>
                                </a:rPr>
                              </m:ctrlPr>
                            </m:dPr>
                            <m:e>
                              <m:sSub>
                                <m:sSubPr>
                                  <m:ctrlPr>
                                    <a:rPr lang="tr-TR" sz="1700" i="1">
                                      <a:latin typeface="Cambria Math" panose="02040503050406030204" pitchFamily="18" charset="0"/>
                                    </a:rPr>
                                  </m:ctrlPr>
                                </m:sSubPr>
                                <m:e>
                                  <m:r>
                                    <a:rPr lang="tr-TR" sz="1700" i="1">
                                      <a:latin typeface="Cambria Math" panose="02040503050406030204" pitchFamily="18" charset="0"/>
                                    </a:rPr>
                                    <m:t>𝑓</m:t>
                                  </m:r>
                                </m:e>
                                <m:sub>
                                  <m:r>
                                    <a:rPr lang="tr-TR" sz="1700" i="1">
                                      <a:latin typeface="Cambria Math" panose="02040503050406030204" pitchFamily="18" charset="0"/>
                                    </a:rPr>
                                    <m:t>2</m:t>
                                  </m:r>
                                </m:sub>
                              </m:sSub>
                              <m:d>
                                <m:dPr>
                                  <m:ctrlPr>
                                    <a:rPr lang="tr-TR" sz="1700" i="1">
                                      <a:latin typeface="Cambria Math" panose="02040503050406030204" pitchFamily="18" charset="0"/>
                                    </a:rPr>
                                  </m:ctrlPr>
                                </m:d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m:t>
                                  </m:r>
                                  <m:acc>
                                    <m:accPr>
                                      <m:chr m:val="̇"/>
                                      <m:ctrlPr>
                                        <a:rPr lang="tr-TR" sz="1700" i="1">
                                          <a:latin typeface="Cambria Math" panose="02040503050406030204" pitchFamily="18" charset="0"/>
                                        </a:rPr>
                                      </m:ctrlPr>
                                    </m:acc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 </m:t>
                                  </m:r>
                                  <m:r>
                                    <a:rPr lang="tr-TR" sz="1700" i="1">
                                      <a:latin typeface="Cambria Math" panose="02040503050406030204" pitchFamily="18" charset="0"/>
                                    </a:rPr>
                                    <m:t>𝑡</m:t>
                                  </m:r>
                                </m:e>
                              </m:d>
                            </m:e>
                          </m:d>
                          <m:r>
                            <a:rPr lang="tr-TR" sz="1700" i="1">
                              <a:latin typeface="Cambria Math" panose="02040503050406030204" pitchFamily="18" charset="0"/>
                            </a:rPr>
                            <m:t>+...…+</m:t>
                          </m:r>
                          <m:sSub>
                            <m:sSubPr>
                              <m:ctrlPr>
                                <a:rPr lang="tr-TR" sz="1700" i="1">
                                  <a:latin typeface="Cambria Math" panose="02040503050406030204" pitchFamily="18" charset="0"/>
                                </a:rPr>
                              </m:ctrlPr>
                            </m:sSubPr>
                            <m:e>
                              <m:r>
                                <a:rPr lang="tr-TR" sz="1700" i="1">
                                  <a:latin typeface="Cambria Math" panose="02040503050406030204" pitchFamily="18" charset="0"/>
                                </a:rPr>
                                <m:t>𝑝</m:t>
                              </m:r>
                            </m:e>
                            <m:sub>
                              <m:r>
                                <a:rPr lang="tr-TR" sz="1700" i="1">
                                  <a:latin typeface="Cambria Math" panose="02040503050406030204" pitchFamily="18" charset="0"/>
                                </a:rPr>
                                <m:t>𝑛</m:t>
                              </m:r>
                            </m:sub>
                          </m:sSub>
                          <m:d>
                            <m:dPr>
                              <m:ctrlPr>
                                <a:rPr lang="tr-TR" sz="1700" i="1">
                                  <a:latin typeface="Cambria Math" panose="02040503050406030204" pitchFamily="18" charset="0"/>
                                </a:rPr>
                              </m:ctrlPr>
                            </m:dPr>
                            <m:e>
                              <m:r>
                                <a:rPr lang="tr-TR" sz="1700" i="1">
                                  <a:latin typeface="Cambria Math" panose="02040503050406030204" pitchFamily="18" charset="0"/>
                                </a:rPr>
                                <m:t>𝑡</m:t>
                              </m:r>
                            </m:e>
                          </m:d>
                          <m:d>
                            <m:dPr>
                              <m:begChr m:val="["/>
                              <m:endChr m:val="]"/>
                              <m:ctrlPr>
                                <a:rPr lang="tr-TR" sz="1700" i="1">
                                  <a:latin typeface="Cambria Math" panose="02040503050406030204" pitchFamily="18" charset="0"/>
                                </a:rPr>
                              </m:ctrlPr>
                            </m:dPr>
                            <m:e>
                              <m:sSub>
                                <m:sSubPr>
                                  <m:ctrlPr>
                                    <a:rPr lang="tr-TR" sz="1700" i="1">
                                      <a:latin typeface="Cambria Math" panose="02040503050406030204" pitchFamily="18" charset="0"/>
                                    </a:rPr>
                                  </m:ctrlPr>
                                </m:sSubPr>
                                <m:e>
                                  <m:r>
                                    <a:rPr lang="tr-TR" sz="1700" i="1">
                                      <a:latin typeface="Cambria Math" panose="02040503050406030204" pitchFamily="18" charset="0"/>
                                    </a:rPr>
                                    <m:t>𝑓</m:t>
                                  </m:r>
                                </m:e>
                                <m:sub>
                                  <m:r>
                                    <a:rPr lang="tr-TR" sz="1700" i="1">
                                      <a:latin typeface="Cambria Math" panose="02040503050406030204" pitchFamily="18" charset="0"/>
                                    </a:rPr>
                                    <m:t>𝑛</m:t>
                                  </m:r>
                                </m:sub>
                              </m:sSub>
                              <m:d>
                                <m:dPr>
                                  <m:ctrlPr>
                                    <a:rPr lang="tr-TR" sz="1700" i="1">
                                      <a:latin typeface="Cambria Math" panose="02040503050406030204" pitchFamily="18" charset="0"/>
                                    </a:rPr>
                                  </m:ctrlPr>
                                </m:d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 </m:t>
                                  </m:r>
                                  <m:acc>
                                    <m:accPr>
                                      <m:chr m:val="̇"/>
                                      <m:ctrlPr>
                                        <a:rPr lang="tr-TR" sz="1700" i="1">
                                          <a:latin typeface="Cambria Math" panose="02040503050406030204" pitchFamily="18" charset="0"/>
                                        </a:rPr>
                                      </m:ctrlPr>
                                    </m:accPr>
                                    <m:e>
                                      <m:acc>
                                        <m:accPr>
                                          <m:chr m:val="̲"/>
                                          <m:ctrlPr>
                                            <a:rPr lang="tr-TR" sz="1700" i="1">
                                              <a:latin typeface="Cambria Math" panose="02040503050406030204" pitchFamily="18" charset="0"/>
                                            </a:rPr>
                                          </m:ctrlPr>
                                        </m:accPr>
                                        <m:e>
                                          <m:r>
                                            <a:rPr lang="tr-TR" sz="1700" i="1">
                                              <a:latin typeface="Cambria Math" panose="02040503050406030204" pitchFamily="18" charset="0"/>
                                            </a:rPr>
                                            <m:t>𝑤</m:t>
                                          </m:r>
                                        </m:e>
                                      </m:acc>
                                    </m:e>
                                  </m:acc>
                                  <m:d>
                                    <m:dPr>
                                      <m:ctrlPr>
                                        <a:rPr lang="tr-TR" sz="1700" i="1">
                                          <a:latin typeface="Cambria Math" panose="02040503050406030204" pitchFamily="18" charset="0"/>
                                        </a:rPr>
                                      </m:ctrlPr>
                                    </m:dPr>
                                    <m:e>
                                      <m:r>
                                        <a:rPr lang="tr-TR" sz="1700" i="1">
                                          <a:latin typeface="Cambria Math" panose="02040503050406030204" pitchFamily="18" charset="0"/>
                                        </a:rPr>
                                        <m:t>𝑡</m:t>
                                      </m:r>
                                    </m:e>
                                  </m:d>
                                  <m:r>
                                    <a:rPr lang="tr-TR" sz="1700" i="1">
                                      <a:latin typeface="Cambria Math" panose="02040503050406030204" pitchFamily="18" charset="0"/>
                                    </a:rPr>
                                    <m:t>, </m:t>
                                  </m:r>
                                  <m:r>
                                    <a:rPr lang="tr-TR" sz="1700" i="1">
                                      <a:latin typeface="Cambria Math" panose="02040503050406030204" pitchFamily="18" charset="0"/>
                                    </a:rPr>
                                    <m:t>𝑡</m:t>
                                  </m:r>
                                  <m:r>
                                    <a:rPr lang="tr-TR" sz="1700" i="1">
                                      <a:latin typeface="Cambria Math" panose="02040503050406030204" pitchFamily="18" charset="0"/>
                                    </a:rPr>
                                    <m:t> </m:t>
                                  </m:r>
                                </m:e>
                              </m:d>
                              <m:r>
                                <a:rPr lang="tr-TR" sz="1700" i="1">
                                  <a:latin typeface="Cambria Math" panose="02040503050406030204" pitchFamily="18" charset="0"/>
                                </a:rPr>
                                <m:t>  </m:t>
                              </m:r>
                            </m:e>
                          </m:d>
                          <m:r>
                            <a:rPr lang="tr-TR" sz="1700" i="1">
                              <a:latin typeface="Cambria Math" panose="02040503050406030204" pitchFamily="18" charset="0"/>
                            </a:rPr>
                            <m:t>  }</m:t>
                          </m:r>
                          <m:r>
                            <a:rPr lang="tr-TR" sz="1700" i="1">
                              <a:latin typeface="Cambria Math" panose="02040503050406030204" pitchFamily="18" charset="0"/>
                            </a:rPr>
                            <m:t>𝑑𝑡</m:t>
                          </m:r>
                        </m:e>
                      </m:nary>
                    </m:oMath>
                  </m:oMathPara>
                </a14:m>
                <a:endParaRPr lang="tr-TR" sz="1700" dirty="0"/>
              </a:p>
              <a:p>
                <a:r>
                  <a:rPr lang="tr-TR" dirty="0" smtClean="0"/>
                  <a:t>yada, daha derli toplu</a:t>
                </a:r>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𝑔</m:t>
                          </m:r>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d>
                            <m:dPr>
                              <m:ctrlPr>
                                <a:rPr lang="tr-TR" i="1">
                                  <a:latin typeface="Cambria Math" panose="02040503050406030204" pitchFamily="18" charset="0"/>
                                </a:rPr>
                              </m:ctrlPr>
                            </m:dPr>
                            <m:e>
                              <m:r>
                                <a:rPr lang="tr-TR" i="1">
                                  <a:latin typeface="Cambria Math" panose="02040503050406030204" pitchFamily="18" charset="0"/>
                                </a:rPr>
                                <m:t>𝑡</m:t>
                              </m:r>
                            </m:e>
                          </m:d>
                          <m:d>
                            <m:dPr>
                              <m:begChr m:val="["/>
                              <m:endChr m:val="]"/>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𝑓</m:t>
                                  </m:r>
                                </m:e>
                              </m:acc>
                              <m:r>
                                <a:rPr lang="tr-TR" i="1">
                                  <a:latin typeface="Cambria Math" panose="02040503050406030204" pitchFamily="18" charset="0"/>
                                </a:rPr>
                                <m:t> </m:t>
                              </m:r>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 </m:t>
                                  </m:r>
                                  <m:r>
                                    <a:rPr lang="tr-TR" i="1">
                                      <a:latin typeface="Cambria Math" panose="02040503050406030204" pitchFamily="18" charset="0"/>
                                    </a:rPr>
                                    <m:t>𝑡</m:t>
                                  </m:r>
                                </m:e>
                              </m:d>
                            </m:e>
                          </m:d>
                          <m:r>
                            <a:rPr lang="tr-TR" i="1">
                              <a:latin typeface="Cambria Math" panose="02040503050406030204" pitchFamily="18" charset="0"/>
                            </a:rPr>
                            <m:t>  }</m:t>
                          </m:r>
                          <m:r>
                            <a:rPr lang="tr-TR" i="1">
                              <a:latin typeface="Cambria Math" panose="02040503050406030204" pitchFamily="18" charset="0"/>
                            </a:rPr>
                            <m:t>𝑑𝑡</m:t>
                          </m:r>
                        </m:e>
                      </m:nary>
                    </m:oMath>
                  </m:oMathPara>
                </a14:m>
                <a:endParaRPr lang="tr-TR" dirty="0"/>
              </a:p>
              <a:p>
                <a:r>
                  <a:rPr lang="tr-TR" dirty="0" smtClean="0"/>
                  <a:t>Burada,</a:t>
                </a:r>
                <a:endParaRPr lang="tr-TR" dirty="0"/>
              </a:p>
              <a:p>
                <a:pPr marL="45720" indent="0">
                  <a:buNone/>
                </a:pP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𝑝</m:t>
                        </m:r>
                      </m:e>
                    </m:acc>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𝑝</m:t>
                                  </m:r>
                                </m:e>
                                <m:sub>
                                  <m:r>
                                    <a:rPr lang="tr-TR" i="1">
                                      <a:latin typeface="Cambria Math" panose="02040503050406030204" pitchFamily="18" charset="0"/>
                                    </a:rPr>
                                    <m:t>1</m:t>
                                  </m:r>
                                </m:sub>
                              </m:sSub>
                              <m:d>
                                <m:dPr>
                                  <m:ctrlPr>
                                    <a:rPr lang="tr-TR" i="1">
                                      <a:latin typeface="Cambria Math" panose="02040503050406030204" pitchFamily="18" charset="0"/>
                                    </a:rPr>
                                  </m:ctrlPr>
                                </m:dPr>
                                <m:e>
                                  <m:r>
                                    <a:rPr lang="tr-TR" i="1">
                                      <a:latin typeface="Cambria Math" panose="02040503050406030204" pitchFamily="18" charset="0"/>
                                    </a:rPr>
                                    <m:t>𝑡</m:t>
                                  </m:r>
                                </m:e>
                              </m:d>
                            </m:e>
                          </m:mr>
                          <m:mr>
                            <m:e>
                              <m:r>
                                <a:rPr lang="tr-TR" i="1">
                                  <a:latin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𝑝</m:t>
                                  </m:r>
                                </m:e>
                                <m:sub>
                                  <m:r>
                                    <a:rPr lang="tr-TR" i="1">
                                      <a:latin typeface="Cambria Math" panose="02040503050406030204" pitchFamily="18" charset="0"/>
                                    </a:rPr>
                                    <m:t>𝑛</m:t>
                                  </m:r>
                                </m:sub>
                              </m:sSub>
                              <m:d>
                                <m:dPr>
                                  <m:ctrlPr>
                                    <a:rPr lang="tr-TR" i="1">
                                      <a:latin typeface="Cambria Math" panose="02040503050406030204" pitchFamily="18" charset="0"/>
                                    </a:rPr>
                                  </m:ctrlPr>
                                </m:dPr>
                                <m:e>
                                  <m:r>
                                    <a:rPr lang="tr-TR" i="1">
                                      <a:latin typeface="Cambria Math" panose="02040503050406030204" pitchFamily="18" charset="0"/>
                                    </a:rPr>
                                    <m:t>𝑡</m:t>
                                  </m:r>
                                </m:e>
                              </m:d>
                            </m:e>
                          </m:mr>
                        </m:m>
                      </m:e>
                    </m:d>
                    <m:r>
                      <a:rPr lang="tr-TR" i="1">
                        <a:latin typeface="Cambria Math" panose="02040503050406030204" pitchFamily="18" charset="0"/>
                      </a:rPr>
                      <m:t>=</m:t>
                    </m:r>
                  </m:oMath>
                </a14:m>
                <a:r>
                  <a:rPr lang="tr-TR" dirty="0"/>
                  <a:t> </a:t>
                </a:r>
                <a:r>
                  <a:rPr lang="tr-TR" dirty="0" err="1"/>
                  <a:t>Lagrange</a:t>
                </a:r>
                <a:r>
                  <a:rPr lang="tr-TR" dirty="0"/>
                  <a:t> çarpanı fonksiyonları</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1748" r="-872"/>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57D1AED8-0CE7-448B-8AFA-39DDECFBF1A2}" type="datetime1">
              <a:rPr lang="tr-TR" smtClean="0"/>
              <a:t>8.04.2019</a:t>
            </a:fld>
            <a:endParaRPr lang="tr-TR"/>
          </a:p>
        </p:txBody>
      </p:sp>
      <p:sp>
        <p:nvSpPr>
          <p:cNvPr id="5" name="Altbilgi Yer Tutucusu 4"/>
          <p:cNvSpPr>
            <a:spLocks noGrp="1"/>
          </p:cNvSpPr>
          <p:nvPr>
            <p:ph type="ftr" sz="quarter" idx="11"/>
          </p:nvPr>
        </p:nvSpPr>
        <p:spPr/>
        <p:txBody>
          <a:bodyPr/>
          <a:lstStyle/>
          <a:p>
            <a:r>
              <a:rPr lang="tr-TR" smtClean="0"/>
              <a:t>Dr. Nurdan Bilgin 2018-2019</a:t>
            </a:r>
            <a:endParaRPr lang="tr-TR"/>
          </a:p>
        </p:txBody>
      </p:sp>
      <p:sp>
        <p:nvSpPr>
          <p:cNvPr id="6" name="Slayt Numarası Yer Tutucusu 5"/>
          <p:cNvSpPr>
            <a:spLocks noGrp="1"/>
          </p:cNvSpPr>
          <p:nvPr>
            <p:ph type="sldNum" sz="quarter" idx="12"/>
          </p:nvPr>
        </p:nvSpPr>
        <p:spPr/>
        <p:txBody>
          <a:bodyPr/>
          <a:lstStyle/>
          <a:p>
            <a:fld id="{A1F581CE-71F0-4088-85C7-6D10BC70B87B}" type="slidenum">
              <a:rPr lang="tr-TR" smtClean="0"/>
              <a:t>8</a:t>
            </a:fld>
            <a:endParaRPr lang="tr-TR"/>
          </a:p>
        </p:txBody>
      </p:sp>
    </p:spTree>
    <p:extLst>
      <p:ext uri="{BB962C8B-B14F-4D97-AF65-F5344CB8AC3E}">
        <p14:creationId xmlns:p14="http://schemas.microsoft.com/office/powerpoint/2010/main" val="334395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solidFill>
                  <a:srgbClr val="000000"/>
                </a:solidFill>
              </a:rPr>
              <a:t>Kısıt Olduğu Durum İçin Fonksiyonelin </a:t>
            </a:r>
            <a:r>
              <a:rPr lang="tr-TR" sz="2800" dirty="0" err="1">
                <a:solidFill>
                  <a:srgbClr val="000000"/>
                </a:solidFill>
              </a:rPr>
              <a:t>Minimizasyonu</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lnSpcReduction="10000"/>
              </a:bodyPr>
              <a:lstStyle/>
              <a:p>
                <a:pPr marL="45720" indent="0">
                  <a:lnSpc>
                    <a:spcPct val="120000"/>
                  </a:lnSpc>
                  <a:spcBef>
                    <a:spcPts val="600"/>
                  </a:spcBef>
                  <a:spcAft>
                    <a:spcPts val="600"/>
                  </a:spcAft>
                  <a:buNone/>
                </a:pPr>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oMath>
                </a14:m>
                <a:r>
                  <a:rPr lang="tr-TR" dirty="0" smtClean="0"/>
                  <a:t>’</a:t>
                </a:r>
                <a:r>
                  <a:rPr lang="tr-TR" dirty="0" err="1" smtClean="0"/>
                  <a:t>nın</a:t>
                </a:r>
                <a:r>
                  <a:rPr lang="tr-TR" dirty="0" smtClean="0"/>
                  <a:t> varyasyonu aşağıdaki gibi ifade edilmektedir</a:t>
                </a:r>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𝛿</m:t>
                      </m:r>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smtClean="0">
                          <a:latin typeface="Cambria Math" panose="02040503050406030204" pitchFamily="18" charset="0"/>
                        </a:rPr>
                        <m:t>= </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 </m:t>
                          </m:r>
                          <m:d>
                            <m:dPr>
                              <m:begChr m:val="{"/>
                              <m:endChr m:val="}"/>
                              <m:ctrlPr>
                                <a:rPr lang="tr-TR" i="1">
                                  <a:latin typeface="Cambria Math" panose="02040503050406030204" pitchFamily="18" charset="0"/>
                                </a:rPr>
                              </m:ctrlPr>
                            </m:dPr>
                            <m:e>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e>
                                      </m:d>
                                    </m:e>
                                    <m:sup>
                                      <m:r>
                                        <a:rPr lang="tr-TR" i="1">
                                          <a:latin typeface="Cambria Math" panose="02040503050406030204" pitchFamily="18" charset="0"/>
                                        </a:rPr>
                                        <m:t>𝑇</m:t>
                                      </m:r>
                                    </m:sup>
                                  </m:sSup>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f>
                                    <m:fPr>
                                      <m:ctrlPr>
                                        <a:rPr lang="tr-TR" i="1">
                                          <a:latin typeface="Cambria Math" panose="02040503050406030204" pitchFamily="18" charset="0"/>
                                        </a:rPr>
                                      </m:ctrlPr>
                                    </m:fPr>
                                    <m:num>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𝑓</m:t>
                                          </m:r>
                                        </m:e>
                                      </m:acc>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r>
                                    <a:rPr lang="tr-TR" i="1">
                                      <a:latin typeface="Cambria Math" panose="02040503050406030204" pitchFamily="18" charset="0"/>
                                    </a:rPr>
                                    <m:t> </m:t>
                                  </m:r>
                                </m:e>
                              </m:d>
                              <m:r>
                                <a:rPr lang="tr-TR" i="1">
                                  <a:latin typeface="Cambria Math" panose="02040503050406030204" pitchFamily="18" charset="0"/>
                                </a:rPr>
                                <m:t>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rPr>
                                    <m:t> </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en>
                                          </m:f>
                                        </m:e>
                                      </m:d>
                                    </m:e>
                                    <m:sup>
                                      <m:r>
                                        <a:rPr lang="tr-TR" i="1">
                                          <a:latin typeface="Cambria Math" panose="02040503050406030204" pitchFamily="18" charset="0"/>
                                        </a:rPr>
                                        <m:t>𝑇</m:t>
                                      </m:r>
                                    </m:sup>
                                  </m:sSup>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f>
                                    <m:fPr>
                                      <m:ctrlPr>
                                        <a:rPr lang="tr-TR" i="1">
                                          <a:latin typeface="Cambria Math" panose="02040503050406030204" pitchFamily="18" charset="0"/>
                                        </a:rPr>
                                      </m:ctrlPr>
                                    </m:fPr>
                                    <m:num>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𝑓</m:t>
                                          </m:r>
                                        </m:e>
                                      </m:acc>
                                    </m:num>
                                    <m:den>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en>
                                  </m:f>
                                </m:e>
                              </m:d>
                              <m:r>
                                <a:rPr lang="tr-TR" i="1">
                                  <a:latin typeface="Cambria Math" panose="02040503050406030204" pitchFamily="18" charset="0"/>
                                </a:rPr>
                                <m:t>𝛿</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r>
                                <a:rPr lang="tr-TR" i="1">
                                  <a:latin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rPr>
                                    <m:t> </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𝑓</m:t>
                                          </m:r>
                                        </m:e>
                                      </m:acc>
                                    </m:e>
                                    <m:sup>
                                      <m:r>
                                        <a:rPr lang="tr-TR" i="1">
                                          <a:latin typeface="Cambria Math" panose="02040503050406030204" pitchFamily="18" charset="0"/>
                                        </a:rPr>
                                        <m:t>𝑇</m:t>
                                      </m:r>
                                    </m:sup>
                                  </m:sSup>
                                  <m:r>
                                    <a:rPr lang="tr-TR" i="1">
                                      <a:latin typeface="Cambria Math" panose="02040503050406030204" pitchFamily="18" charset="0"/>
                                    </a:rPr>
                                    <m:t> </m:t>
                                  </m:r>
                                </m:e>
                              </m:d>
                              <m:r>
                                <a:rPr lang="tr-TR" i="1">
                                  <a:latin typeface="Cambria Math" panose="02040503050406030204" pitchFamily="18" charset="0"/>
                                </a:rPr>
                                <m:t>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𝑑𝑡</m:t>
                          </m:r>
                          <m:r>
                            <a:rPr lang="tr-TR" i="1">
                              <a:latin typeface="Cambria Math" panose="02040503050406030204" pitchFamily="18" charset="0"/>
                            </a:rPr>
                            <m:t> </m:t>
                          </m:r>
                        </m:e>
                      </m:nary>
                    </m:oMath>
                  </m:oMathPara>
                </a14:m>
                <a:endParaRPr lang="tr-TR" dirty="0"/>
              </a:p>
              <a:p>
                <a:r>
                  <a:rPr lang="tr-TR" dirty="0" smtClean="0"/>
                  <a:t>Burada,</a:t>
                </a:r>
                <a:endParaRPr lang="tr-TR" dirty="0"/>
              </a:p>
              <a:p>
                <a:pPr marL="45720" indent="0">
                  <a:buNone/>
                </a:pPr>
                <a14:m>
                  <m:oMathPara xmlns:m="http://schemas.openxmlformats.org/officeDocument/2006/math">
                    <m:oMathParaPr>
                      <m:jc m:val="centerGroup"/>
                    </m:oMathParaPr>
                    <m:oMath xmlns:m="http://schemas.openxmlformats.org/officeDocument/2006/math">
                      <m:f>
                        <m:fPr>
                          <m:ctrlPr>
                            <a:rPr lang="tr-TR" sz="1900" i="1">
                              <a:latin typeface="Cambria Math" panose="02040503050406030204" pitchFamily="18" charset="0"/>
                            </a:rPr>
                          </m:ctrlPr>
                        </m:fPr>
                        <m:num>
                          <m:r>
                            <a:rPr lang="tr-TR" sz="1900" i="1">
                              <a:latin typeface="Cambria Math" panose="02040503050406030204" pitchFamily="18" charset="0"/>
                            </a:rPr>
                            <m:t>𝜕</m:t>
                          </m:r>
                          <m:acc>
                            <m:accPr>
                              <m:chr m:val="̲"/>
                              <m:ctrlPr>
                                <a:rPr lang="tr-TR" sz="1900" i="1">
                                  <a:latin typeface="Cambria Math" panose="02040503050406030204" pitchFamily="18" charset="0"/>
                                </a:rPr>
                              </m:ctrlPr>
                            </m:accPr>
                            <m:e>
                              <m:r>
                                <a:rPr lang="tr-TR" sz="1900" i="1">
                                  <a:latin typeface="Cambria Math" panose="02040503050406030204" pitchFamily="18" charset="0"/>
                                </a:rPr>
                                <m:t>𝑓</m:t>
                              </m:r>
                            </m:e>
                          </m:acc>
                        </m:num>
                        <m:den>
                          <m:r>
                            <a:rPr lang="tr-TR" sz="1900" i="1">
                              <a:latin typeface="Cambria Math" panose="02040503050406030204" pitchFamily="18" charset="0"/>
                            </a:rPr>
                            <m:t>𝜕</m:t>
                          </m:r>
                          <m:acc>
                            <m:accPr>
                              <m:chr m:val="̲"/>
                              <m:ctrlPr>
                                <a:rPr lang="tr-TR" sz="1900" i="1">
                                  <a:latin typeface="Cambria Math" panose="02040503050406030204" pitchFamily="18" charset="0"/>
                                </a:rPr>
                              </m:ctrlPr>
                            </m:accPr>
                            <m:e>
                              <m:r>
                                <a:rPr lang="tr-TR" sz="1900" i="1">
                                  <a:latin typeface="Cambria Math" panose="02040503050406030204" pitchFamily="18" charset="0"/>
                                </a:rPr>
                                <m:t>𝑤</m:t>
                              </m:r>
                            </m:e>
                          </m:acc>
                        </m:den>
                      </m:f>
                      <m:r>
                        <a:rPr lang="tr-TR" sz="1900" i="1">
                          <a:latin typeface="Cambria Math" panose="02040503050406030204" pitchFamily="18" charset="0"/>
                        </a:rPr>
                        <m:t>≡</m:t>
                      </m:r>
                      <m:d>
                        <m:dPr>
                          <m:begChr m:val="["/>
                          <m:endChr m:val="]"/>
                          <m:ctrlPr>
                            <a:rPr lang="tr-TR" sz="1900" i="1">
                              <a:latin typeface="Cambria Math" panose="02040503050406030204" pitchFamily="18" charset="0"/>
                            </a:rPr>
                          </m:ctrlPr>
                        </m:dPr>
                        <m:e>
                          <m:m>
                            <m:mPr>
                              <m:mcs>
                                <m:mc>
                                  <m:mcPr>
                                    <m:count m:val="3"/>
                                    <m:mcJc m:val="center"/>
                                  </m:mcPr>
                                </m:mc>
                              </m:mcs>
                              <m:ctrlPr>
                                <a:rPr lang="tr-TR" sz="1900" i="1">
                                  <a:latin typeface="Cambria Math" panose="02040503050406030204" pitchFamily="18" charset="0"/>
                                </a:rPr>
                              </m:ctrlPr>
                            </m:mPr>
                            <m:mr>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1</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𝑤</m:t>
                                        </m:r>
                                      </m:e>
                                      <m:sub>
                                        <m:r>
                                          <a:rPr lang="tr-TR" sz="1900" i="1">
                                            <a:latin typeface="Cambria Math" panose="02040503050406030204" pitchFamily="18" charset="0"/>
                                          </a:rPr>
                                          <m:t>1</m:t>
                                        </m:r>
                                      </m:sub>
                                    </m:sSub>
                                  </m:den>
                                </m:f>
                              </m:e>
                              <m:e>
                                <m:r>
                                  <a:rPr lang="tr-TR" sz="1900" i="1">
                                    <a:latin typeface="Cambria Math" panose="02040503050406030204" pitchFamily="18" charset="0"/>
                                  </a:rPr>
                                  <m:t> .  . </m:t>
                                </m:r>
                              </m:e>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1</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𝑤</m:t>
                                        </m:r>
                                      </m:e>
                                      <m:sub>
                                        <m:r>
                                          <a:rPr lang="tr-TR" sz="1900" i="1">
                                            <a:latin typeface="Cambria Math" panose="02040503050406030204" pitchFamily="18" charset="0"/>
                                          </a:rPr>
                                          <m:t>𝑛</m:t>
                                        </m:r>
                                        <m:r>
                                          <a:rPr lang="tr-TR" sz="1900" i="1">
                                            <a:latin typeface="Cambria Math" panose="02040503050406030204" pitchFamily="18" charset="0"/>
                                          </a:rPr>
                                          <m:t>+</m:t>
                                        </m:r>
                                        <m:r>
                                          <a:rPr lang="tr-TR" sz="1900" i="1">
                                            <a:latin typeface="Cambria Math" panose="02040503050406030204" pitchFamily="18" charset="0"/>
                                          </a:rPr>
                                          <m:t>𝑚</m:t>
                                        </m:r>
                                      </m:sub>
                                    </m:sSub>
                                  </m:den>
                                </m:f>
                              </m:e>
                            </m:mr>
                            <m:mr>
                              <m:e>
                                <m:r>
                                  <a:rPr lang="tr-TR" sz="1900" i="1">
                                    <a:latin typeface="Cambria Math" panose="02040503050406030204" pitchFamily="18" charset="0"/>
                                  </a:rPr>
                                  <m:t> .</m:t>
                                </m:r>
                              </m:e>
                              <m:e>
                                <m:r>
                                  <a:rPr lang="tr-TR" sz="1900" i="1">
                                    <a:latin typeface="Cambria Math" panose="02040503050406030204" pitchFamily="18" charset="0"/>
                                  </a:rPr>
                                  <m:t>    </m:t>
                                </m:r>
                              </m:e>
                              <m:e>
                                <m:r>
                                  <a:rPr lang="tr-TR" sz="1900" i="1">
                                    <a:latin typeface="Cambria Math" panose="02040503050406030204" pitchFamily="18" charset="0"/>
                                  </a:rPr>
                                  <m:t> .</m:t>
                                </m:r>
                              </m:e>
                            </m:mr>
                            <m:mr>
                              <m:e>
                                <m:r>
                                  <a:rPr lang="tr-TR" sz="1900" i="1">
                                    <a:latin typeface="Cambria Math" panose="02040503050406030204" pitchFamily="18" charset="0"/>
                                  </a:rPr>
                                  <m:t> .</m:t>
                                </m:r>
                              </m:e>
                              <m:e>
                                <m:r>
                                  <a:rPr lang="tr-TR" sz="1900" i="1">
                                    <a:latin typeface="Cambria Math" panose="02040503050406030204" pitchFamily="18" charset="0"/>
                                  </a:rPr>
                                  <m:t>    </m:t>
                                </m:r>
                              </m:e>
                              <m:e>
                                <m:r>
                                  <a:rPr lang="tr-TR" sz="1900" i="1">
                                    <a:latin typeface="Cambria Math" panose="02040503050406030204" pitchFamily="18" charset="0"/>
                                  </a:rPr>
                                  <m:t> .</m:t>
                                </m:r>
                              </m:e>
                            </m:mr>
                            <m:mr>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𝑛</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𝑤</m:t>
                                        </m:r>
                                      </m:e>
                                      <m:sub>
                                        <m:r>
                                          <a:rPr lang="tr-TR" sz="1900" i="1">
                                            <a:latin typeface="Cambria Math" panose="02040503050406030204" pitchFamily="18" charset="0"/>
                                          </a:rPr>
                                          <m:t>1</m:t>
                                        </m:r>
                                      </m:sub>
                                    </m:sSub>
                                  </m:den>
                                </m:f>
                              </m:e>
                              <m:e>
                                <m:r>
                                  <a:rPr lang="tr-TR" sz="1900" i="1">
                                    <a:latin typeface="Cambria Math" panose="02040503050406030204" pitchFamily="18" charset="0"/>
                                  </a:rPr>
                                  <m:t> .  . </m:t>
                                </m:r>
                              </m:e>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𝑛</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𝑤</m:t>
                                        </m:r>
                                      </m:e>
                                      <m:sub>
                                        <m:r>
                                          <a:rPr lang="tr-TR" sz="1900" i="1">
                                            <a:latin typeface="Cambria Math" panose="02040503050406030204" pitchFamily="18" charset="0"/>
                                          </a:rPr>
                                          <m:t>𝑛</m:t>
                                        </m:r>
                                        <m:r>
                                          <a:rPr lang="tr-TR" sz="1900" i="1">
                                            <a:latin typeface="Cambria Math" panose="02040503050406030204" pitchFamily="18" charset="0"/>
                                          </a:rPr>
                                          <m:t>+</m:t>
                                        </m:r>
                                        <m:r>
                                          <a:rPr lang="tr-TR" sz="1900" i="1">
                                            <a:latin typeface="Cambria Math" panose="02040503050406030204" pitchFamily="18" charset="0"/>
                                          </a:rPr>
                                          <m:t>𝑚</m:t>
                                        </m:r>
                                      </m:sub>
                                    </m:sSub>
                                  </m:den>
                                </m:f>
                              </m:e>
                            </m:mr>
                          </m:m>
                        </m:e>
                      </m:d>
                      <m:r>
                        <a:rPr lang="tr-TR" sz="1900" i="1">
                          <a:latin typeface="Cambria Math" panose="02040503050406030204" pitchFamily="18" charset="0"/>
                        </a:rPr>
                        <m:t> </m:t>
                      </m:r>
                      <m:r>
                        <a:rPr lang="tr-TR" sz="1900" b="0" i="1" smtClean="0">
                          <a:latin typeface="Cambria Math" panose="02040503050406030204" pitchFamily="18" charset="0"/>
                        </a:rPr>
                        <m:t>; </m:t>
                      </m:r>
                      <m:f>
                        <m:fPr>
                          <m:ctrlPr>
                            <a:rPr lang="tr-TR" sz="1900" i="1" smtClean="0">
                              <a:latin typeface="Cambria Math" panose="02040503050406030204" pitchFamily="18" charset="0"/>
                            </a:rPr>
                          </m:ctrlPr>
                        </m:fPr>
                        <m:num>
                          <m:r>
                            <a:rPr lang="tr-TR" sz="1900" i="1">
                              <a:latin typeface="Cambria Math" panose="02040503050406030204" pitchFamily="18" charset="0"/>
                            </a:rPr>
                            <m:t>𝜕</m:t>
                          </m:r>
                          <m:acc>
                            <m:accPr>
                              <m:chr m:val="̲"/>
                              <m:ctrlPr>
                                <a:rPr lang="tr-TR" sz="1900" i="1">
                                  <a:latin typeface="Cambria Math" panose="02040503050406030204" pitchFamily="18" charset="0"/>
                                </a:rPr>
                              </m:ctrlPr>
                            </m:accPr>
                            <m:e>
                              <m:r>
                                <a:rPr lang="tr-TR" sz="1900" i="1">
                                  <a:latin typeface="Cambria Math" panose="02040503050406030204" pitchFamily="18" charset="0"/>
                                </a:rPr>
                                <m:t>𝑓</m:t>
                              </m:r>
                            </m:e>
                          </m:acc>
                        </m:num>
                        <m:den>
                          <m:r>
                            <a:rPr lang="tr-TR" sz="1900" i="1">
                              <a:latin typeface="Cambria Math" panose="02040503050406030204" pitchFamily="18" charset="0"/>
                            </a:rPr>
                            <m:t>𝜕</m:t>
                          </m:r>
                          <m:acc>
                            <m:accPr>
                              <m:chr m:val="̇"/>
                              <m:ctrlPr>
                                <a:rPr lang="tr-TR" sz="1900" i="1">
                                  <a:latin typeface="Cambria Math" panose="02040503050406030204" pitchFamily="18" charset="0"/>
                                </a:rPr>
                              </m:ctrlPr>
                            </m:accPr>
                            <m:e>
                              <m:acc>
                                <m:accPr>
                                  <m:chr m:val="̲"/>
                                  <m:ctrlPr>
                                    <a:rPr lang="tr-TR" sz="1900" i="1">
                                      <a:latin typeface="Cambria Math" panose="02040503050406030204" pitchFamily="18" charset="0"/>
                                    </a:rPr>
                                  </m:ctrlPr>
                                </m:accPr>
                                <m:e>
                                  <m:r>
                                    <a:rPr lang="tr-TR" sz="1900" i="1">
                                      <a:latin typeface="Cambria Math" panose="02040503050406030204" pitchFamily="18" charset="0"/>
                                    </a:rPr>
                                    <m:t>𝑤</m:t>
                                  </m:r>
                                </m:e>
                              </m:acc>
                            </m:e>
                          </m:acc>
                        </m:den>
                      </m:f>
                      <m:r>
                        <a:rPr lang="tr-TR" sz="1900" i="1" smtClean="0">
                          <a:latin typeface="Cambria Math" panose="02040503050406030204" pitchFamily="18" charset="0"/>
                        </a:rPr>
                        <m:t>≡</m:t>
                      </m:r>
                      <m:d>
                        <m:dPr>
                          <m:begChr m:val="["/>
                          <m:endChr m:val="]"/>
                          <m:ctrlPr>
                            <a:rPr lang="tr-TR" sz="1900" i="1">
                              <a:latin typeface="Cambria Math" panose="02040503050406030204" pitchFamily="18" charset="0"/>
                            </a:rPr>
                          </m:ctrlPr>
                        </m:dPr>
                        <m:e>
                          <m:m>
                            <m:mPr>
                              <m:mcs>
                                <m:mc>
                                  <m:mcPr>
                                    <m:count m:val="3"/>
                                    <m:mcJc m:val="center"/>
                                  </m:mcPr>
                                </m:mc>
                              </m:mcs>
                              <m:ctrlPr>
                                <a:rPr lang="tr-TR" sz="1900" i="1">
                                  <a:latin typeface="Cambria Math" panose="02040503050406030204" pitchFamily="18" charset="0"/>
                                </a:rPr>
                              </m:ctrlPr>
                            </m:mPr>
                            <m:mr>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1</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acc>
                                          <m:accPr>
                                            <m:chr m:val="̇"/>
                                            <m:ctrlPr>
                                              <a:rPr lang="tr-TR" sz="1900" i="1">
                                                <a:latin typeface="Cambria Math" panose="02040503050406030204" pitchFamily="18" charset="0"/>
                                              </a:rPr>
                                            </m:ctrlPr>
                                          </m:accPr>
                                          <m:e>
                                            <m:r>
                                              <a:rPr lang="tr-TR" sz="1900" i="1">
                                                <a:latin typeface="Cambria Math" panose="02040503050406030204" pitchFamily="18" charset="0"/>
                                              </a:rPr>
                                              <m:t>𝑤</m:t>
                                            </m:r>
                                          </m:e>
                                        </m:acc>
                                      </m:e>
                                      <m:sub>
                                        <m:r>
                                          <a:rPr lang="tr-TR" sz="1900" i="1">
                                            <a:latin typeface="Cambria Math" panose="02040503050406030204" pitchFamily="18" charset="0"/>
                                          </a:rPr>
                                          <m:t>1</m:t>
                                        </m:r>
                                      </m:sub>
                                    </m:sSub>
                                  </m:den>
                                </m:f>
                              </m:e>
                              <m:e>
                                <m:r>
                                  <a:rPr lang="tr-TR" sz="1900" i="1">
                                    <a:latin typeface="Cambria Math" panose="02040503050406030204" pitchFamily="18" charset="0"/>
                                  </a:rPr>
                                  <m:t> .  . </m:t>
                                </m:r>
                              </m:e>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1</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acc>
                                          <m:accPr>
                                            <m:chr m:val="̇"/>
                                            <m:ctrlPr>
                                              <a:rPr lang="tr-TR" sz="1900" i="1">
                                                <a:latin typeface="Cambria Math" panose="02040503050406030204" pitchFamily="18" charset="0"/>
                                              </a:rPr>
                                            </m:ctrlPr>
                                          </m:accPr>
                                          <m:e>
                                            <m:r>
                                              <a:rPr lang="tr-TR" sz="1900" i="1">
                                                <a:latin typeface="Cambria Math" panose="02040503050406030204" pitchFamily="18" charset="0"/>
                                              </a:rPr>
                                              <m:t>𝑤</m:t>
                                            </m:r>
                                          </m:e>
                                        </m:acc>
                                      </m:e>
                                      <m:sub>
                                        <m:r>
                                          <a:rPr lang="tr-TR" sz="1900" i="1">
                                            <a:latin typeface="Cambria Math" panose="02040503050406030204" pitchFamily="18" charset="0"/>
                                          </a:rPr>
                                          <m:t>𝑛</m:t>
                                        </m:r>
                                        <m:r>
                                          <a:rPr lang="tr-TR" sz="1900" i="1">
                                            <a:latin typeface="Cambria Math" panose="02040503050406030204" pitchFamily="18" charset="0"/>
                                          </a:rPr>
                                          <m:t>+</m:t>
                                        </m:r>
                                        <m:r>
                                          <a:rPr lang="tr-TR" sz="1900" i="1">
                                            <a:latin typeface="Cambria Math" panose="02040503050406030204" pitchFamily="18" charset="0"/>
                                          </a:rPr>
                                          <m:t>𝑚</m:t>
                                        </m:r>
                                      </m:sub>
                                    </m:sSub>
                                  </m:den>
                                </m:f>
                              </m:e>
                            </m:mr>
                            <m:mr>
                              <m:e>
                                <m:r>
                                  <a:rPr lang="tr-TR" sz="1900" i="1">
                                    <a:latin typeface="Cambria Math" panose="02040503050406030204" pitchFamily="18" charset="0"/>
                                  </a:rPr>
                                  <m:t> .</m:t>
                                </m:r>
                              </m:e>
                              <m:e>
                                <m:r>
                                  <a:rPr lang="tr-TR" sz="1900" i="1">
                                    <a:latin typeface="Cambria Math" panose="02040503050406030204" pitchFamily="18" charset="0"/>
                                  </a:rPr>
                                  <m:t>    </m:t>
                                </m:r>
                              </m:e>
                              <m:e>
                                <m:r>
                                  <a:rPr lang="tr-TR" sz="1900" i="1">
                                    <a:latin typeface="Cambria Math" panose="02040503050406030204" pitchFamily="18" charset="0"/>
                                  </a:rPr>
                                  <m:t> .</m:t>
                                </m:r>
                              </m:e>
                            </m:mr>
                            <m:mr>
                              <m:e>
                                <m:r>
                                  <a:rPr lang="tr-TR" sz="1900" i="1">
                                    <a:latin typeface="Cambria Math" panose="02040503050406030204" pitchFamily="18" charset="0"/>
                                  </a:rPr>
                                  <m:t> .</m:t>
                                </m:r>
                              </m:e>
                              <m:e>
                                <m:r>
                                  <a:rPr lang="tr-TR" sz="1900" i="1">
                                    <a:latin typeface="Cambria Math" panose="02040503050406030204" pitchFamily="18" charset="0"/>
                                  </a:rPr>
                                  <m:t>    </m:t>
                                </m:r>
                              </m:e>
                              <m:e>
                                <m:r>
                                  <a:rPr lang="tr-TR" sz="1900" i="1">
                                    <a:latin typeface="Cambria Math" panose="02040503050406030204" pitchFamily="18" charset="0"/>
                                  </a:rPr>
                                  <m:t> .</m:t>
                                </m:r>
                              </m:e>
                            </m:mr>
                            <m:mr>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𝑛</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acc>
                                          <m:accPr>
                                            <m:chr m:val="̇"/>
                                            <m:ctrlPr>
                                              <a:rPr lang="tr-TR" sz="1900" i="1">
                                                <a:latin typeface="Cambria Math" panose="02040503050406030204" pitchFamily="18" charset="0"/>
                                              </a:rPr>
                                            </m:ctrlPr>
                                          </m:accPr>
                                          <m:e>
                                            <m:r>
                                              <a:rPr lang="tr-TR" sz="1900" i="1">
                                                <a:latin typeface="Cambria Math" panose="02040503050406030204" pitchFamily="18" charset="0"/>
                                              </a:rPr>
                                              <m:t>𝑤</m:t>
                                            </m:r>
                                          </m:e>
                                        </m:acc>
                                      </m:e>
                                      <m:sub>
                                        <m:r>
                                          <a:rPr lang="tr-TR" sz="1900" i="1">
                                            <a:latin typeface="Cambria Math" panose="02040503050406030204" pitchFamily="18" charset="0"/>
                                          </a:rPr>
                                          <m:t>1</m:t>
                                        </m:r>
                                      </m:sub>
                                    </m:sSub>
                                  </m:den>
                                </m:f>
                              </m:e>
                              <m:e>
                                <m:r>
                                  <a:rPr lang="tr-TR" sz="1900" i="1">
                                    <a:latin typeface="Cambria Math" panose="02040503050406030204" pitchFamily="18" charset="0"/>
                                  </a:rPr>
                                  <m:t> .  . </m:t>
                                </m:r>
                              </m:e>
                              <m:e>
                                <m:f>
                                  <m:fPr>
                                    <m:ctrlPr>
                                      <a:rPr lang="tr-TR" sz="1900" i="1">
                                        <a:latin typeface="Cambria Math" panose="02040503050406030204" pitchFamily="18" charset="0"/>
                                      </a:rPr>
                                    </m:ctrlPr>
                                  </m:fPr>
                                  <m:num>
                                    <m:r>
                                      <a:rPr lang="tr-TR" sz="1900" i="1">
                                        <a:latin typeface="Cambria Math" panose="02040503050406030204" pitchFamily="18" charset="0"/>
                                      </a:rPr>
                                      <m:t>𝜕</m:t>
                                    </m:r>
                                    <m:sSub>
                                      <m:sSubPr>
                                        <m:ctrlPr>
                                          <a:rPr lang="tr-TR" sz="1900" i="1">
                                            <a:latin typeface="Cambria Math" panose="02040503050406030204" pitchFamily="18" charset="0"/>
                                          </a:rPr>
                                        </m:ctrlPr>
                                      </m:sSubPr>
                                      <m:e>
                                        <m:r>
                                          <a:rPr lang="tr-TR" sz="1900" i="1">
                                            <a:latin typeface="Cambria Math" panose="02040503050406030204" pitchFamily="18" charset="0"/>
                                          </a:rPr>
                                          <m:t>𝑓</m:t>
                                        </m:r>
                                      </m:e>
                                      <m:sub>
                                        <m:r>
                                          <a:rPr lang="tr-TR" sz="1900" i="1">
                                            <a:latin typeface="Cambria Math" panose="02040503050406030204" pitchFamily="18" charset="0"/>
                                          </a:rPr>
                                          <m:t>𝑛</m:t>
                                        </m:r>
                                      </m:sub>
                                    </m:sSub>
                                  </m:num>
                                  <m:den>
                                    <m:r>
                                      <a:rPr lang="tr-TR" sz="1900" i="1">
                                        <a:latin typeface="Cambria Math" panose="02040503050406030204" pitchFamily="18" charset="0"/>
                                      </a:rPr>
                                      <m:t>𝜕</m:t>
                                    </m:r>
                                    <m:sSub>
                                      <m:sSubPr>
                                        <m:ctrlPr>
                                          <a:rPr lang="tr-TR" sz="1900" i="1">
                                            <a:latin typeface="Cambria Math" panose="02040503050406030204" pitchFamily="18" charset="0"/>
                                          </a:rPr>
                                        </m:ctrlPr>
                                      </m:sSubPr>
                                      <m:e>
                                        <m:acc>
                                          <m:accPr>
                                            <m:chr m:val="̇"/>
                                            <m:ctrlPr>
                                              <a:rPr lang="tr-TR" sz="1900" i="1">
                                                <a:latin typeface="Cambria Math" panose="02040503050406030204" pitchFamily="18" charset="0"/>
                                              </a:rPr>
                                            </m:ctrlPr>
                                          </m:accPr>
                                          <m:e>
                                            <m:r>
                                              <a:rPr lang="tr-TR" sz="1900" i="1">
                                                <a:latin typeface="Cambria Math" panose="02040503050406030204" pitchFamily="18" charset="0"/>
                                              </a:rPr>
                                              <m:t>𝑤</m:t>
                                            </m:r>
                                          </m:e>
                                        </m:acc>
                                      </m:e>
                                      <m:sub>
                                        <m:r>
                                          <a:rPr lang="tr-TR" sz="1900" i="1">
                                            <a:latin typeface="Cambria Math" panose="02040503050406030204" pitchFamily="18" charset="0"/>
                                          </a:rPr>
                                          <m:t>𝑛</m:t>
                                        </m:r>
                                        <m:r>
                                          <a:rPr lang="tr-TR" sz="1900" i="1">
                                            <a:latin typeface="Cambria Math" panose="02040503050406030204" pitchFamily="18" charset="0"/>
                                          </a:rPr>
                                          <m:t>+</m:t>
                                        </m:r>
                                        <m:r>
                                          <a:rPr lang="tr-TR" sz="1900" i="1">
                                            <a:latin typeface="Cambria Math" panose="02040503050406030204" pitchFamily="18" charset="0"/>
                                          </a:rPr>
                                          <m:t>𝑚</m:t>
                                        </m:r>
                                      </m:sub>
                                    </m:sSub>
                                  </m:den>
                                </m:f>
                              </m:e>
                            </m:mr>
                          </m:m>
                        </m:e>
                      </m:d>
                      <m:r>
                        <a:rPr lang="tr-TR" sz="1900" i="1">
                          <a:latin typeface="Cambria Math" panose="02040503050406030204" pitchFamily="18" charset="0"/>
                        </a:rPr>
                        <m:t> </m:t>
                      </m:r>
                    </m:oMath>
                  </m:oMathPara>
                </a14:m>
                <a:endParaRPr lang="tr-TR" sz="1900" dirty="0"/>
              </a:p>
              <a:p>
                <a:r>
                  <a:rPr lang="tr-TR" dirty="0"/>
                  <a:t>Eğer </a:t>
                </a:r>
                <a14:m>
                  <m:oMath xmlns:m="http://schemas.openxmlformats.org/officeDocument/2006/math">
                    <m:r>
                      <a:rPr lang="tr-TR" i="1">
                        <a:latin typeface="Cambria Math" panose="02040503050406030204" pitchFamily="18" charset="0"/>
                      </a:rPr>
                      <m:t>𝛿</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oMath>
                </a14:m>
                <a:r>
                  <a:rPr lang="tr-TR" dirty="0"/>
                  <a:t> parantezindeki terimlerin integrali kısmi </a:t>
                </a:r>
                <a:r>
                  <a:rPr lang="tr-TR" dirty="0" err="1"/>
                  <a:t>integrasyon</a:t>
                </a:r>
                <a:r>
                  <a:rPr lang="tr-TR" dirty="0"/>
                  <a:t> kullanılarak alınır ve </a:t>
                </a:r>
                <a:r>
                  <a:rPr lang="tr-TR" dirty="0" err="1"/>
                  <a:t>Lagrange</a:t>
                </a:r>
                <a:r>
                  <a:rPr lang="tr-TR" dirty="0"/>
                  <a:t> ifadesinin başlangıç ve bitişte değerlendirildiğinde farkın sıfır olacağı not edilirse varyasyon ifadesi aşağıdaki forma ulaşır. Varyasyonun temel teoremi gereği, </a:t>
                </a:r>
                <a14:m>
                  <m:oMath xmlns:m="http://schemas.openxmlformats.org/officeDocument/2006/math">
                    <m:r>
                      <a:rPr lang="tr-TR" i="1">
                        <a:latin typeface="Cambria Math" panose="02040503050406030204" pitchFamily="18" charset="0"/>
                      </a:rPr>
                      <m:t>𝛿</m:t>
                    </m:r>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oMath>
                </a14:m>
                <a:r>
                  <a:rPr lang="tr-TR" dirty="0"/>
                  <a:t> sıfıra eşit olmalıdır, bu durumda</a:t>
                </a:r>
                <a:endParaRPr lang="tr-TR"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𝛿</m:t>
                      </m:r>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𝑎</m:t>
                          </m:r>
                        </m:sub>
                      </m:sSub>
                      <m:d>
                        <m:dPr>
                          <m:ctrlPr>
                            <a:rPr lang="tr-TR" i="1">
                              <a:latin typeface="Cambria Math" panose="02040503050406030204" pitchFamily="18" charset="0"/>
                            </a:rPr>
                          </m:ctrlPr>
                        </m:dPr>
                        <m:e>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 , </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 </m:t>
                          </m:r>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 </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 </m:t>
                          </m:r>
                          <m:d>
                            <m:dPr>
                              <m:begChr m:val="{"/>
                              <m:endChr m:val="}"/>
                              <m:ctrlPr>
                                <a:rPr lang="tr-TR" i="1">
                                  <a:latin typeface="Cambria Math" panose="02040503050406030204" pitchFamily="18" charset="0"/>
                                </a:rPr>
                              </m:ctrlPr>
                            </m:dPr>
                            <m:e>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e>
                                      </m:d>
                                    </m:e>
                                    <m:sup>
                                      <m:r>
                                        <a:rPr lang="tr-TR" i="1">
                                          <a:latin typeface="Cambria Math" panose="02040503050406030204" pitchFamily="18" charset="0"/>
                                        </a:rPr>
                                        <m:t>𝑇</m:t>
                                      </m:r>
                                    </m:sup>
                                  </m:sSup>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f>
                                    <m:fPr>
                                      <m:ctrlPr>
                                        <a:rPr lang="tr-TR" i="1">
                                          <a:latin typeface="Cambria Math" panose="02040503050406030204" pitchFamily="18" charset="0"/>
                                        </a:rPr>
                                      </m:ctrlPr>
                                    </m:fPr>
                                    <m:num>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𝑓</m:t>
                                          </m:r>
                                        </m:e>
                                      </m:acc>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m:t>
                                      </m:r>
                                    </m:num>
                                    <m:den>
                                      <m:r>
                                        <a:rPr lang="tr-TR" i="1">
                                          <a:latin typeface="Cambria Math" panose="02040503050406030204" pitchFamily="18" charset="0"/>
                                        </a:rPr>
                                        <m:t>𝑑𝑡</m:t>
                                      </m:r>
                                    </m:den>
                                  </m:f>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𝑔</m:t>
                                                  </m:r>
                                                </m:num>
                                                <m:den>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den>
                                              </m:f>
                                            </m:e>
                                          </m:d>
                                        </m:e>
                                        <m:sup>
                                          <m:r>
                                            <a:rPr lang="tr-TR" i="1">
                                              <a:latin typeface="Cambria Math" panose="02040503050406030204" pitchFamily="18" charset="0"/>
                                            </a:rPr>
                                            <m:t>𝑇</m:t>
                                          </m:r>
                                        </m:sup>
                                      </m:sSup>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𝑝</m:t>
                                              </m:r>
                                            </m:e>
                                          </m:acc>
                                        </m:e>
                                        <m:sup>
                                          <m:r>
                                            <a:rPr lang="tr-TR" i="1">
                                              <a:latin typeface="Cambria Math" panose="02040503050406030204" pitchFamily="18" charset="0"/>
                                            </a:rPr>
                                            <m:t>𝑇</m:t>
                                          </m:r>
                                        </m:sup>
                                      </m:sSup>
                                      <m:f>
                                        <m:fPr>
                                          <m:ctrlPr>
                                            <a:rPr lang="tr-TR" i="1">
                                              <a:latin typeface="Cambria Math" panose="02040503050406030204" pitchFamily="18" charset="0"/>
                                            </a:rPr>
                                          </m:ctrlPr>
                                        </m:fPr>
                                        <m:num>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𝑓</m:t>
                                              </m:r>
                                            </m:e>
                                          </m:acc>
                                        </m:num>
                                        <m:den>
                                          <m:r>
                                            <a:rPr lang="tr-TR" i="1">
                                              <a:latin typeface="Cambria Math" panose="02040503050406030204" pitchFamily="18" charset="0"/>
                                            </a:rPr>
                                            <m:t>𝜕</m:t>
                                          </m:r>
                                          <m:acc>
                                            <m:accPr>
                                              <m:chr m:val="̇"/>
                                              <m:ctrlPr>
                                                <a:rPr lang="tr-TR" i="1">
                                                  <a:latin typeface="Cambria Math" panose="02040503050406030204" pitchFamily="18" charset="0"/>
                                                </a:rPr>
                                              </m:ctrlPr>
                                            </m:accPr>
                                            <m:e>
                                              <m:acc>
                                                <m:accPr>
                                                  <m:chr m:val="̲"/>
                                                  <m:ctrlPr>
                                                    <a:rPr lang="tr-TR" i="1">
                                                      <a:latin typeface="Cambria Math" panose="02040503050406030204" pitchFamily="18" charset="0"/>
                                                    </a:rPr>
                                                  </m:ctrlPr>
                                                </m:accPr>
                                                <m:e>
                                                  <m:r>
                                                    <a:rPr lang="tr-TR" i="1">
                                                      <a:latin typeface="Cambria Math" panose="02040503050406030204" pitchFamily="18" charset="0"/>
                                                    </a:rPr>
                                                    <m:t>𝑤</m:t>
                                                  </m:r>
                                                </m:e>
                                              </m:acc>
                                            </m:e>
                                          </m:acc>
                                        </m:den>
                                      </m:f>
                                    </m:e>
                                  </m:d>
                                </m:e>
                              </m:d>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m:t>
                              </m:r>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𝑓</m:t>
                                          </m:r>
                                        </m:e>
                                      </m:acc>
                                    </m:e>
                                    <m:sup>
                                      <m:r>
                                        <a:rPr lang="tr-TR" i="1">
                                          <a:latin typeface="Cambria Math" panose="02040503050406030204" pitchFamily="18" charset="0"/>
                                        </a:rPr>
                                        <m:t>𝑇</m:t>
                                      </m:r>
                                    </m:sup>
                                  </m:sSup>
                                </m:e>
                              </m:d>
                              <m:r>
                                <a:rPr lang="tr-TR" i="1">
                                  <a:latin typeface="Cambria Math" panose="02040503050406030204" pitchFamily="18" charset="0"/>
                                </a:rPr>
                                <m:t>𝛿</m:t>
                              </m:r>
                              <m:acc>
                                <m:accPr>
                                  <m:chr m:val="̲"/>
                                  <m:ctrlPr>
                                    <a:rPr lang="tr-TR" i="1">
                                      <a:latin typeface="Cambria Math" panose="02040503050406030204" pitchFamily="18" charset="0"/>
                                    </a:rPr>
                                  </m:ctrlPr>
                                </m:accPr>
                                <m:e>
                                  <m:r>
                                    <a:rPr lang="tr-TR" i="1">
                                      <a:latin typeface="Cambria Math" panose="02040503050406030204" pitchFamily="18" charset="0"/>
                                    </a:rPr>
                                    <m:t>𝑝</m:t>
                                  </m:r>
                                </m:e>
                              </m:acc>
                              <m:r>
                                <a:rPr lang="tr-TR" i="1">
                                  <a:latin typeface="Cambria Math" panose="02040503050406030204" pitchFamily="18" charset="0"/>
                                </a:rPr>
                                <m:t> </m:t>
                              </m:r>
                            </m:e>
                          </m:d>
                          <m:r>
                            <a:rPr lang="tr-TR" i="1">
                              <a:latin typeface="Cambria Math" panose="02040503050406030204" pitchFamily="18" charset="0"/>
                            </a:rPr>
                            <m:t> </m:t>
                          </m:r>
                          <m:r>
                            <a:rPr lang="tr-TR" i="1">
                              <a:latin typeface="Cambria Math" panose="02040503050406030204" pitchFamily="18" charset="0"/>
                            </a:rPr>
                            <m:t>𝑑𝑡</m:t>
                          </m:r>
                          <m:r>
                            <a:rPr lang="tr-TR" i="1">
                              <a:latin typeface="Cambria Math" panose="02040503050406030204" pitchFamily="18" charset="0"/>
                            </a:rPr>
                            <m:t>=0</m:t>
                          </m:r>
                        </m:e>
                      </m:nary>
                    </m:oMath>
                  </m:oMathPara>
                </a14:m>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57D1AED8-0CE7-448B-8AFA-39DDECFBF1A2}" type="datetime1">
              <a:rPr lang="tr-TR" smtClean="0"/>
              <a:t>8.04.2019</a:t>
            </a:fld>
            <a:endParaRPr lang="tr-TR"/>
          </a:p>
        </p:txBody>
      </p:sp>
      <p:sp>
        <p:nvSpPr>
          <p:cNvPr id="5" name="Altbilgi Yer Tutucusu 4"/>
          <p:cNvSpPr>
            <a:spLocks noGrp="1"/>
          </p:cNvSpPr>
          <p:nvPr>
            <p:ph type="ftr" sz="quarter" idx="11"/>
          </p:nvPr>
        </p:nvSpPr>
        <p:spPr/>
        <p:txBody>
          <a:bodyPr/>
          <a:lstStyle/>
          <a:p>
            <a:r>
              <a:rPr lang="tr-TR" smtClean="0"/>
              <a:t>Dr. Nurdan Bilgin 2018-2019</a:t>
            </a:r>
            <a:endParaRPr lang="tr-TR"/>
          </a:p>
        </p:txBody>
      </p:sp>
      <p:sp>
        <p:nvSpPr>
          <p:cNvPr id="6" name="Slayt Numarası Yer Tutucusu 5"/>
          <p:cNvSpPr>
            <a:spLocks noGrp="1"/>
          </p:cNvSpPr>
          <p:nvPr>
            <p:ph type="sldNum" sz="quarter" idx="12"/>
          </p:nvPr>
        </p:nvSpPr>
        <p:spPr/>
        <p:txBody>
          <a:bodyPr/>
          <a:lstStyle/>
          <a:p>
            <a:fld id="{A1F581CE-71F0-4088-85C7-6D10BC70B87B}" type="slidenum">
              <a:rPr lang="tr-TR" smtClean="0"/>
              <a:t>9</a:t>
            </a:fld>
            <a:endParaRPr lang="tr-TR"/>
          </a:p>
        </p:txBody>
      </p:sp>
    </p:spTree>
    <p:extLst>
      <p:ext uri="{BB962C8B-B14F-4D97-AF65-F5344CB8AC3E}">
        <p14:creationId xmlns:p14="http://schemas.microsoft.com/office/powerpoint/2010/main" val="1110374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lnDef>
      <a:spPr>
        <a:ln w="38100">
          <a:solidFill>
            <a:schemeClr val="tx1"/>
          </a:solidFill>
          <a:headEnd type="triangl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11898</TotalTime>
  <Words>351</Words>
  <Application>Microsoft Office PowerPoint</Application>
  <PresentationFormat>Widescreen</PresentationFormat>
  <Paragraphs>235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Cambria Math</vt:lpstr>
      <vt:lpstr>Corbel</vt:lpstr>
      <vt:lpstr>Basis</vt:lpstr>
      <vt:lpstr>Optimal kontrol</vt:lpstr>
      <vt:lpstr>Varyasyonlar Hesabı</vt:lpstr>
      <vt:lpstr>Kısıt Olduğu Durum İçin Fonksiyonun Minimizasyonu</vt:lpstr>
      <vt:lpstr>Örnek:</vt:lpstr>
      <vt:lpstr>Örnek çözüm: Bağımlı değişkenlerin kısıtlara bağlı yok edilmesi</vt:lpstr>
      <vt:lpstr>Örnek çözüm: Lagrange çarpanları yöntemi</vt:lpstr>
      <vt:lpstr>Kısıt Olduğu Durum İçin Fonksiyonelin Minimizasyonu</vt:lpstr>
      <vt:lpstr>Kısıt Olduğu Durum İçin Fonksiyonelin Minimizasyonu</vt:lpstr>
      <vt:lpstr>Kısıt Olduğu Durum İçin Fonksiyonelin Minimizasyonu</vt:lpstr>
      <vt:lpstr>Kısıt Olduğu Durum İçin Fonksiyonelin Minimizasyonu</vt:lpstr>
      <vt:lpstr>Kısıt Olduğu Durum İçin Fonksiyonelin Minimizasyonu</vt:lpstr>
      <vt:lpstr>Örnek</vt:lpstr>
      <vt:lpstr>Örnek devam</vt:lpstr>
      <vt:lpstr>Örnek devam</vt:lpstr>
      <vt:lpstr>Örnek devam</vt:lpstr>
      <vt:lpstr>İzoperimetrik Kısıtlamalar</vt:lpstr>
      <vt:lpstr>İzoperimetrik Kısıtlamalar</vt:lpstr>
      <vt:lpstr>İzoperimetrik Kısıtlamalar</vt:lpstr>
      <vt:lpstr>Örnek</vt:lpstr>
      <vt:lpstr>Örnek devam</vt:lpstr>
      <vt:lpstr>Özet</vt:lpstr>
      <vt:lpstr>Özet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kontrol</dc:title>
  <dc:creator>Nurdan Bilgin</dc:creator>
  <cp:lastModifiedBy>Nurdan Bilgin</cp:lastModifiedBy>
  <cp:revision>441</cp:revision>
  <dcterms:created xsi:type="dcterms:W3CDTF">2019-02-09T14:54:41Z</dcterms:created>
  <dcterms:modified xsi:type="dcterms:W3CDTF">2019-04-08T07:56:15Z</dcterms:modified>
</cp:coreProperties>
</file>