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8" r:id="rId3"/>
    <p:sldId id="275" r:id="rId4"/>
    <p:sldId id="307" r:id="rId5"/>
    <p:sldId id="308" r:id="rId6"/>
    <p:sldId id="309" r:id="rId7"/>
    <p:sldId id="312" r:id="rId8"/>
    <p:sldId id="310" r:id="rId9"/>
    <p:sldId id="311" r:id="rId10"/>
    <p:sldId id="315" r:id="rId11"/>
    <p:sldId id="313" r:id="rId12"/>
    <p:sldId id="314" r:id="rId13"/>
    <p:sldId id="317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8"/>
            <p14:sldId id="275"/>
            <p14:sldId id="307"/>
            <p14:sldId id="308"/>
            <p14:sldId id="309"/>
            <p14:sldId id="312"/>
            <p14:sldId id="310"/>
            <p14:sldId id="311"/>
            <p14:sldId id="315"/>
            <p14:sldId id="313"/>
            <p14:sldId id="314"/>
            <p14:sldId id="317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31.03.2019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31.03.2019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31.03.2019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31.03.2019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31.03.2019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31.03.2019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31.03.2019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Dördüncü </a:t>
            </a:r>
            <a:r>
              <a:rPr lang="tr-TR" sz="2000" dirty="0"/>
              <a:t>Bölüm:</a:t>
            </a:r>
          </a:p>
          <a:p>
            <a:r>
              <a:rPr lang="tr-TR" sz="2000" dirty="0" smtClean="0"/>
              <a:t>Varyasyonlar Hesabı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31.03.2019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5638" y="-28575"/>
            <a:ext cx="1079878" cy="442913"/>
          </a:xfrm>
        </p:spPr>
        <p:txBody>
          <a:bodyPr>
            <a:noAutofit/>
          </a:bodyPr>
          <a:lstStyle/>
          <a:p>
            <a:r>
              <a:rPr lang="tr-TR" sz="2000" dirty="0" smtClean="0"/>
              <a:t>Tablo 1</a:t>
            </a:r>
            <a:endParaRPr lang="tr-T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096627"/>
                  </p:ext>
                </p:extLst>
              </p:nvPr>
            </p:nvGraphicFramePr>
            <p:xfrm>
              <a:off x="285751" y="262464"/>
              <a:ext cx="11515727" cy="642232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85987">
                      <a:extLst>
                        <a:ext uri="{9D8B030D-6E8A-4147-A177-3AD203B41FA5}">
                          <a16:colId xmlns:a16="http://schemas.microsoft.com/office/drawing/2014/main" val="31996505"/>
                        </a:ext>
                      </a:extLst>
                    </a:gridCol>
                    <a:gridCol w="1843088">
                      <a:extLst>
                        <a:ext uri="{9D8B030D-6E8A-4147-A177-3AD203B41FA5}">
                          <a16:colId xmlns:a16="http://schemas.microsoft.com/office/drawing/2014/main" val="1607309445"/>
                        </a:ext>
                      </a:extLst>
                    </a:gridCol>
                    <a:gridCol w="5757864">
                      <a:extLst>
                        <a:ext uri="{9D8B030D-6E8A-4147-A177-3AD203B41FA5}">
                          <a16:colId xmlns:a16="http://schemas.microsoft.com/office/drawing/2014/main" val="1954979865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55999186"/>
                        </a:ext>
                      </a:extLst>
                    </a:gridCol>
                  </a:tblGrid>
                  <a:tr h="492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Problem Tanımı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Tayin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Sınır Koşulları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Yorum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7356538"/>
                      </a:ext>
                    </a:extLst>
                  </a:tr>
                  <a:tr h="8029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1. 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+mn-lt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ikisi de tanımlı</a:t>
                          </a:r>
                          <a:endParaRPr lang="tr-TR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(Problem 1)</a:t>
                          </a:r>
                          <a:endParaRPr lang="tr-TR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sabitini belirlemek için 2n denklem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37203381"/>
                      </a:ext>
                    </a:extLst>
                  </a:tr>
                  <a:tr h="8270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2. 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serbest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belirli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(Problem 2 )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den>
                                </m:f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sabitini belirlemek için 2n denklem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3427310"/>
                      </a:ext>
                    </a:extLst>
                  </a:tr>
                  <a:tr h="10687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3. 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serbest</a:t>
                          </a:r>
                          <a:r>
                            <a:rPr lang="tr-TR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belirli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(Problem 3)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 smtClean="0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sz="1600" i="1">
                                                        <a:effectLst/>
                                                        <a:latin typeface="+mn-lt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sz="1600" i="1">
                                                        <a:effectLst/>
                                                        <a:latin typeface="+mn-lt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 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 ve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’i belirlemek için (2n+1) denklem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14585411"/>
                      </a:ext>
                    </a:extLst>
                  </a:tr>
                  <a:tr h="12850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4. 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𝑣𝑒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serbest ve </a:t>
                          </a:r>
                          <a:r>
                            <a:rPr lang="tr-TR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Bağımsız. </a:t>
                          </a:r>
                          <a:r>
                            <a:rPr lang="tr-TR" sz="16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tr-TR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Problem 4)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b="0" i="1" smtClean="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_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den>
                                </m:f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 ve </a:t>
                          </a: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belirlemek için (2n+1) denklem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6628978"/>
                      </a:ext>
                    </a:extLst>
                  </a:tr>
                  <a:tr h="16480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5. 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𝑣𝑒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serbest ama 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>
                                  <a:effectLst/>
                                  <a:latin typeface="+mn-lt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tr-TR" sz="1600" i="1">
                                  <a:effectLst/>
                                  <a:latin typeface="+mn-lt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+mn-lt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tr-TR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ile ilişkili</a:t>
                          </a:r>
                          <a:r>
                            <a:rPr lang="tr-TR" sz="1600" baseline="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(Problem </a:t>
                          </a:r>
                          <a:r>
                            <a:rPr lang="tr-TR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𝑑𝑡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†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600" i="1" smtClean="0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tr-TR" sz="16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 </m:t>
                                        </m:r>
                                        <m:sSup>
                                          <m:sSup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sz="1600" i="1">
                                                        <a:effectLst/>
                                                        <a:latin typeface="+mn-lt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sz="1600" i="1">
                                                        <a:effectLst/>
                                                        <a:latin typeface="+mn-lt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1600" i="1">
                                                    <a:effectLst/>
                                                    <a:latin typeface="+mn-lt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𝑑𝑡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16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1600" i="1">
                                                <a:effectLst/>
                                                <a:latin typeface="+mn-lt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tr-TR" sz="1600" i="1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=0†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 ve </a:t>
                          </a:r>
                          <a14:m>
                            <m:oMath xmlns:m="http://schemas.openxmlformats.org/officeDocument/2006/math"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tr-TR" sz="1600" i="1">
                                  <a:effectLst/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belirlemek için (2n+1) denklem</a:t>
                          </a:r>
                          <a:endParaRPr lang="tr-TR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695840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096627"/>
                  </p:ext>
                </p:extLst>
              </p:nvPr>
            </p:nvGraphicFramePr>
            <p:xfrm>
              <a:off x="285751" y="262464"/>
              <a:ext cx="11515727" cy="642232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85987">
                      <a:extLst>
                        <a:ext uri="{9D8B030D-6E8A-4147-A177-3AD203B41FA5}">
                          <a16:colId xmlns:a16="http://schemas.microsoft.com/office/drawing/2014/main" val="31996505"/>
                        </a:ext>
                      </a:extLst>
                    </a:gridCol>
                    <a:gridCol w="1843088">
                      <a:extLst>
                        <a:ext uri="{9D8B030D-6E8A-4147-A177-3AD203B41FA5}">
                          <a16:colId xmlns:a16="http://schemas.microsoft.com/office/drawing/2014/main" val="1607309445"/>
                        </a:ext>
                      </a:extLst>
                    </a:gridCol>
                    <a:gridCol w="5757864">
                      <a:extLst>
                        <a:ext uri="{9D8B030D-6E8A-4147-A177-3AD203B41FA5}">
                          <a16:colId xmlns:a16="http://schemas.microsoft.com/office/drawing/2014/main" val="1954979865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55999186"/>
                        </a:ext>
                      </a:extLst>
                    </a:gridCol>
                  </a:tblGrid>
                  <a:tr h="492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Problem Tanımı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Tayin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Sınır Koşulları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Yorum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7356538"/>
                      </a:ext>
                    </a:extLst>
                  </a:tr>
                  <a:tr h="88792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59589" r="-426741" b="-567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8874" t="-59589" r="-407285" b="-567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9947" t="-59589" r="-30159" b="-567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sabitini belirlemek için 2n denklem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37203381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168841" r="-4267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8874" t="-168841" r="-40728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9947" t="-168841" r="-3015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2n integral sabitini belirlemek için 2n denklem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3427310"/>
                      </a:ext>
                    </a:extLst>
                  </a:tr>
                  <a:tr h="113176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00541" r="-426741" b="-2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8874" t="-200541" r="-407285" b="-2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9947" t="-200541" r="-30159" b="-2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65493" t="-200541" r="-352" b="-2729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4585411"/>
                      </a:ext>
                    </a:extLst>
                  </a:tr>
                  <a:tr h="1421067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37607" r="-426741" b="-11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8874" t="-237607" r="-407285" b="-11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9947" t="-237607" r="-30159" b="-11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65493" t="-237607" r="-352" b="-115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6628978"/>
                      </a:ext>
                    </a:extLst>
                  </a:tr>
                  <a:tr h="164809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92593" r="-426741" b="-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8874" t="-292593" r="-407285" b="-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9947" t="-292593" r="-30159" b="-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65493" t="-292593" r="-352" b="-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95840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201343" y="6125423"/>
                <a:ext cx="474527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>
                          <a:latin typeface="Cambria Math" panose="02040503050406030204" pitchFamily="18" charset="0"/>
                        </a:rPr>
                        <m:t>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tr-TR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𝑘𝑜𝑙𝑜𝑛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𝑣𝑒𝑘𝑡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ü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𝑏𝑒𝑙𝑖𝑟𝑡𝑖𝑟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43" y="6125423"/>
                <a:ext cx="4745273" cy="5377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3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’in </a:t>
                </a:r>
                <a:r>
                  <a:rPr lang="tr-TR" dirty="0"/>
                  <a:t>her ikiside serbest bırakılmış) </a:t>
                </a:r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3913" b="-2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Örnek: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1529505"/>
                  </p:ext>
                </p:extLst>
              </p:nvPr>
            </p:nvGraphicFramePr>
            <p:xfrm>
              <a:off x="430381" y="1130840"/>
              <a:ext cx="7699216" cy="145519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378913">
                      <a:extLst>
                        <a:ext uri="{9D8B030D-6E8A-4147-A177-3AD203B41FA5}">
                          <a16:colId xmlns:a16="http://schemas.microsoft.com/office/drawing/2014/main" val="2986625222"/>
                        </a:ext>
                      </a:extLst>
                    </a:gridCol>
                    <a:gridCol w="1320303">
                      <a:extLst>
                        <a:ext uri="{9D8B030D-6E8A-4147-A177-3AD203B41FA5}">
                          <a16:colId xmlns:a16="http://schemas.microsoft.com/office/drawing/2014/main" val="3902960803"/>
                        </a:ext>
                      </a:extLst>
                    </a:gridCol>
                  </a:tblGrid>
                  <a:tr h="14551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200">
                                    <a:effectLst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200"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2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tr-TR" sz="2200">
                                    <a:effectLst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naryPr>
                                  <m:sub>
                                    <m:r>
                                      <a:rPr lang="tr-TR" sz="2200">
                                        <a:effectLst/>
                                      </a:rPr>
                                      <m:t>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tr-TR" sz="2200">
                                            <a:effectLst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200">
                                            <a:effectLst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tr-TR" sz="2200">
                                            <a:effectLst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sz="22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tr-TR" sz="2200">
                                                <a:effectLst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tr-TR" sz="2200">
                                            <a:effectLst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tr-TR" sz="22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sz="2200">
                                                    <a:effectLst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2200">
                                                    <a:effectLst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tr-TR" sz="22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sz="2200">
                                                    <a:effectLst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2200">
                                                    <a:effectLst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tr-TR" sz="2200">
                                            <a:effectLst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sz="2200">
                                                <a:effectLst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sz="2200">
                                                    <a:effectLst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2200">
                                                    <a:effectLst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tr-TR" sz="2200">
                                                <a:effectLst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tr-TR" sz="2200">
                                        <a:effectLst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tr-TR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(1)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48265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1529505"/>
                  </p:ext>
                </p:extLst>
              </p:nvPr>
            </p:nvGraphicFramePr>
            <p:xfrm>
              <a:off x="430381" y="1130840"/>
              <a:ext cx="7699216" cy="145519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378913">
                      <a:extLst>
                        <a:ext uri="{9D8B030D-6E8A-4147-A177-3AD203B41FA5}">
                          <a16:colId xmlns:a16="http://schemas.microsoft.com/office/drawing/2014/main" val="2986625222"/>
                        </a:ext>
                      </a:extLst>
                    </a:gridCol>
                    <a:gridCol w="1320303">
                      <a:extLst>
                        <a:ext uri="{9D8B030D-6E8A-4147-A177-3AD203B41FA5}">
                          <a16:colId xmlns:a16="http://schemas.microsoft.com/office/drawing/2014/main" val="3902960803"/>
                        </a:ext>
                      </a:extLst>
                    </a:gridCol>
                  </a:tblGrid>
                  <a:tr h="1455199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20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(1)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48265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647140"/>
                  </p:ext>
                </p:extLst>
              </p:nvPr>
            </p:nvGraphicFramePr>
            <p:xfrm>
              <a:off x="2430630" y="2963481"/>
              <a:ext cx="5754370" cy="280746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67580">
                      <a:extLst>
                        <a:ext uri="{9D8B030D-6E8A-4147-A177-3AD203B41FA5}">
                          <a16:colId xmlns:a16="http://schemas.microsoft.com/office/drawing/2014/main" val="802094909"/>
                        </a:ext>
                      </a:extLst>
                    </a:gridCol>
                    <a:gridCol w="986790">
                      <a:extLst>
                        <a:ext uri="{9D8B030D-6E8A-4147-A177-3AD203B41FA5}">
                          <a16:colId xmlns:a16="http://schemas.microsoft.com/office/drawing/2014/main" val="261606137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2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tr-TR" sz="2200">
                                    <a:effectLst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tr-TR" sz="2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 </a:t>
                          </a:r>
                          <a:endParaRPr lang="tr-TR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(2)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05633224"/>
                      </a:ext>
                    </a:extLst>
                  </a:tr>
                  <a:tr h="3484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200"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2200">
                                            <a:effectLst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200">
                                            <a:effectLst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tr-TR" sz="2200">
                                            <a:effectLst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2200">
                                    <a:effectLst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tr-TR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(3)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19471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2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tr-TR" sz="2200">
                                    <a:effectLst/>
                                  </a:rPr>
                                  <m:t>=1.5</m:t>
                                </m:r>
                              </m:oMath>
                            </m:oMathPara>
                          </a14:m>
                          <a:endParaRPr lang="tr-TR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(4)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8024107"/>
                      </a:ext>
                    </a:extLst>
                  </a:tr>
                  <a:tr h="990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 </a:t>
                          </a:r>
                          <a:endParaRPr lang="tr-TR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 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0233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200"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200">
                                        <a:effectLst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2200">
                                            <a:effectLst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200">
                                            <a:effectLst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tr-TR" sz="2200">
                                            <a:effectLst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2200">
                                    <a:effectLst/>
                                  </a:rPr>
                                  <m:t>=</m:t>
                                </m:r>
                                <m:r>
                                  <a:rPr lang="tr-TR" sz="2200">
                                    <a:effectLst/>
                                  </a:rPr>
                                  <m:t>𝑆𝑒𝑟𝑏𝑒𝑠𝑡</m:t>
                                </m:r>
                              </m:oMath>
                            </m:oMathPara>
                          </a14:m>
                          <a:endParaRPr lang="tr-TR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(5)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604883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647140"/>
                  </p:ext>
                </p:extLst>
              </p:nvPr>
            </p:nvGraphicFramePr>
            <p:xfrm>
              <a:off x="2430630" y="2963481"/>
              <a:ext cx="5754370" cy="280746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67580">
                      <a:extLst>
                        <a:ext uri="{9D8B030D-6E8A-4147-A177-3AD203B41FA5}">
                          <a16:colId xmlns:a16="http://schemas.microsoft.com/office/drawing/2014/main" val="802094909"/>
                        </a:ext>
                      </a:extLst>
                    </a:gridCol>
                    <a:gridCol w="986790">
                      <a:extLst>
                        <a:ext uri="{9D8B030D-6E8A-4147-A177-3AD203B41FA5}">
                          <a16:colId xmlns:a16="http://schemas.microsoft.com/office/drawing/2014/main" val="2616061375"/>
                        </a:ext>
                      </a:extLst>
                    </a:gridCol>
                  </a:tblGrid>
                  <a:tr h="74853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r="-20690" b="-2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(2)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05633224"/>
                      </a:ext>
                    </a:extLst>
                  </a:tr>
                  <a:tr h="65519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113889" r="-20690" b="-2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(3)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1947164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366667" r="-20690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(4)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8024107"/>
                      </a:ext>
                    </a:extLst>
                  </a:tr>
                  <a:tr h="3629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 </a:t>
                          </a:r>
                          <a:endParaRPr lang="tr-TR" sz="2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>
                              <a:effectLst/>
                            </a:rPr>
                            <a:t> </a:t>
                          </a:r>
                          <a:endParaRPr lang="tr-TR" sz="2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0233531"/>
                      </a:ext>
                    </a:extLst>
                  </a:tr>
                  <a:tr h="65519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326852" r="-20690" b="-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(5)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604883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7223" y="2493418"/>
            <a:ext cx="68500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Sınır Koşulları:</a:t>
            </a:r>
            <a:endParaRPr kumimoji="0" lang="tr-TR" alt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’in </a:t>
                </a:r>
                <a:r>
                  <a:rPr lang="tr-TR" dirty="0"/>
                  <a:t>her ikiside serbest bırakılmış) </a:t>
                </a:r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3913" b="-2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𝐸</m:t>
                          </m:r>
                        </m:e>
                      </m:d>
                      <m:r>
                        <a:rPr lang="tr-TR" i="1"/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2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−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r>
                              <a:rPr lang="tr-TR" i="1"/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6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tr-TR" i="1"/>
                              <m:t>−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−2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r>
                              <a:rPr lang="tr-TR" i="1"/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7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(6) ve (7)’yi </a:t>
                </a:r>
                <a:r>
                  <a:rPr lang="tr-TR" dirty="0" smtClean="0"/>
                  <a:t>çözelim: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/>
                                  <m:t>cos</m:t>
                                </m:r>
                              </m:fName>
                              <m:e>
                                <m:r>
                                  <a:rPr lang="tr-TR" i="1"/>
                                  <m:t>2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fun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/>
                                  <m:t>sin</m:t>
                                </m:r>
                              </m:fName>
                              <m:e>
                                <m:r>
                                  <a:rPr lang="tr-TR" i="1"/>
                                  <m:t>2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func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8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r>
                              <a:rPr lang="tr-TR" i="1"/>
                              <m:t>=−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tr-TR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/>
                                  <m:t>cos</m:t>
                                </m:r>
                              </m:fName>
                              <m:e>
                                <m:r>
                                  <a:rPr lang="tr-TR" i="1"/>
                                  <m:t>2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func>
                            <m:r>
                              <a:rPr lang="tr-TR" i="1"/>
                              <m:t>−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tr-TR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/>
                                  <m:t>sin</m:t>
                                </m:r>
                              </m:fName>
                              <m:e>
                                <m:r>
                                  <a:rPr lang="tr-TR" i="1"/>
                                  <m:t>2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fun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3</m:t>
                                </m:r>
                              </m:sub>
                            </m:sSub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4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Sınır koşulları Tablo 1’deki hiçbir kategoriye uymamaktadır. </a:t>
                </a:r>
                <a:r>
                  <a:rPr lang="tr-TR" dirty="0" smtClean="0"/>
                  <a:t>Genelleştirilmiş sınır koşullarını (GSK</a:t>
                </a:r>
                <a:r>
                  <a:rPr lang="tr-TR" dirty="0"/>
                  <a:t>)’yi kullanalım: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𝐺𝑆𝐾</m:t>
                          </m:r>
                        </m:e>
                      </m:d>
                      <m:r>
                        <a:rPr lang="tr-TR" i="1"/>
                        <m:t>⇒ </m:t>
                      </m:r>
                      <m:borderBox>
                        <m:borderBoxPr>
                          <m:ctrlPr>
                            <a:rPr lang="tr-TR" i="1"/>
                          </m:ctrlPr>
                        </m:borderBox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𝛿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i="1"/>
                                <m:t>𝑇</m:t>
                              </m:r>
                            </m:sup>
                          </m:sSubSup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+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/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=0</m:t>
                          </m:r>
                        </m:e>
                      </m:borderBox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/>
                                <m:t>𝛿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  <m:r>
                                <a:rPr lang="tr-TR" i="1"/>
                                <m:t>+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/>
                                <m:t>𝛿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r>
                                <a:rPr lang="tr-TR" i="1"/>
                                <m:t>−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98165" y="5200650"/>
            <a:ext cx="330835" cy="543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863012" y="5257165"/>
            <a:ext cx="330835" cy="543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1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’in </a:t>
                </a:r>
                <a:r>
                  <a:rPr lang="tr-TR" dirty="0"/>
                  <a:t>her ikiside serbest bırakılmış) </a:t>
                </a:r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3913" b="-2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r>
                                <a:rPr lang="tr-TR" i="1"/>
                                <m:t>+2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=0⇒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𝜋</m:t>
                          </m:r>
                          <m:r>
                            <m:rPr>
                              <m:lit/>
                            </m:rPr>
                            <a:rPr lang="tr-TR" i="1"/>
                            <m:t>/</m:t>
                          </m:r>
                          <m:r>
                            <a:rPr lang="tr-TR" i="1"/>
                            <m:t>4</m:t>
                          </m:r>
                        </m:e>
                      </m:d>
                      <m:r>
                        <a:rPr lang="tr-TR" i="1"/>
                        <m:t>+2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𝜋</m:t>
                          </m:r>
                          <m:r>
                            <m:rPr>
                              <m:lit/>
                            </m:rPr>
                            <a:rPr lang="tr-TR" i="1"/>
                            <m:t>/</m:t>
                          </m:r>
                          <m:r>
                            <a:rPr lang="tr-TR" i="1"/>
                            <m:t>4</m:t>
                          </m:r>
                        </m:e>
                      </m:d>
                      <m:r>
                        <a:rPr lang="tr-TR" i="1"/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(10)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(8), (9) ve (10)’u kullanarak: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3</m:t>
                          </m:r>
                        </m:sub>
                      </m:sSub>
                      <m:r>
                        <a:rPr lang="tr-TR" i="1"/>
                        <m:t>=0  ⇒  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3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(2), (3) ve (4) kullanarak: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=1, 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=2, 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4</m:t>
                          </m:r>
                        </m:sub>
                      </m:sSub>
                      <m:r>
                        <a:rPr lang="tr-TR" i="1"/>
                        <m:t>=2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∴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cos</m:t>
                          </m:r>
                        </m:fName>
                        <m:e>
                          <m:r>
                            <a:rPr lang="tr-TR" i="1"/>
                            <m:t>2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+2</m:t>
                          </m:r>
                          <m:func>
                            <m:funcPr>
                              <m:ctrlPr>
                                <a:rPr lang="tr-TR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/>
                                <m:t>sin</m:t>
                              </m:r>
                            </m:fName>
                            <m:e>
                              <m:r>
                                <a:rPr lang="tr-TR" i="1"/>
                                <m:t>2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1</m:t>
                          </m:r>
                        </m:num>
                        <m:den>
                          <m:r>
                            <a:rPr lang="tr-TR" i="1"/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cos</m:t>
                          </m:r>
                        </m:fName>
                        <m:e>
                          <m:r>
                            <a:rPr lang="tr-TR" i="1"/>
                            <m:t>2</m:t>
                          </m:r>
                          <m:r>
                            <a:rPr lang="tr-TR" i="1"/>
                            <m:t>𝑡</m:t>
                          </m:r>
                        </m:e>
                      </m:func>
                      <m:r>
                        <a:rPr lang="tr-TR" i="1"/>
                        <m:t>−</m:t>
                      </m:r>
                      <m:func>
                        <m:funcPr>
                          <m:ctrlPr>
                            <a:rPr lang="tr-TR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/>
                            <m:t>sin</m:t>
                          </m:r>
                        </m:fName>
                        <m:e>
                          <m:r>
                            <a:rPr lang="tr-TR" i="1"/>
                            <m:t>2</m:t>
                          </m:r>
                          <m:r>
                            <a:rPr lang="tr-TR" i="1"/>
                            <m:t>𝑡</m:t>
                          </m:r>
                        </m:e>
                      </m:func>
                      <m:r>
                        <a:rPr lang="tr-TR" i="1"/>
                        <m:t>+2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04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Parçalı süreklilik durumunda </a:t>
            </a:r>
            <a:r>
              <a:rPr lang="tr-TR" sz="2600" dirty="0" smtClean="0"/>
              <a:t>Fonksiyoneli minimize/maksimize eden değerler</a:t>
            </a:r>
            <a:endParaRPr lang="tr-TR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214651"/>
                <a:ext cx="10926311" cy="4881349"/>
              </a:xfrm>
            </p:spPr>
            <p:txBody>
              <a:bodyPr/>
              <a:lstStyle/>
              <a:p>
                <a:r>
                  <a:rPr lang="tr-TR" dirty="0"/>
                  <a:t>Daha önceki bölümde,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tarafından verilen geçerli ekstremum noktalarının yumuşak geçişli olduğunu ( i.e.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</m:acc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𝑛𝑖𝑛</m:t>
                    </m:r>
                    <m:r>
                      <a:rPr lang="tr-TR" i="1"/>
                      <m:t> </m:t>
                    </m:r>
                    <m:r>
                      <a:rPr lang="tr-TR" i="1"/>
                      <m:t>𝑠</m:t>
                    </m:r>
                    <m:r>
                      <a:rPr lang="tr-TR" i="1"/>
                      <m:t>ü</m:t>
                    </m:r>
                    <m:r>
                      <a:rPr lang="tr-TR" i="1"/>
                      <m:t>𝑟𝑒𝑘𝑙𝑖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𝑜𝑙𝑑𝑢</m:t>
                    </m:r>
                    <m:r>
                      <a:rPr lang="tr-TR" i="1"/>
                      <m:t>ğ</m:t>
                    </m:r>
                    <m:r>
                      <a:rPr lang="tr-TR" i="1"/>
                      <m:t>𝑢𝑛𝑢</m:t>
                    </m:r>
                    <m:r>
                      <a:rPr lang="tr-TR" i="1"/>
                      <m:t> )</m:t>
                    </m:r>
                  </m:oMath>
                </a14:m>
                <a:r>
                  <a:rPr lang="tr-TR" dirty="0"/>
                  <a:t> varsaymıştık. </a:t>
                </a:r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da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’nin sürekli olmasını gerektirmekteydi. </a:t>
                </a:r>
                <a:endParaRPr lang="tr-TR" dirty="0" smtClean="0"/>
              </a:p>
              <a:p>
                <a:r>
                  <a:rPr lang="tr-TR" dirty="0" smtClean="0"/>
                  <a:t>Şimdi </a:t>
                </a:r>
                <a:r>
                  <a:rPr lang="tr-TR" dirty="0"/>
                  <a:t>ise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</m:acc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𝑛𝑖𝑛</m:t>
                    </m:r>
                  </m:oMath>
                </a14:m>
                <a:r>
                  <a:rPr lang="tr-TR" dirty="0"/>
                  <a:t> sürekliliğini, </a:t>
                </a:r>
                <a:r>
                  <a:rPr lang="tr-TR" u="sng" dirty="0"/>
                  <a:t>parçalı süreklilik</a:t>
                </a:r>
                <a:r>
                  <a:rPr lang="tr-TR" dirty="0"/>
                  <a:t> olarak serbest bırakacağız [i.e.,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sınırlı sayıda noktada sürekli olmayacak ve bu noktalarda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köşelere sahip olacak].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214651"/>
                <a:ext cx="10926311" cy="4881349"/>
              </a:xfrm>
              <a:blipFill>
                <a:blip r:embed="rId2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  <p:pic>
        <p:nvPicPr>
          <p:cNvPr id="4098" name="Picture 2" descr="IMG_20190327_101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33725"/>
            <a:ext cx="5753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7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Foksiyoneli için bağıl bir uç değere sahip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/>
                  <a:t>fonksiyonu bulma problemini ele alalım. Fonksiyonelin içerisinde tanımlı ifadeler şu şekilde açıklanabilir.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 </m:t>
                        </m:r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 Tüm parametrelere göre sürekli birinci ve ikinci kısmi türevlere sahip bir fonksiyon.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Parçalı yumuşak geçişli skaler fonksiyon [parçalı sürekli ilk türeve sahip]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	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Belirlenmiş.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r="-1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34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214651"/>
                <a:ext cx="5611361" cy="48813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∈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  <m:r>
                          <a:rPr lang="tr-TR" i="1"/>
                          <m:t>, 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noktasında süreksizliğe sahip olsun.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noktası sabit değil ve daha önceden bilinemiyor olsun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−</m:t>
                              </m:r>
                            </m:sup>
                          </m:sSubSup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 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  <m:r>
                        <a:rPr lang="tr-TR" i="1"/>
                        <m:t>+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+</m:t>
                              </m:r>
                            </m:sup>
                          </m:sSubSup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=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/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tr-TR" i="1"/>
                                      </m:ctrlPr>
                                    </m:sSubSup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i="1"/>
                                        <m:t>−</m:t>
                                      </m:r>
                                    </m:sup>
                                  </m:sSubSup>
                                </m:sup>
                                <m:e>
                                  <m:r>
                                    <a:rPr lang="tr-TR" i="1"/>
                                    <m:t>𝑔𝑑𝑡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tr-TR" i="1"/>
                            <m:t>≡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𝐽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𝑥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  <m:r>
                        <a:rPr lang="tr-TR" i="1"/>
                        <m:t>−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tr-TR" i="1"/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tr-TR" i="1"/>
                                      </m:ctrlPr>
                                    </m:sSubSup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i="1"/>
                                        <m:t>+</m:t>
                                      </m:r>
                                    </m:sup>
                                  </m:sSubSup>
                                </m:sup>
                                <m:e>
                                  <m:r>
                                    <a:rPr lang="tr-TR" i="1"/>
                                    <m:t>𝑔𝑑𝑡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tr-TR" i="1"/>
                            <m:t>≡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𝐽</m:t>
                              </m:r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𝑥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−</m:t>
                        </m:r>
                      </m:sup>
                    </m:sSubSup>
                    <m:r>
                      <a:rPr lang="tr-TR" i="1"/>
                      <m:t>, </m:t>
                    </m:r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+</m:t>
                        </m:r>
                      </m:sup>
                    </m:sSubSup>
                    <m:r>
                      <a:rPr lang="tr-TR" i="1"/>
                      <m:t>⇒</m:t>
                    </m:r>
                  </m:oMath>
                </a14:m>
                <a:r>
                  <a:rPr lang="tr-TR" i="0" dirty="0" smtClean="0">
                    <a:latin typeface="+mj-lt"/>
                  </a:rPr>
                  <a:t>süreksizlikten hemen önce ve sonraki zamanlar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214651"/>
                <a:ext cx="5611361" cy="4881349"/>
              </a:xfrm>
              <a:blipFill>
                <a:blip r:embed="rId2"/>
                <a:stretch>
                  <a:fillRect t="-7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  <p:pic>
        <p:nvPicPr>
          <p:cNvPr id="5122" name="Picture 2" descr="IMG_20190327_101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62038"/>
            <a:ext cx="5753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6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214651"/>
                <a:ext cx="5611361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𝐽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Varyasyonlar analizinin temel teoremi </a:t>
                </a:r>
                <a:r>
                  <a:rPr lang="tr-TR" dirty="0" smtClean="0"/>
                  <a:t>kullanılarak, bir ektramum için gerekli koşullar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𝛿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 </m:t>
                          </m:r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</m:d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𝛿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𝑥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𝛿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𝐽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r>
                                  <a:rPr lang="tr-TR" i="1"/>
                                  <m:t>, </m:t>
                                </m:r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tr-TR" i="1"/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Köşe noktalarının koordinatlarının serbest olmasından </a:t>
                </a:r>
                <a:r>
                  <a:rPr lang="tr-TR" dirty="0" smtClean="0"/>
                  <a:t>dolayı [</a:t>
                </a:r>
                <a:r>
                  <a:rPr lang="tr-TR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],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keyfi belirlenebilir. </a:t>
                </a:r>
                <a:endParaRPr lang="tr-TR" dirty="0" smtClean="0"/>
              </a:p>
              <a:p>
                <a:r>
                  <a:rPr lang="tr-TR" dirty="0" smtClean="0"/>
                  <a:t>Böylece </a:t>
                </a:r>
                <a:r>
                  <a:rPr lang="tr-TR" dirty="0"/>
                  <a:t>Problem 4’teki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r>
                      <a:rPr lang="tr-TR" i="1"/>
                      <m:t>𝐽</m:t>
                    </m:r>
                    <m:r>
                      <a:rPr lang="tr-TR" i="1"/>
                      <m:t>(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, </m:t>
                    </m:r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’i kullanarak [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 </m:t>
                    </m:r>
                    <m:r>
                      <a:rPr lang="tr-TR" i="1"/>
                      <m:t>𝑏𝑎</m:t>
                    </m:r>
                    <m:r>
                      <a:rPr lang="tr-TR" i="1"/>
                      <m:t>ğı</m:t>
                    </m:r>
                    <m:r>
                      <a:rPr lang="tr-TR" i="1"/>
                      <m:t>𝑚𝑠</m:t>
                    </m:r>
                    <m:r>
                      <a:rPr lang="tr-TR" i="1"/>
                      <m:t>ı</m:t>
                    </m:r>
                    <m:r>
                      <a:rPr lang="tr-TR" i="1"/>
                      <m:t>𝑧</m:t>
                    </m:r>
                    <m:r>
                      <a:rPr lang="tr-TR" i="1"/>
                      <m:t>]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𝐽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d>
                      <m:dPr>
                        <m:ctrlPr>
                          <a:rPr lang="tr-TR" i="1"/>
                        </m:ctrlPr>
                      </m:dPr>
                      <m:e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tr-TR" i="1"/>
                              <m:t>𝑥</m:t>
                            </m:r>
                          </m:e>
                          <m:sup>
                            <m:r>
                              <a:rPr lang="tr-TR" i="1"/>
                              <m:t>∗</m:t>
                            </m:r>
                          </m:sup>
                        </m:sSup>
                        <m:r>
                          <a:rPr lang="tr-TR" i="1"/>
                          <m:t>, </m:t>
                        </m:r>
                        <m:r>
                          <a:rPr lang="tr-TR" i="1"/>
                          <m:t>𝛿</m:t>
                        </m:r>
                        <m:r>
                          <a:rPr lang="tr-TR" i="1"/>
                          <m:t>𝑥</m:t>
                        </m:r>
                      </m:e>
                    </m:d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𝐽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(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𝑥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,</m:t>
                    </m:r>
                    <m:r>
                      <a:rPr lang="tr-TR" i="1"/>
                      <m:t>𝛿</m:t>
                    </m:r>
                    <m:r>
                      <a:rPr lang="tr-TR" i="1"/>
                      <m:t>𝑥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’i doğrudan yazabiliriz.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214651"/>
                <a:ext cx="5611361" cy="48813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  <p:pic>
        <p:nvPicPr>
          <p:cNvPr id="5122" name="Picture 2" descr="IMG_20190327_101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062038"/>
            <a:ext cx="5753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9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075" y="1028914"/>
                <a:ext cx="10572749" cy="4881349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𝐽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 </m:t>
                          </m:r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𝛿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−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𝑔</m:t>
                                  </m:r>
                                  <m:r>
                                    <a:rPr lang="tr-TR" i="1"/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=</m:t>
                              </m:r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−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+ 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−</m:t>
                              </m:r>
                            </m:sup>
                          </m:sSubSup>
                        </m:sup>
                        <m:e>
                          <m:limLow>
                            <m:limLowPr>
                              <m:ctrlPr>
                                <a:rPr lang="tr-TR" i="1"/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/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tr-TR" i="1"/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𝑑𝑡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tr-TR" i="1"/>
                                  </m:ctrlPr>
                                </m:eqArrPr>
                                <m:e>
                                  <m:r>
                                    <a:rPr lang="tr-TR" i="1"/>
                                    <m:t>𝐸𝑢𝑙𝑒𝑟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𝑑𝑒𝑛𝑘𝑙𝑒𝑚𝑙𝑒𝑟𝑖𝑛𝑖𝑛</m:t>
                                  </m:r>
                                </m:e>
                                <m:e>
                                  <m:r>
                                    <a:rPr lang="tr-TR" i="1"/>
                                    <m:t>𝑠𝑎</m:t>
                                  </m:r>
                                  <m:r>
                                    <a:rPr lang="tr-TR" i="1"/>
                                    <m:t>ğ</m:t>
                                  </m:r>
                                  <m:r>
                                    <a:rPr lang="tr-TR" i="1"/>
                                    <m:t>𝑙𝑎𝑛𝑚𝑎𝑠</m:t>
                                  </m:r>
                                  <m:r>
                                    <a:rPr lang="tr-TR" i="1"/>
                                    <m:t>ı </m:t>
                                  </m:r>
                                  <m:r>
                                    <a:rPr lang="tr-TR" i="1"/>
                                    <m:t>𝑖</m:t>
                                  </m:r>
                                  <m:r>
                                    <a:rPr lang="tr-TR" i="1"/>
                                    <m:t>ç</m:t>
                                  </m:r>
                                  <m:r>
                                    <a:rPr lang="tr-TR" i="1"/>
                                    <m:t>𝑖𝑛</m:t>
                                  </m:r>
                                  <m:r>
                                    <a:rPr lang="tr-TR" i="1"/>
                                    <m:t> </m:t>
                                  </m:r>
                                </m:e>
                                <m:e>
                                  <m:r>
                                    <a:rPr lang="tr-TR" i="1"/>
                                    <m:t>𝑠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𝑓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𝑟</m:t>
                                  </m:r>
                                  <m:r>
                                    <a:rPr lang="tr-TR" i="1"/>
                                    <m:t> </m:t>
                                  </m:r>
                                  <m:r>
                                    <a:rPr lang="tr-TR" i="1"/>
                                    <m:t>𝑜𝑙𝑚𝑎𝑙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𝑑</m:t>
                                  </m:r>
                                  <m:r>
                                    <a:rPr lang="tr-TR" i="1"/>
                                    <m:t>ı</m:t>
                                  </m:r>
                                  <m:r>
                                    <a:rPr lang="tr-TR" i="1"/>
                                    <m:t>𝑟</m:t>
                                  </m:r>
                                </m:e>
                              </m:eqArr>
                            </m:lim>
                          </m:limLow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  <m:r>
                            <a:rPr lang="tr-TR" i="1"/>
                            <m:t> </m:t>
                          </m:r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𝐽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r>
                            <a:rPr lang="tr-TR" i="1"/>
                            <m:t>, </m:t>
                          </m:r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=−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tr-TR" i="1"/>
                                    <m:t>𝑡</m:t>
                                  </m:r>
                                  <m:r>
                                    <a:rPr lang="tr-TR" i="1"/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tr-TR" i="1"/>
                                      </m:ctrlPr>
                                    </m:sSubSup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i="1"/>
                                        <m:t>+</m:t>
                                      </m:r>
                                    </m:sup>
                                  </m:sSubSup>
                                </m:sub>
                              </m:sSub>
                            </m:e>
                          </m:d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+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𝑔</m:t>
                                      </m:r>
                                      <m:r>
                                        <a:rPr lang="tr-TR" i="1"/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tr-TR" i="1"/>
                                    <m:t>𝑡</m:t>
                                  </m:r>
                                  <m:r>
                                    <a:rPr lang="tr-TR" i="1"/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tr-TR" i="1"/>
                                      </m:ctrlPr>
                                    </m:sSubSup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i="1"/>
                                        <m:t>+</m:t>
                                      </m:r>
                                    </m:sup>
                                  </m:sSubSup>
                                </m:sub>
                              </m:sSub>
                            </m:e>
                          </m:d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+ </m:t>
                          </m:r>
                          <m:nary>
                            <m:naryPr>
                              <m:limLoc m:val="undOvr"/>
                              <m:ctrlPr>
                                <a:rPr lang="tr-TR" i="1"/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−</m:t>
                                  </m:r>
                                </m:sup>
                              </m:sSubSup>
                            </m:sup>
                            <m:e>
                              <m:limLow>
                                <m:limLowPr>
                                  <m:ctrlPr>
                                    <a:rPr lang="tr-TR" i="1"/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/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r>
                                                <a:rPr lang="tr-TR" i="1"/>
                                                <m:t>𝑔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𝛿</m:t>
                                              </m:r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den>
                                          </m:f>
                                          <m:r>
                                            <a:rPr lang="tr-TR" i="1"/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tr-TR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/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i="1"/>
                                                <m:t>𝑑𝑡</m:t>
                                              </m:r>
                                            </m:den>
                                          </m:f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/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/>
                                                    <m:t>𝛿</m:t>
                                                  </m:r>
                                                  <m:r>
                                                    <a:rPr lang="tr-TR" i="1"/>
                                                    <m:t>𝑔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tr-TR" i="1"/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̇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eqArr>
                                    <m:eqArrPr>
                                      <m:ctrlPr>
                                        <a:rPr lang="tr-TR" i="1"/>
                                      </m:ctrlPr>
                                    </m:eqArrPr>
                                    <m:e>
                                      <m:r>
                                        <a:rPr lang="tr-TR" i="1"/>
                                        <m:t>𝐸𝑢𝑙𝑒𝑟</m:t>
                                      </m:r>
                                      <m:r>
                                        <a:rPr lang="tr-TR" i="1"/>
                                        <m:t> </m:t>
                                      </m:r>
                                      <m:r>
                                        <a:rPr lang="tr-TR" i="1"/>
                                        <m:t>𝑑𝑒𝑛𝑘𝑙𝑒𝑚𝑙𝑒𝑟𝑖𝑛𝑖𝑛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𝑠𝑎</m:t>
                                      </m:r>
                                      <m:r>
                                        <a:rPr lang="tr-TR" i="1"/>
                                        <m:t>ğ</m:t>
                                      </m:r>
                                      <m:r>
                                        <a:rPr lang="tr-TR" i="1"/>
                                        <m:t>𝑙𝑎𝑛𝑚𝑎𝑠</m:t>
                                      </m:r>
                                      <m:r>
                                        <a:rPr lang="tr-TR" i="1"/>
                                        <m:t>ı </m:t>
                                      </m:r>
                                      <m:r>
                                        <a:rPr lang="tr-TR" i="1"/>
                                        <m:t>𝑖</m:t>
                                      </m:r>
                                      <m:r>
                                        <a:rPr lang="tr-TR" i="1"/>
                                        <m:t>ç</m:t>
                                      </m:r>
                                      <m:r>
                                        <a:rPr lang="tr-TR" i="1"/>
                                        <m:t>𝑖𝑛</m:t>
                                      </m:r>
                                      <m:r>
                                        <a:rPr lang="tr-TR" i="1"/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𝑠</m:t>
                                      </m:r>
                                      <m:r>
                                        <a:rPr lang="tr-TR" i="1"/>
                                        <m:t>ı</m:t>
                                      </m:r>
                                      <m:r>
                                        <a:rPr lang="tr-TR" i="1"/>
                                        <m:t>𝑓</m:t>
                                      </m:r>
                                      <m:r>
                                        <a:rPr lang="tr-TR" i="1"/>
                                        <m:t>ı</m:t>
                                      </m:r>
                                      <m:r>
                                        <a:rPr lang="tr-TR" i="1"/>
                                        <m:t>𝑟</m:t>
                                      </m:r>
                                      <m:r>
                                        <a:rPr lang="tr-TR" i="1"/>
                                        <m:t> </m:t>
                                      </m:r>
                                      <m:r>
                                        <a:rPr lang="tr-TR" i="1"/>
                                        <m:t>𝑜𝑙𝑚𝑎𝑙</m:t>
                                      </m:r>
                                      <m:r>
                                        <a:rPr lang="tr-TR" i="1"/>
                                        <m:t>ı</m:t>
                                      </m:r>
                                      <m:r>
                                        <a:rPr lang="tr-TR" i="1"/>
                                        <m:t>𝑑</m:t>
                                      </m:r>
                                      <m:r>
                                        <a:rPr lang="tr-TR" i="1"/>
                                        <m:t>ı</m:t>
                                      </m:r>
                                      <m:r>
                                        <a:rPr lang="tr-TR" i="1"/>
                                        <m:t>𝑟</m:t>
                                      </m:r>
                                    </m:e>
                                  </m:eqArr>
                                </m:lim>
                              </m:limLow>
                              <m:r>
                                <a:rPr lang="tr-TR" i="1"/>
                                <m:t>𝛿</m:t>
                              </m:r>
                              <m:r>
                                <a:rPr lang="tr-TR" i="1"/>
                                <m:t>𝑥</m:t>
                              </m:r>
                              <m:r>
                                <a:rPr lang="tr-TR" i="1"/>
                                <m:t> </m:t>
                              </m:r>
                              <m:r>
                                <a:rPr lang="tr-TR" i="1"/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^′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(2)′</m:t>
                    </m:r>
                  </m:oMath>
                </a14:m>
                <a:r>
                  <a:rPr lang="tr-TR" i="0" dirty="0" smtClean="0">
                    <a:latin typeface="+mj-lt"/>
                  </a:rPr>
                  <a:t>de yerine yazarsak: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borderBox>
                              <m:borderBoxPr>
                                <m:ctrlPr>
                                  <a:rPr lang="tr-TR" i="1"/>
                                </m:ctrlPr>
                              </m:borderBox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  <m:r>
                                      <a:rPr lang="tr-TR" i="1"/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+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</m:e>
                                </m:d>
                                <m:r>
                                  <a:rPr lang="tr-TR" i="1"/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+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  <m:r>
                                      <a:rPr lang="tr-TR" i="1"/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+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</m:e>
                                </m:d>
                                <m:r>
                                  <a:rPr lang="tr-TR" i="1"/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=0</m:t>
                                </m:r>
                              </m:e>
                            </m:borderBox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𝑊</m:t>
                                </m:r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𝐸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Bu denklem bulan kişilere atıfla Weierstrass–Erdmann denklemi adını alır.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75" y="1028914"/>
                <a:ext cx="10572749" cy="4881349"/>
              </a:xfrm>
              <a:blipFill>
                <a:blip r:embed="rId2"/>
                <a:stretch>
                  <a:fillRect l="-115" t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7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075" y="1028914"/>
                <a:ext cx="10572749" cy="4881349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borderBox>
                              <m:borderBoxPr>
                                <m:ctrlPr>
                                  <a:rPr lang="tr-TR" i="1"/>
                                </m:ctrlPr>
                              </m:borderBox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  <m:r>
                                      <a:rPr lang="tr-TR" i="1"/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+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</m:e>
                                </m:d>
                                <m:r>
                                  <a:rPr lang="tr-TR" i="1"/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+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  <m:r>
                                      <a:rPr lang="tr-TR" i="1"/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  <m:r>
                                              <a:rPr lang="tr-TR" i="1"/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  <m:r>
                                          <a:rPr lang="tr-TR" i="1"/>
                                          <m:t>=</m:t>
                                        </m:r>
                                        <m:sSubSup>
                                          <m:sSubSupPr>
                                            <m:ctrlPr>
                                              <a:rPr lang="tr-TR" i="1"/>
                                            </m:ctrlPr>
                                          </m:sSubSup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tr-TR" i="1"/>
                                              <m:t>+</m:t>
                                            </m:r>
                                          </m:sup>
                                        </m:sSubSup>
                                      </m:sub>
                                    </m:sSub>
                                  </m:e>
                                </m:d>
                                <m:r>
                                  <a:rPr lang="tr-TR" i="1"/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</m:sSub>
                                <m:r>
                                  <a:rPr lang="tr-TR" i="1"/>
                                  <m:t>=0</m:t>
                                </m:r>
                              </m:e>
                            </m:borderBox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𝑊</m:t>
                                </m:r>
                                <m:r>
                                  <a:rPr lang="tr-TR" i="1"/>
                                  <m:t>−</m:t>
                                </m:r>
                                <m:r>
                                  <a:rPr lang="tr-TR" i="1"/>
                                  <m:t>𝐸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Weierstrass–Erdmann denklemi aşağıda verilen iki faklı durum için </a:t>
                </a:r>
                <a:r>
                  <a:rPr lang="tr-TR" b="1" dirty="0"/>
                  <a:t>Weierstrass–Erdmann köşe </a:t>
                </a:r>
                <a:r>
                  <a:rPr lang="tr-TR" b="1" dirty="0" smtClean="0"/>
                  <a:t>koşullarını </a:t>
                </a:r>
                <a:r>
                  <a:rPr lang="tr-TR" dirty="0" smtClean="0"/>
                  <a:t>üretebilir.</a:t>
                </a:r>
              </a:p>
              <a:p>
                <a:pPr marL="45720" lvl="0" indent="0">
                  <a:buNone/>
                </a:pPr>
                <a:r>
                  <a:rPr lang="tr-TR" dirty="0" smtClean="0"/>
                  <a:t>a.)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𝑑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bağımsızsa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katsayıları sıfır </a:t>
                </a:r>
                <a:r>
                  <a:rPr lang="tr-TR" dirty="0" smtClean="0"/>
                  <a:t>olmalıdır, Böylece</a:t>
                </a:r>
              </a:p>
              <a:p>
                <a:pPr marL="45720" lvl="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/>
                          </m:ctrlPr>
                        </m:borderBoxPr>
                        <m:e>
                          <m:r>
                            <m:rPr>
                              <m:nor/>
                            </m:rPr>
                            <a:rPr lang="tr-TR" dirty="0"/>
                            <m:t>(</m:t>
                          </m:r>
                          <m:r>
                            <m:rPr>
                              <m:nor/>
                            </m:rPr>
                            <a:rPr lang="tr-TR" dirty="0"/>
                            <m:t>W</m:t>
                          </m:r>
                          <m:r>
                            <m:rPr>
                              <m:nor/>
                            </m:rPr>
                            <a:rPr lang="tr-TR" dirty="0"/>
                            <m:t>-</m:t>
                          </m:r>
                          <m:r>
                            <m:rPr>
                              <m:nor/>
                            </m:rPr>
                            <a:rPr lang="tr-TR" dirty="0"/>
                            <m:t>E</m:t>
                          </m:r>
                          <m:r>
                            <m:rPr>
                              <m:nor/>
                            </m:rPr>
                            <a:rPr lang="tr-TR" dirty="0"/>
                            <m:t>) ⇒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tr-TR" i="1"/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tr-TR" i="1"/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tr-TR" i="1"/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𝑔</m:t>
                                        </m:r>
                                        <m:r>
                                          <a:rPr lang="tr-TR" i="1"/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tr-TR" i="1"/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𝑔</m:t>
                                        </m:r>
                                        <m:r>
                                          <a:rPr lang="tr-TR" i="1"/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i="1"/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r>
                                                  <a:rPr lang="tr-TR" i="1"/>
                                                  <m:t>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i="1"/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sub>
                                </m:sSub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 smtClean="0"/>
                  <a:t>Eğer köşe </a:t>
                </a:r>
                <a:r>
                  <a:rPr lang="tr-TR" dirty="0"/>
                  <a:t>barındıran birçok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,…,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zamanı varsa, yukarıda geçen köşe koşullarının tüm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zamanları için sağlanması gerekir.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75" y="1028914"/>
                <a:ext cx="10572749" cy="4881349"/>
              </a:xfrm>
              <a:blipFill>
                <a:blip r:embed="rId2"/>
                <a:stretch>
                  <a:fillRect l="-115" t="-125" b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82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Varyasyonlar Hesabı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BİRDEN ÇOK BAĞIMSIZ FONKSİYON İÇEREN BİR FONKSİYONELİN MAKSİMUM </a:t>
            </a:r>
            <a:r>
              <a:rPr lang="tr-TR" dirty="0"/>
              <a:t>VE MİNİMUM NOKTALARI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31.03.2019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Nurdan Bilgin 2018-2019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075" y="1028914"/>
                <a:ext cx="10572749" cy="5829086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lvl="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 smtClean="0"/>
                  <a:t>b.)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𝑑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bağımlıysa</a:t>
                </a:r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</m:sSub>
                      </m:e>
                    </m:d>
                    <m:r>
                      <a:rPr lang="tr-TR" i="1"/>
                      <m:t>=</m:t>
                    </m:r>
                    <m:r>
                      <a:rPr lang="tr-TR" i="1"/>
                      <m:t>𝜃</m:t>
                    </m:r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 smtClean="0"/>
                  <a:t> O zaman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i="1"/>
                        </m:ctrlPr>
                      </m:mPr>
                      <m:mr>
                        <m:e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≅</m:t>
                          </m:r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𝑑</m:t>
                              </m:r>
                              <m:r>
                                <a:rPr lang="tr-TR" i="1"/>
                                <m:t>𝜃</m:t>
                              </m:r>
                            </m:num>
                            <m:den>
                              <m:r>
                                <a:rPr lang="tr-TR" i="1"/>
                                <m:t>𝑑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</m:e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3</m:t>
                              </m:r>
                            </m:e>
                          </m:d>
                        </m:e>
                      </m:mr>
                    </m:m>
                  </m:oMath>
                </a14:m>
                <a:endParaRPr lang="tr-TR" dirty="0"/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/>
                  <a:t>(3)’ü (W-E)’de yerine koyarsak,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’in katsayısını sıfıra eşitlersek:</a:t>
                </a:r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+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𝛿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𝑑</m:t>
                                      </m:r>
                                      <m:r>
                                        <a:rPr lang="tr-TR" i="1"/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+</m:t>
                              </m:r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𝛿</m:t>
                                      </m:r>
                                      <m:r>
                                        <a:rPr lang="tr-TR" i="1"/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/>
                                      </m:ctrlPr>
                                    </m:fPr>
                                    <m:num>
                                      <m:r>
                                        <a:rPr lang="tr-TR" i="1"/>
                                        <m:t>𝑑</m:t>
                                      </m:r>
                                      <m:r>
                                        <a:rPr lang="tr-TR" i="1"/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tr-TR" i="1"/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+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45720" lvl="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/>
                  <a:t>Weierstrass–Erdmann köşe koşullarında,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−</m:t>
                        </m:r>
                      </m:sup>
                    </m:sSubSup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+</m:t>
                        </m:r>
                      </m:sup>
                    </m:sSubSup>
                  </m:oMath>
                </a14:m>
                <a:r>
                  <a:rPr lang="tr-TR" dirty="0"/>
                  <a:t> değerlerinin sadece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terimleri üzerinde etkisi vardır.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</m:oMath>
                </a14:m>
                <a:r>
                  <a:rPr lang="tr-TR" dirty="0"/>
                  <a:t> terimleri için,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−</m:t>
                        </m:r>
                      </m:sup>
                    </m:sSubSup>
                    <m:r>
                      <a:rPr lang="tr-TR" i="1"/>
                      <m:t>=</m:t>
                    </m:r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+</m:t>
                        </m:r>
                      </m:sup>
                    </m:sSubSup>
                    <m:r>
                      <a:rPr lang="tr-TR" i="1"/>
                      <m:t>=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Sup>
                          <m:sSubSupPr>
                            <m:ctrlPr>
                              <a:rPr lang="tr-TR" i="1"/>
                            </m:ctrlPr>
                          </m:sSubSup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  <m:sup>
                            <m:r>
                              <a:rPr lang="tr-TR" i="1"/>
                              <m:t>−</m:t>
                            </m:r>
                          </m:sup>
                        </m:sSubSup>
                      </m:e>
                    </m:d>
                    <m:r>
                      <a:rPr lang="tr-TR" i="1"/>
                      <m:t>=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Sup>
                          <m:sSubSupPr>
                            <m:ctrlPr>
                              <a:rPr lang="tr-TR" i="1"/>
                            </m:ctrlPr>
                          </m:sSubSup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  <m:sup>
                            <m:r>
                              <a:rPr lang="tr-TR" i="1"/>
                              <m:t>+</m:t>
                            </m:r>
                          </m:sup>
                        </m:sSubSup>
                      </m:e>
                    </m:d>
                    <m:r>
                      <a:rPr lang="tr-TR" i="1"/>
                      <m:t>=</m:t>
                    </m:r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Sup>
                          <m:sSubSupPr>
                            <m:ctrlPr>
                              <a:rPr lang="tr-TR" i="1"/>
                            </m:ctrlPr>
                          </m:sSubSup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  <m:sup>
                            <m:r>
                              <a:rPr lang="tr-TR" i="1"/>
                              <m:t>−</m:t>
                            </m:r>
                          </m:sup>
                        </m:sSubSup>
                      </m:e>
                    </m:d>
                    <m:r>
                      <a:rPr lang="tr-TR" i="1"/>
                      <m:t>≠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Sup>
                          <m:sSubSupPr>
                            <m:ctrlPr>
                              <a:rPr lang="tr-TR" i="1"/>
                            </m:ctrlPr>
                          </m:sSubSup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  <m:sup>
                            <m:r>
                              <a:rPr lang="tr-TR" i="1"/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tr-TR" dirty="0" smtClean="0"/>
                  <a:t> Weierstrass–Erdmann </a:t>
                </a:r>
                <a:r>
                  <a:rPr lang="tr-TR" dirty="0"/>
                  <a:t>koşulları J’nin birçok fonksiyonu içeren durumlar için genelleştirilebilir. ∴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𝑑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birbirinden bağımsız olduğunda,</a:t>
                </a:r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/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tr-TR" i="1"/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tr-TR" i="1"/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tr-TR" i="1"/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r>
                                              <a:rPr lang="tr-TR" i="1"/>
                                              <m:t>𝑔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/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𝑔</m:t>
                                        </m:r>
                                        <m:r>
                                          <a:rPr lang="tr-TR" i="1"/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/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tr-TR" i="1"/>
                                              <m:t>𝑇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tr-TR" i="1"/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𝑔</m:t>
                                        </m:r>
                                        <m:r>
                                          <a:rPr lang="tr-TR" i="1"/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/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tr-TR" i="1"/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/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r>
                                                      <a:rPr lang="tr-TR" i="1"/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/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̇"/>
                                                        <m:ctrlPr>
                                                          <a:rPr lang="tr-TR" i="1"/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/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tr-TR" i="1"/>
                                              <m:t>𝑇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tr-TR" i="1"/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/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tr-TR" i="1"/>
                                      <m:t>𝑡</m:t>
                                    </m:r>
                                    <m:r>
                                      <a:rPr lang="tr-TR" i="1"/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sub>
                                </m:sSub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75" y="1028914"/>
                <a:ext cx="10572749" cy="5829086"/>
              </a:xfrm>
              <a:blipFill>
                <a:blip r:embed="rId2"/>
                <a:stretch>
                  <a:fillRect l="-115" t="-1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63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Örnek: Aşağıdaki </a:t>
                </a:r>
                <a:r>
                  <a:rPr lang="tr-TR" dirty="0"/>
                  <a:t>performans indeksini minimum yapan,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0</m:t>
                        </m:r>
                      </m:e>
                    </m:d>
                    <m:r>
                      <a:rPr lang="tr-TR" i="1"/>
                      <m:t>=0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𝑥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2</m:t>
                        </m:r>
                      </m:e>
                    </m:d>
                    <m:r>
                      <a:rPr lang="tr-TR" i="1"/>
                      <m:t>=1</m:t>
                    </m:r>
                  </m:oMath>
                </a14:m>
                <a:r>
                  <a:rPr lang="tr-TR" dirty="0"/>
                  <a:t> noktalarını birleştiren parçalı yumuşak geçişli eğriyi bulunuz.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𝑥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r>
                            <a:rPr lang="tr-TR" i="1"/>
                            <m:t>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1−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Euler </a:t>
                </a:r>
                <a:r>
                  <a:rPr lang="tr-TR" dirty="0" smtClean="0"/>
                  <a:t>denklemlerinin </a:t>
                </a:r>
                <a:r>
                  <a:rPr lang="tr-TR" dirty="0"/>
                  <a:t>çözümü: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𝑔</m:t>
                    </m:r>
                  </m:oMath>
                </a14:m>
                <a:r>
                  <a:rPr lang="tr-TR" dirty="0"/>
                  <a:t> sadece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’a bağlıdır. </a:t>
                </a:r>
                <a:r>
                  <a:rPr lang="tr-TR" dirty="0" smtClean="0"/>
                  <a:t>Kitabımızda yer alan Appendix 3 Euler  Denklemlerinin Özet tiplerini içermektedir, Buna göre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dirty="0"/>
                  <a:t> sadece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’a </a:t>
                </a:r>
                <a:r>
                  <a:rPr lang="tr-TR" dirty="0" smtClean="0"/>
                  <a:t>bağlı olduğunda Euler denkleminin genel çözümü aşağıdaki gibi olur</a:t>
                </a: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𝑥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𝑡</m:t>
                      </m:r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𝑐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/>
                      <m:t>∴</m:t>
                    </m:r>
                  </m:oMath>
                </a14:m>
                <a:r>
                  <a:rPr lang="tr-TR" dirty="0"/>
                  <a:t>  1 Köşe noktası kullanarak </a:t>
                </a:r>
                <a:r>
                  <a:rPr lang="tr-TR" dirty="0"/>
                  <a:t>Euler denkleminin genel çözümü </a:t>
                </a:r>
                <a:r>
                  <a:rPr lang="tr-TR" dirty="0" smtClean="0"/>
                  <a:t>için iki denklem elde edilir.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∈[0,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3</m:t>
                                </m:r>
                              </m:sub>
                            </m:sSub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∈[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,2]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20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Devam: </a:t>
                </a:r>
                <a:r>
                  <a:rPr lang="tr-TR" b="1" dirty="0" smtClean="0"/>
                  <a:t>Sınır </a:t>
                </a:r>
                <a:r>
                  <a:rPr lang="tr-TR" b="1" dirty="0"/>
                  <a:t>Koşulları:</a:t>
                </a:r>
              </a:p>
              <a:p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’in (W-E)’deki katsayıları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/>
                                        </m:ctrlPr>
                                      </m:fPr>
                                      <m:num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tr-TR" i="1"/>
                                          <m:t>𝛿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=</m:t>
                                </m:r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/>
                                        </m:ctrlPr>
                                      </m:fPr>
                                      <m:num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tr-TR" i="1"/>
                                          <m:t>𝛿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/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/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=</m:t>
                                </m:r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/>
                        <m:t>=2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1−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tr-TR" i="1"/>
                            <m:t>2</m:t>
                          </m:r>
                        </m:sup>
                      </m:sSup>
                      <m:r>
                        <a:rPr lang="tr-TR" i="1"/>
                        <m:t>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2</m:t>
                          </m:r>
                        </m:e>
                      </m:d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1−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/>
                        <m:t>−(2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)(1−2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)(1−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∴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3</m:t>
                          </m:r>
                        </m:e>
                      </m:d>
                      <m:r>
                        <a:rPr lang="tr-TR" i="1"/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2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=2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4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(W-E)’deki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katsayıları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−</m:t>
                              </m:r>
                            </m:sup>
                          </m:sSubSup>
                        </m:sub>
                      </m:sSub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+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Basitleştirilirse;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68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Devam: </a:t>
                </a: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2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=2</m:t>
                            </m:r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4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−1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(</a:t>
                </a:r>
                <a:r>
                  <a:rPr lang="tr-TR" dirty="0"/>
                  <a:t>4) ve (5) doğrusal olmayan,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Sup>
                          <m:sSubSupPr>
                            <m:ctrlPr>
                              <a:rPr lang="tr-TR" i="1"/>
                            </m:ctrlPr>
                          </m:sSubSup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1</m:t>
                            </m:r>
                          </m:sub>
                          <m:sup>
                            <m:r>
                              <a:rPr lang="tr-TR" i="1"/>
                              <m:t>−</m:t>
                            </m:r>
                          </m:sup>
                        </m:sSubSup>
                      </m:e>
                    </m:d>
                    <m:r>
                      <a:rPr lang="tr-TR" i="1"/>
                      <m:t>𝑣𝑒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r>
                      <a:rPr lang="tr-TR" i="1"/>
                      <m:t>(</m:t>
                    </m:r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  <m:sup>
                        <m:r>
                          <a:rPr lang="tr-TR" i="1"/>
                          <m:t>+</m:t>
                        </m:r>
                      </m:sup>
                    </m:sSubSup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içerisinde cebirsel ifadelerdir.</a:t>
                </a:r>
              </a:p>
              <a:p>
                <a:pPr marL="45720" indent="0">
                  <a:buNone/>
                </a:pPr>
                <a:r>
                  <a:rPr lang="tr-TR" dirty="0"/>
                  <a:t>Çözümlersek: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/>
                        <m:t>(</m:t>
                      </m:r>
                      <m:r>
                        <a:rPr lang="tr-TR" i="1"/>
                        <m:t>𝑆</m:t>
                      </m:r>
                      <m:r>
                        <a:rPr lang="tr-TR" i="1"/>
                        <m:t>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/>
                        <m:t>(</m:t>
                      </m:r>
                      <m:r>
                        <a:rPr lang="tr-TR" i="1"/>
                        <m:t>𝑆</m:t>
                      </m:r>
                      <m:r>
                        <a:rPr lang="tr-TR" i="1"/>
                        <m:t>2)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(S1) ve (S2) geçerli olan çözümlerdir. 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94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3" y="1214651"/>
                <a:ext cx="7325861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 Devam: </a:t>
                </a: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/>
                            <m:t>𝑆</m:t>
                          </m:r>
                          <m:r>
                            <a:rPr lang="tr-TR" i="1"/>
                            <m:t>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/>
                            <m:t>𝑆</m:t>
                          </m:r>
                          <m:r>
                            <a:rPr lang="tr-TR" i="1"/>
                            <m:t>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r>
                        <m:rPr>
                          <m:nor/>
                        </m:rPr>
                        <a:rPr lang="tr-TR" dirty="0"/>
                        <m:t>ve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∈[0,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b="1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,2]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Problemde verilen sınır koşulları ve (S2</a:t>
                </a:r>
                <a:r>
                  <a:rPr lang="tr-TR" dirty="0"/>
                  <a:t>) </a:t>
                </a:r>
                <a:r>
                  <a:rPr lang="tr-TR" dirty="0" smtClean="0"/>
                  <a:t>çözümleri kullanılarak: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=1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=1 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=1 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i="1"/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=0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=0 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3</m:t>
                                </m:r>
                              </m:sub>
                            </m:sSub>
                            <m:r>
                              <a:rPr lang="tr-TR" i="1"/>
                              <m:t>=0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1⟹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3" y="1214651"/>
                <a:ext cx="7325861" cy="4881349"/>
              </a:xfrm>
              <a:blipFill>
                <a:blip r:embed="rId2"/>
                <a:stretch>
                  <a:fillRect l="-416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  <p:pic>
        <p:nvPicPr>
          <p:cNvPr id="6146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5224" y="2857499"/>
            <a:ext cx="451058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7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6825799" cy="4881349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 Devam: </a:t>
                </a: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/>
                            <m:t>𝑆</m:t>
                          </m:r>
                          <m:r>
                            <a:rPr lang="tr-TR" i="1"/>
                            <m:t>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}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=1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tr-TR" i="1"/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/>
                            <m:t>𝑆</m:t>
                          </m:r>
                          <m:r>
                            <a:rPr lang="tr-TR" i="1"/>
                            <m:t>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r>
                        <m:rPr>
                          <m:nor/>
                        </m:rPr>
                        <a:rPr lang="tr-TR" dirty="0"/>
                        <m:t>ve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∈[0,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b="1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>
                                <a:latin typeface="Cambria Math" panose="02040503050406030204" pitchFamily="18" charset="0"/>
                              </a:rPr>
                              <m:t>,2]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Problemde verilen sınır koşulları ve (S1) çözümleri kullanılarak: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i="1"/>
                              <m:t> 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/>
                              <m:t> 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1⟹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6825799" cy="4881349"/>
              </a:xfrm>
              <a:blipFill>
                <a:blip r:embed="rId2"/>
                <a:stretch>
                  <a:fillRect l="-179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0912" y="2228849"/>
            <a:ext cx="451058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93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600" dirty="0"/>
              <a:t>Parçalı süreklilik durumunda Fonksiyoneli minimize/maksimize eden değerler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lvl="0" indent="0">
                  <a:buNone/>
                </a:pPr>
                <a:r>
                  <a:rPr lang="tr-TR" dirty="0" smtClean="0"/>
                  <a:t>1 köşe noktası olması durumunda, bilinmeyenler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,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3</m:t>
                        </m:r>
                      </m:sub>
                    </m:sSub>
                    <m:r>
                      <a:rPr lang="tr-TR" i="1"/>
                      <m:t>,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𝑐</m:t>
                        </m:r>
                      </m:e>
                      <m:sub>
                        <m:r>
                          <a:rPr lang="tr-TR" i="1"/>
                          <m:t>4</m:t>
                        </m:r>
                      </m:sub>
                    </m:sSub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’dir. Bu 5 bilinmeyen aşağıdaki 5 denklem ile çözülür:</a:t>
                </a:r>
              </a:p>
              <a:p>
                <a:pPr marL="274320" lvl="1" indent="0">
                  <a:buNone/>
                </a:pPr>
                <a:r>
                  <a:rPr lang="tr-TR" sz="2200" dirty="0"/>
                  <a:t>2 son-nokta Sınır Koşulu denklemi.</a:t>
                </a:r>
              </a:p>
              <a:p>
                <a:pPr marL="274320" lvl="1" indent="0">
                  <a:buNone/>
                </a:pPr>
                <a:r>
                  <a:rPr lang="tr-TR" sz="2200" dirty="0"/>
                  <a:t>2 (W-E)’den gelen denklem.</a:t>
                </a:r>
              </a:p>
              <a:p>
                <a:pPr marL="274320" lvl="1" indent="0">
                  <a:buNone/>
                </a:pPr>
                <a:r>
                  <a:rPr lang="tr-TR" sz="2200" dirty="0"/>
                  <a:t>1 süreklilik denklemi.</a:t>
                </a:r>
              </a:p>
              <a:p>
                <a:pPr marL="45720" lvl="0" indent="0">
                  <a:buNone/>
                </a:pPr>
                <a:r>
                  <a:rPr lang="tr-TR" dirty="0"/>
                  <a:t>(S1) çözümünün bir köşe noktası ile çözümü,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3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𝑥</m:t>
                        </m:r>
                      </m:e>
                      <m:sub>
                        <m:r>
                          <a:rPr lang="tr-TR" i="1"/>
                          <m:t>4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’yi verir.</a:t>
                </a:r>
              </a:p>
              <a:p>
                <a:pPr marL="45720" lvl="0" indent="0">
                  <a:buNone/>
                </a:pPr>
                <a:r>
                  <a:rPr lang="tr-TR" dirty="0"/>
                  <a:t>2, 3 vs. Köşe noktalı çözümler elde edilebilir.</a:t>
                </a: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+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3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+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4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lvl="0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 dirty="0" smtClean="0"/>
                      <m:t>𝑥</m:t>
                    </m:r>
                    <m:r>
                      <a:rPr lang="tr-TR" i="1" dirty="0" smtClean="0"/>
                      <m:t>(</m:t>
                    </m:r>
                    <m:r>
                      <a:rPr lang="tr-TR" i="1" dirty="0" smtClean="0"/>
                      <m:t>𝑡</m:t>
                    </m:r>
                    <m:r>
                      <a:rPr lang="tr-TR" i="1" dirty="0" smtClean="0"/>
                      <m:t>)</m:t>
                    </m:r>
                  </m:oMath>
                </a14:m>
                <a:r>
                  <a:rPr lang="tr-TR" dirty="0"/>
                  <a:t>’nin sürekli olması şartı olsaydı, bitiş noktalarını birleştiren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dirty="0" smtClean="0"/>
                        </m:ctrlPr>
                      </m:sSubSupPr>
                      <m:e>
                        <m:r>
                          <a:rPr lang="tr-TR" i="1" dirty="0" smtClean="0"/>
                          <m:t>𝑥</m:t>
                        </m:r>
                      </m:e>
                      <m:sub>
                        <m:r>
                          <a:rPr lang="tr-TR" i="1" dirty="0" smtClean="0"/>
                          <m:t>5</m:t>
                        </m:r>
                      </m:sub>
                      <m:sup>
                        <m:r>
                          <a:rPr lang="tr-TR" i="1" dirty="0" smtClean="0"/>
                          <m:t>∗</m:t>
                        </m:r>
                      </m:sup>
                    </m:sSubSup>
                    <m:r>
                      <a:rPr lang="tr-TR" i="1" dirty="0" smtClean="0"/>
                      <m:t> (</m:t>
                    </m:r>
                    <m:r>
                      <a:rPr lang="tr-TR" i="1" dirty="0" smtClean="0"/>
                      <m:t>𝑡</m:t>
                    </m:r>
                    <m:r>
                      <a:rPr lang="tr-TR" i="1" dirty="0" smtClean="0"/>
                      <m:t>) </m:t>
                    </m:r>
                  </m:oMath>
                </a14:m>
                <a:r>
                  <a:rPr lang="tr-TR" dirty="0"/>
                  <a:t>elde edilirdi. Bu da aşağıdaki denkliği verirdi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5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=0.125&gt;</m:t>
                      </m:r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  <m:sub>
                              <m:r>
                                <a:rPr lang="tr-TR" i="1"/>
                                <m:t>𝑖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41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Foksiyoneli için bağıl bir uç değere sahip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fonksiyonu bulma problemini ele alalım. </a:t>
                </a:r>
                <a:r>
                  <a:rPr lang="tr-TR" dirty="0" smtClean="0"/>
                  <a:t>Burada,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tr-TR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tr-TR" i="1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tr-TR" i="1"/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𝑛</m:t>
                                  </m:r>
                                </m:sub>
                              </m:sSub>
                              <m:r>
                                <a:rPr lang="tr-TR" i="1"/>
                                <m:t>(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tr-TR" i="1"/>
                      <m:t>=</m:t>
                    </m:r>
                    <m:r>
                      <a:rPr lang="tr-TR" i="1"/>
                      <m:t>𝑛</m:t>
                    </m:r>
                    <m:r>
                      <a:rPr lang="tr-TR" i="1"/>
                      <m:t> </m:t>
                    </m:r>
                    <m:r>
                      <a:rPr lang="tr-TR" i="1"/>
                      <m:t>𝑡𝑎𝑛𝑒</m:t>
                    </m:r>
                    <m:r>
                      <a:rPr lang="tr-TR" i="1"/>
                      <m:t> </m:t>
                    </m:r>
                    <m:r>
                      <a:rPr lang="tr-TR" i="1"/>
                      <m:t>𝑠</m:t>
                    </m:r>
                    <m:r>
                      <a:rPr lang="tr-TR" i="1"/>
                      <m:t>ü</m:t>
                    </m:r>
                    <m:r>
                      <a:rPr lang="tr-TR" i="1"/>
                      <m:t>𝑟𝑒𝑘𝑙𝑖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𝑡</m:t>
                    </m:r>
                    <m:r>
                      <a:rPr lang="tr-TR" i="1"/>
                      <m:t>ü</m:t>
                    </m:r>
                    <m:r>
                      <a:rPr lang="tr-TR" i="1"/>
                      <m:t>𝑟𝑒𝑣𝑖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𝑜𝑙𝑎𝑛</m:t>
                    </m:r>
                    <m:r>
                      <a:rPr lang="tr-TR" i="1"/>
                      <m:t> </m:t>
                    </m:r>
                    <m:r>
                      <a:rPr lang="tr-TR" i="1"/>
                      <m:t>𝑏𝑎</m:t>
                    </m:r>
                    <m:r>
                      <a:rPr lang="tr-TR" i="1"/>
                      <m:t>ğı</m:t>
                    </m:r>
                    <m:r>
                      <a:rPr lang="tr-TR" i="1"/>
                      <m:t>𝑚𝑠</m:t>
                    </m:r>
                    <m:r>
                      <a:rPr lang="tr-TR" i="1"/>
                      <m:t>ı</m:t>
                    </m:r>
                    <m:r>
                      <a:rPr lang="tr-TR" i="1"/>
                      <m:t>𝑧</m:t>
                    </m:r>
                    <m:r>
                      <a:rPr lang="tr-TR" i="1"/>
                      <m:t> </m:t>
                    </m:r>
                    <m:r>
                      <a:rPr lang="tr-TR" i="1"/>
                      <m:t>𝑓𝑜𝑛𝑘𝑠𝑦𝑖𝑜𝑛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tr-TR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tr-TR" i="1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tr-TR" i="1"/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r="-1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88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Fonksiyonelin </a:t>
                </a:r>
                <a:r>
                  <a:rPr lang="tr-TR" dirty="0" smtClean="0"/>
                  <a:t>içerisinde tanımlı ifadeler şu şekilde açıklanabilir.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 </m:t>
                        </m:r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 Tüm parametrelere göre sürekli birinci ve ikinci kısmi türevlere sahip bir fonksiyon.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Birinci türevi sürekli skaler bir fonksiyon</a:t>
                </a:r>
                <a:r>
                  <a:rPr lang="tr-TR" dirty="0"/>
                  <a:t>.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	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 smtClean="0"/>
                  <a:t> Belirlenmiş.</a:t>
                </a:r>
                <a:endParaRPr lang="tr-TR" dirty="0"/>
              </a:p>
              <a:p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tr-TR" dirty="0"/>
                  <a:t> Belirlenmiş.</a:t>
                </a:r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r="-1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6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Çözüm:</a:t>
            </a:r>
          </a:p>
          <a:p>
            <a:pPr marL="45720" indent="0">
              <a:buNone/>
            </a:pPr>
            <a:r>
              <a:rPr lang="tr-TR" dirty="0" smtClean="0"/>
              <a:t>Tek değişkenli sistemlerde yaptığımız gibi, </a:t>
            </a:r>
            <a:r>
              <a:rPr lang="tr-TR" dirty="0"/>
              <a:t>aşağıdaki gibi </a:t>
            </a:r>
            <a:r>
              <a:rPr lang="tr-TR" dirty="0" smtClean="0"/>
              <a:t>yazılabilecek </a:t>
            </a:r>
            <a:r>
              <a:rPr lang="tr-TR" dirty="0"/>
              <a:t>Euler </a:t>
            </a:r>
            <a:r>
              <a:rPr lang="tr-TR" dirty="0" smtClean="0"/>
              <a:t>denkleminden </a:t>
            </a:r>
            <a:r>
              <a:rPr lang="tr-TR" dirty="0"/>
              <a:t>n </a:t>
            </a:r>
            <a:r>
              <a:rPr lang="tr-TR" dirty="0" smtClean="0"/>
              <a:t>bağımsız fonksiyon için n adet koşul elde edilir:</a:t>
            </a:r>
          </a:p>
          <a:p>
            <a:pPr marL="45720" indent="0">
              <a:buNone/>
            </a:pPr>
            <a:r>
              <a:rPr lang="tr-TR" dirty="0"/>
              <a:t>Ya da daha sade bir şekilde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/>
          </a:p>
          <a:p>
            <a:pPr marL="45720" indent="0">
              <a:buNone/>
            </a:pPr>
            <a:r>
              <a:rPr lang="tr-TR" dirty="0"/>
              <a:t>E eşitliği, n tane genelde, </a:t>
            </a:r>
            <a:r>
              <a:rPr lang="tr-TR" dirty="0" smtClean="0"/>
              <a:t>ayrılmış sınır koşullarına sahip ikinci dereceden, doğrusal </a:t>
            </a:r>
            <a:r>
              <a:rPr lang="tr-TR" dirty="0"/>
              <a:t>olmayan, </a:t>
            </a:r>
            <a:r>
              <a:rPr lang="tr-TR" dirty="0" smtClean="0"/>
              <a:t>adi(ordinary)  n </a:t>
            </a:r>
            <a:r>
              <a:rPr lang="tr-TR" dirty="0"/>
              <a:t>adet Euler </a:t>
            </a:r>
            <a:r>
              <a:rPr lang="tr-TR" dirty="0" smtClean="0"/>
              <a:t>formunda diferansiyel denklem verir</a:t>
            </a:r>
            <a:r>
              <a:rPr lang="tr-TR" dirty="0"/>
              <a:t>. Durum bu </a:t>
            </a:r>
            <a:r>
              <a:rPr lang="tr-TR" dirty="0" smtClean="0"/>
              <a:t>noktada, diferansiyel denklemlerin iç içeliği nedeniyle daha </a:t>
            </a:r>
            <a:r>
              <a:rPr lang="tr-TR" dirty="0"/>
              <a:t>da karışık hale </a:t>
            </a:r>
            <a:r>
              <a:rPr lang="tr-TR" dirty="0" smtClean="0"/>
              <a:t>gelir.</a:t>
            </a:r>
            <a:endParaRPr lang="tr-TR" dirty="0"/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224574"/>
                  </p:ext>
                </p:extLst>
              </p:nvPr>
            </p:nvGraphicFramePr>
            <p:xfrm>
              <a:off x="2786510" y="2738773"/>
              <a:ext cx="5754370" cy="85807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67580">
                      <a:extLst>
                        <a:ext uri="{9D8B030D-6E8A-4147-A177-3AD203B41FA5}">
                          <a16:colId xmlns:a16="http://schemas.microsoft.com/office/drawing/2014/main" val="882029096"/>
                        </a:ext>
                      </a:extLst>
                    </a:gridCol>
                    <a:gridCol w="986790">
                      <a:extLst>
                        <a:ext uri="{9D8B030D-6E8A-4147-A177-3AD203B41FA5}">
                          <a16:colId xmlns:a16="http://schemas.microsoft.com/office/drawing/2014/main" val="28852526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2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tr-TR" sz="2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tr-TR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tr-TR" sz="2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sz="2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sz="2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  <m:r>
                                  <a:rPr lang="tr-TR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tr-TR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(E)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876854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224574"/>
                  </p:ext>
                </p:extLst>
              </p:nvPr>
            </p:nvGraphicFramePr>
            <p:xfrm>
              <a:off x="2786510" y="2738773"/>
              <a:ext cx="5754370" cy="85807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67580">
                      <a:extLst>
                        <a:ext uri="{9D8B030D-6E8A-4147-A177-3AD203B41FA5}">
                          <a16:colId xmlns:a16="http://schemas.microsoft.com/office/drawing/2014/main" val="882029096"/>
                        </a:ext>
                      </a:extLst>
                    </a:gridCol>
                    <a:gridCol w="986790">
                      <a:extLst>
                        <a:ext uri="{9D8B030D-6E8A-4147-A177-3AD203B41FA5}">
                          <a16:colId xmlns:a16="http://schemas.microsoft.com/office/drawing/2014/main" val="2885252668"/>
                        </a:ext>
                      </a:extLst>
                    </a:gridCol>
                  </a:tblGrid>
                  <a:tr h="85807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tr-TR" sz="2200" dirty="0">
                              <a:effectLst/>
                            </a:rPr>
                            <a:t>(E)</a:t>
                          </a:r>
                          <a:endParaRPr lang="tr-TR" sz="2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876854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214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Örnek: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/>
                        <m:t>= 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+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r>
                                <a:rPr lang="tr-TR" i="1"/>
                                <m:t>+</m:t>
                              </m:r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−</m:t>
                              </m:r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0</m:t>
                          </m:r>
                        </m:sub>
                      </m:sSub>
                      <m:r>
                        <a:rPr lang="tr-TR" i="1"/>
                        <m:t>, 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⇒</m:t>
                      </m:r>
                      <m:r>
                        <a:rPr lang="tr-TR" i="1"/>
                        <m:t>𝑏𝑒𝑙𝑖𝑟𝑡𝑖𝑙𝑚𝑖</m:t>
                      </m:r>
                      <m:r>
                        <a:rPr lang="tr-TR" i="1"/>
                        <m:t>ş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, 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⇒</m:t>
                      </m:r>
                      <m:r>
                        <a:rPr lang="tr-TR" i="1"/>
                        <m:t>𝑏𝑒𝑙𝑖𝑟𝑡𝑖𝑙𝑚𝑖</m:t>
                      </m:r>
                      <m:r>
                        <a:rPr lang="tr-TR" i="1"/>
                        <m:t>ş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𝐸</m:t>
                          </m:r>
                        </m:e>
                      </m:d>
                      <m:r>
                        <a:rPr lang="tr-TR" i="1"/>
                        <m:t>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83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1 (Sabit Bitiş Noktaları Problemi)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Örnek: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𝐸</m:t>
                          </m:r>
                        </m:e>
                      </m:d>
                      <m:r>
                        <a:rPr lang="tr-TR" i="1"/>
                        <m:t>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𝑖</m:t>
                      </m:r>
                      <m:r>
                        <a:rPr lang="tr-TR" i="1"/>
                        <m:t>=1⇒2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r>
                        <a:rPr lang="tr-TR" i="1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2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−</m:t>
                          </m:r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i="1"/>
                        <m:t>=0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/>
                        <m:t>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4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 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+2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−2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(1)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𝑖</m:t>
                      </m:r>
                      <m:r>
                        <a:rPr lang="tr-TR" i="1"/>
                        <m:t>=2⇒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  <m:sup>
                          <m:r>
                            <a:rPr lang="tr-TR" i="1"/>
                            <m:t>2</m:t>
                          </m:r>
                        </m:sup>
                      </m:sSubSup>
                      <m:r>
                        <a:rPr lang="tr-TR" i="1"/>
                        <m:t>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−2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=0⇒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  <m:sup>
                          <m:r>
                            <a:rPr lang="tr-TR" i="1"/>
                            <m:t>2</m:t>
                          </m:r>
                        </m:sup>
                      </m:sSubSup>
                      <m:r>
                        <a:rPr lang="tr-TR" i="1"/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−2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r>
                                <a:rPr lang="tr-TR" i="1"/>
                                <m:t>+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i="1"/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(2)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(1)  ve (2)  iç içe, doğrusal olmayan ve zamanla değişen diferansiyel denklemlerdir.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3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357188" y="418528"/>
                <a:ext cx="11352591" cy="700588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’in </a:t>
                </a:r>
                <a:r>
                  <a:rPr lang="tr-TR" dirty="0"/>
                  <a:t>her ikiside serbest bırakılmış) </a:t>
                </a:r>
                <a:endParaRPr lang="tr-TR" dirty="0"/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7188" y="418528"/>
                <a:ext cx="11352591" cy="700588"/>
              </a:xfrm>
              <a:blipFill>
                <a:blip r:embed="rId2"/>
                <a:stretch>
                  <a:fillRect l="-1665" t="-13913" b="-2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𝑏𝑒𝑙𝑖𝑟𝑡𝑖𝑙𝑚𝑖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𝑠𝑒𝑟𝑏𝑒𝑠𝑡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Şeklinde verilen koşullar altında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𝑡</m:t>
                              </m:r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Fonksiyonelini minimum yapacak değer kümesi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tr-TR" dirty="0" smtClean="0"/>
                  <a:t> bulunuz.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99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dirty="0"/>
                  <a:t>Problem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’in </a:t>
                </a:r>
                <a:r>
                  <a:rPr lang="tr-TR" dirty="0"/>
                  <a:t>her ikiside serbest bırakılmış) </a:t>
                </a:r>
              </a:p>
            </p:txBody>
          </p:sp>
        </mc:Choice>
        <mc:Fallback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6" t="-13913" b="-24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Euler denklemleri ve genelleştirilmiş sınır koşulları şu şekilde elde edilir: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𝑔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</m:acc>
                        </m:den>
                      </m:f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/>
                            <m:t>𝑇</m:t>
                          </m:r>
                        </m:sup>
                      </m:sSup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/>
                                <m:t>, 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−</m:t>
                          </m:r>
                          <m:f>
                            <m:fPr>
                              <m:ctrlPr>
                                <a:rPr lang="tr-TR" i="1"/>
                              </m:ctrlPr>
                            </m:fPr>
                            <m:num>
                              <m:r>
                                <a:rPr lang="tr-TR" i="1"/>
                                <m:t>𝛿</m:t>
                              </m:r>
                              <m:r>
                                <a:rPr lang="tr-TR" i="1"/>
                                <m:t>𝑔</m:t>
                              </m:r>
                            </m:num>
                            <m:den>
                              <m:r>
                                <a:rPr lang="tr-TR" i="1"/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den>
                          </m:f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/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Ya da </a:t>
                </a:r>
                <a:r>
                  <a:rPr lang="tr-TR" dirty="0" smtClean="0"/>
                  <a:t>genelleştirilmiş sınır koşulları (GBC) aşağıdaki gibi yazılabilir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𝑔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/>
                            <m:t>𝑇</m:t>
                          </m:r>
                        </m:sup>
                      </m:sSubSup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𝑔</m:t>
                              </m:r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/>
                                          </m:ctrlPr>
                                        </m:fPr>
                                        <m:num>
                                          <m:r>
                                            <a:rPr lang="tr-TR" i="1"/>
                                            <m:t>𝛿</m:t>
                                          </m:r>
                                          <m:r>
                                            <a:rPr lang="tr-TR" i="1"/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/>
                                            <m:t>𝛿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tr-TR" i="1"/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𝛿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𝑡</m:t>
                          </m:r>
                        </m:e>
                        <m:sub>
                          <m:r>
                            <a:rPr lang="tr-TR" i="1"/>
                            <m:t>𝑓</m:t>
                          </m:r>
                        </m:sub>
                      </m:sSub>
                      <m:r>
                        <a:rPr lang="tr-TR" i="1"/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𝐺𝐵𝐶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GBC’ı kullanmanın bir çok farklı yolu Tablo 1’de özetlenmiştir. Tabloda var olmayan durumlarla karşılaşılabilinir, bu durumda orijinal denklem (GBC) kullanılmalıdır.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31.03.2019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97205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11585</TotalTime>
  <Words>547</Words>
  <Application>Microsoft Office PowerPoint</Application>
  <PresentationFormat>Widescreen</PresentationFormat>
  <Paragraphs>320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Corbel</vt:lpstr>
      <vt:lpstr>Times New Roman</vt:lpstr>
      <vt:lpstr>Basis</vt:lpstr>
      <vt:lpstr>Optimal kontrol</vt:lpstr>
      <vt:lpstr>Varyasyonlar Hesabı</vt:lpstr>
      <vt:lpstr>Problem 1 (Sabit Bitiş Noktaları Problemi)</vt:lpstr>
      <vt:lpstr>Problem 1 (Sabit Bitiş Noktaları Problemi)</vt:lpstr>
      <vt:lpstr>Problem 1 (Sabit Bitiş Noktaları Problemi)</vt:lpstr>
      <vt:lpstr>Problem 1 (Sabit Bitiş Noktaları Problemi)</vt:lpstr>
      <vt:lpstr>Problem 1 (Sabit Bitiş Noktaları Problemi)</vt:lpstr>
      <vt:lpstr>Problem 4 (t_f  ve ▁x_f’in her ikiside serbest bırakılmış) </vt:lpstr>
      <vt:lpstr>Problem 4 (t_f  ve ▁x_f’in her ikiside serbest bırakılmış) </vt:lpstr>
      <vt:lpstr>Tablo 1</vt:lpstr>
      <vt:lpstr>Problem 4 (t_f  ve ▁x_f’in her ikiside serbest bırakılmış) </vt:lpstr>
      <vt:lpstr>Problem 4 (t_f  ve ▁x_f’in her ikiside serbest bırakılmış) </vt:lpstr>
      <vt:lpstr>Problem 4 (t_f  ve ▁x_f’in her ikiside serbest bırakılmış) 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  <vt:lpstr>Parçalı süreklilik durumunda Fonksiyoneli minimize/maksimize eden değerler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398</cp:revision>
  <dcterms:created xsi:type="dcterms:W3CDTF">2019-02-09T14:54:41Z</dcterms:created>
  <dcterms:modified xsi:type="dcterms:W3CDTF">2019-04-01T06:22:34Z</dcterms:modified>
</cp:coreProperties>
</file>