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56" r:id="rId2"/>
    <p:sldId id="258" r:id="rId3"/>
    <p:sldId id="275" r:id="rId4"/>
    <p:sldId id="276" r:id="rId5"/>
    <p:sldId id="277" r:id="rId6"/>
    <p:sldId id="278" r:id="rId7"/>
    <p:sldId id="280" r:id="rId8"/>
    <p:sldId id="281" r:id="rId9"/>
    <p:sldId id="282" r:id="rId10"/>
    <p:sldId id="283" r:id="rId11"/>
    <p:sldId id="284" r:id="rId12"/>
    <p:sldId id="285" r:id="rId13"/>
    <p:sldId id="287" r:id="rId14"/>
    <p:sldId id="286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4" r:id="rId31"/>
    <p:sldId id="303" r:id="rId32"/>
    <p:sldId id="305" r:id="rId33"/>
    <p:sldId id="30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567D21-CCA7-4A91-B6CB-DE637EAFA74C}">
          <p14:sldIdLst>
            <p14:sldId id="256"/>
            <p14:sldId id="258"/>
            <p14:sldId id="275"/>
            <p14:sldId id="276"/>
            <p14:sldId id="277"/>
            <p14:sldId id="278"/>
            <p14:sldId id="280"/>
            <p14:sldId id="281"/>
            <p14:sldId id="282"/>
            <p14:sldId id="283"/>
            <p14:sldId id="284"/>
            <p14:sldId id="285"/>
            <p14:sldId id="287"/>
            <p14:sldId id="286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4"/>
            <p14:sldId id="303"/>
            <p14:sldId id="305"/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dan Bilgin" userId="S::nurdan.bilgin@omu.edu.tr::131f8f7b-6d85-49b5-8fc2-d8a48ab09715" providerId="AD" clId="Web-{6F97E487-C269-0847-1294-8CEEF60DE044}"/>
    <pc:docChg chg="modSld">
      <pc:chgData name="Nurdan Bilgin" userId="S::nurdan.bilgin@omu.edu.tr::131f8f7b-6d85-49b5-8fc2-d8a48ab09715" providerId="AD" clId="Web-{6F97E487-C269-0847-1294-8CEEF60DE044}" dt="2019-02-21T13:30:29.624" v="0"/>
      <pc:docMkLst>
        <pc:docMk/>
      </pc:docMkLst>
      <pc:sldChg chg="delSp modSp mod modClrScheme chgLayout">
        <pc:chgData name="Nurdan Bilgin" userId="S::nurdan.bilgin@omu.edu.tr::131f8f7b-6d85-49b5-8fc2-d8a48ab09715" providerId="AD" clId="Web-{6F97E487-C269-0847-1294-8CEEF60DE044}" dt="2019-02-21T13:30:29.624" v="0"/>
        <pc:sldMkLst>
          <pc:docMk/>
          <pc:sldMk cId="1390076203" sldId="298"/>
        </pc:sldMkLst>
        <pc:spChg chg="del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2" creationId="{00000000-0000-0000-0000-000000000000}"/>
          </ac:spMkLst>
        </pc:spChg>
        <pc:spChg chg="del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3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4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5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DCDDE-01E5-474A-BAA0-B0D07F39A4C1}" type="datetimeFigureOut">
              <a:rPr lang="tr-TR" smtClean="0"/>
              <a:t>23.03.2019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59C75-C23D-48AA-B48B-C3E0576770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10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62D67D-ECEB-4442-B14E-CE31090C80CA}" type="datetime1">
              <a:rPr lang="tr-TR" smtClean="0"/>
              <a:t>23.03.2019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62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D58E-352B-4628-B722-465261E3FA04}" type="datetime1">
              <a:rPr lang="tr-TR" smtClean="0"/>
              <a:t>23.03.2019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603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305C-388E-4713-9F11-4D4CE1398326}" type="datetime1">
              <a:rPr lang="tr-TR" smtClean="0"/>
              <a:t>23.03.2019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93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63" y="418528"/>
            <a:ext cx="11177516" cy="70058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4" y="1214651"/>
            <a:ext cx="11177516" cy="48813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731" y="6223828"/>
            <a:ext cx="2329074" cy="365125"/>
          </a:xfrm>
        </p:spPr>
        <p:txBody>
          <a:bodyPr/>
          <a:lstStyle/>
          <a:p>
            <a:fld id="{57D1AED8-0CE7-448B-8AFA-39DDECFBF1A2}" type="datetime1">
              <a:rPr lang="tr-TR" smtClean="0"/>
              <a:t>23.03.2019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98274" y="6223828"/>
            <a:ext cx="1706217" cy="365125"/>
          </a:xfrm>
        </p:spPr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77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F4CF-439E-4A1C-B7C6-D930E4FBC5D2}" type="datetime1">
              <a:rPr lang="tr-TR" smtClean="0"/>
              <a:t>23.03.2019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32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7672" y="391232"/>
            <a:ext cx="11204812" cy="6596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672" y="1193946"/>
            <a:ext cx="5420208" cy="48868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1193946"/>
            <a:ext cx="5414872" cy="488681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8840" y="6223828"/>
            <a:ext cx="2329074" cy="365125"/>
          </a:xfrm>
        </p:spPr>
        <p:txBody>
          <a:bodyPr/>
          <a:lstStyle/>
          <a:p>
            <a:fld id="{A4920C92-C129-4A29-B7DE-6868BACBB59B}" type="datetime1">
              <a:rPr lang="tr-TR" smtClean="0"/>
              <a:t>23.03.2019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11923" y="6223828"/>
            <a:ext cx="1706217" cy="365125"/>
          </a:xfrm>
        </p:spPr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54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B3E-29AD-4057-A345-6E35CB383B4D}" type="datetime1">
              <a:rPr lang="tr-TR" smtClean="0"/>
              <a:t>23.03.2019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081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4838-5470-40F9-8D8C-4D5E3E9AD242}" type="datetime1">
              <a:rPr lang="tr-TR" smtClean="0"/>
              <a:t>23.03.2019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30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8F1C-B34B-4B05-9688-DEDA3FB354D1}" type="datetime1">
              <a:rPr lang="tr-TR" smtClean="0"/>
              <a:t>23.03.2019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21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3DAE-4BAC-4033-864E-26754B11420F}" type="datetime1">
              <a:rPr lang="tr-TR" smtClean="0"/>
              <a:t>23.03.2019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632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E30-3DDE-4013-AD65-30EE5051DE8C}" type="datetime1">
              <a:rPr lang="tr-TR" smtClean="0"/>
              <a:t>23.03.2019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97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1FB0899-8F57-4973-8F48-0C941FDE4B97}" type="datetime1">
              <a:rPr lang="tr-TR" smtClean="0"/>
              <a:t>23.03.2019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14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Optimal kontrol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2032402"/>
          </a:xfrm>
        </p:spPr>
        <p:txBody>
          <a:bodyPr>
            <a:normAutofit/>
          </a:bodyPr>
          <a:lstStyle/>
          <a:p>
            <a:r>
              <a:rPr lang="tr-TR" sz="2000" dirty="0" smtClean="0"/>
              <a:t>Dördüncü </a:t>
            </a:r>
            <a:r>
              <a:rPr lang="tr-TR" sz="2000" dirty="0"/>
              <a:t>Bölüm:</a:t>
            </a:r>
          </a:p>
          <a:p>
            <a:r>
              <a:rPr lang="tr-TR" sz="2000" dirty="0" smtClean="0"/>
              <a:t>Varyasyonlar Hesabı</a:t>
            </a:r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  <a:endParaRPr lang="tr-T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3437-76F5-44F0-BE7C-F3C3DA36BA11}" type="datetime1">
              <a:rPr lang="tr-TR" smtClean="0"/>
              <a:t>23.03.2019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59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Problem 1’in Çözümü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tr-TR" b="1" i="1" dirty="0" smtClean="0"/>
                  <a:t>Euler Denklemi </a:t>
                </a:r>
                <a:endParaRPr lang="tr-TR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num>
                        <m:den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tr-TR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tr-T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tr-TR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tr-TR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tr-TR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num>
                            <m:den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𝛛</m:t>
                              </m:r>
                              <m:acc>
                                <m:accPr>
                                  <m:chr m:val="̇"/>
                                  <m:ctrlP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den>
                          </m:f>
                          <m:d>
                            <m:dPr>
                              <m:ctrlP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tr-T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tr-T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tr-T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d>
                      <m:r>
                        <a:rPr lang="tr-TR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tr-TR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tr-TR" dirty="0"/>
                  <a:t>Genel olarak, Euler denklemi doğrusal olmayan</a:t>
                </a:r>
                <a:r>
                  <a:rPr lang="tr-TR" dirty="0" smtClean="0"/>
                  <a:t>, </a:t>
                </a:r>
                <a:r>
                  <a:rPr lang="tr-TR" dirty="0"/>
                  <a:t>zamanla değişen, çözülmesi zor, ikinci </a:t>
                </a:r>
                <a:r>
                  <a:rPr lang="tr-TR" dirty="0" smtClean="0"/>
                  <a:t>dereceden, adi </a:t>
                </a:r>
                <a:r>
                  <a:rPr lang="tr-TR" dirty="0"/>
                  <a:t>bir diferansiyel denklemdir.</a:t>
                </a:r>
              </a:p>
              <a:p>
                <a:pPr lvl="0"/>
                <a:r>
                  <a:rPr lang="tr-TR" dirty="0"/>
                  <a:t>Birinci dereceden diferansiyel denklemlere yol açan özel Euler denklemleri durumları veya kapalı formda çözülebilen cebirsel denklemler için bkz. [Kirk] Ek 3.</a:t>
                </a:r>
              </a:p>
              <a:p>
                <a:pPr lvl="0"/>
                <a:r>
                  <a:rPr lang="tr-TR" dirty="0"/>
                  <a:t>Sınır koşulları bölünmüştür [</a:t>
                </a:r>
                <a14:m>
                  <m:oMath xmlns:m="http://schemas.openxmlformats.org/officeDocument/2006/math"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0</m:t>
                            </m:r>
                          </m:sub>
                        </m:sSub>
                      </m:e>
                    </m:d>
                    <m:r>
                      <a:rPr lang="tr-TR" i="1"/>
                      <m:t>, </m:t>
                    </m:r>
                    <m:acc>
                      <m:accPr>
                        <m:chr m:val="̇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𝑥</m:t>
                        </m:r>
                      </m:e>
                    </m:acc>
                    <m:d>
                      <m:dPr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/>
                  <a:t>’dense, </a:t>
                </a:r>
                <a14:m>
                  <m:oMath xmlns:m="http://schemas.openxmlformats.org/officeDocument/2006/math"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0</m:t>
                            </m:r>
                          </m:sub>
                        </m:sSub>
                      </m:e>
                    </m:d>
                    <m:r>
                      <a:rPr lang="tr-TR" i="1"/>
                      <m:t>, </m:t>
                    </m:r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/>
                      <m:t> </m:t>
                    </m:r>
                  </m:oMath>
                </a14:m>
                <a:r>
                  <a:rPr lang="tr-TR" dirty="0"/>
                  <a:t>‘i biliyoruz]. Genel olarak, doğrusal olmayan iki </a:t>
                </a:r>
                <a:r>
                  <a:rPr lang="tr-TR" dirty="0" smtClean="0"/>
                  <a:t>noktalı </a:t>
                </a:r>
                <a:r>
                  <a:rPr lang="tr-TR" dirty="0"/>
                  <a:t>sınır değer problemini çözmeliyiz.</a:t>
                </a:r>
              </a:p>
              <a:p>
                <a:pPr lvl="0"/>
                <a:r>
                  <a:rPr lang="tr-TR" dirty="0"/>
                  <a:t>Euler denklemi uç değerler tarafından yerine getirilmesi </a:t>
                </a:r>
                <a:r>
                  <a:rPr lang="tr-TR" dirty="0" smtClean="0"/>
                  <a:t>gerek koşuldur</a:t>
                </a:r>
                <a:r>
                  <a:rPr lang="tr-TR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𝑥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</m:oMath>
                </a14:m>
                <a:r>
                  <a:rPr lang="tr-TR" dirty="0"/>
                  <a:t>'in </a:t>
                </a:r>
                <a14:m>
                  <m:oMath xmlns:m="http://schemas.openxmlformats.org/officeDocument/2006/math">
                    <m:r>
                      <a:rPr lang="tr-TR" i="1"/>
                      <m:t>𝐽</m:t>
                    </m:r>
                  </m:oMath>
                </a14:m>
                <a:r>
                  <a:rPr lang="tr-TR" dirty="0"/>
                  <a:t>'yi minimize </a:t>
                </a:r>
                <a:r>
                  <a:rPr lang="tr-TR" dirty="0" smtClean="0"/>
                  <a:t>mi yoksa maksimize </a:t>
                </a:r>
                <a:r>
                  <a:rPr lang="tr-TR" dirty="0"/>
                  <a:t>ettiğini veya </a:t>
                </a:r>
                <a14:m>
                  <m:oMath xmlns:m="http://schemas.openxmlformats.org/officeDocument/2006/math">
                    <m:r>
                      <a:rPr lang="tr-TR" i="1"/>
                      <m:t>𝐽</m:t>
                    </m:r>
                  </m:oMath>
                </a14:m>
                <a:r>
                  <a:rPr lang="tr-TR" dirty="0"/>
                  <a:t>'yi </a:t>
                </a:r>
                <a:r>
                  <a:rPr lang="tr-TR" dirty="0" smtClean="0"/>
                  <a:t>minimize veya maksimize edip etmediğini </a:t>
                </a:r>
                <a:r>
                  <a:rPr lang="tr-TR" dirty="0"/>
                  <a:t>belirlemek için, daha fazla araştırılması gerekir.</a:t>
                </a:r>
              </a:p>
              <a:p>
                <a:pPr marL="45720" indent="0">
                  <a:buNone/>
                </a:pPr>
                <a:endParaRPr lang="tr-TR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endParaRPr lang="tr-TR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373" r="-54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4416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Problem 1 için Örnek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Aşağıda verilen sınır değer koşullarına bağlı olarak performans indisi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tr-TR" dirty="0" smtClean="0"/>
                  <a:t>’yi minimize edecek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tr-TR" dirty="0" smtClean="0"/>
                  <a:t>’ı bulunuz.</a:t>
                </a:r>
              </a:p>
              <a:p>
                <a:r>
                  <a:rPr lang="tr-TR" dirty="0" smtClean="0"/>
                  <a:t>Performans indisi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𝐽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𝑥</m:t>
                          </m:r>
                        </m:e>
                      </m:d>
                      <m:r>
                        <a:rPr lang="tr-TR" i="1"/>
                        <m:t>=</m:t>
                      </m:r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r>
                            <a:rPr lang="tr-TR" i="1"/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tr-TR" i="1"/>
                              </m:ctrlPr>
                            </m:fPr>
                            <m:num>
                              <m:r>
                                <a:rPr lang="tr-TR" i="1"/>
                                <m:t>𝜋</m:t>
                              </m:r>
                            </m:num>
                            <m:den>
                              <m:r>
                                <a:rPr lang="tr-TR" i="1"/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/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r>
                                <a:rPr lang="tr-TR" i="1"/>
                                <m:t>−</m:t>
                              </m:r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  <m:sup>
                                  <m:r>
                                    <a:rPr lang="tr-TR" i="1"/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tr-TR" i="1"/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Sınır Değer Koşulları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𝑥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0</m:t>
                          </m:r>
                        </m:e>
                      </m:d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i="1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𝑥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f>
                            <m:fPr>
                              <m:ctrlPr>
                                <a:rPr lang="tr-TR" i="1"/>
                              </m:ctrlPr>
                            </m:fPr>
                            <m:num>
                              <m:r>
                                <a:rPr lang="tr-TR" i="1"/>
                                <m:t>𝜋</m:t>
                              </m:r>
                            </m:num>
                            <m:den>
                              <m:r>
                                <a:rPr lang="tr-TR" i="1"/>
                                <m:t>2</m:t>
                              </m:r>
                            </m:den>
                          </m:f>
                        </m:e>
                      </m:d>
                      <m:r>
                        <a:rPr lang="tr-TR" i="1"/>
                        <m:t>=1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73" r="-3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8051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Problem 1 için </a:t>
            </a:r>
            <a:r>
              <a:rPr lang="tr-TR" dirty="0" smtClean="0"/>
              <a:t>Örneğin Çözümü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Euler denklemi: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𝜕</m:t>
                          </m:r>
                          <m:r>
                            <a:rPr lang="tr-TR" i="1"/>
                            <m:t>𝑔</m:t>
                          </m:r>
                        </m:num>
                        <m:den>
                          <m:r>
                            <a:rPr lang="tr-TR" i="1"/>
                            <m:t>𝜕</m:t>
                          </m:r>
                          <m:r>
                            <a:rPr lang="tr-TR" i="1"/>
                            <m:t>𝑥</m:t>
                          </m:r>
                        </m:den>
                      </m:f>
                      <m:r>
                        <a:rPr lang="tr-TR" i="1"/>
                        <m:t>−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𝑑</m:t>
                          </m:r>
                        </m:num>
                        <m:den>
                          <m:r>
                            <a:rPr lang="tr-TR" i="1"/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f>
                            <m:fPr>
                              <m:ctrlPr>
                                <a:rPr lang="tr-TR" i="1"/>
                              </m:ctrlPr>
                            </m:fPr>
                            <m:num>
                              <m:r>
                                <a:rPr lang="tr-TR" i="1"/>
                                <m:t>𝜕</m:t>
                              </m:r>
                              <m:r>
                                <a:rPr lang="tr-TR" i="1"/>
                                <m:t>𝑔</m:t>
                              </m:r>
                            </m:num>
                            <m:den>
                              <m:r>
                                <a:rPr lang="tr-TR" i="1"/>
                                <m:t>𝜕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−2 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tr-TR" dirty="0"/>
                        <m:t>	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Şimdi problemimiz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=0</m:t>
                    </m:r>
                    <m:r>
                      <m:rPr>
                        <m:nor/>
                      </m:rPr>
                      <a:rPr lang="tr-TR" dirty="0"/>
                      <m:t>	</m:t>
                    </m:r>
                  </m:oMath>
                </a14:m>
                <a:r>
                  <a:rPr lang="tr-TR" dirty="0" smtClean="0"/>
                  <a:t> denklemini sağlayacak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 smtClean="0"/>
                  <a:t>’yi bulma problemine indirgenmiş oldu. Çözüm için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𝑥</m:t>
                          </m:r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𝑐</m:t>
                          </m:r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tr-TR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/>
                            <m:t>cos</m:t>
                          </m:r>
                        </m:fName>
                        <m:e>
                          <m:r>
                            <a:rPr lang="tr-TR" i="1"/>
                            <m:t>𝑡</m:t>
                          </m:r>
                        </m:e>
                      </m:func>
                      <m:r>
                        <a:rPr lang="tr-TR" i="1"/>
                        <m:t>+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𝑐</m:t>
                          </m:r>
                        </m:e>
                        <m:sub>
                          <m:r>
                            <a:rPr lang="tr-TR" i="1"/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/>
                            <m:t>sin</m:t>
                          </m:r>
                        </m:fName>
                        <m:e>
                          <m:r>
                            <a:rPr lang="tr-TR" i="1"/>
                            <m:t>𝑡</m:t>
                          </m:r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olsun diyelim. Dikkat ederseniz seçilen çözümün ikinci türevi denklemin negatifidir, ve yukarıdaki koşulu sağlar. Şimdi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tr-TR" b="0" i="0" smtClean="0">
                        <a:latin typeface="Cambria Math" panose="02040503050406030204" pitchFamily="18" charset="0"/>
                      </a:rPr>
                      <m:t>ve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 ‘nin sınır değerlere bağlı olarak hesaplanması gerek  </a:t>
                </a: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1184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Problem 1 için </a:t>
            </a:r>
            <a:r>
              <a:rPr lang="tr-TR" dirty="0" smtClean="0"/>
              <a:t>Örneğin Çözümü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Sınır koşullar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i="1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𝑥</m:t>
                          </m:r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𝑐</m:t>
                          </m:r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tr-TR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/>
                            <m:t>cos</m:t>
                          </m:r>
                        </m:fName>
                        <m:e>
                          <m:r>
                            <a:rPr lang="tr-TR" i="1"/>
                            <m:t>𝑡</m:t>
                          </m:r>
                        </m:e>
                      </m:func>
                      <m:r>
                        <a:rPr lang="tr-TR" i="1"/>
                        <m:t>+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𝑐</m:t>
                          </m:r>
                        </m:e>
                        <m:sub>
                          <m:r>
                            <a:rPr lang="tr-TR" i="1"/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/>
                            <m:t>sin</m:t>
                          </m:r>
                        </m:fName>
                        <m:e>
                          <m:r>
                            <a:rPr lang="tr-TR" i="1"/>
                            <m:t>𝑡</m:t>
                          </m:r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=0⟹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𝑐</m:t>
                          </m:r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</m:sSub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=1⟹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𝑐</m:t>
                          </m:r>
                        </m:e>
                        <m:sub>
                          <m:r>
                            <a:rPr lang="tr-TR" i="1"/>
                            <m:t>2</m:t>
                          </m:r>
                        </m:sub>
                      </m:sSub>
                      <m:r>
                        <a:rPr lang="tr-TR" i="1"/>
                        <m:t>=1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Bulunan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 değereleri çözümde yerine konulursa çözüm aşağıdaki gibi bulunur.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𝑥</m:t>
                          </m:r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</m:t>
                      </m:r>
                      <m:func>
                        <m:funcPr>
                          <m:ctrlPr>
                            <a:rPr lang="tr-TR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/>
                            <m:t>sin</m:t>
                          </m:r>
                        </m:fName>
                        <m:e>
                          <m:r>
                            <a:rPr lang="tr-TR" i="1"/>
                            <m:t>𝑡</m:t>
                          </m:r>
                        </m:e>
                      </m:func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Bulunan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tr-TR" dirty="0" smtClean="0"/>
                  <a:t> değeri performans ölçülü fonksiyonelinde yerine </a:t>
                </a:r>
                <a:r>
                  <a:rPr lang="tr-TR" dirty="0"/>
                  <a:t>konulursa: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𝐽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tr-TR" i="1"/>
                        <m:t>=</m:t>
                      </m:r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r>
                            <a:rPr lang="tr-TR" i="1"/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tr-TR" i="1"/>
                              </m:ctrlPr>
                            </m:fPr>
                            <m:num>
                              <m:r>
                                <a:rPr lang="tr-TR" i="1"/>
                                <m:t>𝜋</m:t>
                              </m:r>
                            </m:num>
                            <m:den>
                              <m:r>
                                <a:rPr lang="tr-TR" i="1"/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tr-TR" i="1"/>
                            <m:t>[</m:t>
                          </m:r>
                          <m:func>
                            <m:funcPr>
                              <m:ctrlPr>
                                <a:rPr lang="tr-TR" i="1"/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/>
                                    <m:t>cos</m:t>
                                  </m:r>
                                </m:e>
                                <m:sup>
                                  <m:r>
                                    <a:rPr lang="tr-TR" i="1"/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r>
                                <a:rPr lang="tr-TR" i="1"/>
                                <m:t>−</m:t>
                              </m:r>
                              <m:func>
                                <m:funcPr>
                                  <m:ctrlPr>
                                    <a:rPr lang="tr-TR" i="1"/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/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tr-TR" i="1"/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tr-TR" i="1"/>
                                    <m:t>(</m:t>
                                  </m:r>
                                  <m:r>
                                    <a:rPr lang="tr-TR" i="1"/>
                                    <m:t>𝑡</m:t>
                                  </m:r>
                                  <m:r>
                                    <a:rPr lang="tr-TR" i="1"/>
                                    <m:t>)]</m:t>
                                  </m:r>
                                  <m:r>
                                    <a:rPr lang="tr-TR" i="1"/>
                                    <m:t>𝑑𝑡</m:t>
                                  </m:r>
                                  <m:r>
                                    <a:rPr lang="tr-TR" i="1"/>
                                    <m:t>=0</m:t>
                                  </m:r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Elde edilir.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 b="-13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3862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Problem 1 için Örneğin </a:t>
            </a:r>
            <a:r>
              <a:rPr lang="tr-TR" dirty="0" smtClean="0"/>
              <a:t>Çözümün Kontrolü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u="sng" dirty="0" smtClean="0"/>
                  <a:t>Kontrol:</a:t>
                </a:r>
                <a:endParaRPr lang="tr-TR" dirty="0"/>
              </a:p>
              <a:p>
                <a:r>
                  <a:rPr lang="tr-TR" dirty="0" smtClean="0"/>
                  <a:t>Varsayalım ki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𝑥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𝑥</m:t>
                          </m:r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+</m:t>
                      </m:r>
                      <m:r>
                        <a:rPr lang="tr-TR" i="1"/>
                        <m:t>𝛿</m:t>
                      </m:r>
                      <m:r>
                        <a:rPr lang="tr-TR" i="1"/>
                        <m:t>𝑥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</m:t>
                      </m:r>
                      <m:func>
                        <m:funcPr>
                          <m:ctrlPr>
                            <a:rPr lang="tr-TR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/>
                            <m:t>sin</m:t>
                          </m:r>
                        </m:fName>
                        <m:e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+</m:t>
                          </m:r>
                          <m:limLow>
                            <m:limLowPr>
                              <m:ctrlPr>
                                <a:rPr lang="tr-TR" i="1"/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i="1"/>
                                  </m:ctrlPr>
                                </m:groupChrPr>
                                <m:e>
                                  <m:r>
                                    <a:rPr lang="tr-TR" i="1"/>
                                    <m:t>𝑎</m:t>
                                  </m:r>
                                  <m:func>
                                    <m:funcPr>
                                      <m:ctrlPr>
                                        <a:rPr lang="tr-TR" i="1"/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/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tr-TR" i="1"/>
                                        <m:t>(2</m:t>
                                      </m:r>
                                      <m:r>
                                        <a:rPr lang="tr-TR" i="1"/>
                                        <m:t>𝑡</m:t>
                                      </m:r>
                                      <m:r>
                                        <a:rPr lang="tr-TR" i="1"/>
                                        <m:t>)</m:t>
                                      </m:r>
                                    </m:e>
                                  </m:func>
                                </m:e>
                              </m:groupChr>
                            </m:e>
                            <m:lim>
                              <m:r>
                                <a:rPr lang="tr-TR" i="1"/>
                                <m:t>𝛿</m:t>
                              </m:r>
                              <m:r>
                                <a:rPr lang="tr-TR" i="1"/>
                                <m:t>𝑥</m:t>
                              </m:r>
                              <m:r>
                                <a:rPr lang="tr-TR" i="1"/>
                                <m:t>(</m:t>
                              </m:r>
                              <m:r>
                                <a:rPr lang="tr-TR" i="1"/>
                                <m:t>𝑡</m:t>
                              </m:r>
                              <m:r>
                                <a:rPr lang="tr-TR" i="1"/>
                                <m:t>)</m:t>
                              </m:r>
                            </m:lim>
                          </m:limLow>
                        </m:e>
                      </m:func>
                    </m:oMath>
                  </m:oMathPara>
                </a14:m>
                <a:endParaRPr lang="tr-TR" dirty="0"/>
              </a:p>
              <a:p>
                <a:pPr lvl="0"/>
                <a:r>
                  <a:rPr lang="tr-TR" dirty="0" smtClean="0"/>
                  <a:t>Olsun, burada </a:t>
                </a:r>
                <a14:m>
                  <m:oMath xmlns:m="http://schemas.openxmlformats.org/officeDocument/2006/math">
                    <m:r>
                      <a:rPr lang="tr-TR" i="1"/>
                      <m:t>𝑡</m:t>
                    </m:r>
                    <m:r>
                      <a:rPr lang="tr-TR" i="1"/>
                      <m:t>=0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/>
                      <m:t>𝑡</m:t>
                    </m:r>
                    <m:r>
                      <a:rPr lang="tr-TR" i="1"/>
                      <m:t>=</m:t>
                    </m:r>
                    <m:r>
                      <a:rPr lang="tr-TR" i="1"/>
                      <m:t>𝜋</m:t>
                    </m:r>
                    <m:r>
                      <a:rPr lang="tr-TR" i="1"/>
                      <m:t>/2</m:t>
                    </m:r>
                  </m:oMath>
                </a14:m>
                <a:r>
                  <a:rPr lang="tr-TR" dirty="0"/>
                  <a:t> 'deki </a:t>
                </a:r>
                <a14:m>
                  <m:oMath xmlns:m="http://schemas.openxmlformats.org/officeDocument/2006/math">
                    <m:r>
                      <a:rPr lang="tr-TR" i="1"/>
                      <m:t>𝛿</m:t>
                    </m:r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=0</m:t>
                    </m:r>
                  </m:oMath>
                </a14:m>
                <a:r>
                  <a:rPr lang="tr-TR" dirty="0"/>
                  <a:t> 'ın </a:t>
                </a:r>
                <a:r>
                  <a:rPr lang="tr-TR" dirty="0" smtClean="0"/>
                  <a:t>olmasına </a:t>
                </a:r>
                <a:r>
                  <a:rPr lang="tr-TR" dirty="0"/>
                  <a:t>dikkat </a:t>
                </a:r>
                <a:r>
                  <a:rPr lang="tr-TR" dirty="0" smtClean="0"/>
                  <a:t>ederek fonksiyonu belirlediğimize dikkat edin. Böylece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𝑥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r>
                      <a:rPr lang="tr-TR" i="1"/>
                      <m:t>+</m:t>
                    </m:r>
                    <m:r>
                      <a:rPr lang="tr-TR" i="1"/>
                      <m:t>𝛿</m:t>
                    </m:r>
                    <m:r>
                      <a:rPr lang="tr-TR" i="1"/>
                      <m:t>𝑥</m:t>
                    </m:r>
                    <m:r>
                      <a:rPr lang="tr-TR" i="1"/>
                      <m:t>(</m:t>
                    </m:r>
                    <m:r>
                      <a:rPr lang="tr-TR" i="1"/>
                      <m:t>𝑡</m:t>
                    </m:r>
                    <m:r>
                      <a:rPr lang="tr-TR" i="1"/>
                      <m:t>)</m:t>
                    </m:r>
                  </m:oMath>
                </a14:m>
                <a:r>
                  <a:rPr lang="tr-TR" dirty="0"/>
                  <a:t>  </a:t>
                </a:r>
                <a:r>
                  <a:rPr lang="tr-TR" dirty="0" smtClean="0"/>
                  <a:t>sınır koşulları </a:t>
                </a:r>
                <a:r>
                  <a:rPr lang="tr-TR" dirty="0"/>
                  <a:t>yerine getirir</a:t>
                </a:r>
                <a:r>
                  <a:rPr lang="tr-TR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⟹</m:t>
                          </m:r>
                        </m:e>
                      </m:func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𝛼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⟹</m:t>
                          </m:r>
                        </m:e>
                      </m:func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𝛼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 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r>
                      <a:rPr lang="tr-TR" i="1"/>
                      <m:t>∴</m:t>
                    </m:r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𝑥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</m:oMath>
                </a14:m>
                <a:r>
                  <a:rPr lang="tr-TR" dirty="0"/>
                  <a:t> maksimuma çıkaran bir uç değer değildir. Muhtemelen minimuma indiren bir uç değerdir.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98" b="-21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2814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dirty="0" smtClean="0"/>
                  <a:t>Problem 4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’in her ikiside serbest bırakılmış) </a:t>
                </a:r>
                <a:endParaRPr lang="tr-TR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6" t="-11304" b="-269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2264" y="1214651"/>
                <a:ext cx="5825674" cy="4881349"/>
              </a:xfrm>
            </p:spPr>
            <p:txBody>
              <a:bodyPr/>
              <a:lstStyle/>
              <a:p>
                <a:r>
                  <a:rPr lang="tr-TR" dirty="0" smtClean="0"/>
                  <a:t>Aşağıda verilen koşullara bağlı </a:t>
                </a:r>
                <a:r>
                  <a:rPr lang="tr-TR" dirty="0"/>
                  <a:t>olarak performans indisi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tr-TR" dirty="0"/>
                  <a:t>’yi minimize edecek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tr-TR" dirty="0"/>
                  <a:t>’ı </a:t>
                </a:r>
                <a:r>
                  <a:rPr lang="tr-TR" dirty="0" smtClean="0"/>
                  <a:t>bulma probleminde 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h𝑒𝑚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/>
                  <a:t>’in her ikiside serbest bırakılmış</a:t>
                </a:r>
                <a:r>
                  <a:rPr lang="tr-TR" dirty="0" smtClean="0"/>
                  <a:t>.</a:t>
                </a:r>
                <a:endParaRPr lang="tr-TR" dirty="0"/>
              </a:p>
              <a:p>
                <a:r>
                  <a:rPr lang="tr-TR" dirty="0"/>
                  <a:t>Performans indisi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Koşullar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0</m:t>
                        </m:r>
                      </m:sub>
                    </m:sSub>
                    <m:r>
                      <a:rPr lang="tr-TR" i="1"/>
                      <m:t>, </m:t>
                    </m:r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0</m:t>
                            </m:r>
                          </m:sub>
                        </m:sSub>
                      </m:e>
                    </m:d>
                    <m:r>
                      <a:rPr lang="tr-TR" i="1"/>
                      <m:t>=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𝑥</m:t>
                        </m:r>
                      </m:e>
                      <m:sub>
                        <m:r>
                          <a:rPr lang="tr-TR" i="1"/>
                          <m:t>0</m:t>
                        </m:r>
                      </m:sub>
                    </m:sSub>
                    <m:r>
                      <a:rPr lang="tr-TR" i="1"/>
                      <m:t>  ⇒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Tanımlı.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  <m:r>
                      <a:rPr lang="tr-TR" i="1"/>
                      <m:t>, </m:t>
                    </m:r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/>
                      <m:t>            ⇒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Serbest.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264" y="1214651"/>
                <a:ext cx="5825674" cy="4881349"/>
              </a:xfrm>
              <a:blipFill>
                <a:blip r:embed="rId3"/>
                <a:stretch>
                  <a:fillRect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15</a:t>
            </a:fld>
            <a:endParaRPr lang="tr-TR"/>
          </a:p>
        </p:txBody>
      </p:sp>
      <p:pic>
        <p:nvPicPr>
          <p:cNvPr id="7" name="Resim 9" descr="C:\Users\emre\AppData\Local\Packages\microsoft.windowscommunicationsapps_8wekyb3d8bbwe\LocalState\Files\S0\23\IMG-20190321-WA0006[1926]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584" y="1118235"/>
            <a:ext cx="5985953" cy="3600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277192" y="4706264"/>
                <a:ext cx="5914808" cy="816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049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tr-T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tr-T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tr-T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tr-T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tr-T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tr-T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tr-T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tr-T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tr-T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tr-T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tr-T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tr-T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sz="2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2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fonksiyonlarının </a:t>
                </a:r>
                <a:r>
                  <a:rPr lang="tr-TR" sz="2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karşılaştırması </a:t>
                </a:r>
                <a:endParaRPr lang="tr-TR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192" y="4706264"/>
                <a:ext cx="5914808" cy="816890"/>
              </a:xfrm>
              <a:prstGeom prst="rect">
                <a:avLst/>
              </a:prstGeom>
              <a:blipFill>
                <a:blip r:embed="rId5"/>
                <a:stretch>
                  <a:fillRect l="-1340" t="-5224" b="-119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286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dirty="0" smtClean="0"/>
                  <a:t>Problem 4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’in her ikiside serbest bırakılmış) </a:t>
                </a:r>
                <a:endParaRPr lang="tr-TR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6" t="-11304" b="-269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2263" y="1214651"/>
                <a:ext cx="10754861" cy="4881349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Öncelikle, artımları oluştururuz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  <m:r>
                            <a:rPr lang="tr-TR" i="1"/>
                            <m:t>+</m:t>
                          </m:r>
                          <m:r>
                            <a:rPr lang="tr-TR" i="1"/>
                            <m:t>𝛿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/>
                            <m:t>𝑔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𝑥</m:t>
                              </m:r>
                              <m:r>
                                <a:rPr lang="tr-TR" i="1"/>
                                <m:t>,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  <m:r>
                                <a:rPr lang="tr-TR" i="1"/>
                                <m:t>,</m:t>
                              </m:r>
                              <m:r>
                                <a:rPr lang="tr-TR" i="1"/>
                                <m:t>𝑡</m:t>
                              </m:r>
                            </m:e>
                          </m:d>
                          <m:r>
                            <a:rPr lang="tr-TR" i="1"/>
                            <m:t>𝑑𝑡</m:t>
                          </m:r>
                          <m:r>
                            <a:rPr lang="tr-TR" i="1"/>
                            <m:t>−</m:t>
                          </m:r>
                          <m:nary>
                            <m:naryPr>
                              <m:ctrlPr>
                                <a:rPr lang="tr-TR" i="1"/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0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tr-TR" i="1"/>
                                <m:t>𝑔</m:t>
                              </m:r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i="1"/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tr-TR" i="1"/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/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tr-TR" i="1"/>
                                    <m:t>,</m:t>
                                  </m:r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r>
                                <a:rPr lang="tr-TR" i="1"/>
                                <m:t>𝑑𝑡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İntegrasyonu parçalara ayırarak, denklemi yeniden düzenlersek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/>
                            <m:t>{ </m:t>
                          </m:r>
                          <m:r>
                            <a:rPr lang="tr-TR" i="1"/>
                            <m:t>𝑔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𝑥</m:t>
                              </m:r>
                              <m:r>
                                <a:rPr lang="tr-TR" i="1"/>
                                <m:t>,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  <m:r>
                                <a:rPr lang="tr-TR" i="1"/>
                                <m:t>,</m:t>
                              </m:r>
                              <m:r>
                                <a:rPr lang="tr-TR" i="1"/>
                                <m:t>𝑡</m:t>
                              </m:r>
                            </m:e>
                          </m:d>
                          <m:r>
                            <a:rPr lang="tr-TR" i="1"/>
                            <m:t>−</m:t>
                          </m:r>
                          <m:r>
                            <a:rPr lang="tr-TR" i="1"/>
                            <m:t>𝑔</m:t>
                          </m:r>
                          <m:r>
                            <a:rPr lang="tr-TR" i="1"/>
                            <m:t>(</m:t>
                          </m:r>
                        </m:e>
                      </m:nary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𝑥</m:t>
                          </m:r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r>
                        <a:rPr lang="tr-TR" i="1"/>
                        <m:t>,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r>
                        <a:rPr lang="tr-TR" i="1"/>
                        <m:t>,</m:t>
                      </m:r>
                      <m:r>
                        <a:rPr lang="tr-TR" i="1"/>
                        <m:t>𝑡</m:t>
                      </m:r>
                      <m:r>
                        <a:rPr lang="tr-TR" i="1"/>
                        <m:t>) } </m:t>
                      </m:r>
                      <m:r>
                        <a:rPr lang="tr-TR" i="1"/>
                        <m:t>𝑑𝑡</m:t>
                      </m:r>
                      <m:r>
                        <a:rPr lang="tr-TR" i="1"/>
                        <m:t>+</m:t>
                      </m:r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  <m:r>
                            <a:rPr lang="tr-TR" i="1"/>
                            <m:t>+</m:t>
                          </m:r>
                          <m:r>
                            <a:rPr lang="tr-TR" i="1"/>
                            <m:t>𝛿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/>
                            <m:t>𝑔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𝑥</m:t>
                              </m:r>
                              <m:r>
                                <a:rPr lang="tr-TR" i="1"/>
                                <m:t>,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  <m:r>
                                <a:rPr lang="tr-TR" i="1"/>
                                <m:t>,</m:t>
                              </m:r>
                              <m:r>
                                <a:rPr lang="tr-TR" i="1"/>
                                <m:t>𝑡</m:t>
                              </m:r>
                            </m:e>
                          </m:d>
                          <m:r>
                            <a:rPr lang="tr-TR" i="1"/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=</m:t>
                    </m:r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𝑥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+</m:t>
                    </m:r>
                    <m:r>
                      <a:rPr lang="tr-TR" i="1"/>
                      <m:t>𝛿</m:t>
                    </m:r>
                    <m:r>
                      <a:rPr lang="tr-TR" i="1"/>
                      <m:t>𝑥</m:t>
                    </m:r>
                    <m:r>
                      <a:rPr lang="tr-TR" i="1"/>
                      <m:t>(</m:t>
                    </m:r>
                    <m:r>
                      <a:rPr lang="tr-TR" i="1"/>
                      <m:t>𝑡</m:t>
                    </m:r>
                    <m:r>
                      <a:rPr lang="tr-TR" i="1"/>
                      <m:t>)</m:t>
                    </m:r>
                  </m:oMath>
                </a14:m>
                <a:r>
                  <a:rPr lang="tr-TR" dirty="0" smtClean="0"/>
                  <a:t> olduğuna göre bu değeri yukarı denklemde yerine yazalım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/>
                            <m:t>{</m:t>
                          </m:r>
                          <m:limLow>
                            <m:limLowPr>
                              <m:ctrlPr>
                                <a:rPr lang="tr-TR" i="1"/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i="1"/>
                                  </m:ctrlPr>
                                </m:groupChrPr>
                                <m:e>
                                  <m:r>
                                    <a:rPr lang="tr-TR" i="1"/>
                                    <m:t>𝑔</m:t>
                                  </m:r>
                                  <m:r>
                                    <a:rPr lang="tr-TR" i="1"/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i="1"/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tr-TR" i="1"/>
                                    <m:t>+</m:t>
                                  </m:r>
                                  <m:r>
                                    <a:rPr lang="tr-TR" i="1"/>
                                    <m:t>𝛿</m:t>
                                  </m:r>
                                  <m:r>
                                    <a:rPr lang="tr-TR" i="1"/>
                                    <m:t>𝑥</m:t>
                                  </m:r>
                                  <m:r>
                                    <a:rPr lang="tr-TR" i="1"/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/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tr-TR" i="1"/>
                                    <m:t>+</m:t>
                                  </m:r>
                                  <m:r>
                                    <a:rPr lang="tr-TR" i="1"/>
                                    <m:t>𝛿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  <m:r>
                                    <a:rPr lang="tr-TR" i="1"/>
                                    <m:t>,</m:t>
                                  </m:r>
                                  <m:r>
                                    <a:rPr lang="tr-TR" i="1"/>
                                    <m:t>𝑡</m:t>
                                  </m:r>
                                  <m:r>
                                    <a:rPr lang="tr-TR" i="1"/>
                                    <m:t>)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tr-TR" i="1"/>
                                <m:t>𝐴</m:t>
                              </m:r>
                            </m:lim>
                          </m:limLow>
                        </m:e>
                      </m:nary>
                      <m:r>
                        <a:rPr lang="tr-TR" i="1"/>
                        <m:t>−</m:t>
                      </m:r>
                      <m:r>
                        <a:rPr lang="tr-TR" i="1"/>
                        <m:t>𝑔</m:t>
                      </m:r>
                      <m:r>
                        <a:rPr lang="tr-TR" i="1"/>
                        <m:t>(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𝑥</m:t>
                          </m:r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r>
                        <a:rPr lang="tr-TR" i="1"/>
                        <m:t>,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r>
                        <a:rPr lang="tr-TR" i="1"/>
                        <m:t>,</m:t>
                      </m:r>
                      <m:r>
                        <a:rPr lang="tr-TR" i="1"/>
                        <m:t>𝑡</m:t>
                      </m:r>
                      <m:r>
                        <a:rPr lang="tr-TR" i="1"/>
                        <m:t>)} </m:t>
                      </m:r>
                      <m:r>
                        <a:rPr lang="tr-TR" i="1"/>
                        <m:t>𝑑𝑡</m:t>
                      </m:r>
                      <m:r>
                        <a:rPr lang="tr-TR" i="1"/>
                        <m:t>+</m:t>
                      </m:r>
                      <m:limLow>
                        <m:limLowPr>
                          <m:ctrlPr>
                            <a:rPr lang="tr-TR" i="1"/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/>
                              </m:ctrlPr>
                            </m:groupChrPr>
                            <m:e>
                              <m:nary>
                                <m:naryPr>
                                  <m:ctrlPr>
                                    <a:rPr lang="tr-TR" i="1"/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0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tr-TR" i="1"/>
                                    <m:t>+</m:t>
                                  </m:r>
                                  <m:r>
                                    <a:rPr lang="tr-TR" i="1"/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𝑓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tr-TR" i="1"/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  <m:r>
                                        <a:rPr lang="tr-TR" i="1"/>
                                        <m:t>,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tr-TR" i="1"/>
                                        <m:t>,</m:t>
                                      </m:r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/>
                                    <m:t>𝑑𝑡</m:t>
                                  </m:r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a:rPr lang="tr-TR" i="1"/>
                            <m:t>𝐵</m:t>
                          </m:r>
                        </m:lim>
                      </m:limLow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263" y="1214651"/>
                <a:ext cx="10754861" cy="4881349"/>
              </a:xfrm>
              <a:blipFill>
                <a:blip r:embed="rId3"/>
                <a:stretch>
                  <a:fillRect l="-28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6198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dirty="0" smtClean="0"/>
                  <a:t>Problem 4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’in her ikiside serbest bırakılmış) </a:t>
                </a:r>
                <a:endParaRPr lang="tr-TR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6" t="-11304" b="-269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2889" y="1214651"/>
                <a:ext cx="11758612" cy="4881349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/>
                            <m:t>{</m:t>
                          </m:r>
                          <m:limLow>
                            <m:limLowPr>
                              <m:ctrlPr>
                                <a:rPr lang="tr-TR" i="1"/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i="1"/>
                                  </m:ctrlPr>
                                </m:groupChrPr>
                                <m:e>
                                  <m:r>
                                    <a:rPr lang="tr-TR" i="1"/>
                                    <m:t>𝑔</m:t>
                                  </m:r>
                                  <m:r>
                                    <a:rPr lang="tr-TR" i="1"/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i="1"/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tr-TR" i="1"/>
                                    <m:t>+</m:t>
                                  </m:r>
                                  <m:r>
                                    <a:rPr lang="tr-TR" i="1"/>
                                    <m:t>𝛿</m:t>
                                  </m:r>
                                  <m:r>
                                    <a:rPr lang="tr-TR" i="1"/>
                                    <m:t>𝑥</m:t>
                                  </m:r>
                                  <m:r>
                                    <a:rPr lang="tr-TR" i="1"/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/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tr-TR" i="1"/>
                                    <m:t>+</m:t>
                                  </m:r>
                                  <m:r>
                                    <a:rPr lang="tr-TR" i="1"/>
                                    <m:t>𝛿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  <m:r>
                                    <a:rPr lang="tr-TR" i="1"/>
                                    <m:t>,</m:t>
                                  </m:r>
                                  <m:r>
                                    <a:rPr lang="tr-TR" i="1"/>
                                    <m:t>𝑡</m:t>
                                  </m:r>
                                  <m:r>
                                    <a:rPr lang="tr-TR" i="1"/>
                                    <m:t>)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tr-TR" i="1"/>
                                <m:t>𝐴</m:t>
                              </m:r>
                            </m:lim>
                          </m:limLow>
                        </m:e>
                      </m:nary>
                      <m:r>
                        <a:rPr lang="tr-TR" i="1"/>
                        <m:t>−</m:t>
                      </m:r>
                      <m:r>
                        <a:rPr lang="tr-TR" i="1"/>
                        <m:t>𝑔</m:t>
                      </m:r>
                      <m:r>
                        <a:rPr lang="tr-TR" i="1"/>
                        <m:t>(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𝑥</m:t>
                          </m:r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r>
                        <a:rPr lang="tr-TR" i="1"/>
                        <m:t>,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r>
                        <a:rPr lang="tr-TR" i="1"/>
                        <m:t>,</m:t>
                      </m:r>
                      <m:r>
                        <a:rPr lang="tr-TR" i="1"/>
                        <m:t>𝑡</m:t>
                      </m:r>
                      <m:r>
                        <a:rPr lang="tr-TR" i="1"/>
                        <m:t>)} </m:t>
                      </m:r>
                      <m:r>
                        <a:rPr lang="tr-TR" i="1"/>
                        <m:t>𝑑𝑡</m:t>
                      </m:r>
                      <m:r>
                        <a:rPr lang="tr-TR" i="1"/>
                        <m:t>+</m:t>
                      </m:r>
                      <m:limLow>
                        <m:limLowPr>
                          <m:ctrlPr>
                            <a:rPr lang="tr-TR" i="1"/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/>
                              </m:ctrlPr>
                            </m:groupChrPr>
                            <m:e>
                              <m:nary>
                                <m:naryPr>
                                  <m:ctrlPr>
                                    <a:rPr lang="tr-TR" i="1"/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tr-TR" i="1"/>
                                    <m:t>+</m:t>
                                  </m:r>
                                  <m:r>
                                    <a:rPr lang="tr-TR" i="1"/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𝑓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tr-TR" i="1"/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  <m:r>
                                        <a:rPr lang="tr-TR" i="1"/>
                                        <m:t>,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tr-TR" i="1"/>
                                        <m:t>,</m:t>
                                      </m:r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/>
                                    <m:t>𝑑𝑡</m:t>
                                  </m:r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a:rPr lang="tr-TR" i="1"/>
                            <m:t>𝐵</m:t>
                          </m:r>
                        </m:lim>
                      </m:limLow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Taylor serisinde A’nın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𝑥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, </m:t>
                    </m:r>
                    <m:acc>
                      <m:accPr>
                        <m:chr m:val="̇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𝑥</m:t>
                        </m:r>
                      </m:e>
                    </m:acc>
                    <m:r>
                      <a:rPr lang="tr-TR" i="1"/>
                      <m:t>(</m:t>
                    </m:r>
                    <m:r>
                      <a:rPr lang="tr-TR" i="1"/>
                      <m:t>𝑡</m:t>
                    </m:r>
                    <m:r>
                      <a:rPr lang="tr-TR" i="1"/>
                      <m:t>)</m:t>
                    </m:r>
                  </m:oMath>
                </a14:m>
                <a:r>
                  <a:rPr lang="tr-TR" dirty="0"/>
                  <a:t> ile genişletilmesi: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𝐴</m:t>
                      </m:r>
                      <m:r>
                        <a:rPr lang="tr-TR" i="1"/>
                        <m:t>=</m:t>
                      </m:r>
                      <m:r>
                        <a:rPr lang="tr-TR" i="1"/>
                        <m:t>𝑔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r>
                            <a:rPr lang="tr-TR" i="1"/>
                            <m:t>,</m:t>
                          </m:r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r>
                            <a:rPr lang="tr-TR" i="1"/>
                            <m:t>,</m:t>
                          </m:r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+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𝜕</m:t>
                          </m:r>
                          <m:r>
                            <a:rPr lang="tr-TR" i="1"/>
                            <m:t>𝑔</m:t>
                          </m:r>
                        </m:num>
                        <m:den>
                          <m:r>
                            <a:rPr lang="tr-TR" i="1"/>
                            <m:t>𝜕</m:t>
                          </m:r>
                          <m:r>
                            <a:rPr lang="tr-TR" i="1"/>
                            <m:t>𝑥</m:t>
                          </m:r>
                        </m:den>
                      </m:f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r>
                            <a:rPr lang="tr-TR" i="1"/>
                            <m:t>,</m:t>
                          </m:r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r>
                            <a:rPr lang="tr-TR" i="1"/>
                            <m:t>,</m:t>
                          </m:r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𝛿</m:t>
                      </m:r>
                      <m:r>
                        <a:rPr lang="tr-TR" i="1"/>
                        <m:t>𝑥</m:t>
                      </m:r>
                      <m:r>
                        <a:rPr lang="tr-TR" i="1"/>
                        <m:t>+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𝜕</m:t>
                          </m:r>
                          <m:r>
                            <a:rPr lang="tr-TR" i="1"/>
                            <m:t>𝑔</m:t>
                          </m:r>
                        </m:num>
                        <m:den>
                          <m:r>
                            <a:rPr lang="tr-TR" i="1"/>
                            <m:t>𝜕</m:t>
                          </m:r>
                          <m:r>
                            <a:rPr lang="tr-TR" i="1"/>
                            <m:t>𝑥</m:t>
                          </m:r>
                        </m:den>
                      </m:f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r>
                            <a:rPr lang="tr-TR" i="1"/>
                            <m:t>,</m:t>
                          </m:r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r>
                            <a:rPr lang="tr-TR" i="1"/>
                            <m:t>,</m:t>
                          </m:r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𝛿</m:t>
                      </m:r>
                      <m:acc>
                        <m:accPr>
                          <m:chr m:val="̇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𝑥</m:t>
                          </m:r>
                        </m:e>
                      </m:acc>
                      <m:r>
                        <a:rPr lang="tr-TR" i="1"/>
                        <m:t>+</m:t>
                      </m:r>
                      <m:r>
                        <a:rPr lang="tr-TR" i="1"/>
                        <m:t>𝑂</m:t>
                      </m:r>
                      <m:r>
                        <a:rPr lang="tr-TR" i="1"/>
                        <m:t>(</m:t>
                      </m:r>
                      <m:r>
                        <a:rPr lang="tr-TR" i="1"/>
                        <m:t>𝛿</m:t>
                      </m:r>
                      <m:r>
                        <a:rPr lang="tr-TR" i="1"/>
                        <m:t>𝑥</m:t>
                      </m:r>
                      <m:r>
                        <a:rPr lang="tr-TR" i="1"/>
                        <m:t>,</m:t>
                      </m:r>
                      <m:r>
                        <a:rPr lang="tr-TR" i="1"/>
                        <m:t>𝛿</m:t>
                      </m:r>
                      <m:acc>
                        <m:accPr>
                          <m:chr m:val="̇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𝑥</m:t>
                          </m:r>
                        </m:e>
                      </m:acc>
                      <m:r>
                        <a:rPr lang="tr-TR" i="1"/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𝐵</m:t>
                      </m:r>
                      <m:r>
                        <a:rPr lang="tr-TR" i="1"/>
                        <m:t>=</m:t>
                      </m:r>
                      <m:r>
                        <a:rPr lang="tr-TR" i="1"/>
                        <m:t>𝑔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𝑥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/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/>
                            <m:t>, 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/>
                        <m:t>,</m:t>
                      </m:r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+</m:t>
                      </m:r>
                      <m:r>
                        <a:rPr lang="tr-TR" i="1"/>
                        <m:t>𝑂</m:t>
                      </m:r>
                      <m:r>
                        <a:rPr lang="tr-TR" i="1"/>
                        <m:t>(</m:t>
                      </m:r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Burada,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/>
                      <m:t>𝑂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.</m:t>
                        </m:r>
                      </m:e>
                    </m:d>
                    <m:r>
                      <a:rPr lang="tr-TR" i="1"/>
                      <m:t> ⇒</m:t>
                    </m:r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2</m:t>
                        </m:r>
                      </m:e>
                      <m:sup>
                        <m:r>
                          <a:rPr lang="tr-TR" i="1"/>
                          <m:t>𝑛𝑑</m:t>
                        </m:r>
                      </m:sup>
                    </m:sSup>
                  </m:oMath>
                </a14:m>
                <a:r>
                  <a:rPr lang="tr-TR" dirty="0"/>
                  <a:t> veya değişkenlerde daha yüksek dereceli terimler</a:t>
                </a:r>
                <a:r>
                  <a:rPr lang="tr-TR" dirty="0" smtClean="0"/>
                  <a:t>.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A ve B terimlerini yukarıdaki denklemde yerine koyup düzenleyere aşağıdaki eşitliği elde ederiz.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/>
                      <m:t>Δ</m:t>
                    </m:r>
                    <m:r>
                      <a:rPr lang="tr-TR" i="1"/>
                      <m:t>𝐽</m:t>
                    </m:r>
                    <m:r>
                      <a:rPr lang="tr-TR" i="1"/>
                      <m:t>=</m:t>
                    </m:r>
                    <m:nary>
                      <m:naryPr>
                        <m:ctrlPr>
                          <a:rPr lang="tr-TR" i="1"/>
                        </m:ctrlPr>
                      </m:naryPr>
                      <m:sub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𝑓</m:t>
                            </m:r>
                          </m:sub>
                        </m:sSub>
                      </m:sup>
                      <m:e>
                        <m:d>
                          <m:dPr>
                            <m:begChr m:val="{"/>
                            <m:endChr m:val="}"/>
                            <m:ctrlPr>
                              <a:rPr lang="tr-TR" i="1"/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tr-TR" i="1"/>
                                    </m:ctrlPr>
                                  </m:fPr>
                                  <m:num>
                                    <m:r>
                                      <a:rPr lang="tr-TR" i="1"/>
                                      <m:t>𝜕</m:t>
                                    </m:r>
                                    <m:r>
                                      <a:rPr lang="tr-TR" i="1"/>
                                      <m:t>𝑔</m:t>
                                    </m:r>
                                  </m:num>
                                  <m:den>
                                    <m:r>
                                      <a:rPr lang="tr-TR" i="1"/>
                                      <m:t>𝜕</m:t>
                                    </m:r>
                                    <m:r>
                                      <a:rPr lang="tr-TR" i="1"/>
                                      <m:t>𝑥</m:t>
                                    </m:r>
                                  </m:den>
                                </m:f>
                                <m:r>
                                  <a:rPr lang="tr-TR" i="1"/>
                                  <m:t> </m:t>
                                </m:r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tr-TR" i="1"/>
                                        </m:ctrlPr>
                                      </m:sSupPr>
                                      <m:e>
                                        <m:r>
                                          <a:rPr lang="tr-TR" i="1"/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tr-TR" i="1"/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tr-TR" i="1"/>
                                      <m:t>, </m:t>
                                    </m:r>
                                    <m:sSup>
                                      <m:sSupPr>
                                        <m:ctrlPr>
                                          <a:rPr lang="tr-TR" i="1"/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tr-TR" i="1"/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/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tr-TR" i="1"/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tr-TR" i="1"/>
                                      <m:t>, </m:t>
                                    </m:r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tr-TR" i="1"/>
                              <m:t>𝛿</m:t>
                            </m:r>
                            <m:r>
                              <a:rPr lang="tr-TR" i="1"/>
                              <m:t>𝑥</m:t>
                            </m:r>
                            <m:r>
                              <a:rPr lang="tr-TR" i="1"/>
                              <m:t>+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tr-TR" i="1"/>
                                    </m:ctrlPr>
                                  </m:fPr>
                                  <m:num>
                                    <m:r>
                                      <a:rPr lang="tr-TR" i="1"/>
                                      <m:t>𝜕</m:t>
                                    </m:r>
                                    <m:r>
                                      <a:rPr lang="tr-TR" i="1"/>
                                      <m:t>𝑔</m:t>
                                    </m:r>
                                  </m:num>
                                  <m:den>
                                    <m:r>
                                      <a:rPr lang="tr-TR" i="1"/>
                                      <m:t>𝜕</m:t>
                                    </m:r>
                                    <m:acc>
                                      <m:accPr>
                                        <m:chr m:val="̇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𝑥</m:t>
                                        </m:r>
                                      </m:e>
                                    </m:acc>
                                  </m:den>
                                </m:f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tr-TR" i="1"/>
                                        </m:ctrlPr>
                                      </m:sSupPr>
                                      <m:e>
                                        <m:r>
                                          <a:rPr lang="tr-TR" i="1"/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tr-TR" i="1"/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tr-TR" i="1"/>
                                      <m:t>, </m:t>
                                    </m:r>
                                    <m:sSup>
                                      <m:sSupPr>
                                        <m:ctrlPr>
                                          <a:rPr lang="tr-TR" i="1"/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tr-TR" i="1"/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/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tr-TR" i="1"/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tr-TR" i="1"/>
                                      <m:t>, </m:t>
                                    </m:r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tr-TR" i="1"/>
                              <m:t>𝛿</m:t>
                            </m:r>
                            <m:acc>
                              <m:accPr>
                                <m:chr m:val="̇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</m:acc>
                            <m:r>
                              <a:rPr lang="tr-TR" i="1"/>
                              <m:t>+</m:t>
                            </m:r>
                            <m:r>
                              <a:rPr lang="tr-TR" i="1"/>
                              <m:t>𝑂</m:t>
                            </m:r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𝛿</m:t>
                                </m:r>
                                <m:r>
                                  <a:rPr lang="tr-TR" i="1"/>
                                  <m:t>𝑥</m:t>
                                </m:r>
                                <m:r>
                                  <a:rPr lang="tr-TR" i="1"/>
                                  <m:t>,</m:t>
                                </m:r>
                                <m:r>
                                  <a:rPr lang="tr-TR" i="1"/>
                                  <m:t>𝛿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  <m:r>
                          <a:rPr lang="tr-TR" i="1"/>
                          <m:t>𝑑𝑡</m:t>
                        </m:r>
                      </m:e>
                    </m:nary>
                    <m:r>
                      <a:rPr lang="tr-TR" i="1"/>
                      <m:t>+</m:t>
                    </m:r>
                    <m:r>
                      <a:rPr lang="tr-TR" i="1"/>
                      <m:t>𝑔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𝑥</m:t>
                        </m:r>
                        <m:d>
                          <m:dPr>
                            <m:ctrlPr>
                              <a:rPr lang="tr-TR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tr-TR" i="1"/>
                          <m:t>, </m:t>
                        </m:r>
                        <m:acc>
                          <m:accPr>
                            <m:chr m:val="̇"/>
                            <m:ctrlPr>
                              <a:rPr lang="tr-TR" i="1"/>
                            </m:ctrlPr>
                          </m:accPr>
                          <m:e>
                            <m:r>
                              <a:rPr lang="tr-TR" i="1"/>
                              <m:t>𝑥</m:t>
                            </m:r>
                          </m:e>
                        </m:acc>
                        <m:d>
                          <m:dPr>
                            <m:ctrlPr>
                              <a:rPr lang="tr-TR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tr-TR" i="1"/>
                          <m:t>, </m:t>
                        </m:r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  <m:r>
                      <a:rPr lang="tr-TR" i="1"/>
                      <m:t>+</m:t>
                    </m:r>
                    <m:r>
                      <a:rPr lang="tr-TR" i="1"/>
                      <m:t>𝑂</m:t>
                    </m:r>
                    <m:r>
                      <a:rPr lang="tr-TR" i="1"/>
                      <m:t>(</m:t>
                    </m:r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  <m:r>
                      <a:rPr lang="tr-TR" i="1"/>
                      <m:t>)</m:t>
                    </m:r>
                  </m:oMath>
                </a14:m>
                <a:r>
                  <a:rPr lang="tr-TR" dirty="0"/>
                  <a:t> </a:t>
                </a:r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889" y="1214651"/>
                <a:ext cx="11758612" cy="4881349"/>
              </a:xfrm>
              <a:blipFill>
                <a:blip r:embed="rId3"/>
                <a:stretch>
                  <a:fillRect l="-259" t="-2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5221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dirty="0" smtClean="0"/>
                  <a:t>Problem 4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’in her ikiside serbest bırakılmış) </a:t>
                </a:r>
                <a:endParaRPr lang="tr-TR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6" t="-11304" b="-269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2889" y="1214651"/>
                <a:ext cx="11758612" cy="5643349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mtClean="0"/>
                      <m:t>Δ</m:t>
                    </m:r>
                    <m:r>
                      <a:rPr lang="tr-TR" i="1"/>
                      <m:t>𝐽</m:t>
                    </m:r>
                    <m:r>
                      <a:rPr lang="tr-TR" i="1"/>
                      <m:t>=</m:t>
                    </m:r>
                    <m:nary>
                      <m:naryPr>
                        <m:ctrlPr>
                          <a:rPr lang="tr-TR" i="1"/>
                        </m:ctrlPr>
                      </m:naryPr>
                      <m:sub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𝑓</m:t>
                            </m:r>
                          </m:sub>
                        </m:sSub>
                      </m:sup>
                      <m:e>
                        <m:d>
                          <m:dPr>
                            <m:begChr m:val="{"/>
                            <m:endChr m:val="}"/>
                            <m:ctrlPr>
                              <a:rPr lang="tr-TR" i="1"/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tr-TR" i="1"/>
                                    </m:ctrlPr>
                                  </m:fPr>
                                  <m:num>
                                    <m:r>
                                      <a:rPr lang="tr-TR" i="1"/>
                                      <m:t>𝜕</m:t>
                                    </m:r>
                                    <m:r>
                                      <a:rPr lang="tr-TR" i="1"/>
                                      <m:t>𝑔</m:t>
                                    </m:r>
                                  </m:num>
                                  <m:den>
                                    <m:r>
                                      <a:rPr lang="tr-TR" i="1"/>
                                      <m:t>𝜕</m:t>
                                    </m:r>
                                    <m:r>
                                      <a:rPr lang="tr-TR" i="1"/>
                                      <m:t>𝑥</m:t>
                                    </m:r>
                                  </m:den>
                                </m:f>
                                <m:r>
                                  <a:rPr lang="tr-TR" i="1"/>
                                  <m:t> </m:t>
                                </m:r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tr-TR" i="1"/>
                                        </m:ctrlPr>
                                      </m:sSupPr>
                                      <m:e>
                                        <m:r>
                                          <a:rPr lang="tr-TR" i="1"/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tr-TR" i="1"/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tr-TR" i="1"/>
                                      <m:t>, </m:t>
                                    </m:r>
                                    <m:sSup>
                                      <m:sSupPr>
                                        <m:ctrlPr>
                                          <a:rPr lang="tr-TR" i="1"/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tr-TR" i="1"/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/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tr-TR" i="1"/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tr-TR" i="1"/>
                                      <m:t>, </m:t>
                                    </m:r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tr-TR" i="1"/>
                              <m:t>𝛿</m:t>
                            </m:r>
                            <m:r>
                              <a:rPr lang="tr-TR" i="1"/>
                              <m:t>𝑥</m:t>
                            </m:r>
                            <m:r>
                              <a:rPr lang="tr-TR" i="1"/>
                              <m:t>+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tr-TR" i="1"/>
                                    </m:ctrlPr>
                                  </m:fPr>
                                  <m:num>
                                    <m:r>
                                      <a:rPr lang="tr-TR" i="1"/>
                                      <m:t>𝜕</m:t>
                                    </m:r>
                                    <m:r>
                                      <a:rPr lang="tr-TR" i="1"/>
                                      <m:t>𝑔</m:t>
                                    </m:r>
                                  </m:num>
                                  <m:den>
                                    <m:r>
                                      <a:rPr lang="tr-TR" i="1"/>
                                      <m:t>𝜕</m:t>
                                    </m:r>
                                    <m:acc>
                                      <m:accPr>
                                        <m:chr m:val="̇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𝑥</m:t>
                                        </m:r>
                                      </m:e>
                                    </m:acc>
                                  </m:den>
                                </m:f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tr-TR" i="1"/>
                                        </m:ctrlPr>
                                      </m:sSupPr>
                                      <m:e>
                                        <m:r>
                                          <a:rPr lang="tr-TR" i="1"/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tr-TR" i="1"/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tr-TR" i="1"/>
                                      <m:t>, </m:t>
                                    </m:r>
                                    <m:sSup>
                                      <m:sSupPr>
                                        <m:ctrlPr>
                                          <a:rPr lang="tr-TR" i="1"/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tr-TR" i="1"/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/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tr-TR" i="1"/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tr-TR" i="1"/>
                                      <m:t>, </m:t>
                                    </m:r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tr-TR" i="1"/>
                              <m:t>𝛿</m:t>
                            </m:r>
                            <m:acc>
                              <m:accPr>
                                <m:chr m:val="̇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</m:acc>
                            <m:r>
                              <a:rPr lang="tr-TR" i="1"/>
                              <m:t>+</m:t>
                            </m:r>
                            <m:r>
                              <a:rPr lang="tr-TR" i="1"/>
                              <m:t>𝑂</m:t>
                            </m:r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𝛿</m:t>
                                </m:r>
                                <m:r>
                                  <a:rPr lang="tr-TR" i="1"/>
                                  <m:t>𝑥</m:t>
                                </m:r>
                                <m:r>
                                  <a:rPr lang="tr-TR" i="1"/>
                                  <m:t>,</m:t>
                                </m:r>
                                <m:r>
                                  <a:rPr lang="tr-TR" i="1"/>
                                  <m:t>𝛿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  <m:r>
                          <a:rPr lang="tr-TR" i="1"/>
                          <m:t>𝑑𝑡</m:t>
                        </m:r>
                      </m:e>
                    </m:nary>
                    <m:r>
                      <a:rPr lang="tr-TR" i="1"/>
                      <m:t>+</m:t>
                    </m:r>
                    <m:r>
                      <a:rPr lang="tr-TR" i="1"/>
                      <m:t>𝑔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𝑥</m:t>
                        </m:r>
                        <m:d>
                          <m:dPr>
                            <m:ctrlPr>
                              <a:rPr lang="tr-TR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tr-TR" i="1"/>
                          <m:t>, </m:t>
                        </m:r>
                        <m:acc>
                          <m:accPr>
                            <m:chr m:val="̇"/>
                            <m:ctrlPr>
                              <a:rPr lang="tr-TR" i="1"/>
                            </m:ctrlPr>
                          </m:accPr>
                          <m:e>
                            <m:r>
                              <a:rPr lang="tr-TR" i="1"/>
                              <m:t>𝑥</m:t>
                            </m:r>
                          </m:e>
                        </m:acc>
                        <m:d>
                          <m:dPr>
                            <m:ctrlPr>
                              <a:rPr lang="tr-TR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tr-TR" i="1"/>
                          <m:t>, </m:t>
                        </m:r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  <m:r>
                      <a:rPr lang="tr-TR" i="1"/>
                      <m:t>+</m:t>
                    </m:r>
                    <m:r>
                      <a:rPr lang="tr-TR" i="1"/>
                      <m:t>𝑂</m:t>
                    </m:r>
                    <m:r>
                      <a:rPr lang="tr-TR" i="1"/>
                      <m:t>(</m:t>
                    </m:r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  <m:r>
                      <a:rPr lang="tr-TR" i="1"/>
                      <m:t>)</m:t>
                    </m:r>
                  </m:oMath>
                </a14:m>
                <a:r>
                  <a:rPr lang="tr-TR" dirty="0"/>
                  <a:t> 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Yukarıdaki integralde, ikinci terime kısmi integral uyguladığımızda;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limLow>
                            <m:limLowPr>
                              <m:ctrlPr>
                                <a:rPr lang="tr-TR" i="1"/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i="1"/>
                                  </m:ctrlPr>
                                </m:groupChrPr>
                                <m:e>
                                  <m:f>
                                    <m:fPr>
                                      <m:ctrlPr>
                                        <a:rPr lang="tr-TR" i="1"/>
                                      </m:ctrlPr>
                                    </m:fPr>
                                    <m:num>
                                      <m:r>
                                        <a:rPr lang="tr-TR" i="1"/>
                                        <m:t>𝜕</m:t>
                                      </m:r>
                                      <m:r>
                                        <a:rPr lang="tr-TR" i="1"/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tr-TR" i="1"/>
                                        <m:t>𝜕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tr-TR" i="1"/>
                                          </m:ctrlPr>
                                        </m:sSup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tr-TR" i="1"/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tr-TR" i="1"/>
                                        <m:t>, </m:t>
                                      </m:r>
                                      <m:sSup>
                                        <m:sSupPr>
                                          <m:ctrlPr>
                                            <a:rPr lang="tr-TR" i="1"/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tr-TR" i="1"/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tr-TR" i="1"/>
                                        <m:t>, </m:t>
                                      </m:r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</m:e>
                              </m:groupChr>
                            </m:e>
                            <m:lim>
                              <m:r>
                                <a:rPr lang="tr-TR" i="1"/>
                                <m:t>𝑢</m:t>
                              </m:r>
                            </m:lim>
                          </m:limLow>
                        </m:e>
                      </m:nary>
                      <m:limLow>
                        <m:limLowPr>
                          <m:ctrlPr>
                            <a:rPr lang="tr-TR" i="1"/>
                          </m:ctrlPr>
                        </m:limLowPr>
                        <m:e>
                          <m:r>
                            <a:rPr lang="tr-TR" i="1"/>
                            <m:t>  </m:t>
                          </m:r>
                          <m:groupChr>
                            <m:groupChrPr>
                              <m:chr m:val="⏟"/>
                              <m:ctrlPr>
                                <a:rPr lang="tr-TR" i="1"/>
                              </m:ctrlPr>
                            </m:groupChrPr>
                            <m:e>
                              <m:r>
                                <a:rPr lang="tr-TR" i="1"/>
                                <m:t>𝛿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  <m:r>
                                <a:rPr lang="tr-TR" i="1"/>
                                <m:t>𝑑𝑡</m:t>
                              </m:r>
                            </m:e>
                          </m:groupChr>
                        </m:e>
                        <m:lim>
                          <m:r>
                            <a:rPr lang="tr-TR" i="1"/>
                            <m:t>𝑑𝑣</m:t>
                          </m:r>
                        </m:lim>
                      </m:limLow>
                      <m:r>
                        <a:rPr lang="tr-TR" i="1"/>
                        <m:t>=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𝜕</m:t>
                          </m:r>
                          <m:r>
                            <a:rPr lang="tr-TR" i="1"/>
                            <m:t>𝑔</m:t>
                          </m:r>
                        </m:num>
                        <m:den>
                          <m:r>
                            <a:rPr lang="tr-TR" i="1"/>
                            <m:t>𝜕</m:t>
                          </m:r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den>
                      </m:f>
                      <m:r>
                        <a:rPr lang="tr-TR" i="1"/>
                        <m:t>𝛿</m:t>
                      </m:r>
                      <m:r>
                        <a:rPr lang="tr-TR" i="1"/>
                        <m:t>𝑥</m:t>
                      </m:r>
                      <m:r>
                        <a:rPr lang="tr-TR" i="1"/>
                        <m:t> </m:t>
                      </m:r>
                      <m:sSubSup>
                        <m:sSubSupPr>
                          <m:ctrlPr>
                            <a:rPr lang="tr-TR" i="1"/>
                          </m:ctrlPr>
                        </m:sSubSupPr>
                        <m:e>
                          <m:r>
                            <a:rPr lang="tr-TR" i="1"/>
                            <m:t>│</m:t>
                          </m:r>
                        </m:e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</m:sSubSup>
                      <m:r>
                        <a:rPr lang="tr-TR" i="1"/>
                        <m:t>−</m:t>
                      </m:r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/>
                            <m:t>𝛿</m:t>
                          </m:r>
                          <m:r>
                            <a:rPr lang="tr-TR" i="1"/>
                            <m:t>𝑥</m:t>
                          </m:r>
                          <m:f>
                            <m:fPr>
                              <m:ctrlPr>
                                <a:rPr lang="tr-TR" i="1"/>
                              </m:ctrlPr>
                            </m:fPr>
                            <m:num>
                              <m:r>
                                <a:rPr lang="tr-TR" i="1"/>
                                <m:t>𝑑</m:t>
                              </m:r>
                            </m:num>
                            <m:den>
                              <m:r>
                                <a:rPr lang="tr-TR" i="1"/>
                                <m:t>𝑑𝑡</m:t>
                              </m:r>
                            </m:den>
                          </m:f>
                          <m:r>
                            <a:rPr lang="tr-TR" i="1"/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r>
                                    <a:rPr lang="tr-TR" i="1"/>
                                    <m:t>𝜕</m:t>
                                  </m:r>
                                  <m:r>
                                    <a:rPr lang="tr-TR" i="1"/>
                                    <m:t>𝑔</m:t>
                                  </m:r>
                                </m:num>
                                <m:den>
                                  <m:r>
                                    <a:rPr lang="tr-TR" i="1"/>
                                    <m:t>𝜕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  <m:r>
                            <a:rPr lang="tr-TR" i="1"/>
                            <m:t> </m:t>
                          </m:r>
                          <m:r>
                            <a:rPr lang="tr-TR" i="1"/>
                            <m:t>𝑑𝑡</m:t>
                          </m:r>
                          <m:r>
                            <a:rPr lang="tr-TR" i="1"/>
                            <m:t> 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/>
                      <m:t>𝛿</m:t>
                    </m:r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0</m:t>
                            </m:r>
                          </m:sub>
                        </m:sSub>
                      </m:e>
                    </m:d>
                    <m:r>
                      <a:rPr lang="tr-TR" i="1"/>
                      <m:t>=0</m:t>
                    </m:r>
                  </m:oMath>
                </a14:m>
                <a:r>
                  <a:rPr lang="tr-TR" dirty="0" smtClean="0"/>
                  <a:t> olduğu için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tr-TR" i="1"/>
                                          </m:ctrlPr>
                                        </m:sSup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tr-TR" i="1"/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tr-TR" i="1"/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tr-TR" i="1"/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tr-TR" i="1"/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tr-TR" i="1"/>
                                        <m:t>,</m:t>
                                      </m:r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Elde edilir. Bu değeri yukarıda yerine yazarsak;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/>
                        <m:t>Δ</m:t>
                      </m:r>
                      <m:r>
                        <a:rPr lang="tr-TR" i="1"/>
                        <m:t>𝐽</m:t>
                      </m:r>
                      <m:r>
                        <a:rPr lang="tr-TR" i="1"/>
                        <m:t>=[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𝜕</m:t>
                          </m:r>
                          <m:r>
                            <a:rPr lang="tr-TR" i="1"/>
                            <m:t>𝑔</m:t>
                          </m:r>
                        </m:num>
                        <m:den>
                          <m:r>
                            <a:rPr lang="tr-TR" i="1"/>
                            <m:t>𝜕</m:t>
                          </m:r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den>
                      </m:f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/>
                            <m:t>, </m:t>
                          </m:r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/>
                            <m:t>,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  <m:r>
                            <a:rPr lang="tr-TR" i="1"/>
                            <m:t>,</m:t>
                          </m:r>
                        </m:e>
                      </m:d>
                      <m:r>
                        <a:rPr lang="tr-TR" i="1"/>
                        <m:t>𝛿</m:t>
                      </m:r>
                      <m:r>
                        <a:rPr lang="tr-TR" i="1"/>
                        <m:t>𝑥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/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limLow>
                            <m:limLowPr>
                              <m:ctrlPr>
                                <a:rPr lang="tr-TR" i="1"/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i="1"/>
                                  </m:ctrlPr>
                                </m:groupChrPr>
                                <m:e>
                                  <m:r>
                                    <a:rPr lang="tr-TR" i="1"/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  <m:d>
                                        <m:dPr>
                                          <m:ctrlPr>
                                            <a:rPr lang="tr-TR" i="1"/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/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/>
                                                <m:t>𝑓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tr-TR" i="1"/>
                                        <m:t>, 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tr-TR" i="1"/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/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/>
                                                <m:t>𝑓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tr-TR" i="1"/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tr-TR" i="1"/>
                                          </m:ctrlPr>
                                        </m:sSub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i="1"/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groupChr>
                            </m:e>
                            <m:lim>
                              <m:r>
                                <a:rPr lang="tr-TR" i="1"/>
                                <m:t>𝐶</m:t>
                              </m:r>
                            </m:lim>
                          </m:limLow>
                        </m:e>
                      </m:d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+</m:t>
                      </m:r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r>
                                    <a:rPr lang="tr-TR" i="1"/>
                                    <m:t>𝜕</m:t>
                                  </m:r>
                                  <m:r>
                                    <a:rPr lang="tr-TR" i="1"/>
                                    <m:t>𝑔</m:t>
                                  </m:r>
                                </m:num>
                                <m:den>
                                  <m:r>
                                    <a:rPr lang="tr-TR" i="1"/>
                                    <m:t>𝜕</m:t>
                                  </m:r>
                                  <m:r>
                                    <a:rPr lang="tr-TR" i="1"/>
                                    <m:t>𝑥</m:t>
                                  </m:r>
                                </m:den>
                              </m:f>
                              <m:r>
                                <a:rPr lang="tr-TR" i="1"/>
                                <m:t> </m:t>
                              </m:r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i="1"/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tr-TR" i="1"/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/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tr-TR" i="1"/>
                                    <m:t>, </m:t>
                                  </m:r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r>
                                <a:rPr lang="tr-TR" i="1"/>
                                <m:t>−</m:t>
                              </m:r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r>
                                    <a:rPr lang="tr-TR" i="1"/>
                                    <m:t>𝑑</m:t>
                                  </m:r>
                                </m:num>
                                <m:den>
                                  <m:r>
                                    <a:rPr lang="tr-TR" i="1"/>
                                    <m:t>𝑑𝑡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/>
                                      </m:ctrlPr>
                                    </m:fPr>
                                    <m:num>
                                      <m:r>
                                        <a:rPr lang="tr-TR" i="1"/>
                                        <m:t>𝜕</m:t>
                                      </m:r>
                                      <m:r>
                                        <a:rPr lang="tr-TR" i="1"/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tr-TR" i="1"/>
                                        <m:t>𝜕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tr-TR" i="1"/>
                                          </m:ctrlPr>
                                        </m:sSup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tr-TR" i="1"/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tr-TR" i="1"/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tr-TR" i="1"/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tr-TR" i="1"/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tr-TR" i="1"/>
                                        <m:t>,</m:t>
                                      </m:r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tr-TR" i="1"/>
                            <m:t>𝛿</m:t>
                          </m:r>
                          <m:r>
                            <a:rPr lang="tr-TR" i="1"/>
                            <m:t>𝑥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</m:d>
                          <m:r>
                            <a:rPr lang="tr-TR" i="1"/>
                            <m:t>𝑑𝑡</m:t>
                          </m:r>
                          <m:r>
                            <a:rPr lang="tr-TR" i="1"/>
                            <m:t>+</m:t>
                          </m:r>
                          <m:r>
                            <a:rPr lang="tr-TR" i="1"/>
                            <m:t>𝑂</m:t>
                          </m:r>
                          <m:r>
                            <a:rPr lang="tr-TR" i="1"/>
                            <m:t>(.)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889" y="1214651"/>
                <a:ext cx="11758612" cy="5643349"/>
              </a:xfrm>
              <a:blipFill>
                <a:blip r:embed="rId3"/>
                <a:stretch>
                  <a:fillRect l="-2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24.03.2019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5768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dirty="0" smtClean="0"/>
                  <a:t>Problem 4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’in her ikiside serbest bırakılmış) </a:t>
                </a:r>
                <a:endParaRPr lang="tr-TR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6" t="-11304" b="-269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2889" y="1214651"/>
                <a:ext cx="11758612" cy="5643349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1800" smtClean="0"/>
                        <m:t>Δ</m:t>
                      </m:r>
                      <m:r>
                        <a:rPr lang="tr-TR" sz="1800" i="1" smtClean="0"/>
                        <m:t>𝐽</m:t>
                      </m:r>
                      <m:r>
                        <a:rPr lang="tr-TR" sz="1800" i="1"/>
                        <m:t>=[</m:t>
                      </m:r>
                      <m:f>
                        <m:fPr>
                          <m:ctrlPr>
                            <a:rPr lang="tr-TR" sz="1800" i="1"/>
                          </m:ctrlPr>
                        </m:fPr>
                        <m:num>
                          <m:r>
                            <a:rPr lang="tr-TR" sz="1800" i="1"/>
                            <m:t>𝜕</m:t>
                          </m:r>
                          <m:r>
                            <a:rPr lang="tr-TR" sz="1800" i="1"/>
                            <m:t>𝑔</m:t>
                          </m:r>
                        </m:num>
                        <m:den>
                          <m:r>
                            <a:rPr lang="tr-TR" sz="1800" i="1"/>
                            <m:t>𝜕</m:t>
                          </m:r>
                          <m:acc>
                            <m:accPr>
                              <m:chr m:val="̇"/>
                              <m:ctrlPr>
                                <a:rPr lang="tr-TR" sz="1800" i="1"/>
                              </m:ctrlPr>
                            </m:accPr>
                            <m:e>
                              <m:r>
                                <a:rPr lang="tr-TR" sz="1800" i="1"/>
                                <m:t>𝑥</m:t>
                              </m:r>
                            </m:e>
                          </m:acc>
                        </m:den>
                      </m:f>
                      <m:d>
                        <m:dPr>
                          <m:ctrlPr>
                            <a:rPr lang="tr-TR" sz="1800" i="1"/>
                          </m:ctrlPr>
                        </m:dPr>
                        <m:e>
                          <m:sSup>
                            <m:sSupPr>
                              <m:ctrlPr>
                                <a:rPr lang="tr-TR" sz="1800" i="1"/>
                              </m:ctrlPr>
                            </m:sSupPr>
                            <m:e>
                              <m:r>
                                <a:rPr lang="tr-TR" sz="1800" i="1"/>
                                <m:t>𝑥</m:t>
                              </m:r>
                            </m:e>
                            <m:sup>
                              <m:r>
                                <a:rPr lang="tr-TR" sz="1800" i="1"/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1800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/>
                                  </m:ctrlPr>
                                </m:sSubPr>
                                <m:e>
                                  <m:r>
                                    <a:rPr lang="tr-TR" sz="1800" i="1"/>
                                    <m:t>𝑡</m:t>
                                  </m:r>
                                </m:e>
                                <m:sub>
                                  <m:r>
                                    <a:rPr lang="tr-TR" sz="1800" i="1"/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/>
                            <m:t>, </m:t>
                          </m:r>
                          <m:sSup>
                            <m:sSupPr>
                              <m:ctrlPr>
                                <a:rPr lang="tr-TR" sz="1800" i="1"/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sz="1800" i="1"/>
                                  </m:ctrlPr>
                                </m:accPr>
                                <m:e>
                                  <m:r>
                                    <a:rPr lang="tr-TR" sz="1800" i="1"/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sz="1800" i="1"/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1800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/>
                                  </m:ctrlPr>
                                </m:sSubPr>
                                <m:e>
                                  <m:r>
                                    <a:rPr lang="tr-TR" sz="1800" i="1"/>
                                    <m:t>𝑡</m:t>
                                  </m:r>
                                </m:e>
                                <m:sub>
                                  <m:r>
                                    <a:rPr lang="tr-TR" sz="1800" i="1"/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/>
                            <m:t>,</m:t>
                          </m:r>
                          <m:sSub>
                            <m:sSubPr>
                              <m:ctrlPr>
                                <a:rPr lang="tr-TR" sz="1800" i="1"/>
                              </m:ctrlPr>
                            </m:sSubPr>
                            <m:e>
                              <m:r>
                                <a:rPr lang="tr-TR" sz="1800" i="1"/>
                                <m:t>𝑡</m:t>
                              </m:r>
                            </m:e>
                            <m:sub>
                              <m:r>
                                <a:rPr lang="tr-TR" sz="1800" i="1"/>
                                <m:t>𝑓</m:t>
                              </m:r>
                            </m:sub>
                          </m:sSub>
                          <m:r>
                            <a:rPr lang="tr-TR" sz="1800" i="1"/>
                            <m:t>,</m:t>
                          </m:r>
                        </m:e>
                      </m:d>
                      <m:r>
                        <a:rPr lang="tr-TR" sz="1800" i="1"/>
                        <m:t>𝛿</m:t>
                      </m:r>
                      <m:r>
                        <a:rPr lang="tr-TR" sz="1800" i="1"/>
                        <m:t>𝑥</m:t>
                      </m:r>
                      <m:d>
                        <m:dPr>
                          <m:ctrlPr>
                            <a:rPr lang="tr-TR" sz="1800" i="1"/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/>
                              </m:ctrlPr>
                            </m:sSubPr>
                            <m:e>
                              <m:r>
                                <a:rPr lang="tr-TR" sz="1800" i="1"/>
                                <m:t>𝑡</m:t>
                              </m:r>
                            </m:e>
                            <m:sub>
                              <m:r>
                                <a:rPr lang="tr-TR" sz="1800" i="1"/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sz="1800" i="1"/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800" i="1"/>
                          </m:ctrlPr>
                        </m:dPr>
                        <m:e>
                          <m:limLow>
                            <m:limLowPr>
                              <m:ctrlPr>
                                <a:rPr lang="tr-TR" sz="1800" i="1"/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sz="1800" i="1"/>
                                  </m:ctrlPr>
                                </m:groupChrPr>
                                <m:e>
                                  <m:r>
                                    <a:rPr lang="tr-TR" sz="1800" i="1"/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tr-TR" sz="1800" i="1"/>
                                      </m:ctrlPr>
                                    </m:dPr>
                                    <m:e>
                                      <m:r>
                                        <a:rPr lang="tr-TR" sz="1800" i="1"/>
                                        <m:t>𝑥</m:t>
                                      </m:r>
                                      <m:d>
                                        <m:dPr>
                                          <m:ctrlPr>
                                            <a:rPr lang="tr-TR" sz="1800" i="1"/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800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800" i="1"/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800" i="1"/>
                                                <m:t>𝑓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tr-TR" sz="1800" i="1"/>
                                        <m:t>, 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1800" i="1"/>
                                          </m:ctrlPr>
                                        </m:accPr>
                                        <m:e>
                                          <m:r>
                                            <a:rPr lang="tr-TR" sz="1800" i="1"/>
                                            <m:t>𝑥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tr-TR" sz="1800" i="1"/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800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800" i="1"/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800" i="1"/>
                                                <m:t>𝑓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tr-TR" sz="1800" i="1"/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tr-TR" sz="1800" i="1"/>
                                          </m:ctrlPr>
                                        </m:sSubPr>
                                        <m:e>
                                          <m:r>
                                            <a:rPr lang="tr-TR" sz="1800" i="1"/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sz="1800" i="1"/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groupChr>
                            </m:e>
                            <m:lim>
                              <m:r>
                                <a:rPr lang="tr-TR" sz="1800" i="1"/>
                                <m:t>𝐶</m:t>
                              </m:r>
                            </m:lim>
                          </m:limLow>
                        </m:e>
                      </m:d>
                      <m:r>
                        <a:rPr lang="tr-TR" sz="1800" i="1"/>
                        <m:t>𝛿</m:t>
                      </m:r>
                      <m:sSub>
                        <m:sSubPr>
                          <m:ctrlPr>
                            <a:rPr lang="tr-TR" sz="1800" i="1"/>
                          </m:ctrlPr>
                        </m:sSubPr>
                        <m:e>
                          <m:r>
                            <a:rPr lang="tr-TR" sz="1800" i="1"/>
                            <m:t>𝑡</m:t>
                          </m:r>
                        </m:e>
                        <m:sub>
                          <m:r>
                            <a:rPr lang="tr-TR" sz="1800" i="1"/>
                            <m:t>𝑓</m:t>
                          </m:r>
                        </m:sub>
                      </m:sSub>
                      <m:r>
                        <a:rPr lang="tr-TR" sz="1800" i="1"/>
                        <m:t>+</m:t>
                      </m:r>
                      <m:nary>
                        <m:naryPr>
                          <m:ctrlPr>
                            <a:rPr lang="tr-TR" sz="1800" i="1"/>
                          </m:ctrlPr>
                        </m:naryPr>
                        <m:sub>
                          <m:sSub>
                            <m:sSubPr>
                              <m:ctrlPr>
                                <a:rPr lang="tr-TR" sz="1800" i="1"/>
                              </m:ctrlPr>
                            </m:sSubPr>
                            <m:e>
                              <m:r>
                                <a:rPr lang="tr-TR" sz="1800" i="1"/>
                                <m:t>𝑡</m:t>
                              </m:r>
                            </m:e>
                            <m:sub>
                              <m:r>
                                <a:rPr lang="tr-TR" sz="1800" i="1"/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1800" i="1"/>
                              </m:ctrlPr>
                            </m:sSubPr>
                            <m:e>
                              <m:r>
                                <a:rPr lang="tr-TR" sz="1800" i="1"/>
                                <m:t>𝑡</m:t>
                              </m:r>
                            </m:e>
                            <m:sub>
                              <m:r>
                                <a:rPr lang="tr-TR" sz="1800" i="1"/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sz="1800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800" i="1"/>
                                  </m:ctrlPr>
                                </m:fPr>
                                <m:num>
                                  <m:r>
                                    <a:rPr lang="tr-TR" sz="1800" i="1"/>
                                    <m:t>𝜕</m:t>
                                  </m:r>
                                  <m:r>
                                    <a:rPr lang="tr-TR" sz="1800" i="1"/>
                                    <m:t>𝑔</m:t>
                                  </m:r>
                                </m:num>
                                <m:den>
                                  <m:r>
                                    <a:rPr lang="tr-TR" sz="1800" i="1"/>
                                    <m:t>𝜕</m:t>
                                  </m:r>
                                  <m:r>
                                    <a:rPr lang="tr-TR" sz="1800" i="1"/>
                                    <m:t>𝑥</m:t>
                                  </m:r>
                                </m:den>
                              </m:f>
                              <m:r>
                                <a:rPr lang="tr-TR" sz="1800" i="1"/>
                                <m:t> </m:t>
                              </m:r>
                              <m:d>
                                <m:dPr>
                                  <m:ctrlPr>
                                    <a:rPr lang="tr-TR" sz="1800" i="1"/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sz="1800" i="1"/>
                                      </m:ctrlPr>
                                    </m:sSupPr>
                                    <m:e>
                                      <m:r>
                                        <a:rPr lang="tr-TR" sz="1800" i="1"/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1800" i="1"/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tr-TR" sz="1800" i="1"/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tr-TR" sz="1800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1800" i="1"/>
                                          </m:ctrlPr>
                                        </m:accPr>
                                        <m:e>
                                          <m:r>
                                            <a:rPr lang="tr-TR" sz="1800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1800" i="1"/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tr-TR" sz="1800" i="1"/>
                                    <m:t>, </m:t>
                                  </m:r>
                                  <m:r>
                                    <a:rPr lang="tr-TR" sz="1800" i="1"/>
                                    <m:t>𝑡</m:t>
                                  </m:r>
                                </m:e>
                              </m:d>
                              <m:r>
                                <a:rPr lang="tr-TR" sz="1800" i="1"/>
                                <m:t>−</m:t>
                              </m:r>
                              <m:f>
                                <m:fPr>
                                  <m:ctrlPr>
                                    <a:rPr lang="tr-TR" sz="1800" i="1"/>
                                  </m:ctrlPr>
                                </m:fPr>
                                <m:num>
                                  <m:r>
                                    <a:rPr lang="tr-TR" sz="1800" i="1"/>
                                    <m:t>𝑑</m:t>
                                  </m:r>
                                </m:num>
                                <m:den>
                                  <m:r>
                                    <a:rPr lang="tr-TR" sz="1800" i="1"/>
                                    <m:t>𝑑𝑡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sz="1800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sz="1800" i="1"/>
                                      </m:ctrlPr>
                                    </m:fPr>
                                    <m:num>
                                      <m:r>
                                        <a:rPr lang="tr-TR" sz="1800" i="1"/>
                                        <m:t>𝜕</m:t>
                                      </m:r>
                                      <m:r>
                                        <a:rPr lang="tr-TR" sz="1800" i="1"/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tr-TR" sz="1800" i="1"/>
                                        <m:t>𝜕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1800" i="1"/>
                                          </m:ctrlPr>
                                        </m:accPr>
                                        <m:e>
                                          <m:r>
                                            <a:rPr lang="tr-TR" sz="1800" i="1"/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  <m:d>
                                    <m:dPr>
                                      <m:ctrlPr>
                                        <a:rPr lang="tr-TR" sz="1800" i="1"/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tr-TR" sz="1800" i="1"/>
                                          </m:ctrlPr>
                                        </m:sSupPr>
                                        <m:e>
                                          <m:r>
                                            <a:rPr lang="tr-TR" sz="1800" i="1"/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tr-TR" sz="1800" i="1"/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tr-TR" sz="1800" i="1"/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tr-TR" sz="1800" i="1"/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tr-TR" sz="1800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sz="1800" i="1"/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tr-TR" sz="1800" i="1"/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tr-TR" sz="1800" i="1"/>
                                        <m:t>,</m:t>
                                      </m:r>
                                      <m:r>
                                        <a:rPr lang="tr-TR" sz="1800" i="1"/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tr-TR" sz="1800" i="1"/>
                            <m:t>𝛿</m:t>
                          </m:r>
                          <m:r>
                            <a:rPr lang="tr-TR" sz="1800" i="1"/>
                            <m:t>𝑥</m:t>
                          </m:r>
                          <m:d>
                            <m:dPr>
                              <m:ctrlPr>
                                <a:rPr lang="tr-TR" sz="1800" i="1"/>
                              </m:ctrlPr>
                            </m:dPr>
                            <m:e>
                              <m:r>
                                <a:rPr lang="tr-TR" sz="1800" i="1"/>
                                <m:t>𝑡</m:t>
                              </m:r>
                            </m:e>
                          </m:d>
                          <m:r>
                            <a:rPr lang="tr-TR" sz="1800" i="1"/>
                            <m:t>𝑑𝑡</m:t>
                          </m:r>
                          <m:r>
                            <a:rPr lang="tr-TR" sz="1800" i="1"/>
                            <m:t>+</m:t>
                          </m:r>
                          <m:r>
                            <a:rPr lang="tr-TR" sz="1800" i="1"/>
                            <m:t>𝑂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/>
                                <m:t>.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tr-TR" sz="1800" dirty="0" smtClean="0"/>
              </a:p>
              <a:p>
                <a:pPr marL="45720" indent="0">
                  <a:buNone/>
                </a:pPr>
                <a:r>
                  <a:rPr lang="tr-TR" dirty="0"/>
                  <a:t>Taylor serisi kullanarak, C,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𝑥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d>
                      <m:dPr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/>
                      <m:t>, </m:t>
                    </m:r>
                    <m:sSup>
                      <m:sSupPr>
                        <m:ctrlPr>
                          <a:rPr lang="tr-TR" i="1"/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tr-TR" i="1"/>
                            </m:ctrlPr>
                          </m:accPr>
                          <m:e>
                            <m:r>
                              <a:rPr lang="tr-TR" i="1"/>
                              <m:t>𝑥</m:t>
                            </m:r>
                          </m:e>
                        </m:acc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r>
                      <a:rPr lang="tr-TR" i="1"/>
                      <m:t>(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  <m:r>
                      <a:rPr lang="tr-TR" i="1"/>
                      <m:t>)</m:t>
                    </m:r>
                  </m:oMath>
                </a14:m>
                <a:r>
                  <a:rPr lang="tr-TR" dirty="0"/>
                  <a:t> noktası için genişletilebilir: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/>
                      <m:t>𝐶</m:t>
                    </m:r>
                    <m:r>
                      <a:rPr lang="tr-TR" i="1"/>
                      <m:t>=</m:t>
                    </m:r>
                    <m:r>
                      <a:rPr lang="tr-TR" i="1"/>
                      <m:t>𝑔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sSup>
                          <m:sSupPr>
                            <m:ctrlPr>
                              <a:rPr lang="tr-TR" i="1"/>
                            </m:ctrlPr>
                          </m:sSupPr>
                          <m:e>
                            <m:r>
                              <a:rPr lang="tr-TR" i="1"/>
                              <m:t>𝑥</m:t>
                            </m:r>
                          </m:e>
                          <m:sup>
                            <m:r>
                              <a:rPr lang="tr-TR" i="1"/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tr-TR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tr-TR" i="1"/>
                          <m:t>, </m:t>
                        </m:r>
                        <m:sSup>
                          <m:sSupPr>
                            <m:ctrlPr>
                              <a:rPr lang="tr-TR" i="1"/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tr-TR" i="1"/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tr-TR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tr-TR" i="1"/>
                          <m:t>,</m:t>
                        </m:r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𝑓</m:t>
                            </m:r>
                          </m:sub>
                        </m:sSub>
                        <m:r>
                          <a:rPr lang="tr-TR" i="1"/>
                          <m:t>,</m:t>
                        </m:r>
                      </m:e>
                    </m:d>
                    <m:r>
                      <a:rPr lang="tr-TR" i="1"/>
                      <m:t>+[</m:t>
                    </m:r>
                    <m:f>
                      <m:fPr>
                        <m:ctrlPr>
                          <a:rPr lang="tr-TR" i="1"/>
                        </m:ctrlPr>
                      </m:fPr>
                      <m:num>
                        <m:r>
                          <a:rPr lang="tr-TR" i="1"/>
                          <m:t>𝜕</m:t>
                        </m:r>
                        <m:r>
                          <a:rPr lang="tr-TR" i="1"/>
                          <m:t>𝑔</m:t>
                        </m:r>
                      </m:num>
                      <m:den>
                        <m:r>
                          <a:rPr lang="tr-TR" i="1"/>
                          <m:t>𝜕</m:t>
                        </m:r>
                        <m:acc>
                          <m:accPr>
                            <m:chr m:val="̇"/>
                            <m:ctrlPr>
                              <a:rPr lang="tr-TR" i="1"/>
                            </m:ctrlPr>
                          </m:accPr>
                          <m:e>
                            <m:r>
                              <a:rPr lang="tr-TR" i="1"/>
                              <m:t>𝑥</m:t>
                            </m:r>
                          </m:e>
                        </m:acc>
                      </m:den>
                    </m:f>
                    <m:d>
                      <m:dPr>
                        <m:ctrlPr>
                          <a:rPr lang="tr-TR" i="1"/>
                        </m:ctrlPr>
                      </m:dPr>
                      <m:e>
                        <m:sSup>
                          <m:sSupPr>
                            <m:ctrlPr>
                              <a:rPr lang="tr-TR" i="1"/>
                            </m:ctrlPr>
                          </m:sSupPr>
                          <m:e>
                            <m:r>
                              <a:rPr lang="tr-TR" i="1"/>
                              <m:t>𝑥</m:t>
                            </m:r>
                          </m:e>
                          <m:sup>
                            <m:r>
                              <a:rPr lang="tr-TR" i="1"/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tr-TR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tr-TR" i="1"/>
                          <m:t>, </m:t>
                        </m:r>
                        <m:sSup>
                          <m:sSupPr>
                            <m:ctrlPr>
                              <a:rPr lang="tr-TR" i="1"/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tr-TR" i="1"/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tr-TR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tr-TR" i="1"/>
                          <m:t>,</m:t>
                        </m:r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𝑓</m:t>
                            </m:r>
                          </m:sub>
                        </m:sSub>
                        <m:r>
                          <a:rPr lang="tr-TR" i="1"/>
                          <m:t>,</m:t>
                        </m:r>
                      </m:e>
                    </m:d>
                    <m:r>
                      <a:rPr lang="tr-TR" i="1"/>
                      <m:t>𝛿</m:t>
                    </m:r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/>
                      <m:t>+</m:t>
                    </m:r>
                    <m:f>
                      <m:fPr>
                        <m:ctrlPr>
                          <a:rPr lang="tr-TR" i="1"/>
                        </m:ctrlPr>
                      </m:fPr>
                      <m:num>
                        <m:r>
                          <a:rPr lang="tr-TR" i="1"/>
                          <m:t>𝜕</m:t>
                        </m:r>
                        <m:r>
                          <a:rPr lang="tr-TR" i="1"/>
                          <m:t>𝑔</m:t>
                        </m:r>
                      </m:num>
                      <m:den>
                        <m:r>
                          <a:rPr lang="tr-TR" i="1"/>
                          <m:t>𝜕</m:t>
                        </m:r>
                        <m:acc>
                          <m:accPr>
                            <m:chr m:val="̇"/>
                            <m:ctrlPr>
                              <a:rPr lang="tr-TR" i="1"/>
                            </m:ctrlPr>
                          </m:accPr>
                          <m:e>
                            <m:r>
                              <a:rPr lang="tr-TR" i="1"/>
                              <m:t>𝑥</m:t>
                            </m:r>
                          </m:e>
                        </m:acc>
                      </m:den>
                    </m:f>
                    <m:d>
                      <m:dPr>
                        <m:ctrlPr>
                          <a:rPr lang="tr-TR" i="1"/>
                        </m:ctrlPr>
                      </m:dPr>
                      <m:e>
                        <m:sSup>
                          <m:sSupPr>
                            <m:ctrlPr>
                              <a:rPr lang="tr-TR" i="1"/>
                            </m:ctrlPr>
                          </m:sSupPr>
                          <m:e>
                            <m:r>
                              <a:rPr lang="tr-TR" i="1"/>
                              <m:t>𝑥</m:t>
                            </m:r>
                          </m:e>
                          <m:sup>
                            <m:r>
                              <a:rPr lang="tr-TR" i="1"/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tr-TR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tr-TR" i="1"/>
                          <m:t>, </m:t>
                        </m:r>
                        <m:sSup>
                          <m:sSupPr>
                            <m:ctrlPr>
                              <a:rPr lang="tr-TR" i="1"/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tr-TR" i="1"/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tr-TR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tr-TR" i="1"/>
                          <m:t>,</m:t>
                        </m:r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𝑓</m:t>
                            </m:r>
                          </m:sub>
                        </m:sSub>
                        <m:r>
                          <a:rPr lang="tr-TR" i="1"/>
                          <m:t>,</m:t>
                        </m:r>
                      </m:e>
                    </m:d>
                    <m:r>
                      <a:rPr lang="tr-TR" i="1"/>
                      <m:t>𝛿</m:t>
                    </m:r>
                    <m:acc>
                      <m:accPr>
                        <m:chr m:val="̇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𝑥</m:t>
                        </m:r>
                      </m:e>
                    </m:acc>
                    <m:d>
                      <m:dPr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/>
                      <m:t>+</m:t>
                    </m:r>
                    <m:r>
                      <a:rPr lang="tr-TR" i="1"/>
                      <m:t>𝑂</m:t>
                    </m:r>
                    <m:r>
                      <a:rPr lang="tr-TR" i="1"/>
                      <m:t>(.)</m:t>
                    </m:r>
                  </m:oMath>
                </a14:m>
                <a:r>
                  <a:rPr lang="tr-TR" dirty="0"/>
                  <a:t> </a:t>
                </a:r>
              </a:p>
              <a:p>
                <a:pPr marL="45720" indent="0">
                  <a:buNone/>
                </a:pPr>
                <a:r>
                  <a:rPr lang="tr-TR" dirty="0"/>
                  <a:t>C 'nin </a:t>
                </a:r>
                <a:r>
                  <a:rPr lang="tr-TR" dirty="0" smtClean="0"/>
                  <a:t>yukarıdaki ifade de </a:t>
                </a:r>
                <a:r>
                  <a:rPr lang="tr-TR" dirty="0"/>
                  <a:t>yerine </a:t>
                </a:r>
                <a:r>
                  <a:rPr lang="tr-TR" dirty="0" smtClean="0"/>
                  <a:t>konulması ve </a:t>
                </a:r>
                <a14:m>
                  <m:oMath xmlns:m="http://schemas.openxmlformats.org/officeDocument/2006/math">
                    <m:r>
                      <a:rPr lang="tr-TR" i="1"/>
                      <m:t>𝛿</m:t>
                    </m:r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r>
                      <a:rPr lang="tr-TR" i="1"/>
                      <m:t>𝛿</m:t>
                    </m:r>
                    <m:acc>
                      <m:accPr>
                        <m:chr m:val="̇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𝑥</m:t>
                        </m:r>
                      </m:e>
                    </m:acc>
                    <m:d>
                      <m:dPr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 terimlerinin ihmal </a:t>
                </a:r>
                <a:r>
                  <a:rPr lang="tr-TR" dirty="0" smtClean="0"/>
                  <a:t>edilmesi ile: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/>
                        <m:t>Δ</m:t>
                      </m:r>
                      <m:r>
                        <a:rPr lang="tr-TR" i="1"/>
                        <m:t>𝐽</m:t>
                      </m:r>
                      <m:r>
                        <a:rPr lang="tr-TR" i="1"/>
                        <m:t>=[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𝜕</m:t>
                          </m:r>
                          <m:r>
                            <a:rPr lang="tr-TR" i="1"/>
                            <m:t>𝑔</m:t>
                          </m:r>
                        </m:num>
                        <m:den>
                          <m:r>
                            <a:rPr lang="tr-TR" i="1"/>
                            <m:t>𝜕</m:t>
                          </m:r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den>
                      </m:f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/>
                            <m:t>, </m:t>
                          </m:r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/>
                            <m:t>,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  <m:r>
                            <a:rPr lang="tr-TR" i="1"/>
                            <m:t>,</m:t>
                          </m:r>
                        </m:e>
                      </m:d>
                      <m:r>
                        <a:rPr lang="tr-TR" i="1"/>
                        <m:t>𝛿</m:t>
                      </m:r>
                      <m:r>
                        <a:rPr lang="tr-TR" i="1"/>
                        <m:t>𝑥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/>
                        <m:t>+[</m:t>
                      </m:r>
                      <m:r>
                        <a:rPr lang="tr-TR" i="1"/>
                        <m:t>𝑔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/>
                            <m:t>, </m:t>
                          </m:r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/>
                            <m:t>,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  <m:r>
                            <a:rPr lang="tr-TR" i="1"/>
                            <m:t>,</m:t>
                          </m:r>
                        </m:e>
                      </m:d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+</m:t>
                      </m:r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r>
                                    <a:rPr lang="tr-TR" i="1"/>
                                    <m:t>𝜕</m:t>
                                  </m:r>
                                  <m:r>
                                    <a:rPr lang="tr-TR" i="1"/>
                                    <m:t>𝑔</m:t>
                                  </m:r>
                                </m:num>
                                <m:den>
                                  <m:r>
                                    <a:rPr lang="tr-TR" i="1"/>
                                    <m:t>𝜕</m:t>
                                  </m:r>
                                  <m:r>
                                    <a:rPr lang="tr-TR" i="1"/>
                                    <m:t>𝑥</m:t>
                                  </m:r>
                                </m:den>
                              </m:f>
                              <m:r>
                                <a:rPr lang="tr-TR" i="1"/>
                                <m:t> </m:t>
                              </m:r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i="1"/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tr-TR" i="1"/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/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tr-TR" i="1"/>
                                    <m:t>, </m:t>
                                  </m:r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r>
                                <a:rPr lang="tr-TR" i="1"/>
                                <m:t>−</m:t>
                              </m:r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r>
                                    <a:rPr lang="tr-TR" i="1"/>
                                    <m:t>𝑑</m:t>
                                  </m:r>
                                </m:num>
                                <m:den>
                                  <m:r>
                                    <a:rPr lang="tr-TR" i="1"/>
                                    <m:t>𝑑𝑡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/>
                                      </m:ctrlPr>
                                    </m:fPr>
                                    <m:num>
                                      <m:r>
                                        <a:rPr lang="tr-TR" i="1"/>
                                        <m:t>𝜕</m:t>
                                      </m:r>
                                      <m:r>
                                        <a:rPr lang="tr-TR" i="1"/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tr-TR" i="1"/>
                                        <m:t>𝜕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tr-TR" i="1"/>
                                          </m:ctrlPr>
                                        </m:sSup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tr-TR" i="1"/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tr-TR" i="1"/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tr-TR" i="1"/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tr-TR" i="1"/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tr-TR" i="1"/>
                                        <m:t>,</m:t>
                                      </m:r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tr-TR" i="1"/>
                            <m:t>𝛿</m:t>
                          </m:r>
                          <m:r>
                            <a:rPr lang="tr-TR" i="1"/>
                            <m:t>𝑥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</m:d>
                          <m:r>
                            <a:rPr lang="tr-TR" i="1"/>
                            <m:t>𝑑𝑡</m:t>
                          </m:r>
                          <m:r>
                            <a:rPr lang="tr-TR" i="1"/>
                            <m:t>+</m:t>
                          </m:r>
                          <m:r>
                            <a:rPr lang="tr-TR" i="1"/>
                            <m:t>𝑂</m:t>
                          </m:r>
                          <m:r>
                            <a:rPr lang="tr-TR" i="1"/>
                            <m:t>(.)</m:t>
                          </m:r>
                        </m:e>
                      </m:nary>
                    </m:oMath>
                  </m:oMathPara>
                </a14:m>
                <a:endParaRPr lang="tr-TR" sz="1800" dirty="0" smtClean="0"/>
              </a:p>
              <a:p>
                <a:pPr marL="45720" indent="0">
                  <a:buNone/>
                </a:pPr>
                <a:r>
                  <a:rPr lang="tr-TR" dirty="0"/>
                  <a:t>Elde edilir.</a:t>
                </a: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889" y="1214651"/>
                <a:ext cx="11758612" cy="5643349"/>
              </a:xfrm>
              <a:blipFill>
                <a:blip r:embed="rId3"/>
                <a:stretch>
                  <a:fillRect l="-2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24.03.2019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235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Varyasyonlar Hesabı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TEK BİR FONKSİYONUN FONKSİYON MAKSİMUM VE MİNİMUM NOKTALARI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23.03.2019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Nurdan Bilgin 2018-2019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dirty="0" smtClean="0"/>
                  <a:t>Problem 4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’in her ikiside serbest bırakılmış) </a:t>
                </a:r>
                <a:endParaRPr lang="tr-TR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6" t="-11304" b="-269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4314" y="1014627"/>
                <a:ext cx="11758612" cy="5386174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/>
                        <m:t>Δ</m:t>
                      </m:r>
                      <m:r>
                        <a:rPr lang="tr-TR" i="1"/>
                        <m:t>𝐽</m:t>
                      </m:r>
                      <m:r>
                        <a:rPr lang="tr-TR" i="1"/>
                        <m:t>=[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𝜕</m:t>
                          </m:r>
                          <m:r>
                            <a:rPr lang="tr-TR" i="1"/>
                            <m:t>𝑔</m:t>
                          </m:r>
                        </m:num>
                        <m:den>
                          <m:r>
                            <a:rPr lang="tr-TR" i="1"/>
                            <m:t>𝜕</m:t>
                          </m:r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den>
                      </m:f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/>
                            <m:t>, </m:t>
                          </m:r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/>
                            <m:t>,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  <m:r>
                            <a:rPr lang="tr-TR" i="1"/>
                            <m:t>,</m:t>
                          </m:r>
                        </m:e>
                      </m:d>
                      <m:r>
                        <a:rPr lang="tr-TR" i="1"/>
                        <m:t>𝛿</m:t>
                      </m:r>
                      <m:r>
                        <a:rPr lang="tr-TR" i="1"/>
                        <m:t>𝑥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/>
                        <m:t>+[</m:t>
                      </m:r>
                      <m:r>
                        <a:rPr lang="tr-TR" i="1"/>
                        <m:t>𝑔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/>
                            <m:t>, </m:t>
                          </m:r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/>
                            <m:t>,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  <m:r>
                            <a:rPr lang="tr-TR" i="1"/>
                            <m:t>,</m:t>
                          </m:r>
                        </m:e>
                      </m:d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+</m:t>
                      </m:r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r>
                                    <a:rPr lang="tr-TR" i="1"/>
                                    <m:t>𝜕</m:t>
                                  </m:r>
                                  <m:r>
                                    <a:rPr lang="tr-TR" i="1"/>
                                    <m:t>𝑔</m:t>
                                  </m:r>
                                </m:num>
                                <m:den>
                                  <m:r>
                                    <a:rPr lang="tr-TR" i="1"/>
                                    <m:t>𝜕</m:t>
                                  </m:r>
                                  <m:r>
                                    <a:rPr lang="tr-TR" i="1"/>
                                    <m:t>𝑥</m:t>
                                  </m:r>
                                </m:den>
                              </m:f>
                              <m:r>
                                <a:rPr lang="tr-TR" i="1"/>
                                <m:t> </m:t>
                              </m:r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i="1"/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tr-TR" i="1"/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/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tr-TR" i="1"/>
                                    <m:t>, </m:t>
                                  </m:r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r>
                                <a:rPr lang="tr-TR" i="1"/>
                                <m:t>−</m:t>
                              </m:r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r>
                                    <a:rPr lang="tr-TR" i="1"/>
                                    <m:t>𝑑</m:t>
                                  </m:r>
                                </m:num>
                                <m:den>
                                  <m:r>
                                    <a:rPr lang="tr-TR" i="1"/>
                                    <m:t>𝑑𝑡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/>
                                      </m:ctrlPr>
                                    </m:fPr>
                                    <m:num>
                                      <m:r>
                                        <a:rPr lang="tr-TR" i="1"/>
                                        <m:t>𝜕</m:t>
                                      </m:r>
                                      <m:r>
                                        <a:rPr lang="tr-TR" i="1"/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tr-TR" i="1"/>
                                        <m:t>𝜕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tr-TR" i="1"/>
                                          </m:ctrlPr>
                                        </m:sSup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tr-TR" i="1"/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tr-TR" i="1"/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tr-TR" i="1"/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tr-TR" i="1"/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tr-TR" i="1"/>
                                        <m:t>,</m:t>
                                      </m:r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tr-TR" i="1"/>
                            <m:t>𝛿</m:t>
                          </m:r>
                          <m:r>
                            <a:rPr lang="tr-TR" i="1"/>
                            <m:t>𝑥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</m:d>
                          <m:r>
                            <a:rPr lang="tr-TR" i="1"/>
                            <m:t>𝑑𝑡</m:t>
                          </m:r>
                          <m:r>
                            <a:rPr lang="tr-TR" i="1"/>
                            <m:t>+</m:t>
                          </m:r>
                          <m:r>
                            <a:rPr lang="tr-TR" i="1"/>
                            <m:t>𝑂</m:t>
                          </m:r>
                          <m:r>
                            <a:rPr lang="tr-TR" i="1"/>
                            <m:t>(.)</m:t>
                          </m:r>
                        </m:e>
                      </m:nary>
                    </m:oMath>
                  </m:oMathPara>
                </a14:m>
                <a:endParaRPr lang="tr-TR" sz="1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314" y="1014627"/>
                <a:ext cx="11758612" cy="538617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24.03.2019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20</a:t>
            </a:fld>
            <a:endParaRPr lang="tr-TR"/>
          </a:p>
        </p:txBody>
      </p:sp>
      <p:pic>
        <p:nvPicPr>
          <p:cNvPr id="7" name="Resim 9" descr="C:\Users\emre\AppData\Local\Packages\microsoft.windowscommunicationsapps_8wekyb3d8bbwe\LocalState\Files\S0\23\IMG-20190321-WA0006[1926]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9" y="2589848"/>
            <a:ext cx="5985953" cy="3600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359711" y="3123323"/>
                <a:ext cx="5518755" cy="1836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sz="2200" dirty="0" smtClean="0"/>
                  <a:t>Şekilden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tr-TR" sz="22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sz="2200" i="0"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tr-TR" sz="2200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sz="2200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tr-TR" sz="220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sz="2200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tr-TR" sz="2200" dirty="0" smtClean="0"/>
              </a:p>
              <a:p>
                <a:r>
                  <a:rPr lang="tr-TR" sz="2200" dirty="0" smtClean="0"/>
                  <a:t>Olduğu görüldüğüne göre, bu ifade</a:t>
                </a:r>
              </a:p>
              <a:p>
                <a:r>
                  <a:rPr lang="tr-TR" sz="2200" dirty="0" smtClean="0"/>
                  <a:t>Yukarıdaki denklemde yerine yazılarak sadece</a:t>
                </a:r>
              </a:p>
              <a:p>
                <a:r>
                  <a:rPr lang="tr-TR" sz="2200" dirty="0" smtClean="0"/>
                  <a:t>Doğrusal terimler dikkate alınırsa</a:t>
                </a:r>
                <a:endParaRPr lang="tr-TR" sz="22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711" y="3123323"/>
                <a:ext cx="5518755" cy="1836465"/>
              </a:xfrm>
              <a:prstGeom prst="rect">
                <a:avLst/>
              </a:prstGeom>
              <a:blipFill>
                <a:blip r:embed="rId5"/>
                <a:stretch>
                  <a:fillRect l="-1435" t="-1987" r="-552" b="-56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973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dirty="0"/>
                  <a:t>Problem 4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/>
                  <a:t>’in her ikiside serbest bırakılmış) </a:t>
                </a:r>
                <a:endParaRPr lang="tr-TR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6" t="-11304" b="-269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/>
                        <m:t>𝛿</m:t>
                      </m:r>
                      <m:r>
                        <a:rPr lang="tr-TR" i="1" smtClean="0"/>
                        <m:t>𝐽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r>
                            <a:rPr lang="tr-TR" i="1"/>
                            <m:t>,</m:t>
                          </m:r>
                          <m:r>
                            <a:rPr lang="tr-TR" i="1"/>
                            <m:t>𝛿</m:t>
                          </m:r>
                          <m:r>
                            <a:rPr lang="tr-TR" i="1"/>
                            <m:t>𝑥</m:t>
                          </m:r>
                        </m:e>
                      </m:d>
                      <m:r>
                        <a:rPr lang="tr-TR" i="1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/>
                              </m:ctrlPr>
                            </m:fPr>
                            <m:num>
                              <m:r>
                                <a:rPr lang="tr-TR" i="1"/>
                                <m:t>𝜕</m:t>
                              </m:r>
                              <m:r>
                                <a:rPr lang="tr-TR" i="1"/>
                                <m:t>𝑔</m:t>
                              </m:r>
                            </m:num>
                            <m:den>
                              <m:r>
                                <a:rPr lang="tr-TR" i="1"/>
                                <m:t>𝜕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den>
                          </m:f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  <m:sup>
                                  <m:r>
                                    <a:rPr lang="tr-TR" i="1"/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i="1"/>
                                <m:t>, </m:t>
                              </m:r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/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i="1"/>
                                <m:t>,</m:t>
                              </m:r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  <m:r>
                                <a:rPr lang="tr-TR" i="1"/>
                                <m:t>,</m:t>
                              </m:r>
                            </m:e>
                          </m:d>
                        </m:e>
                      </m:d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𝑔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  <m:sup>
                                  <m:r>
                                    <a:rPr lang="tr-TR" i="1"/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i="1"/>
                                <m:t>, </m:t>
                              </m:r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/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i="1"/>
                                <m:t>,</m:t>
                              </m:r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  <m:r>
                                <a:rPr lang="tr-TR" i="1"/>
                                <m:t>,</m:t>
                              </m:r>
                            </m:e>
                          </m:d>
                          <m:r>
                            <a:rPr lang="tr-TR" i="1"/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r>
                                    <a:rPr lang="tr-TR" i="1"/>
                                    <m:t>𝜕</m:t>
                                  </m:r>
                                  <m:r>
                                    <a:rPr lang="tr-TR" i="1"/>
                                    <m:t>𝑔</m:t>
                                  </m:r>
                                </m:num>
                                <m:den>
                                  <m:r>
                                    <a:rPr lang="tr-TR" i="1"/>
                                    <m:t>𝜕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i="1"/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/>
                                          </m:ctrlPr>
                                        </m:sSub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i="1"/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tr-TR" i="1"/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/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/>
                                          </m:ctrlPr>
                                        </m:sSub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i="1"/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tr-TR" i="1"/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tr-TR" i="1"/>
                                    <m:t>,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+</m:t>
                      </m:r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r>
                                    <a:rPr lang="tr-TR" i="1"/>
                                    <m:t>𝜕</m:t>
                                  </m:r>
                                  <m:r>
                                    <a:rPr lang="tr-TR" i="1"/>
                                    <m:t>𝑔</m:t>
                                  </m:r>
                                </m:num>
                                <m:den>
                                  <m:r>
                                    <a:rPr lang="tr-TR" i="1"/>
                                    <m:t>𝜕</m:t>
                                  </m:r>
                                  <m:r>
                                    <a:rPr lang="tr-TR" i="1"/>
                                    <m:t>𝑥</m:t>
                                  </m:r>
                                </m:den>
                              </m:f>
                              <m:r>
                                <a:rPr lang="tr-TR" i="1"/>
                                <m:t> </m:t>
                              </m:r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i="1"/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tr-TR" i="1"/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/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tr-TR" i="1"/>
                                    <m:t>, </m:t>
                                  </m:r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r>
                                <a:rPr lang="tr-TR" i="1"/>
                                <m:t>−</m:t>
                              </m:r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r>
                                    <a:rPr lang="tr-TR" i="1"/>
                                    <m:t>𝑑</m:t>
                                  </m:r>
                                </m:num>
                                <m:den>
                                  <m:r>
                                    <a:rPr lang="tr-TR" i="1"/>
                                    <m:t>𝑑𝑡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/>
                                      </m:ctrlPr>
                                    </m:fPr>
                                    <m:num>
                                      <m:r>
                                        <a:rPr lang="tr-TR" i="1"/>
                                        <m:t>𝜕</m:t>
                                      </m:r>
                                      <m:r>
                                        <a:rPr lang="tr-TR" i="1"/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tr-TR" i="1"/>
                                        <m:t>𝜕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tr-TR" i="1"/>
                                          </m:ctrlPr>
                                        </m:sSup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tr-TR" i="1"/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tr-TR" i="1"/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tr-TR" i="1"/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tr-TR" i="1"/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tr-TR" i="1"/>
                                        <m:t>,</m:t>
                                      </m:r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tr-TR" i="1"/>
                            <m:t>𝛿</m:t>
                          </m:r>
                          <m:r>
                            <a:rPr lang="tr-TR" i="1"/>
                            <m:t>𝑥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</m:d>
                          <m:r>
                            <a:rPr lang="tr-TR" i="1"/>
                            <m:t>𝑑𝑡</m:t>
                          </m:r>
                          <m:r>
                            <a:rPr lang="tr-TR" i="1"/>
                            <m:t>=0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serbest </a:t>
                </a:r>
                <a:r>
                  <a:rPr lang="tr-TR" dirty="0"/>
                  <a:t>uç noktası için uç değer, aynı zamanda, belirli bir sabit uç nokta problemi için bir uç değerdir. Bu nedenle, Euler denklemi yerine getirilmelidir ve bu </a:t>
                </a:r>
                <a:r>
                  <a:rPr lang="tr-TR" dirty="0" smtClean="0"/>
                  <a:t>nedenleyukarıdaki </a:t>
                </a:r>
                <a:r>
                  <a:rPr lang="tr-TR" dirty="0"/>
                  <a:t>integral </a:t>
                </a:r>
                <a:r>
                  <a:rPr lang="tr-TR" dirty="0" smtClean="0"/>
                  <a:t>sıfırdır.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tr-TR" b="0" i="0" dirty="0" smtClean="0"/>
                  <a:t>Böylece yukarıdaki denklem aşağıdaki forma </a:t>
                </a:r>
                <a:r>
                  <a:rPr lang="tr-TR" i="0" dirty="0" smtClean="0"/>
                  <a:t>indirgenmiş olur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f>
                            <m:fPr>
                              <m:ctrlPr>
                                <a:rPr lang="tr-TR" i="1"/>
                              </m:ctrlPr>
                            </m:fPr>
                            <m:num>
                              <m:r>
                                <a:rPr lang="tr-TR" i="1"/>
                                <m:t>𝜕</m:t>
                              </m:r>
                              <m:r>
                                <a:rPr lang="tr-TR" i="1"/>
                                <m:t>𝑔</m:t>
                              </m:r>
                            </m:num>
                            <m:den>
                              <m:r>
                                <a:rPr lang="tr-TR" i="1"/>
                                <m:t>𝜕</m:t>
                              </m:r>
                              <m:r>
                                <a:rPr lang="tr-TR" i="1"/>
                                <m:t>𝑥</m:t>
                              </m:r>
                            </m:den>
                          </m:f>
                          <m:r>
                            <a:rPr lang="tr-TR" i="1"/>
                            <m:t> 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  <m:sup>
                                  <m:r>
                                    <a:rPr lang="tr-TR" i="1"/>
                                    <m:t>∗</m:t>
                                  </m:r>
                                </m:sup>
                              </m:sSup>
                              <m:r>
                                <a:rPr lang="tr-TR" i="1"/>
                                <m:t>, </m:t>
                              </m:r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/>
                                    <m:t>∗</m:t>
                                  </m:r>
                                </m:sup>
                              </m:sSup>
                              <m:r>
                                <a:rPr lang="tr-TR" i="1"/>
                                <m:t>, </m:t>
                              </m:r>
                              <m:r>
                                <a:rPr lang="tr-TR" i="1"/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𝑔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  <m:sup>
                                  <m:r>
                                    <a:rPr lang="tr-TR" i="1"/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i="1"/>
                                <m:t>, </m:t>
                              </m:r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/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i="1"/>
                                <m:t>, </m:t>
                              </m:r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/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r>
                                    <a:rPr lang="tr-TR" i="1"/>
                                    <m:t>𝜕</m:t>
                                  </m:r>
                                  <m:r>
                                    <a:rPr lang="tr-TR" i="1"/>
                                    <m:t>𝑔</m:t>
                                  </m:r>
                                </m:num>
                                <m:den>
                                  <m:r>
                                    <a:rPr lang="tr-TR" i="1"/>
                                    <m:t>𝜕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i="1"/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/>
                                          </m:ctrlPr>
                                        </m:sSub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i="1"/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tr-TR" i="1"/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/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/>
                                          </m:ctrlPr>
                                        </m:sSub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i="1"/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tr-TR" i="1"/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337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dirty="0"/>
                  <a:t>Problem 4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/>
                  <a:t>’in her ikiside serbest bırakılmış) </a:t>
                </a:r>
                <a:endParaRPr lang="tr-TR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6" t="-11304" b="-269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f>
                            <m:fPr>
                              <m:ctrlPr>
                                <a:rPr lang="tr-TR" i="1"/>
                              </m:ctrlPr>
                            </m:fPr>
                            <m:num>
                              <m:r>
                                <a:rPr lang="tr-TR" i="1"/>
                                <m:t>𝜕</m:t>
                              </m:r>
                              <m:r>
                                <a:rPr lang="tr-TR" i="1"/>
                                <m:t>𝑔</m:t>
                              </m:r>
                            </m:num>
                            <m:den>
                              <m:r>
                                <a:rPr lang="tr-TR" i="1"/>
                                <m:t>𝜕</m:t>
                              </m:r>
                              <m:r>
                                <a:rPr lang="tr-TR" i="1"/>
                                <m:t>𝑥</m:t>
                              </m:r>
                            </m:den>
                          </m:f>
                          <m:r>
                            <a:rPr lang="tr-TR" i="1"/>
                            <m:t> 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  <m:sup>
                                  <m:r>
                                    <a:rPr lang="tr-TR" i="1"/>
                                    <m:t>∗</m:t>
                                  </m:r>
                                </m:sup>
                              </m:sSup>
                              <m:r>
                                <a:rPr lang="tr-TR" i="1"/>
                                <m:t>, </m:t>
                              </m:r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/>
                                    <m:t>∗</m:t>
                                  </m:r>
                                </m:sup>
                              </m:sSup>
                              <m:r>
                                <a:rPr lang="tr-TR" i="1"/>
                                <m:t>, </m:t>
                              </m:r>
                              <m:r>
                                <a:rPr lang="tr-TR" i="1"/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𝑔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  <m:sup>
                                  <m:r>
                                    <a:rPr lang="tr-TR" i="1"/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i="1"/>
                                <m:t>, </m:t>
                              </m:r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/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i="1"/>
                                <m:t>, </m:t>
                              </m:r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/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r>
                                    <a:rPr lang="tr-TR" i="1"/>
                                    <m:t>𝜕</m:t>
                                  </m:r>
                                  <m:r>
                                    <a:rPr lang="tr-TR" i="1"/>
                                    <m:t>𝑔</m:t>
                                  </m:r>
                                </m:num>
                                <m:den>
                                  <m:r>
                                    <a:rPr lang="tr-TR" i="1"/>
                                    <m:t>𝜕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i="1"/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/>
                                          </m:ctrlPr>
                                        </m:sSub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i="1"/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tr-TR" i="1"/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/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/>
                                          </m:ctrlPr>
                                        </m:sSub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i="1"/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tr-TR" i="1"/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Denklemi kısaca aşağıdaki formda ifade edilebilir.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/>
                                      </m:ctrlPr>
                                    </m:fPr>
                                    <m:num>
                                      <m:r>
                                        <a:rPr lang="tr-TR" i="1"/>
                                        <m:t>𝜕</m:t>
                                      </m:r>
                                      <m:r>
                                        <a:rPr lang="tr-TR" i="1"/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tr-TR" i="1"/>
                                        <m:t>𝜕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tr-TR" i="1"/>
                                <m:t>𝑡</m:t>
                              </m:r>
                              <m:r>
                                <a:rPr lang="tr-TR" i="1"/>
                                <m:t>=</m:t>
                              </m:r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𝑔</m:t>
                                  </m:r>
                                  <m:r>
                                    <a:rPr lang="tr-TR" i="1"/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tr-TR" i="1"/>
                                          </m:ctrlPr>
                                        </m:fPr>
                                        <m:num>
                                          <m:r>
                                            <a:rPr lang="tr-TR" i="1"/>
                                            <m:t>𝜕</m:t>
                                          </m:r>
                                          <m:r>
                                            <a:rPr lang="tr-TR" i="1"/>
                                            <m:t>𝑔</m:t>
                                          </m:r>
                                        </m:num>
                                        <m:den>
                                          <m:r>
                                            <a:rPr lang="tr-TR" i="1"/>
                                            <m:t>𝜕</m:t>
                                          </m:r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𝑥</m:t>
                                              </m:r>
                                            </m:e>
                                          </m:acc>
                                        </m:den>
                                      </m:f>
                                    </m:e>
                                  </m:d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tr-TR" i="1"/>
                                <m:t>𝑡</m:t>
                              </m:r>
                              <m:r>
                                <a:rPr lang="tr-TR" i="1"/>
                                <m:t>=</m:t>
                              </m:r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tr-TR" i="1"/>
                        <m:t> </m:t>
                      </m:r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Bu denkleme genelleştirilmiş sınır koşulları denklemi adı verilir.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4564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dirty="0"/>
                  <a:t>Problem </a:t>
                </a:r>
                <a:r>
                  <a:rPr lang="tr-TR" dirty="0" smtClean="0"/>
                  <a:t>4a </a:t>
                </a:r>
                <a:r>
                  <a:rPr lang="tr-T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birbiriyle ilişkili değil) </a:t>
                </a:r>
                <a:endParaRPr lang="tr-TR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6" t="-11304" b="-269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 smtClean="0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𝑥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 bağımsızdır. </a:t>
                </a:r>
                <a:r>
                  <a:rPr lang="tr-TR" dirty="0" smtClean="0"/>
                  <a:t>Böylece genelleştirilmiş sınır koşulları denklemindeki katsayılar </a:t>
                </a:r>
                <a:r>
                  <a:rPr lang="tr-TR" dirty="0"/>
                  <a:t>sıfır olmalıdır, yani.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r>
                                    <a:rPr lang="tr-TR" i="1"/>
                                    <m:t>𝜕</m:t>
                                  </m:r>
                                  <m:r>
                                    <a:rPr lang="tr-TR" i="1"/>
                                    <m:t>𝑔</m:t>
                                  </m:r>
                                </m:num>
                                <m:den>
                                  <m:r>
                                    <a:rPr lang="tr-TR" i="1"/>
                                    <m:t>𝜕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=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𝑔</m:t>
                              </m:r>
                              <m:r>
                                <a:rPr lang="tr-TR" i="1"/>
                                <m:t>−</m:t>
                              </m:r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/>
                                      </m:ctrlPr>
                                    </m:fPr>
                                    <m:num>
                                      <m:r>
                                        <a:rPr lang="tr-TR" i="1"/>
                                        <m:t>𝜕</m:t>
                                      </m:r>
                                      <m:r>
                                        <a:rPr lang="tr-TR" i="1"/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tr-TR" i="1"/>
                                        <m:t>𝜕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=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Bu, birlikte değerlendirildiğinde şu anlama gelir: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r>
                                    <a:rPr lang="tr-TR" i="1"/>
                                    <m:t>𝜕</m:t>
                                  </m:r>
                                  <m:r>
                                    <a:rPr lang="tr-TR" i="1"/>
                                    <m:t>𝑔</m:t>
                                  </m:r>
                                </m:num>
                                <m:den>
                                  <m:r>
                                    <a:rPr lang="tr-TR" i="1"/>
                                    <m:t>𝜕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=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𝑔</m:t>
                              </m:r>
                            </m:e>
                          </m:d>
                        </m:e>
                        <m:sub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=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Böylece iki </a:t>
                </a:r>
                <a:r>
                  <a:rPr lang="tr-TR" dirty="0"/>
                  <a:t>integralleme sabiti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𝑐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  <m:r>
                      <a:rPr lang="tr-TR" i="1"/>
                      <m:t>, 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𝑐</m:t>
                        </m:r>
                      </m:e>
                      <m:sub>
                        <m:r>
                          <a:rPr lang="tr-TR" i="1"/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  [Euler Denkleminin </a:t>
                </a:r>
                <a:r>
                  <a:rPr lang="tr-TR" dirty="0" smtClean="0"/>
                  <a:t>çözümünden </a:t>
                </a:r>
                <a:r>
                  <a:rPr lang="tr-TR" dirty="0"/>
                  <a:t>ortaya çıkan] 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/>
                        </m:ctrlPr>
                      </m:sSubSup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  <m:sup>
                        <m:r>
                          <a:rPr lang="tr-TR" i="1"/>
                          <m:t>∗</m:t>
                        </m:r>
                      </m:sup>
                    </m:sSubSup>
                  </m:oMath>
                </a14:m>
                <a:r>
                  <a:rPr lang="tr-TR" dirty="0"/>
                  <a:t> yukarıdaki iki doğal sınır koşulunu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 sınır koşulunu kullanarak çözülebilir.</a:t>
                </a:r>
                <a14:m>
                  <m:oMath xmlns:m="http://schemas.openxmlformats.org/officeDocument/2006/math">
                    <m:r>
                      <a:rPr lang="tr-TR" i="1"/>
                      <m:t> </m:t>
                    </m:r>
                  </m:oMath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3" t="-12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37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dirty="0"/>
                  <a:t>Problem </a:t>
                </a:r>
                <a:r>
                  <a:rPr lang="tr-TR" dirty="0" smtClean="0"/>
                  <a:t>4b </a:t>
                </a:r>
                <a:r>
                  <a:rPr lang="tr-T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birbiriyle ilişkili) </a:t>
                </a:r>
                <a:endParaRPr lang="tr-TR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6" t="-11304" b="-269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2264" y="1214651"/>
                <a:ext cx="6511474" cy="4881349"/>
              </a:xfrm>
            </p:spPr>
            <p:txBody>
              <a:bodyPr>
                <a:normAutofit lnSpcReduction="10000"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Son noktaların bulunabileceği eğri denklemi aşağıdaki gibi ifade edilsin.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/>
                        <m:t>𝑥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/>
                        <m:t>=</m:t>
                      </m:r>
                      <m:r>
                        <a:rPr lang="tr-TR" i="1"/>
                        <m:t>𝜃</m:t>
                      </m:r>
                      <m:r>
                        <a:rPr lang="tr-TR" i="1"/>
                        <m:t>(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Son nokta bu eğri üzerinde olmak zorundadır.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≅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𝑑</m:t>
                          </m:r>
                          <m:r>
                            <a:rPr lang="tr-TR" i="1"/>
                            <m:t>𝜃</m:t>
                          </m:r>
                        </m:num>
                        <m:den>
                          <m:r>
                            <a:rPr lang="tr-TR" i="1"/>
                            <m:t>𝑑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Bu ilişki genelleştirilmiş sınır değerler denkleminde yerine yazılırsa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𝑔</m:t>
                              </m:r>
                              <m:r>
                                <a:rPr lang="tr-TR" i="1"/>
                                <m:t>+</m:t>
                              </m:r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/>
                                      </m:ctrlPr>
                                    </m:fPr>
                                    <m:num>
                                      <m:r>
                                        <a:rPr lang="tr-TR" i="1"/>
                                        <m:t>𝜕</m:t>
                                      </m:r>
                                      <m:r>
                                        <a:rPr lang="tr-TR" i="1"/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tr-TR" i="1"/>
                                        <m:t>𝜕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/>
                                      </m:ctrlPr>
                                    </m:fPr>
                                    <m:num>
                                      <m:r>
                                        <a:rPr lang="tr-TR" i="1"/>
                                        <m:t>𝑑</m:t>
                                      </m:r>
                                      <m:r>
                                        <a:rPr lang="tr-TR" i="1"/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tr-TR" i="1"/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tr-TR" i="1"/>
                                          </m:ctrlPr>
                                        </m:sSub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i="1"/>
                                            <m:t>𝑓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tr-TR" i="1"/>
                                    <m:t>−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=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tr-TR" i="1"/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:r>
                  <a:rPr lang="tr-TR" dirty="0" smtClean="0"/>
                  <a:t>Böylece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𝑐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  <m:r>
                      <a:rPr lang="tr-TR" i="1"/>
                      <m:t>, 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𝑐</m:t>
                        </m:r>
                      </m:e>
                      <m:sub>
                        <m:r>
                          <a:rPr lang="tr-TR" i="1"/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/>
                        </m:ctrlPr>
                      </m:sSubSup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  <m:sup>
                        <m:r>
                          <a:rPr lang="tr-TR" i="1"/>
                          <m:t>∗</m:t>
                        </m:r>
                      </m:sup>
                    </m:sSubSup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yukarıdaki </a:t>
                </a:r>
                <a:r>
                  <a:rPr lang="tr-TR" dirty="0" smtClean="0"/>
                  <a:t>doğal </a:t>
                </a:r>
                <a:r>
                  <a:rPr lang="tr-TR" dirty="0"/>
                  <a:t>sınır </a:t>
                </a:r>
                <a:r>
                  <a:rPr lang="tr-TR" dirty="0" smtClean="0"/>
                  <a:t>koşulları,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 </a:t>
                </a:r>
                <a:r>
                  <a:rPr lang="tr-TR" dirty="0"/>
                  <a:t>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 sınır </a:t>
                </a:r>
                <a:r>
                  <a:rPr lang="tr-TR" dirty="0" smtClean="0"/>
                  <a:t>koşulları kullanılarak </a:t>
                </a:r>
                <a:r>
                  <a:rPr lang="tr-TR" dirty="0"/>
                  <a:t>çözülebilir.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264" y="1214651"/>
                <a:ext cx="6511474" cy="4881349"/>
              </a:xfrm>
              <a:blipFill>
                <a:blip r:embed="rId3"/>
                <a:stretch>
                  <a:fillRect l="-468" t="-1998" r="-18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24</a:t>
            </a:fld>
            <a:endParaRPr lang="tr-TR"/>
          </a:p>
        </p:txBody>
      </p:sp>
      <p:pic>
        <p:nvPicPr>
          <p:cNvPr id="7" name="Resim 10" descr="C:\Users\emre\AppData\Local\Packages\microsoft.windowscommunicationsapps_8wekyb3d8bbwe\LocalState\Files\S0\23\IMG-20190321-WA0020[1925]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6" y="2007870"/>
            <a:ext cx="5595583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587557" y="1658422"/>
            <a:ext cx="5000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İki </a:t>
            </a:r>
            <a:r>
              <a:rPr lang="tr-TR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Farklı Kabul Edilebilir/ Geçerli  </a:t>
            </a:r>
            <a:r>
              <a:rPr lang="tr-TR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x(t) Fonksiyonu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209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Problem 2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dirty="0" smtClean="0"/>
                  <a:t> tanımlı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serbest bırakılmış </a:t>
                </a:r>
                <a:endParaRPr lang="tr-TR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6" t="-11304" b="-269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29188" y="1214651"/>
                <a:ext cx="6780592" cy="488134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 verilmiş  </a:t>
                </a:r>
                <a14:m>
                  <m:oMath xmlns:m="http://schemas.openxmlformats.org/officeDocument/2006/math">
                    <m:r>
                      <a:rPr lang="tr-TR" i="1"/>
                      <m:t>⇒  </m:t>
                    </m:r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  <m:r>
                      <a:rPr lang="tr-TR" i="1"/>
                      <m:t>=0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𝑥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</m:oMath>
                </a14:m>
                <a:r>
                  <a:rPr lang="tr-TR" dirty="0" smtClean="0"/>
                  <a:t> bağımsız     </a:t>
                </a:r>
                <a14:m>
                  <m:oMath xmlns:m="http://schemas.openxmlformats.org/officeDocument/2006/math">
                    <m:r>
                      <a:rPr lang="tr-TR" i="1"/>
                      <m:t>⇒   </m:t>
                    </m:r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𝑥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 keyfi </a:t>
                </a:r>
                <a:endParaRPr lang="tr-TR" dirty="0" smtClean="0"/>
              </a:p>
              <a:p>
                <a:r>
                  <a:rPr lang="tr-TR" dirty="0" smtClean="0"/>
                  <a:t>Bu durumda 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r>
                                    <a:rPr lang="tr-TR" i="1"/>
                                    <m:t>𝜕</m:t>
                                  </m:r>
                                  <m:r>
                                    <a:rPr lang="tr-TR" i="1"/>
                                    <m:t>𝑔</m:t>
                                  </m:r>
                                </m:num>
                                <m:den>
                                  <m:r>
                                    <a:rPr lang="tr-TR" i="1"/>
                                    <m:t>𝜕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=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Ve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𝑥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i="1"/>
                        <m:t>=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0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Kullanılarak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𝑐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𝑐</m:t>
                        </m:r>
                      </m:e>
                      <m:sub>
                        <m:r>
                          <a:rPr lang="tr-TR" i="1"/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’i </a:t>
                </a:r>
                <a:r>
                  <a:rPr lang="tr-TR" dirty="0" smtClean="0"/>
                  <a:t>belirlenebilir.</a:t>
                </a:r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29188" y="1214651"/>
                <a:ext cx="6780592" cy="4881349"/>
              </a:xfrm>
              <a:blipFill>
                <a:blip r:embed="rId3"/>
                <a:stretch>
                  <a:fillRect l="-450" t="-12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25</a:t>
            </a:fld>
            <a:endParaRPr lang="tr-TR"/>
          </a:p>
        </p:txBody>
      </p:sp>
      <p:pic>
        <p:nvPicPr>
          <p:cNvPr id="7" name="Resim 11" descr="C:\Users\emre\AppData\Local\Packages\microsoft.windowscommunicationsapps_8wekyb3d8bbwe\LocalState\Files\S0\23\IMG-20190321-WA0021[1923]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" y="982979"/>
            <a:ext cx="5345152" cy="3600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94347" y="4758809"/>
                <a:ext cx="42977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Üç </a:t>
                </a:r>
                <a:r>
                  <a:rPr lang="tr-TR" u="sng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Farklı, Kabul </a:t>
                </a:r>
                <a:r>
                  <a:rPr lang="tr-TR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Edilebilir </a:t>
                </a:r>
                <a14:m>
                  <m:oMath xmlns:m="http://schemas.openxmlformats.org/officeDocument/2006/math">
                    <m:r>
                      <a:rPr lang="tr-TR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tr-TR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tr-TR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Fonksiyonu</a:t>
                </a:r>
                <a:endParaRPr lang="tr-TR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47" y="4758809"/>
                <a:ext cx="4297780" cy="369332"/>
              </a:xfrm>
              <a:prstGeom prst="rect">
                <a:avLst/>
              </a:prstGeom>
              <a:blipFill>
                <a:blip r:embed="rId5"/>
                <a:stretch>
                  <a:fillRect l="-1135" t="-11667" r="-284" b="-2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543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Problem 3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dirty="0" smtClean="0"/>
                  <a:t> serbest bırakılmış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tanımlı</a:t>
                </a:r>
                <a:endParaRPr lang="tr-TR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6" t="-11304" b="-269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29188" y="1214651"/>
                <a:ext cx="6780592" cy="488134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𝑥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  verilmiş   </a:t>
                </a:r>
                <a14:m>
                  <m:oMath xmlns:m="http://schemas.openxmlformats.org/officeDocument/2006/math">
                    <m:r>
                      <a:rPr lang="tr-TR" i="1"/>
                      <m:t>⇒</m:t>
                    </m:r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𝑥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  <m:r>
                      <a:rPr lang="tr-TR" i="1"/>
                      <m:t>=0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   bağımsız     </a:t>
                </a:r>
                <a14:m>
                  <m:oMath xmlns:m="http://schemas.openxmlformats.org/officeDocument/2006/math">
                    <m:r>
                      <a:rPr lang="tr-TR" i="1"/>
                      <m:t>⇒</m:t>
                    </m:r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  keyfi.</a:t>
                </a:r>
              </a:p>
              <a:p>
                <a:r>
                  <a:rPr lang="tr-TR" dirty="0" smtClean="0"/>
                  <a:t>Bu durumda 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𝑔</m:t>
                              </m:r>
                              <m:r>
                                <a:rPr lang="tr-TR" i="1"/>
                                <m:t>−</m:t>
                              </m:r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/>
                                      </m:ctrlPr>
                                    </m:fPr>
                                    <m:num>
                                      <m:r>
                                        <a:rPr lang="tr-TR" i="1"/>
                                        <m:t>𝜕</m:t>
                                      </m:r>
                                      <m:r>
                                        <a:rPr lang="tr-TR" i="1"/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tr-TR" i="1"/>
                                        <m:t>𝜕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  <m:r>
                                <a:rPr lang="tr-TR" i="1"/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=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Ve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𝑥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i="1"/>
                        <m:t>=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0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𝑥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/>
                        <m:t>=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Kullanılarak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𝑐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𝑐</m:t>
                        </m:r>
                      </m:e>
                      <m:sub>
                        <m:r>
                          <a:rPr lang="tr-TR" i="1"/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’i </a:t>
                </a:r>
                <a:r>
                  <a:rPr lang="tr-TR" dirty="0" smtClean="0"/>
                  <a:t>belirlenebilir.</a:t>
                </a:r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29188" y="1214651"/>
                <a:ext cx="6780592" cy="4881349"/>
              </a:xfrm>
              <a:blipFill>
                <a:blip r:embed="rId3"/>
                <a:stretch>
                  <a:fillRect l="-450" t="-12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26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37209" y="4501634"/>
                <a:ext cx="42977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Üç </a:t>
                </a:r>
                <a:r>
                  <a:rPr lang="tr-TR" u="sng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Farklı, Kabul </a:t>
                </a:r>
                <a:r>
                  <a:rPr lang="tr-TR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Edilebilir </a:t>
                </a:r>
                <a14:m>
                  <m:oMath xmlns:m="http://schemas.openxmlformats.org/officeDocument/2006/math">
                    <m:r>
                      <a:rPr lang="tr-TR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tr-TR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tr-TR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Fonksiyonu</a:t>
                </a:r>
                <a:endParaRPr lang="tr-TR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09" y="4501634"/>
                <a:ext cx="4297780" cy="369332"/>
              </a:xfrm>
              <a:prstGeom prst="rect">
                <a:avLst/>
              </a:prstGeom>
              <a:blipFill>
                <a:blip r:embed="rId4"/>
                <a:stretch>
                  <a:fillRect l="-1135" t="-9836" r="-284" b="-229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Resim 12" descr="C:\Users\emre\AppData\Local\Packages\microsoft.windowscommunicationsapps_8wekyb3d8bbwe\LocalState\Files\S0\23\IMG-20190321-WA0022[1924]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" y="1227454"/>
            <a:ext cx="4681998" cy="32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313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/>
                        <m:t>𝐽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𝑥</m:t>
                          </m:r>
                        </m:e>
                      </m:d>
                      <m:r>
                        <a:rPr lang="tr-TR" i="1"/>
                        <m:t>=</m:t>
                      </m:r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−0</m:t>
                          </m:r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/>
                            <m:t>𝑔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𝑥</m:t>
                              </m:r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r>
                                <a:rPr lang="tr-TR" i="1"/>
                                <m:t>, 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r>
                                <a:rPr lang="tr-TR" i="1"/>
                                <m:t>,</m:t>
                              </m:r>
                              <m:r>
                                <a:rPr lang="tr-TR" i="1"/>
                                <m:t>𝑡</m:t>
                              </m:r>
                            </m:e>
                          </m:d>
                          <m:r>
                            <a:rPr lang="tr-TR" i="1"/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Euler denklemi(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𝑥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</m:oMath>
                </a14:m>
                <a:r>
                  <a:rPr lang="tr-TR" dirty="0"/>
                  <a:t> ekstremum olması için gereken koşul</a:t>
                </a:r>
                <a:r>
                  <a:rPr lang="tr-TR" dirty="0" smtClean="0"/>
                  <a:t>):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𝜕</m:t>
                          </m:r>
                          <m:r>
                            <a:rPr lang="tr-TR" i="1"/>
                            <m:t>𝑔</m:t>
                          </m:r>
                        </m:num>
                        <m:den>
                          <m:r>
                            <a:rPr lang="tr-TR" i="1"/>
                            <m:t>𝜕</m:t>
                          </m:r>
                          <m:r>
                            <a:rPr lang="tr-TR" i="1"/>
                            <m:t>𝑥</m:t>
                          </m:r>
                        </m:den>
                      </m:f>
                      <m:r>
                        <a:rPr lang="tr-TR" i="1"/>
                        <m:t>−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𝑑</m:t>
                          </m:r>
                        </m:num>
                        <m:den>
                          <m:r>
                            <a:rPr lang="tr-TR" i="1"/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f>
                            <m:fPr>
                              <m:ctrlPr>
                                <a:rPr lang="tr-TR" i="1"/>
                              </m:ctrlPr>
                            </m:fPr>
                            <m:num>
                              <m:r>
                                <a:rPr lang="tr-TR" i="1"/>
                                <m:t>𝜕</m:t>
                              </m:r>
                              <m:r>
                                <a:rPr lang="tr-TR" i="1"/>
                                <m:t>𝑔</m:t>
                              </m:r>
                            </m:num>
                            <m:den>
                              <m:r>
                                <a:rPr lang="tr-TR" i="1"/>
                                <m:t>𝜕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Genelleştirilmiş </a:t>
                </a:r>
                <a:r>
                  <a:rPr lang="tr-TR" dirty="0" smtClean="0"/>
                  <a:t>Sınır Koşulları (</a:t>
                </a:r>
                <a:r>
                  <a:rPr lang="tr-TR" dirty="0"/>
                  <a:t>sağ bitiş noktası için):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/>
                                      </m:ctrlPr>
                                    </m:fPr>
                                    <m:num>
                                      <m:r>
                                        <a:rPr lang="tr-TR" i="1"/>
                                        <m:t>𝜕</m:t>
                                      </m:r>
                                      <m:r>
                                        <a:rPr lang="tr-TR" i="1"/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tr-TR" i="1"/>
                                        <m:t>𝜕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tr-TR" i="1"/>
                                <m:t>𝑡</m:t>
                              </m:r>
                              <m:r>
                                <a:rPr lang="tr-TR" i="1"/>
                                <m:t>=</m:t>
                              </m:r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𝑔</m:t>
                                  </m:r>
                                  <m:r>
                                    <a:rPr lang="tr-TR" i="1"/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tr-TR" i="1"/>
                                          </m:ctrlPr>
                                        </m:fPr>
                                        <m:num>
                                          <m:r>
                                            <a:rPr lang="tr-TR" i="1"/>
                                            <m:t>𝜕</m:t>
                                          </m:r>
                                          <m:r>
                                            <a:rPr lang="tr-TR" i="1"/>
                                            <m:t>𝑔</m:t>
                                          </m:r>
                                        </m:num>
                                        <m:den>
                                          <m:r>
                                            <a:rPr lang="tr-TR" i="1"/>
                                            <m:t>𝜕</m:t>
                                          </m:r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𝑥</m:t>
                                              </m:r>
                                            </m:e>
                                          </m:acc>
                                        </m:den>
                                      </m:f>
                                    </m:e>
                                  </m:d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tr-TR" i="1"/>
                                <m:t>𝑡</m:t>
                              </m:r>
                              <m:r>
                                <a:rPr lang="tr-TR" i="1"/>
                                <m:t>=</m:t>
                              </m:r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:r>
                  <a:rPr lang="tr-TR" dirty="0"/>
                  <a:t>Benzer bir denklem aynı zamanda, sol uç nokta için de türetilebilir</a:t>
                </a:r>
                <a:r>
                  <a:rPr lang="tr-TR" dirty="0" smtClean="0"/>
                  <a:t>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/>
                                      </m:ctrlPr>
                                    </m:fPr>
                                    <m:num>
                                      <m:r>
                                        <a:rPr lang="tr-TR" i="1"/>
                                        <m:t>𝜕</m:t>
                                      </m:r>
                                      <m:r>
                                        <a:rPr lang="tr-TR" i="1"/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tr-TR" i="1"/>
                                        <m:t>𝜕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tr-TR" i="1"/>
                                <m:t>𝑡</m:t>
                              </m:r>
                              <m:r>
                                <a:rPr lang="tr-TR" i="1"/>
                                <m:t>=</m:t>
                              </m:r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0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0</m:t>
                          </m:r>
                        </m:sub>
                      </m:sSub>
                      <m:r>
                        <a:rPr lang="tr-TR" i="1"/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𝑔</m:t>
                                  </m:r>
                                  <m:r>
                                    <a:rPr lang="tr-TR" i="1"/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tr-TR" i="1"/>
                                          </m:ctrlPr>
                                        </m:fPr>
                                        <m:num>
                                          <m:r>
                                            <a:rPr lang="tr-TR" i="1"/>
                                            <m:t>𝜕</m:t>
                                          </m:r>
                                          <m:r>
                                            <a:rPr lang="tr-TR" i="1"/>
                                            <m:t>𝑔</m:t>
                                          </m:r>
                                        </m:num>
                                        <m:den>
                                          <m:r>
                                            <a:rPr lang="tr-TR" i="1"/>
                                            <m:t>𝜕</m:t>
                                          </m:r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𝑥</m:t>
                                              </m:r>
                                            </m:e>
                                          </m:acc>
                                        </m:den>
                                      </m:f>
                                    </m:e>
                                  </m:d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tr-TR" i="1"/>
                                <m:t>𝑡</m:t>
                              </m:r>
                              <m:r>
                                <a:rPr lang="tr-TR" i="1"/>
                                <m:t>=</m:t>
                              </m:r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0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0</m:t>
                          </m:r>
                        </m:sub>
                      </m:sSub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4498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1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2264" y="1214651"/>
                <a:ext cx="6882949" cy="4881349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(0) = 1 </m:t>
                    </m:r>
                  </m:oMath>
                </a14:m>
                <a:r>
                  <a:rPr lang="tr-TR" dirty="0"/>
                  <a:t>noktasını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5 </m:t>
                    </m:r>
                  </m:oMath>
                </a14:m>
                <a:r>
                  <a:rPr lang="tr-TR" dirty="0"/>
                  <a:t>çizgisine bağlayan en </a:t>
                </a:r>
                <a:r>
                  <a:rPr lang="tr-TR" dirty="0" smtClean="0"/>
                  <a:t>kısa düzgün eğriyi </a:t>
                </a:r>
                <a:r>
                  <a:rPr lang="tr-TR" dirty="0"/>
                  <a:t>bulun</a:t>
                </a:r>
                <a:r>
                  <a:rPr lang="tr-TR" dirty="0" smtClean="0"/>
                  <a:t>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ri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uzunlu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ra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  <m:r>
                                  <m:rPr>
                                    <m:nor/>
                                  </m:rPr>
                                  <a:rPr lang="tr-TR" dirty="0"/>
                                  <m:t>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  <m:r>
                                  <m:rPr>
                                    <m:nor/>
                                  </m:rPr>
                                  <a:rPr lang="tr-TR" dirty="0"/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=5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𝑠𝑛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𝑏𝑎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ğı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𝑚𝑠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ı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m:rPr>
                                    <m:nor/>
                                  </m:rPr>
                                  <a:rPr lang="tr-TR" dirty="0"/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𝑃𝑟𝑜𝑏𝑙𝑒𝑚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2 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𝑣𝑒𝑟𝑖𝑙𝑚𝑖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ş, 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𝑠𝑒𝑟𝑏𝑒𝑠𝑡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264" y="1214651"/>
                <a:ext cx="6882949" cy="4881349"/>
              </a:xfrm>
              <a:blipFill>
                <a:blip r:embed="rId2"/>
                <a:stretch>
                  <a:fillRect l="-443" t="-13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28</a:t>
            </a:fld>
            <a:endParaRPr lang="tr-TR"/>
          </a:p>
        </p:txBody>
      </p:sp>
      <p:pic>
        <p:nvPicPr>
          <p:cNvPr id="7" name="Resim 13" descr="C:\Users\emre\AppData\Local\Packages\microsoft.windowscommunicationsapps_8wekyb3d8bbwe\LocalState\Files\S0\23\IMG-20190321-WA0023[1927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045" y="1085852"/>
            <a:ext cx="4584143" cy="3386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000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 1 Çözüm 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Euler denklemi: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𝜕</m:t>
                          </m:r>
                          <m:r>
                            <a:rPr lang="tr-TR" i="1"/>
                            <m:t>𝑔</m:t>
                          </m:r>
                        </m:num>
                        <m:den>
                          <m:r>
                            <a:rPr lang="tr-TR" i="1"/>
                            <m:t>𝜕</m:t>
                          </m:r>
                          <m:r>
                            <a:rPr lang="tr-TR" i="1"/>
                            <m:t>𝑥</m:t>
                          </m:r>
                        </m:den>
                      </m:f>
                      <m:r>
                        <a:rPr lang="tr-TR" i="1"/>
                        <m:t>−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𝑑</m:t>
                          </m:r>
                        </m:num>
                        <m:den>
                          <m:r>
                            <a:rPr lang="tr-TR" i="1"/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f>
                            <m:fPr>
                              <m:ctrlPr>
                                <a:rPr lang="tr-TR" i="1"/>
                              </m:ctrlPr>
                            </m:fPr>
                            <m:num>
                              <m:r>
                                <a:rPr lang="tr-TR" i="1"/>
                                <m:t>𝜕</m:t>
                              </m:r>
                              <m:r>
                                <a:rPr lang="tr-TR" i="1"/>
                                <m:t>𝑔</m:t>
                              </m:r>
                            </m:num>
                            <m:den>
                              <m:r>
                                <a:rPr lang="tr-TR" i="1"/>
                                <m:t>𝜕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tr-TR" i="1"/>
                        <m:t>=</m:t>
                      </m:r>
                      <m:r>
                        <a:rPr lang="tr-TR" b="0" i="1" smtClean="0"/>
                        <m:t>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𝜕</m:t>
                          </m:r>
                          <m:r>
                            <a:rPr lang="tr-TR" i="1"/>
                            <m:t>𝑔</m:t>
                          </m:r>
                        </m:num>
                        <m:den>
                          <m:r>
                            <a:rPr lang="tr-TR" i="1"/>
                            <m:t>𝜕</m:t>
                          </m:r>
                          <m:r>
                            <a:rPr lang="tr-TR" i="1"/>
                            <m:t>𝑥</m:t>
                          </m:r>
                        </m:den>
                      </m:f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𝜕</m:t>
                          </m:r>
                          <m:r>
                            <a:rPr lang="tr-TR" i="1"/>
                            <m:t>𝑔</m:t>
                          </m:r>
                        </m:num>
                        <m:den>
                          <m:r>
                            <a:rPr lang="tr-TR" i="1"/>
                            <m:t>𝜕</m:t>
                          </m:r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den>
                      </m:f>
                      <m:r>
                        <a:rPr lang="tr-TR" i="1"/>
                        <m:t>=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/>
                              </m:ctrlPr>
                            </m:radPr>
                            <m:deg/>
                            <m:e>
                              <m:r>
                                <a:rPr lang="tr-TR" i="1"/>
                                <m:t>1+</m:t>
                              </m:r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/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İkisi birlikte değerlendirilirse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−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𝑑</m:t>
                          </m:r>
                        </m:num>
                        <m:den>
                          <m:r>
                            <a:rPr lang="tr-TR" i="1"/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f>
                            <m:fPr>
                              <m:ctrlPr>
                                <a:rPr lang="tr-TR" i="1"/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tr-TR" i="1"/>
                                  </m:ctrlPr>
                                </m:radPr>
                                <m:deg/>
                                <m:e>
                                  <m:r>
                                    <a:rPr lang="tr-TR" i="1"/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/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</m:e>
                              </m:rad>
                            </m:den>
                          </m:f>
                        </m:e>
                      </m:d>
                      <m:r>
                        <a:rPr lang="tr-TR" i="1"/>
                        <m:t>=0 </m:t>
                      </m:r>
                    </m:oMath>
                  </m:oMathPara>
                </a14:m>
                <a:endParaRPr lang="tr-TR" i="1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/>
                      <m:t>⇒ −</m:t>
                    </m:r>
                    <m:f>
                      <m:fPr>
                        <m:ctrlPr>
                          <a:rPr lang="tr-TR" i="1"/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tr-TR" i="1"/>
                            </m:ctrlPr>
                          </m:accPr>
                          <m:e>
                            <m:r>
                              <a:rPr lang="tr-TR" i="1"/>
                              <m:t>𝑥</m:t>
                            </m:r>
                          </m:e>
                        </m:acc>
                        <m:d>
                          <m:dPr>
                            <m:ctrlPr>
                              <a:rPr lang="tr-TR" i="1"/>
                            </m:ctrlPr>
                          </m:dPr>
                          <m:e>
                            <m:r>
                              <a:rPr lang="tr-TR" i="1"/>
                              <m:t>𝑡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tr-TR" i="1"/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1+</m:t>
                                </m:r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𝑥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/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tr-TR" i="1"/>
                                </m:ctrlPr>
                              </m:fPr>
                              <m:num>
                                <m:r>
                                  <a:rPr lang="tr-TR" i="1"/>
                                  <m:t>3</m:t>
                                </m:r>
                              </m:num>
                              <m:den>
                                <m:r>
                                  <a:rPr lang="tr-TR" i="1"/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tr-TR" i="1"/>
                      <m:t>=0 ⇒</m:t>
                    </m:r>
                    <m:acc>
                      <m:accPr>
                        <m:chr m:val="̈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𝑥</m:t>
                        </m:r>
                      </m:e>
                    </m:acc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=0</m:t>
                    </m:r>
                  </m:oMath>
                </a14:m>
                <a:r>
                  <a:rPr lang="tr-TR" dirty="0"/>
                  <a:t> </a:t>
                </a: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562" t="-16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57725" y="350983"/>
                <a:ext cx="6839021" cy="5964092"/>
              </a:xfrm>
            </p:spPr>
            <p:txBody>
              <a:bodyPr>
                <a:noAutofit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İkinci dereceden Doğrusal Zamanla Değişmeyen </a:t>
                </a:r>
                <a:r>
                  <a:rPr lang="tr-TR" dirty="0"/>
                  <a:t>diferansiyel denklemini çözme: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𝑥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=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𝑐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  <m:r>
                      <a:rPr lang="tr-TR" i="1"/>
                      <m:t>𝑡</m:t>
                    </m:r>
                    <m:r>
                      <a:rPr lang="tr-TR" i="1"/>
                      <m:t>+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𝑐</m:t>
                        </m:r>
                      </m:e>
                      <m:sub>
                        <m:r>
                          <a:rPr lang="tr-TR" i="1"/>
                          <m:t>2</m:t>
                        </m:r>
                      </m:sub>
                    </m:sSub>
                    <m:r>
                      <a:rPr lang="tr-TR" b="0" i="1" smtClean="0"/>
                      <m:t>⟹</m:t>
                    </m:r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𝑥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0</m:t>
                        </m:r>
                      </m:e>
                    </m:d>
                    <m:r>
                      <a:rPr lang="tr-TR" i="1"/>
                      <m:t>=1 ⇒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𝑐</m:t>
                        </m:r>
                      </m:e>
                      <m:sub>
                        <m:r>
                          <a:rPr lang="tr-TR" i="1"/>
                          <m:t>2</m:t>
                        </m:r>
                      </m:sub>
                    </m:sSub>
                    <m:r>
                      <a:rPr lang="tr-TR" i="1"/>
                      <m:t>=1</m:t>
                    </m:r>
                  </m:oMath>
                </a14:m>
                <a:r>
                  <a:rPr lang="tr-TR" dirty="0"/>
                  <a:t> </a:t>
                </a:r>
                <a:endParaRPr lang="tr-TR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𝑐</m:t>
                        </m:r>
                      </m:e>
                      <m:sub>
                        <m:r>
                          <a:rPr lang="tr-TR" i="1"/>
                          <m:t>2</m:t>
                        </m:r>
                      </m:sub>
                    </m:sSub>
                    <m:r>
                      <a:rPr lang="tr-TR" i="1"/>
                      <m:t>=1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yerine yazılırsa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𝑥</m:t>
                          </m:r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𝑐</m:t>
                          </m:r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</m:sSub>
                      <m:r>
                        <a:rPr lang="tr-TR" i="1"/>
                        <m:t>𝑡</m:t>
                      </m:r>
                      <m:r>
                        <a:rPr lang="tr-TR" i="1"/>
                        <m:t>+1</m:t>
                      </m:r>
                    </m:oMath>
                  </m:oMathPara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 verilmiş  </a:t>
                </a:r>
                <a14:m>
                  <m:oMath xmlns:m="http://schemas.openxmlformats.org/officeDocument/2006/math">
                    <m:r>
                      <a:rPr lang="tr-TR" i="1"/>
                      <m:t>⇒</m:t>
                    </m:r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  <m:r>
                      <a:rPr lang="tr-TR" i="1"/>
                      <m:t>=0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𝑥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 bağımsız    </a:t>
                </a:r>
                <a14:m>
                  <m:oMath xmlns:m="http://schemas.openxmlformats.org/officeDocument/2006/math">
                    <m:r>
                      <a:rPr lang="tr-TR" i="1"/>
                      <m:t>⇒</m:t>
                    </m:r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𝑥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  keyfi</a:t>
                </a:r>
                <a:r>
                  <a:rPr lang="tr-TR" dirty="0" smtClean="0"/>
                  <a:t>.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Genelleştirilmiş sınır koşulları sağ son nokta</a:t>
                </a:r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r>
                                    <a:rPr lang="tr-TR" i="1"/>
                                    <m:t>𝜕</m:t>
                                  </m:r>
                                  <m:r>
                                    <a:rPr lang="tr-TR" i="1"/>
                                    <m:t>𝑔</m:t>
                                  </m:r>
                                </m:num>
                                <m:den>
                                  <m:r>
                                    <a:rPr lang="tr-TR" i="1"/>
                                    <m:t>𝜕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=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tr-TR" i="1"/>
                        <m:t>=0  ⇒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5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/>
                              </m:ctrlPr>
                            </m:radPr>
                            <m:deg/>
                            <m:e>
                              <m:r>
                                <a:rPr lang="tr-TR" i="1"/>
                                <m:t>1+</m:t>
                              </m:r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/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5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i="1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5</m:t>
                          </m:r>
                        </m:e>
                      </m:d>
                      <m:r>
                        <a:rPr lang="tr-TR" i="1"/>
                        <m:t>=0</m:t>
                      </m:r>
                      <m:r>
                        <a:rPr lang="tr-TR" i="1"/>
                        <m:t>⇒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𝑐</m:t>
                          </m:r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</m:sSub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𝑥</m:t>
                          </m:r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=1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[problemin fiziği </a:t>
                </a:r>
                <a14:m>
                  <m:oMath xmlns:m="http://schemas.openxmlformats.org/officeDocument/2006/math">
                    <m:r>
                      <a:rPr lang="tr-TR" i="1"/>
                      <m:t>⇒</m:t>
                    </m:r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𝑥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r>
                      <a:rPr lang="tr-TR" i="1"/>
                      <m:t>(</m:t>
                    </m:r>
                    <m:r>
                      <a:rPr lang="tr-TR" i="1"/>
                      <m:t>𝑡</m:t>
                    </m:r>
                    <m:r>
                      <a:rPr lang="tr-TR" i="1"/>
                      <m:t>)</m:t>
                    </m:r>
                  </m:oMath>
                </a14:m>
                <a:r>
                  <a:rPr lang="tr-TR" dirty="0"/>
                  <a:t> minimum yol açar]</a:t>
                </a: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57725" y="350983"/>
                <a:ext cx="6839021" cy="5964092"/>
              </a:xfrm>
              <a:blipFill>
                <a:blip r:embed="rId3"/>
                <a:stretch>
                  <a:fillRect l="-446" t="-13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623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Problem 1 (Sabit Bitiş Noktaları Problemi)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/>
                        <m:t>𝐽</m:t>
                      </m:r>
                      <m:r>
                        <a:rPr lang="tr-TR" i="1" smtClean="0"/>
                        <m:t>=</m:t>
                      </m:r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/>
                            <m:t> </m:t>
                          </m:r>
                          <m:r>
                            <a:rPr lang="tr-TR" i="1"/>
                            <m:t>𝑔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𝑥</m:t>
                              </m:r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r>
                                <a:rPr lang="tr-TR" i="1"/>
                                <m:t> , 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r>
                                <a:rPr lang="tr-TR" i="1"/>
                                <m:t> , </m:t>
                              </m:r>
                              <m:r>
                                <a:rPr lang="tr-TR" i="1"/>
                                <m:t>𝑡</m:t>
                              </m:r>
                              <m:r>
                                <a:rPr lang="tr-TR" i="1"/>
                                <m:t> </m:t>
                              </m:r>
                            </m:e>
                          </m:d>
                          <m:r>
                            <a:rPr lang="tr-TR" i="1"/>
                            <m:t> </m:t>
                          </m:r>
                          <m:r>
                            <a:rPr lang="tr-TR" i="1"/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Foksiyoneli için bağıl bir uç değere sahip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𝑥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fonksiyonu bulma problemini ele alalım. Fonksiyonelin içerisinde tanımlı ifadeler şu şekilde açıklanabilir.</a:t>
                </a:r>
              </a:p>
              <a:p>
                <a14:m>
                  <m:oMath xmlns:m="http://schemas.openxmlformats.org/officeDocument/2006/math">
                    <m:r>
                      <a:rPr lang="tr-TR" i="1"/>
                      <m:t>𝑔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𝑥</m:t>
                        </m:r>
                        <m:d>
                          <m:dPr>
                            <m:ctrlPr>
                              <a:rPr lang="tr-TR" i="1"/>
                            </m:ctrlPr>
                          </m:dPr>
                          <m:e>
                            <m:r>
                              <a:rPr lang="tr-TR" i="1"/>
                              <m:t>𝑡</m:t>
                            </m:r>
                          </m:e>
                        </m:d>
                        <m:r>
                          <a:rPr lang="tr-TR" i="1"/>
                          <m:t> , </m:t>
                        </m:r>
                        <m:acc>
                          <m:accPr>
                            <m:chr m:val="̇"/>
                            <m:ctrlPr>
                              <a:rPr lang="tr-TR" i="1"/>
                            </m:ctrlPr>
                          </m:accPr>
                          <m:e>
                            <m:r>
                              <a:rPr lang="tr-TR" i="1"/>
                              <m:t>𝑥</m:t>
                            </m:r>
                          </m:e>
                        </m:acc>
                        <m:d>
                          <m:dPr>
                            <m:ctrlPr>
                              <a:rPr lang="tr-TR" i="1"/>
                            </m:ctrlPr>
                          </m:dPr>
                          <m:e>
                            <m:r>
                              <a:rPr lang="tr-TR" i="1"/>
                              <m:t>𝑡</m:t>
                            </m:r>
                          </m:e>
                        </m:d>
                        <m:r>
                          <a:rPr lang="tr-TR" i="1"/>
                          <m:t> , </m:t>
                        </m:r>
                        <m:r>
                          <a:rPr lang="tr-TR" i="1"/>
                          <m:t>𝑡</m:t>
                        </m:r>
                        <m:r>
                          <a:rPr lang="tr-TR" i="1"/>
                          <m:t> </m:t>
                        </m:r>
                      </m:e>
                    </m:d>
                  </m:oMath>
                </a14:m>
                <a:r>
                  <a:rPr lang="tr-TR" dirty="0"/>
                  <a:t>	</a:t>
                </a:r>
                <a14:m>
                  <m:oMath xmlns:m="http://schemas.openxmlformats.org/officeDocument/2006/math">
                    <m:r>
                      <a:rPr lang="tr-TR" i="1"/>
                      <m:t>⇒</m:t>
                    </m:r>
                  </m:oMath>
                </a14:m>
                <a:r>
                  <a:rPr lang="tr-TR" dirty="0"/>
                  <a:t>  Tüm parametrelere göre sürekli birinci ve ikinci kısmi türevlere sahip bir fonksiyon.</a:t>
                </a:r>
              </a:p>
              <a:p>
                <a14:m>
                  <m:oMath xmlns:m="http://schemas.openxmlformats.org/officeDocument/2006/math">
                    <m:r>
                      <a:rPr lang="tr-TR" i="1"/>
                      <m:t>𝑥</m:t>
                    </m:r>
                    <m:r>
                      <a:rPr lang="tr-TR" i="1"/>
                      <m:t>(</m:t>
                    </m:r>
                    <m:r>
                      <a:rPr lang="tr-TR" i="1"/>
                      <m:t>𝑡</m:t>
                    </m:r>
                    <m:r>
                      <a:rPr lang="tr-TR" i="1"/>
                      <m:t>)</m:t>
                    </m:r>
                  </m:oMath>
                </a14:m>
                <a:r>
                  <a:rPr lang="tr-TR" dirty="0"/>
                  <a:t>	</a:t>
                </a:r>
                <a14:m>
                  <m:oMath xmlns:m="http://schemas.openxmlformats.org/officeDocument/2006/math">
                    <m:r>
                      <a:rPr lang="tr-TR" i="1"/>
                      <m:t>⇒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Birinci türevi sürekli skaler bir fonksiyon</a:t>
                </a:r>
                <a:r>
                  <a:rPr lang="tr-TR" dirty="0"/>
                  <a:t>.	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0</m:t>
                        </m:r>
                      </m:sub>
                    </m:sSub>
                    <m:r>
                      <a:rPr lang="tr-TR" i="1"/>
                      <m:t>, 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 			</a:t>
                </a:r>
                <a14:m>
                  <m:oMath xmlns:m="http://schemas.openxmlformats.org/officeDocument/2006/math">
                    <m:r>
                      <a:rPr lang="tr-TR" i="1"/>
                      <m:t>⇒</m:t>
                    </m:r>
                  </m:oMath>
                </a14:m>
                <a:r>
                  <a:rPr lang="tr-TR" dirty="0" smtClean="0"/>
                  <a:t> Belirlenmiş.</a:t>
                </a:r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0</m:t>
                            </m:r>
                          </m:sub>
                        </m:sSub>
                      </m:e>
                    </m:d>
                    <m:r>
                      <a:rPr lang="tr-TR" i="1"/>
                      <m:t>≡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𝑥</m:t>
                        </m:r>
                      </m:e>
                      <m:sub>
                        <m:r>
                          <a:rPr lang="tr-TR" i="1"/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		</a:t>
                </a:r>
                <a14:m>
                  <m:oMath xmlns:m="http://schemas.openxmlformats.org/officeDocument/2006/math">
                    <m:r>
                      <a:rPr lang="tr-TR" i="1"/>
                      <m:t>⇒</m:t>
                    </m:r>
                  </m:oMath>
                </a14:m>
                <a:r>
                  <a:rPr lang="tr-TR" dirty="0"/>
                  <a:t> Belirlenmiş.</a:t>
                </a:r>
              </a:p>
              <a:p>
                <a14:m>
                  <m:oMath xmlns:m="http://schemas.openxmlformats.org/officeDocument/2006/math"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/>
                      <m:t>≡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𝑥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		</a:t>
                </a:r>
                <a14:m>
                  <m:oMath xmlns:m="http://schemas.openxmlformats.org/officeDocument/2006/math">
                    <m:r>
                      <a:rPr lang="tr-TR" i="1"/>
                      <m:t>⇒</m:t>
                    </m:r>
                  </m:oMath>
                </a14:m>
                <a:r>
                  <a:rPr lang="tr-TR" dirty="0"/>
                  <a:t> Belirlenmiş.</a:t>
                </a:r>
              </a:p>
              <a:p>
                <a:pPr marL="45720" indent="0">
                  <a:buNone/>
                </a:pPr>
                <a:endParaRPr lang="tr-TR" dirty="0" smtClean="0"/>
              </a:p>
              <a:p>
                <a:endParaRPr lang="tr-TR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r="-1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F4CF-439E-4A1C-B7C6-D930E4FBC5D2}" type="datetime1">
              <a:rPr lang="tr-TR" smtClean="0"/>
              <a:t>23.03.2019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881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Örnek 2 ve Çözümü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/>
                        <m:t>𝐽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𝑥</m:t>
                          </m:r>
                        </m:e>
                      </m:d>
                      <m:r>
                        <a:rPr lang="tr-TR" i="1"/>
                        <m:t>=</m:t>
                      </m:r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/>
                            <m:t>[2</m:t>
                          </m:r>
                          <m:r>
                            <a:rPr lang="tr-TR" i="1"/>
                            <m:t>𝑥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</m:d>
                          <m:r>
                            <a:rPr lang="tr-TR" i="1"/>
                            <m:t>+</m:t>
                          </m:r>
                          <m:f>
                            <m:fPr>
                              <m:ctrlPr>
                                <a:rPr lang="tr-TR" i="1"/>
                              </m:ctrlPr>
                            </m:fPr>
                            <m:num>
                              <m:r>
                                <a:rPr lang="tr-TR" i="1"/>
                                <m:t>1</m:t>
                              </m:r>
                            </m:num>
                            <m:den>
                              <m:r>
                                <a:rPr lang="tr-TR" i="1"/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/>
                                <m:t>2</m:t>
                              </m:r>
                            </m:sup>
                          </m:sSup>
                          <m:r>
                            <a:rPr lang="tr-TR" i="1"/>
                            <m:t>(</m:t>
                          </m:r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)]</m:t>
                          </m:r>
                          <m:r>
                            <a:rPr lang="tr-TR" i="1"/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Sınır Koşulları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dirty="0"/>
                                  <m:t>ba</m:t>
                                </m:r>
                                <m:r>
                                  <m:rPr>
                                    <m:nor/>
                                  </m:rPr>
                                  <a:rPr lang="tr-TR" dirty="0"/>
                                  <m:t>ğı</m:t>
                                </m:r>
                                <m:r>
                                  <m:rPr>
                                    <m:nor/>
                                  </m:rPr>
                                  <a:rPr lang="tr-TR" dirty="0"/>
                                  <m:t>ms</m:t>
                                </m:r>
                                <m:r>
                                  <m:rPr>
                                    <m:nor/>
                                  </m:rPr>
                                  <a:rPr lang="tr-TR" dirty="0"/>
                                  <m:t>ı</m:t>
                                </m:r>
                                <m:r>
                                  <m:rPr>
                                    <m:nor/>
                                  </m:rPr>
                                  <a:rPr lang="tr-TR" dirty="0"/>
                                  <m:t>z</m:t>
                                </m:r>
                                <m:r>
                                  <m:rPr>
                                    <m:nor/>
                                  </m:rPr>
                                  <a:rPr lang="tr-TR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tr-TR" dirty="0"/>
                                  <m:t>ve</m:t>
                                </m:r>
                                <m:r>
                                  <m:rPr>
                                    <m:nor/>
                                  </m:rPr>
                                  <a:rPr lang="tr-TR" dirty="0"/>
                                  <m:t> 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&gt;1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𝑃𝑟𝑜𝑏𝑙𝑒𝑚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3</m:t>
                      </m:r>
                    </m:oMath>
                  </m:oMathPara>
                </a14:m>
                <a:endParaRPr lang="tr-TR" b="0" dirty="0" smtClean="0"/>
              </a:p>
              <a:p>
                <a:r>
                  <a:rPr lang="tr-TR" u="sng" dirty="0"/>
                  <a:t>Euler </a:t>
                </a:r>
                <a:r>
                  <a:rPr lang="tr-TR" u="sng" dirty="0"/>
                  <a:t>denklemi: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2−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 ⇒  </m:t>
                      </m:r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=2⇒  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=4 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=4 ⇒  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C92-C129-4A29-B7DE-6868BACBB59B}" type="datetime1">
              <a:rPr lang="tr-TR" smtClean="0"/>
              <a:t>24.03.2019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694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Örnek 2 ve Çözümü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77672" y="1193946"/>
                <a:ext cx="6623216" cy="4886813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=0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𝑘𝑒𝑦𝑓𝑖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i="1" dirty="0" smtClean="0"/>
                  <a:t>Böylece genelleştirilmiş sınır koşulları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𝑔</m:t>
                              </m:r>
                              <m:r>
                                <a:rPr lang="tr-TR" i="1"/>
                                <m:t>−</m:t>
                              </m:r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/>
                                      </m:ctrlPr>
                                    </m:fPr>
                                    <m:num>
                                      <m:r>
                                        <a:rPr lang="tr-TR" i="1"/>
                                        <m:t>𝜕</m:t>
                                      </m:r>
                                      <m:r>
                                        <a:rPr lang="tr-TR" i="1"/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tr-TR" i="1"/>
                                        <m:t>𝜕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=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⇒  </m:t>
                      </m:r>
                      <m:d>
                        <m:dPr>
                          <m:begChr m:val="{"/>
                          <m:endChr m:val="}"/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2 </m:t>
                          </m:r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/>
                            <m:t>+</m:t>
                          </m:r>
                          <m:f>
                            <m:fPr>
                              <m:ctrlPr>
                                <a:rPr lang="tr-TR" i="1"/>
                              </m:ctrlPr>
                            </m:fPr>
                            <m:num>
                              <m:r>
                                <a:rPr lang="tr-TR" i="1"/>
                                <m:t>1</m:t>
                              </m:r>
                            </m:num>
                            <m:den>
                              <m:r>
                                <a:rPr lang="tr-TR" i="1"/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/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/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/>
                                          </m:ctrlPr>
                                        </m:sSub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i="1"/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tr-TR" i="1"/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i="1"/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tr-TR" i="1"/>
                          </m:ctrlPr>
                        </m:dPr>
                        <m:e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2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𝑥</m:t>
                          </m:r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/>
                        <m:t>−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1</m:t>
                          </m:r>
                        </m:num>
                        <m:den>
                          <m:r>
                            <a:rPr lang="tr-TR" i="1"/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/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tr-TR" i="1"/>
                            <m:t>2</m:t>
                          </m:r>
                        </m:sup>
                      </m:sSup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/>
                        <m:t>⇒  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=2</m:t>
                      </m:r>
                      <m:r>
                        <a:rPr lang="tr-TR" i="1"/>
                        <m:t>𝑡</m:t>
                      </m:r>
                      <m:r>
                        <a:rPr lang="tr-TR" i="1"/>
                        <m:t>+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𝑐</m:t>
                          </m:r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Değerleri yukarıdaki denklemde yerine yazılırsa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⇒  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b="1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77672" y="1193946"/>
                <a:ext cx="6623216" cy="4886813"/>
              </a:xfrm>
              <a:blipFill>
                <a:blip r:embed="rId2"/>
                <a:stretch>
                  <a:fillRect l="-46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115174" y="1193946"/>
                <a:ext cx="4567309" cy="4886814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üç </a:t>
                </a:r>
                <a:r>
                  <a:rPr lang="tr-TR" dirty="0"/>
                  <a:t>doğrusal olmayan cebirsel denklemdir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’de.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tr-TR" dirty="0"/>
                  <a:t> ‘e bağlı olarak </a:t>
                </a:r>
                <a:r>
                  <a:rPr lang="tr-TR" dirty="0" smtClean="0"/>
                  <a:t>denklemler çözülebilir.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=−6,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=9,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 [=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Böylece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ekstremum tipini kontrol </a:t>
                </a:r>
                <a:r>
                  <a:rPr lang="tr-TR" dirty="0" smtClean="0"/>
                  <a:t>et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115174" y="1193946"/>
                <a:ext cx="4567309" cy="4886814"/>
              </a:xfrm>
              <a:blipFill>
                <a:blip r:embed="rId3"/>
                <a:stretch>
                  <a:fillRect l="-6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C92-C129-4A29-B7DE-6868BACBB59B}" type="datetime1">
              <a:rPr lang="tr-TR" smtClean="0"/>
              <a:t>24.03.2019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1010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Örnek 3 ve Çözümü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/>
                        <m:t>𝐽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𝑥</m:t>
                          </m:r>
                        </m:e>
                      </m:d>
                      <m:r>
                        <a:rPr lang="tr-TR" i="1"/>
                        <m:t>=</m:t>
                      </m:r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r>
                            <a:rPr lang="tr-TR" i="1"/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/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r>
                                    <a:rPr lang="tr-TR" i="1"/>
                                    <m:t>1</m:t>
                                  </m:r>
                                </m:num>
                                <m:den>
                                  <m:r>
                                    <a:rPr lang="tr-TR" i="1"/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tr-TR" i="1"/>
                            <m:t>𝑑𝑡</m:t>
                          </m:r>
                          <m:r>
                            <a:rPr lang="tr-TR" i="1"/>
                            <m:t> 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Sınır Koşullar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𝑥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0</m:t>
                          </m:r>
                        </m:e>
                      </m:d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x(t</a:t>
                </a:r>
                <a:r>
                  <a:rPr lang="tr-TR" dirty="0" smtClean="0"/>
                  <a:t>) aşağıda verilen </a:t>
                </a:r>
                <a:r>
                  <a:rPr lang="tr-TR" dirty="0"/>
                  <a:t>eğride </a:t>
                </a:r>
                <a:r>
                  <a:rPr lang="tr-TR" dirty="0" smtClean="0"/>
                  <a:t>sonlandırılmalıdır.</a:t>
                </a:r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𝜃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1</m:t>
                          </m:r>
                        </m:num>
                        <m:den>
                          <m:r>
                            <a:rPr lang="tr-TR" i="1"/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𝑡</m:t>
                              </m:r>
                              <m:r>
                                <a:rPr lang="tr-TR" i="1"/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tr-TR" i="1"/>
                            <m:t>2</m:t>
                          </m:r>
                        </m:sup>
                      </m:sSup>
                      <m:r>
                        <a:rPr lang="tr-TR" i="1"/>
                        <m:t>−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1</m:t>
                          </m:r>
                        </m:num>
                        <m:den>
                          <m:r>
                            <a:rPr lang="tr-TR" i="1"/>
                            <m:t>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Yani,</a:t>
                </a:r>
                <a:r>
                  <a:rPr lang="tr-TR" dirty="0"/>
                  <a:t> </a:t>
                </a:r>
                <a:endParaRPr lang="tr-TR" i="1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=</m:t>
                      </m:r>
                      <m:r>
                        <a:rPr lang="tr-TR" i="1"/>
                        <m:t>𝜃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/>
                        <m:t>=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1</m:t>
                          </m:r>
                        </m:num>
                        <m:den>
                          <m:r>
                            <a:rPr lang="tr-TR" i="1"/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  <m:r>
                                <a:rPr lang="tr-TR" i="1"/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tr-TR" i="1"/>
                            <m:t>2</m:t>
                          </m:r>
                        </m:sup>
                      </m:sSup>
                      <m:r>
                        <a:rPr lang="tr-TR" i="1"/>
                        <m:t>−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1</m:t>
                          </m:r>
                        </m:num>
                        <m:den>
                          <m:r>
                            <a:rPr lang="tr-TR" i="1"/>
                            <m:t>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Problem </a:t>
                </a:r>
                <a:r>
                  <a:rPr lang="tr-TR" dirty="0"/>
                  <a:t>4.b</a:t>
                </a:r>
                <a:r>
                  <a:rPr lang="tr-TR" dirty="0" smtClean="0"/>
                  <a:t>. Çeşidindedir.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⇒  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C92-C129-4A29-B7DE-6868BACBB59B}" type="datetime1">
              <a:rPr lang="tr-TR" smtClean="0"/>
              <a:t>24.03.2019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1504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3 ve Çözümü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Karşıtlık </a:t>
                </a:r>
                <a:r>
                  <a:rPr lang="tr-TR" dirty="0"/>
                  <a:t>koşulu: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e>
                                        <m:sup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Ancak,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⇒  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⇒  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 ,   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  [=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[ekstremum tipini kontrol et]</a:t>
                </a:r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C92-C129-4A29-B7DE-6868BACBB59B}" type="datetime1">
              <a:rPr lang="tr-TR" smtClean="0"/>
              <a:t>24.03.2019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30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Problem 1’in grafiksel gösterimi</a:t>
            </a:r>
            <a:endParaRPr lang="tr-T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200" y="1096326"/>
            <a:ext cx="6405597" cy="46643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4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691640" y="1645920"/>
                <a:ext cx="64922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200" dirty="0" smtClean="0"/>
                  <a:t>Üç Farklı Kabul </a:t>
                </a:r>
                <a:r>
                  <a:rPr lang="tr-TR" sz="2200" dirty="0"/>
                  <a:t>E</a:t>
                </a:r>
                <a:r>
                  <a:rPr lang="tr-TR" sz="2200" dirty="0" smtClean="0"/>
                  <a:t>dilebilir </a:t>
                </a:r>
                <a14:m>
                  <m:oMath xmlns:m="http://schemas.openxmlformats.org/officeDocument/2006/math">
                    <m:r>
                      <a:rPr lang="tr-TR" sz="2200" i="1"/>
                      <m:t>𝑥</m:t>
                    </m:r>
                    <m:d>
                      <m:dPr>
                        <m:ctrlPr>
                          <a:rPr lang="tr-TR" sz="2200" i="1"/>
                        </m:ctrlPr>
                      </m:dPr>
                      <m:e>
                        <m:r>
                          <a:rPr lang="tr-TR" sz="2200" i="1"/>
                          <m:t>𝑡</m:t>
                        </m:r>
                      </m:e>
                    </m:d>
                  </m:oMath>
                </a14:m>
                <a:r>
                  <a:rPr lang="tr-TR" sz="2200" dirty="0"/>
                  <a:t> </a:t>
                </a:r>
                <a:r>
                  <a:rPr lang="tr-TR" sz="2200" dirty="0" smtClean="0"/>
                  <a:t>Fonksiyonunun Grafiği.</a:t>
                </a:r>
                <a:endParaRPr lang="tr-TR" sz="2200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40" y="1645920"/>
                <a:ext cx="6492240" cy="707886"/>
              </a:xfrm>
              <a:prstGeom prst="rect">
                <a:avLst/>
              </a:prstGeom>
              <a:blipFill>
                <a:blip r:embed="rId3"/>
                <a:stretch>
                  <a:fillRect l="-1221" t="-60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6733614" y="2147054"/>
                <a:ext cx="4764965" cy="30370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 cmpd="dbl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tr-TR" sz="2200" b="1" dirty="0" smtClean="0"/>
                  <a:t>Hatırlatma:</a:t>
                </a:r>
              </a:p>
              <a:p>
                <a:r>
                  <a:rPr lang="tr-TR" sz="2200" dirty="0" smtClean="0"/>
                  <a:t>Varyasyonlar </a:t>
                </a:r>
                <a:r>
                  <a:rPr lang="tr-TR" sz="2200" dirty="0"/>
                  <a:t>Analizinin Temel </a:t>
                </a:r>
                <a:r>
                  <a:rPr lang="tr-TR" sz="2200" dirty="0" smtClean="0"/>
                  <a:t>Teoremi</a:t>
                </a:r>
              </a:p>
              <a:p>
                <a:r>
                  <a:rPr lang="tr-TR" sz="2400" dirty="0"/>
                  <a:t>Eğer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tr-TR" sz="2400" dirty="0"/>
                  <a:t> bir </a:t>
                </a:r>
                <a:r>
                  <a:rPr lang="tr-TR" sz="2400" dirty="0" err="1"/>
                  <a:t>ekstremal</a:t>
                </a:r>
                <a:r>
                  <a:rPr lang="tr-TR" sz="2400" dirty="0"/>
                  <a:t> ise J’nin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tr-TR" sz="2400" dirty="0"/>
                  <a:t>’daki birinci varyasyonu yok olmalıdır. </a:t>
                </a:r>
                <a:endParaRPr lang="tr-TR" sz="2400" dirty="0" smtClean="0"/>
              </a:p>
              <a:p>
                <a:r>
                  <a:rPr lang="tr-TR" sz="2400" dirty="0" smtClean="0"/>
                  <a:t>Yani </a:t>
                </a:r>
                <a:r>
                  <a:rPr lang="tr-TR" sz="2400" dirty="0"/>
                  <a:t>bütün uygun/geçerli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sz="2400" dirty="0"/>
                  <a:t>’</a:t>
                </a:r>
                <a:r>
                  <a:rPr lang="tr-TR" sz="2400" dirty="0" err="1"/>
                  <a:t>ler</a:t>
                </a:r>
                <a:r>
                  <a:rPr lang="tr-TR" sz="2400" dirty="0"/>
                  <a:t> için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endParaRPr lang="tr-TR" sz="22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614" y="2147054"/>
                <a:ext cx="4764965" cy="3037050"/>
              </a:xfrm>
              <a:prstGeom prst="rect">
                <a:avLst/>
              </a:prstGeom>
              <a:blipFill>
                <a:blip r:embed="rId4"/>
                <a:stretch>
                  <a:fillRect l="-1652" t="-794"/>
                </a:stretch>
              </a:blipFill>
              <a:ln w="38100" cmpd="dbl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79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Problem 1’in Çözümü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Varyasyonlar analizinin temel teoremi kullanılarak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tr-TR" dirty="0" smtClean="0"/>
                  <a:t>, performans ölçütü fonksiyonelinin, J’nin birinci varyasyonunun sıfıra eşit olması gerektiği ilkesine bağlı olarak hesaplanabilir şöyle ki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tr-TR" i="1"/>
                        <m:t>𝐽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r>
                            <a:rPr lang="tr-TR" i="1"/>
                            <m:t>,</m:t>
                          </m:r>
                          <m:r>
                            <a:rPr lang="tr-TR" i="1"/>
                            <m:t>𝜕</m:t>
                          </m:r>
                          <m:r>
                            <a:rPr lang="tr-TR" i="1"/>
                            <m:t>𝑥</m:t>
                          </m:r>
                        </m:e>
                      </m:d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/>
                      <m:t>∴</m:t>
                    </m:r>
                  </m:oMath>
                </a14:m>
                <a:r>
                  <a:rPr lang="tr-TR" dirty="0"/>
                  <a:t> Varyasyonu belirlememiz gerekir,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tr-TR" i="1"/>
                      <m:t>𝐽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𝑥</m:t>
                        </m:r>
                        <m:r>
                          <a:rPr lang="tr-TR" i="1"/>
                          <m:t>,</m:t>
                        </m:r>
                        <m:r>
                          <a:rPr lang="tr-TR" i="1"/>
                          <m:t>𝜕</m:t>
                        </m:r>
                        <m:r>
                          <a:rPr lang="tr-TR" i="1"/>
                          <m:t>𝑥</m:t>
                        </m:r>
                      </m:e>
                    </m:d>
                  </m:oMath>
                </a14:m>
                <a:r>
                  <a:rPr lang="tr-TR" dirty="0"/>
                  <a:t>. </a:t>
                </a:r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Öncelikle</a:t>
                </a:r>
                <a:r>
                  <a:rPr lang="tr-TR" dirty="0"/>
                  <a:t>, artış şu şekilde yazılır: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/>
                        <m:t>Δ</m:t>
                      </m:r>
                      <m:r>
                        <a:rPr lang="tr-TR" i="1"/>
                        <m:t>𝐽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𝑥</m:t>
                          </m:r>
                          <m:r>
                            <a:rPr lang="tr-TR" i="1"/>
                            <m:t>,</m:t>
                          </m:r>
                          <m:r>
                            <a:rPr lang="tr-TR" i="1"/>
                            <m:t>𝜕</m:t>
                          </m:r>
                          <m:r>
                            <a:rPr lang="tr-TR" i="1"/>
                            <m:t>𝑥</m:t>
                          </m:r>
                        </m:e>
                      </m:d>
                      <m:r>
                        <a:rPr lang="tr-TR" i="1"/>
                        <m:t>=</m:t>
                      </m:r>
                      <m:r>
                        <a:rPr lang="tr-TR" i="1"/>
                        <m:t>𝐽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𝑥</m:t>
                          </m:r>
                          <m:r>
                            <a:rPr lang="tr-TR" i="1"/>
                            <m:t>+</m:t>
                          </m:r>
                          <m:r>
                            <a:rPr lang="tr-TR" i="1"/>
                            <m:t>𝜕</m:t>
                          </m:r>
                          <m:r>
                            <a:rPr lang="tr-TR" i="1"/>
                            <m:t>𝑥</m:t>
                          </m:r>
                        </m:e>
                      </m:d>
                      <m:r>
                        <a:rPr lang="tr-TR" i="1"/>
                        <m:t>−</m:t>
                      </m:r>
                      <m:r>
                        <a:rPr lang="tr-TR" i="1"/>
                        <m:t>𝐽</m:t>
                      </m:r>
                      <m:r>
                        <a:rPr lang="tr-TR" i="1"/>
                        <m:t>(</m:t>
                      </m:r>
                      <m:r>
                        <a:rPr lang="tr-TR" i="1"/>
                        <m:t>𝑥</m:t>
                      </m:r>
                      <m:r>
                        <a:rPr lang="tr-TR" i="1"/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/>
                        <m:t>=</m:t>
                      </m:r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/>
                            <m:t>[ </m:t>
                          </m:r>
                          <m:r>
                            <a:rPr lang="tr-TR" i="1"/>
                            <m:t>𝑔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𝑥</m:t>
                              </m:r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r>
                                <a:rPr lang="tr-TR" i="1"/>
                                <m:t>+</m:t>
                              </m:r>
                              <m:r>
                                <a:rPr lang="tr-TR" i="1"/>
                                <m:t>𝜕</m:t>
                              </m:r>
                              <m:r>
                                <a:rPr lang="tr-TR" i="1"/>
                                <m:t>𝑥</m:t>
                              </m:r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r>
                                <a:rPr lang="tr-TR" i="1"/>
                                <m:t>, 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r>
                                <a:rPr lang="tr-TR" i="1"/>
                                <m:t>+</m:t>
                              </m:r>
                              <m:r>
                                <a:rPr lang="tr-TR" i="1"/>
                                <m:t>𝜕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r>
                                <a:rPr lang="tr-TR" i="1"/>
                                <m:t>,</m:t>
                              </m:r>
                              <m:r>
                                <a:rPr lang="tr-TR" i="1"/>
                                <m:t>𝑡</m:t>
                              </m:r>
                              <m:r>
                                <a:rPr lang="tr-TR" i="1"/>
                                <m:t>)−</m:t>
                              </m:r>
                              <m:r>
                                <a:rPr lang="tr-TR" i="1"/>
                                <m:t>𝑔</m:t>
                              </m:r>
                              <m:r>
                                <a:rPr lang="tr-TR" i="1"/>
                                <m:t>(</m:t>
                              </m:r>
                              <m:r>
                                <a:rPr lang="tr-TR" i="1"/>
                                <m:t>𝑥</m:t>
                              </m:r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r>
                                <a:rPr lang="tr-TR" i="1"/>
                                <m:t>, 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r>
                                <a:rPr lang="tr-TR" i="1"/>
                                <m:t>, </m:t>
                              </m:r>
                              <m:r>
                                <a:rPr lang="tr-TR" i="1"/>
                                <m:t>𝑡</m:t>
                              </m:r>
                              <m:r>
                                <a:rPr lang="tr-TR" i="1"/>
                                <m:t>)] </m:t>
                              </m:r>
                            </m:e>
                          </m:d>
                          <m:r>
                            <a:rPr lang="tr-TR" i="1"/>
                            <m:t>  </m:t>
                          </m:r>
                          <m:r>
                            <a:rPr lang="tr-TR" i="1"/>
                            <m:t>𝑑𝑡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∗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373" r="-8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8489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Problem 1’in Çözümü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14:m>
                  <m:oMath xmlns:m="http://schemas.openxmlformats.org/officeDocument/2006/math">
                    <m:r>
                      <a:rPr lang="tr-TR" i="1" smtClean="0"/>
                      <m:t>𝑥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𝑥</m:t>
                        </m:r>
                      </m:e>
                    </m:acc>
                  </m:oMath>
                </a14:m>
                <a:r>
                  <a:rPr lang="tr-TR" dirty="0" smtClean="0"/>
                  <a:t>'nın </a:t>
                </a:r>
                <a:r>
                  <a:rPr lang="tr-TR" dirty="0"/>
                  <a:t>yanı sıra </a:t>
                </a:r>
                <a14:m>
                  <m:oMath xmlns:m="http://schemas.openxmlformats.org/officeDocument/2006/math">
                    <m:r>
                      <a:rPr lang="tr-TR" i="1"/>
                      <m:t>𝜕</m:t>
                    </m:r>
                    <m:r>
                      <a:rPr lang="tr-TR" i="1"/>
                      <m:t>𝑥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/>
                      <m:t>𝜕</m:t>
                    </m:r>
                    <m:acc>
                      <m:accPr>
                        <m:chr m:val="̇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𝑥</m:t>
                        </m:r>
                      </m:e>
                    </m:acc>
                  </m:oMath>
                </a14:m>
                <a:r>
                  <a:rPr lang="tr-TR" dirty="0"/>
                  <a:t>'nin bağımsız olmadığını </a:t>
                </a:r>
                <a:r>
                  <a:rPr lang="tr-TR" dirty="0" smtClean="0"/>
                  <a:t>hatırlayalım, </a:t>
                </a:r>
                <a:r>
                  <a:rPr lang="tr-TR" dirty="0"/>
                  <a:t>çünkü: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𝑥</m:t>
                          </m:r>
                        </m:e>
                      </m:acc>
                      <m:r>
                        <a:rPr lang="tr-TR" i="1"/>
                        <m:t>(</m:t>
                      </m:r>
                      <m:r>
                        <a:rPr lang="tr-TR" i="1"/>
                        <m:t>𝑡</m:t>
                      </m:r>
                      <m:r>
                        <a:rPr lang="tr-TR" i="1"/>
                        <m:t>)≡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𝑑</m:t>
                          </m:r>
                        </m:num>
                        <m:den>
                          <m:r>
                            <a:rPr lang="tr-TR" i="1"/>
                            <m:t>𝑑𝑡</m:t>
                          </m:r>
                        </m:den>
                      </m:f>
                      <m:r>
                        <a:rPr lang="tr-TR" i="1"/>
                        <m:t>[</m:t>
                      </m:r>
                      <m:r>
                        <a:rPr lang="tr-TR" i="1"/>
                        <m:t>𝑥</m:t>
                      </m:r>
                      <m:r>
                        <a:rPr lang="tr-TR" i="1"/>
                        <m:t>(</m:t>
                      </m:r>
                      <m:r>
                        <a:rPr lang="tr-TR" i="1"/>
                        <m:t>𝑡</m:t>
                      </m:r>
                      <m:r>
                        <a:rPr lang="tr-TR" i="1"/>
                        <m:t>)]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𝛿</m:t>
                      </m:r>
                      <m:acc>
                        <m:accPr>
                          <m:chr m:val="̇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≡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𝑑</m:t>
                          </m:r>
                        </m:num>
                        <m:den>
                          <m:r>
                            <a:rPr lang="tr-TR" i="1"/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/>
                            <m:t>𝑥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i="1"/>
                        <m:t>               {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𝛿</m:t>
                      </m:r>
                      <m:acc>
                        <m:accPr>
                          <m:chr m:val="̇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𝑥</m:t>
                          </m:r>
                        </m:e>
                      </m:acc>
                      <m:r>
                        <a:rPr lang="tr-TR" i="1"/>
                        <m:t>(</m:t>
                      </m:r>
                      <m:r>
                        <a:rPr lang="tr-TR" i="1"/>
                        <m:t>𝑡</m:t>
                      </m:r>
                      <m:r>
                        <a:rPr lang="tr-TR" i="1"/>
                        <m:t>)≠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tr-TR" i="1"/>
                        <m:t>[</m:t>
                      </m:r>
                      <m:acc>
                        <m:accPr>
                          <m:chr m:val="̇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𝑥</m:t>
                          </m:r>
                        </m:e>
                      </m:acc>
                      <m:r>
                        <a:rPr lang="tr-TR" i="1"/>
                        <m:t>(</m:t>
                      </m:r>
                      <m:r>
                        <a:rPr lang="tr-TR" i="1"/>
                        <m:t>𝑡</m:t>
                      </m:r>
                      <m:r>
                        <a:rPr lang="tr-TR" i="1"/>
                        <m:t>)]}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(*) ile işaretli integralde, integralin içindeki ilk terimi Taylor serisi açılımı ile,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ve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dirty="0" smtClean="0"/>
                  <a:t> noktası etrafında açalım</a:t>
                </a: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3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24.03.2019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6</a:t>
            </a:fld>
            <a:endParaRPr lang="tr-T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38" y="2959055"/>
            <a:ext cx="569032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0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Problem 1’in Çözümü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tr-TR" dirty="0" smtClean="0"/>
                  <a:t>Yukarıdaki taylor açılımında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smtClean="0"/>
                      <m:t>δx</m:t>
                    </m:r>
                    <m:r>
                      <a:rPr lang="tr-TR" b="0" i="0" smtClean="0"/>
                      <m:t> </m:t>
                    </m:r>
                    <m:r>
                      <m:rPr>
                        <m:nor/>
                      </m:rPr>
                      <a:rPr lang="tr-TR" b="0" smtClean="0"/>
                      <m:t>ve</m:t>
                    </m:r>
                    <m:r>
                      <a:rPr lang="tr-TR" b="0" i="0" smtClean="0"/>
                      <m:t> </m:t>
                    </m:r>
                    <m:r>
                      <m:rPr>
                        <m:sty m:val="p"/>
                      </m:rPr>
                      <a:rPr lang="tr-TR" b="0" i="0" smtClean="0"/>
                      <m:t>δ</m:t>
                    </m:r>
                    <m:acc>
                      <m:accPr>
                        <m:chr m:val="̇"/>
                        <m:ctrlPr>
                          <a:rPr lang="tr-TR" b="0" smtClean="0"/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tr-TR" b="0" i="0" smtClean="0"/>
                          <m:t>x</m:t>
                        </m:r>
                      </m:e>
                    </m:acc>
                  </m:oMath>
                </a14:m>
                <a:r>
                  <a:rPr lang="tr-TR" dirty="0" smtClean="0"/>
                  <a:t> terimleri çok çok küçük olduğundan bunların kareleri çok daha küçük olacaktır ilkesinden hareketle karesel ve iki terimin çarpımı şeklinde olan terimleri iptal edip açılımı yeniden düzenlersek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/>
                        <m:t>= </m:t>
                      </m:r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/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/>
                                      </m:ctrlPr>
                                    </m:fPr>
                                    <m:num>
                                      <m:r>
                                        <a:rPr lang="tr-TR" i="1"/>
                                        <m:t>𝜕</m:t>
                                      </m:r>
                                      <m:r>
                                        <a:rPr lang="tr-TR" i="1"/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tr-TR" i="1"/>
                                        <m:t>𝜕</m:t>
                                      </m:r>
                                      <m:r>
                                        <a:rPr lang="tr-TR" i="1"/>
                                        <m:t>𝑥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  <m:d>
                                        <m:dPr>
                                          <m:ctrlPr>
                                            <a:rPr lang="tr-TR" i="1"/>
                                          </m:ctrlPr>
                                        </m:d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tr-TR" i="1"/>
                                        <m:t>, 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tr-TR" i="1"/>
                                          </m:ctrlPr>
                                        </m:d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tr-TR" i="1"/>
                                        <m:t>, </m:t>
                                      </m:r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tr-TR" i="1"/>
                                <m:t>𝛿</m:t>
                              </m:r>
                              <m:r>
                                <a:rPr lang="tr-TR" i="1"/>
                                <m:t>𝑥</m:t>
                              </m:r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r>
                                <a:rPr lang="tr-TR" i="1"/>
                                <m:t>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/>
                                  </m:ctrlPr>
                                </m:dPr>
                                <m:e>
                                  <m:limLow>
                                    <m:limLowPr>
                                      <m:ctrlPr>
                                        <a:rPr lang="tr-TR" i="1"/>
                                      </m:ctrlPr>
                                    </m:limLowPr>
                                    <m:e>
                                      <m:groupChr>
                                        <m:groupChrPr>
                                          <m:chr m:val="⏟"/>
                                          <m:ctrlPr>
                                            <a:rPr lang="tr-TR" i="1"/>
                                          </m:ctrlPr>
                                        </m:groupChrPr>
                                        <m:e>
                                          <m:f>
                                            <m:fPr>
                                              <m:ctrlPr>
                                                <a:rPr lang="tr-TR" i="1"/>
                                              </m:ctrlPr>
                                            </m:fPr>
                                            <m:num>
                                              <m:r>
                                                <a:rPr lang="tr-TR" i="1"/>
                                                <m:t>𝜕</m:t>
                                              </m:r>
                                              <m:r>
                                                <a:rPr lang="tr-TR" i="1"/>
                                                <m:t>𝑔</m:t>
                                              </m:r>
                                            </m:num>
                                            <m:den>
                                              <m:r>
                                                <a:rPr lang="tr-TR" i="1"/>
                                                <m:t>𝜕</m:t>
                                              </m:r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tr-TR" i="1"/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tr-TR" i="1"/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den>
                                          </m:f>
                                          <m:d>
                                            <m:dPr>
                                              <m:ctrlPr>
                                                <a:rPr lang="tr-TR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tr-TR" i="1"/>
                                                <m:t>𝑥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tr-TR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tr-TR" i="1"/>
                                                    <m:t>𝑡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tr-TR" i="1"/>
                                                <m:t>, </m:t>
                                              </m:r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tr-TR" i="1"/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tr-TR" i="1"/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  <m:d>
                                                <m:dPr>
                                                  <m:ctrlPr>
                                                    <a:rPr lang="tr-TR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tr-TR" i="1"/>
                                                    <m:t>𝑡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tr-TR" i="1"/>
                                                <m:t>, </m:t>
                                              </m:r>
                                              <m:r>
                                                <a:rPr lang="tr-TR" i="1"/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groupChr>
                                    </m:e>
                                    <m:lim>
                                      <m:r>
                                        <a:rPr lang="tr-TR" i="1"/>
                                        <m:t>𝑢</m:t>
                                      </m:r>
                                    </m:lim>
                                  </m:limLow>
                                </m:e>
                              </m:d>
                              <m:limLow>
                                <m:limLowPr>
                                  <m:ctrlPr>
                                    <a:rPr lang="tr-TR" i="1"/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tr-TR" i="1"/>
                                      </m:ctrlPr>
                                    </m:groupChrPr>
                                    <m:e>
                                      <m:r>
                                        <a:rPr lang="tr-TR" i="1"/>
                                        <m:t>𝛿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tr-TR" i="1"/>
                                          </m:ctrlPr>
                                        </m:d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tr-TR" i="1"/>
                                        <m:t> } </m:t>
                                      </m:r>
                                      <m:r>
                                        <a:rPr lang="tr-TR" i="1"/>
                                        <m:t>𝑑𝑡</m:t>
                                      </m:r>
                                    </m:e>
                                  </m:groupChr>
                                </m:e>
                                <m:lim>
                                  <m:r>
                                    <a:rPr lang="tr-TR" i="1"/>
                                    <m:t>𝑑𝑣</m:t>
                                  </m:r>
                                </m:lim>
                              </m:limLow>
                            </m:e>
                          </m:d>
                        </m:e>
                      </m:nary>
                    </m:oMath>
                  </m:oMathPara>
                </a14:m>
                <a:endParaRPr lang="tr-TR" dirty="0"/>
              </a:p>
              <a:p>
                <a:pPr lvl="0"/>
                <a:r>
                  <a:rPr lang="tr-TR" dirty="0" smtClean="0"/>
                  <a:t>Yukarıdaki ifadeyi geçen derste verdiğimiz türev ifadesini kullanarakta  doğrudan </a:t>
                </a:r>
                <a:r>
                  <a:rPr lang="tr-TR" dirty="0"/>
                  <a:t>elde </a:t>
                </a:r>
                <a:r>
                  <a:rPr lang="tr-TR" dirty="0" smtClean="0"/>
                  <a:t>edebilirdik.</a:t>
                </a:r>
              </a:p>
              <a:p>
                <a:pPr marL="4572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̈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acc>
                                <m:accPr>
                                  <m:chr m:val="̈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3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2251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Problem 1’in Çözümü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/>
                        <m:t>= </m:t>
                      </m:r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/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/>
                                      </m:ctrlPr>
                                    </m:fPr>
                                    <m:num>
                                      <m:r>
                                        <a:rPr lang="tr-TR" i="1"/>
                                        <m:t>𝜕</m:t>
                                      </m:r>
                                      <m:r>
                                        <a:rPr lang="tr-TR" i="1"/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tr-TR" i="1"/>
                                        <m:t>𝜕</m:t>
                                      </m:r>
                                      <m:r>
                                        <a:rPr lang="tr-TR" i="1"/>
                                        <m:t>𝑥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  <m:d>
                                        <m:dPr>
                                          <m:ctrlPr>
                                            <a:rPr lang="tr-TR" i="1"/>
                                          </m:ctrlPr>
                                        </m:d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tr-TR" i="1"/>
                                        <m:t>, 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tr-TR" i="1"/>
                                          </m:ctrlPr>
                                        </m:d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tr-TR" i="1"/>
                                        <m:t>, </m:t>
                                      </m:r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tr-TR" i="1"/>
                                <m:t>𝛿</m:t>
                              </m:r>
                              <m:r>
                                <a:rPr lang="tr-TR" i="1"/>
                                <m:t>𝑥</m:t>
                              </m:r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r>
                                <a:rPr lang="tr-TR" i="1"/>
                                <m:t>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/>
                                  </m:ctrlPr>
                                </m:dPr>
                                <m:e>
                                  <m:limLow>
                                    <m:limLowPr>
                                      <m:ctrlPr>
                                        <a:rPr lang="tr-TR" i="1"/>
                                      </m:ctrlPr>
                                    </m:limLowPr>
                                    <m:e>
                                      <m:groupChr>
                                        <m:groupChrPr>
                                          <m:chr m:val="⏟"/>
                                          <m:ctrlPr>
                                            <a:rPr lang="tr-TR" i="1"/>
                                          </m:ctrlPr>
                                        </m:groupChrPr>
                                        <m:e>
                                          <m:f>
                                            <m:fPr>
                                              <m:ctrlPr>
                                                <a:rPr lang="tr-TR" i="1"/>
                                              </m:ctrlPr>
                                            </m:fPr>
                                            <m:num>
                                              <m:r>
                                                <a:rPr lang="tr-TR" i="1"/>
                                                <m:t>𝜕</m:t>
                                              </m:r>
                                              <m:r>
                                                <a:rPr lang="tr-TR" i="1"/>
                                                <m:t>𝑔</m:t>
                                              </m:r>
                                            </m:num>
                                            <m:den>
                                              <m:r>
                                                <a:rPr lang="tr-TR" i="1"/>
                                                <m:t>𝜕</m:t>
                                              </m:r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tr-TR" i="1"/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tr-TR" i="1"/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den>
                                          </m:f>
                                          <m:d>
                                            <m:dPr>
                                              <m:ctrlPr>
                                                <a:rPr lang="tr-TR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tr-TR" i="1"/>
                                                <m:t>𝑥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tr-TR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tr-TR" i="1"/>
                                                    <m:t>𝑡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tr-TR" i="1"/>
                                                <m:t>, </m:t>
                                              </m:r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tr-TR" i="1"/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tr-TR" i="1"/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  <m:d>
                                                <m:dPr>
                                                  <m:ctrlPr>
                                                    <a:rPr lang="tr-TR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tr-TR" i="1"/>
                                                    <m:t>𝑡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tr-TR" i="1"/>
                                                <m:t>, </m:t>
                                              </m:r>
                                              <m:r>
                                                <a:rPr lang="tr-TR" i="1"/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groupChr>
                                    </m:e>
                                    <m:lim>
                                      <m:r>
                                        <a:rPr lang="tr-TR" i="1"/>
                                        <m:t>𝑢</m:t>
                                      </m:r>
                                    </m:lim>
                                  </m:limLow>
                                </m:e>
                              </m:d>
                              <m:limLow>
                                <m:limLowPr>
                                  <m:ctrlPr>
                                    <a:rPr lang="tr-TR" i="1"/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tr-TR" i="1"/>
                                      </m:ctrlPr>
                                    </m:groupChrPr>
                                    <m:e>
                                      <m:r>
                                        <a:rPr lang="tr-TR" i="1"/>
                                        <m:t>𝛿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tr-TR" i="1"/>
                                          </m:ctrlPr>
                                        </m:d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tr-TR" i="1"/>
                                        <m:t> } </m:t>
                                      </m:r>
                                      <m:r>
                                        <a:rPr lang="tr-TR" i="1"/>
                                        <m:t>𝑑𝑡</m:t>
                                      </m:r>
                                    </m:e>
                                  </m:groupChr>
                                </m:e>
                                <m:lim>
                                  <m:r>
                                    <a:rPr lang="tr-TR" i="1"/>
                                    <m:t>𝑑𝑣</m:t>
                                  </m:r>
                                </m:lim>
                              </m:limLow>
                            </m:e>
                          </m:d>
                        </m:e>
                      </m:nary>
                    </m:oMath>
                  </m:oMathPara>
                </a14:m>
                <a:endParaRPr lang="tr-TR" dirty="0"/>
              </a:p>
              <a:p>
                <a:pPr lvl="0"/>
                <a:r>
                  <a:rPr lang="tr-TR" dirty="0" smtClean="0"/>
                  <a:t>Yukarıdaki ifadede integralin ikinci teriminin integralini kısmi integrasyon kuralarına göre alırsak; </a:t>
                </a:r>
              </a:p>
              <a:p>
                <a:pPr marL="4572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Sup>
                        <m:sSubSupPr>
                          <m:ctrlPr>
                            <a:rPr lang="tr-TR" b="0" i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/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sup>
                      </m:sSub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den>
                          </m:f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Sadece uygun/geçerli eğrileri kabul ettiğimizi düşünürsek; </a:t>
                </a:r>
                <a14:m>
                  <m:oMath xmlns:m="http://schemas.openxmlformats.org/officeDocument/2006/math">
                    <m:r>
                      <a:rPr lang="tr-TR" i="1"/>
                      <m:t>𝛿</m:t>
                    </m:r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0</m:t>
                            </m:r>
                          </m:sub>
                        </m:sSub>
                      </m:e>
                    </m:d>
                    <m:r>
                      <a:rPr lang="tr-TR" i="1"/>
                      <m:t>=</m:t>
                    </m:r>
                    <m:r>
                      <a:rPr lang="tr-TR" i="1"/>
                      <m:t>𝛿</m:t>
                    </m:r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/>
                      <m:t>=0</m:t>
                    </m:r>
                  </m:oMath>
                </a14:m>
                <a:r>
                  <a:rPr lang="tr-TR" dirty="0" smtClean="0"/>
                  <a:t> olacağı için ilk terim yok olur. Yukarıdaki ikinci terimi integralde yerine koyup  varyasyonlar </a:t>
                </a:r>
                <a:r>
                  <a:rPr lang="tr-TR" dirty="0"/>
                  <a:t>analizinin temel teoremi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gereği sıfıra eşitlersek.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limLow>
                            <m:limLowPr>
                              <m:ctrlPr>
                                <a:rPr lang="tr-TR" i="1"/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i="1"/>
                                  </m:ctrlPr>
                                </m:groupChr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tr-TR" i="1"/>
                                          </m:ctrlPr>
                                        </m:fPr>
                                        <m:num>
                                          <m:r>
                                            <a:rPr lang="tr-TR" i="1"/>
                                            <m:t>𝜕</m:t>
                                          </m:r>
                                          <m:r>
                                            <a:rPr lang="tr-TR" i="1"/>
                                            <m:t>𝑔</m:t>
                                          </m:r>
                                        </m:num>
                                        <m:den>
                                          <m:r>
                                            <a:rPr lang="tr-TR" i="1"/>
                                            <m:t>𝜕</m:t>
                                          </m:r>
                                          <m:r>
                                            <a:rPr lang="tr-TR" i="1"/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lang="tr-TR" i="1"/>
                                        <m:t> </m:t>
                                      </m:r>
                                      <m:d>
                                        <m:dPr>
                                          <m:ctrlPr>
                                            <a:rPr lang="tr-TR" i="1"/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tr-TR" i="1"/>
                                              </m:ctrlPr>
                                            </m:sSupPr>
                                            <m:e>
                                              <m:r>
                                                <a:rPr lang="tr-TR" i="1"/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tr-TR" i="1"/>
                                                <m:t>∗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tr-TR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tr-TR" i="1"/>
                                                <m:t>𝑡</m:t>
                                              </m:r>
                                            </m:e>
                                          </m:d>
                                          <m:r>
                                            <a:rPr lang="tr-TR" i="1"/>
                                            <m:t>, 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tr-TR" i="1"/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tr-TR" i="1"/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tr-TR" i="1"/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tr-TR" i="1"/>
                                                <m:t>∗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tr-TR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tr-TR" i="1"/>
                                                <m:t>𝑡</m:t>
                                              </m:r>
                                            </m:e>
                                          </m:d>
                                          <m:r>
                                            <a:rPr lang="tr-TR" i="1"/>
                                            <m:t>, </m:t>
                                          </m:r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tr-TR" i="1"/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tr-TR" i="1"/>
                                          </m:ctrlPr>
                                        </m:fPr>
                                        <m:num>
                                          <m:r>
                                            <a:rPr lang="tr-TR" i="1"/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tr-TR" i="1"/>
                                            <m:t>𝑑𝑡</m:t>
                                          </m:r>
                                        </m:den>
                                      </m:f>
                                      <m:r>
                                        <a:rPr lang="tr-TR" i="1"/>
                                        <m:t>[</m:t>
                                      </m:r>
                                      <m:f>
                                        <m:fPr>
                                          <m:ctrlPr>
                                            <a:rPr lang="tr-TR" i="1"/>
                                          </m:ctrlPr>
                                        </m:fPr>
                                        <m:num>
                                          <m:r>
                                            <a:rPr lang="tr-TR" i="1"/>
                                            <m:t>𝜕</m:t>
                                          </m:r>
                                          <m:r>
                                            <a:rPr lang="tr-TR" i="1"/>
                                            <m:t>𝑔</m:t>
                                          </m:r>
                                        </m:num>
                                        <m:den>
                                          <m:r>
                                            <a:rPr lang="tr-TR" i="1"/>
                                            <m:t>𝜕</m:t>
                                          </m:r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𝑥</m:t>
                                              </m:r>
                                            </m:e>
                                          </m:acc>
                                        </m:den>
                                      </m:f>
                                      <m:d>
                                        <m:dPr>
                                          <m:ctrlPr>
                                            <a:rPr lang="tr-TR" i="1"/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tr-TR" i="1"/>
                                              </m:ctrlPr>
                                            </m:sSupPr>
                                            <m:e>
                                              <m:r>
                                                <a:rPr lang="tr-TR" i="1"/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tr-TR" i="1"/>
                                                <m:t>∗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tr-TR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tr-TR" i="1"/>
                                                <m:t>𝑡</m:t>
                                              </m:r>
                                            </m:e>
                                          </m:d>
                                          <m:r>
                                            <a:rPr lang="tr-TR" i="1"/>
                                            <m:t>, 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tr-TR" i="1"/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tr-TR" i="1"/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tr-TR" i="1"/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tr-TR" i="1"/>
                                                <m:t>∗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tr-TR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tr-TR" i="1"/>
                                                <m:t>𝑡</m:t>
                                              </m:r>
                                            </m:e>
                                          </m:d>
                                          <m:r>
                                            <a:rPr lang="tr-TR" i="1"/>
                                            <m:t>, </m:t>
                                          </m:r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tr-TR" i="1"/>
                                        <m:t>] </m:t>
                                      </m:r>
                                    </m:e>
                                  </m:d>
                                </m:e>
                              </m:groupChr>
                            </m:e>
                            <m:lim>
                              <m:r>
                                <a:rPr lang="tr-TR" i="1"/>
                                <m:t>h</m:t>
                              </m:r>
                              <m:r>
                                <a:rPr lang="tr-TR" i="1"/>
                                <m:t>(</m:t>
                              </m:r>
                              <m:r>
                                <a:rPr lang="tr-TR" i="1"/>
                                <m:t>𝑡</m:t>
                              </m:r>
                              <m:r>
                                <a:rPr lang="tr-TR" i="1"/>
                                <m:t>)</m:t>
                              </m:r>
                            </m:lim>
                          </m:limLow>
                          <m:r>
                            <a:rPr lang="tr-TR" i="1"/>
                            <m:t>𝛿</m:t>
                          </m:r>
                          <m:r>
                            <a:rPr lang="tr-TR" i="1"/>
                            <m:t>𝑥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</m:d>
                          <m:r>
                            <a:rPr lang="tr-TR" i="1"/>
                            <m:t>𝑑𝑡</m:t>
                          </m:r>
                          <m:r>
                            <a:rPr lang="tr-TR" i="1"/>
                            <m:t>=0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pPr marL="45720" lvl="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2677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Problem 1’in Çözümü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tr-TR" i="1" smtClean="0"/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i="1"/>
                            <m:t>𝛿</m:t>
                          </m:r>
                          <m:r>
                            <a:rPr lang="tr-TR" i="1"/>
                            <m:t>𝑥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</m:d>
                          <m:r>
                            <a:rPr lang="tr-TR" i="1"/>
                            <m:t>𝑑𝑡</m:t>
                          </m:r>
                          <m:r>
                            <a:rPr lang="tr-TR" i="1"/>
                            <m:t>=0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/>
                      <m:t>h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/>
                      <m:t>𝛿</m:t>
                    </m:r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</m:oMath>
                </a14:m>
                <a:r>
                  <a:rPr lang="tr-TR" dirty="0"/>
                  <a:t> sürekli olduğundan</a:t>
                </a:r>
                <a:r>
                  <a:rPr lang="tr-TR" dirty="0" smtClean="0"/>
                  <a:t>, yukarıdaki ifade ancak ve ancak </a:t>
                </a:r>
                <a:r>
                  <a:rPr lang="tr-TR" u="sng" dirty="0" smtClean="0"/>
                  <a:t>her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/>
                      <m:t>𝛿</m:t>
                    </m:r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için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h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=0       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/>
                            <m:t>𝑓𝑜𝑟</m:t>
                          </m:r>
                          <m:r>
                            <a:rPr lang="tr-TR" i="1"/>
                            <m:t> 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  <m:r>
                            <a:rPr lang="tr-TR" i="1"/>
                            <m:t>≤</m:t>
                          </m:r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≤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  <m:r>
                            <a:rPr lang="tr-TR" i="1"/>
                            <m:t> 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Şartı sağlandığında doğru olacaktır.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 smtClean="0"/>
                  <a:t> olarak isimlendirdiğimiz ifadenin sıfıra eşit olduğu denklem </a:t>
                </a:r>
                <a:r>
                  <a:rPr lang="tr-TR" b="1" i="1" dirty="0" smtClean="0"/>
                  <a:t>Euler Denklemi </a:t>
                </a:r>
                <a:r>
                  <a:rPr lang="tr-TR" dirty="0" smtClean="0"/>
                  <a:t>olarak adlandırılır.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num>
                        <m:den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tr-TR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tr-T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tr-TR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tr-TR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tr-TR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num>
                            <m:den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𝛛</m:t>
                              </m:r>
                              <m:acc>
                                <m:accPr>
                                  <m:chr m:val="̇"/>
                                  <m:ctrlP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den>
                          </m:f>
                          <m:d>
                            <m:dPr>
                              <m:ctrlP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tr-T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tr-T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tr-T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d>
                      <m:r>
                        <a:rPr lang="tr-TR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tr-TR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endParaRPr lang="tr-TR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078606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lnDef>
      <a:spPr>
        <a:ln w="38100">
          <a:solidFill>
            <a:schemeClr val="tx1"/>
          </a:solidFill>
          <a:headEnd type="triangl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10464</TotalTime>
  <Words>497</Words>
  <Application>Microsoft Office PowerPoint</Application>
  <PresentationFormat>Widescreen</PresentationFormat>
  <Paragraphs>366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Corbel</vt:lpstr>
      <vt:lpstr>Times New Roman</vt:lpstr>
      <vt:lpstr>Basis</vt:lpstr>
      <vt:lpstr>Optimal kontrol</vt:lpstr>
      <vt:lpstr>Varyasyonlar Hesabı</vt:lpstr>
      <vt:lpstr>Problem 1 (Sabit Bitiş Noktaları Problemi)</vt:lpstr>
      <vt:lpstr>Problem 1’in grafiksel gösterimi</vt:lpstr>
      <vt:lpstr>Problem 1’in Çözümü</vt:lpstr>
      <vt:lpstr>Problem 1’in Çözümü</vt:lpstr>
      <vt:lpstr>Problem 1’in Çözümü</vt:lpstr>
      <vt:lpstr>Problem 1’in Çözümü</vt:lpstr>
      <vt:lpstr>Problem 1’in Çözümü</vt:lpstr>
      <vt:lpstr>Problem 1’in Çözümü</vt:lpstr>
      <vt:lpstr>Problem 1 için Örnek</vt:lpstr>
      <vt:lpstr>Problem 1 için Örneğin Çözümü</vt:lpstr>
      <vt:lpstr>Problem 1 için Örneğin Çözümü</vt:lpstr>
      <vt:lpstr>Problem 1 için Örneğin Çözümün Kontrolü</vt:lpstr>
      <vt:lpstr>Problem 4 (t_f  ve x(t_f )’in her ikiside serbest bırakılmış) </vt:lpstr>
      <vt:lpstr>Problem 4 (t_f  ve x(t_f )’in her ikiside serbest bırakılmış) </vt:lpstr>
      <vt:lpstr>Problem 4 (t_f  ve x(t_f )’in her ikiside serbest bırakılmış) </vt:lpstr>
      <vt:lpstr>Problem 4 (t_f  ve x(t_f )’in her ikiside serbest bırakılmış) </vt:lpstr>
      <vt:lpstr>Problem 4 (t_f  ve x(t_f )’in her ikiside serbest bırakılmış) </vt:lpstr>
      <vt:lpstr>Problem 4 (t_f  ve x(t_f )’in her ikiside serbest bırakılmış) </vt:lpstr>
      <vt:lpstr>Problem 4 (t_f  ve x(t_f )’in her ikiside serbest bırakılmış) </vt:lpstr>
      <vt:lpstr>Problem 4 (t_f  ve x(t_f )’in her ikiside serbest bırakılmış) </vt:lpstr>
      <vt:lpstr>Problem 4a (t_f  ve x(t_f ) birbiriyle ilişkili değil) </vt:lpstr>
      <vt:lpstr>Problem 4b (t_f  ve x(t_f ) birbiriyle ilişkili) </vt:lpstr>
      <vt:lpstr>Problem 2  t_f tanımlı ve x(t_f ) serbest bırakılmış </vt:lpstr>
      <vt:lpstr>Problem 3  t_f serbest bırakılmış ve x(t_f ) tanımlı</vt:lpstr>
      <vt:lpstr>Özet</vt:lpstr>
      <vt:lpstr>Örnek 1</vt:lpstr>
      <vt:lpstr>Örnek 1 Çözüm </vt:lpstr>
      <vt:lpstr>Örnek 2 ve Çözümü</vt:lpstr>
      <vt:lpstr>Örnek 2 ve Çözümü</vt:lpstr>
      <vt:lpstr>Örnek 3 ve Çözümü</vt:lpstr>
      <vt:lpstr>Örnek 3 ve Çözümü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kontrol</dc:title>
  <dc:creator>Nurdan Bilgin</dc:creator>
  <cp:lastModifiedBy>Nurdan Bilgin</cp:lastModifiedBy>
  <cp:revision>370</cp:revision>
  <dcterms:created xsi:type="dcterms:W3CDTF">2019-02-09T14:54:41Z</dcterms:created>
  <dcterms:modified xsi:type="dcterms:W3CDTF">2019-03-24T16:43:06Z</dcterms:modified>
</cp:coreProperties>
</file>