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58" r:id="rId3"/>
    <p:sldId id="275" r:id="rId4"/>
    <p:sldId id="276" r:id="rId5"/>
    <p:sldId id="277" r:id="rId6"/>
    <p:sldId id="278" r:id="rId7"/>
    <p:sldId id="279" r:id="rId8"/>
    <p:sldId id="280" r:id="rId9"/>
    <p:sldId id="282" r:id="rId10"/>
    <p:sldId id="283" r:id="rId11"/>
    <p:sldId id="284" r:id="rId12"/>
    <p:sldId id="285" r:id="rId13"/>
    <p:sldId id="28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A567D21-CCA7-4A91-B6CB-DE637EAFA74C}">
          <p14:sldIdLst>
            <p14:sldId id="256"/>
            <p14:sldId id="258"/>
            <p14:sldId id="275"/>
            <p14:sldId id="276"/>
            <p14:sldId id="277"/>
            <p14:sldId id="278"/>
            <p14:sldId id="279"/>
            <p14:sldId id="280"/>
            <p14:sldId id="282"/>
            <p14:sldId id="283"/>
            <p14:sldId id="284"/>
            <p14:sldId id="285"/>
            <p14:sldId id="28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50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urdan Bilgin" userId="S::nurdan.bilgin@omu.edu.tr::131f8f7b-6d85-49b5-8fc2-d8a48ab09715" providerId="AD" clId="Web-{6F97E487-C269-0847-1294-8CEEF60DE044}"/>
    <pc:docChg chg="modSld">
      <pc:chgData name="Nurdan Bilgin" userId="S::nurdan.bilgin@omu.edu.tr::131f8f7b-6d85-49b5-8fc2-d8a48ab09715" providerId="AD" clId="Web-{6F97E487-C269-0847-1294-8CEEF60DE044}" dt="2019-02-21T13:30:29.624" v="0"/>
      <pc:docMkLst>
        <pc:docMk/>
      </pc:docMkLst>
      <pc:sldChg chg="delSp modSp mod modClrScheme chgLayout">
        <pc:chgData name="Nurdan Bilgin" userId="S::nurdan.bilgin@omu.edu.tr::131f8f7b-6d85-49b5-8fc2-d8a48ab09715" providerId="AD" clId="Web-{6F97E487-C269-0847-1294-8CEEF60DE044}" dt="2019-02-21T13:30:29.624" v="0"/>
        <pc:sldMkLst>
          <pc:docMk/>
          <pc:sldMk cId="1390076203" sldId="298"/>
        </pc:sldMkLst>
        <pc:spChg chg="del">
          <ac:chgData name="Nurdan Bilgin" userId="S::nurdan.bilgin@omu.edu.tr::131f8f7b-6d85-49b5-8fc2-d8a48ab09715" providerId="AD" clId="Web-{6F97E487-C269-0847-1294-8CEEF60DE044}" dt="2019-02-21T13:30:29.624" v="0"/>
          <ac:spMkLst>
            <pc:docMk/>
            <pc:sldMk cId="1390076203" sldId="298"/>
            <ac:spMk id="2" creationId="{00000000-0000-0000-0000-000000000000}"/>
          </ac:spMkLst>
        </pc:spChg>
        <pc:spChg chg="del">
          <ac:chgData name="Nurdan Bilgin" userId="S::nurdan.bilgin@omu.edu.tr::131f8f7b-6d85-49b5-8fc2-d8a48ab09715" providerId="AD" clId="Web-{6F97E487-C269-0847-1294-8CEEF60DE044}" dt="2019-02-21T13:30:29.624" v="0"/>
          <ac:spMkLst>
            <pc:docMk/>
            <pc:sldMk cId="1390076203" sldId="298"/>
            <ac:spMk id="3" creationId="{00000000-0000-0000-0000-000000000000}"/>
          </ac:spMkLst>
        </pc:spChg>
        <pc:spChg chg="mod ord">
          <ac:chgData name="Nurdan Bilgin" userId="S::nurdan.bilgin@omu.edu.tr::131f8f7b-6d85-49b5-8fc2-d8a48ab09715" providerId="AD" clId="Web-{6F97E487-C269-0847-1294-8CEEF60DE044}" dt="2019-02-21T13:30:29.624" v="0"/>
          <ac:spMkLst>
            <pc:docMk/>
            <pc:sldMk cId="1390076203" sldId="298"/>
            <ac:spMk id="4" creationId="{00000000-0000-0000-0000-000000000000}"/>
          </ac:spMkLst>
        </pc:spChg>
        <pc:spChg chg="mod ord">
          <ac:chgData name="Nurdan Bilgin" userId="S::nurdan.bilgin@omu.edu.tr::131f8f7b-6d85-49b5-8fc2-d8a48ab09715" providerId="AD" clId="Web-{6F97E487-C269-0847-1294-8CEEF60DE044}" dt="2019-02-21T13:30:29.624" v="0"/>
          <ac:spMkLst>
            <pc:docMk/>
            <pc:sldMk cId="1390076203" sldId="298"/>
            <ac:spMk id="5" creationId="{00000000-0000-0000-0000-000000000000}"/>
          </ac:spMkLst>
        </pc:spChg>
        <pc:spChg chg="mod ord">
          <ac:chgData name="Nurdan Bilgin" userId="S::nurdan.bilgin@omu.edu.tr::131f8f7b-6d85-49b5-8fc2-d8a48ab09715" providerId="AD" clId="Web-{6F97E487-C269-0847-1294-8CEEF60DE044}" dt="2019-02-21T13:30:29.624" v="0"/>
          <ac:spMkLst>
            <pc:docMk/>
            <pc:sldMk cId="1390076203" sldId="298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9DCDDE-01E5-474A-BAA0-B0D07F39A4C1}" type="datetimeFigureOut">
              <a:rPr lang="tr-TR" smtClean="0"/>
              <a:t>18.03.2019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59C75-C23D-48AA-B48B-C3E0576770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1105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C62D67D-ECEB-4442-B14E-CE31090C80CA}" type="datetime1">
              <a:rPr lang="tr-TR" smtClean="0"/>
              <a:t>18.03.2019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tr-TR"/>
              <a:t>Dr. Nurdan Bilgin 2018-2019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1F581CE-71F0-4088-85C7-6D10BC70B87B}" type="slidenum">
              <a:rPr lang="tr-TR" smtClean="0"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9628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ED58E-352B-4628-B722-465261E3FA04}" type="datetime1">
              <a:rPr lang="tr-TR" smtClean="0"/>
              <a:t>18.03.2019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Nurdan Bilgin 2018-2019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581CE-71F0-4088-85C7-6D10BC70B8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6037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C305C-388E-4713-9F11-4D4CE1398326}" type="datetime1">
              <a:rPr lang="tr-TR" smtClean="0"/>
              <a:t>18.03.2019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Nurdan Bilgin 2018-2019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581CE-71F0-4088-85C7-6D10BC70B8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1936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263" y="418528"/>
            <a:ext cx="11177516" cy="700588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264" y="1214651"/>
            <a:ext cx="11177516" cy="488134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0731" y="6223828"/>
            <a:ext cx="2329074" cy="365125"/>
          </a:xfrm>
        </p:spPr>
        <p:txBody>
          <a:bodyPr/>
          <a:lstStyle/>
          <a:p>
            <a:fld id="{57D1AED8-0CE7-448B-8AFA-39DDECFBF1A2}" type="datetime1">
              <a:rPr lang="tr-TR" smtClean="0"/>
              <a:t>18.03.2019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Nurdan Bilgin 2018-2019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98274" y="6223828"/>
            <a:ext cx="1706217" cy="365125"/>
          </a:xfrm>
        </p:spPr>
        <p:txBody>
          <a:bodyPr/>
          <a:lstStyle/>
          <a:p>
            <a:fld id="{A1F581CE-71F0-4088-85C7-6D10BC70B8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4775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6F4CF-439E-4A1C-B7C6-D930E4FBC5D2}" type="datetime1">
              <a:rPr lang="tr-TR" smtClean="0"/>
              <a:t>18.03.2019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Nurdan Bilgin 2018-2019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581CE-71F0-4088-85C7-6D10BC70B87B}" type="slidenum">
              <a:rPr lang="tr-TR" smtClean="0"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4322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77672" y="391232"/>
            <a:ext cx="11204812" cy="65964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7672" y="1193946"/>
            <a:ext cx="5420208" cy="488681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1193946"/>
            <a:ext cx="5414872" cy="488681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8840" y="6223828"/>
            <a:ext cx="2329074" cy="365125"/>
          </a:xfrm>
        </p:spPr>
        <p:txBody>
          <a:bodyPr/>
          <a:lstStyle/>
          <a:p>
            <a:fld id="{A4920C92-C129-4A29-B7DE-6868BACBB59B}" type="datetime1">
              <a:rPr lang="tr-TR" smtClean="0"/>
              <a:t>18.03.2019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Nurdan Bilgin 2018-2019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011923" y="6223828"/>
            <a:ext cx="1706217" cy="365125"/>
          </a:xfrm>
        </p:spPr>
        <p:txBody>
          <a:bodyPr/>
          <a:lstStyle/>
          <a:p>
            <a:fld id="{A1F581CE-71F0-4088-85C7-6D10BC70B8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4542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83B3E-29AD-4057-A345-6E35CB383B4D}" type="datetime1">
              <a:rPr lang="tr-TR" smtClean="0"/>
              <a:t>18.03.2019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Nurdan Bilgin 2018-2019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581CE-71F0-4088-85C7-6D10BC70B8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0816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D4838-5470-40F9-8D8C-4D5E3E9AD242}" type="datetime1">
              <a:rPr lang="tr-TR" smtClean="0"/>
              <a:t>18.03.2019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Nurdan Bilgin 2018-2019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581CE-71F0-4088-85C7-6D10BC70B8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0309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8F1C-B34B-4B05-9688-DEDA3FB354D1}" type="datetime1">
              <a:rPr lang="tr-TR" smtClean="0"/>
              <a:t>18.03.2019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Nurdan Bilgin 2018-2019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581CE-71F0-4088-85C7-6D10BC70B8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6215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A3DAE-4BAC-4033-864E-26754B11420F}" type="datetime1">
              <a:rPr lang="tr-TR" smtClean="0"/>
              <a:t>18.03.2019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Nurdan Bilgin 2018-2019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581CE-71F0-4088-85C7-6D10BC70B8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6329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9DE30-3DDE-4013-AD65-30EE5051DE8C}" type="datetime1">
              <a:rPr lang="tr-TR" smtClean="0"/>
              <a:t>18.03.2019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Nurdan Bilgin 2018-2019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581CE-71F0-4088-85C7-6D10BC70B8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4971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11FB0899-8F57-4973-8F48-0C941FDE4B97}" type="datetime1">
              <a:rPr lang="tr-TR" smtClean="0"/>
              <a:t>18.03.2019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tr-TR"/>
              <a:t>Dr. Nurdan Bilgin 2018-2019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1F581CE-71F0-4088-85C7-6D10BC70B8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414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Optimal kontrol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2032402"/>
          </a:xfrm>
        </p:spPr>
        <p:txBody>
          <a:bodyPr>
            <a:normAutofit/>
          </a:bodyPr>
          <a:lstStyle/>
          <a:p>
            <a:r>
              <a:rPr lang="tr-TR" sz="2000" dirty="0" smtClean="0"/>
              <a:t>Dördüncü </a:t>
            </a:r>
            <a:r>
              <a:rPr lang="tr-TR" sz="2000" dirty="0"/>
              <a:t>Bölüm:</a:t>
            </a:r>
          </a:p>
          <a:p>
            <a:r>
              <a:rPr lang="tr-TR" sz="2000" dirty="0" smtClean="0"/>
              <a:t>Varyasyonlar Hesabı</a:t>
            </a:r>
            <a:endParaRPr lang="tr-TR" sz="2000" dirty="0"/>
          </a:p>
          <a:p>
            <a:endParaRPr lang="tr-TR" sz="2000" dirty="0"/>
          </a:p>
          <a:p>
            <a:endParaRPr lang="tr-TR" sz="2000" dirty="0"/>
          </a:p>
          <a:p>
            <a:endParaRPr lang="tr-TR" sz="2000" dirty="0"/>
          </a:p>
          <a:p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Nurdan Bilgin 2018-2019</a:t>
            </a:r>
            <a:endParaRPr lang="tr-T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53437-76F5-44F0-BE7C-F3C3DA36BA11}" type="datetime1">
              <a:rPr lang="tr-TR" smtClean="0"/>
              <a:t>18.03.2019</a:t>
            </a:fld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581CE-71F0-4088-85C7-6D10BC70B87B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55972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Fonksiyonun Türevi (</a:t>
            </a:r>
            <a:r>
              <a:rPr lang="tr-TR" dirty="0" err="1" smtClean="0"/>
              <a:t>differential</a:t>
            </a:r>
            <a:r>
              <a:rPr lang="tr-TR" dirty="0" smtClean="0"/>
              <a:t> of a </a:t>
            </a:r>
            <a:r>
              <a:rPr lang="tr-TR" dirty="0" err="1" smtClean="0"/>
              <a:t>function</a:t>
            </a:r>
            <a:r>
              <a:rPr lang="tr-TR" dirty="0" smtClean="0"/>
              <a:t>)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532264" y="1214651"/>
                <a:ext cx="5834669" cy="4881349"/>
              </a:xfrm>
            </p:spPr>
            <p:txBody>
              <a:bodyPr/>
              <a:lstStyle/>
              <a:p>
                <a:r>
                  <a:rPr lang="tr-TR" dirty="0" smtClean="0"/>
                  <a:t>Örnek:</a:t>
                </a:r>
              </a:p>
              <a:p>
                <a:pPr marL="45720" indent="0">
                  <a:buNone/>
                </a:pPr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tr-TR" b="0" i="1" smtClean="0">
                        <a:latin typeface="Cambria Math" panose="02040503050406030204" pitchFamily="18" charset="0"/>
                      </a:rPr>
                      <m:t>⟹</m:t>
                    </m:r>
                  </m:oMath>
                </a14:m>
                <a:r>
                  <a:rPr lang="tr-TR" b="0" dirty="0" smtClean="0"/>
                  <a:t>bir değişkenli (</a:t>
                </a:r>
                <a14:m>
                  <m:oMath xmlns:m="http://schemas.openxmlformats.org/officeDocument/2006/math">
                    <m:r>
                      <a:rPr lang="tr-TR" b="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tr-TR" b="0" dirty="0" smtClean="0"/>
                  <a:t>’ye bağlı) </a:t>
                </a:r>
                <a:r>
                  <a:rPr lang="tr-TR" b="0" dirty="0" err="1" smtClean="0"/>
                  <a:t>türevlenebilir</a:t>
                </a:r>
                <a:r>
                  <a:rPr lang="tr-TR" b="0" dirty="0" smtClean="0"/>
                  <a:t> bir fonksiyon.</a:t>
                </a: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𝑑𝑓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sty m:val="p"/>
                        </m:rPr>
                        <a:rPr lang="tr-TR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′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m:rPr>
                          <m:sty m:val="p"/>
                        </m:rPr>
                        <a:rPr lang="tr-TR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tr-TR" b="0" dirty="0" smtClean="0"/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tr-TR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sty m:val="p"/>
                        </m:rPr>
                        <a:rPr lang="tr-TR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)≡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tr-TR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tr-TR" b="0" dirty="0" smtClean="0"/>
              </a:p>
              <a:p>
                <a:pPr marL="45720" indent="0">
                  <a:buNone/>
                </a:pP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𝑑𝑓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tr-TR">
                        <a:latin typeface="Cambria Math" panose="02040503050406030204" pitchFamily="18" charset="0"/>
                      </a:rPr>
                      <m:t>Δ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)⟹</m:t>
                    </m:r>
                  </m:oMath>
                </a14:m>
                <a:r>
                  <a:rPr lang="tr-TR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tr-TR">
                        <a:latin typeface="Cambria Math" panose="02040503050406030204" pitchFamily="18" charset="0"/>
                      </a:rPr>
                      <m:t>Δ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tr-TR">
                        <a:latin typeface="Cambria Math" panose="02040503050406030204" pitchFamily="18" charset="0"/>
                      </a:rPr>
                      <m:t>Δ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tr-TR" i="0" dirty="0" smtClean="0">
                    <a:latin typeface="+mj-lt"/>
                  </a:rPr>
                  <a:t>’ye birinci derece doğrusal yakınsama.</a:t>
                </a:r>
                <a:endParaRPr lang="tr-TR" dirty="0"/>
              </a:p>
              <a:p>
                <a:pPr marL="45720" indent="0">
                  <a:buNone/>
                </a:pPr>
                <a:endParaRPr lang="tr-TR" b="0" dirty="0" smtClean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2264" y="1214651"/>
                <a:ext cx="5834669" cy="4881349"/>
              </a:xfrm>
              <a:blipFill rotWithShape="0">
                <a:blip r:embed="rId3"/>
                <a:stretch>
                  <a:fillRect l="-522" t="-149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1AED8-0CE7-448B-8AFA-39DDECFBF1A2}" type="datetime1">
              <a:rPr lang="tr-TR" smtClean="0"/>
              <a:t>18.03.2019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Nurdan Bilgin 2018-2019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581CE-71F0-4088-85C7-6D10BC70B87B}" type="slidenum">
              <a:rPr lang="tr-TR" smtClean="0"/>
              <a:t>10</a:t>
            </a:fld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66933" y="1119116"/>
            <a:ext cx="5171443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176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J’nin varyasyonu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tr-TR" dirty="0" smtClean="0"/>
                  <a:t>bir fonksiyonelin </a:t>
                </a:r>
                <a:r>
                  <a:rPr lang="tr-TR" dirty="0"/>
                  <a:t>artımı, aşağıdaki gibi yazılabilir</a:t>
                </a: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tr-TR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𝐽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≡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𝐽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∙‖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‖</m:t>
                      </m:r>
                    </m:oMath>
                  </m:oMathPara>
                </a14:m>
                <a:endParaRPr lang="tr-TR" dirty="0"/>
              </a:p>
              <a:p>
                <a:r>
                  <a:rPr lang="tr-TR" dirty="0"/>
                  <a:t>Burada,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𝐽</m:t>
                    </m:r>
                    <m:d>
                      <m: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𝛿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tr-TR" dirty="0"/>
                  <a:t>,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𝛿</m:t>
                    </m:r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tr-TR" i="1">
                        <a:latin typeface="Cambria Math" panose="02040503050406030204" pitchFamily="18" charset="0"/>
                      </a:rPr>
                      <m:t>𝑑𝑒</m:t>
                    </m:r>
                  </m:oMath>
                </a14:m>
                <a:r>
                  <a:rPr lang="tr-TR" dirty="0"/>
                  <a:t> doğrusaldır. Eğer</a:t>
                </a: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tr-TR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𝛿</m:t>
                                  </m:r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{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)}</m:t>
                          </m:r>
                        </m:e>
                      </m:func>
                      <m:r>
                        <a:rPr lang="tr-TR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tr-TR" dirty="0"/>
              </a:p>
              <a:p>
                <a:pPr marL="45720" indent="0">
                  <a:buNone/>
                </a:pPr>
                <a:r>
                  <a:rPr lang="tr-TR" dirty="0"/>
                  <a:t>Bu durumda </a:t>
                </a:r>
                <a14:m>
                  <m:oMath xmlns:m="http://schemas.openxmlformats.org/officeDocument/2006/math">
                    <m:r>
                      <a:rPr lang="tr-TR" i="1" dirty="0">
                        <a:latin typeface="Cambria Math" panose="02040503050406030204" pitchFamily="18" charset="0"/>
                      </a:rPr>
                      <m:t>𝐽</m:t>
                    </m:r>
                  </m:oMath>
                </a14:m>
                <a:r>
                  <a:rPr lang="tr-TR" dirty="0"/>
                  <a:t>’nin </a:t>
                </a:r>
                <a14:m>
                  <m:oMath xmlns:m="http://schemas.openxmlformats.org/officeDocument/2006/math">
                    <m:r>
                      <a:rPr lang="tr-TR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tr-TR" dirty="0"/>
                  <a:t>’de </a:t>
                </a:r>
                <a:r>
                  <a:rPr lang="tr-TR" b="1" dirty="0" err="1" smtClean="0"/>
                  <a:t>türevlenebilirdir</a:t>
                </a:r>
                <a:r>
                  <a:rPr lang="tr-TR" dirty="0" smtClean="0"/>
                  <a:t> </a:t>
                </a:r>
                <a:r>
                  <a:rPr lang="tr-TR" dirty="0"/>
                  <a:t>ve</a:t>
                </a:r>
                <a14:m>
                  <m:oMath xmlns:m="http://schemas.openxmlformats.org/officeDocument/2006/math">
                    <m:r>
                      <a:rPr lang="tr-TR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𝐽</m:t>
                    </m:r>
                    <m:d>
                      <m: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𝛿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tr-TR" i="1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tr-TR" dirty="0"/>
                  <a:t> </a:t>
                </a:r>
                <a14:m>
                  <m:oMath xmlns:m="http://schemas.openxmlformats.org/officeDocument/2006/math">
                    <m:r>
                      <a:rPr lang="tr-TR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tr-TR" dirty="0"/>
                  <a:t> fonksiyonu için değerlendirilen </a:t>
                </a:r>
                <a14:m>
                  <m:oMath xmlns:m="http://schemas.openxmlformats.org/officeDocument/2006/math">
                    <m:r>
                      <a:rPr lang="tr-TR" i="1" dirty="0">
                        <a:latin typeface="Cambria Math" panose="02040503050406030204" pitchFamily="18" charset="0"/>
                      </a:rPr>
                      <m:t>𝐽</m:t>
                    </m:r>
                  </m:oMath>
                </a14:m>
                <a:r>
                  <a:rPr lang="tr-TR" dirty="0"/>
                  <a:t> fonksiyonelinin </a:t>
                </a:r>
                <a:r>
                  <a:rPr lang="tr-TR" b="1" dirty="0" smtClean="0"/>
                  <a:t>birinci varyasyonu</a:t>
                </a:r>
                <a:r>
                  <a:rPr lang="tr-TR" dirty="0" smtClean="0"/>
                  <a:t> olarak isimlendirilir</a:t>
                </a:r>
                <a:r>
                  <a:rPr lang="tr-TR" dirty="0" smtClean="0"/>
                  <a:t>.</a:t>
                </a:r>
              </a:p>
              <a:p>
                <a:pPr marL="45720" indent="0">
                  <a:buNone/>
                </a:pPr>
                <a:r>
                  <a:rPr lang="tr-TR" dirty="0"/>
                  <a:t>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𝐽</m:t>
                    </m:r>
                  </m:oMath>
                </a14:m>
                <a:r>
                  <a:rPr lang="tr-TR" dirty="0"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tr-TR">
                        <a:latin typeface="Cambria Math" panose="02040503050406030204" pitchFamily="18" charset="0"/>
                      </a:rPr>
                      <m:t>Δ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𝐽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 err="1"/>
                  <a:t>'ye</a:t>
                </a:r>
                <a:r>
                  <a:rPr lang="tr-TR" dirty="0"/>
                  <a:t> doğrusal bir yaklaşımdır. Eğer </a:t>
                </a:r>
                <a14:m>
                  <m:oMath xmlns:m="http://schemas.openxmlformats.org/officeDocument/2006/math">
                    <m:r>
                      <a:rPr lang="tr-TR" i="1" dirty="0" smtClean="0">
                        <a:latin typeface="Cambria Math" panose="02040503050406030204" pitchFamily="18" charset="0"/>
                      </a:rPr>
                      <m:t>||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tr-TR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tr-TR" i="1" dirty="0" smtClean="0">
                        <a:latin typeface="Cambria Math" panose="02040503050406030204" pitchFamily="18" charset="0"/>
                      </a:rPr>
                      <m:t> || </m:t>
                    </m:r>
                  </m:oMath>
                </a14:m>
                <a:r>
                  <a:rPr lang="tr-TR" dirty="0"/>
                  <a:t>küçük </a:t>
                </a:r>
                <a:r>
                  <a:rPr lang="tr-TR" dirty="0" smtClean="0"/>
                  <a:t>olursa</a:t>
                </a:r>
                <a:r>
                  <a:rPr lang="tr-TR" dirty="0"/>
                  <a:t>, </a:t>
                </a:r>
                <a:r>
                  <a:rPr lang="tr-TR" dirty="0" smtClean="0"/>
                  <a:t>birinci varyasyon, artıma daha </a:t>
                </a:r>
                <a:r>
                  <a:rPr lang="tr-TR" dirty="0"/>
                  <a:t>iyi </a:t>
                </a:r>
                <a:r>
                  <a:rPr lang="tr-TR" dirty="0" smtClean="0"/>
                  <a:t>yakınsayacaktır.</a:t>
                </a: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𝐽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bar>
                            <m:bar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ba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sup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bar>
                                <m:barPr>
                                  <m:ctrlP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bar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bar>
                                <m:bar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tr-T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tr-TR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</m:bar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bar>
                                <m:bar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acc>
                                    <m:accPr>
                                      <m:chr m:val="̈"/>
                                      <m:ctrlPr>
                                        <a:rPr lang="tr-T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tr-TR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</m:bar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,…,</m:t>
                              </m:r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</m:oMath>
                  </m:oMathPara>
                </a14:m>
                <a:endParaRPr lang="tr-TR" dirty="0"/>
              </a:p>
              <a:p>
                <a:r>
                  <a:rPr lang="tr-TR" dirty="0" smtClean="0"/>
                  <a:t>Yukarıdaki fonksiyonel için </a:t>
                </a:r>
                <a:r>
                  <a:rPr lang="tr-TR" dirty="0" err="1" smtClean="0"/>
                  <a:t>eğere</a:t>
                </a:r>
                <a:r>
                  <a:rPr lang="tr-TR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tr-TR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tr-TR" dirty="0" smtClean="0"/>
                  <a:t> tanımlı ise, aşağıdaki ifade yazılabilir.</a:t>
                </a: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𝐽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sup>
                        <m:e>
                          <m:d>
                            <m:d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p>
                                    <m:sSupPr>
                                      <m:ctrlPr>
                                        <a:rPr lang="tr-T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tr-TR" b="0" i="1" smtClean="0"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</m:e>
                                    <m:sup>
                                      <m:r>
                                        <a:rPr lang="tr-TR" b="0" i="1" smtClean="0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p>
                                    <m:sSupPr>
                                      <m:ctrlPr>
                                        <a:rPr lang="tr-T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tr-TR" i="1"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</m:e>
                                    <m:sup>
                                      <m:r>
                                        <a:rPr lang="tr-TR" i="1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acc>
                                    <m:accPr>
                                      <m:chr m:val="̇"/>
                                      <m:ctrlPr>
                                        <a:rPr lang="tr-T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tr-TR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den>
                              </m:f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  <m:acc>
                                <m:accPr>
                                  <m:chr m:val="̇"/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p>
                                    <m:sSupPr>
                                      <m:ctrlPr>
                                        <a:rPr lang="tr-T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tr-TR" i="1"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</m:e>
                                    <m:sup>
                                      <m:r>
                                        <a:rPr lang="tr-TR" i="1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acc>
                                    <m:accPr>
                                      <m:chr m:val="̈"/>
                                      <m:ctrlPr>
                                        <a:rPr lang="tr-T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tr-TR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den>
                              </m:f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  <m:acc>
                                <m:accPr>
                                  <m:chr m:val="̈"/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</m:d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tr-TR" dirty="0"/>
              </a:p>
            </p:txBody>
          </p:sp>
        </mc:Choice>
        <mc:Fallback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73" t="-199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1AED8-0CE7-448B-8AFA-39DDECFBF1A2}" type="datetime1">
              <a:rPr lang="tr-TR" smtClean="0"/>
              <a:t>18.03.2019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Nurdan Bilgin 2018-2019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581CE-71F0-4088-85C7-6D10BC70B87B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8503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Fonksiyonellerin Maksimum ve Minimumları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tr-TR" b="0" i="0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tr-TR" dirty="0" smtClean="0"/>
                  <a:t> tanım kümesinde tanımlı </a:t>
                </a:r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𝐽</m:t>
                    </m:r>
                  </m:oMath>
                </a14:m>
                <a:r>
                  <a:rPr lang="tr-TR" dirty="0" smtClean="0"/>
                  <a:t> fonksiyoneli,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tr-TR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tr-TR" dirty="0"/>
                  <a:t> tanım </a:t>
                </a:r>
                <a:r>
                  <a:rPr lang="tr-TR" dirty="0"/>
                  <a:t>kümesinde bütün </a:t>
                </a:r>
                <a14:m>
                  <m:oMath xmlns:m="http://schemas.openxmlformats.org/officeDocument/2006/math">
                    <m:bar>
                      <m:bar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bar>
                  </m:oMath>
                </a14:m>
                <a:r>
                  <a:rPr lang="tr-TR" dirty="0"/>
                  <a:t> değerleri için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tr-TR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tr-TR" dirty="0"/>
                  <a:t> değerini sağlayacak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𝜀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tr-TR" dirty="0"/>
                  <a:t> değerleri </a:t>
                </a:r>
                <a:r>
                  <a:rPr lang="tr-TR" dirty="0" smtClean="0"/>
                  <a:t>varsa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bar>
                              <m:barPr>
                                <m:ctrlP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barP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bar>
                          </m:e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tr-TR" b="0" i="1" smtClean="0">
                        <a:latin typeface="Cambria Math" panose="02040503050406030204" pitchFamily="18" charset="0"/>
                      </a:rPr>
                      <m:t>𝑑𝑎</m:t>
                    </m:r>
                  </m:oMath>
                </a14:m>
                <a:r>
                  <a:rPr lang="tr-TR" dirty="0" smtClean="0"/>
                  <a:t>  bağıl </a:t>
                </a:r>
                <a:r>
                  <a:rPr lang="tr-TR" dirty="0" err="1" smtClean="0"/>
                  <a:t>ekstremum</a:t>
                </a:r>
                <a:r>
                  <a:rPr lang="tr-TR" dirty="0" smtClean="0"/>
                  <a:t> değerlerine sahiptir.</a:t>
                </a:r>
              </a:p>
              <a:p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𝐽</m:t>
                    </m:r>
                  </m:oMath>
                </a14:m>
                <a:r>
                  <a:rPr lang="tr-TR" dirty="0"/>
                  <a:t> </a:t>
                </a:r>
                <a:r>
                  <a:rPr lang="tr-TR" dirty="0"/>
                  <a:t>fonksiyonelinin </a:t>
                </a:r>
                <a:r>
                  <a:rPr lang="tr-TR" dirty="0" smtClean="0"/>
                  <a:t>işareti aşağıdaki </a:t>
                </a:r>
                <a:r>
                  <a:rPr lang="tr-TR" dirty="0"/>
                  <a:t>gibi </a:t>
                </a:r>
                <a:r>
                  <a:rPr lang="tr-TR" dirty="0" smtClean="0"/>
                  <a:t>verilen artımının işareti ile aşağıdaki şekilde ilişkilidir.</a:t>
                </a: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tr-TR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𝐽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𝐽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tr-TR" dirty="0" smtClean="0"/>
              </a:p>
              <a:p>
                <a:r>
                  <a:rPr lang="tr-TR" dirty="0" smtClean="0"/>
                  <a:t>Eğer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tr-TR">
                        <a:latin typeface="Cambria Math" panose="02040503050406030204" pitchFamily="18" charset="0"/>
                      </a:rPr>
                      <m:t>Δ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𝐽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tr-TR" dirty="0" smtClean="0"/>
                  <a:t> ise bu durumda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𝐽</m:t>
                    </m:r>
                    <m:d>
                      <m: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</m:oMath>
                </a14:m>
                <a:r>
                  <a:rPr lang="tr-TR" dirty="0" smtClean="0"/>
                  <a:t> </a:t>
                </a:r>
                <a:r>
                  <a:rPr lang="tr-TR" dirty="0" err="1" smtClean="0"/>
                  <a:t>relatif</a:t>
                </a:r>
                <a:r>
                  <a:rPr lang="tr-TR" dirty="0" smtClean="0"/>
                  <a:t> minimumdur.</a:t>
                </a:r>
              </a:p>
              <a:p>
                <a:r>
                  <a:rPr lang="tr-TR" dirty="0"/>
                  <a:t>Eğer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tr-TR">
                        <a:latin typeface="Cambria Math" panose="02040503050406030204" pitchFamily="18" charset="0"/>
                      </a:rPr>
                      <m:t>Δ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𝐽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tr-TR" dirty="0"/>
                  <a:t> ise bu durumda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𝐽</m:t>
                    </m:r>
                    <m:d>
                      <m: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</m:oMath>
                </a14:m>
                <a:r>
                  <a:rPr lang="tr-TR" dirty="0"/>
                  <a:t> </a:t>
                </a:r>
                <a:r>
                  <a:rPr lang="tr-TR" dirty="0" err="1"/>
                  <a:t>relatif</a:t>
                </a:r>
                <a:r>
                  <a:rPr lang="tr-TR" dirty="0"/>
                  <a:t> </a:t>
                </a:r>
                <a:r>
                  <a:rPr lang="tr-TR" dirty="0" smtClean="0"/>
                  <a:t>maksimumdur</a:t>
                </a:r>
                <a:r>
                  <a:rPr lang="tr-TR" dirty="0"/>
                  <a:t>.</a:t>
                </a:r>
              </a:p>
              <a:p>
                <a:r>
                  <a:rPr lang="tr-TR" dirty="0" smtClean="0"/>
                  <a:t>Burada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tr-TR" dirty="0" smtClean="0"/>
                  <a:t>ve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𝐽</m:t>
                    </m:r>
                    <m:d>
                      <m: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</m:oMath>
                </a14:m>
                <a:r>
                  <a:rPr lang="tr-TR" dirty="0" smtClean="0"/>
                  <a:t> sırasıyla </a:t>
                </a:r>
                <a:r>
                  <a:rPr lang="tr-TR" dirty="0" err="1" smtClean="0"/>
                  <a:t>extremal</a:t>
                </a:r>
                <a:r>
                  <a:rPr lang="tr-TR" dirty="0" smtClean="0"/>
                  <a:t> </a:t>
                </a:r>
                <a:r>
                  <a:rPr lang="tr-TR" dirty="0"/>
                  <a:t>ve </a:t>
                </a:r>
                <a:r>
                  <a:rPr lang="tr-TR" dirty="0" err="1" smtClean="0"/>
                  <a:t>extremum</a:t>
                </a:r>
                <a:r>
                  <a:rPr lang="tr-TR" dirty="0" smtClean="0"/>
                  <a:t> olarak isimlendirilirler</a:t>
                </a:r>
                <a:endParaRPr lang="tr-TR" dirty="0"/>
              </a:p>
              <a:p>
                <a:r>
                  <a:rPr lang="tr-TR" dirty="0" smtClean="0"/>
                  <a:t>Eğer koşullardan biri keyfi </a:t>
                </a:r>
                <a:r>
                  <a:rPr lang="tr-TR" dirty="0"/>
                  <a:t>olarak büyük bir </a:t>
                </a:r>
                <a14:m>
                  <m:oMath xmlns:m="http://schemas.openxmlformats.org/officeDocument/2006/math">
                    <m:r>
                      <a:rPr lang="tr-TR" b="0" i="1" dirty="0" smtClean="0"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tr-TR" dirty="0"/>
                  <a:t> için </a:t>
                </a:r>
                <a:r>
                  <a:rPr lang="tr-TR" dirty="0" smtClean="0"/>
                  <a:t>sağlanmışsa, </a:t>
                </a:r>
                <a:r>
                  <a:rPr lang="tr-TR" dirty="0"/>
                  <a:t>yerelden ziyade </a:t>
                </a:r>
                <a:r>
                  <a:rPr lang="tr-TR" dirty="0" smtClean="0"/>
                  <a:t>global </a:t>
                </a:r>
                <a:r>
                  <a:rPr lang="tr-TR" dirty="0" err="1" smtClean="0"/>
                  <a:t>ekstremumun</a:t>
                </a:r>
                <a:r>
                  <a:rPr lang="tr-TR" dirty="0" smtClean="0"/>
                  <a:t> olduğu söylenebilir.</a:t>
                </a:r>
                <a:endParaRPr lang="tr-TR" dirty="0"/>
              </a:p>
            </p:txBody>
          </p:sp>
        </mc:Choice>
        <mc:Fallback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24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1AED8-0CE7-448B-8AFA-39DDECFBF1A2}" type="datetime1">
              <a:rPr lang="tr-TR" smtClean="0"/>
              <a:t>18.03.2019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Nurdan Bilgin 2018-2019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581CE-71F0-4088-85C7-6D10BC70B87B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0984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Varyasyonlar </a:t>
            </a:r>
            <a:r>
              <a:rPr lang="tr-TR" dirty="0"/>
              <a:t>Analizinin Temel Teoremi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tr-TR" dirty="0" smtClean="0"/>
                  <a:t>Varsayalım ki</a:t>
                </a:r>
              </a:p>
              <a:p>
                <a14:m>
                  <m:oMath xmlns:m="http://schemas.openxmlformats.org/officeDocument/2006/math">
                    <m:bar>
                      <m:bar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bar>
                    <m:r>
                      <a:rPr lang="tr-TR" b="0" i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tr-TR" b="0" i="0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tr-TR" dirty="0" smtClean="0"/>
                  <a:t> tanım kümesinde </a:t>
                </a:r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tr-TR" dirty="0" smtClean="0"/>
                  <a:t>’ye bağlı kısıtsız bir vektör fonksiyon,</a:t>
                </a:r>
              </a:p>
              <a:p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𝐽</m:t>
                    </m:r>
                    <m:d>
                      <m:d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bar>
                          <m:bar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bar>
                      </m:e>
                    </m:d>
                    <m:r>
                      <a:rPr lang="tr-TR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tr-TR" dirty="0" smtClean="0"/>
                  <a:t> </a:t>
                </a:r>
                <a14:m>
                  <m:oMath xmlns:m="http://schemas.openxmlformats.org/officeDocument/2006/math">
                    <m:bar>
                      <m:bar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bar>
                  </m:oMath>
                </a14:m>
                <a:r>
                  <a:rPr lang="tr-TR" dirty="0" smtClean="0"/>
                  <a:t>’in </a:t>
                </a:r>
                <a:r>
                  <a:rPr lang="tr-TR" dirty="0" err="1" smtClean="0"/>
                  <a:t>türevlenebilir</a:t>
                </a:r>
                <a:r>
                  <a:rPr lang="tr-TR" dirty="0" smtClean="0"/>
                  <a:t> bir fonksiyonu</a:t>
                </a:r>
              </a:p>
              <a:p>
                <a:r>
                  <a:rPr lang="tr-TR" dirty="0" smtClean="0"/>
                  <a:t>Eğer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bar>
                          <m:bar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ba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tr-TR" dirty="0" smtClean="0"/>
                  <a:t> bir </a:t>
                </a:r>
                <a:r>
                  <a:rPr lang="tr-TR" dirty="0" err="1" smtClean="0"/>
                  <a:t>ekstremal</a:t>
                </a:r>
                <a:r>
                  <a:rPr lang="tr-TR" dirty="0" smtClean="0"/>
                  <a:t> ise J’nin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bar>
                          <m:bar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ba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tr-TR" dirty="0" smtClean="0"/>
                  <a:t>’daki birinci varyasyonu yok olmalıdır. Yani bütün uygun/geçerli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tr-TR" dirty="0" smtClean="0"/>
                  <a:t>’</a:t>
                </a:r>
                <a:r>
                  <a:rPr lang="tr-TR" dirty="0" err="1" smtClean="0"/>
                  <a:t>ler</a:t>
                </a:r>
                <a:r>
                  <a:rPr lang="tr-TR" dirty="0" smtClean="0"/>
                  <a:t> için</a:t>
                </a: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𝐽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bar>
                                <m:bar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bar>
                            </m:e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𝛿</m:t>
                          </m:r>
                          <m:sSup>
                            <m:sSup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bar>
                                <m:bar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bar>
                            </m:e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d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tr-TR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bar>
                          <m:bar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ba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tr-TR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tr-TR" b="0" i="0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m:rPr>
                        <m:sty m:val="p"/>
                      </m:rPr>
                      <a:rPr lang="tr-TR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tr-TR" dirty="0"/>
                  <a:t> tanım </a:t>
                </a:r>
                <a:r>
                  <a:rPr lang="tr-TR" dirty="0" smtClean="0"/>
                  <a:t>kümesinin elemanı olmalıdır.</a:t>
                </a:r>
              </a:p>
              <a:p>
                <a:r>
                  <a:rPr lang="tr-TR" dirty="0" smtClean="0"/>
                  <a:t>Bir optimum kontrol </a:t>
                </a:r>
                <a:r>
                  <a:rPr lang="tr-TR" dirty="0"/>
                  <a:t>probleminde, </a:t>
                </a:r>
                <a:r>
                  <a:rPr lang="tr-TR" dirty="0"/>
                  <a:t>u (t), x (t) ve </a:t>
                </a:r>
                <a:r>
                  <a:rPr lang="tr-TR" dirty="0" smtClean="0"/>
                  <a:t>t fonksiyonlarının bir fonksiyoneli olan performans ölçütünü verilen kısıtlara ve durum denklemlerine bağlı olarak minimize edecek </a:t>
                </a:r>
                <a:r>
                  <a:rPr lang="tr-TR" dirty="0"/>
                  <a:t>en uygun kontrolü, </a:t>
                </a:r>
                <a:r>
                  <a:rPr lang="tr-TR" dirty="0" smtClean="0"/>
                  <a:t>u*(</a:t>
                </a:r>
                <a:r>
                  <a:rPr lang="tr-TR" dirty="0"/>
                  <a:t>t) belirlememiz </a:t>
                </a:r>
                <a:r>
                  <a:rPr lang="tr-TR" dirty="0" smtClean="0"/>
                  <a:t>gerekir</a:t>
                </a:r>
                <a:r>
                  <a:rPr lang="tr-TR" smtClean="0"/>
                  <a:t>. Bu </a:t>
                </a:r>
                <a:r>
                  <a:rPr lang="tr-TR" dirty="0"/>
                  <a:t>nedenle, fonksiyonellerin </a:t>
                </a:r>
                <a:r>
                  <a:rPr lang="tr-TR" dirty="0" err="1"/>
                  <a:t>ekstremitesini</a:t>
                </a:r>
                <a:r>
                  <a:rPr lang="tr-TR" dirty="0"/>
                  <a:t> belirlemek için </a:t>
                </a:r>
                <a:r>
                  <a:rPr lang="tr-TR" dirty="0" err="1"/>
                  <a:t>varyasyonel</a:t>
                </a:r>
                <a:r>
                  <a:rPr lang="tr-TR" dirty="0"/>
                  <a:t> yöntemleri inceleyeceğiz.</a:t>
                </a:r>
                <a:endParaRPr lang="tr-TR" dirty="0" smtClean="0"/>
              </a:p>
              <a:p>
                <a:endParaRPr lang="tr-TR" dirty="0"/>
              </a:p>
            </p:txBody>
          </p:sp>
        </mc:Choice>
        <mc:Fallback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49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1AED8-0CE7-448B-8AFA-39DDECFBF1A2}" type="datetime1">
              <a:rPr lang="tr-TR" smtClean="0"/>
              <a:t>18.03.2019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Nurdan Bilgin 2018-2019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581CE-71F0-4088-85C7-6D10BC70B87B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5479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/>
              <a:t>Varyasyonlar Hesabı</a:t>
            </a:r>
          </a:p>
        </p:txBody>
      </p:sp>
      <p:sp>
        <p:nvSpPr>
          <p:cNvPr id="7" name="Metin Yer Tutucusu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Fonksiyonel: Bir Fonksiyonun Fonksiyonu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CC66-3E33-42F1-912D-E1C6E45BE7D9}" type="datetime1">
              <a:rPr lang="tr-TR" smtClean="0"/>
              <a:t>18.03.2019</a:t>
            </a:fld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Nurdan Bilgin 2018-2019</a:t>
            </a:r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40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Fonksiyonelin Tanımı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 smtClean="0"/>
                  <a:t>Fonksiyonel </a:t>
                </a:r>
                <a14:m>
                  <m:oMath xmlns:m="http://schemas.openxmlformats.org/officeDocument/2006/math">
                    <m:r>
                      <a:rPr lang="tr-TR" i="1" dirty="0" smtClean="0">
                        <a:latin typeface="Cambria Math" panose="02040503050406030204" pitchFamily="18" charset="0"/>
                      </a:rPr>
                      <m:t>𝐽</m:t>
                    </m:r>
                    <m:r>
                      <a:rPr lang="tr-TR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tr-TR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tr-TR" dirty="0"/>
                  <a:t>: Belirli bir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tr-TR" b="0" i="0" dirty="0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tr-TR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 smtClean="0"/>
                  <a:t>sınıfındaki, </a:t>
                </a:r>
                <a:r>
                  <a:rPr lang="tr-TR" dirty="0"/>
                  <a:t>örneğin, </a:t>
                </a:r>
                <a14:m>
                  <m:oMath xmlns:m="http://schemas.openxmlformats.org/officeDocument/2006/math">
                    <m:r>
                      <a:rPr lang="tr-TR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tr-TR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tr-TR" dirty="0" smtClean="0"/>
                  <a:t> gibi her </a:t>
                </a:r>
                <a:r>
                  <a:rPr lang="tr-TR" dirty="0"/>
                  <a:t>bir </a:t>
                </a:r>
                <a14:m>
                  <m:oMath xmlns:m="http://schemas.openxmlformats.org/officeDocument/2006/math">
                    <m:bar>
                      <m:barPr>
                        <m:ctrlPr>
                          <a:rPr lang="tr-TR" b="0" i="1" dirty="0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tr-TR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bar>
                  </m:oMath>
                </a14:m>
                <a:r>
                  <a:rPr lang="tr-TR" dirty="0"/>
                  <a:t> </a:t>
                </a:r>
                <a:r>
                  <a:rPr lang="tr-TR" dirty="0" smtClean="0"/>
                  <a:t>fonksiyonu için bir kurala bağlı olarak tek (unique) </a:t>
                </a:r>
                <a:r>
                  <a:rPr lang="tr-TR" dirty="0"/>
                  <a:t>bir gerçek </a:t>
                </a:r>
                <a:r>
                  <a:rPr lang="tr-TR" dirty="0" smtClean="0"/>
                  <a:t>sayı üreten kural dizisidir.</a:t>
                </a:r>
                <a:endParaRPr lang="tr-TR" dirty="0"/>
              </a:p>
              <a:p>
                <a:r>
                  <a:rPr lang="tr-TR" dirty="0"/>
                  <a:t>Burada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tr-TR" dirty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tr-TR" dirty="0"/>
                  <a:t>, işlevselliğin alanı olarak adlandırılır ve</a:t>
                </a:r>
                <a:r>
                  <a:rPr lang="tr-TR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tr-TR" dirty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tr-TR" dirty="0"/>
                  <a:t>'d</a:t>
                </a:r>
                <a:r>
                  <a:rPr lang="tr-TR" dirty="0" smtClean="0"/>
                  <a:t>a</a:t>
                </a:r>
                <a:r>
                  <a:rPr lang="tr-TR" dirty="0"/>
                  <a:t>ki işlevlerle ilişkili gerçek sayılar kümesi, işlevselliğin alanıdır. </a:t>
                </a:r>
                <a:endParaRPr lang="tr-TR" dirty="0" smtClean="0"/>
              </a:p>
              <a:p>
                <a:r>
                  <a:rPr lang="tr-TR" dirty="0" smtClean="0"/>
                  <a:t>Örneğin </a:t>
                </a:r>
                <a14:m>
                  <m:oMath xmlns:m="http://schemas.openxmlformats.org/officeDocument/2006/math">
                    <m:r>
                      <a:rPr lang="tr-TR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tr-TR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tr-TR" dirty="0" smtClean="0"/>
                  <a:t> eğrisinin altında kalan alan:</a:t>
                </a: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𝐽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sup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</m:oMath>
                  </m:oMathPara>
                </a14:m>
                <a:endParaRPr lang="tr-TR" dirty="0" smtClean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248" r="-16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6F4CF-439E-4A1C-B7C6-D930E4FBC5D2}" type="datetime1">
              <a:rPr lang="tr-TR" smtClean="0"/>
              <a:t>18.03.2019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Nurdan Bilgin 2018-2019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581CE-71F0-4088-85C7-6D10BC70B87B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1881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Doğrusal Fonksiyonel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tr-TR" i="1" dirty="0" smtClean="0">
                        <a:latin typeface="Cambria Math" panose="02040503050406030204" pitchFamily="18" charset="0"/>
                      </a:rPr>
                      <m:t>𝐽</m:t>
                    </m:r>
                    <m:r>
                      <a:rPr lang="tr-TR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tr-TR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tr-TR" dirty="0"/>
                  <a:t>:, yalnızca homojenlik ve </a:t>
                </a:r>
                <a:r>
                  <a:rPr lang="tr-TR" dirty="0" smtClean="0"/>
                  <a:t>eklenebilirlik prensiplerini </a:t>
                </a:r>
                <a:r>
                  <a:rPr lang="tr-TR" dirty="0"/>
                  <a:t>sağlaması durumunda </a:t>
                </a:r>
                <a14:m>
                  <m:oMath xmlns:m="http://schemas.openxmlformats.org/officeDocument/2006/math">
                    <m:bar>
                      <m:barPr>
                        <m:ctrlPr>
                          <a:rPr lang="tr-TR" b="0" i="1" dirty="0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tr-TR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bar>
                  </m:oMath>
                </a14:m>
                <a:r>
                  <a:rPr lang="tr-TR" dirty="0"/>
                  <a:t>'in doğrusal bir </a:t>
                </a:r>
                <a:r>
                  <a:rPr lang="tr-TR" dirty="0" smtClean="0"/>
                  <a:t>fonksiyonelidir.</a:t>
                </a:r>
              </a:p>
              <a:p>
                <a:r>
                  <a:rPr lang="tr-TR" dirty="0" smtClean="0"/>
                  <a:t>Homojenlik Prensibi;</a:t>
                </a:r>
              </a:p>
              <a:p>
                <a:pPr marL="45720" indent="0">
                  <a:buNone/>
                </a:pPr>
                <a:endParaRPr lang="tr-TR" dirty="0" smtClean="0"/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𝐽</m:t>
                      </m:r>
                      <m:d>
                        <m:d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b="0" i="1" dirty="0" smtClean="0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𝐽</m:t>
                      </m:r>
                      <m:d>
                        <m:d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,  ∀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m:rPr>
                          <m:sty m:val="p"/>
                        </m:rPr>
                        <a:rPr lang="tr-TR" b="0" i="0" dirty="0" smtClean="0"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𝑣𝑒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tr-TR" i="1" dirty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m:rPr>
                          <m:sty m:val="p"/>
                        </m:rPr>
                        <a:rPr lang="tr-TR" dirty="0"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tr-TR" dirty="0"/>
              </a:p>
              <a:p>
                <a:endParaRPr lang="tr-TR" dirty="0" smtClean="0"/>
              </a:p>
              <a:p>
                <a:r>
                  <a:rPr lang="tr-TR" dirty="0" smtClean="0"/>
                  <a:t>Eklenebilirlik Prensibi</a:t>
                </a:r>
              </a:p>
              <a:p>
                <a:endParaRPr lang="tr-TR" dirty="0" smtClean="0"/>
              </a:p>
              <a:p>
                <a:pPr marL="45720" indent="0"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</a:rPr>
                        <m:t>𝐽</m:t>
                      </m:r>
                      <m:d>
                        <m:d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tr-TR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tr-TR" b="0" i="1" dirty="0" smtClean="0">
                                  <a:latin typeface="Cambria Math" panose="02040503050406030204" pitchFamily="18" charset="0"/>
                                </a:rPr>
                                <m:t>(1)</m:t>
                              </m:r>
                            </m:sup>
                          </m:sSup>
                          <m:r>
                            <a:rPr lang="tr-TR" b="0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tr-TR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tr-TR" b="0" i="1" dirty="0" smtClean="0">
                                  <a:latin typeface="Cambria Math" panose="02040503050406030204" pitchFamily="18" charset="0"/>
                                </a:rPr>
                                <m:t>(2)</m:t>
                              </m:r>
                            </m:sup>
                          </m:sSup>
                        </m:e>
                      </m:d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𝐽</m:t>
                      </m:r>
                      <m:d>
                        <m:d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tr-TR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tr-TR" i="1" dirty="0">
                                  <a:latin typeface="Cambria Math" panose="02040503050406030204" pitchFamily="18" charset="0"/>
                                </a:rPr>
                                <m:t>(1)</m:t>
                              </m:r>
                            </m:sup>
                          </m:sSup>
                          <m:r>
                            <a:rPr lang="tr-TR" b="0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tr-TR" i="1" dirty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tr-TR" b="0" i="1" dirty="0" smtClean="0">
                              <a:latin typeface="Cambria Math" panose="02040503050406030204" pitchFamily="18" charset="0"/>
                            </a:rPr>
                            <m:t>𝐽</m:t>
                          </m:r>
                          <m:r>
                            <a:rPr lang="tr-TR" b="0" i="1" dirty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tr-TR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 dirty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tr-TR" i="1" dirty="0">
                                  <a:latin typeface="Cambria Math" panose="02040503050406030204" pitchFamily="18" charset="0"/>
                                </a:rPr>
                                <m:t>(2)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tr-TR" dirty="0" smtClean="0"/>
              </a:p>
              <a:p>
                <a:pPr marL="45720" indent="0"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∀</m:t>
                      </m:r>
                      <m:sSup>
                        <m:sSupPr>
                          <m:ctrlPr>
                            <a:rPr lang="tr-TR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d>
                            <m:dPr>
                              <m:ctrlPr>
                                <a:rPr lang="tr-TR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sup>
                      </m:sSup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 , </m:t>
                      </m:r>
                      <m:sSup>
                        <m:sSupPr>
                          <m:ctrlPr>
                            <a:rPr lang="tr-TR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b="0" i="1" dirty="0" smtClean="0">
                              <a:latin typeface="Cambria Math" panose="02040503050406030204" pitchFamily="18" charset="0"/>
                            </a:rPr>
                            <m:t>∀</m:t>
                          </m:r>
                          <m:r>
                            <a:rPr lang="tr-TR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d>
                            <m:dPr>
                              <m:ctrlPr>
                                <a:rPr lang="tr-TR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i="1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</m:sup>
                      </m:sSup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 ∀</m:t>
                      </m:r>
                      <m:d>
                        <m:dPr>
                          <m:ctrlPr>
                            <a:rPr lang="tr-TR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tr-TR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tr-TR" i="1" dirty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tr-TR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sup>
                          </m:sSup>
                          <m:r>
                            <a:rPr lang="tr-TR" i="1" dirty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tr-TR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 dirty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tr-TR" i="1" dirty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tr-TR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sup>
                          </m:sSup>
                        </m:e>
                      </m:d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m:rPr>
                          <m:sty m:val="p"/>
                        </m:rPr>
                        <a:rPr lang="tr-TR" dirty="0"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tr-TR" dirty="0" smtClean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24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1AED8-0CE7-448B-8AFA-39DDECFBF1A2}" type="datetime1">
              <a:rPr lang="tr-TR" smtClean="0"/>
              <a:t>18.03.2019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Nurdan Bilgin 2018-2019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581CE-71F0-4088-85C7-6D10BC70B87B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7919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Doğrusal Fonksiyonel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tr-TR" dirty="0" smtClean="0"/>
                  <a:t>Örneğin;</a:t>
                </a: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𝐽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sup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tr-TR" dirty="0"/>
              </a:p>
              <a:p>
                <a:r>
                  <a:rPr lang="tr-TR" dirty="0"/>
                  <a:t>Homojenlik</a:t>
                </a: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𝐽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𝐽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𝛼</m:t>
                      </m:r>
                      <m:nary>
                        <m:nary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sup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tr-TR" dirty="0" smtClean="0"/>
              </a:p>
              <a:p>
                <a:r>
                  <a:rPr lang="tr-TR" dirty="0" smtClean="0"/>
                  <a:t>Eklenebilirlik</a:t>
                </a: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𝐽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tr-TR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tr-TR" i="1" dirty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tr-TR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sup>
                          </m:sSup>
                          <m:r>
                            <a:rPr lang="tr-TR" i="1" dirty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tr-TR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 dirty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tr-TR" i="1" dirty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tr-TR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sup>
                          </m:sSup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sup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sSup>
                            <m:sSupPr>
                              <m:ctrlPr>
                                <a:rPr lang="tr-TR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tr-TR" i="1" dirty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tr-TR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sup>
                          </m:sSup>
                          <m:r>
                            <a:rPr lang="tr-TR" i="1" dirty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tr-TR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 dirty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tr-TR" i="1" dirty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tr-TR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sup>
                          </m:sSup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tr-TR" dirty="0" smtClean="0"/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𝐽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tr-TR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tr-TR" i="1" dirty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tr-TR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sup>
                          </m:sSup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sup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[</m:t>
                          </m:r>
                          <m:sSup>
                            <m:sSupPr>
                              <m:ctrlPr>
                                <a:rPr lang="tr-TR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tr-TR" i="1" dirty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tr-TR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sup>
                          </m:s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]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;  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𝐽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tr-TR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 dirty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tr-TR" i="1" dirty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tr-TR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sup>
                          </m:sSup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sup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[</m:t>
                          </m:r>
                          <m:sSup>
                            <m:sSupPr>
                              <m:ctrlPr>
                                <a:rPr lang="tr-TR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 dirty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tr-TR" i="1" dirty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tr-TR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sup>
                          </m:s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]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tr-TR" dirty="0" smtClean="0"/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</a:rPr>
                        <m:t>𝐽</m:t>
                      </m:r>
                      <m:d>
                        <m:d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tr-TR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tr-TR" i="1" dirty="0">
                                  <a:latin typeface="Cambria Math" panose="02040503050406030204" pitchFamily="18" charset="0"/>
                                </a:rPr>
                                <m:t>(1)</m:t>
                              </m:r>
                            </m:sup>
                          </m:sSup>
                          <m:r>
                            <a:rPr lang="tr-TR" i="1" dirty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tr-TR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 dirty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tr-TR" i="1" dirty="0">
                                  <a:latin typeface="Cambria Math" panose="02040503050406030204" pitchFamily="18" charset="0"/>
                                </a:rPr>
                                <m:t>(2)</m:t>
                              </m:r>
                            </m:sup>
                          </m:sSup>
                        </m:e>
                      </m:d>
                      <m:r>
                        <a:rPr lang="tr-TR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𝐽</m:t>
                      </m:r>
                      <m:d>
                        <m:d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tr-TR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tr-TR" i="1" dirty="0">
                                  <a:latin typeface="Cambria Math" panose="02040503050406030204" pitchFamily="18" charset="0"/>
                                </a:rPr>
                                <m:t>(1)</m:t>
                              </m:r>
                            </m:sup>
                          </m:sSup>
                          <m:r>
                            <a:rPr lang="tr-TR" i="1" dirty="0">
                              <a:latin typeface="Cambria Math" panose="02040503050406030204" pitchFamily="18" charset="0"/>
                            </a:rPr>
                            <m:t>)+</m:t>
                          </m:r>
                          <m:r>
                            <a:rPr lang="tr-TR" i="1" dirty="0">
                              <a:latin typeface="Cambria Math" panose="02040503050406030204" pitchFamily="18" charset="0"/>
                            </a:rPr>
                            <m:t>𝐽</m:t>
                          </m:r>
                          <m:r>
                            <a:rPr lang="tr-TR" i="1" dirty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tr-TR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 dirty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tr-TR" i="1" dirty="0">
                                  <a:latin typeface="Cambria Math" panose="02040503050406030204" pitchFamily="18" charset="0"/>
                                </a:rPr>
                                <m:t>(2)</m:t>
                              </m:r>
                            </m:sup>
                          </m:sSup>
                        </m:e>
                      </m:d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∴</m:t>
                      </m:r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𝐽</m:t>
                      </m:r>
                      <m:d>
                        <m:dPr>
                          <m:ctrlPr>
                            <a:rPr lang="tr-TR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𝑑𝑜</m:t>
                      </m:r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ğ</m:t>
                      </m:r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𝑟𝑢𝑠𝑎𝑙</m:t>
                      </m:r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𝑓𝑜𝑛𝑘𝑠𝑖𝑦𝑜𝑛𝑒𝑙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49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1AED8-0CE7-448B-8AFA-39DDECFBF1A2}" type="datetime1">
              <a:rPr lang="tr-TR" smtClean="0"/>
              <a:t>18.03.2019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Nurdan Bilgin 2018-2019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581CE-71F0-4088-85C7-6D10BC70B87B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5403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Doğrusal </a:t>
            </a:r>
            <a:r>
              <a:rPr lang="tr-TR" dirty="0" smtClean="0"/>
              <a:t>Olmayan Fonksiyonel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 smtClean="0"/>
                  <a:t>Örneğin;</a:t>
                </a: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𝐽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sup>
                        <m:e>
                          <m:sSup>
                            <m:sSup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tr-TR" dirty="0"/>
              </a:p>
              <a:p>
                <a:r>
                  <a:rPr lang="tr-TR" dirty="0"/>
                  <a:t>Homojenlik</a:t>
                </a: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𝐽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𝐽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tr-T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sSup>
                        <m:sSup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p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nary>
                        <m:nary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sup>
                        <m:e>
                          <m:sSup>
                            <m:sSup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tr-TR" dirty="0"/>
              </a:p>
              <a:p>
                <a14:m>
                  <m:oMath xmlns:m="http://schemas.openxmlformats.org/officeDocument/2006/math">
                    <m:r>
                      <a:rPr lang="tr-TR" i="1" dirty="0">
                        <a:latin typeface="Cambria Math" panose="02040503050406030204" pitchFamily="18" charset="0"/>
                      </a:rPr>
                      <m:t>∴</m:t>
                    </m:r>
                    <m:r>
                      <a:rPr lang="tr-TR" i="1" dirty="0">
                        <a:latin typeface="Cambria Math" panose="02040503050406030204" pitchFamily="18" charset="0"/>
                      </a:rPr>
                      <m:t>𝐽</m:t>
                    </m:r>
                    <m:d>
                      <m:dPr>
                        <m:ctrlPr>
                          <a:rPr lang="tr-TR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tr-TR" i="1" dirty="0">
                        <a:latin typeface="Cambria Math" panose="02040503050406030204" pitchFamily="18" charset="0"/>
                      </a:rPr>
                      <m:t>𝑑𝑜</m:t>
                    </m:r>
                    <m:r>
                      <a:rPr lang="tr-TR" i="1" dirty="0">
                        <a:latin typeface="Cambria Math" panose="02040503050406030204" pitchFamily="18" charset="0"/>
                      </a:rPr>
                      <m:t>ğ</m:t>
                    </m:r>
                    <m:r>
                      <a:rPr lang="tr-TR" i="1" dirty="0">
                        <a:latin typeface="Cambria Math" panose="02040503050406030204" pitchFamily="18" charset="0"/>
                      </a:rPr>
                      <m:t>𝑟𝑢𝑠𝑎𝑙</m:t>
                    </m:r>
                    <m:r>
                      <a:rPr lang="tr-TR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b="0" i="1" dirty="0" smtClean="0">
                        <a:latin typeface="Cambria Math" panose="02040503050406030204" pitchFamily="18" charset="0"/>
                      </a:rPr>
                      <m:t>𝑜𝑙𝑚𝑎𝑦𝑎𝑛</m:t>
                    </m:r>
                    <m:r>
                      <a:rPr lang="tr-TR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i="1" dirty="0">
                        <a:latin typeface="Cambria Math" panose="02040503050406030204" pitchFamily="18" charset="0"/>
                      </a:rPr>
                      <m:t>𝑓𝑜𝑛𝑘𝑠𝑖𝑦𝑜𝑛𝑒𝑙</m:t>
                    </m:r>
                  </m:oMath>
                </a14:m>
                <a:endParaRPr lang="tr-TR" dirty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49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1AED8-0CE7-448B-8AFA-39DDECFBF1A2}" type="datetime1">
              <a:rPr lang="tr-TR" smtClean="0"/>
              <a:t>18.03.2019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Nurdan Bilgin 2018-2019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581CE-71F0-4088-85C7-6D10BC70B87B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9724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Bir Fonksiyonun Normu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 smtClean="0"/>
                  <a:t>Bir vektörün normu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tr-TR" dirty="0" smtClean="0"/>
                  <a:t> şeklinde gösterilir ve aşağıdaki özelliklere sahiptir.</a:t>
                </a:r>
              </a:p>
              <a:p>
                <a:pPr marL="50292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tr-TR" b="0" i="1" smtClean="0">
                        <a:latin typeface="Cambria Math" panose="02040503050406030204" pitchFamily="18" charset="0"/>
                      </a:rPr>
                      <m:t>≥0 </m:t>
                    </m:r>
                    <m:r>
                      <m:rPr>
                        <m:nor/>
                      </m:rPr>
                      <a:rPr lang="tr-TR" b="0" i="0" smtClean="0">
                        <a:latin typeface="Cambria Math" panose="02040503050406030204" pitchFamily="18" charset="0"/>
                      </a:rPr>
                      <m:t>ve</m:t>
                    </m:r>
                    <m:r>
                      <m:rPr>
                        <m:nor/>
                      </m:rPr>
                      <a:rPr lang="tr-TR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tr-TR" b="0" i="0" smtClean="0">
                        <a:latin typeface="Cambria Math" panose="02040503050406030204" pitchFamily="18" charset="0"/>
                      </a:rPr>
                      <m:t>sadece</m:t>
                    </m:r>
                    <m:r>
                      <m:rPr>
                        <m:nor/>
                      </m:rPr>
                      <a:rPr lang="tr-TR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tr-TR" b="0" i="0" smtClean="0">
                        <a:latin typeface="Cambria Math" panose="02040503050406030204" pitchFamily="18" charset="0"/>
                      </a:rPr>
                      <m:t>ve</m:t>
                    </m:r>
                    <m:r>
                      <m:rPr>
                        <m:nor/>
                      </m:rPr>
                      <a:rPr lang="tr-TR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tr-TR" b="0" i="0" smtClean="0">
                        <a:latin typeface="Cambria Math" panose="02040503050406030204" pitchFamily="18" charset="0"/>
                      </a:rPr>
                      <m:t>sadece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=0 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𝑖𝑠𝑒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‖"/>
                        <m:endChr m:val="‖"/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tr-TR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tr-TR" dirty="0" smtClean="0"/>
              </a:p>
              <a:p>
                <a:pPr marL="50292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d>
                    <m:r>
                      <a:rPr lang="tr-TR" b="0" i="1" smtClean="0">
                        <a:latin typeface="Cambria Math" panose="02040503050406030204" pitchFamily="18" charset="0"/>
                      </a:rPr>
                      <m:t>∙</m:t>
                    </m:r>
                    <m:d>
                      <m:dPr>
                        <m:begChr m:val="‖"/>
                        <m:endChr m:val="‖"/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tr-TR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tr-TR" dirty="0" smtClean="0"/>
                  <a:t> bütün reel </a:t>
                </a:r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tr-TR" dirty="0" smtClean="0"/>
                  <a:t> sayıları için.</a:t>
                </a:r>
              </a:p>
              <a:p>
                <a:pPr marL="50292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tr-TR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tr-TR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d>
                              <m:dPr>
                                <m:ctrlPr>
                                  <a:rPr lang="tr-TR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tr-TR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d>
                          </m:sup>
                        </m:sSup>
                        <m:r>
                          <a:rPr lang="tr-TR" i="1" dirty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tr-TR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d>
                              <m:dPr>
                                <m:ctrlPr>
                                  <a:rPr lang="tr-TR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tr-TR" i="1" dirty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d>
                          </m:sup>
                        </m:sSup>
                      </m:e>
                    </m:d>
                    <m:r>
                      <a:rPr lang="tr-TR" b="0" i="1" dirty="0" smtClean="0">
                        <a:latin typeface="Cambria Math" panose="02040503050406030204" pitchFamily="18" charset="0"/>
                      </a:rPr>
                      <m:t>≤</m:t>
                    </m:r>
                    <m:d>
                      <m:dPr>
                        <m:begChr m:val="‖"/>
                        <m:endChr m:val="‖"/>
                        <m:ctrlPr>
                          <a:rPr lang="tr-TR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tr-TR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d>
                              <m:dPr>
                                <m:ctrlPr>
                                  <a:rPr lang="tr-TR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tr-TR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d>
                          </m:sup>
                        </m:sSup>
                      </m:e>
                    </m:d>
                    <m:r>
                      <a:rPr lang="tr-TR" b="0" i="1" dirty="0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‖"/>
                        <m:endChr m:val="‖"/>
                        <m:ctrlPr>
                          <a:rPr lang="tr-TR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tr-TR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d>
                              <m:dPr>
                                <m:ctrlPr>
                                  <a:rPr lang="tr-TR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tr-TR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d>
                          </m:sup>
                        </m:sSup>
                      </m:e>
                    </m:d>
                  </m:oMath>
                </a14:m>
                <a:r>
                  <a:rPr lang="tr-TR" dirty="0" smtClean="0"/>
                  <a:t>, Üçgen eşitsizliği</a:t>
                </a:r>
              </a:p>
              <a:p>
                <a:pPr marL="45720" indent="0">
                  <a:buNone/>
                </a:pPr>
                <a:r>
                  <a:rPr lang="tr-TR" dirty="0" smtClean="0"/>
                  <a:t>Örnek: </a:t>
                </a:r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begChr m:val="["/>
                        <m:endChr m:val="]"/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e>
                    </m:d>
                  </m:oMath>
                </a14:m>
                <a:r>
                  <a:rPr lang="tr-TR" dirty="0" smtClean="0"/>
                  <a:t> aralığında tanımlı zamana bağlı sürekli </a:t>
                </a:r>
                <a:r>
                  <a:rPr lang="tr-TR" dirty="0" err="1" smtClean="0"/>
                  <a:t>skaler</a:t>
                </a:r>
                <a:r>
                  <a:rPr lang="tr-TR" dirty="0" smtClean="0"/>
                  <a:t> bir fonksiyon olsun. </a:t>
                </a:r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tr-TR" dirty="0" smtClean="0"/>
                  <a:t> için kabul edilebilir bir norm tanımlayın.</a:t>
                </a: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‖"/>
                          <m:endChr m:val="‖"/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tr-TR" b="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sSub>
                                <m:sSubPr>
                                  <m:ctrlP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sSub>
                                <m:sSubPr>
                                  <m:ctrlP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sub>
                              </m:sSub>
                            </m:lim>
                          </m:limLow>
                        </m:fName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{|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)|}</m:t>
                          </m:r>
                        </m:e>
                      </m:func>
                    </m:oMath>
                  </m:oMathPara>
                </a14:m>
                <a:endParaRPr lang="tr-TR" dirty="0" smtClean="0"/>
              </a:p>
              <a:p>
                <a:pPr marL="45720" indent="0">
                  <a:buNone/>
                </a:pPr>
                <a:r>
                  <a:rPr lang="tr-TR" dirty="0" smtClean="0"/>
                  <a:t>Uygun bir normdur, çünkü yukarıda verilen üç özelliği de sağlamaktadır.</a:t>
                </a:r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6"/>
                <a:stretch>
                  <a:fillRect l="-273" t="-137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1AED8-0CE7-448B-8AFA-39DDECFBF1A2}" type="datetime1">
              <a:rPr lang="tr-TR" smtClean="0"/>
              <a:t>18.03.2019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Nurdan Bilgin 2018-2019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581CE-71F0-4088-85C7-6D10BC70B87B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3329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Fonksiyonelin Artımı (</a:t>
            </a:r>
            <a:r>
              <a:rPr lang="tr-TR" dirty="0" err="1" smtClean="0"/>
              <a:t>increment</a:t>
            </a:r>
            <a:r>
              <a:rPr lang="tr-TR" dirty="0" smtClean="0"/>
              <a:t> of a </a:t>
            </a:r>
            <a:r>
              <a:rPr lang="tr-TR" dirty="0" err="1" smtClean="0"/>
              <a:t>functional</a:t>
            </a:r>
            <a:r>
              <a:rPr lang="tr-TR" dirty="0" smtClean="0"/>
              <a:t>)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 smtClean="0"/>
                  <a:t>Eğer </a:t>
                </a:r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𝑣𝑒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tr-TR" dirty="0" smtClean="0"/>
                  <a:t>, tanımlı bir J fonksiyoneli içerisinde fonksiyonlarsa, </a:t>
                </a:r>
                <a14:m>
                  <m:oMath xmlns:m="http://schemas.openxmlformats.org/officeDocument/2006/math">
                    <m:r>
                      <a:rPr lang="tr-TR" i="1" dirty="0" smtClean="0">
                        <a:latin typeface="Cambria Math" panose="02040503050406030204" pitchFamily="18" charset="0"/>
                      </a:rPr>
                      <m:t>𝐽</m:t>
                    </m:r>
                  </m:oMath>
                </a14:m>
                <a:r>
                  <a:rPr lang="tr-TR" dirty="0" smtClean="0"/>
                  <a:t>’</a:t>
                </a:r>
                <a:r>
                  <a:rPr lang="tr-TR" dirty="0" err="1" smtClean="0"/>
                  <a:t>nin</a:t>
                </a:r>
                <a:r>
                  <a:rPr lang="tr-TR" dirty="0" smtClean="0"/>
                  <a:t> artımı aşağıdaki gibi tanımlanabilir.</a:t>
                </a: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tr-TR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≡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𝐽</m:t>
                      </m:r>
                      <m:d>
                        <m:d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bar>
                            <m:bar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ba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  <m:bar>
                            <m:bar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bar>
                        </m:e>
                      </m:d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𝐽</m:t>
                      </m:r>
                      <m:d>
                        <m:d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bar>
                            <m:bar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bar>
                        </m:e>
                      </m:d>
                    </m:oMath>
                  </m:oMathPara>
                </a14:m>
                <a:endParaRPr lang="tr-TR" b="0" dirty="0" smtClean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tr-TR">
                        <a:latin typeface="Cambria Math" panose="02040503050406030204" pitchFamily="18" charset="0"/>
                      </a:rPr>
                      <m:t>Δ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𝐽</m:t>
                    </m:r>
                  </m:oMath>
                </a14:m>
                <a:r>
                  <a:rPr lang="tr-TR" dirty="0" smtClean="0"/>
                  <a:t>, </a:t>
                </a:r>
                <a14:m>
                  <m:oMath xmlns:m="http://schemas.openxmlformats.org/officeDocument/2006/math">
                    <m:bar>
                      <m:bar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bar>
                    <m:r>
                      <a:rPr lang="tr-T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𝑣𝑒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𝛿</m:t>
                    </m:r>
                    <m:bar>
                      <m:bar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bar>
                  </m:oMath>
                </a14:m>
                <a:r>
                  <a:rPr lang="tr-TR" dirty="0" smtClean="0"/>
                  <a:t> yani fonksiyona ve fonksiyonun varyasyonuna bağlı olduğu için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tr-TR">
                        <a:latin typeface="Cambria Math" panose="02040503050406030204" pitchFamily="18" charset="0"/>
                      </a:rPr>
                      <m:t>Δ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𝐽</m:t>
                    </m:r>
                  </m:oMath>
                </a14:m>
                <a:r>
                  <a:rPr lang="tr-TR" dirty="0" smtClean="0"/>
                  <a:t>’yi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tr-TR">
                        <a:latin typeface="Cambria Math" panose="02040503050406030204" pitchFamily="18" charset="0"/>
                      </a:rPr>
                      <m:t>Δ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𝐽</m:t>
                    </m:r>
                  </m:oMath>
                </a14:m>
                <a:r>
                  <a:rPr lang="tr-TR" dirty="0" smtClean="0"/>
                  <a:t>(</a:t>
                </a:r>
                <a14:m>
                  <m:oMath xmlns:m="http://schemas.openxmlformats.org/officeDocument/2006/math">
                    <m:bar>
                      <m:bar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bar>
                    <m:r>
                      <a:rPr lang="tr-TR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𝛿</m:t>
                    </m:r>
                    <m:bar>
                      <m:bar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bar>
                  </m:oMath>
                </a14:m>
                <a:r>
                  <a:rPr lang="tr-TR" dirty="0" smtClean="0"/>
                  <a:t>) şeklinde ifade etmek mümkündür.</a:t>
                </a:r>
              </a:p>
              <a:p>
                <a:r>
                  <a:rPr lang="tr-TR" dirty="0" smtClean="0"/>
                  <a:t>Örneğin</a:t>
                </a: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𝐽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sup>
                        <m:e>
                          <m:sSup>
                            <m:sSup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tr-TR" dirty="0" smtClean="0"/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tr-TR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𝐽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𝐽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sup>
                        <m:e>
                          <m:sSup>
                            <m:sSup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d>
                                    <m:dPr>
                                      <m:ctrlPr>
                                        <a:rPr lang="tr-T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tr-TR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𝛿</m:t>
                                  </m:r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d>
                                    <m:dPr>
                                      <m:ctrlPr>
                                        <a:rPr lang="tr-T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tr-TR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sup>
                        <m:e>
                          <m:sSup>
                            <m:sSup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tr-TR" i="1" dirty="0" smtClean="0">
                  <a:latin typeface="Cambria Math" panose="02040503050406030204" pitchFamily="18" charset="0"/>
                </a:endParaRP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tr-TR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sup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d>
                                    <m:dPr>
                                      <m:ctrlPr>
                                        <a:rPr lang="tr-T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tr-TR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𝛿</m:t>
                                  </m:r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d>
                                    <m:dPr>
                                      <m:ctrlPr>
                                        <a:rPr lang="tr-T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tr-TR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d>
                                    <m:dPr>
                                      <m:ctrlPr>
                                        <a:rPr lang="tr-T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tr-TR" i="1">
                                          <a:latin typeface="Cambria Math" panose="02040503050406030204" pitchFamily="18" charset="0"/>
                                        </a:rPr>
                                        <m:t>𝛿</m:t>
                                      </m:r>
                                      <m:r>
                                        <a:rPr lang="tr-TR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d>
                                        <m:dPr>
                                          <m:ctrlPr>
                                            <a:rPr lang="tr-T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tr-TR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  <m:sup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4"/>
                <a:stretch>
                  <a:fillRect t="-137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1AED8-0CE7-448B-8AFA-39DDECFBF1A2}" type="datetime1">
              <a:rPr lang="tr-TR" smtClean="0"/>
              <a:t>18.03.2019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Nurdan Bilgin 2018-2019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581CE-71F0-4088-85C7-6D10BC70B87B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3714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Fonksiyonun Türevi (</a:t>
            </a:r>
            <a:r>
              <a:rPr lang="tr-TR" dirty="0" err="1" smtClean="0"/>
              <a:t>differential</a:t>
            </a:r>
            <a:r>
              <a:rPr lang="tr-TR" dirty="0" smtClean="0"/>
              <a:t> of a </a:t>
            </a:r>
            <a:r>
              <a:rPr lang="tr-TR" dirty="0" err="1" smtClean="0"/>
              <a:t>function</a:t>
            </a:r>
            <a:r>
              <a:rPr lang="tr-TR" dirty="0" smtClean="0"/>
              <a:t>)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 smtClean="0"/>
                  <a:t>bir fonksiyonelin </a:t>
                </a:r>
                <a:r>
                  <a:rPr lang="tr-TR" dirty="0"/>
                  <a:t>artımı, </a:t>
                </a:r>
                <a:r>
                  <a:rPr lang="tr-TR" dirty="0" smtClean="0"/>
                  <a:t>aşağıdaki gibi yazılabilir</a:t>
                </a: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tr-TR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𝐽</m:t>
                      </m:r>
                      <m:d>
                        <m:d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≡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𝐽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∙‖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‖</m:t>
                      </m:r>
                    </m:oMath>
                  </m:oMathPara>
                </a14:m>
                <a:endParaRPr lang="tr-TR" b="0" dirty="0" smtClean="0"/>
              </a:p>
              <a:p>
                <a:r>
                  <a:rPr lang="tr-TR" b="0" dirty="0" smtClean="0"/>
                  <a:t>Burada, </a:t>
                </a:r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𝐽</m:t>
                    </m:r>
                  </m:oMath>
                </a14:m>
                <a:r>
                  <a:rPr lang="tr-TR" dirty="0" smtClean="0"/>
                  <a:t>,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𝛿</m:t>
                    </m:r>
                    <m:sSup>
                      <m:sSup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tr-TR" b="0" i="1" smtClean="0">
                        <a:latin typeface="Cambria Math" panose="02040503050406030204" pitchFamily="18" charset="0"/>
                      </a:rPr>
                      <m:t>𝑑𝑒</m:t>
                    </m:r>
                  </m:oMath>
                </a14:m>
                <a:r>
                  <a:rPr lang="tr-TR" dirty="0" smtClean="0"/>
                  <a:t> doğrusaldır. Eğer</a:t>
                </a: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tr-TR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  <m:t>𝛿</m:t>
                                  </m:r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{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)}</m:t>
                          </m:r>
                        </m:e>
                      </m:func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tr-TR" dirty="0" smtClean="0"/>
              </a:p>
              <a:p>
                <a:pPr marL="45720" indent="0">
                  <a:buNone/>
                </a:pPr>
                <a:r>
                  <a:rPr lang="tr-TR" dirty="0" smtClean="0"/>
                  <a:t>Bu durumda </a:t>
                </a:r>
                <a14:m>
                  <m:oMath xmlns:m="http://schemas.openxmlformats.org/officeDocument/2006/math">
                    <m:r>
                      <a:rPr lang="tr-TR" i="1" dirty="0" smtClean="0">
                        <a:latin typeface="Cambria Math" panose="02040503050406030204" pitchFamily="18" charset="0"/>
                      </a:rPr>
                      <m:t>𝐽</m:t>
                    </m:r>
                  </m:oMath>
                </a14:m>
                <a:r>
                  <a:rPr lang="tr-TR" dirty="0" smtClean="0"/>
                  <a:t>’nin </a:t>
                </a:r>
                <a14:m>
                  <m:oMath xmlns:m="http://schemas.openxmlformats.org/officeDocument/2006/math">
                    <m:r>
                      <a:rPr lang="tr-TR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tr-TR" dirty="0" err="1" smtClean="0"/>
                  <a:t>’de</a:t>
                </a:r>
                <a:r>
                  <a:rPr lang="tr-TR" dirty="0" smtClean="0"/>
                  <a:t> </a:t>
                </a:r>
                <a:r>
                  <a:rPr lang="tr-TR" b="1" dirty="0" err="1" smtClean="0"/>
                  <a:t>türevlenebilir</a:t>
                </a:r>
                <a:r>
                  <a:rPr lang="tr-TR" dirty="0" smtClean="0"/>
                  <a:t> olduğu ve </a:t>
                </a:r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𝛿</m:t>
                    </m:r>
                    <m:sSup>
                      <m:sSup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tr-TR" b="0" i="1" smtClean="0">
                        <a:latin typeface="Cambria Math" panose="02040503050406030204" pitchFamily="18" charset="0"/>
                      </a:rPr>
                      <m:t>𝑛𝑖𝑛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tr-TR" dirty="0" smtClean="0"/>
                  <a:t> </a:t>
                </a:r>
                <a14:m>
                  <m:oMath xmlns:m="http://schemas.openxmlformats.org/officeDocument/2006/math">
                    <m:r>
                      <a:rPr lang="tr-TR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tr-TR" dirty="0" smtClean="0"/>
                  <a:t> fonksiyonu için değerlendirilen </a:t>
                </a:r>
                <a14:m>
                  <m:oMath xmlns:m="http://schemas.openxmlformats.org/officeDocument/2006/math">
                    <m:r>
                      <a:rPr lang="tr-TR" i="1" dirty="0" smtClean="0">
                        <a:latin typeface="Cambria Math" panose="02040503050406030204" pitchFamily="18" charset="0"/>
                      </a:rPr>
                      <m:t>𝐽</m:t>
                    </m:r>
                  </m:oMath>
                </a14:m>
                <a:r>
                  <a:rPr lang="tr-TR" dirty="0" smtClean="0"/>
                  <a:t> fonksiyonelinin </a:t>
                </a:r>
                <a:r>
                  <a:rPr lang="tr-TR" b="1" dirty="0" smtClean="0"/>
                  <a:t>varyasyonu</a:t>
                </a:r>
                <a:r>
                  <a:rPr lang="tr-TR" dirty="0" smtClean="0"/>
                  <a:t> olduğu söylenebilir.</a:t>
                </a:r>
              </a:p>
              <a:p>
                <a14:m>
                  <m:oMath xmlns:m="http://schemas.openxmlformats.org/officeDocument/2006/math">
                    <m:r>
                      <a:rPr lang="tr-TR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tr-TR" dirty="0" smtClean="0"/>
                  <a:t> değişkenli bir fonksiyonun </a:t>
                </a:r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tr-TR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tr-TR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tr-TR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tr-TR" dirty="0" smtClean="0"/>
                  <a:t> türevi aşağıdaki gibi elde edilmektedir.</a:t>
                </a: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𝑑𝑓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m:rPr>
                          <m:sty m:val="p"/>
                        </m:rPr>
                        <a:rPr lang="tr-TR" b="0" i="0" smtClean="0"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m:rPr>
                          <m:sty m:val="p"/>
                        </m:rPr>
                        <a:rPr lang="tr-TR"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+…+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  <m:r>
                        <m:rPr>
                          <m:sty m:val="p"/>
                        </m:rPr>
                        <a:rPr lang="tr-TR"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tr-TR" dirty="0" smtClean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7"/>
                <a:stretch>
                  <a:fillRect l="-273" t="-149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1AED8-0CE7-448B-8AFA-39DDECFBF1A2}" type="datetime1">
              <a:rPr lang="tr-TR" smtClean="0"/>
              <a:t>18.03.2019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Nurdan Bilgin 2018-2019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581CE-71F0-4088-85C7-6D10BC70B87B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086663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>
    <a:lnDef>
      <a:spPr>
        <a:ln w="38100">
          <a:solidFill>
            <a:schemeClr val="tx1"/>
          </a:solidFill>
          <a:headEnd type="triangl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8956</TotalTime>
  <Words>237</Words>
  <Application>Microsoft Office PowerPoint</Application>
  <PresentationFormat>Geniş ekran</PresentationFormat>
  <Paragraphs>132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Arial</vt:lpstr>
      <vt:lpstr>Calibri</vt:lpstr>
      <vt:lpstr>Cambria Math</vt:lpstr>
      <vt:lpstr>Corbel</vt:lpstr>
      <vt:lpstr>Basis</vt:lpstr>
      <vt:lpstr>Optimal kontrol</vt:lpstr>
      <vt:lpstr>Varyasyonlar Hesabı</vt:lpstr>
      <vt:lpstr>Fonksiyonelin Tanımı</vt:lpstr>
      <vt:lpstr>Doğrusal Fonksiyonel</vt:lpstr>
      <vt:lpstr>Doğrusal Fonksiyonel</vt:lpstr>
      <vt:lpstr>Doğrusal Olmayan Fonksiyonel</vt:lpstr>
      <vt:lpstr>Bir Fonksiyonun Normu</vt:lpstr>
      <vt:lpstr>Fonksiyonelin Artımı (increment of a functional)</vt:lpstr>
      <vt:lpstr>Fonksiyonun Türevi (differential of a function)</vt:lpstr>
      <vt:lpstr>Fonksiyonun Türevi (differential of a function)</vt:lpstr>
      <vt:lpstr>J’nin varyasyonu</vt:lpstr>
      <vt:lpstr>Fonksiyonellerin Maksimum ve Minimumları</vt:lpstr>
      <vt:lpstr>Varyasyonlar Analizinin Temel Teoremi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Optimal kontrol</dc:title>
  <dc:creator>Nurdan Bilgin</dc:creator>
  <cp:lastModifiedBy>Nurdan</cp:lastModifiedBy>
  <cp:revision>346</cp:revision>
  <dcterms:created xsi:type="dcterms:W3CDTF">2019-02-09T14:54:41Z</dcterms:created>
  <dcterms:modified xsi:type="dcterms:W3CDTF">2019-03-18T09:36:07Z</dcterms:modified>
</cp:coreProperties>
</file>