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72" r:id="rId4"/>
    <p:sldId id="274" r:id="rId5"/>
    <p:sldId id="275" r:id="rId6"/>
    <p:sldId id="276" r:id="rId7"/>
    <p:sldId id="277" r:id="rId8"/>
    <p:sldId id="273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87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8"/>
            <p14:sldId id="272"/>
            <p14:sldId id="274"/>
            <p14:sldId id="275"/>
            <p14:sldId id="276"/>
            <p14:sldId id="277"/>
            <p14:sldId id="273"/>
            <p14:sldId id="278"/>
            <p14:sldId id="279"/>
            <p14:sldId id="280"/>
            <p14:sldId id="281"/>
            <p14:sldId id="283"/>
            <p14:sldId id="282"/>
            <p14:sldId id="284"/>
            <p14:sldId id="285"/>
            <p14:sldId id="286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9.03.2019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9.03.2019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9.03.2019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Üçüncü </a:t>
            </a:r>
            <a:r>
              <a:rPr lang="tr-TR" sz="2000" dirty="0"/>
              <a:t>Bölüm:</a:t>
            </a:r>
          </a:p>
          <a:p>
            <a:r>
              <a:rPr lang="tr-TR" sz="2000" dirty="0" smtClean="0"/>
              <a:t>Dinamik Programlama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9.03.2019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Optimal Kontrol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Sınır değerin aşağıdaki gibi olduğunu hatırlayalım.;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err="1" smtClean="0"/>
                  <a:t>Slaytın</a:t>
                </a:r>
                <a:r>
                  <a:rPr lang="tr-TR" dirty="0" smtClean="0"/>
                  <a:t> başında verilen denklemi  çözmek üzere, 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şeklinde bir fonksiyonun çözüm olduğunu varsayalım burada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bilinmeyen bir fonksiyon.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Bu durumda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̇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olur. Bu değerleri yukarıdaki denklemde yerine yazarsak;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24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Optimal Kontrol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Tüm terimleri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’ye bölersek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 Sınır değer ilişkisinden </a:t>
                </a:r>
                <a:r>
                  <a:rPr lang="tr-TR" dirty="0" err="1" smtClean="0"/>
                  <a:t>K’nın</a:t>
                </a:r>
                <a:r>
                  <a:rPr lang="tr-TR" dirty="0" smtClean="0"/>
                  <a:t> son değeri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olarak elde edilir.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için bulduğumuz diferansiyel denklemin çözümü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98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Optimal Kontrol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→∞,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tr-TR" b="0" dirty="0" smtClean="0"/>
                  <a:t>olur. Bu nedenle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0" dirty="0" smtClean="0"/>
                  <a:t> olur. Böylelikle sistem dengelenmiş olur.</a:t>
                </a:r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2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Karesel performans ölçütü ile doğrusal sistem aşağıdaki gibi verilmiş olsun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acc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ba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problem için kontrol ve durumlar için tanımlanmış herhangi bir kısıt yok.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𝑣𝑒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𝐾𝚤𝑠𝚤𝑡𝑠𝚤𝑧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𝑣𝑒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𝑠𝑖𝑚𝑒𝑡𝑟𝑖𝑘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𝑝𝑜𝑧𝑖𝑡𝑖𝑓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𝑦𝑎𝑟𝚤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𝑡𝑎𝑛𝚤𝑚𝑙𝚤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𝑠𝑖𝑚𝑒𝑡𝑟𝑖𝑘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𝑝𝑜𝑧𝑖𝑡𝑖𝑓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𝑡𝑎𝑛𝚤𝑚𝑙𝚤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𝑇𝑎𝑛𝚤𝑚𝑙𝑎𝑛𝑚𝚤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𝑙𝑎𝑛𝑔𝚤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𝑏𝑖𝑡𝑖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𝑍𝑎𝑚𝑎𝑛𝚤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𝐻𝐽𝐵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3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Hamiltonian ifadesi aşağıdaki gibi veriliyor.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𝑠𝑖𝑚𝑒𝑡𝑟𝑖𝑘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𝑝𝑜𝑧𝑖𝑡𝑖𝑓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𝑡𝑎𝑛𝚤𝑚𝑙𝚤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minimize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eder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tr-TR" dirty="0" smtClean="0"/>
                  <a:t>yi hamiltonian ifadesinde yerine yazarsak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ba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4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Aşağıdaki gibi bulunan Hamiltonian ifadesini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HJB denkleminde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𝐻𝐽𝐵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yerine yazarsak.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Sınır Koşullar: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74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sınır koşuluna bağlı olarak HJB denklemini çözmek için: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Şeklinde bir fonksiyon olduğunu varsayalım. Burada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gerçek, simetrik,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 smtClean="0"/>
                  <a:t>, pozitif tanımlı olarak belirlenecek bir matrisi ifade etmektedir.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ifadesinin zamana ve durumlara göre türevini alırsak;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Zamana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ı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rev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Durumlara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ğ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ı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rev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 Bu ifadeleri HJB denkleminde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yerine yazarsak;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r="-4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19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HJB denklemini aşağıdaki gibi elde ederiz.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Denklemi düzenlersek;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tr-TR" dirty="0" smtClean="0"/>
                  <a:t>’yı simetrik ve simetrik olmayan iki matrisin toplamı şeklinde yazabiliriz. Şöyle ki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bar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ba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bar>
                                          <m:bar>
                                            <m:bar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𝑠𝑖𝑚𝑒𝑡𝑟𝑖𝑘</m:t>
                          </m:r>
                        </m:lim>
                      </m:limLow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bar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ba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</m:bar>
                                          <m:bar>
                                            <m:barPr>
                                              <m:ctrlP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 dirty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𝑠𝑖𝑚𝑒𝑡𝑟𝑖𝑘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denkleme sadece simetrik kısmın etkisi olduğu için denklemdeki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tr-TR" dirty="0" smtClean="0"/>
                  <a:t> terimi yerine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bar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Yazabiliriz. Böylece HJB denklemi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27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aşağıdaki gibi elde ederiz.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</m:ba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ba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denklemin tüm durumlar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için geçerli olması için ancak ve ancak,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r>
                        <a:rPr lang="tr-TR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Şartının sağlanması gereklidir.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smtClean="0"/>
                  <a:t> sınır değerinden başlayarak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çözülür 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elde edilir. Bu değerde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dirty="0" smtClean="0"/>
                  <a:t> ifadesinde yerine yazılarak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 Yukarıda kırmızı renkle gösterilen denkleme «matris riccati denklemi» adı verilir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55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Yorumlar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HJB </a:t>
                </a:r>
                <a:r>
                  <a:rPr lang="tr-TR" dirty="0"/>
                  <a:t>denklemi (kısmi </a:t>
                </a:r>
                <a:r>
                  <a:rPr lang="tr-TR" dirty="0" smtClean="0"/>
                  <a:t>diferansiyel </a:t>
                </a:r>
                <a:r>
                  <a:rPr lang="tr-TR" dirty="0"/>
                  <a:t>denklem), </a:t>
                </a:r>
                <a:r>
                  <a:rPr lang="tr-TR" dirty="0" smtClean="0"/>
                  <a:t>Matrix Ricatti Denklemi şeklinde isimlendirilen, bir grup </a:t>
                </a:r>
                <a:r>
                  <a:rPr lang="tr-TR" dirty="0"/>
                  <a:t>doğrusal olmayan diferansiyel denklem </a:t>
                </a:r>
                <a:r>
                  <a:rPr lang="tr-TR" dirty="0" smtClean="0"/>
                  <a:t>kümesine </a:t>
                </a:r>
                <a:r>
                  <a:rPr lang="tr-TR" dirty="0"/>
                  <a:t>indirgenir.</a:t>
                </a:r>
              </a:p>
              <a:p>
                <a:r>
                  <a:rPr lang="tr-TR" dirty="0" smtClean="0"/>
                  <a:t>Matrix </a:t>
                </a:r>
                <a:r>
                  <a:rPr lang="tr-TR" dirty="0"/>
                  <a:t>Riqatti denklemi olarak </a:t>
                </a:r>
                <a:r>
                  <a:rPr lang="tr-TR" dirty="0" smtClean="0"/>
                  <a:t>adlandırılan denklem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sSup>
                        <m:sSup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</m:e>
                        <m:sup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bar>
                      <m:r>
                        <a:rPr lang="tr-TR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tr-TR" dirty="0" smtClean="0"/>
                  <a:t>Dikkat edilirse, n </a:t>
                </a:r>
                <a:r>
                  <a:rPr lang="tr-TR" dirty="0"/>
                  <a:t>x n </a:t>
                </a:r>
                <a:r>
                  <a:rPr lang="tr-TR" dirty="0" smtClean="0"/>
                  <a:t>K(t</a:t>
                </a:r>
                <a:r>
                  <a:rPr lang="tr-TR" dirty="0"/>
                  <a:t>) </a:t>
                </a:r>
                <a:r>
                  <a:rPr lang="tr-TR" dirty="0" smtClean="0"/>
                  <a:t>matrisi </a:t>
                </a:r>
                <a:r>
                  <a:rPr lang="tr-TR" dirty="0"/>
                  <a:t>simetrik </a:t>
                </a:r>
                <a:r>
                  <a:rPr lang="tr-TR" dirty="0" smtClean="0"/>
                  <a:t>olduğu için, sadece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 + 1)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diferansiyel </a:t>
                </a:r>
                <a:r>
                  <a:rPr lang="tr-TR" dirty="0" smtClean="0"/>
                  <a:t>denklemin integre edilmesi yeterli olacağı farkedilebilir.</a:t>
                </a:r>
                <a:endParaRPr lang="tr-TR" dirty="0"/>
              </a:p>
              <a:p>
                <a:r>
                  <a:rPr lang="tr-TR" dirty="0"/>
                  <a:t>Daha </a:t>
                </a:r>
                <a:r>
                  <a:rPr lang="tr-TR" dirty="0" smtClean="0"/>
                  <a:t>sonraki derslerimizde, </a:t>
                </a:r>
                <a:r>
                  <a:rPr lang="tr-TR" dirty="0"/>
                  <a:t>Matrix Riqatti </a:t>
                </a:r>
                <a:r>
                  <a:rPr lang="tr-TR" dirty="0" smtClean="0"/>
                  <a:t>denklemini varyasyonel </a:t>
                </a:r>
                <a:r>
                  <a:rPr lang="tr-TR" dirty="0"/>
                  <a:t>yöntemler kullanarak </a:t>
                </a:r>
                <a:r>
                  <a:rPr lang="tr-TR" dirty="0" smtClean="0"/>
                  <a:t>da türeteceğiz</a:t>
                </a:r>
                <a:r>
                  <a:rPr lang="tr-TR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02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DİNAMİK PROGRAMLAMA</a:t>
            </a:r>
            <a:endParaRPr lang="tr-TR" sz="36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Hamilton-</a:t>
            </a:r>
            <a:r>
              <a:rPr lang="tr-TR" dirty="0" err="1" smtClean="0"/>
              <a:t>Jacobi</a:t>
            </a:r>
            <a:r>
              <a:rPr lang="tr-TR" dirty="0" smtClean="0"/>
              <a:t>-</a:t>
            </a:r>
            <a:r>
              <a:rPr lang="tr-TR" dirty="0" err="1" smtClean="0"/>
              <a:t>Bellman</a:t>
            </a:r>
            <a:r>
              <a:rPr lang="tr-TR" dirty="0" smtClean="0"/>
              <a:t> (HJB) Denklemi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9.03.2019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HJB Denklemine İlişkin Yorumlar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HJB,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serbest olsa bile uygulanabilir. </a:t>
                </a:r>
                <a:r>
                  <a:rPr lang="tr-TR" dirty="0" smtClean="0"/>
                  <a:t>Sınır şartı yine aşağıdaki gibi olacaktır.</a:t>
                </a:r>
                <a:r>
                  <a:rPr lang="tr-TR" dirty="0"/>
                  <a:t/>
                </a:r>
                <a:br>
                  <a:rPr lang="tr-TR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/>
                </a:r>
                <a:br>
                  <a:rPr lang="tr-TR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'nin (HJB</a:t>
                </a:r>
                <a:r>
                  <a:rPr lang="tr-TR" dirty="0" smtClean="0"/>
                  <a:t>)’yi sağlaması gerektiğini </a:t>
                </a:r>
                <a:r>
                  <a:rPr lang="tr-TR" dirty="0"/>
                  <a:t>gösterdik [yani, (HJB) </a:t>
                </a:r>
                <a:r>
                  <a:rPr lang="tr-TR" dirty="0" smtClean="0"/>
                  <a:t>optimalite </a:t>
                </a:r>
                <a:r>
                  <a:rPr lang="tr-TR" dirty="0"/>
                  <a:t>için </a:t>
                </a:r>
                <a:r>
                  <a:rPr lang="tr-TR" dirty="0" smtClean="0"/>
                  <a:t>gerek koşuldur]. </a:t>
                </a:r>
                <a:r>
                  <a:rPr lang="tr-TR" dirty="0"/>
                  <a:t>Ayrıca (HJB) 'nin </a:t>
                </a:r>
                <a:r>
                  <a:rPr lang="tr-TR" dirty="0" smtClean="0"/>
                  <a:t>yeter koşul olduğuda </a:t>
                </a:r>
                <a:r>
                  <a:rPr lang="tr-TR" dirty="0"/>
                  <a:t>gösterilebilir.</a:t>
                </a:r>
                <a:br>
                  <a:rPr lang="tr-TR" dirty="0"/>
                </a:br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>Genel olarak, (HJB) sayısal olarak çözülür, yaklaşık sonuçlara yol açar [(HJB) 'nin kesin bir denklem olduğuna dikkat edin). </a:t>
                </a:r>
                <a:r>
                  <a:rPr lang="tr-TR" dirty="0" smtClean="0"/>
                  <a:t>Denklem</a:t>
                </a:r>
              </a:p>
              <a:p>
                <a:pPr marL="45720" indent="0">
                  <a:buNone/>
                </a:pPr>
                <a:r>
                  <a:rPr lang="tr-TR" dirty="0"/>
                  <a:t/>
                </a:r>
                <a:br>
                  <a:rPr lang="tr-T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r>
                  <a:rPr lang="tr-TR" dirty="0"/>
                  <a:t/>
                </a:r>
                <a:br>
                  <a:rPr lang="tr-TR" dirty="0"/>
                </a:b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[</a:t>
                </a:r>
                <a:r>
                  <a:rPr lang="tr-TR" dirty="0"/>
                  <a:t>genel OC problemini çözmek için dinamik programlama kullanılarak türetilmiş], </a:t>
                </a:r>
                <a:r>
                  <a:rPr lang="tr-TR" dirty="0"/>
                  <a:t>(</a:t>
                </a:r>
                <a:r>
                  <a:rPr lang="tr-TR" dirty="0" smtClean="0"/>
                  <a:t>HJB)’nin ayrıklaştırılması yaklaşımı ile elde edilen kesin çözümdür</a:t>
                </a:r>
                <a:r>
                  <a:rPr lang="tr-TR" dirty="0"/>
                  <a:t>.</a:t>
                </a:r>
                <a:br>
                  <a:rPr lang="tr-TR" dirty="0"/>
                </a:br>
                <a:r>
                  <a:rPr lang="tr-TR" dirty="0"/>
                  <a:t/>
                </a:r>
                <a:br>
                  <a:rPr lang="tr-TR" dirty="0"/>
                </a:br>
                <a:r>
                  <a:rPr lang="tr-TR" dirty="0"/>
                  <a:t>Her iki yaklaşım da (yani, (HJB) ve (OC-DP) optimal bir kontrol yasasına yol </a:t>
                </a:r>
                <a:r>
                  <a:rPr lang="tr-TR" dirty="0" smtClean="0"/>
                  <a:t>açmaktadır.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9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7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Optimal Kontrol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şeklinde tanımlanmış </a:t>
                </a:r>
                <a:r>
                  <a:rPr lang="tr-TR" dirty="0" smtClean="0"/>
                  <a:t>doğrusal olmayan zamanla değişen (NLTV) bir  kontrol problemi düşünelim. Performans ölçütü aşağıdaki gibi tanımlanmış olsun.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𝑇𝑎𝑛𝚤𝑚𝑙𝑎𝑛𝑚𝚤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𝑙𝑎𝑛𝑔𝚤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𝑏𝑖𝑡𝑖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𝑍𝑎𝑚𝑎𝑛𝚤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𝑇𝑎𝑛𝚤𝑚𝑙𝑎𝑛𝑚𝚤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𝑓𝑜𝑛𝑘𝑠𝑖𝑦𝑜𝑛𝑙𝑎𝑟𝑑𝚤𝑟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Problemi daha genel bir forma taşımak istersek;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lim>
                          </m:limLow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b="0" dirty="0" smtClean="0"/>
                  <a:t>, bitiş zamanından küçük veya eşit herhangi bir değerdir.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0" dirty="0" smtClean="0"/>
                  <a:t> geçerli/uygun durum değerlerini ifade eder. Performans ölçütünün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0" dirty="0" smtClean="0"/>
                  <a:t> ve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b="0" dirty="0" smtClean="0"/>
                  <a:t>’</a:t>
                </a:r>
                <a:r>
                  <a:rPr lang="tr-TR" b="0" dirty="0" err="1" smtClean="0"/>
                  <a:t>nin</a:t>
                </a:r>
                <a:r>
                  <a:rPr lang="tr-TR" b="0" dirty="0" smtClean="0"/>
                  <a:t> sayısal değeriyle optimal kontrol kuralının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b="0" dirty="0" smtClean="0"/>
                  <a:t> aralığındaki değişim öyküsüne bağlı olduğuna dikkat ediniz.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73" b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6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Optimal Kontrol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Şimdi tüm kabul edilebilir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:r>
                  <a:rPr lang="tr-TR" dirty="0" smtClean="0"/>
                  <a:t>tüm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değerleri için aşağıdaki </a:t>
                </a:r>
                <a:r>
                  <a:rPr lang="tr-TR" dirty="0"/>
                  <a:t>Performans </a:t>
                </a:r>
                <a:r>
                  <a:rPr lang="tr-TR" dirty="0" smtClean="0"/>
                  <a:t>Ölçütünü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lim>
                          </m:limLow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en aza indiren </a:t>
                </a:r>
                <a:r>
                  <a:rPr lang="tr-TR" dirty="0" smtClean="0"/>
                  <a:t>kontrolleri </a:t>
                </a:r>
                <a:r>
                  <a:rPr lang="tr-TR" dirty="0"/>
                  <a:t>belirlemeye çalışalım. </a:t>
                </a:r>
                <a:r>
                  <a:rPr lang="tr-TR" dirty="0" smtClean="0"/>
                  <a:t>Bu durumda en </a:t>
                </a:r>
                <a:r>
                  <a:rPr lang="tr-TR" dirty="0"/>
                  <a:t>düşük maliyet 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lim>
                          </m:limLow>
                        </m:lim>
                      </m:limLow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İntegrali aralıklara ayırırsak;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lim>
                              </m:limLow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b="0" dirty="0" err="1" smtClean="0"/>
                  <a:t>Optimallik</a:t>
                </a:r>
                <a:r>
                  <a:rPr lang="tr-TR" b="0" dirty="0" smtClean="0"/>
                  <a:t> prensibi gereği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lim>
                              </m:limLow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9" t="-9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Optimal Kontrol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lim>
                              </m:limLow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/>
                  <a:t>İfadesinde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zaman aralığı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başlangıç </a:t>
                </a:r>
                <a:r>
                  <a:rPr lang="tr-TR" dirty="0"/>
                  <a:t>durumuyla</a:t>
                </a:r>
                <a:r>
                  <a:rPr lang="tr-TR" dirty="0" smtClean="0"/>
                  <a:t>  </a:t>
                </a:r>
                <a:r>
                  <a:rPr lang="tr-TR" dirty="0"/>
                  <a:t>için işlemin </a:t>
                </a:r>
                <a:r>
                  <a:rPr lang="tr-TR" dirty="0" smtClean="0"/>
                  <a:t>minimum </a:t>
                </a:r>
                <a:r>
                  <a:rPr lang="tr-TR" dirty="0"/>
                  <a:t>maliyetidir.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b="0" dirty="0" smtClean="0"/>
                  <a:t>’</a:t>
                </a:r>
                <a:r>
                  <a:rPr lang="tr-TR" b="0" dirty="0" err="1" smtClean="0"/>
                  <a:t>ın</a:t>
                </a:r>
                <a:r>
                  <a:rPr lang="tr-TR" b="0" dirty="0" smtClean="0"/>
                  <a:t> ikinci türevinin var ve sınırlı olduğu varsayımıyla,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b="0" dirty="0" smtClean="0"/>
                  <a:t>’ı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b="0" dirty="0" smtClean="0"/>
                  <a:t> noktası etrafında Taylor serisi açılımı ile açabiliriz. Bu durumda aşağıdaki açılım elde edilir.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lim>
                              </m:limLow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ksek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dereceli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terimler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Optimal Kontrol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b="0" dirty="0" smtClean="0"/>
                  <a:t>Küçük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b="0" dirty="0" smtClean="0"/>
                  <a:t> değeri için.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dirty="0"/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tr-T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b="0" dirty="0" smtClean="0"/>
                  <a:t> yüksek dereceli terimleri temsil etmektedir.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b="0" i="0" dirty="0" smtClean="0">
                    <a:latin typeface="+mj-lt"/>
                  </a:rPr>
                  <a:t>ye bağlı olmayan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b="0" dirty="0" smtClean="0"/>
                  <a:t> terimlerini </a:t>
                </a:r>
                <a:r>
                  <a:rPr lang="tr-TR" b="0" dirty="0" err="1" smtClean="0"/>
                  <a:t>minimizasyon</a:t>
                </a:r>
                <a:r>
                  <a:rPr lang="tr-TR" b="0" dirty="0" smtClean="0"/>
                  <a:t> işleminin dışına çıkarıp yukarıdaki denklemi yeniden düzenlersek;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dirty="0"/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b="0" dirty="0" smtClean="0"/>
                  <a:t>Ardından tüm terimleri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b="0" dirty="0" smtClean="0"/>
                  <a:t>’ye bölüp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b="0" dirty="0" smtClean="0"/>
                  <a:t> limitini alırsak.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ba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tr-TR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𝐻𝑎𝑚𝑖𝑙𝑡𝑜𝑛𝑖𝑎𝑛</m:t>
                              </m:r>
                            </m:lim>
                          </m:limLow>
                        </m:e>
                      </m:func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t="-4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Optimal Kontrol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ba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bar>
                                            <m:bar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bar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tr-TR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𝐻𝑎𝑚𝑖𝑙𝑡𝑜𝑛𝑖𝑎𝑛</m:t>
                              </m:r>
                            </m:lim>
                          </m:limLow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/>
                  <a:t>Hamilton-</a:t>
                </a:r>
                <a:r>
                  <a:rPr lang="tr-TR" dirty="0" err="1"/>
                  <a:t>Jacobi</a:t>
                </a:r>
                <a:r>
                  <a:rPr lang="tr-TR" dirty="0"/>
                  <a:t>-</a:t>
                </a:r>
                <a:r>
                  <a:rPr lang="tr-TR" dirty="0" err="1"/>
                  <a:t>Bellman</a:t>
                </a:r>
                <a:r>
                  <a:rPr lang="tr-TR" dirty="0"/>
                  <a:t> (HJB) </a:t>
                </a:r>
                <a:r>
                  <a:rPr lang="tr-TR" dirty="0" smtClean="0"/>
                  <a:t>Denklemi olarak bilinen denklem bu durumda aşağıdaki gibi yazılabilir.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err="1" smtClean="0"/>
                  <a:t>hamiltonian’ı</a:t>
                </a:r>
                <a:r>
                  <a:rPr lang="tr-TR" dirty="0" smtClean="0"/>
                  <a:t> minimize edecek optimal kontroldür.</a:t>
                </a:r>
              </a:p>
              <a:p>
                <a:pPr marL="45720" indent="0">
                  <a:buNone/>
                </a:pPr>
                <a:r>
                  <a:rPr lang="tr-TR" dirty="0" err="1" smtClean="0"/>
                  <a:t>HJB’denklemi</a:t>
                </a:r>
                <a:r>
                  <a:rPr lang="tr-TR" dirty="0" smtClean="0"/>
                  <a:t> için sınır değer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koyarak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olarak elde edilir.</a:t>
                </a:r>
                <a:endParaRPr lang="tr-TR" dirty="0"/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Optimal Kontrol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Şeklinde bir kararsız sistem verilsin. Performans indeksi ise aşağıdaki gibi tanımlanmış olsun, durum değişkenleri ve kontrol girişi için ise herhangi bir kısıt tanımlanmamış olsun.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’in </a:t>
                </a:r>
                <a:r>
                  <a:rPr lang="tr-TR" dirty="0" err="1" smtClean="0"/>
                  <a:t>minimizasyonunu</a:t>
                </a:r>
                <a:r>
                  <a:rPr lang="tr-TR" dirty="0" smtClean="0"/>
                  <a:t>, türevini sıfıra eşitleyerek yapabiliriz.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36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Optimal Kontrol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Devam: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minimize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eder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dirty="0" smtClean="0"/>
                  <a:t> değerini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𝐻𝐽𝐵</m:t>
                    </m:r>
                  </m:oMath>
                </a14:m>
                <a:r>
                  <a:rPr lang="tr-TR" dirty="0" smtClean="0"/>
                  <a:t> ifadesinde yerine yazarsak;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olduğu görülecektir.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4642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312</Words>
  <Application>Microsoft Office PowerPoint</Application>
  <PresentationFormat>Widescreen</PresentationFormat>
  <Paragraphs>222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Cambria Math</vt:lpstr>
      <vt:lpstr>Corbel</vt:lpstr>
      <vt:lpstr>Basis</vt:lpstr>
      <vt:lpstr>Optimal kontrol</vt:lpstr>
      <vt:lpstr>DİNAMİK PROGRAMLAMA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Genel Optimal Kontrol Problemi</vt:lpstr>
      <vt:lpstr>Doğrusal Regülatör Problemi</vt:lpstr>
      <vt:lpstr>Doğrusal Regülatör Problemi</vt:lpstr>
      <vt:lpstr>Doğrusal Regülatör Problemi</vt:lpstr>
      <vt:lpstr>Doğrusal Regülatör Problemi</vt:lpstr>
      <vt:lpstr>Doğrusal Regülatör Problemi</vt:lpstr>
      <vt:lpstr>Doğrusal Regülatör Problemi</vt:lpstr>
      <vt:lpstr>Yorumlar</vt:lpstr>
      <vt:lpstr>HJB Denklemine İlişkin Yorumlar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315</cp:revision>
  <dcterms:created xsi:type="dcterms:W3CDTF">2019-02-09T14:54:41Z</dcterms:created>
  <dcterms:modified xsi:type="dcterms:W3CDTF">2019-03-09T16:34:05Z</dcterms:modified>
</cp:coreProperties>
</file>