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8" r:id="rId3"/>
    <p:sldId id="272" r:id="rId4"/>
    <p:sldId id="273" r:id="rId5"/>
    <p:sldId id="286" r:id="rId6"/>
    <p:sldId id="287" r:id="rId7"/>
    <p:sldId id="288" r:id="rId8"/>
    <p:sldId id="289" r:id="rId9"/>
    <p:sldId id="290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10" r:id="rId28"/>
    <p:sldId id="30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567D21-CCA7-4A91-B6CB-DE637EAFA74C}">
          <p14:sldIdLst>
            <p14:sldId id="256"/>
            <p14:sldId id="258"/>
            <p14:sldId id="272"/>
            <p14:sldId id="273"/>
            <p14:sldId id="286"/>
            <p14:sldId id="287"/>
            <p14:sldId id="288"/>
            <p14:sldId id="289"/>
            <p14:sldId id="290"/>
            <p14:sldId id="291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0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dan Bilgin" userId="S::nurdan.bilgin@omu.edu.tr::131f8f7b-6d85-49b5-8fc2-d8a48ab09715" providerId="AD" clId="Web-{6F97E487-C269-0847-1294-8CEEF60DE044}"/>
    <pc:docChg chg="modSld">
      <pc:chgData name="Nurdan Bilgin" userId="S::nurdan.bilgin@omu.edu.tr::131f8f7b-6d85-49b5-8fc2-d8a48ab09715" providerId="AD" clId="Web-{6F97E487-C269-0847-1294-8CEEF60DE044}" dt="2019-02-21T13:30:29.624" v="0"/>
      <pc:docMkLst>
        <pc:docMk/>
      </pc:docMkLst>
      <pc:sldChg chg="delSp modSp mod modClrScheme chgLayout">
        <pc:chgData name="Nurdan Bilgin" userId="S::nurdan.bilgin@omu.edu.tr::131f8f7b-6d85-49b5-8fc2-d8a48ab09715" providerId="AD" clId="Web-{6F97E487-C269-0847-1294-8CEEF60DE044}" dt="2019-02-21T13:30:29.624" v="0"/>
        <pc:sldMkLst>
          <pc:docMk/>
          <pc:sldMk cId="1390076203" sldId="298"/>
        </pc:sldMkLst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2" creationId="{00000000-0000-0000-0000-000000000000}"/>
          </ac:spMkLst>
        </pc:spChg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3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4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5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CDDE-01E5-474A-BAA0-B0D07F39A4C1}" type="datetimeFigureOut">
              <a:rPr lang="tr-TR" smtClean="0"/>
              <a:t>1.03.2019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9C75-C23D-48AA-B48B-C3E0576770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10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62D67D-ECEB-4442-B14E-CE31090C80CA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D58E-352B-4628-B722-465261E3FA04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0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305C-388E-4713-9F11-4D4CE1398326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9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418528"/>
            <a:ext cx="11177516" cy="7005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4" y="1214651"/>
            <a:ext cx="11177516" cy="48813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731" y="6223828"/>
            <a:ext cx="2329074" cy="365125"/>
          </a:xfrm>
        </p:spPr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8274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77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2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7672" y="391232"/>
            <a:ext cx="11204812" cy="6596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672" y="1193946"/>
            <a:ext cx="5420208" cy="48868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1193946"/>
            <a:ext cx="5414872" cy="488681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840" y="6223828"/>
            <a:ext cx="2329074" cy="365125"/>
          </a:xfrm>
        </p:spPr>
        <p:txBody>
          <a:bodyPr/>
          <a:lstStyle/>
          <a:p>
            <a:fld id="{A4920C92-C129-4A29-B7DE-6868BACBB59B}" type="datetime1">
              <a:rPr lang="tr-TR" smtClean="0"/>
              <a:t>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11923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5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B3E-29AD-4057-A345-6E35CB383B4D}" type="datetime1">
              <a:rPr lang="tr-TR" smtClean="0"/>
              <a:t>1.03.2019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8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4838-5470-40F9-8D8C-4D5E3E9AD242}" type="datetime1">
              <a:rPr lang="tr-TR" smtClean="0"/>
              <a:t>1.03.2019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3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8F1C-B34B-4B05-9688-DEDA3FB354D1}" type="datetime1">
              <a:rPr lang="tr-TR" smtClean="0"/>
              <a:t>1.03.2019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1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3DAE-4BAC-4033-864E-26754B11420F}" type="datetime1">
              <a:rPr lang="tr-TR" smtClean="0"/>
              <a:t>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32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E30-3DDE-4013-AD65-30EE5051DE8C}" type="datetime1">
              <a:rPr lang="tr-TR" smtClean="0"/>
              <a:t>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9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1FB0899-8F57-4973-8F48-0C941FDE4B97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14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Optimal kontrol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03240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Üçüncü </a:t>
            </a:r>
            <a:r>
              <a:rPr lang="tr-TR" sz="2000" dirty="0"/>
              <a:t>Bölüm:</a:t>
            </a:r>
          </a:p>
          <a:p>
            <a:r>
              <a:rPr lang="tr-TR" sz="2000" dirty="0" smtClean="0"/>
              <a:t>Dinamik Programlama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3437-76F5-44F0-BE7C-F3C3DA36BA11}" type="datetime1">
              <a:rPr lang="tr-TR" smtClean="0"/>
              <a:t>1.03.2019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59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Dinamik Programlamanın Optimal Kontrol Problemine Uygulanması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Uygulanması İçin Gereken Yaklaşım:</a:t>
                </a:r>
              </a:p>
              <a:p>
                <a:pPr marL="45720" indent="0">
                  <a:buNone/>
                </a:pPr>
                <a:r>
                  <a:rPr lang="tr-TR" b="1" dirty="0" smtClean="0">
                    <a:latin typeface="Cambria Math" panose="02040503050406030204" pitchFamily="18" charset="0"/>
                  </a:rPr>
                  <a:t>3.) Son K Aşama: </a:t>
                </a:r>
                <a:r>
                  <a:rPr lang="tr-TR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e>
                              </m:groupChr>
                            </m:e>
                            <m:lim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Optimallik prensibini kullanırsak,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e>
                              </m:groupChr>
                            </m:e>
                            <m:lim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ba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=1,⋯,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+1).</m:t>
                    </m:r>
                  </m:oMath>
                </a14:m>
                <a:r>
                  <a:rPr lang="tr-TR" dirty="0">
                    <a:latin typeface="Cambria Math" panose="02040503050406030204" pitchFamily="18" charset="0"/>
                  </a:rPr>
                  <a:t> Aşama için optimal kontrol: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tr-TR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4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Dinamik Programlamanın Optimal Kontrol Problemine Uygulanması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b="1" dirty="0" smtClean="0">
                    <a:latin typeface="Cambria Math" panose="02040503050406030204" pitchFamily="18" charset="0"/>
                  </a:rPr>
                  <a:t>Yorumlar: </a:t>
                </a:r>
                <a:r>
                  <a:rPr lang="tr-TR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  <m:r>
                              <a:rPr lang="tr-TR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bar>
                              <m:bar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  <m:d>
                              <m:d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nın minimizasyonu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herhangi bir optimizasyon yöntemi ile elde edilmesine bağlıdır. Burada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ve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olduğu unutulmamalıdır.</a:t>
                </a:r>
              </a:p>
              <a:p>
                <a:pPr marL="4572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Eğer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dirty="0">
                    <a:latin typeface="Cambria Math" panose="02040503050406030204" pitchFamily="18" charset="0"/>
                  </a:rPr>
                  <a:t>ve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</m:oMath>
                </a14:m>
                <a:r>
                  <a:rPr lang="tr-TR" dirty="0">
                    <a:latin typeface="Cambria Math" panose="02040503050406030204" pitchFamily="18" charset="0"/>
                  </a:rPr>
                  <a:t> </a:t>
                </a:r>
                <a:r>
                  <a:rPr lang="tr-TR" dirty="0" smtClean="0">
                    <a:latin typeface="Cambria Math" panose="02040503050406030204" pitchFamily="18" charset="0"/>
                  </a:rPr>
                  <a:t>için ayrıklaştırma yapılacaksa</a:t>
                </a:r>
                <a:r>
                  <a:rPr lang="tr-TR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tr-TR" dirty="0">
                    <a:latin typeface="Cambria Math" panose="02040503050406030204" pitchFamily="18" charset="0"/>
                  </a:rPr>
                  <a:t> ve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</m:oMath>
                </a14:m>
                <a:r>
                  <a:rPr lang="tr-TR" dirty="0">
                    <a:latin typeface="Cambria Math" panose="02040503050406030204" pitchFamily="18" charset="0"/>
                  </a:rPr>
                  <a:t> üzerindeki kısıtlamalar sayısal prosedürü </a:t>
                </a:r>
                <a:r>
                  <a:rPr lang="tr-TR" dirty="0" smtClean="0">
                    <a:latin typeface="Cambria Math" panose="02040503050406030204" pitchFamily="18" charset="0"/>
                  </a:rPr>
                  <a:t>kolaylaştıracaktır.</a:t>
                </a:r>
              </a:p>
              <a:p>
                <a:pPr marL="4572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Örneğin; Eğer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ise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’yi daha dar bir aralıkta arama avantajına sahip olacağız.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kapalı </a:t>
                </a:r>
                <a:r>
                  <a:rPr lang="tr-TR" dirty="0">
                    <a:latin typeface="Cambria Math" panose="02040503050406030204" pitchFamily="18" charset="0"/>
                  </a:rPr>
                  <a:t>veya tablo şeklinde belirlenebildiğinden, </a:t>
                </a:r>
                <a:r>
                  <a:rPr lang="tr-TR" dirty="0" smtClean="0">
                    <a:latin typeface="Cambria Math" panose="02040503050406030204" pitchFamily="18" charset="0"/>
                  </a:rPr>
                  <a:t>Optimal Kontrol </a:t>
                </a:r>
                <a:r>
                  <a:rPr lang="tr-TR" dirty="0">
                    <a:latin typeface="Cambria Math" panose="02040503050406030204" pitchFamily="18" charset="0"/>
                  </a:rPr>
                  <a:t>kapalı </a:t>
                </a:r>
                <a:r>
                  <a:rPr lang="tr-TR" dirty="0" smtClean="0">
                    <a:latin typeface="Cambria Math" panose="02040503050406030204" pitchFamily="18" charset="0"/>
                  </a:rPr>
                  <a:t>çevrim </a:t>
                </a:r>
                <a:r>
                  <a:rPr lang="tr-TR" dirty="0">
                    <a:latin typeface="Cambria Math" panose="02040503050406030204" pitchFamily="18" charset="0"/>
                  </a:rPr>
                  <a:t>veya geri besleme ile elde edilir</a:t>
                </a:r>
                <a:r>
                  <a:rPr lang="tr-TR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marL="4572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Sistemin derecesi büyük olduğunda ve ayrıklaştırma kısa adımlarla yapıldığında oluşacak matrisin büyüklüğü nedeniyle zorluklar yaşanabilir.</a:t>
                </a:r>
              </a:p>
              <a:p>
                <a:pPr marL="45720" indent="0">
                  <a:buNone/>
                </a:pPr>
                <a:endParaRPr lang="tr-TR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endParaRPr lang="tr-TR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273" t="-1498" b="-19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6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Genel Optimal Kontrol Probleminin Dinamik Programlama Yoluyla Çözümü için Özet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b="1" dirty="0" smtClean="0"/>
                  <a:t>Sürekli Sistem</a:t>
                </a:r>
                <a:r>
                  <a:rPr lang="tr-TR" dirty="0" smtClean="0"/>
                  <a:t>, bu sefer zamanla değişen doğrusal olmayan (NLTV) sistem olarak ele alınsın: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 (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Performans </a:t>
                </a:r>
                <a:r>
                  <a:rPr lang="tr-TR" dirty="0"/>
                  <a:t>ölçütü aşağıdaki gibi tanımlanmış olsun.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dirty="0"/>
                  <a:t>Kısıtlar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tr-TR" b="0" dirty="0" smtClean="0"/>
              </a:p>
              <a:p>
                <a:r>
                  <a:rPr lang="tr-TR" b="1" dirty="0"/>
                  <a:t>Ayrıklaştırılmış Sistem: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(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Performans ölçütü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1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15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Genel Optimal Kontrol Probleminin Dinamik Programlama Yoluyla Çözümü için Özet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=0,1,⋯,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tr-TR" dirty="0" smtClean="0"/>
                  <a:t> için Performans ölçütü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tr-TR" dirty="0"/>
                  <a:t> için Performans ölçütü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Δt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44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Genel Optimal Kontrol Probleminin Dinamik Programlama Yoluyla Çözümü için Özet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Çözüm: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e>
                              </m:groupChr>
                            </m:e>
                            <m:lim>
                              <m:eqArr>
                                <m:eqArr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tr-T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,(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))+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  <m:d>
                                        <m:dPr>
                                          <m:ctrlP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bar>
                                        <m:barPr>
                                          <m:ctrlP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bar>
                                      <m:d>
                                        <m:dPr>
                                          <m:ctrlP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d>
                                        <m:dPr>
                                          <m:ctrlP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=1,2,⋯,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için a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rd arda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’ları belirlemek gerekir. </a:t>
                </a:r>
              </a:p>
              <a:p>
                <a:pPr marL="45720" indent="0">
                  <a:buNone/>
                </a:pPr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Burada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+1). </m:t>
                    </m:r>
                  </m:oMath>
                </a14:m>
                <a:r>
                  <a:rPr lang="tr-TR" b="0" i="0" dirty="0" smtClean="0">
                    <a:solidFill>
                      <a:schemeClr val="tx1"/>
                    </a:solidFill>
                    <a:latin typeface="+mj-lt"/>
                  </a:rPr>
                  <a:t>adım için optimal kontrol</a:t>
                </a:r>
                <a:endParaRPr lang="tr-TR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Geri sayaç,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İleri sayaç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t="-133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80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Matris Cebirinde Kullanılacak Bazı Özellikler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Tanımlar: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⟹1×1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𝑠𝑘𝑎𝑙𝑒𝑟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×1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𝑚𝑎𝑡𝑟𝑖𝑐𝑒𝑠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×1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𝑚𝑎𝑡𝑟𝑖𝑥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×1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𝑚𝑎𝑡𝑟𝑖𝑥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𝑚𝑎𝑡𝑟𝑖𝑥</m:t>
                      </m:r>
                    </m:oMath>
                  </m:oMathPara>
                </a14:m>
                <a:endParaRPr lang="tr-TR" dirty="0"/>
              </a:p>
              <a:p>
                <a:pPr marL="502920" indent="-457200">
                  <a:buAutoNum type="arabicParenR"/>
                </a:pPr>
                <a:r>
                  <a:rPr lang="tr-TR" dirty="0" smtClean="0"/>
                  <a:t>Bir skalerin transpozu kendisini verir.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dirty="0" smtClean="0"/>
              </a:p>
              <a:p>
                <a:pPr marL="50292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⟹</m:t>
                    </m:r>
                    <m:bar>
                      <m:bar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tr-TR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tr-TR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tr-TR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tr-TR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tr-TR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tr-TR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tr-TR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skaler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bir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fonksiyonudur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tr-TR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tr-TR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ye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ğ</m:t>
                    </m:r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𝚤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gradyan</m:t>
                    </m:r>
                    <m:r>
                      <a:rPr lang="tr-T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𝚤</m:t>
                    </m:r>
                  </m:oMath>
                </a14:m>
                <a:endParaRPr lang="tr-TR" b="0" dirty="0" smtClean="0">
                  <a:solidFill>
                    <a:schemeClr val="tx1"/>
                  </a:solidFill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</m:d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19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42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Matris Cebirinde Kullanılacak Bazı Özellikler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3.)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4.)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ba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ba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5.)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ba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ba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ba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M’in simetrik olması koşuluyla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276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Matris Cebirinde Kullanılacak Bazı Özellikler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6.)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ba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𝑖𝑠𝑒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ba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bar>
                            </m:e>
                          </m:d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7.)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ba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bar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584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Matris Cebirinde Kullanılacak Bazı Özellikler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8.)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ba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simetrik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matris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Türevin sırası değiştirilebilirse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9.)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ba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ba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=(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ba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206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Doğrusal Regülatör Problemi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Sistem (LTV):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acc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Performans Ölçütü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ba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 problem için kontrol ve durumlar için tanımlanmış herhangi bir kısıt yok.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Sistem modelini ve performans ölçütünün ayrıklaştırılması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ba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ba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ba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Problemin amacı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tr-TR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tr-TR" dirty="0" smtClean="0"/>
                  <a:t> bulmak</a:t>
                </a: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033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DİNAMİK PROGRAMLAMA</a:t>
            </a:r>
            <a:endParaRPr lang="tr-TR" sz="3600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Dinamik Programlamanın</a:t>
            </a:r>
          </a:p>
          <a:p>
            <a:r>
              <a:rPr lang="tr-TR" dirty="0" smtClean="0"/>
              <a:t>Optimal Kontrol Problemine Uygulanması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1.03.2019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Regülatör Problemi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Çözüm: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ba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bar>
                  </m:oMath>
                </a14:m>
                <a:r>
                  <a:rPr lang="tr-TR" dirty="0" smtClean="0"/>
                  <a:t> notasyonu basitleştirmek için sabit olarak kabul edildi. </a:t>
                </a:r>
              </a:p>
              <a:p>
                <a:pPr marL="45720" indent="0">
                  <a:buNone/>
                </a:pPr>
                <a:r>
                  <a:rPr lang="tr-TR" b="1" dirty="0" smtClean="0"/>
                  <a:t>Son Aralığın Maliyeti: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(0)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−1)]</m:t>
                      </m:r>
                    </m:oMath>
                  </m:oMathPara>
                </a14:m>
                <a:endParaRPr lang="tr-TR" b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bar>
                    </m:oMath>
                  </m:oMathPara>
                </a14:m>
                <a:endParaRPr lang="tr-TR" b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bar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bar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051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Regülatör Problemi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b="1" dirty="0" smtClean="0"/>
                  <a:t>Çözüm  Devam: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tr-TR" dirty="0" smtClean="0"/>
                  <a:t> için kritik noktalar aşağıdaki ifadeden belirlenir.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−1)+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d>
                    </m:oMath>
                  </m:oMathPara>
                </a14:m>
                <a:endParaRPr lang="tr-TR" b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</m:oMath>
                  </m:oMathPara>
                </a14:m>
                <a:endParaRPr lang="tr-TR" b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𝑃𝑜𝑧𝑖𝑡𝑖𝑓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𝑌𝑎𝑟𝚤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𝑇𝑎𝑛𝚤𝑚𝑙𝚤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𝑃𝑜𝑧𝑖𝑡𝑖𝑓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𝑌𝑎𝑟𝚤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𝑇𝑎𝑛𝚤𝑚𝑙𝚤</m:t>
                      </m:r>
                    </m:oMath>
                  </m:oMathPara>
                </a14:m>
                <a:endParaRPr lang="tr-TR" b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𝑃𝑜𝑧𝑖𝑡𝑖𝑓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𝑇𝑎𝑛𝚤𝑚𝑙𝚤</m:t>
                      </m:r>
                    </m:oMath>
                  </m:oMathPara>
                </a14:m>
                <a:endParaRPr lang="tr-TR" b="1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</m:e>
                          <m:sup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𝑃𝑜𝑧𝑖𝑡𝑖𝑓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𝑇𝑎𝑛𝚤𝑚𝑙𝚤</m:t>
                    </m:r>
                  </m:oMath>
                </a14:m>
                <a:r>
                  <a:rPr lang="tr-TR" b="1" dirty="0" smtClean="0"/>
                  <a:t> </a:t>
                </a:r>
                <a:r>
                  <a:rPr lang="tr-TR" dirty="0" smtClean="0"/>
                  <a:t>olduğu için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𝜕</m:t>
                        </m:r>
                        <m:bar>
                          <m:bar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tr-TR" dirty="0" smtClean="0"/>
                  <a:t> denkleminin çözümü ile bir minimuma bağlı kritik noktalar elde edilecektir.</a:t>
                </a:r>
                <a:endParaRPr lang="tr-TR" dirty="0"/>
              </a:p>
              <a:p>
                <a:pPr marL="45720" indent="0">
                  <a:buNone/>
                </a:pPr>
                <a:endParaRPr lang="tr-T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" t="-12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514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Regülatör Problemi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denkleminin çözümü ile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Elde edilir. Şöyle ki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]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Burada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𝑔𝑒𝑟𝑖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𝑏𝑖𝑙𝑑𝑖𝑟𝑖𝑚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𝑘𝑎𝑡𝑠𝑎𝑦𝚤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𝑚𝑎𝑡𝑟𝑖𝑠𝑖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Böylece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−1)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tr-TR" dirty="0" smtClean="0"/>
                  <a:t> elde edilmiş olur.</a:t>
                </a: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333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Regülatör Problemi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İfadesini, aşağıdaki ifadede yerine yazarsak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bar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bar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−1)]</m:t>
                      </m:r>
                    </m:oMath>
                  </m:oMathPara>
                </a14:m>
                <a:endParaRPr lang="tr-TR" b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tr-TR" b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ba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ba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b="1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tr-TR" b="1" dirty="0"/>
                            <m:t> 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−1)]</m:t>
                      </m:r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−2,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tr-TR" dirty="0" smtClean="0"/>
                  <a:t> kendinden bir sonraki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tr-TR" dirty="0" smtClean="0"/>
                  <a:t> aşamasındaki performans ölçütü ile aynı formda olacaktır. Bir adım daha geri gitmek için elde edilmesi gereken performans ölçütü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ba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432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Regülatör Problemi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32264" y="1214651"/>
                <a:ext cx="11507336" cy="488134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Bu ilişkiyi genelleştirecek olursak,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tr-TR" b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ba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ar>
                                <m:bar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b="1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tr-TR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Yorumlar: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Çözüm prosedürü, sırasıyla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</m:oMath>
                </a14:m>
                <a:r>
                  <a:rPr lang="tr-TR" dirty="0" smtClean="0"/>
                  <a:t> vektörlerini sondan başa doğru bularak,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tr-TR" dirty="0" smtClean="0"/>
                  <a:t> bitiş (final)’dan başa doğru P(N)’e ulaşmak ve nihai performans ölçütü aşağıdaki gibi bulunur.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bar>
                        <m:bar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ba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4" y="1214651"/>
                <a:ext cx="11507336" cy="4881349"/>
              </a:xfrm>
              <a:blipFill>
                <a:blip r:embed="rId2"/>
                <a:stretch>
                  <a:fillRect l="-265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088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Doğrusal Regülatör Problemi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32264" y="1214651"/>
                <a:ext cx="11507336" cy="488134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dirty="0" smtClean="0">
                    <a:latin typeface="Cambria Math" panose="02040503050406030204" pitchFamily="18" charset="0"/>
                  </a:rPr>
                  <a:t>durumların linear kombinasyonudur.</a:t>
                </a:r>
              </a:p>
              <a:p>
                <a:r>
                  <a:rPr lang="tr-TR" dirty="0" smtClean="0">
                    <a:latin typeface="Cambria Math" panose="02040503050406030204" pitchFamily="18" charset="0"/>
                  </a:rPr>
                  <a:t> Eğer ayrık sistem</a:t>
                </a:r>
              </a:p>
              <a:p>
                <a:pPr lvl="1"/>
                <a:r>
                  <a:rPr lang="tr-TR" dirty="0" smtClean="0">
                    <a:latin typeface="Cambria Math" panose="02040503050406030204" pitchFamily="18" charset="0"/>
                  </a:rPr>
                  <a:t>Kontrol edilebilir</a:t>
                </a:r>
              </a:p>
              <a:p>
                <a:pPr lvl="1"/>
                <a:r>
                  <a:rPr lang="tr-TR" dirty="0" smtClean="0">
                    <a:latin typeface="Cambria Math" panose="02040503050406030204" pitchFamily="18" charset="0"/>
                  </a:rPr>
                  <a:t>LTI</a:t>
                </a:r>
              </a:p>
              <a:p>
                <a:pPr lvl="1"/>
                <a:r>
                  <a:rPr lang="tr-TR" dirty="0" smtClean="0">
                    <a:latin typeface="Cambria Math" panose="02040503050406030204" pitchFamily="18" charset="0"/>
                  </a:rPr>
                  <a:t>H=0</a:t>
                </a:r>
              </a:p>
              <a:p>
                <a:pPr lvl="1"/>
                <a:r>
                  <a:rPr lang="tr-TR" dirty="0" smtClean="0">
                    <a:latin typeface="Cambria Math" panose="02040503050406030204" pitchFamily="18" charset="0"/>
                  </a:rPr>
                  <a:t>R ve Q sabit</a:t>
                </a:r>
              </a:p>
              <a:p>
                <a:pPr lvl="1"/>
                <a:r>
                  <a:rPr lang="tr-TR" dirty="0" smtClean="0">
                    <a:latin typeface="Cambria Math" panose="02040503050406030204" pitchFamily="18" charset="0"/>
                  </a:rPr>
                  <a:t>N sonsuza giderken</a:t>
                </a:r>
              </a:p>
              <a:p>
                <a:pPr marL="274320" lvl="1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Optimal kontrol kuralı zaman bağımlı değildir yani F sabittir.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4" y="1214651"/>
                <a:ext cx="11507336" cy="4881349"/>
              </a:xfrm>
              <a:blipFill>
                <a:blip r:embed="rId2"/>
                <a:stretch>
                  <a:fillRect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774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32264" y="1214651"/>
                <a:ext cx="11507336" cy="488134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0.9974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0.0539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−0.1078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1.1591</m:t>
                                </m:r>
                              </m:e>
                            </m:mr>
                          </m:m>
                        </m:e>
                      </m:d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0.0013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0.0539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[0.25</m:t>
                          </m:r>
                          <m:sSubSup>
                            <m:sSub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+0.05</m:t>
                          </m:r>
                          <m:sSubSup>
                            <m:sSub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+0.05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=200;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ba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2 1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4" y="1214651"/>
                <a:ext cx="11507336" cy="48813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6044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clear all; </a:t>
            </a:r>
            <a:r>
              <a:rPr lang="en-US" dirty="0" err="1"/>
              <a:t>clc</a:t>
            </a:r>
            <a:r>
              <a:rPr lang="en-US" dirty="0"/>
              <a:t>; close all;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A=[0.9974 0.0539;-0.1078 1.1591];B=[0.0013;0.0539];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R=0.05;Q=[0.25 0;0 0.05];x0=[2;1];N=200;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F=zeros(N,2);P=[1 0;0 1];X=zeros(2,N);X(:,1)=x0;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for K=1:N-1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    F(N-K,:)=-inv(R+B'*P*B)*B'*P*A;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    P=[A+B*F(N-K,:)]'*P*[A+B*F(N-K,:)]+F(N-K,:)'*R*F(N-K,:)+Q;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end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for i=1:N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 u(i)=F(i,:)*X(:,i);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    X(:,i+1)=A*X(:,i)+B*u(i);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end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t=0:200;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figure;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plot(F, 'linewidth',2);legend('f_1','f_2');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title({'Ýkinci dereceden ayrýk doðrusal bir regülatörün', 'optimal kontrolü için türetilen kazanç katsayýlarý'})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set(gca,'fontsize', 12)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figure;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plot(t, X','linewidth',2);hold on;plot(t,[u 0],'linewidth',2);legend('x_1^*','x_2^*','u^*');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title({'Ýkinci dereceden ayrýk doðrusal regülatörün', 'optimal kontrol giriþi ve  durum deðiþkenleri'})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set(gca,'fontsize', 12)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930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9252" y="1727275"/>
            <a:ext cx="5076897" cy="381937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6483" y="1727275"/>
            <a:ext cx="5076897" cy="38193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Dinamik </a:t>
            </a:r>
            <a:r>
              <a:rPr lang="tr-TR" sz="2400" dirty="0" smtClean="0"/>
              <a:t>Programlamanın Optimal Kontrol Problemine Uygulanması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(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tr-TR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şeklinde tanımlanmış </a:t>
                </a:r>
                <a:r>
                  <a:rPr lang="tr-TR" dirty="0" smtClean="0"/>
                  <a:t>doğrusal olmayan zamanla değişmeyen bir  kontrol problemi düşünelim. Performans ölçütü aşağıdaki gibi tanımlanmış olsun.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𝑇𝑎𝑛𝚤𝑚𝑙𝑎𝑛𝑚𝚤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ş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𝑏𝑖𝑡𝑖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ş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𝑍𝑎𝑚𝑎𝑛𝚤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Burada tartışılacak </a:t>
                </a:r>
                <a:r>
                  <a:rPr lang="tr-TR" dirty="0"/>
                  <a:t>sistem doğrusal olmayan zamanla </a:t>
                </a:r>
                <a:r>
                  <a:rPr lang="tr-TR" dirty="0" smtClean="0"/>
                  <a:t>değişen sistemler içinde geçerlidir. Ancak, gösterim kolaylığı açısından NLTI (</a:t>
                </a:r>
                <a:r>
                  <a:rPr lang="tr-TR" dirty="0" err="1" smtClean="0"/>
                  <a:t>Nonlinear</a:t>
                </a:r>
                <a:r>
                  <a:rPr lang="tr-TR" dirty="0" smtClean="0"/>
                  <a:t> Time </a:t>
                </a:r>
                <a:r>
                  <a:rPr lang="tr-TR" dirty="0" err="1" smtClean="0"/>
                  <a:t>Invariant</a:t>
                </a:r>
                <a:r>
                  <a:rPr lang="tr-TR" dirty="0" smtClean="0"/>
                  <a:t>, Doğrusal Olmayan Zamanla Değişmeyen) sistemler ele alınacaktır.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3" r="-10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6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Dinamik Programlamanın Optimal Kontrol Problemine Uygulanması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i="0" dirty="0" smtClean="0">
                    <a:latin typeface="+mj-lt"/>
                  </a:rPr>
                  <a:t>Durum denklemleri</a:t>
                </a:r>
                <a:r>
                  <a:rPr lang="tr-TR" b="0" i="0" dirty="0" smtClean="0">
                    <a:latin typeface="+mj-lt"/>
                  </a:rPr>
                  <a:t> için: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⟹0≤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b="0" dirty="0" smtClean="0">
                    <a:latin typeface="+mj-lt"/>
                  </a:rPr>
                  <a:t> zaman aralığını bölmek istediğimiz aralık sayısı olsun. Bu sayı adım büyüklüğü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b="0" dirty="0" err="1" smtClean="0">
                    <a:latin typeface="+mj-lt"/>
                  </a:rPr>
                  <a:t>yi</a:t>
                </a:r>
                <a:r>
                  <a:rPr lang="tr-TR" b="0" dirty="0" smtClean="0">
                    <a:latin typeface="+mj-lt"/>
                  </a:rPr>
                  <a:t> yeterince küçük yapacak şekilde seçilmelidir.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tr-TR" b="0" dirty="0" smtClean="0">
                  <a:latin typeface="+mj-lt"/>
                </a:endParaRPr>
              </a:p>
              <a:p>
                <a:pPr marL="45720" indent="0">
                  <a:buNone/>
                </a:pPr>
                <a:r>
                  <a:rPr lang="tr-TR" dirty="0" smtClean="0">
                    <a:latin typeface="+mj-lt"/>
                  </a:rPr>
                  <a:t>ileri fark yaklaşımıyla türev ifadesi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</m:groupChr>
                        </m:e>
                        <m:lim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lim>
                      </m:limLow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 smtClean="0"/>
                  <a:t>Burada D kısaltması fark ifadesini temsilen kullanılmaktadır.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3" t="-1498" r="-4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3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Dinamik Programlamanın Optimal Kontrol Problemine Uygulanması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dirty="0"/>
                  <a:t>Performans Ölçütü için Yakınsama: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𝑔𝑑𝑡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+⋯+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𝑔𝑑𝑡</m:t>
                          </m:r>
                        </m:e>
                      </m:nary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𝑡𝑔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e>
                      </m:nary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dirty="0" smtClean="0"/>
                  <a:t>Burada,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k durumundan k+1 durumuna gitmenin maliyetini göstermektedir.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b="-22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7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Dinamik Programlamanın Optimal Kontrol Problemine Uygulanması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=0,1,⋯,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4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Dinamik Programlamanın Optimal Kontrol Problemine Uygulanması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Görev: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Performans ölçütünü minimize edecek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⋯,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Optimal karar/kontrollerini X’ dizisinin elemanı olan tüm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ba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durum ifadelerine bağlı olarak bulmaktır.</a:t>
                </a:r>
              </a:p>
              <a:p>
                <a:pPr marL="45720" indent="0">
                  <a:buNone/>
                </a:pPr>
                <a:r>
                  <a:rPr lang="tr-TR" dirty="0">
                    <a:latin typeface="Cambria Math" panose="02040503050406030204" pitchFamily="18" charset="0"/>
                  </a:rPr>
                  <a:t>Burada,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tr-TR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tr-TR" dirty="0">
                    <a:latin typeface="Cambria Math" panose="02040503050406030204" pitchFamily="18" charset="0"/>
                  </a:rPr>
                  <a:t> k+1 durumuna gitmek için uygulanması gereken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tr-TR" dirty="0">
                    <a:latin typeface="Cambria Math" panose="02040503050406030204" pitchFamily="18" charset="0"/>
                  </a:rPr>
                  <a:t>’ya bağlı optimal kontroldür.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6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Dinamik Programlamanın Optimal Kontrol Problemine Uygulanması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Uygulanması İçin Gereken Yaklaşım:</a:t>
                </a:r>
              </a:p>
              <a:p>
                <a:pPr marL="45720" indent="0">
                  <a:buNone/>
                </a:pPr>
                <a:r>
                  <a:rPr lang="tr-TR" b="1" dirty="0" smtClean="0">
                    <a:latin typeface="Cambria Math" panose="02040503050406030204" pitchFamily="18" charset="0"/>
                  </a:rPr>
                  <a:t>1.) Son Aşama: </a:t>
                </a:r>
                <a:r>
                  <a:rPr lang="tr-TR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ı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mla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ı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arasındaki aşamayı göstermektedir.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Aşama için en düşük maliyet: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e>
                              </m:groupChr>
                            </m:e>
                            <m:lim>
                              <m:bar>
                                <m:bar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bar>
                                        <m:bar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bar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>
                    <a:latin typeface="Cambria Math" panose="02040503050406030204" pitchFamily="18" charset="0"/>
                  </a:rPr>
                  <a:t> Aşama için </a:t>
                </a:r>
                <a:r>
                  <a:rPr lang="tr-TR" dirty="0" smtClean="0">
                    <a:latin typeface="Cambria Math" panose="02040503050406030204" pitchFamily="18" charset="0"/>
                  </a:rPr>
                  <a:t>optimal kontrol: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tr-TR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7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Dinamik Programlamanın Optimal Kontrol Problemine Uygulanması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Uygulanması İçin Gereken Yaklaşım:</a:t>
                </a:r>
              </a:p>
              <a:p>
                <a:pPr marL="45720" indent="0">
                  <a:buNone/>
                </a:pPr>
                <a:r>
                  <a:rPr lang="tr-TR" b="1" dirty="0" smtClean="0">
                    <a:latin typeface="Cambria Math" panose="02040503050406030204" pitchFamily="18" charset="0"/>
                  </a:rPr>
                  <a:t>2.) Son İki Aşama: </a:t>
                </a:r>
                <a:r>
                  <a:rPr lang="tr-TR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=0,1,⋯,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e>
                              </m:groupChr>
                            </m:e>
                            <m:lim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bar>
                                <m:bar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ba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−2)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ba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>
                    <a:latin typeface="Cambria Math" panose="02040503050406030204" pitchFamily="18" charset="0"/>
                  </a:rPr>
                  <a:t> Aşama için optimal kontrol: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ba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tr-TR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0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38100">
          <a:solidFill>
            <a:schemeClr val="tx1"/>
          </a:solidFill>
          <a:headEnd type="triangl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8206</TotalTime>
  <Words>616</Words>
  <Application>Microsoft Office PowerPoint</Application>
  <PresentationFormat>Widescreen</PresentationFormat>
  <Paragraphs>309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Cambria Math</vt:lpstr>
      <vt:lpstr>Corbel</vt:lpstr>
      <vt:lpstr>Basis</vt:lpstr>
      <vt:lpstr>Optimal kontrol</vt:lpstr>
      <vt:lpstr>DİNAMİK PROGRAMLAMA</vt:lpstr>
      <vt:lpstr>Dinamik Programlamanın Optimal Kontrol Problemine Uygulanması</vt:lpstr>
      <vt:lpstr>Dinamik Programlamanın Optimal Kontrol Problemine Uygulanması</vt:lpstr>
      <vt:lpstr>Dinamik Programlamanın Optimal Kontrol Problemine Uygulanması</vt:lpstr>
      <vt:lpstr>Dinamik Programlamanın Optimal Kontrol Problemine Uygulanması</vt:lpstr>
      <vt:lpstr>Dinamik Programlamanın Optimal Kontrol Problemine Uygulanması</vt:lpstr>
      <vt:lpstr>Dinamik Programlamanın Optimal Kontrol Problemine Uygulanması</vt:lpstr>
      <vt:lpstr>Dinamik Programlamanın Optimal Kontrol Problemine Uygulanması</vt:lpstr>
      <vt:lpstr>Dinamik Programlamanın Optimal Kontrol Problemine Uygulanması</vt:lpstr>
      <vt:lpstr>Dinamik Programlamanın Optimal Kontrol Problemine Uygulanması</vt:lpstr>
      <vt:lpstr>Genel Optimal Kontrol Probleminin Dinamik Programlama Yoluyla Çözümü için Özet</vt:lpstr>
      <vt:lpstr>Genel Optimal Kontrol Probleminin Dinamik Programlama Yoluyla Çözümü için Özet</vt:lpstr>
      <vt:lpstr>Genel Optimal Kontrol Probleminin Dinamik Programlama Yoluyla Çözümü için Özet</vt:lpstr>
      <vt:lpstr>Matris Cebirinde Kullanılacak Bazı Özellikler</vt:lpstr>
      <vt:lpstr>Matris Cebirinde Kullanılacak Bazı Özellikler</vt:lpstr>
      <vt:lpstr>Matris Cebirinde Kullanılacak Bazı Özellikler</vt:lpstr>
      <vt:lpstr>Matris Cebirinde Kullanılacak Bazı Özellikler</vt:lpstr>
      <vt:lpstr>Doğrusal Regülatör Problemi</vt:lpstr>
      <vt:lpstr>Doğrusal Regülatör Problemi</vt:lpstr>
      <vt:lpstr>Doğrusal Regülatör Problemi</vt:lpstr>
      <vt:lpstr>Doğrusal Regülatör Problemi</vt:lpstr>
      <vt:lpstr>Doğrusal Regülatör Problemi</vt:lpstr>
      <vt:lpstr>Doğrusal Regülatör Problemi</vt:lpstr>
      <vt:lpstr>Doğrusal Regülatör Problemi</vt:lpstr>
      <vt:lpstr>Örnek</vt:lpstr>
      <vt:lpstr>Örnek</vt:lpstr>
      <vt:lpstr>Örnek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kontrol</dc:title>
  <dc:creator>Nurdan Bilgin</dc:creator>
  <cp:lastModifiedBy>Nurdan Bilgin</cp:lastModifiedBy>
  <cp:revision>264</cp:revision>
  <dcterms:created xsi:type="dcterms:W3CDTF">2019-02-09T14:54:41Z</dcterms:created>
  <dcterms:modified xsi:type="dcterms:W3CDTF">2019-03-02T04:29:14Z</dcterms:modified>
</cp:coreProperties>
</file>