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80" r:id="rId23"/>
    <p:sldId id="282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9"/>
            <p14:sldId id="277"/>
            <p14:sldId id="280"/>
            <p14:sldId id="282"/>
            <p14:sldId id="28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66" y="-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558E2-67AE-4654-80F7-835E288AFE3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EA66B3A-A344-420A-87D4-B32C8072B496}">
      <dgm:prSet phldrT="[Text]" custT="1"/>
      <dgm:spPr/>
      <dgm:t>
        <a:bodyPr/>
        <a:lstStyle/>
        <a:p>
          <a:r>
            <a:rPr lang="tr-TR" sz="2400" dirty="0" smtClean="0"/>
            <a:t>Yörünge a-b-e </a:t>
          </a:r>
          <a:br>
            <a:rPr lang="tr-TR" sz="2400" dirty="0" smtClean="0"/>
          </a:br>
          <a:r>
            <a:rPr lang="tr-TR" sz="2400" dirty="0" smtClean="0"/>
            <a:t>Optimal ise</a:t>
          </a:r>
          <a:endParaRPr lang="en-US" sz="2400" dirty="0"/>
        </a:p>
      </dgm:t>
    </dgm:pt>
    <dgm:pt modelId="{72E6E673-4B40-4E28-947E-88FAD482E258}" type="parTrans" cxnId="{7CEAC183-D1AC-4171-994A-B5FC6DBBE02F}">
      <dgm:prSet/>
      <dgm:spPr/>
      <dgm:t>
        <a:bodyPr/>
        <a:lstStyle/>
        <a:p>
          <a:endParaRPr lang="en-US"/>
        </a:p>
      </dgm:t>
    </dgm:pt>
    <dgm:pt modelId="{AA828B4B-CE1C-41E8-BA30-18550BE9E705}" type="sibTrans" cxnId="{7CEAC183-D1AC-4171-994A-B5FC6DBBE02F}">
      <dgm:prSet/>
      <dgm:spPr/>
      <dgm:t>
        <a:bodyPr/>
        <a:lstStyle/>
        <a:p>
          <a:endParaRPr lang="en-US"/>
        </a:p>
      </dgm:t>
    </dgm:pt>
    <dgm:pt modelId="{62D75D96-5DC8-49AF-88C9-5AA3B33A4C98}">
      <dgm:prSet phldrT="[Text]" custT="1"/>
      <dgm:spPr/>
      <dgm:t>
        <a:bodyPr/>
        <a:lstStyle/>
        <a:p>
          <a:r>
            <a:rPr lang="tr-TR" sz="2400" dirty="0" smtClean="0"/>
            <a:t>Minimum Maliyet </a:t>
          </a:r>
          <a:br>
            <a:rPr lang="tr-TR" sz="2400" dirty="0" smtClean="0"/>
          </a:br>
          <a:r>
            <a:rPr lang="tr-TR" sz="2400" dirty="0" smtClean="0"/>
            <a:t>Fonksiyonunu Üretmesi Gerekir</a:t>
          </a:r>
          <a:endParaRPr lang="en-US" sz="2400" dirty="0"/>
        </a:p>
      </dgm:t>
    </dgm:pt>
    <dgm:pt modelId="{94B77DDB-5B28-4889-A1A4-862B4FBF69BC}" type="parTrans" cxnId="{B1109ECF-B586-4251-B713-8CD5903BA4E1}">
      <dgm:prSet/>
      <dgm:spPr/>
      <dgm:t>
        <a:bodyPr/>
        <a:lstStyle/>
        <a:p>
          <a:endParaRPr lang="en-US"/>
        </a:p>
      </dgm:t>
    </dgm:pt>
    <dgm:pt modelId="{5EA3966E-65F0-40A1-9B01-F2BF788C1B0E}" type="sibTrans" cxnId="{B1109ECF-B586-4251-B713-8CD5903BA4E1}">
      <dgm:prSet/>
      <dgm:spPr/>
      <dgm:t>
        <a:bodyPr/>
        <a:lstStyle/>
        <a:p>
          <a:endParaRPr lang="en-US"/>
        </a:p>
      </dgm:t>
    </dgm:pt>
    <dgm:pt modelId="{6F5DF340-1CEE-47D9-B28D-576FCB3C321D}" type="pres">
      <dgm:prSet presAssocID="{3CC558E2-67AE-4654-80F7-835E288AFE3D}" presName="Name0" presStyleCnt="0">
        <dgm:presLayoutVars>
          <dgm:dir/>
          <dgm:resizeHandles val="exact"/>
        </dgm:presLayoutVars>
      </dgm:prSet>
      <dgm:spPr/>
    </dgm:pt>
    <dgm:pt modelId="{50F11CFE-9E65-49B0-9FD7-292FFB1B96B9}" type="pres">
      <dgm:prSet presAssocID="{9EA66B3A-A344-420A-87D4-B32C8072B496}" presName="node" presStyleLbl="node1" presStyleIdx="0" presStyleCnt="2" custScaleX="52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78052-FFE9-45FA-9461-E5225B1A6840}" type="pres">
      <dgm:prSet presAssocID="{AA828B4B-CE1C-41E8-BA30-18550BE9E705}" presName="sibTrans" presStyleLbl="sibTrans2D1" presStyleIdx="0" presStyleCnt="1" custScaleX="179647"/>
      <dgm:spPr/>
      <dgm:t>
        <a:bodyPr/>
        <a:lstStyle/>
        <a:p>
          <a:endParaRPr lang="en-US"/>
        </a:p>
      </dgm:t>
    </dgm:pt>
    <dgm:pt modelId="{ABE2B6DA-6063-402C-8907-DED0FAD3A0EC}" type="pres">
      <dgm:prSet presAssocID="{AA828B4B-CE1C-41E8-BA30-18550BE9E705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1AB3BAE-3F55-4E83-BEFB-43AF145E2871}" type="pres">
      <dgm:prSet presAssocID="{62D75D96-5DC8-49AF-88C9-5AA3B33A4C9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4AD6B-328F-4145-BA22-B808C042D150}" type="presOf" srcId="{AA828B4B-CE1C-41E8-BA30-18550BE9E705}" destId="{ABE2B6DA-6063-402C-8907-DED0FAD3A0EC}" srcOrd="1" destOrd="0" presId="urn:microsoft.com/office/officeart/2005/8/layout/process1"/>
    <dgm:cxn modelId="{136E3A08-B437-4348-B0C7-DF42E5BFA079}" type="presOf" srcId="{62D75D96-5DC8-49AF-88C9-5AA3B33A4C98}" destId="{41AB3BAE-3F55-4E83-BEFB-43AF145E2871}" srcOrd="0" destOrd="0" presId="urn:microsoft.com/office/officeart/2005/8/layout/process1"/>
    <dgm:cxn modelId="{F1889718-0DF6-455F-A7D3-63BE5C50B111}" type="presOf" srcId="{AA828B4B-CE1C-41E8-BA30-18550BE9E705}" destId="{6AB78052-FFE9-45FA-9461-E5225B1A6840}" srcOrd="0" destOrd="0" presId="urn:microsoft.com/office/officeart/2005/8/layout/process1"/>
    <dgm:cxn modelId="{BDD77C1C-BA31-4BED-9429-BA653C4B3BD0}" type="presOf" srcId="{9EA66B3A-A344-420A-87D4-B32C8072B496}" destId="{50F11CFE-9E65-49B0-9FD7-292FFB1B96B9}" srcOrd="0" destOrd="0" presId="urn:microsoft.com/office/officeart/2005/8/layout/process1"/>
    <dgm:cxn modelId="{7CEAC183-D1AC-4171-994A-B5FC6DBBE02F}" srcId="{3CC558E2-67AE-4654-80F7-835E288AFE3D}" destId="{9EA66B3A-A344-420A-87D4-B32C8072B496}" srcOrd="0" destOrd="0" parTransId="{72E6E673-4B40-4E28-947E-88FAD482E258}" sibTransId="{AA828B4B-CE1C-41E8-BA30-18550BE9E705}"/>
    <dgm:cxn modelId="{B1109ECF-B586-4251-B713-8CD5903BA4E1}" srcId="{3CC558E2-67AE-4654-80F7-835E288AFE3D}" destId="{62D75D96-5DC8-49AF-88C9-5AA3B33A4C98}" srcOrd="1" destOrd="0" parTransId="{94B77DDB-5B28-4889-A1A4-862B4FBF69BC}" sibTransId="{5EA3966E-65F0-40A1-9B01-F2BF788C1B0E}"/>
    <dgm:cxn modelId="{D0444BA4-9D0B-4A05-A90A-39CDB97A933D}" type="presOf" srcId="{3CC558E2-67AE-4654-80F7-835E288AFE3D}" destId="{6F5DF340-1CEE-47D9-B28D-576FCB3C321D}" srcOrd="0" destOrd="0" presId="urn:microsoft.com/office/officeart/2005/8/layout/process1"/>
    <dgm:cxn modelId="{EB314511-4A56-4772-AF41-C2F3C55A5126}" type="presParOf" srcId="{6F5DF340-1CEE-47D9-B28D-576FCB3C321D}" destId="{50F11CFE-9E65-49B0-9FD7-292FFB1B96B9}" srcOrd="0" destOrd="0" presId="urn:microsoft.com/office/officeart/2005/8/layout/process1"/>
    <dgm:cxn modelId="{B87A291D-AC6B-4177-9BAE-AE8FF7F43296}" type="presParOf" srcId="{6F5DF340-1CEE-47D9-B28D-576FCB3C321D}" destId="{6AB78052-FFE9-45FA-9461-E5225B1A6840}" srcOrd="1" destOrd="0" presId="urn:microsoft.com/office/officeart/2005/8/layout/process1"/>
    <dgm:cxn modelId="{052C5B9A-2D19-47AE-A689-3306C6E0BD60}" type="presParOf" srcId="{6AB78052-FFE9-45FA-9461-E5225B1A6840}" destId="{ABE2B6DA-6063-402C-8907-DED0FAD3A0EC}" srcOrd="0" destOrd="0" presId="urn:microsoft.com/office/officeart/2005/8/layout/process1"/>
    <dgm:cxn modelId="{93DA18EC-6588-48A1-BF6D-83B2C9A39BB6}" type="presParOf" srcId="{6F5DF340-1CEE-47D9-B28D-576FCB3C321D}" destId="{41AB3BAE-3F55-4E83-BEFB-43AF145E287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11CFE-9E65-49B0-9FD7-292FFB1B96B9}">
      <dsp:nvSpPr>
        <dsp:cNvPr id="0" name=""/>
        <dsp:cNvSpPr/>
      </dsp:nvSpPr>
      <dsp:spPr>
        <a:xfrm>
          <a:off x="7014" y="0"/>
          <a:ext cx="2845986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Yörünge a-b-e </a:t>
          </a:r>
          <a:br>
            <a:rPr lang="tr-TR" sz="2400" kern="1200" dirty="0" smtClean="0"/>
          </a:br>
          <a:r>
            <a:rPr lang="tr-TR" sz="2400" kern="1200" dirty="0" smtClean="0"/>
            <a:t>Optimal ise</a:t>
          </a:r>
          <a:endParaRPr lang="en-US" sz="2400" kern="1200" dirty="0"/>
        </a:p>
      </dsp:txBody>
      <dsp:txXfrm>
        <a:off x="24869" y="17855"/>
        <a:ext cx="2810276" cy="573890"/>
      </dsp:txXfrm>
    </dsp:sp>
    <dsp:sp modelId="{6AB78052-FFE9-45FA-9461-E5225B1A6840}">
      <dsp:nvSpPr>
        <dsp:cNvPr id="0" name=""/>
        <dsp:cNvSpPr/>
      </dsp:nvSpPr>
      <dsp:spPr>
        <a:xfrm>
          <a:off x="2937570" y="0"/>
          <a:ext cx="2068074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937570" y="121920"/>
        <a:ext cx="1885194" cy="365760"/>
      </dsp:txXfrm>
    </dsp:sp>
    <dsp:sp modelId="{41AB3BAE-3F55-4E83-BEFB-43AF145E2871}">
      <dsp:nvSpPr>
        <dsp:cNvPr id="0" name=""/>
        <dsp:cNvSpPr/>
      </dsp:nvSpPr>
      <dsp:spPr>
        <a:xfrm>
          <a:off x="5025053" y="0"/>
          <a:ext cx="5430131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Minimum Maliyet </a:t>
          </a:r>
          <a:br>
            <a:rPr lang="tr-TR" sz="2400" kern="1200" dirty="0" smtClean="0"/>
          </a:br>
          <a:r>
            <a:rPr lang="tr-TR" sz="2400" kern="1200" dirty="0" smtClean="0"/>
            <a:t>Fonksiyonunu Üretmesi Gerekir</a:t>
          </a:r>
          <a:endParaRPr lang="en-US" sz="2400" kern="1200" dirty="0"/>
        </a:p>
      </dsp:txBody>
      <dsp:txXfrm>
        <a:off x="5042908" y="17855"/>
        <a:ext cx="5394421" cy="57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25.02.2019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25.02.2019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25.02.2019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.emf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.emf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Üçüncü </a:t>
            </a:r>
            <a:r>
              <a:rPr lang="tr-TR" sz="2000" dirty="0"/>
              <a:t>Bölüm:</a:t>
            </a:r>
          </a:p>
          <a:p>
            <a:r>
              <a:rPr lang="tr-TR" sz="2000" dirty="0" smtClean="0"/>
              <a:t>Dinamik Programlama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25.02.2019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0731" y="3466214"/>
                <a:ext cx="11177516" cy="27576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dirty="0" smtClean="0"/>
                  <a:t>Sınır değer probleminin sınırları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 smtClean="0"/>
                  <a:t> başlangıç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tr-TR" dirty="0" smtClean="0"/>
                  <a:t> son değeri gösteriyor. 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tr-TR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kararına göre gidilebilecek 3 farklı güzergah.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i="1" dirty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𝑐𝑓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𝑒𝑓</m:t>
                    </m:r>
                  </m:oMath>
                </a14:m>
                <a:r>
                  <a:rPr lang="tr-TR" dirty="0" smtClean="0"/>
                  <a:t> güzergahlarına ilişkin maliyetler.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𝑑𝑓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i="1" dirty="0">
                        <a:latin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𝑑𝑒𝑛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tr-TR" dirty="0" smtClean="0"/>
                  <a:t> güzergahlarından f’e ulaşıldığında ortaya çıkacak maliyetler</a:t>
                </a:r>
                <a:r>
                  <a:rPr lang="tr-TR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𝑏𝑓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𝑏𝑐𝑓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𝑏𝑑𝑓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tr-TR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𝑏𝑒𝑓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tr-TR" dirty="0" smtClean="0"/>
                  <a:t> ulaşılmak istenen hedef için minimum maliyet.</a:t>
                </a: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731" y="3466214"/>
                <a:ext cx="11177516" cy="2757614"/>
              </a:xfrm>
              <a:blipFill>
                <a:blip r:embed="rId2"/>
                <a:stretch>
                  <a:fillRect t="-26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5923"/>
          <a:stretch/>
        </p:blipFill>
        <p:spPr>
          <a:xfrm>
            <a:off x="1466922" y="1119116"/>
            <a:ext cx="7200000" cy="23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Dinamik Programlamanın Rotalama Problemine Uygulanması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Dinamik programlama bir önceki slaytda tartıştığımız </a:t>
            </a:r>
            <a:r>
              <a:rPr lang="tr-TR" dirty="0"/>
              <a:t>karar verme kavramını, </a:t>
            </a:r>
            <a:r>
              <a:rPr lang="tr-TR" dirty="0" smtClean="0"/>
              <a:t>en </a:t>
            </a:r>
            <a:r>
              <a:rPr lang="tr-TR" dirty="0"/>
              <a:t>uygun politika ve </a:t>
            </a:r>
            <a:r>
              <a:rPr lang="tr-TR" dirty="0" smtClean="0"/>
              <a:t>en uygun yörüngeyi birlikte tanımlamak üzere, süreci </a:t>
            </a:r>
            <a:r>
              <a:rPr lang="tr-TR" dirty="0"/>
              <a:t>karar dizilerine </a:t>
            </a:r>
            <a:r>
              <a:rPr lang="tr-TR" dirty="0" smtClean="0"/>
              <a:t>genişleten bir hesaplama tekniğidir.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60" y="2277820"/>
            <a:ext cx="9000000" cy="39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Dinamik Programlamanın Rotalama Problemine Uygulanması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Amaç: en düşük maliyetle a’dan h’a ulaşmak.</a:t>
                </a:r>
              </a:p>
              <a:p>
                <a:r>
                  <a:rPr lang="tr-TR" dirty="0" smtClean="0"/>
                  <a:t>Notasyon;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İçinde bulunulan durum (kesişim)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b="0" dirty="0" smtClean="0"/>
                  <a:t> durumunda iken izin verilen karar yada kontrol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𝐾𝑢𝑧𝑒𝑦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𝐷𝑜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𝑛𝑒𝑦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𝐵𝑎𝑡𝚤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/>
                  <a:t>İçinde bulunulan </a:t>
                </a:r>
                <a:r>
                  <a:rPr lang="tr-TR" dirty="0" smtClean="0"/>
                  <a:t>duruma </a:t>
                </a:r>
                <a:r>
                  <a:rPr lang="tr-TR" dirty="0"/>
                  <a:t>(kesişim</a:t>
                </a:r>
                <a:r>
                  <a:rPr lang="tr-TR" dirty="0" smtClean="0"/>
                  <a:t>) komşu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kararıyla ulaşılabilecek durum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‘dan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’ye ulaşmanın maliyeti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’de h’a ulaşmanın minimum maliyeti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 ‘</a:t>
                </a:r>
                <a:r>
                  <a:rPr lang="tr-TR" dirty="0" smtClean="0"/>
                  <a:t>dan h’a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yoluyla ulaşmanın minimum maliyeti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 ‘dan h’a </a:t>
                </a:r>
                <a:r>
                  <a:rPr lang="tr-TR" dirty="0" smtClean="0"/>
                  <a:t>ulaşmanın minimum maliyeti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 smtClean="0"/>
                  <a:t>’da verilen optimal karar;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dirty="0" smtClean="0"/>
                  <a:t> götürecek karar.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98" b="-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2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Dinamik Programlamanın Rotalama Problemine Uygulanması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,⋯,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,⋯}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Burada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Problemin, yukarıdaki denklemleri kullanarak yapılan çözümü, Tablo’da gösterilmektedir.</a:t>
                </a:r>
              </a:p>
              <a:p>
                <a:pPr marL="560070" indent="-514350">
                  <a:buFont typeface="+mj-lt"/>
                  <a:buAutoNum type="romanLcPeriod"/>
                </a:pPr>
                <a:r>
                  <a:rPr lang="tr-TR" dirty="0" smtClean="0"/>
                  <a:t>Sadece izin verilen kararların sonuçları gösterilmektedir.</a:t>
                </a:r>
              </a:p>
              <a:p>
                <a:pPr marL="560070" indent="-514350">
                  <a:buFont typeface="+mj-lt"/>
                  <a:buAutoNum type="romanLcPeriod"/>
                </a:pPr>
                <a:r>
                  <a:rPr lang="tr-TR" dirty="0" smtClean="0"/>
                  <a:t>İlk </a:t>
                </a:r>
                <a:r>
                  <a:rPr lang="tr-TR" dirty="0"/>
                  <a:t>olarak </a:t>
                </a:r>
                <a:r>
                  <a:rPr lang="tr-TR" dirty="0" smtClean="0"/>
                  <a:t>nihai </a:t>
                </a:r>
                <a:r>
                  <a:rPr lang="tr-TR" dirty="0"/>
                  <a:t>varış noktasına en yakın kesişimler </a:t>
                </a:r>
                <a:r>
                  <a:rPr lang="tr-TR" dirty="0" smtClean="0"/>
                  <a:t>ele alınır ve </a:t>
                </a:r>
                <a:r>
                  <a:rPr lang="tr-TR" dirty="0"/>
                  <a:t>en uygun yörüngeler h'den geriye doğru önceki durumlara doğru oluşturulur.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7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Dinamik Programlamanın Rotalama Problemine Uygulanması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893" y="1119116"/>
            <a:ext cx="7121598" cy="48815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92" b="13256"/>
          <a:stretch/>
        </p:blipFill>
        <p:spPr>
          <a:xfrm>
            <a:off x="388661" y="2142178"/>
            <a:ext cx="4218000" cy="20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şeklinde tanımlanmış bir </a:t>
                </a:r>
                <a:r>
                  <a:rPr lang="tr-TR" dirty="0" smtClean="0"/>
                  <a:t> kontrol problemi düşünelim burada a ve b sabit matrislerdir.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𝑇𝑎𝑛𝚤𝑚𝑙𝑎𝑛𝑚𝚤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𝑏𝑖𝑡𝑖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𝑍𝑎𝑚𝑎𝑛𝚤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𝚤𝑟𝑙𝚤𝑘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𝐹𝑎𝑘𝑡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ü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𝑊𝑒𝑖𝑔h𝑡𝑖𝑛𝑔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b="0" i="0" dirty="0" smtClean="0">
                    <a:latin typeface="+mj-lt"/>
                  </a:rPr>
                  <a:t>Mümkün olan en az kontrol çabası ile nihai durumu sıfıra  en yakın pozisyona getirmek için oluşturulmuş performans ölçütü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latin typeface="+mj-lt"/>
                  </a:rPr>
                  <a:t>Dinamik Programlama Uygulamak için Matematiksel işlemlerin sayısal yaklaşımlarına gereksinimimiz var;Türevi, ileri fark yaklaşımıyla, İntegrali ise toplama işlemiyle karşılayacağız.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6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i="0" dirty="0" smtClean="0">
                    <a:latin typeface="+mj-lt"/>
                  </a:rPr>
                  <a:t>T</a:t>
                </a:r>
                <a:r>
                  <a:rPr lang="tr-TR" b="0" i="0" dirty="0" smtClean="0">
                    <a:latin typeface="+mj-lt"/>
                  </a:rPr>
                  <a:t>ürev için: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⟹0≤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b="0" dirty="0" smtClean="0">
                    <a:latin typeface="+mj-lt"/>
                  </a:rPr>
                  <a:t> zaman aralığını bölmek istediğimiz aralık sayısı olsun. Bu sayı adım büyüklüğü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b="0" dirty="0" smtClean="0">
                    <a:latin typeface="+mj-lt"/>
                  </a:rPr>
                  <a:t>yi yetrince küçük yapacak şekilde seçilmelidir.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tr-TR" b="0" dirty="0" smtClean="0">
                  <a:latin typeface="+mj-lt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+mj-lt"/>
                  </a:rPr>
                  <a:t>ileri fark yaklaşımıyla türev ifadesi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tr-TR" dirty="0">
                  <a:latin typeface="+mj-lt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≈[1+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3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i="0" dirty="0" smtClean="0">
                    <a:latin typeface="+mj-lt"/>
                  </a:rPr>
                  <a:t>Performans Ölçütü</a:t>
                </a:r>
                <a:r>
                  <a:rPr lang="tr-TR" b="0" i="0" dirty="0" smtClean="0">
                    <a:latin typeface="+mj-lt"/>
                  </a:rPr>
                  <a:t> için Yakınsama: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Δt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ş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aral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kl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ı 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nt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ü 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yakla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şı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ı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nary>
                            <m:nary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+⋯+</m:t>
                          </m:r>
                          <m:nary>
                            <m:nary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2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latin typeface="+mj-lt"/>
                  </a:rPr>
                  <a:t>Konuyu daha basitçe kavramak için parametrelere sayısal değer verelim</a:t>
                </a:r>
                <a:r>
                  <a:rPr lang="tr-TR" b="0" i="0" dirty="0" smtClean="0">
                    <a:latin typeface="+mj-lt"/>
                  </a:rPr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 (∴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tr-TR" b="0" i="0" dirty="0" smtClean="0">
                  <a:latin typeface="+mj-lt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+mj-lt"/>
                  </a:rPr>
                  <a:t>Daha sonra aşağıdaki ifadede parametreleri yerine yazalım.</a:t>
                </a:r>
                <a:endParaRPr lang="tr-TR" b="0" i="0" dirty="0" smtClean="0">
                  <a:latin typeface="+mj-lt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≈[1+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tr-TR" dirty="0" smtClean="0">
                  <a:solidFill>
                    <a:srgbClr val="002060"/>
                  </a:solidFill>
                </a:endParaRPr>
              </a:p>
              <a:p>
                <a:pPr marL="45720" indent="0">
                  <a:buNone/>
                </a:pPr>
                <a:r>
                  <a:rPr lang="tr-TR" dirty="0">
                    <a:latin typeface="+mj-lt"/>
                  </a:rPr>
                  <a:t>Olur</a:t>
                </a:r>
                <a:r>
                  <a:rPr lang="tr-TR" dirty="0" smtClean="0">
                    <a:latin typeface="+mj-lt"/>
                  </a:rPr>
                  <a:t>. Performans ölçütü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>
                  <a:latin typeface="+mj-lt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+mj-lt"/>
                  </a:rPr>
                  <a:t>İfadeside benzer şekilde</a:t>
                </a:r>
                <a:endParaRPr lang="tr-TR" dirty="0">
                  <a:latin typeface="+mj-lt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Olur.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0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tr-TR" dirty="0" smtClean="0">
                  <a:solidFill>
                    <a:srgbClr val="002060"/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Denklemlerinden sırasıyla,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tr-TR" dirty="0" smtClean="0"/>
                  <a:t> Ardından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elde edilir. İkinci denklemde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tr-TR" dirty="0" smtClean="0"/>
                  <a:t> yerine birinci denklemde bulunan değeri yazılarak;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elde edilir</a:t>
                </a:r>
                <a:r>
                  <a:rPr lang="tr-TR" dirty="0" smtClean="0"/>
                  <a:t>. Daha sonra performans ölçütünde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tr-TR" dirty="0" smtClean="0"/>
                  <a:t> yerine yazılarak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Amacımız yeşil renkli denklemi minimize etmek. Bu amaçla verilen kısıtlar çerçevesinde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’yı ve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’yı ayrıklaştıralım (discretized):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≤1.5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=0, 0.5, 1, 1.5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≤1⟹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−1, −0.5,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0, 0.5, 1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r="-6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7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DİNAMİK PROGRAMLAMA</a:t>
            </a:r>
            <a:endParaRPr lang="tr-TR" sz="360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25.02.2019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1.) Ayrıklaştırdığımız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≤1.5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=0, 0.5, 1, 1.5</m:t>
                    </m:r>
                  </m:oMath>
                </a14:m>
                <a:r>
                  <a:rPr lang="tr-TR" dirty="0" smtClean="0"/>
                  <a:t> değerlerinin her biri için, ayrıklaştırdığımız her bir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≤1⟹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−1, −0.5,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0, 0.5, 1</m:t>
                    </m:r>
                  </m:oMath>
                </a14:m>
                <a:r>
                  <a:rPr lang="tr-TR" dirty="0" smtClean="0"/>
                  <a:t> değerlerini kullanarak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tr-TR" dirty="0" smtClean="0"/>
                  <a:t> değerlerini bulalım. Bulduğumuz değerlerden bazılarının verilen kısıtı kapsamadığı için uygulanabilir olmadığını (NA) farkedeceğiz. Bu adımda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tr-TR" dirty="0" smtClean="0"/>
                  <a:t> olmalıdır.</a:t>
                </a:r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2.) Bulduğumuz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tr-TR" dirty="0" smtClean="0"/>
                  <a:t> değerini kullanarak içinde bulunduğumuz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durumu için performans ölçütünü değerlendirirsek;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Değerlerini hesaplarız.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3.) Hesapladığımız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değerleri içinde minimum olan değer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olarak belirlenir.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4.) İçinde bulunulan durumda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değerini üreten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 smtClean="0"/>
                  <a:t> değeri aşağıdaki gibi belirlenir.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2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Kısıt İçeren Optimal Kontrol Probleminin Dinamik Programlama İle Çözümü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820388"/>
                  </p:ext>
                </p:extLst>
              </p:nvPr>
            </p:nvGraphicFramePr>
            <p:xfrm>
              <a:off x="5989302" y="1119108"/>
              <a:ext cx="5326397" cy="4732675"/>
            </p:xfrm>
            <a:graphic>
              <a:graphicData uri="http://schemas.openxmlformats.org/drawingml/2006/table">
                <a:tbl>
                  <a:tblPr/>
                  <a:tblGrid>
                    <a:gridCol w="587740">
                      <a:extLst>
                        <a:ext uri="{9D8B030D-6E8A-4147-A177-3AD203B41FA5}">
                          <a16:colId xmlns:a16="http://schemas.microsoft.com/office/drawing/2014/main" val="2737478586"/>
                        </a:ext>
                      </a:extLst>
                    </a:gridCol>
                    <a:gridCol w="587740">
                      <a:extLst>
                        <a:ext uri="{9D8B030D-6E8A-4147-A177-3AD203B41FA5}">
                          <a16:colId xmlns:a16="http://schemas.microsoft.com/office/drawing/2014/main" val="1487526507"/>
                        </a:ext>
                      </a:extLst>
                    </a:gridCol>
                    <a:gridCol w="587740">
                      <a:extLst>
                        <a:ext uri="{9D8B030D-6E8A-4147-A177-3AD203B41FA5}">
                          <a16:colId xmlns:a16="http://schemas.microsoft.com/office/drawing/2014/main" val="2192471661"/>
                        </a:ext>
                      </a:extLst>
                    </a:gridCol>
                    <a:gridCol w="1481596">
                      <a:extLst>
                        <a:ext uri="{9D8B030D-6E8A-4147-A177-3AD203B41FA5}">
                          <a16:colId xmlns:a16="http://schemas.microsoft.com/office/drawing/2014/main" val="1287780361"/>
                        </a:ext>
                      </a:extLst>
                    </a:gridCol>
                    <a:gridCol w="1089769">
                      <a:extLst>
                        <a:ext uri="{9D8B030D-6E8A-4147-A177-3AD203B41FA5}">
                          <a16:colId xmlns:a16="http://schemas.microsoft.com/office/drawing/2014/main" val="3003400655"/>
                        </a:ext>
                      </a:extLst>
                    </a:gridCol>
                    <a:gridCol w="991812">
                      <a:extLst>
                        <a:ext uri="{9D8B030D-6E8A-4147-A177-3AD203B41FA5}">
                          <a16:colId xmlns:a16="http://schemas.microsoft.com/office/drawing/2014/main" val="3687038867"/>
                        </a:ext>
                      </a:extLst>
                    </a:gridCol>
                  </a:tblGrid>
                  <a:tr h="81915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İçinde Bulunulan Durum</a:t>
                          </a:r>
                          <a:b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8259" marR="8259" marT="8259" marB="0" anchor="ctr">
                        <a:lnL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Kontrol</a:t>
                          </a:r>
                          <a:b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Sonraki Durum</a:t>
                          </a:r>
                          <a:b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Sup>
                                  <m:sSubSup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  <m:sup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nb-NO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En düşük Maliyet</a:t>
                          </a:r>
                          <a:br>
                            <a:rPr lang="nb-NO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nb-NO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  <m:sup>
                                    <m:r>
                                      <a:rPr lang="nb-NO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nb-NO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b-NO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nb-NO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nb-NO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k=1'de uygulanacak Optimal Kontrol</a:t>
                          </a:r>
                          <a:br>
                            <a:rPr lang="tr-TR" sz="10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tr-TR" sz="10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0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781204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939929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467856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1685193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16425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089064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4623621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4597373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tr-TR" sz="1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sz="10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tr-TR" sz="10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−0,5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tr-TR" sz="10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tr-T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8804242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95283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6375598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883396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9565117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402737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044140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88412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7912269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1022647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0031735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203650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12761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820388"/>
                  </p:ext>
                </p:extLst>
              </p:nvPr>
            </p:nvGraphicFramePr>
            <p:xfrm>
              <a:off x="5989302" y="1119108"/>
              <a:ext cx="5326397" cy="4732675"/>
            </p:xfrm>
            <a:graphic>
              <a:graphicData uri="http://schemas.openxmlformats.org/drawingml/2006/table">
                <a:tbl>
                  <a:tblPr/>
                  <a:tblGrid>
                    <a:gridCol w="587740">
                      <a:extLst>
                        <a:ext uri="{9D8B030D-6E8A-4147-A177-3AD203B41FA5}">
                          <a16:colId xmlns:a16="http://schemas.microsoft.com/office/drawing/2014/main" val="2737478586"/>
                        </a:ext>
                      </a:extLst>
                    </a:gridCol>
                    <a:gridCol w="587740">
                      <a:extLst>
                        <a:ext uri="{9D8B030D-6E8A-4147-A177-3AD203B41FA5}">
                          <a16:colId xmlns:a16="http://schemas.microsoft.com/office/drawing/2014/main" val="1487526507"/>
                        </a:ext>
                      </a:extLst>
                    </a:gridCol>
                    <a:gridCol w="587740">
                      <a:extLst>
                        <a:ext uri="{9D8B030D-6E8A-4147-A177-3AD203B41FA5}">
                          <a16:colId xmlns:a16="http://schemas.microsoft.com/office/drawing/2014/main" val="2192471661"/>
                        </a:ext>
                      </a:extLst>
                    </a:gridCol>
                    <a:gridCol w="1481596">
                      <a:extLst>
                        <a:ext uri="{9D8B030D-6E8A-4147-A177-3AD203B41FA5}">
                          <a16:colId xmlns:a16="http://schemas.microsoft.com/office/drawing/2014/main" val="1287780361"/>
                        </a:ext>
                      </a:extLst>
                    </a:gridCol>
                    <a:gridCol w="1089769">
                      <a:extLst>
                        <a:ext uri="{9D8B030D-6E8A-4147-A177-3AD203B41FA5}">
                          <a16:colId xmlns:a16="http://schemas.microsoft.com/office/drawing/2014/main" val="3003400655"/>
                        </a:ext>
                      </a:extLst>
                    </a:gridCol>
                    <a:gridCol w="991812">
                      <a:extLst>
                        <a:ext uri="{9D8B030D-6E8A-4147-A177-3AD203B41FA5}">
                          <a16:colId xmlns:a16="http://schemas.microsoft.com/office/drawing/2014/main" val="3687038867"/>
                        </a:ext>
                      </a:extLst>
                    </a:gridCol>
                  </a:tblGrid>
                  <a:tr h="81915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8259" marR="8259" marT="8259" marB="0" anchor="ctr">
                        <a:lnL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1" r="-804124" b="-4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083" r="-712500" b="-4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r="-605155" b="-4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753" r="-141564" b="-4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324" r="-92179" b="-4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8259" marR="8259" marT="8259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7423" r="-1227" b="-489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781204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939929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467856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1685193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16425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089064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4623621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4597373"/>
                      </a:ext>
                    </a:extLst>
                  </a:tr>
                  <a:tr h="26543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7423" t="-806818" r="-1227" b="-888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8804242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95283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6375598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883396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9565117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402737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044140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88412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7912269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1022647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0031735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203650"/>
                      </a:ext>
                    </a:extLst>
                  </a:tr>
                  <a:tr h="1905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2,75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8259" marR="8259" marT="8259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12761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Content Placeholder 10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2597624"/>
                  </p:ext>
                </p:extLst>
              </p:nvPr>
            </p:nvGraphicFramePr>
            <p:xfrm>
              <a:off x="701733" y="1119108"/>
              <a:ext cx="5118100" cy="4657725"/>
            </p:xfrm>
            <a:graphic>
              <a:graphicData uri="http://schemas.openxmlformats.org/drawingml/2006/table">
                <a:tbl>
                  <a:tblPr/>
                  <a:tblGrid>
                    <a:gridCol w="751077">
                      <a:extLst>
                        <a:ext uri="{9D8B030D-6E8A-4147-A177-3AD203B41FA5}">
                          <a16:colId xmlns:a16="http://schemas.microsoft.com/office/drawing/2014/main" val="4113130758"/>
                        </a:ext>
                      </a:extLst>
                    </a:gridCol>
                    <a:gridCol w="608468">
                      <a:extLst>
                        <a:ext uri="{9D8B030D-6E8A-4147-A177-3AD203B41FA5}">
                          <a16:colId xmlns:a16="http://schemas.microsoft.com/office/drawing/2014/main" val="3053367735"/>
                        </a:ext>
                      </a:extLst>
                    </a:gridCol>
                    <a:gridCol w="522902">
                      <a:extLst>
                        <a:ext uri="{9D8B030D-6E8A-4147-A177-3AD203B41FA5}">
                          <a16:colId xmlns:a16="http://schemas.microsoft.com/office/drawing/2014/main" val="2398928580"/>
                        </a:ext>
                      </a:extLst>
                    </a:gridCol>
                    <a:gridCol w="1001436">
                      <a:extLst>
                        <a:ext uri="{9D8B030D-6E8A-4147-A177-3AD203B41FA5}">
                          <a16:colId xmlns:a16="http://schemas.microsoft.com/office/drawing/2014/main" val="3138885035"/>
                        </a:ext>
                      </a:extLst>
                    </a:gridCol>
                    <a:gridCol w="789106">
                      <a:extLst>
                        <a:ext uri="{9D8B030D-6E8A-4147-A177-3AD203B41FA5}">
                          <a16:colId xmlns:a16="http://schemas.microsoft.com/office/drawing/2014/main" val="3845447773"/>
                        </a:ext>
                      </a:extLst>
                    </a:gridCol>
                    <a:gridCol w="1445111">
                      <a:extLst>
                        <a:ext uri="{9D8B030D-6E8A-4147-A177-3AD203B41FA5}">
                          <a16:colId xmlns:a16="http://schemas.microsoft.com/office/drawing/2014/main" val="2467130985"/>
                        </a:ext>
                      </a:extLst>
                    </a:gridCol>
                  </a:tblGrid>
                  <a:tr h="81915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İçinde Bulunulan Durum</a:t>
                          </a:r>
                          <a:b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Kontrol</a:t>
                          </a:r>
                          <a:b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Sonraki Durum</a:t>
                          </a:r>
                          <a:b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</m:oMath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Sup>
                                  <m:sSubSup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nb-NO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En düşük Maliyet</a:t>
                          </a:r>
                          <a:br>
                            <a:rPr lang="nb-NO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nb-NO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  <m:sup>
                                    <m:r>
                                      <a:rPr lang="nb-NO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100" b="1" i="1" u="none" strike="noStrike" dirty="0" smtClean="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100" b="1" i="1" u="none" strike="noStrike" dirty="0" smtClean="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nb-NO" sz="1100" b="1" i="1" u="none" strike="noStrike" dirty="0" smtClean="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nb-NO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k=1'de uygulanacak Optimal Kontrol</a:t>
                          </a:r>
                          <a:br>
                            <a:rPr lang="tr-TR" sz="11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tr-TR" sz="1100" b="1" i="1" u="none" strike="noStrike" dirty="0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tr-TR" sz="1100" b="1" i="1" u="none" strike="noStrike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7D3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2387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56436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69704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41919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01009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4362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097498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67465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434369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91266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5920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2001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766516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871457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68065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48284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543905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6275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14723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38393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01838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Content Placeholder 10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2597624"/>
                  </p:ext>
                </p:extLst>
              </p:nvPr>
            </p:nvGraphicFramePr>
            <p:xfrm>
              <a:off x="701733" y="1119108"/>
              <a:ext cx="5118100" cy="4657725"/>
            </p:xfrm>
            <a:graphic>
              <a:graphicData uri="http://schemas.openxmlformats.org/drawingml/2006/table">
                <a:tbl>
                  <a:tblPr/>
                  <a:tblGrid>
                    <a:gridCol w="751077">
                      <a:extLst>
                        <a:ext uri="{9D8B030D-6E8A-4147-A177-3AD203B41FA5}">
                          <a16:colId xmlns:a16="http://schemas.microsoft.com/office/drawing/2014/main" val="4113130758"/>
                        </a:ext>
                      </a:extLst>
                    </a:gridCol>
                    <a:gridCol w="608468">
                      <a:extLst>
                        <a:ext uri="{9D8B030D-6E8A-4147-A177-3AD203B41FA5}">
                          <a16:colId xmlns:a16="http://schemas.microsoft.com/office/drawing/2014/main" val="3053367735"/>
                        </a:ext>
                      </a:extLst>
                    </a:gridCol>
                    <a:gridCol w="522902">
                      <a:extLst>
                        <a:ext uri="{9D8B030D-6E8A-4147-A177-3AD203B41FA5}">
                          <a16:colId xmlns:a16="http://schemas.microsoft.com/office/drawing/2014/main" val="2398928580"/>
                        </a:ext>
                      </a:extLst>
                    </a:gridCol>
                    <a:gridCol w="1001436">
                      <a:extLst>
                        <a:ext uri="{9D8B030D-6E8A-4147-A177-3AD203B41FA5}">
                          <a16:colId xmlns:a16="http://schemas.microsoft.com/office/drawing/2014/main" val="3138885035"/>
                        </a:ext>
                      </a:extLst>
                    </a:gridCol>
                    <a:gridCol w="789106">
                      <a:extLst>
                        <a:ext uri="{9D8B030D-6E8A-4147-A177-3AD203B41FA5}">
                          <a16:colId xmlns:a16="http://schemas.microsoft.com/office/drawing/2014/main" val="3845447773"/>
                        </a:ext>
                      </a:extLst>
                    </a:gridCol>
                    <a:gridCol w="1445111">
                      <a:extLst>
                        <a:ext uri="{9D8B030D-6E8A-4147-A177-3AD203B41FA5}">
                          <a16:colId xmlns:a16="http://schemas.microsoft.com/office/drawing/2014/main" val="2467130985"/>
                        </a:ext>
                      </a:extLst>
                    </a:gridCol>
                  </a:tblGrid>
                  <a:tr h="81915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3" r="-584553" b="-47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000" r="-619000" b="-47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465" r="-619767" b="-47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9024" r="-225000" b="-47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4615" r="-183846" b="-47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852" r="-844" b="-47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2387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56436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69704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41919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01009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4362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097498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67465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434369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91266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5920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2001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766516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871457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68065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48284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543905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6275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14723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E4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38393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F4B08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01838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83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Bir Adım Geri Gitme Zamanı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5.) Adım 1’i tekrarlıyoruz. Bu adımda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tr-TR" dirty="0" smtClean="0"/>
                  <a:t> olmalıdır. Örneğimiz özelinde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6.) Performans ölçütünü değerlendirirsek;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Örnek özelinde;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(1))+2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tr-TR" dirty="0" smtClean="0"/>
                  <a:t> değerlerini hesaplarız.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7.) Hesapladığımız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değerleri içinde minimum olan değer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olarak belirlenir.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8.) İçinde bulunulan durumda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değerini üreten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tr-TR" dirty="0" smtClean="0"/>
                  <a:t> değeri aşağıdaki gibi belirlenir.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Oluşturulan Tablo 1 ve Tablo 2’yi her hangi bir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tr-TR" dirty="0" smtClean="0"/>
                  <a:t> başlangıç değeri için optimal çözümü bulmak için kullanmak mümkün hale gelir.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Örneğin, Başlangıç koşulunun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=1.5 </m:t>
                    </m:r>
                  </m:oMath>
                </a14:m>
                <a:r>
                  <a:rPr lang="tr-TR" b="0" i="0" dirty="0" smtClean="0">
                    <a:latin typeface="+mj-lt"/>
                  </a:rPr>
                  <a:t>olarak verildiğini varsayalım. Tablo 2’den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tr-TR" dirty="0" smtClean="0"/>
                  <a:t> olarak okuruz. Dolayısıyla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olarak bulunur. Tablo 1’den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olarak okuruz.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Böylece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dirty="0" smtClean="0"/>
                  <a:t> için, optimal kontrol dizisi aşağıdaki gibi bulunmuş olur.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Direkt tablo 2’den okunan değerdir.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3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Bazen tablo bize birden fazla çözüm üretebilir. Örneğin, Başlangıç koşulunun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tr-TR" b="0" i="0" dirty="0" smtClean="0">
                    <a:latin typeface="+mj-lt"/>
                  </a:rPr>
                  <a:t>olarak verildiğini varsayalım. Tablo 2’den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 olarak okuruz. Dolayısıyla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 olarak bulunur. Tablo 1’den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mr>
                          <m:mr>
                            <m:e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olarak okuruz.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Böylece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tr-TR" dirty="0" smtClean="0"/>
                  <a:t>için, optimal kontrol dizisi aşağıdaki gibi iki şekilde bulunmuş olur.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  <m:e>
                                <m: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Her iki dizide aynı değeri ürettiği için sonuç değişmemektedir. Böylesi eşitlik durumlarında bilgisayara bir kural tanımlamak gerekir aksi halde hata oluşur. Örneğin artan sıradakini seç veya azalan sıradakini seç gibi; Adım sayısı arttığında bu tür eşitlik durumlarıyla karşılaşılma ihtimali de azalacaktır.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6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Kısıt İçeren Optimal Kontrol Probleminin Dinamik Programlama İle Çözümü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Bilgisayar ile problem çözülürken, «array» olarak sadece son iki sütunu tutmak yeterlidir.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 smtClean="0"/>
                  <a:t>’yi ne kadar küçük seçersek,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dirty="0" smtClean="0"/>
                  <a:t> aralık sayısı o oranda artacaktır. Bu çözümü daha doğru  yapar, hesaplama yükü ve depolama gereksinimi artar. Ancak günümüz bilgisayarlarında bu durum problem olmaktan çıkmıştır.</a:t>
                </a:r>
              </a:p>
              <a:p>
                <a:r>
                  <a:rPr lang="tr-TR" dirty="0" smtClean="0"/>
                  <a:t>Birinci dereceden bir diferansiyel denklem çözdüğümüzü dikkate alırsak eğer kısıtlar olmasaydı bu problemi analitik olarakda çözebileceğimizi söyleyebiliriz. Ancak kısıt olduğunda kullanabileceğimiz etkin ve kullanışlı bir yöntem dinamik programlama yöntemidir.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6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Dinamik Programlama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</a:t>
            </a:r>
            <a:r>
              <a:rPr lang="tr-TR" dirty="0"/>
              <a:t>seri olarak </a:t>
            </a:r>
            <a:r>
              <a:rPr lang="tr-TR" dirty="0" smtClean="0"/>
              <a:t>birini takip eden </a:t>
            </a:r>
            <a:r>
              <a:rPr lang="tr-TR" dirty="0"/>
              <a:t>çok </a:t>
            </a:r>
            <a:r>
              <a:rPr lang="tr-TR" dirty="0" smtClean="0"/>
              <a:t>aşamalı süreçlerde karar verme probleminin çözümü için kullanılan yöntem dinamik programlama yöntemi olarak adlandırılmaktadır.</a:t>
            </a:r>
          </a:p>
          <a:p>
            <a:r>
              <a:rPr lang="tr-TR" dirty="0" smtClean="0"/>
              <a:t>R. E. Bellman tarafından geliştirilmiştir.</a:t>
            </a:r>
          </a:p>
          <a:p>
            <a:r>
              <a:rPr lang="tr-TR" dirty="0" smtClean="0"/>
              <a:t>Bir sistem için performans ölçütü belirlendikten sonraki görev bu ölçütü minimize edecek bir kontrol fonksiyonu belirlemektir. </a:t>
            </a:r>
          </a:p>
          <a:p>
            <a:r>
              <a:rPr lang="tr-TR" dirty="0" smtClean="0"/>
              <a:t>Bu amaçla geliştirilmiş metodlardan birisi de dinamik programlama yöntemidir.</a:t>
            </a:r>
          </a:p>
          <a:p>
            <a:r>
              <a:rPr lang="tr-TR" dirty="0" smtClean="0"/>
              <a:t>Dinamik programlama yöntemi bilgisayarla programlamaya oldukça uygun bir yöntemdir.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Tek Aşamalı Karar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88735" y="1193946"/>
                <a:ext cx="6593749" cy="4886814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: Giriş, yada başlangıç durumu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: Karar, yada kontrol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: Çıkış, yada final durumu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tr-TR" dirty="0" smtClean="0"/>
                  <a:t>: Maliyet, yada Performans Ölçütü Fonksiyonu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Amaç: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tr-TR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tr-TR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b="0" i="0" dirty="0" smtClean="0">
                    <a:latin typeface="+mj-lt"/>
                  </a:rPr>
                  <a:t>performans ölçütünü minimize edecek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kontrol fonksiyonunu veya karar fonksiyonunu belirlemek.</a:t>
                </a:r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88735" y="1193946"/>
                <a:ext cx="6593749" cy="4886814"/>
              </a:xfrm>
              <a:blipFill>
                <a:blip r:embed="rId2"/>
                <a:stretch>
                  <a:fillRect l="-463" t="-14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189018" y="3186545"/>
            <a:ext cx="1760130" cy="69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 Aşama</a:t>
            </a:r>
            <a:endParaRPr lang="tr-TR" dirty="0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flipH="1">
            <a:off x="1482436" y="3532909"/>
            <a:ext cx="706582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</p:cNvCxnSpPr>
          <p:nvPr/>
        </p:nvCxnSpPr>
        <p:spPr>
          <a:xfrm flipH="1" flipV="1">
            <a:off x="3048000" y="2493818"/>
            <a:ext cx="21083" cy="69272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49148" y="3532909"/>
            <a:ext cx="705979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2"/>
          </p:cNvCxnSpPr>
          <p:nvPr/>
        </p:nvCxnSpPr>
        <p:spPr>
          <a:xfrm>
            <a:off x="3069083" y="3879273"/>
            <a:ext cx="0" cy="58189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9883" y="2309151"/>
                <a:ext cx="510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83" y="2309151"/>
                <a:ext cx="510909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2584" y="3152094"/>
                <a:ext cx="459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584" y="3152094"/>
                <a:ext cx="4596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08670" y="3092043"/>
                <a:ext cx="459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70" y="3092043"/>
                <a:ext cx="4596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979883" y="4091832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83" y="4091832"/>
                <a:ext cx="4715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Çok Aşamalı Süreçlerde Karar Verme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77672" y="1193946"/>
                <a:ext cx="11204812" cy="30924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Bir seri olarak birini takip eden çok aşamalı süreçlerde karar verme probleminde bir aşamanın karar çıkışı, kendinden sonraki aşamanın girişidir.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dirty="0" smtClean="0"/>
                  <a:t> aşamasını baz alırsak;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Maliyet</a:t>
                </a:r>
                <a:r>
                  <a:rPr lang="tr-TR" dirty="0"/>
                  <a:t>, yada Performans Ölçütü </a:t>
                </a:r>
                <a:r>
                  <a:rPr lang="tr-TR" dirty="0" smtClean="0"/>
                  <a:t>Fonksiyonu;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>
                    <a:solidFill>
                      <a:srgbClr val="FF0000"/>
                    </a:solidFill>
                  </a:rPr>
                  <a:t>Amaç: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Her bir aşamada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fonksiyonunu minimize ederek toplam maliyet fonksiyonunu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minimize </a:t>
                </a:r>
                <a:r>
                  <a:rPr lang="tr-TR" dirty="0"/>
                  <a:t>edecek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tr-TR" dirty="0"/>
                  <a:t> kontrol </a:t>
                </a:r>
                <a:r>
                  <a:rPr lang="tr-TR" dirty="0" smtClean="0"/>
                  <a:t>fonksiyonlarını </a:t>
                </a:r>
                <a:r>
                  <a:rPr lang="tr-TR" dirty="0"/>
                  <a:t>veya karar </a:t>
                </a:r>
                <a:r>
                  <a:rPr lang="tr-TR" dirty="0" smtClean="0"/>
                  <a:t>fonksiyonlarını </a:t>
                </a:r>
                <a:r>
                  <a:rPr lang="tr-TR" dirty="0"/>
                  <a:t>belirlemek</a:t>
                </a:r>
                <a:r>
                  <a:rPr lang="tr-TR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vektörde olabilir. Bu yöntem (dinamik programlama) sadece maliyet fonksiyonu ayrılabilen ve artan/azalan (monotonic) nitelikte ise uygulanabilirdir.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7672" y="1193946"/>
                <a:ext cx="11204812" cy="3092409"/>
              </a:xfrm>
              <a:blipFill>
                <a:blip r:embed="rId2"/>
                <a:stretch>
                  <a:fillRect l="-272" t="-3353" b="-35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C92-C129-4A29-B7DE-6868BACBB59B}" type="datetime1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  <p:grpSp>
        <p:nvGrpSpPr>
          <p:cNvPr id="47" name="Group 46"/>
          <p:cNvGrpSpPr/>
          <p:nvPr/>
        </p:nvGrpSpPr>
        <p:grpSpPr>
          <a:xfrm>
            <a:off x="477672" y="4302065"/>
            <a:ext cx="11376884" cy="2286888"/>
            <a:chOff x="477672" y="3389805"/>
            <a:chExt cx="11376884" cy="2286888"/>
          </a:xfrm>
        </p:grpSpPr>
        <p:sp>
          <p:nvSpPr>
            <p:cNvPr id="8" name="Rectangle 7"/>
            <p:cNvSpPr/>
            <p:nvPr/>
          </p:nvSpPr>
          <p:spPr>
            <a:xfrm>
              <a:off x="1294106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cxnSp>
          <p:nvCxnSpPr>
            <p:cNvPr id="9" name="Straight Connector 8"/>
            <p:cNvCxnSpPr>
              <a:stCxn id="8" idx="1"/>
            </p:cNvCxnSpPr>
            <p:nvPr/>
          </p:nvCxnSpPr>
          <p:spPr>
            <a:xfrm flipH="1">
              <a:off x="587524" y="4613563"/>
              <a:ext cx="70658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153088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54236" y="4613563"/>
              <a:ext cx="70597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2"/>
            </p:cNvCxnSpPr>
            <p:nvPr/>
          </p:nvCxnSpPr>
          <p:spPr>
            <a:xfrm>
              <a:off x="2174171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084971" y="3389805"/>
                  <a:ext cx="5109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971" y="3389805"/>
                  <a:ext cx="51090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77672" y="4232748"/>
                  <a:ext cx="4596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72" y="4232748"/>
                  <a:ext cx="4596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313758" y="4172697"/>
                  <a:ext cx="4596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758" y="4172697"/>
                  <a:ext cx="4596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084971" y="5172486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971" y="5172486"/>
                  <a:ext cx="471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3760215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94950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641168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6553200" y="4613563"/>
              <a:ext cx="44897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861161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882244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8" idx="3"/>
            </p:cNvCxnSpPr>
            <p:nvPr/>
          </p:nvCxnSpPr>
          <p:spPr>
            <a:xfrm flipH="1">
              <a:off x="8755080" y="4613563"/>
              <a:ext cx="893317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507379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528462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520345" y="4613563"/>
              <a:ext cx="49252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08118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29201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899357" y="5122695"/>
                  <a:ext cx="7239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357" y="5122695"/>
                  <a:ext cx="72391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4781601" y="5307361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601" y="5307361"/>
                  <a:ext cx="471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0528462" y="5122695"/>
                  <a:ext cx="7239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462" y="5122695"/>
                  <a:ext cx="72391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629201" y="3450583"/>
                  <a:ext cx="505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201" y="3450583"/>
                  <a:ext cx="50558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7899357" y="3500642"/>
                  <a:ext cx="1050929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−2,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357" y="3500642"/>
                  <a:ext cx="1050929" cy="381515"/>
                </a:xfrm>
                <a:prstGeom prst="rect">
                  <a:avLst/>
                </a:prstGeom>
                <a:blipFill>
                  <a:blip r:embed="rId11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0517920" y="3494550"/>
                  <a:ext cx="831317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7920" y="3494550"/>
                  <a:ext cx="831317" cy="381515"/>
                </a:xfrm>
                <a:prstGeom prst="rect">
                  <a:avLst/>
                </a:prstGeom>
                <a:blipFill>
                  <a:blip r:embed="rId12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515289" y="4207442"/>
                  <a:ext cx="4596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289" y="4207442"/>
                  <a:ext cx="45967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349321" y="4232748"/>
                  <a:ext cx="7120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321" y="4232748"/>
                  <a:ext cx="71205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026668" y="4428897"/>
                  <a:ext cx="4042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668" y="4428897"/>
                  <a:ext cx="40427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8842814" y="4228521"/>
                  <a:ext cx="7120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2814" y="4228521"/>
                  <a:ext cx="71205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1362113" y="4214478"/>
                  <a:ext cx="4924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113" y="4214478"/>
                  <a:ext cx="49244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 flipH="1">
              <a:off x="11405577" y="4583810"/>
              <a:ext cx="44897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4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Çok Aşamalı Süreçlerde Karar Verme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77672" y="1193946"/>
                <a:ext cx="11204812" cy="502988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Örneğin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−1,   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yada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−1,   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ayr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ı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labilir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fonksiyonlard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ı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tr-TR" b="0" i="0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Ancak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1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tr-TR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tr-TR" b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tr-TR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b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gibi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bir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fonksiyon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ayr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ı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labilir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ğ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ildir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tr-TR" b="0" i="0" dirty="0" smtClean="0">
                  <a:latin typeface="+mj-lt"/>
                </a:endParaRPr>
              </a:p>
              <a:p>
                <a:pPr marL="45720" indent="0">
                  <a:buNone/>
                </a:pPr>
                <a:r>
                  <a:rPr lang="tr-TR" b="0" i="0" dirty="0" smtClean="0">
                    <a:latin typeface="+mj-lt"/>
                  </a:rPr>
                  <a:t>Bir fonksiyonun monotonik  olması fonksiyonun sürecin herhangi bir noktasında a, b gibi farklı değerlerle değerlendirildiğinde aşağıdaki eşitsizliği oluşturması anlamına gelmektedir.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−1,   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−1,   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b="0" i="0" dirty="0" smtClean="0">
                  <a:latin typeface="+mj-lt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b="0" i="0" dirty="0" smtClean="0">
                  <a:latin typeface="+mj-lt"/>
                </a:endParaRPr>
              </a:p>
              <a:p>
                <a:pPr marL="45720" indent="0">
                  <a:buNone/>
                </a:pPr>
                <a:r>
                  <a:rPr lang="tr-TR" b="0" dirty="0" smtClean="0"/>
                  <a:t>Programlama veya uygulama ayağında, N-aşamalı seri bir karar verme işlemi N adet tek aşamalı birbirini takip eden tek aşamalı karar verme problemine dönüşür. Böylece N değişkenli minimizasyon problemi, N adet tek değişkenli minimizasyon problemi halini alır. Dolaysıyla tek değişkenli problemleri çözmek ilkine göre çok daha kolay olmaktadır.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7672" y="1193946"/>
                <a:ext cx="11204812" cy="5029882"/>
              </a:xfrm>
              <a:blipFill>
                <a:blip r:embed="rId2"/>
                <a:stretch>
                  <a:fillRect l="-272" t="-1576" r="-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C92-C129-4A29-B7DE-6868BACBB59B}" type="datetime1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Dinamik Programlama Problemlerinin Çeşitleri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2"/>
                <a:ext cx="11177516" cy="2356008"/>
              </a:xfrm>
            </p:spPr>
            <p:txBody>
              <a:bodyPr>
                <a:normAutofit/>
              </a:bodyPr>
              <a:lstStyle/>
              <a:p>
                <a:pPr marL="560070" indent="-514350">
                  <a:buFont typeface="+mj-lt"/>
                  <a:buAutoNum type="romanUcPeriod"/>
                </a:pPr>
                <a:r>
                  <a:rPr lang="tr-TR" dirty="0" smtClean="0"/>
                  <a:t>Başlangıç Değer Problemleri (Initial Value Problem): Bu tip problemlerde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verilir.</a:t>
                </a:r>
              </a:p>
              <a:p>
                <a:pPr marL="560070" indent="-514350">
                  <a:buFont typeface="+mj-lt"/>
                  <a:buAutoNum type="romanUcPeriod"/>
                </a:pPr>
                <a:r>
                  <a:rPr lang="tr-TR" dirty="0" smtClean="0"/>
                  <a:t>Son </a:t>
                </a:r>
                <a:r>
                  <a:rPr lang="tr-TR" dirty="0"/>
                  <a:t>Değer Problemleri </a:t>
                </a:r>
                <a:r>
                  <a:rPr lang="tr-TR" dirty="0" smtClean="0"/>
                  <a:t>(Final </a:t>
                </a:r>
                <a:r>
                  <a:rPr lang="tr-TR" dirty="0"/>
                  <a:t>Value Problem): </a:t>
                </a:r>
                <a:r>
                  <a:rPr lang="tr-TR" dirty="0" smtClean="0"/>
                  <a:t>Bu </a:t>
                </a:r>
                <a:r>
                  <a:rPr lang="tr-TR" dirty="0"/>
                  <a:t>tip problemlerde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tr-TR" dirty="0"/>
                  <a:t> verilir</a:t>
                </a:r>
                <a:r>
                  <a:rPr lang="tr-TR" dirty="0" smtClean="0"/>
                  <a:t>.</a:t>
                </a:r>
              </a:p>
              <a:p>
                <a:pPr marL="560070" indent="-514350">
                  <a:buFont typeface="+mj-lt"/>
                  <a:buAutoNum type="romanUcPeriod"/>
                </a:pPr>
                <a:r>
                  <a:rPr lang="tr-TR" dirty="0" smtClean="0"/>
                  <a:t>Sınır </a:t>
                </a:r>
                <a:r>
                  <a:rPr lang="tr-TR" dirty="0"/>
                  <a:t>Değer Problemleri </a:t>
                </a:r>
                <a:r>
                  <a:rPr lang="tr-TR" dirty="0" smtClean="0"/>
                  <a:t>(Boundary </a:t>
                </a:r>
                <a:r>
                  <a:rPr lang="tr-TR" dirty="0"/>
                  <a:t>Value Problem): </a:t>
                </a:r>
                <a:r>
                  <a:rPr lang="tr-TR" dirty="0" smtClean="0"/>
                  <a:t>Bu </a:t>
                </a:r>
                <a:r>
                  <a:rPr lang="tr-TR" dirty="0"/>
                  <a:t>tip problemlerde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tr-TR" dirty="0" smtClean="0"/>
                  <a:t> verilir.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Kitabın (Ders Kitabı: Optimal Control Teory, D.E. Kirk) gösterim biçimleri ile ders notlarındaki gösterimin birliği açısından aşağıdaki hatırlatmaya dikkat ediniz.</a:t>
                </a:r>
                <a:endParaRPr lang="tr-TR" dirty="0"/>
              </a:p>
              <a:p>
                <a:pPr marL="560070" indent="-514350">
                  <a:buFont typeface="+mj-lt"/>
                  <a:buAutoNum type="romanUcPeriod"/>
                </a:pPr>
                <a:endParaRPr lang="tr-TR" dirty="0"/>
              </a:p>
              <a:p>
                <a:pPr marL="560070" indent="-514350">
                  <a:buFont typeface="+mj-lt"/>
                  <a:buAutoNum type="romanUcPeriod"/>
                </a:pPr>
                <a:endParaRPr lang="tr-TR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2"/>
                <a:ext cx="11177516" cy="2356008"/>
              </a:xfrm>
              <a:blipFill>
                <a:blip r:embed="rId2"/>
                <a:stretch>
                  <a:fillRect l="-273" t="-28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C92-C129-4A29-B7DE-6868BACBB59B}" type="datetime1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38161" y="3808153"/>
            <a:ext cx="5917538" cy="2286888"/>
            <a:chOff x="477672" y="3389805"/>
            <a:chExt cx="5917538" cy="2286888"/>
          </a:xfrm>
        </p:grpSpPr>
        <p:sp>
          <p:nvSpPr>
            <p:cNvPr id="11" name="Rectangle 10"/>
            <p:cNvSpPr/>
            <p:nvPr/>
          </p:nvSpPr>
          <p:spPr>
            <a:xfrm>
              <a:off x="1294106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cxnSp>
          <p:nvCxnSpPr>
            <p:cNvPr id="12" name="Straight Connector 11"/>
            <p:cNvCxnSpPr>
              <a:stCxn id="11" idx="1"/>
            </p:cNvCxnSpPr>
            <p:nvPr/>
          </p:nvCxnSpPr>
          <p:spPr>
            <a:xfrm flipH="1">
              <a:off x="587524" y="4613563"/>
              <a:ext cx="70658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53088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054236" y="4613563"/>
              <a:ext cx="70597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2"/>
            </p:cNvCxnSpPr>
            <p:nvPr/>
          </p:nvCxnSpPr>
          <p:spPr>
            <a:xfrm>
              <a:off x="2174171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084971" y="3389805"/>
                  <a:ext cx="8785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a14:m>
                  <a:r>
                    <a:rPr lang="tr-TR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971" y="3389805"/>
                  <a:ext cx="87851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89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7672" y="4232748"/>
                  <a:ext cx="8949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72" y="4232748"/>
                  <a:ext cx="89492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954662" y="4244231"/>
                  <a:ext cx="885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4662" y="4244231"/>
                  <a:ext cx="885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084971" y="5172486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971" y="5172486"/>
                  <a:ext cx="471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3760215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520345" y="4613563"/>
              <a:ext cx="49252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608118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629201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781601" y="5307361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601" y="5307361"/>
                  <a:ext cx="471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629201" y="3450583"/>
                  <a:ext cx="10842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</m:oMath>
                    </m:oMathPara>
                  </a14:m>
                  <a:endParaRPr lang="tr-TR" i="1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201" y="3450583"/>
                  <a:ext cx="108420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515289" y="4207442"/>
                  <a:ext cx="8799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289" y="4207442"/>
                  <a:ext cx="87992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5699" y="3841567"/>
            <a:ext cx="3600000" cy="15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38161" y="4356283"/>
            <a:ext cx="5917538" cy="2286888"/>
            <a:chOff x="477672" y="3389805"/>
            <a:chExt cx="5917538" cy="2286888"/>
          </a:xfrm>
        </p:grpSpPr>
        <p:sp>
          <p:nvSpPr>
            <p:cNvPr id="11" name="Rectangle 10"/>
            <p:cNvSpPr/>
            <p:nvPr/>
          </p:nvSpPr>
          <p:spPr>
            <a:xfrm>
              <a:off x="1294106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cxnSp>
          <p:nvCxnSpPr>
            <p:cNvPr id="12" name="Straight Connector 11"/>
            <p:cNvCxnSpPr>
              <a:stCxn id="11" idx="1"/>
            </p:cNvCxnSpPr>
            <p:nvPr/>
          </p:nvCxnSpPr>
          <p:spPr>
            <a:xfrm flipH="1">
              <a:off x="587524" y="4613563"/>
              <a:ext cx="70658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53088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054236" y="4613563"/>
              <a:ext cx="70597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2"/>
            </p:cNvCxnSpPr>
            <p:nvPr/>
          </p:nvCxnSpPr>
          <p:spPr>
            <a:xfrm>
              <a:off x="2174171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084971" y="3389805"/>
                  <a:ext cx="8785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a14:m>
                  <a:r>
                    <a:rPr lang="tr-TR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971" y="3389805"/>
                  <a:ext cx="87851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389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7672" y="4232748"/>
                  <a:ext cx="8949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72" y="4232748"/>
                  <a:ext cx="89492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954662" y="4244231"/>
                  <a:ext cx="885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4662" y="4244231"/>
                  <a:ext cx="8858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084971" y="5172486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971" y="5172486"/>
                  <a:ext cx="471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3760215" y="4267199"/>
              <a:ext cx="1760130" cy="692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1. Aşama</a:t>
              </a:r>
              <a:endParaRPr lang="tr-TR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520345" y="4613563"/>
              <a:ext cx="49252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608118" y="3574472"/>
              <a:ext cx="21083" cy="6927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29201" y="4959927"/>
              <a:ext cx="0" cy="58189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781601" y="5307361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601" y="5307361"/>
                  <a:ext cx="471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629201" y="3450583"/>
                  <a:ext cx="10842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</m:oMath>
                    </m:oMathPara>
                  </a14:m>
                  <a:endParaRPr lang="tr-TR" i="1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201" y="3450583"/>
                  <a:ext cx="108420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515289" y="4207442"/>
                  <a:ext cx="8799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289" y="4207442"/>
                  <a:ext cx="87992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1376" y="4625790"/>
            <a:ext cx="3600000" cy="158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2"/>
                <a:ext cx="11177516" cy="3411138"/>
              </a:xfrm>
            </p:spPr>
            <p:txBody>
              <a:bodyPr/>
              <a:lstStyle/>
              <a:p>
                <a:r>
                  <a:rPr lang="tr-TR" dirty="0" smtClean="0"/>
                  <a:t>2 aşamalı bir süreç problemi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dirty="0" smtClean="0"/>
                  <a:t>içinde bulunulan durumları (state) göstermektedir.</a:t>
                </a:r>
              </a:p>
              <a:p>
                <a:r>
                  <a:rPr lang="tr-TR" dirty="0" smtClean="0"/>
                  <a:t>Birinci karar veya kontrol girdisi, sistem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dirty="0" smtClean="0"/>
                  <a:t>’da iken uygulanır ve sistemi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dirty="0" smtClean="0"/>
                  <a:t> durumundan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 smtClean="0"/>
                  <a:t> durumuna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tr-TR" dirty="0" smtClean="0"/>
                  <a:t> (Performans ölçütü) maliyetini üreterek ulaştırır. </a:t>
                </a:r>
              </a:p>
              <a:p>
                <a:r>
                  <a:rPr lang="tr-TR" dirty="0"/>
                  <a:t>Birinci </a:t>
                </a:r>
                <a:r>
                  <a:rPr lang="tr-TR" dirty="0" smtClean="0"/>
                  <a:t>karar, </a:t>
                </a:r>
                <a:r>
                  <a:rPr lang="tr-TR" dirty="0"/>
                  <a:t>sistem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 smtClean="0"/>
                  <a:t>’de </a:t>
                </a:r>
                <a:r>
                  <a:rPr lang="tr-TR" dirty="0"/>
                  <a:t>iken uygulanır ve sistemi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/>
                  <a:t> durumundan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tr-TR" dirty="0"/>
                  <a:t> durumuna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r>
                  <a:rPr lang="tr-TR" dirty="0"/>
                  <a:t> (Performans ölçütü) maliyetini üreterek ulaştırır. </a:t>
                </a:r>
                <a:endParaRPr lang="tr-TR" dirty="0" smtClean="0"/>
              </a:p>
              <a:p>
                <a:r>
                  <a:rPr lang="tr-TR" dirty="0" smtClean="0"/>
                  <a:t>a-b-e şeklinde tanımlı güzergah, yörünge , işlem basamağı vs. eğer optimal ise o zaman a-e arasında geçen süreçte minimum maliyet fonksiyonunun üretilmiş olması gerekir.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2"/>
                <a:ext cx="11177516" cy="3411138"/>
              </a:xfrm>
              <a:blipFill>
                <a:blip r:embed="rId12"/>
                <a:stretch>
                  <a:fillRect t="-2143" r="-1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6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Optimallik Prensibi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Örnekte ifade edildiği gibi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Bu prensibe optimalli prensibi adı verilir. Bellman’ın tanımına göre</a:t>
            </a:r>
          </a:p>
          <a:p>
            <a:r>
              <a:rPr lang="tr-TR" dirty="0" smtClean="0"/>
              <a:t>Optimal politika, başlangıç durumu ve başlangıç kararı ne </a:t>
            </a:r>
            <a:r>
              <a:rPr lang="tr-TR" dirty="0"/>
              <a:t>olursa olsun, </a:t>
            </a:r>
            <a:r>
              <a:rPr lang="tr-TR" dirty="0" smtClean="0"/>
              <a:t>geri </a:t>
            </a:r>
            <a:r>
              <a:rPr lang="tr-TR" dirty="0"/>
              <a:t>kalan kararların, </a:t>
            </a:r>
            <a:r>
              <a:rPr lang="tr-TR" dirty="0" smtClean="0"/>
              <a:t>başlangıç kararından </a:t>
            </a:r>
            <a:r>
              <a:rPr lang="tr-TR" dirty="0"/>
              <a:t>kaynaklanan durumla ilgili olarak </a:t>
            </a:r>
            <a:r>
              <a:rPr lang="tr-TR" dirty="0" smtClean="0"/>
              <a:t>oluşturulması </a:t>
            </a:r>
            <a:r>
              <a:rPr lang="tr-TR" dirty="0"/>
              <a:t>gerektiği özelliğine </a:t>
            </a:r>
            <a:r>
              <a:rPr lang="tr-TR" dirty="0" smtClean="0"/>
              <a:t>göre biçim alır.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1219117"/>
              </p:ext>
            </p:extLst>
          </p:nvPr>
        </p:nvGraphicFramePr>
        <p:xfrm>
          <a:off x="1242291" y="1925782"/>
          <a:ext cx="10462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8035" y="1520955"/>
                <a:ext cx="4896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üşü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𝑚𝑎𝑙𝑖𝑦𝑒𝑡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𝑎𝑒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35" y="1520955"/>
                <a:ext cx="4896853" cy="276999"/>
              </a:xfrm>
              <a:prstGeom prst="rect">
                <a:avLst/>
              </a:prstGeom>
              <a:blipFill>
                <a:blip r:embed="rId7"/>
                <a:stretch>
                  <a:fillRect t="-4444" b="-3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6823</TotalTime>
  <Words>1039</Words>
  <Application>Microsoft Office PowerPoint</Application>
  <PresentationFormat>Widescreen</PresentationFormat>
  <Paragraphs>535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Cambria Math</vt:lpstr>
      <vt:lpstr>Corbel</vt:lpstr>
      <vt:lpstr>Basis</vt:lpstr>
      <vt:lpstr>Optimal kontrol</vt:lpstr>
      <vt:lpstr>DİNAMİK PROGRAMLAMA</vt:lpstr>
      <vt:lpstr>Dinamik Programlama</vt:lpstr>
      <vt:lpstr>Tek Aşamalı Karar Problemi</vt:lpstr>
      <vt:lpstr>Çok Aşamalı Süreçlerde Karar Verme Problemi</vt:lpstr>
      <vt:lpstr>Çok Aşamalı Süreçlerde Karar Verme Problemi</vt:lpstr>
      <vt:lpstr>Dinamik Programlama Problemlerinin Çeşitleri</vt:lpstr>
      <vt:lpstr>PowerPoint Presentation</vt:lpstr>
      <vt:lpstr>Optimallik Prensibi</vt:lpstr>
      <vt:lpstr>Örnek Problem</vt:lpstr>
      <vt:lpstr>Dinamik Programlamanın Rotalama Problemine Uygulanması</vt:lpstr>
      <vt:lpstr>Dinamik Programlamanın Rotalama Problemine Uygulanması</vt:lpstr>
      <vt:lpstr>Dinamik Programlamanın Rotalama Problemine Uygulanması</vt:lpstr>
      <vt:lpstr>Dinamik Programlamanın Rotalama Problemine Uygulanması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  <vt:lpstr>Kısıt İçeren Optimal Kontrol Probleminin Dinamik Programlama İle Çözümü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207</cp:revision>
  <dcterms:created xsi:type="dcterms:W3CDTF">2019-02-09T14:54:41Z</dcterms:created>
  <dcterms:modified xsi:type="dcterms:W3CDTF">2019-02-25T06:54:00Z</dcterms:modified>
</cp:coreProperties>
</file>